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71" r:id="rId10"/>
    <p:sldId id="272" r:id="rId11"/>
    <p:sldId id="273" r:id="rId12"/>
    <p:sldId id="274" r:id="rId13"/>
    <p:sldId id="275" r:id="rId14"/>
    <p:sldId id="281" r:id="rId15"/>
    <p:sldId id="282" r:id="rId16"/>
    <p:sldId id="283" r:id="rId17"/>
    <p:sldId id="286" r:id="rId18"/>
    <p:sldId id="287" r:id="rId19"/>
    <p:sldId id="288" r:id="rId20"/>
    <p:sldId id="296" r:id="rId21"/>
    <p:sldId id="29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2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Bookman Old Style" pitchFamily="18" charset="0"/>
              </a:rPr>
              <a:t>Outline </a:t>
            </a:r>
            <a:endParaRPr lang="en-US" sz="3200" dirty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620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73920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prstClr val="black"/>
                </a:solidFill>
                <a:latin typeface="Bookman Old Style" pitchFamily="18" charset="0"/>
              </a:rPr>
              <a:t>Fixed effect 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46536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900" dirty="0">
                <a:solidFill>
                  <a:prstClr val="black"/>
                </a:solidFill>
                <a:latin typeface="Bookman Old Style" pitchFamily="18" charset="0"/>
              </a:rPr>
              <a:t>Fixed effect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686799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9765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900" dirty="0">
                <a:solidFill>
                  <a:prstClr val="black"/>
                </a:solidFill>
                <a:latin typeface="Bookman Old Style" pitchFamily="18" charset="0"/>
              </a:rPr>
              <a:t>Fixed effect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8199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56400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2900" dirty="0">
                <a:solidFill>
                  <a:prstClr val="black"/>
                </a:solidFill>
                <a:latin typeface="Bookman Old Style" pitchFamily="18" charset="0"/>
              </a:rPr>
              <a:t>Fixed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99" y="1066800"/>
            <a:ext cx="838200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4520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Bookman Old Style" pitchFamily="18" charset="0"/>
              </a:rPr>
              <a:t>First differencing method </a:t>
            </a:r>
            <a:endParaRPr lang="en-US" sz="2800" dirty="0">
              <a:latin typeface="Bookman Old Style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03721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2500" dirty="0">
                <a:solidFill>
                  <a:prstClr val="black"/>
                </a:solidFill>
                <a:latin typeface="Bookman Old Style" pitchFamily="18" charset="0"/>
              </a:rPr>
              <a:t>First differencing method 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534399" cy="525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8361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2500" dirty="0">
                <a:solidFill>
                  <a:prstClr val="black"/>
                </a:solidFill>
                <a:latin typeface="Bookman Old Style" pitchFamily="18" charset="0"/>
              </a:rPr>
              <a:t>First differencing method 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458200" cy="518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4714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Fixed effect </a:t>
            </a:r>
            <a:r>
              <a:rPr lang="en-US" sz="2800" dirty="0" err="1" smtClean="0">
                <a:latin typeface="Bookman Old Style" pitchFamily="18" charset="0"/>
              </a:rPr>
              <a:t>vs</a:t>
            </a:r>
            <a:r>
              <a:rPr lang="en-US" sz="2800" dirty="0" smtClean="0">
                <a:latin typeface="Bookman Old Style" pitchFamily="18" charset="0"/>
              </a:rPr>
              <a:t> First differencing </a:t>
            </a:r>
            <a:endParaRPr lang="en-US" sz="2800" dirty="0">
              <a:latin typeface="Bookman Old Style" pitchFamily="18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305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87773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Random effect method </a:t>
            </a:r>
            <a:endParaRPr lang="en-US" sz="2800" dirty="0">
              <a:latin typeface="Bookman Old Style" pitchFamily="18" charset="0"/>
            </a:endParaRPr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61059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9340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800" dirty="0">
                <a:solidFill>
                  <a:prstClr val="black"/>
                </a:solidFill>
                <a:latin typeface="Bookman Old Style" pitchFamily="18" charset="0"/>
              </a:rPr>
              <a:t>Random effect method</a:t>
            </a:r>
            <a:endParaRPr 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534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80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Bookman Old Style" pitchFamily="18" charset="0"/>
              </a:rPr>
              <a:t>Pooled regression analysis 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4500" dirty="0" smtClean="0">
                <a:latin typeface="Bookman Old Style" pitchFamily="18" charset="0"/>
              </a:rPr>
              <a:t>Introduction: </a:t>
            </a:r>
          </a:p>
          <a:p>
            <a:pPr algn="just">
              <a:lnSpc>
                <a:spcPct val="170000"/>
              </a:lnSpc>
            </a:pPr>
            <a:r>
              <a:rPr lang="en-US" sz="4500" dirty="0" smtClean="0">
                <a:latin typeface="Bookman Old Style" pitchFamily="18" charset="0"/>
              </a:rPr>
              <a:t>An </a:t>
            </a:r>
            <a:r>
              <a:rPr lang="en-US" sz="4500" dirty="0">
                <a:latin typeface="Bookman Old Style" pitchFamily="18" charset="0"/>
              </a:rPr>
              <a:t>independently pooled cross section is obtained </a:t>
            </a:r>
            <a:r>
              <a:rPr lang="en-US" sz="4500" dirty="0" smtClean="0">
                <a:latin typeface="Bookman Old Style" pitchFamily="18" charset="0"/>
              </a:rPr>
              <a:t>by sampling randomly </a:t>
            </a:r>
            <a:r>
              <a:rPr lang="en-US" sz="4500" dirty="0">
                <a:latin typeface="Bookman Old Style" pitchFamily="18" charset="0"/>
              </a:rPr>
              <a:t>from a population at different points in </a:t>
            </a:r>
            <a:r>
              <a:rPr lang="en-US" sz="4500" dirty="0" smtClean="0">
                <a:latin typeface="Bookman Old Style" pitchFamily="18" charset="0"/>
              </a:rPr>
              <a:t>time.</a:t>
            </a:r>
          </a:p>
          <a:p>
            <a:pPr algn="just">
              <a:lnSpc>
                <a:spcPct val="170000"/>
              </a:lnSpc>
            </a:pPr>
            <a:r>
              <a:rPr lang="en-US" sz="4500" dirty="0" smtClean="0">
                <a:latin typeface="Bookman Old Style" pitchFamily="18" charset="0"/>
              </a:rPr>
              <a:t>Such </a:t>
            </a:r>
            <a:r>
              <a:rPr lang="en-US" sz="4500" dirty="0">
                <a:latin typeface="Bookman Old Style" pitchFamily="18" charset="0"/>
              </a:rPr>
              <a:t>a data set has an important feature from </a:t>
            </a:r>
            <a:r>
              <a:rPr lang="en-US" sz="4500" dirty="0" smtClean="0">
                <a:latin typeface="Bookman Old Style" pitchFamily="18" charset="0"/>
              </a:rPr>
              <a:t>statistical point </a:t>
            </a:r>
            <a:r>
              <a:rPr lang="en-US" sz="4500" dirty="0">
                <a:latin typeface="Bookman Old Style" pitchFamily="18" charset="0"/>
              </a:rPr>
              <a:t>of view in the sense that it consists of </a:t>
            </a:r>
            <a:r>
              <a:rPr lang="en-US" sz="4500" dirty="0" smtClean="0">
                <a:latin typeface="Bookman Old Style" pitchFamily="18" charset="0"/>
              </a:rPr>
              <a:t>independently sampled observations.</a:t>
            </a:r>
          </a:p>
          <a:p>
            <a:pPr algn="just">
              <a:lnSpc>
                <a:spcPct val="170000"/>
              </a:lnSpc>
            </a:pPr>
            <a:r>
              <a:rPr lang="en-US" sz="4500" dirty="0" smtClean="0">
                <a:latin typeface="Bookman Old Style" pitchFamily="18" charset="0"/>
              </a:rPr>
              <a:t>It </a:t>
            </a:r>
            <a:r>
              <a:rPr lang="en-US" sz="4500" dirty="0">
                <a:latin typeface="Bookman Old Style" pitchFamily="18" charset="0"/>
              </a:rPr>
              <a:t>has to be distinguished from panel data or </a:t>
            </a:r>
            <a:r>
              <a:rPr lang="en-US" sz="4500" dirty="0" err="1">
                <a:latin typeface="Bookman Old Style" pitchFamily="18" charset="0"/>
              </a:rPr>
              <a:t>longtidunal</a:t>
            </a:r>
            <a:r>
              <a:rPr lang="en-US" sz="4500" dirty="0">
                <a:latin typeface="Bookman Old Style" pitchFamily="18" charset="0"/>
              </a:rPr>
              <a:t> </a:t>
            </a:r>
            <a:r>
              <a:rPr lang="en-US" sz="4500" dirty="0" smtClean="0">
                <a:latin typeface="Bookman Old Style" pitchFamily="18" charset="0"/>
              </a:rPr>
              <a:t>data which </a:t>
            </a:r>
            <a:r>
              <a:rPr lang="en-US" sz="4500" dirty="0">
                <a:latin typeface="Bookman Old Style" pitchFamily="18" charset="0"/>
              </a:rPr>
              <a:t>is a record of data over time across the same units </a:t>
            </a:r>
            <a:r>
              <a:rPr lang="en-US" sz="4500" dirty="0" smtClean="0">
                <a:latin typeface="Bookman Old Style" pitchFamily="18" charset="0"/>
              </a:rPr>
              <a:t>of the sample.</a:t>
            </a:r>
          </a:p>
          <a:p>
            <a:pPr algn="just">
              <a:lnSpc>
                <a:spcPct val="170000"/>
              </a:lnSpc>
            </a:pPr>
            <a:r>
              <a:rPr lang="en-US" sz="4500" dirty="0" smtClean="0">
                <a:latin typeface="Bookman Old Style" pitchFamily="18" charset="0"/>
              </a:rPr>
              <a:t>In </a:t>
            </a:r>
            <a:r>
              <a:rPr lang="en-US" sz="4500" dirty="0">
                <a:latin typeface="Bookman Old Style" pitchFamily="18" charset="0"/>
              </a:rPr>
              <a:t>the case of pooled data, individual units on which data </a:t>
            </a:r>
            <a:r>
              <a:rPr lang="en-US" sz="4500" dirty="0" smtClean="0">
                <a:latin typeface="Bookman Old Style" pitchFamily="18" charset="0"/>
              </a:rPr>
              <a:t>is collected </a:t>
            </a:r>
            <a:r>
              <a:rPr lang="en-US" sz="4500" dirty="0">
                <a:latin typeface="Bookman Old Style" pitchFamily="18" charset="0"/>
              </a:rPr>
              <a:t>do not have to be the same. </a:t>
            </a:r>
            <a:endParaRPr lang="en-US" sz="4500" dirty="0" smtClean="0">
              <a:latin typeface="Bookman Old Style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4500" dirty="0" smtClean="0">
                <a:latin typeface="Bookman Old Style" pitchFamily="18" charset="0"/>
              </a:rPr>
              <a:t>One </a:t>
            </a:r>
            <a:r>
              <a:rPr lang="en-US" sz="4500" dirty="0">
                <a:latin typeface="Bookman Old Style" pitchFamily="18" charset="0"/>
              </a:rPr>
              <a:t>reason for using independently pooled cross sections is </a:t>
            </a:r>
            <a:r>
              <a:rPr lang="en-US" sz="4500" dirty="0" smtClean="0">
                <a:latin typeface="Bookman Old Style" pitchFamily="18" charset="0"/>
              </a:rPr>
              <a:t>to increase the </a:t>
            </a:r>
            <a:r>
              <a:rPr lang="en-US" sz="4500" dirty="0">
                <a:latin typeface="Bookman Old Style" pitchFamily="18" charset="0"/>
              </a:rPr>
              <a:t>sample </a:t>
            </a:r>
            <a:r>
              <a:rPr lang="en-US" sz="4500" dirty="0" smtClean="0">
                <a:latin typeface="Bookman Old Style" pitchFamily="18" charset="0"/>
              </a:rPr>
              <a:t>size.</a:t>
            </a:r>
          </a:p>
        </p:txBody>
      </p:sp>
    </p:spTree>
    <p:extLst>
      <p:ext uri="{BB962C8B-B14F-4D97-AF65-F5344CB8AC3E}">
        <p14:creationId xmlns:p14="http://schemas.microsoft.com/office/powerpoint/2010/main" xmlns="" val="4253933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The </a:t>
            </a:r>
            <a:r>
              <a:rPr lang="en-US" sz="2800" dirty="0" err="1" smtClean="0">
                <a:latin typeface="Bookman Old Style" pitchFamily="18" charset="0"/>
              </a:rPr>
              <a:t>Hausman</a:t>
            </a:r>
            <a:r>
              <a:rPr lang="en-US" sz="2800" dirty="0" smtClean="0">
                <a:latin typeface="Bookman Old Style" pitchFamily="18" charset="0"/>
              </a:rPr>
              <a:t> test </a:t>
            </a:r>
            <a:endParaRPr lang="en-US" sz="2800" dirty="0">
              <a:latin typeface="Bookman Old Style" pitchFamily="18" charset="0"/>
            </a:endParaRPr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7924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43355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800" dirty="0">
                <a:solidFill>
                  <a:prstClr val="black"/>
                </a:solidFill>
                <a:latin typeface="Bookman Old Style" pitchFamily="18" charset="0"/>
              </a:rPr>
              <a:t>The </a:t>
            </a:r>
            <a:r>
              <a:rPr lang="en-US" sz="2800" dirty="0" err="1">
                <a:solidFill>
                  <a:prstClr val="black"/>
                </a:solidFill>
                <a:latin typeface="Bookman Old Style" pitchFamily="18" charset="0"/>
              </a:rPr>
              <a:t>Hausman</a:t>
            </a:r>
            <a:r>
              <a:rPr lang="en-US" sz="2800" dirty="0">
                <a:solidFill>
                  <a:prstClr val="black"/>
                </a:solidFill>
                <a:latin typeface="Bookman Old Style" pitchFamily="18" charset="0"/>
              </a:rPr>
              <a:t> test </a:t>
            </a:r>
            <a:endParaRPr lang="en-US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924799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9135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prstClr val="black"/>
                </a:solidFill>
                <a:latin typeface="Bookman Old Style" pitchFamily="18" charset="0"/>
              </a:rPr>
              <a:t>Pooled regression analysis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9120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4000" dirty="0">
                <a:latin typeface="Bookman Old Style" pitchFamily="18" charset="0"/>
              </a:rPr>
              <a:t>By pooling random samples drawn from the same </a:t>
            </a:r>
            <a:r>
              <a:rPr lang="en-US" sz="4000" dirty="0" smtClean="0">
                <a:latin typeface="Bookman Old Style" pitchFamily="18" charset="0"/>
              </a:rPr>
              <a:t>population at </a:t>
            </a:r>
            <a:r>
              <a:rPr lang="en-US" sz="4000" dirty="0">
                <a:latin typeface="Bookman Old Style" pitchFamily="18" charset="0"/>
              </a:rPr>
              <a:t>different point in time, we can get more precise </a:t>
            </a:r>
            <a:r>
              <a:rPr lang="en-US" sz="4000" dirty="0" smtClean="0">
                <a:latin typeface="Bookman Old Style" pitchFamily="18" charset="0"/>
              </a:rPr>
              <a:t>estimators and </a:t>
            </a:r>
            <a:r>
              <a:rPr lang="en-US" sz="4000" dirty="0">
                <a:latin typeface="Bookman Old Style" pitchFamily="18" charset="0"/>
              </a:rPr>
              <a:t>test statistics with more </a:t>
            </a:r>
            <a:r>
              <a:rPr lang="en-US" sz="4000" dirty="0" smtClean="0">
                <a:latin typeface="Bookman Old Style" pitchFamily="18" charset="0"/>
              </a:rPr>
              <a:t>power.</a:t>
            </a:r>
          </a:p>
          <a:p>
            <a:pPr algn="just">
              <a:lnSpc>
                <a:spcPct val="170000"/>
              </a:lnSpc>
            </a:pPr>
            <a:r>
              <a:rPr lang="en-US" sz="4000" dirty="0" smtClean="0">
                <a:latin typeface="Bookman Old Style" pitchFamily="18" charset="0"/>
              </a:rPr>
              <a:t>Pooling </a:t>
            </a:r>
            <a:r>
              <a:rPr lang="en-US" sz="4000" dirty="0">
                <a:latin typeface="Bookman Old Style" pitchFamily="18" charset="0"/>
              </a:rPr>
              <a:t>is helpful only if the relationship between </a:t>
            </a:r>
            <a:r>
              <a:rPr lang="en-US" sz="4000" dirty="0" smtClean="0">
                <a:latin typeface="Bookman Old Style" pitchFamily="18" charset="0"/>
              </a:rPr>
              <a:t>the dependent </a:t>
            </a:r>
            <a:r>
              <a:rPr lang="en-US" sz="4000" dirty="0">
                <a:latin typeface="Bookman Old Style" pitchFamily="18" charset="0"/>
              </a:rPr>
              <a:t>variable and at least some of the </a:t>
            </a:r>
            <a:r>
              <a:rPr lang="en-US" sz="4000" dirty="0" smtClean="0">
                <a:latin typeface="Bookman Old Style" pitchFamily="18" charset="0"/>
              </a:rPr>
              <a:t>independent variables </a:t>
            </a:r>
            <a:r>
              <a:rPr lang="en-US" sz="4000" dirty="0">
                <a:latin typeface="Bookman Old Style" pitchFamily="18" charset="0"/>
              </a:rPr>
              <a:t>remain constant over </a:t>
            </a:r>
            <a:r>
              <a:rPr lang="en-US" sz="4000" dirty="0" smtClean="0">
                <a:latin typeface="Bookman Old Style" pitchFamily="18" charset="0"/>
              </a:rPr>
              <a:t>time.</a:t>
            </a:r>
          </a:p>
          <a:p>
            <a:pPr algn="just">
              <a:lnSpc>
                <a:spcPct val="170000"/>
              </a:lnSpc>
            </a:pPr>
            <a:r>
              <a:rPr lang="en-US" sz="4000" dirty="0" smtClean="0">
                <a:latin typeface="Bookman Old Style" pitchFamily="18" charset="0"/>
              </a:rPr>
              <a:t>Standard </a:t>
            </a:r>
            <a:r>
              <a:rPr lang="en-US" sz="4000" dirty="0">
                <a:latin typeface="Bookman Old Style" pitchFamily="18" charset="0"/>
              </a:rPr>
              <a:t>estimation techniques such as OLS are </a:t>
            </a:r>
            <a:r>
              <a:rPr lang="en-US" sz="4000" dirty="0" smtClean="0">
                <a:latin typeface="Bookman Old Style" pitchFamily="18" charset="0"/>
              </a:rPr>
              <a:t>applicable.</a:t>
            </a:r>
          </a:p>
          <a:p>
            <a:pPr algn="just">
              <a:lnSpc>
                <a:spcPct val="170000"/>
              </a:lnSpc>
            </a:pPr>
            <a:r>
              <a:rPr lang="en-US" sz="4000" dirty="0" smtClean="0">
                <a:latin typeface="Bookman Old Style" pitchFamily="18" charset="0"/>
              </a:rPr>
              <a:t>The </a:t>
            </a:r>
            <a:r>
              <a:rPr lang="en-US" sz="4000" dirty="0">
                <a:latin typeface="Bookman Old Style" pitchFamily="18" charset="0"/>
              </a:rPr>
              <a:t>fact that the population may have different </a:t>
            </a:r>
            <a:r>
              <a:rPr lang="en-US" sz="4000" dirty="0" smtClean="0">
                <a:latin typeface="Bookman Old Style" pitchFamily="18" charset="0"/>
              </a:rPr>
              <a:t>distribution can </a:t>
            </a:r>
            <a:r>
              <a:rPr lang="en-US" sz="4000" dirty="0">
                <a:latin typeface="Bookman Old Style" pitchFamily="18" charset="0"/>
              </a:rPr>
              <a:t>be </a:t>
            </a:r>
            <a:r>
              <a:rPr lang="en-US" sz="4000" dirty="0" smtClean="0">
                <a:latin typeface="Bookman Old Style" pitchFamily="18" charset="0"/>
              </a:rPr>
              <a:t>handled </a:t>
            </a:r>
            <a:r>
              <a:rPr lang="en-US" sz="4000" dirty="0">
                <a:latin typeface="Bookman Old Style" pitchFamily="18" charset="0"/>
              </a:rPr>
              <a:t>by allowing the intercept to differ using </a:t>
            </a:r>
            <a:r>
              <a:rPr lang="en-US" sz="4000" dirty="0" smtClean="0">
                <a:latin typeface="Bookman Old Style" pitchFamily="18" charset="0"/>
              </a:rPr>
              <a:t>time dummies.</a:t>
            </a:r>
          </a:p>
          <a:p>
            <a:pPr algn="just">
              <a:lnSpc>
                <a:spcPct val="170000"/>
              </a:lnSpc>
            </a:pPr>
            <a:r>
              <a:rPr lang="en-US" sz="4000" dirty="0" smtClean="0">
                <a:latin typeface="Bookman Old Style" pitchFamily="18" charset="0"/>
              </a:rPr>
              <a:t>The </a:t>
            </a:r>
            <a:r>
              <a:rPr lang="en-US" sz="4000" dirty="0">
                <a:latin typeface="Bookman Old Style" pitchFamily="18" charset="0"/>
              </a:rPr>
              <a:t>pattern of coefficients of the time dummies might be </a:t>
            </a:r>
            <a:r>
              <a:rPr lang="en-US" sz="4000" dirty="0" smtClean="0">
                <a:latin typeface="Bookman Old Style" pitchFamily="18" charset="0"/>
              </a:rPr>
              <a:t>of interest </a:t>
            </a:r>
            <a:r>
              <a:rPr lang="en-US" sz="4000" dirty="0">
                <a:latin typeface="Bookman Old Style" pitchFamily="18" charset="0"/>
              </a:rPr>
              <a:t>in itself: </a:t>
            </a:r>
            <a:r>
              <a:rPr lang="en-US" sz="4000" dirty="0" smtClean="0">
                <a:latin typeface="Bookman Old Style" pitchFamily="18" charset="0"/>
              </a:rPr>
              <a:t>example includes </a:t>
            </a:r>
            <a:r>
              <a:rPr lang="en-US" sz="4000" dirty="0">
                <a:latin typeface="Bookman Old Style" pitchFamily="18" charset="0"/>
              </a:rPr>
              <a:t>women’s fertility over </a:t>
            </a:r>
            <a:r>
              <a:rPr lang="en-US" sz="4000" dirty="0" smtClean="0">
                <a:latin typeface="Bookman Old Style" pitchFamily="18" charset="0"/>
              </a:rPr>
              <a:t>time, and </a:t>
            </a:r>
            <a:r>
              <a:rPr lang="en-US" sz="4000" dirty="0">
                <a:latin typeface="Bookman Old Style" pitchFamily="18" charset="0"/>
              </a:rPr>
              <a:t>changes in the return to </a:t>
            </a:r>
            <a:r>
              <a:rPr lang="en-US" sz="4000" dirty="0" smtClean="0">
                <a:latin typeface="Bookman Old Style" pitchFamily="18" charset="0"/>
              </a:rPr>
              <a:t>education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618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Bookman Old Style" pitchFamily="18" charset="0"/>
              </a:rPr>
              <a:t>Panel Data 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A </a:t>
            </a:r>
            <a:r>
              <a:rPr lang="en-US" sz="8000" dirty="0">
                <a:solidFill>
                  <a:srgbClr val="0000FF"/>
                </a:solidFill>
                <a:latin typeface="Bookman Old Style" pitchFamily="18" charset="0"/>
              </a:rPr>
              <a:t>panel data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combines cross-sectional and time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series dimensions</a:t>
            </a:r>
          </a:p>
          <a:p>
            <a:pPr algn="just">
              <a:lnSpc>
                <a:spcPct val="120000"/>
              </a:lnSpc>
            </a:pP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Some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of the advantages of panel data (also called </a:t>
            </a:r>
            <a:r>
              <a:rPr lang="en-US" sz="8000" dirty="0" smtClean="0">
                <a:solidFill>
                  <a:srgbClr val="0000FF"/>
                </a:solidFill>
                <a:latin typeface="Bookman Old Style" pitchFamily="18" charset="0"/>
              </a:rPr>
              <a:t>longitudinal data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) are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	It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explicitly accounts for heterogeneity across individual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	units.</a:t>
            </a:r>
            <a:endParaRPr lang="en-US" sz="8000" dirty="0">
              <a:solidFill>
                <a:srgbClr val="000000"/>
              </a:solidFill>
              <a:latin typeface="Bookman Old Style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	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It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helps capture cross-section specific attributes and time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	series</a:t>
            </a:r>
          </a:p>
          <a:p>
            <a:pPr algn="just">
              <a:lnSpc>
                <a:spcPct val="120000"/>
              </a:lnSpc>
            </a:pP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It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gives more variability, more degrees of freedom,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less </a:t>
            </a:r>
            <a:r>
              <a:rPr lang="en-US" sz="8000" dirty="0" err="1" smtClean="0">
                <a:solidFill>
                  <a:srgbClr val="000000"/>
                </a:solidFill>
                <a:latin typeface="Bookman Old Style" pitchFamily="18" charset="0"/>
              </a:rPr>
              <a:t>collinearity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among covariates, and more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efficiency.</a:t>
            </a:r>
          </a:p>
          <a:p>
            <a:pPr algn="just">
              <a:lnSpc>
                <a:spcPct val="120000"/>
              </a:lnSpc>
            </a:pP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It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minimizes the bias caused by aggregation in pure time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series data. </a:t>
            </a:r>
          </a:p>
          <a:p>
            <a:pPr algn="just">
              <a:lnSpc>
                <a:spcPct val="120000"/>
              </a:lnSpc>
            </a:pP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An 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important motivation for panel data models </a:t>
            </a:r>
            <a:r>
              <a:rPr lang="en-US" sz="8000" dirty="0" smtClean="0">
                <a:solidFill>
                  <a:srgbClr val="000000"/>
                </a:solidFill>
                <a:latin typeface="Bookman Old Style" pitchFamily="18" charset="0"/>
              </a:rPr>
              <a:t>is</a:t>
            </a:r>
            <a:r>
              <a:rPr lang="en-US" sz="80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8000" dirty="0" smtClean="0">
                <a:solidFill>
                  <a:srgbClr val="0000FF"/>
                </a:solidFill>
                <a:latin typeface="Bookman Old Style" pitchFamily="18" charset="0"/>
              </a:rPr>
              <a:t>heterogeneity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484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dirty="0">
                <a:solidFill>
                  <a:prstClr val="black"/>
                </a:solidFill>
                <a:latin typeface="Bookman Old Style" pitchFamily="18" charset="0"/>
              </a:rPr>
              <a:t>Panel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10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A major aspect in the formulation and estimation of panel</a:t>
            </a:r>
            <a:br>
              <a:rPr lang="en-US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data model is whether there is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unobserved heterogeneity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which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is correlated with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the </a:t>
            </a:r>
            <a:r>
              <a:rPr lang="en-US" dirty="0" err="1" smtClean="0">
                <a:solidFill>
                  <a:srgbClr val="000000"/>
                </a:solidFill>
                <a:latin typeface="Bookman Old Style" pitchFamily="18" charset="0"/>
              </a:rPr>
              <a:t>covarate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(s).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000000"/>
              </a:solidFill>
              <a:latin typeface="Bookman Old Style" pitchFamily="18" charset="0"/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the presence of unobserved heterogeneity that is believed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to have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been correlated with one or more of the covariates,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fixed effects </a:t>
            </a:r>
            <a:r>
              <a:rPr lang="en-US" dirty="0">
                <a:solidFill>
                  <a:srgbClr val="0000FF"/>
                </a:solidFill>
                <a:latin typeface="Bookman Old Style" pitchFamily="18" charset="0"/>
              </a:rPr>
              <a:t>model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is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used.</a:t>
            </a:r>
          </a:p>
          <a:p>
            <a:pPr algn="just"/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fact, this is one way of dealing with </a:t>
            </a:r>
            <a:r>
              <a:rPr lang="en-US" dirty="0" err="1">
                <a:solidFill>
                  <a:srgbClr val="000000"/>
                </a:solidFill>
                <a:latin typeface="Bookman Old Style" pitchFamily="18" charset="0"/>
              </a:rPr>
              <a:t>endogeneity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problem.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000000"/>
              </a:solidFill>
              <a:latin typeface="Bookman Old Style" pitchFamily="18" charset="0"/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An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alternative specification of the panel data model with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the assumption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that there is no correlation between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the unobserved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effects and the </a:t>
            </a:r>
            <a:r>
              <a:rPr lang="en-US" dirty="0" smtClean="0">
                <a:solidFill>
                  <a:srgbClr val="000000"/>
                </a:solidFill>
                <a:latin typeface="Bookman Old Style" pitchFamily="18" charset="0"/>
              </a:rPr>
              <a:t>covariate(s) is </a:t>
            </a:r>
            <a:r>
              <a:rPr lang="en-US" dirty="0">
                <a:solidFill>
                  <a:srgbClr val="000000"/>
                </a:solidFill>
                <a:latin typeface="Bookman Old Style" pitchFamily="18" charset="0"/>
              </a:rPr>
              <a:t>the </a:t>
            </a:r>
            <a:r>
              <a:rPr lang="en-US" dirty="0">
                <a:solidFill>
                  <a:srgbClr val="0000FF"/>
                </a:solidFill>
                <a:latin typeface="Bookman Old Style" pitchFamily="18" charset="0"/>
              </a:rPr>
              <a:t>random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effects model</a:t>
            </a:r>
          </a:p>
          <a:p>
            <a:pPr marL="0" indent="0" algn="just">
              <a:buNone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616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  <a:latin typeface="Bookman Old Style" pitchFamily="18" charset="0"/>
              </a:rPr>
              <a:t>Panel Data </a:t>
            </a:r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1" y="1371600"/>
            <a:ext cx="8610600" cy="495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885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/>
          <a:lstStyle/>
          <a:p>
            <a:r>
              <a:rPr lang="en-US" sz="3200" dirty="0">
                <a:solidFill>
                  <a:prstClr val="black"/>
                </a:solidFill>
                <a:latin typeface="Bookman Old Style" pitchFamily="18" charset="0"/>
              </a:rPr>
              <a:t>Panel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610599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236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prstClr val="black"/>
                </a:solidFill>
                <a:latin typeface="Bookman Old Style" pitchFamily="18" charset="0"/>
              </a:rPr>
              <a:t>Panel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7620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052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Bookman Old Style" pitchFamily="18" charset="0"/>
              </a:rPr>
              <a:t>Fixed effect 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8229599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58919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308</Words>
  <Application>Microsoft Office PowerPoint</Application>
  <PresentationFormat>On-screen Show (4:3)</PresentationFormat>
  <Paragraphs>53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Outline </vt:lpstr>
      <vt:lpstr>Pooled regression analysis </vt:lpstr>
      <vt:lpstr>Pooled regression analysis </vt:lpstr>
      <vt:lpstr>Panel Data </vt:lpstr>
      <vt:lpstr>Panel Data </vt:lpstr>
      <vt:lpstr>Panel Data </vt:lpstr>
      <vt:lpstr>Panel Data</vt:lpstr>
      <vt:lpstr>Panel Data</vt:lpstr>
      <vt:lpstr>Fixed effect </vt:lpstr>
      <vt:lpstr>Fixed effect </vt:lpstr>
      <vt:lpstr>Fixed effect </vt:lpstr>
      <vt:lpstr>Fixed effect </vt:lpstr>
      <vt:lpstr>Fixed effect</vt:lpstr>
      <vt:lpstr>First differencing method </vt:lpstr>
      <vt:lpstr>First differencing method </vt:lpstr>
      <vt:lpstr>First differencing method </vt:lpstr>
      <vt:lpstr>Fixed effect vs First differencing </vt:lpstr>
      <vt:lpstr>Random effect method </vt:lpstr>
      <vt:lpstr>Random effect method</vt:lpstr>
      <vt:lpstr>The Hausman test </vt:lpstr>
      <vt:lpstr>The Hausman test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</dc:creator>
  <cp:lastModifiedBy>user</cp:lastModifiedBy>
  <cp:revision>23</cp:revision>
  <dcterms:created xsi:type="dcterms:W3CDTF">2006-08-16T00:00:00Z</dcterms:created>
  <dcterms:modified xsi:type="dcterms:W3CDTF">2020-01-11T17:05:14Z</dcterms:modified>
</cp:coreProperties>
</file>