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0"/>
  </p:notesMasterIdLst>
  <p:sldIdLst>
    <p:sldId id="257" r:id="rId3"/>
    <p:sldId id="448" r:id="rId4"/>
    <p:sldId id="258" r:id="rId5"/>
    <p:sldId id="259" r:id="rId6"/>
    <p:sldId id="261" r:id="rId7"/>
    <p:sldId id="450" r:id="rId8"/>
    <p:sldId id="262" r:id="rId9"/>
    <p:sldId id="451" r:id="rId10"/>
    <p:sldId id="263" r:id="rId11"/>
    <p:sldId id="452" r:id="rId12"/>
    <p:sldId id="264" r:id="rId13"/>
    <p:sldId id="265" r:id="rId14"/>
    <p:sldId id="266" r:id="rId15"/>
    <p:sldId id="267" r:id="rId16"/>
    <p:sldId id="268" r:id="rId17"/>
    <p:sldId id="453" r:id="rId18"/>
    <p:sldId id="269" r:id="rId19"/>
    <p:sldId id="270" r:id="rId20"/>
    <p:sldId id="271" r:id="rId21"/>
    <p:sldId id="272" r:id="rId22"/>
    <p:sldId id="454" r:id="rId23"/>
    <p:sldId id="273" r:id="rId24"/>
    <p:sldId id="467" r:id="rId25"/>
    <p:sldId id="468" r:id="rId26"/>
    <p:sldId id="469" r:id="rId27"/>
    <p:sldId id="470" r:id="rId28"/>
    <p:sldId id="471" r:id="rId29"/>
    <p:sldId id="472" r:id="rId30"/>
    <p:sldId id="473" r:id="rId31"/>
    <p:sldId id="474" r:id="rId32"/>
    <p:sldId id="274" r:id="rId33"/>
    <p:sldId id="275" r:id="rId34"/>
    <p:sldId id="276" r:id="rId35"/>
    <p:sldId id="277" r:id="rId36"/>
    <p:sldId id="462" r:id="rId37"/>
    <p:sldId id="455" r:id="rId38"/>
    <p:sldId id="278" r:id="rId39"/>
    <p:sldId id="456" r:id="rId40"/>
    <p:sldId id="279" r:id="rId41"/>
    <p:sldId id="280" r:id="rId42"/>
    <p:sldId id="281" r:id="rId43"/>
    <p:sldId id="458" r:id="rId44"/>
    <p:sldId id="283" r:id="rId45"/>
    <p:sldId id="459" r:id="rId46"/>
    <p:sldId id="284" r:id="rId47"/>
    <p:sldId id="463" r:id="rId48"/>
    <p:sldId id="285" r:id="rId49"/>
    <p:sldId id="286" r:id="rId50"/>
    <p:sldId id="287" r:id="rId51"/>
    <p:sldId id="460" r:id="rId52"/>
    <p:sldId id="288" r:id="rId53"/>
    <p:sldId id="464" r:id="rId54"/>
    <p:sldId id="289" r:id="rId55"/>
    <p:sldId id="477" r:id="rId56"/>
    <p:sldId id="478" r:id="rId57"/>
    <p:sldId id="479" r:id="rId58"/>
    <p:sldId id="480" r:id="rId59"/>
    <p:sldId id="291" r:id="rId60"/>
    <p:sldId id="292" r:id="rId61"/>
    <p:sldId id="298" r:id="rId62"/>
    <p:sldId id="465" r:id="rId63"/>
    <p:sldId id="293" r:id="rId64"/>
    <p:sldId id="294" r:id="rId65"/>
    <p:sldId id="295" r:id="rId66"/>
    <p:sldId id="296" r:id="rId67"/>
    <p:sldId id="297" r:id="rId68"/>
    <p:sldId id="299" r:id="rId69"/>
    <p:sldId id="300" r:id="rId70"/>
    <p:sldId id="301" r:id="rId71"/>
    <p:sldId id="466" r:id="rId72"/>
    <p:sldId id="475" r:id="rId73"/>
    <p:sldId id="476" r:id="rId74"/>
    <p:sldId id="484" r:id="rId75"/>
    <p:sldId id="482" r:id="rId76"/>
    <p:sldId id="483" r:id="rId77"/>
    <p:sldId id="481" r:id="rId78"/>
    <p:sldId id="485" r:id="rId79"/>
    <p:sldId id="486" r:id="rId80"/>
    <p:sldId id="487" r:id="rId81"/>
    <p:sldId id="302" r:id="rId82"/>
    <p:sldId id="488" r:id="rId83"/>
    <p:sldId id="489" r:id="rId84"/>
    <p:sldId id="304" r:id="rId85"/>
    <p:sldId id="305" r:id="rId86"/>
    <p:sldId id="306" r:id="rId87"/>
    <p:sldId id="490" r:id="rId88"/>
    <p:sldId id="307" r:id="rId89"/>
    <p:sldId id="308" r:id="rId90"/>
    <p:sldId id="491" r:id="rId91"/>
    <p:sldId id="492" r:id="rId92"/>
    <p:sldId id="493" r:id="rId93"/>
    <p:sldId id="309" r:id="rId94"/>
    <p:sldId id="310" r:id="rId95"/>
    <p:sldId id="311" r:id="rId96"/>
    <p:sldId id="312" r:id="rId97"/>
    <p:sldId id="313" r:id="rId98"/>
    <p:sldId id="314" r:id="rId99"/>
    <p:sldId id="494" r:id="rId100"/>
    <p:sldId id="315" r:id="rId101"/>
    <p:sldId id="316" r:id="rId102"/>
    <p:sldId id="496" r:id="rId103"/>
    <p:sldId id="495" r:id="rId104"/>
    <p:sldId id="317" r:id="rId105"/>
    <p:sldId id="497" r:id="rId106"/>
    <p:sldId id="526" r:id="rId107"/>
    <p:sldId id="527" r:id="rId108"/>
    <p:sldId id="318" r:id="rId109"/>
    <p:sldId id="319" r:id="rId110"/>
    <p:sldId id="503" r:id="rId111"/>
    <p:sldId id="320" r:id="rId112"/>
    <p:sldId id="321" r:id="rId113"/>
    <p:sldId id="498" r:id="rId114"/>
    <p:sldId id="499" r:id="rId115"/>
    <p:sldId id="500" r:id="rId116"/>
    <p:sldId id="322" r:id="rId117"/>
    <p:sldId id="323" r:id="rId118"/>
    <p:sldId id="501" r:id="rId119"/>
    <p:sldId id="504" r:id="rId120"/>
    <p:sldId id="324" r:id="rId121"/>
    <p:sldId id="502" r:id="rId122"/>
    <p:sldId id="325" r:id="rId123"/>
    <p:sldId id="326" r:id="rId124"/>
    <p:sldId id="328" r:id="rId125"/>
    <p:sldId id="329" r:id="rId126"/>
    <p:sldId id="330" r:id="rId127"/>
    <p:sldId id="521" r:id="rId128"/>
    <p:sldId id="331" r:id="rId129"/>
    <p:sldId id="514" r:id="rId130"/>
    <p:sldId id="515" r:id="rId131"/>
    <p:sldId id="508" r:id="rId132"/>
    <p:sldId id="509" r:id="rId133"/>
    <p:sldId id="510" r:id="rId134"/>
    <p:sldId id="511" r:id="rId135"/>
    <p:sldId id="512" r:id="rId136"/>
    <p:sldId id="335" r:id="rId137"/>
    <p:sldId id="516" r:id="rId138"/>
    <p:sldId id="336" r:id="rId139"/>
    <p:sldId id="505" r:id="rId140"/>
    <p:sldId id="506" r:id="rId141"/>
    <p:sldId id="337" r:id="rId142"/>
    <p:sldId id="507" r:id="rId143"/>
    <p:sldId id="517" r:id="rId144"/>
    <p:sldId id="518" r:id="rId145"/>
    <p:sldId id="519" r:id="rId146"/>
    <p:sldId id="340" r:id="rId147"/>
    <p:sldId id="341" r:id="rId148"/>
    <p:sldId id="342" r:id="rId149"/>
    <p:sldId id="343" r:id="rId150"/>
    <p:sldId id="344" r:id="rId151"/>
    <p:sldId id="345" r:id="rId152"/>
    <p:sldId id="346" r:id="rId153"/>
    <p:sldId id="347" r:id="rId154"/>
    <p:sldId id="349" r:id="rId155"/>
    <p:sldId id="350" r:id="rId156"/>
    <p:sldId id="351" r:id="rId157"/>
    <p:sldId id="352" r:id="rId158"/>
    <p:sldId id="353" r:id="rId159"/>
    <p:sldId id="354" r:id="rId160"/>
    <p:sldId id="355" r:id="rId161"/>
    <p:sldId id="356" r:id="rId162"/>
    <p:sldId id="357" r:id="rId163"/>
    <p:sldId id="358" r:id="rId164"/>
    <p:sldId id="359" r:id="rId165"/>
    <p:sldId id="360" r:id="rId166"/>
    <p:sldId id="361" r:id="rId167"/>
    <p:sldId id="362" r:id="rId168"/>
    <p:sldId id="363" r:id="rId169"/>
    <p:sldId id="364" r:id="rId170"/>
    <p:sldId id="365" r:id="rId171"/>
    <p:sldId id="366" r:id="rId172"/>
    <p:sldId id="367" r:id="rId173"/>
    <p:sldId id="368" r:id="rId174"/>
    <p:sldId id="369" r:id="rId175"/>
    <p:sldId id="370" r:id="rId176"/>
    <p:sldId id="372" r:id="rId177"/>
    <p:sldId id="524" r:id="rId178"/>
    <p:sldId id="525" r:id="rId179"/>
    <p:sldId id="402" r:id="rId180"/>
    <p:sldId id="403" r:id="rId181"/>
    <p:sldId id="406" r:id="rId182"/>
    <p:sldId id="408" r:id="rId183"/>
    <p:sldId id="409" r:id="rId184"/>
    <p:sldId id="413" r:id="rId185"/>
    <p:sldId id="414" r:id="rId186"/>
    <p:sldId id="415" r:id="rId187"/>
    <p:sldId id="416" r:id="rId188"/>
    <p:sldId id="417" r:id="rId189"/>
    <p:sldId id="418" r:id="rId190"/>
    <p:sldId id="419" r:id="rId191"/>
    <p:sldId id="420" r:id="rId192"/>
    <p:sldId id="421" r:id="rId193"/>
    <p:sldId id="422" r:id="rId194"/>
    <p:sldId id="423" r:id="rId195"/>
    <p:sldId id="428" r:id="rId196"/>
    <p:sldId id="427" r:id="rId197"/>
    <p:sldId id="429" r:id="rId198"/>
    <p:sldId id="430" r:id="rId199"/>
    <p:sldId id="431" r:id="rId200"/>
    <p:sldId id="432" r:id="rId201"/>
    <p:sldId id="424" r:id="rId202"/>
    <p:sldId id="425" r:id="rId203"/>
    <p:sldId id="426" r:id="rId204"/>
    <p:sldId id="433" r:id="rId205"/>
    <p:sldId id="434" r:id="rId206"/>
    <p:sldId id="435" r:id="rId207"/>
    <p:sldId id="436" r:id="rId208"/>
    <p:sldId id="437" r:id="rId209"/>
    <p:sldId id="438" r:id="rId210"/>
    <p:sldId id="439" r:id="rId211"/>
    <p:sldId id="440" r:id="rId212"/>
    <p:sldId id="441" r:id="rId213"/>
    <p:sldId id="442" r:id="rId214"/>
    <p:sldId id="443" r:id="rId215"/>
    <p:sldId id="444" r:id="rId216"/>
    <p:sldId id="445" r:id="rId217"/>
    <p:sldId id="446" r:id="rId218"/>
    <p:sldId id="447" r:id="rId219"/>
    <p:sldId id="530" r:id="rId220"/>
    <p:sldId id="375" r:id="rId221"/>
    <p:sldId id="376" r:id="rId222"/>
    <p:sldId id="377" r:id="rId223"/>
    <p:sldId id="378" r:id="rId224"/>
    <p:sldId id="400" r:id="rId225"/>
    <p:sldId id="379" r:id="rId226"/>
    <p:sldId id="380" r:id="rId227"/>
    <p:sldId id="381" r:id="rId228"/>
    <p:sldId id="382" r:id="rId229"/>
    <p:sldId id="383" r:id="rId230"/>
    <p:sldId id="384" r:id="rId231"/>
    <p:sldId id="385" r:id="rId232"/>
    <p:sldId id="386" r:id="rId233"/>
    <p:sldId id="387" r:id="rId234"/>
    <p:sldId id="388" r:id="rId235"/>
    <p:sldId id="391" r:id="rId236"/>
    <p:sldId id="392" r:id="rId237"/>
    <p:sldId id="393" r:id="rId238"/>
    <p:sldId id="394" r:id="rId239"/>
    <p:sldId id="395" r:id="rId240"/>
    <p:sldId id="397" r:id="rId241"/>
    <p:sldId id="398" r:id="rId242"/>
    <p:sldId id="399" r:id="rId243"/>
    <p:sldId id="537" r:id="rId244"/>
    <p:sldId id="538" r:id="rId245"/>
    <p:sldId id="539" r:id="rId246"/>
    <p:sldId id="540" r:id="rId247"/>
    <p:sldId id="541" r:id="rId248"/>
    <p:sldId id="542" r:id="rId249"/>
    <p:sldId id="543" r:id="rId250"/>
    <p:sldId id="544" r:id="rId251"/>
    <p:sldId id="545" r:id="rId252"/>
    <p:sldId id="546" r:id="rId253"/>
    <p:sldId id="547" r:id="rId254"/>
    <p:sldId id="548" r:id="rId255"/>
    <p:sldId id="549" r:id="rId256"/>
    <p:sldId id="550" r:id="rId257"/>
    <p:sldId id="551" r:id="rId258"/>
    <p:sldId id="552" r:id="rId259"/>
    <p:sldId id="553" r:id="rId260"/>
    <p:sldId id="554" r:id="rId261"/>
    <p:sldId id="555" r:id="rId262"/>
    <p:sldId id="556" r:id="rId263"/>
    <p:sldId id="557" r:id="rId264"/>
    <p:sldId id="558" r:id="rId265"/>
    <p:sldId id="559" r:id="rId266"/>
    <p:sldId id="560" r:id="rId267"/>
    <p:sldId id="561" r:id="rId268"/>
    <p:sldId id="562" r:id="rId269"/>
    <p:sldId id="563" r:id="rId270"/>
    <p:sldId id="564" r:id="rId271"/>
    <p:sldId id="565" r:id="rId272"/>
    <p:sldId id="566" r:id="rId273"/>
    <p:sldId id="567" r:id="rId274"/>
    <p:sldId id="568" r:id="rId275"/>
    <p:sldId id="532" r:id="rId276"/>
    <p:sldId id="528" r:id="rId277"/>
    <p:sldId id="529" r:id="rId278"/>
    <p:sldId id="534" r:id="rId2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notesMaster" Target="notesMasters/notesMaster1.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281"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049B-D167-40EC-893E-1E1AE2AA4840}" type="datetimeFigureOut">
              <a:rPr lang="en-US" smtClean="0"/>
              <a:pPr/>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278CD-75A6-42B1-954F-EEC684428D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0C5F0-9C40-45C2-AF3A-AA19FDF2B554}" type="slidenum">
              <a:rPr lang="en-US"/>
              <a:pPr/>
              <a:t>242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ECCB38-85F9-4F06-8BB5-0F17813D80A9}" type="datetimeFigureOut">
              <a:rPr lang="en-US" smtClean="0"/>
              <a:pPr/>
              <a:t>5/21/2020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30E0D5C-7025-4EF5-A8F4-D33E2298EF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ECCB38-85F9-4F06-8BB5-0F17813D80A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ECCB38-85F9-4F06-8BB5-0F17813D80A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CCB38-85F9-4F06-8BB5-0F17813D80A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ECCB38-85F9-4F06-8BB5-0F17813D80A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E0D5C-7025-4EF5-A8F4-D33E2298EF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ECCB38-85F9-4F06-8BB5-0F17813D80A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ECCB38-85F9-4F06-8BB5-0F17813D80A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CCB38-85F9-4F06-8BB5-0F17813D80A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E0D5C-7025-4EF5-A8F4-D33E2298EF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ECCB38-85F9-4F06-8BB5-0F17813D80A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30E0D5C-7025-4EF5-A8F4-D33E2298EFF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ECCB38-85F9-4F06-8BB5-0F17813D80A9}" type="datetimeFigureOut">
              <a:rPr lang="en-US" smtClean="0"/>
              <a:pPr/>
              <a:t>5/21/2020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0E0D5C-7025-4EF5-A8F4-D33E2298EFF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CCB38-85F9-4F06-8BB5-0F17813D80A9}" type="datetimeFigureOut">
              <a:rPr lang="en-US" smtClean="0"/>
              <a:pPr/>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E0D5C-7025-4EF5-A8F4-D33E2298EF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1.jpe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CHAPTER 1</a:t>
            </a:r>
            <a:r>
              <a:rPr lang="en-US" sz="3200" dirty="0"/>
              <a:t/>
            </a:r>
            <a:br>
              <a:rPr lang="en-US" sz="3200" dirty="0"/>
            </a:br>
            <a:r>
              <a:rPr lang="en-US" sz="3200" b="1" dirty="0"/>
              <a:t>THE NATURE OF STRATEGIC MANAGEMENT</a:t>
            </a:r>
            <a:endParaRPr lang="en-US" sz="3200" dirty="0"/>
          </a:p>
        </p:txBody>
      </p:sp>
      <p:sp>
        <p:nvSpPr>
          <p:cNvPr id="3" name="Content Placeholder 2"/>
          <p:cNvSpPr>
            <a:spLocks noGrp="1"/>
          </p:cNvSpPr>
          <p:nvPr>
            <p:ph idx="1"/>
          </p:nvPr>
        </p:nvSpPr>
        <p:spPr/>
        <p:txBody>
          <a:bodyPr>
            <a:normAutofit/>
          </a:bodyPr>
          <a:lstStyle/>
          <a:p>
            <a:r>
              <a:rPr lang="en-US" sz="3600" dirty="0"/>
              <a:t>Strategic management can be defined as the art and science </a:t>
            </a:r>
            <a:r>
              <a:rPr lang="en-US" sz="3600" dirty="0" smtClean="0"/>
              <a:t>of: </a:t>
            </a:r>
          </a:p>
          <a:p>
            <a:pPr lvl="2">
              <a:buFont typeface="Wingdings" panose="05000000000000000000" pitchFamily="2" charset="2"/>
              <a:buChar char="Ø"/>
            </a:pPr>
            <a:r>
              <a:rPr lang="en-US" sz="3200" dirty="0" smtClean="0"/>
              <a:t>formulate,</a:t>
            </a:r>
          </a:p>
          <a:p>
            <a:pPr lvl="2">
              <a:buFont typeface="Wingdings" panose="05000000000000000000" pitchFamily="2" charset="2"/>
              <a:buChar char="Ø"/>
            </a:pPr>
            <a:r>
              <a:rPr lang="en-US" sz="3200" dirty="0" smtClean="0"/>
              <a:t>implementing</a:t>
            </a:r>
            <a:r>
              <a:rPr lang="en-US" sz="3200" dirty="0"/>
              <a:t>, and </a:t>
            </a:r>
          </a:p>
          <a:p>
            <a:pPr lvl="2">
              <a:buFont typeface="Wingdings" panose="05000000000000000000" pitchFamily="2" charset="2"/>
              <a:buChar char="Ø"/>
            </a:pPr>
            <a:r>
              <a:rPr lang="en-US" sz="3200" dirty="0" smtClean="0"/>
              <a:t>evaluating </a:t>
            </a:r>
            <a:r>
              <a:rPr lang="en-US" sz="3200" dirty="0">
                <a:solidFill>
                  <a:srgbClr val="FF0000"/>
                </a:solidFill>
              </a:rPr>
              <a:t>cross-functional decisions </a:t>
            </a:r>
            <a:r>
              <a:rPr lang="en-US" sz="3200" dirty="0"/>
              <a:t>that enable an organization to </a:t>
            </a:r>
            <a:r>
              <a:rPr lang="en-US" sz="3200" dirty="0">
                <a:solidFill>
                  <a:srgbClr val="FF0000"/>
                </a:solidFill>
              </a:rPr>
              <a:t>achieve its objectives</a:t>
            </a:r>
            <a:r>
              <a:rPr lang="en-US" sz="3200" dirty="0" smtClean="0">
                <a:solidFill>
                  <a:srgbClr val="FF0000"/>
                </a:solidFill>
              </a:rPr>
              <a:t>.</a:t>
            </a:r>
          </a:p>
        </p:txBody>
      </p:sp>
    </p:spTree>
    <p:extLst>
      <p:ext uri="{BB962C8B-B14F-4D97-AF65-F5344CB8AC3E}">
        <p14:creationId xmlns:p14="http://schemas.microsoft.com/office/powerpoint/2010/main" xmlns="" val="80580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200" dirty="0"/>
              <a:t>Often considered to be the most </a:t>
            </a:r>
            <a:r>
              <a:rPr lang="en-US" sz="3200" dirty="0">
                <a:solidFill>
                  <a:srgbClr val="FF0000"/>
                </a:solidFill>
              </a:rPr>
              <a:t>difficult stage </a:t>
            </a:r>
            <a:r>
              <a:rPr lang="en-US" sz="3200" dirty="0"/>
              <a:t>in strategic management, </a:t>
            </a:r>
            <a:endParaRPr lang="en-US" sz="3200" dirty="0" smtClean="0"/>
          </a:p>
          <a:p>
            <a:pPr>
              <a:buClrTx/>
              <a:buFont typeface="Wingdings" panose="05000000000000000000" pitchFamily="2" charset="2"/>
              <a:buChar char="q"/>
            </a:pPr>
            <a:r>
              <a:rPr lang="en-US" sz="3200" b="1" dirty="0" smtClean="0"/>
              <a:t> Strategy </a:t>
            </a:r>
            <a:r>
              <a:rPr lang="en-US" sz="3200" b="1" dirty="0"/>
              <a:t>implementation requires </a:t>
            </a:r>
            <a:endParaRPr lang="en-US" sz="3200" b="1" dirty="0" smtClean="0"/>
          </a:p>
          <a:p>
            <a:pPr lvl="4"/>
            <a:r>
              <a:rPr lang="en-US" sz="3200" dirty="0" smtClean="0"/>
              <a:t>personal </a:t>
            </a:r>
            <a:r>
              <a:rPr lang="en-US" sz="3200" dirty="0"/>
              <a:t>discipline, </a:t>
            </a:r>
          </a:p>
          <a:p>
            <a:pPr lvl="4"/>
            <a:r>
              <a:rPr lang="en-US" sz="3200" dirty="0" smtClean="0"/>
              <a:t>commitment</a:t>
            </a:r>
            <a:r>
              <a:rPr lang="en-US" sz="3200" dirty="0"/>
              <a:t>, and </a:t>
            </a:r>
          </a:p>
          <a:p>
            <a:pPr lvl="4"/>
            <a:r>
              <a:rPr lang="en-US" sz="3200" dirty="0" smtClean="0"/>
              <a:t>sacrifice</a:t>
            </a:r>
            <a:r>
              <a:rPr lang="en-US" sz="3200" dirty="0"/>
              <a:t>.</a:t>
            </a:r>
          </a:p>
          <a:p>
            <a:endParaRPr lang="en-US" sz="3200" dirty="0"/>
          </a:p>
        </p:txBody>
      </p:sp>
    </p:spTree>
    <p:extLst>
      <p:ext uri="{BB962C8B-B14F-4D97-AF65-F5344CB8AC3E}">
        <p14:creationId xmlns:p14="http://schemas.microsoft.com/office/powerpoint/2010/main" xmlns="" val="34526505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sz="2800" dirty="0"/>
              <a:t>These individuals are responsible for developing, maintaining, and updating a company’s  information database. </a:t>
            </a:r>
            <a:endParaRPr lang="en-US" sz="2800" dirty="0" smtClean="0"/>
          </a:p>
          <a:p>
            <a:endParaRPr lang="en-US" sz="2800" dirty="0" smtClean="0"/>
          </a:p>
          <a:p>
            <a:r>
              <a:rPr lang="en-US" sz="2800" dirty="0"/>
              <a:t>The CIO is more a manager, managing the firm’s relationship with</a:t>
            </a:r>
            <a:r>
              <a:rPr lang="en-US" sz="2800" i="1" dirty="0"/>
              <a:t> </a:t>
            </a:r>
            <a:r>
              <a:rPr lang="en-US" sz="2800" dirty="0"/>
              <a:t>stakeholders; </a:t>
            </a:r>
            <a:endParaRPr lang="en-US" sz="2800" dirty="0" smtClean="0"/>
          </a:p>
          <a:p>
            <a:endParaRPr lang="en-US" sz="2800" dirty="0" smtClean="0"/>
          </a:p>
          <a:p>
            <a:r>
              <a:rPr lang="en-US" sz="2800" dirty="0" smtClean="0"/>
              <a:t>the </a:t>
            </a:r>
            <a:r>
              <a:rPr lang="en-US" sz="2800" dirty="0"/>
              <a:t>CTO is more a technician, focusing on technical issues such as data</a:t>
            </a:r>
            <a:r>
              <a:rPr lang="en-US" sz="2800" i="1" dirty="0"/>
              <a:t> </a:t>
            </a:r>
            <a:r>
              <a:rPr lang="en-US" sz="2800" dirty="0"/>
              <a:t>acquisition, data processing, decision-support systems, and software and hardware</a:t>
            </a:r>
            <a:r>
              <a:rPr lang="en-US" sz="2800" i="1" dirty="0"/>
              <a:t> </a:t>
            </a:r>
            <a:r>
              <a:rPr lang="en-US" sz="2800" dirty="0"/>
              <a:t>acquisition.</a:t>
            </a:r>
          </a:p>
          <a:p>
            <a:endParaRPr lang="en-US" sz="2800" dirty="0"/>
          </a:p>
        </p:txBody>
      </p:sp>
    </p:spTree>
    <p:extLst>
      <p:ext uri="{BB962C8B-B14F-4D97-AF65-F5344CB8AC3E}">
        <p14:creationId xmlns:p14="http://schemas.microsoft.com/office/powerpoint/2010/main" xmlns="" val="35657436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Unfavorable effects of technology on business</a:t>
            </a:r>
            <a:r>
              <a:rPr lang="en-US" sz="3200" dirty="0"/>
              <a:t/>
            </a:r>
            <a:br>
              <a:rPr lang="en-US" sz="3200" dirty="0"/>
            </a:br>
            <a:endParaRPr lang="en-US" sz="3200" dirty="0"/>
          </a:p>
        </p:txBody>
      </p:sp>
      <p:sp>
        <p:nvSpPr>
          <p:cNvPr id="3" name="Content Placeholder 2"/>
          <p:cNvSpPr>
            <a:spLocks noGrp="1"/>
          </p:cNvSpPr>
          <p:nvPr>
            <p:ph idx="1"/>
          </p:nvPr>
        </p:nvSpPr>
        <p:spPr/>
        <p:txBody>
          <a:bodyPr>
            <a:normAutofit/>
          </a:bodyPr>
          <a:lstStyle/>
          <a:p>
            <a:r>
              <a:rPr lang="en-US" sz="3200" dirty="0"/>
              <a:t>A new technology may destroy the </a:t>
            </a:r>
            <a:r>
              <a:rPr lang="en-US" sz="3200" dirty="0" smtClean="0"/>
              <a:t>industry</a:t>
            </a:r>
          </a:p>
          <a:p>
            <a:endParaRPr lang="en-US" sz="3200" dirty="0" smtClean="0"/>
          </a:p>
          <a:p>
            <a:r>
              <a:rPr lang="en-US" sz="3200" dirty="0"/>
              <a:t>Introduction of new technology dislocates some workers unless they are well equipped to work on new machines. </a:t>
            </a:r>
            <a:endParaRPr lang="en-US" sz="3200" dirty="0" smtClean="0"/>
          </a:p>
          <a:p>
            <a:endParaRPr lang="en-US" sz="3200" dirty="0" smtClean="0"/>
          </a:p>
          <a:p>
            <a:r>
              <a:rPr lang="en-US" sz="3200" dirty="0"/>
              <a:t>Air pollution, acid rain, industrial waste disposal, toxic effluent, noise and vibrations</a:t>
            </a:r>
          </a:p>
        </p:txBody>
      </p:sp>
    </p:spTree>
    <p:extLst>
      <p:ext uri="{BB962C8B-B14F-4D97-AF65-F5344CB8AC3E}">
        <p14:creationId xmlns:p14="http://schemas.microsoft.com/office/powerpoint/2010/main" xmlns="" val="1358640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Competitive Forces</a:t>
            </a:r>
            <a:endParaRPr lang="en-US" sz="3600" dirty="0"/>
          </a:p>
        </p:txBody>
      </p:sp>
      <p:sp>
        <p:nvSpPr>
          <p:cNvPr id="3" name="Content Placeholder 2"/>
          <p:cNvSpPr>
            <a:spLocks noGrp="1"/>
          </p:cNvSpPr>
          <p:nvPr>
            <p:ph idx="1"/>
          </p:nvPr>
        </p:nvSpPr>
        <p:spPr>
          <a:xfrm>
            <a:off x="228600" y="2133600"/>
            <a:ext cx="8686800" cy="4191000"/>
          </a:xfrm>
        </p:spPr>
        <p:txBody>
          <a:bodyPr>
            <a:normAutofit/>
          </a:bodyPr>
          <a:lstStyle/>
          <a:p>
            <a:r>
              <a:rPr lang="en-US" sz="2800" dirty="0"/>
              <a:t>Collecting and evaluating information on competitors is essential for successful </a:t>
            </a:r>
            <a:r>
              <a:rPr lang="en-US" sz="2800" dirty="0" smtClean="0"/>
              <a:t>strategy formulation.</a:t>
            </a:r>
          </a:p>
          <a:p>
            <a:r>
              <a:rPr lang="en-US" sz="2800" dirty="0"/>
              <a:t>Identifying major competitors is not always easy because many </a:t>
            </a:r>
            <a:r>
              <a:rPr lang="en-US" sz="2800" dirty="0" smtClean="0"/>
              <a:t>firms have </a:t>
            </a:r>
            <a:r>
              <a:rPr lang="en-US" sz="2800" dirty="0"/>
              <a:t>divisions that compete in different industries</a:t>
            </a:r>
            <a:r>
              <a:rPr lang="en-US" sz="2800" dirty="0" smtClean="0"/>
              <a:t>.</a:t>
            </a:r>
          </a:p>
          <a:p>
            <a:r>
              <a:rPr lang="en-US" sz="2800" dirty="0"/>
              <a:t>Many multidivisional firms do not </a:t>
            </a:r>
            <a:r>
              <a:rPr lang="en-US" sz="2800" dirty="0" smtClean="0"/>
              <a:t>provide sales </a:t>
            </a:r>
            <a:r>
              <a:rPr lang="en-US" sz="2800" dirty="0"/>
              <a:t>and profit information on a divisional basis for competitive reasons.</a:t>
            </a:r>
          </a:p>
        </p:txBody>
      </p:sp>
    </p:spTree>
    <p:extLst>
      <p:ext uri="{BB962C8B-B14F-4D97-AF65-F5344CB8AC3E}">
        <p14:creationId xmlns:p14="http://schemas.microsoft.com/office/powerpoint/2010/main" xmlns="" val="11603028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181"/>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buFont typeface="Wingdings" panose="05000000000000000000" pitchFamily="2" charset="2"/>
              <a:buChar char="q"/>
            </a:pPr>
            <a:r>
              <a:rPr lang="en-US" sz="2800" b="1" dirty="0" smtClean="0"/>
              <a:t> PORTER’S FIVE-FORCES </a:t>
            </a:r>
            <a:r>
              <a:rPr lang="en-US" sz="2800" b="1" dirty="0"/>
              <a:t>MODEL </a:t>
            </a:r>
            <a:endParaRPr lang="en-US" sz="2800" b="1" dirty="0" smtClean="0"/>
          </a:p>
          <a:p>
            <a:pPr marL="0" indent="0">
              <a:buNone/>
            </a:pPr>
            <a:r>
              <a:rPr lang="en-US" dirty="0" smtClean="0"/>
              <a:t>According </a:t>
            </a:r>
            <a:r>
              <a:rPr lang="en-US" dirty="0"/>
              <a:t>to Porter, the nature of competitiveness in a given industry can be viewed as a composite of five forces</a:t>
            </a:r>
            <a:r>
              <a:rPr lang="en-US" dirty="0" smtClean="0"/>
              <a:t>.</a:t>
            </a:r>
            <a:endParaRPr lang="en-US" dirty="0"/>
          </a:p>
          <a:p>
            <a:pPr marL="0" indent="0">
              <a:buNone/>
            </a:pPr>
            <a:r>
              <a:rPr lang="en-US" dirty="0"/>
              <a:t>a.   Rivalry among competitive firms. </a:t>
            </a:r>
            <a:endParaRPr lang="en-US" dirty="0" smtClean="0"/>
          </a:p>
          <a:p>
            <a:pPr marL="0" indent="0">
              <a:buNone/>
            </a:pPr>
            <a:r>
              <a:rPr lang="en-US" dirty="0" smtClean="0"/>
              <a:t>b</a:t>
            </a:r>
            <a:r>
              <a:rPr lang="en-US" dirty="0"/>
              <a:t>.   Potential entry of new competitors.</a:t>
            </a:r>
          </a:p>
          <a:p>
            <a:pPr marL="0" indent="0">
              <a:buNone/>
            </a:pPr>
            <a:r>
              <a:rPr lang="en-US" dirty="0"/>
              <a:t>c.   Potential development of substitute products. </a:t>
            </a:r>
            <a:endParaRPr lang="en-US" dirty="0" smtClean="0"/>
          </a:p>
          <a:p>
            <a:pPr marL="0" indent="0">
              <a:buNone/>
            </a:pPr>
            <a:r>
              <a:rPr lang="en-US" dirty="0" smtClean="0"/>
              <a:t>d</a:t>
            </a:r>
            <a:r>
              <a:rPr lang="en-US" dirty="0"/>
              <a:t>.   Bargaining power of suppliers.</a:t>
            </a:r>
          </a:p>
          <a:p>
            <a:pPr marL="0" indent="0">
              <a:buNone/>
            </a:pPr>
            <a:r>
              <a:rPr lang="en-US" dirty="0"/>
              <a:t>e.   Bargaining power of consumers.</a:t>
            </a:r>
          </a:p>
          <a:p>
            <a:pPr marL="0" indent="0">
              <a:buNone/>
            </a:pPr>
            <a:endParaRPr lang="en-US" b="1" dirty="0"/>
          </a:p>
        </p:txBody>
      </p:sp>
    </p:spTree>
    <p:extLst>
      <p:ext uri="{BB962C8B-B14F-4D97-AF65-F5344CB8AC3E}">
        <p14:creationId xmlns:p14="http://schemas.microsoft.com/office/powerpoint/2010/main" xmlns="" val="29944572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152400"/>
            <a:ext cx="8229600" cy="45719"/>
          </a:xfrm>
        </p:spPr>
        <p:txBody>
          <a:bodyPr>
            <a:normAutofit fontScale="90000"/>
          </a:bodyPr>
          <a:lstStyle/>
          <a:p>
            <a:r>
              <a:rPr lang="en-US" dirty="0" smtClean="0"/>
              <a: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82336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a:t>
            </a:r>
            <a:endParaRPr lang="en-US" sz="1600" dirty="0"/>
          </a:p>
        </p:txBody>
      </p:sp>
      <p:sp>
        <p:nvSpPr>
          <p:cNvPr id="3" name="Content Placeholder 2"/>
          <p:cNvSpPr>
            <a:spLocks noGrp="1"/>
          </p:cNvSpPr>
          <p:nvPr>
            <p:ph idx="1"/>
          </p:nvPr>
        </p:nvSpPr>
        <p:spPr/>
        <p:txBody>
          <a:bodyPr>
            <a:normAutofit/>
          </a:bodyPr>
          <a:lstStyle/>
          <a:p>
            <a:pPr>
              <a:buNone/>
            </a:pPr>
            <a:r>
              <a:rPr lang="en-US" sz="1100" dirty="0" smtClean="0"/>
              <a:t>.</a:t>
            </a:r>
            <a:endParaRPr lang="en-US" sz="1100" dirty="0"/>
          </a:p>
        </p:txBody>
      </p:sp>
      <p:sp>
        <p:nvSpPr>
          <p:cNvPr id="6" name="Text Box 2"/>
          <p:cNvSpPr txBox="1">
            <a:spLocks noChangeArrowheads="1"/>
          </p:cNvSpPr>
          <p:nvPr/>
        </p:nvSpPr>
        <p:spPr bwMode="auto">
          <a:xfrm>
            <a:off x="971550" y="1649413"/>
            <a:ext cx="2990850" cy="457200"/>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Low entry barriers</a:t>
            </a:r>
          </a:p>
        </p:txBody>
      </p:sp>
      <p:sp>
        <p:nvSpPr>
          <p:cNvPr id="7" name="Rectangle 3"/>
          <p:cNvSpPr txBox="1">
            <a:spLocks noChangeArrowheads="1"/>
          </p:cNvSpPr>
          <p:nvPr/>
        </p:nvSpPr>
        <p:spPr>
          <a:xfrm>
            <a:off x="533400" y="519113"/>
            <a:ext cx="8001000" cy="579437"/>
          </a:xfrm>
          <a:prstGeom prst="rect">
            <a:avLst/>
          </a:prstGeom>
        </p:spPr>
        <p:txBody>
          <a:bodyPr vert="horz" lIns="0" rIns="0" bIns="0" anchor="b">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Interpreting Industry Analyses</a:t>
            </a:r>
            <a:endParaRPr kumimoji="0" lang="en-US" sz="5000" b="0" i="0" u="none" strike="noStrike" kern="1200" cap="none" spc="0" normalizeH="0" baseline="0" noProof="0">
              <a:ln>
                <a:noFill/>
              </a:ln>
              <a:solidFill>
                <a:schemeClr val="tx2"/>
              </a:solidFill>
              <a:effectLst/>
              <a:uLnTx/>
              <a:uFillTx/>
              <a:latin typeface="+mj-lt"/>
              <a:ea typeface="+mj-ea"/>
              <a:cs typeface="+mj-cs"/>
            </a:endParaRPr>
          </a:p>
        </p:txBody>
      </p:sp>
      <p:grpSp>
        <p:nvGrpSpPr>
          <p:cNvPr id="4" name="Group 4"/>
          <p:cNvGrpSpPr>
            <a:grpSpLocks/>
          </p:cNvGrpSpPr>
          <p:nvPr/>
        </p:nvGrpSpPr>
        <p:grpSpPr bwMode="auto">
          <a:xfrm>
            <a:off x="4872038" y="2676525"/>
            <a:ext cx="3538537" cy="2000250"/>
            <a:chOff x="1766" y="1988"/>
            <a:chExt cx="2229" cy="1260"/>
          </a:xfrm>
        </p:grpSpPr>
        <p:sp>
          <p:nvSpPr>
            <p:cNvPr id="9" name="Oval 5"/>
            <p:cNvSpPr>
              <a:spLocks noChangeArrowheads="1"/>
            </p:cNvSpPr>
            <p:nvPr/>
          </p:nvSpPr>
          <p:spPr bwMode="blackWhite">
            <a:xfrm>
              <a:off x="1766" y="1988"/>
              <a:ext cx="2229" cy="1260"/>
            </a:xfrm>
            <a:prstGeom prst="ellipse">
              <a:avLst/>
            </a:prstGeom>
            <a:gradFill rotWithShape="0">
              <a:gsLst>
                <a:gs pos="0">
                  <a:srgbClr val="CC3300">
                    <a:gamma/>
                    <a:shade val="46275"/>
                    <a:invGamma/>
                  </a:srgbClr>
                </a:gs>
                <a:gs pos="100000">
                  <a:srgbClr val="CC3300"/>
                </a:gs>
              </a:gsLst>
              <a:lin ang="0" scaled="1"/>
            </a:gradFill>
            <a:ln w="9525">
              <a:noFill/>
              <a:miter lim="800000"/>
              <a:headEnd/>
              <a:tailEnd/>
            </a:ln>
            <a:effectLst/>
          </p:spPr>
          <p:txBody>
            <a:bodyPr wrap="none" anchor="ctr"/>
            <a:lstStyle/>
            <a:p>
              <a:pPr algn="ctr"/>
              <a:endParaRPr lang="en-US">
                <a:solidFill>
                  <a:schemeClr val="bg1"/>
                </a:solidFill>
                <a:latin typeface="Tahoma" pitchFamily="34" charset="0"/>
              </a:endParaRPr>
            </a:p>
          </p:txBody>
        </p:sp>
        <p:sp>
          <p:nvSpPr>
            <p:cNvPr id="10" name="Oval 6"/>
            <p:cNvSpPr>
              <a:spLocks noChangeArrowheads="1"/>
            </p:cNvSpPr>
            <p:nvPr/>
          </p:nvSpPr>
          <p:spPr bwMode="blackWhite">
            <a:xfrm>
              <a:off x="1831" y="2064"/>
              <a:ext cx="2098" cy="1108"/>
            </a:xfrm>
            <a:prstGeom prst="ellipse">
              <a:avLst/>
            </a:prstGeom>
            <a:gradFill rotWithShape="0">
              <a:gsLst>
                <a:gs pos="0">
                  <a:srgbClr val="CC3300"/>
                </a:gs>
                <a:gs pos="100000">
                  <a:srgbClr val="CC3300">
                    <a:gamma/>
                    <a:shade val="46275"/>
                    <a:invGamma/>
                  </a:srgbClr>
                </a:gs>
              </a:gsLst>
              <a:lin ang="0" scaled="1"/>
            </a:gradFill>
            <a:ln w="9525">
              <a:noFill/>
              <a:miter lim="800000"/>
              <a:headEnd/>
              <a:tailEnd/>
            </a:ln>
            <a:effectLst/>
          </p:spPr>
          <p:txBody>
            <a:bodyPr wrap="none" anchor="ctr"/>
            <a:lstStyle/>
            <a:p>
              <a:pPr algn="ctr"/>
              <a:r>
                <a:rPr lang="en-US" sz="3200">
                  <a:solidFill>
                    <a:schemeClr val="bg1"/>
                  </a:solidFill>
                  <a:latin typeface="Tahoma" pitchFamily="34" charset="0"/>
                </a:rPr>
                <a:t>Unattractive</a:t>
              </a:r>
              <a:br>
                <a:rPr lang="en-US" sz="3200">
                  <a:solidFill>
                    <a:schemeClr val="bg1"/>
                  </a:solidFill>
                  <a:latin typeface="Tahoma" pitchFamily="34" charset="0"/>
                </a:rPr>
              </a:br>
              <a:r>
                <a:rPr lang="en-US" sz="3200">
                  <a:solidFill>
                    <a:schemeClr val="bg1"/>
                  </a:solidFill>
                  <a:latin typeface="Tahoma" pitchFamily="34" charset="0"/>
                </a:rPr>
                <a:t>Industry</a:t>
              </a:r>
            </a:p>
          </p:txBody>
        </p:sp>
      </p:grpSp>
      <p:sp>
        <p:nvSpPr>
          <p:cNvPr id="11" name="Text Box 7"/>
          <p:cNvSpPr txBox="1">
            <a:spLocks noChangeArrowheads="1"/>
          </p:cNvSpPr>
          <p:nvPr/>
        </p:nvSpPr>
        <p:spPr bwMode="auto">
          <a:xfrm>
            <a:off x="609600" y="2457450"/>
            <a:ext cx="3240088"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Suppliers and buyers have strong positions</a:t>
            </a:r>
          </a:p>
        </p:txBody>
      </p:sp>
      <p:sp>
        <p:nvSpPr>
          <p:cNvPr id="12" name="Text Box 8"/>
          <p:cNvSpPr txBox="1">
            <a:spLocks noChangeArrowheads="1"/>
          </p:cNvSpPr>
          <p:nvPr/>
        </p:nvSpPr>
        <p:spPr bwMode="auto">
          <a:xfrm>
            <a:off x="742950" y="3660775"/>
            <a:ext cx="2881313"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Strong threats from substitute products</a:t>
            </a:r>
          </a:p>
        </p:txBody>
      </p:sp>
      <p:sp>
        <p:nvSpPr>
          <p:cNvPr id="13" name="Text Box 9"/>
          <p:cNvSpPr txBox="1">
            <a:spLocks noChangeArrowheads="1"/>
          </p:cNvSpPr>
          <p:nvPr/>
        </p:nvSpPr>
        <p:spPr bwMode="auto">
          <a:xfrm>
            <a:off x="1309688" y="4816475"/>
            <a:ext cx="2881312"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Intense rivalry among competitors</a:t>
            </a:r>
          </a:p>
        </p:txBody>
      </p:sp>
      <p:sp>
        <p:nvSpPr>
          <p:cNvPr id="14" name="Text Box 10"/>
          <p:cNvSpPr txBox="1">
            <a:spLocks noChangeArrowheads="1"/>
          </p:cNvSpPr>
          <p:nvPr/>
        </p:nvSpPr>
        <p:spPr bwMode="auto">
          <a:xfrm>
            <a:off x="5027613" y="4999038"/>
            <a:ext cx="3227387" cy="457200"/>
          </a:xfrm>
          <a:prstGeom prst="rect">
            <a:avLst/>
          </a:prstGeom>
          <a:noFill/>
          <a:ln w="9525" algn="ctr">
            <a:noFill/>
            <a:miter lim="800000"/>
            <a:headEnd/>
            <a:tailEnd/>
          </a:ln>
          <a:effectLst/>
        </p:spPr>
        <p:txBody>
          <a:bodyPr>
            <a:spAutoFit/>
          </a:bodyPr>
          <a:lstStyle/>
          <a:p>
            <a:pPr algn="ctr">
              <a:spcBef>
                <a:spcPct val="50000"/>
              </a:spcBef>
            </a:pPr>
            <a:r>
              <a:rPr lang="en-US" b="1" i="1">
                <a:solidFill>
                  <a:srgbClr val="CC3300"/>
                </a:solidFill>
                <a:latin typeface="Arial" charset="0"/>
              </a:rPr>
              <a:t>Low profit potential</a:t>
            </a:r>
          </a:p>
        </p:txBody>
      </p:sp>
      <p:sp>
        <p:nvSpPr>
          <p:cNvPr id="15" name="Line 11"/>
          <p:cNvSpPr>
            <a:spLocks noChangeShapeType="1"/>
          </p:cNvSpPr>
          <p:nvPr/>
        </p:nvSpPr>
        <p:spPr bwMode="auto">
          <a:xfrm>
            <a:off x="3586163" y="1978025"/>
            <a:ext cx="1762125" cy="1017588"/>
          </a:xfrm>
          <a:prstGeom prst="line">
            <a:avLst/>
          </a:prstGeom>
          <a:noFill/>
          <a:ln w="28575">
            <a:solidFill>
              <a:schemeClr val="tx1"/>
            </a:solidFill>
            <a:miter lim="800000"/>
            <a:headEnd/>
            <a:tailEnd type="stealth" w="lg" len="lg"/>
          </a:ln>
          <a:effectLst/>
        </p:spPr>
        <p:txBody>
          <a:bodyPr wrap="none"/>
          <a:lstStyle/>
          <a:p>
            <a:endParaRPr lang="en-US"/>
          </a:p>
        </p:txBody>
      </p:sp>
      <p:sp>
        <p:nvSpPr>
          <p:cNvPr id="16" name="Line 12"/>
          <p:cNvSpPr>
            <a:spLocks noChangeShapeType="1"/>
          </p:cNvSpPr>
          <p:nvPr/>
        </p:nvSpPr>
        <p:spPr bwMode="auto">
          <a:xfrm>
            <a:off x="3592513" y="2908300"/>
            <a:ext cx="1384300" cy="381000"/>
          </a:xfrm>
          <a:prstGeom prst="line">
            <a:avLst/>
          </a:prstGeom>
          <a:noFill/>
          <a:ln w="28575">
            <a:solidFill>
              <a:schemeClr val="tx1"/>
            </a:solidFill>
            <a:miter lim="800000"/>
            <a:headEnd/>
            <a:tailEnd type="stealth" w="lg" len="lg"/>
          </a:ln>
          <a:effectLst/>
        </p:spPr>
        <p:txBody>
          <a:bodyPr wrap="none"/>
          <a:lstStyle/>
          <a:p>
            <a:endParaRPr lang="en-US"/>
          </a:p>
        </p:txBody>
      </p:sp>
      <p:sp>
        <p:nvSpPr>
          <p:cNvPr id="17" name="Line 13"/>
          <p:cNvSpPr>
            <a:spLocks noChangeShapeType="1"/>
          </p:cNvSpPr>
          <p:nvPr/>
        </p:nvSpPr>
        <p:spPr bwMode="auto">
          <a:xfrm flipV="1">
            <a:off x="3568700" y="3778250"/>
            <a:ext cx="1314450" cy="352425"/>
          </a:xfrm>
          <a:prstGeom prst="line">
            <a:avLst/>
          </a:prstGeom>
          <a:noFill/>
          <a:ln w="28575">
            <a:solidFill>
              <a:schemeClr val="tx1"/>
            </a:solidFill>
            <a:miter lim="800000"/>
            <a:headEnd/>
            <a:tailEnd type="stealth" w="lg" len="lg"/>
          </a:ln>
          <a:effectLst/>
        </p:spPr>
        <p:txBody>
          <a:bodyPr wrap="none"/>
          <a:lstStyle/>
          <a:p>
            <a:endParaRPr lang="en-US"/>
          </a:p>
        </p:txBody>
      </p:sp>
      <p:sp>
        <p:nvSpPr>
          <p:cNvPr id="18" name="Line 14"/>
          <p:cNvSpPr>
            <a:spLocks noChangeShapeType="1"/>
          </p:cNvSpPr>
          <p:nvPr/>
        </p:nvSpPr>
        <p:spPr bwMode="auto">
          <a:xfrm flipV="1">
            <a:off x="3603625" y="4210050"/>
            <a:ext cx="1552575" cy="896938"/>
          </a:xfrm>
          <a:prstGeom prst="line">
            <a:avLst/>
          </a:prstGeom>
          <a:noFill/>
          <a:ln w="28575">
            <a:solidFill>
              <a:schemeClr val="tx1"/>
            </a:solidFill>
            <a:miter lim="800000"/>
            <a:headEnd/>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1000"/>
                            </p:stCondLst>
                            <p:childTnLst>
                              <p:par>
                                <p:cTn id="58" presetID="12" presetClass="entr" presetSubtype="1" fill="hold" grpId="0" nodeType="afterEffect">
                                  <p:stCondLst>
                                    <p:cond delay="1000"/>
                                  </p:stCondLst>
                                  <p:childTnLst>
                                    <p:set>
                                      <p:cBhvr>
                                        <p:cTn id="59" dur="1" fill="hold">
                                          <p:stCondLst>
                                            <p:cond delay="0"/>
                                          </p:stCondLst>
                                        </p:cTn>
                                        <p:tgtEl>
                                          <p:spTgt spid="14"/>
                                        </p:tgtEl>
                                        <p:attrNameLst>
                                          <p:attrName>style.visibility</p:attrName>
                                        </p:attrNameLst>
                                      </p:cBhvr>
                                      <p:to>
                                        <p:strVal val="visible"/>
                                      </p:to>
                                    </p:set>
                                    <p:animEffect transition="in" filter="slide(fromTo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11" grpId="0" autoUpdateAnimBg="0"/>
      <p:bldP spid="12" grpId="0" autoUpdateAnimBg="0"/>
      <p:bldP spid="13" grpId="0" autoUpdateAnimBg="0"/>
      <p:bldP spid="14" grpId="0" autoUpdateAnimBg="0"/>
      <p:bldP spid="15" grpId="0" animBg="1"/>
      <p:bldP spid="16" grpId="0" animBg="1"/>
      <p:bldP spid="17" grpId="0" animBg="1"/>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a:t>
            </a:r>
            <a:endParaRPr lang="en-US" sz="1400" dirty="0"/>
          </a:p>
        </p:txBody>
      </p:sp>
      <p:sp>
        <p:nvSpPr>
          <p:cNvPr id="3" name="Content Placeholder 2"/>
          <p:cNvSpPr>
            <a:spLocks noGrp="1"/>
          </p:cNvSpPr>
          <p:nvPr>
            <p:ph idx="1"/>
          </p:nvPr>
        </p:nvSpPr>
        <p:spPr/>
        <p:txBody>
          <a:bodyPr>
            <a:normAutofit/>
          </a:bodyPr>
          <a:lstStyle/>
          <a:p>
            <a:pPr>
              <a:buNone/>
            </a:pPr>
            <a:r>
              <a:rPr lang="en-US" sz="1050" dirty="0" smtClean="0"/>
              <a:t>.</a:t>
            </a:r>
            <a:endParaRPr lang="en-US" sz="1050" dirty="0"/>
          </a:p>
        </p:txBody>
      </p:sp>
      <p:grpSp>
        <p:nvGrpSpPr>
          <p:cNvPr id="4" name="Group 15"/>
          <p:cNvGrpSpPr>
            <a:grpSpLocks/>
          </p:cNvGrpSpPr>
          <p:nvPr/>
        </p:nvGrpSpPr>
        <p:grpSpPr bwMode="auto">
          <a:xfrm>
            <a:off x="4868863" y="2678113"/>
            <a:ext cx="3538537" cy="2000250"/>
            <a:chOff x="1766" y="1988"/>
            <a:chExt cx="2229" cy="1260"/>
          </a:xfrm>
        </p:grpSpPr>
        <p:sp>
          <p:nvSpPr>
            <p:cNvPr id="7" name="Oval 16"/>
            <p:cNvSpPr>
              <a:spLocks noChangeArrowheads="1"/>
            </p:cNvSpPr>
            <p:nvPr/>
          </p:nvSpPr>
          <p:spPr bwMode="blackWhite">
            <a:xfrm>
              <a:off x="1766" y="1988"/>
              <a:ext cx="2229" cy="1260"/>
            </a:xfrm>
            <a:prstGeom prst="ellipse">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endParaRPr lang="en-US">
                <a:solidFill>
                  <a:schemeClr val="bg1"/>
                </a:solidFill>
                <a:latin typeface="Tahoma" pitchFamily="34" charset="0"/>
              </a:endParaRPr>
            </a:p>
          </p:txBody>
        </p:sp>
        <p:sp>
          <p:nvSpPr>
            <p:cNvPr id="8" name="Oval 17"/>
            <p:cNvSpPr>
              <a:spLocks noChangeArrowheads="1"/>
            </p:cNvSpPr>
            <p:nvPr/>
          </p:nvSpPr>
          <p:spPr bwMode="blackWhite">
            <a:xfrm>
              <a:off x="1831" y="2064"/>
              <a:ext cx="2098" cy="1108"/>
            </a:xfrm>
            <a:prstGeom prst="ellipse">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r>
                <a:rPr lang="en-US" sz="3200">
                  <a:solidFill>
                    <a:schemeClr val="bg1"/>
                  </a:solidFill>
                  <a:latin typeface="Tahoma" pitchFamily="34" charset="0"/>
                </a:rPr>
                <a:t>Attractive</a:t>
              </a:r>
              <a:br>
                <a:rPr lang="en-US" sz="3200">
                  <a:solidFill>
                    <a:schemeClr val="bg1"/>
                  </a:solidFill>
                  <a:latin typeface="Tahoma" pitchFamily="34" charset="0"/>
                </a:rPr>
              </a:br>
              <a:r>
                <a:rPr lang="en-US" sz="3200">
                  <a:solidFill>
                    <a:schemeClr val="bg1"/>
                  </a:solidFill>
                  <a:latin typeface="Tahoma" pitchFamily="34" charset="0"/>
                </a:rPr>
                <a:t>Industry</a:t>
              </a:r>
            </a:p>
          </p:txBody>
        </p:sp>
      </p:grpSp>
      <p:sp>
        <p:nvSpPr>
          <p:cNvPr id="9" name="Text Box 2"/>
          <p:cNvSpPr txBox="1">
            <a:spLocks noChangeArrowheads="1"/>
          </p:cNvSpPr>
          <p:nvPr/>
        </p:nvSpPr>
        <p:spPr bwMode="auto">
          <a:xfrm>
            <a:off x="971550" y="1649413"/>
            <a:ext cx="2990850" cy="457200"/>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High entry barriers</a:t>
            </a:r>
          </a:p>
        </p:txBody>
      </p:sp>
      <p:sp>
        <p:nvSpPr>
          <p:cNvPr id="10" name="Rectangle 3"/>
          <p:cNvSpPr txBox="1">
            <a:spLocks noChangeArrowheads="1"/>
          </p:cNvSpPr>
          <p:nvPr/>
        </p:nvSpPr>
        <p:spPr>
          <a:xfrm>
            <a:off x="533400" y="519113"/>
            <a:ext cx="8001000" cy="579437"/>
          </a:xfrm>
          <a:prstGeom prst="rect">
            <a:avLst/>
          </a:prstGeom>
        </p:spPr>
        <p:txBody>
          <a:bodyPr vert="horz" lIns="0" rIns="0" bIns="0" anchor="b">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Interpreting Industry Analyses</a:t>
            </a:r>
            <a:endParaRPr kumimoji="0" lang="en-US" sz="5000" b="0" i="0" u="none" strike="noStrike" kern="1200" cap="none" spc="0" normalizeH="0" baseline="0" noProof="0">
              <a:ln>
                <a:noFill/>
              </a:ln>
              <a:solidFill>
                <a:schemeClr val="tx2"/>
              </a:solidFill>
              <a:effectLst/>
              <a:uLnTx/>
              <a:uFillTx/>
              <a:latin typeface="+mj-lt"/>
              <a:ea typeface="+mj-ea"/>
              <a:cs typeface="+mj-cs"/>
            </a:endParaRPr>
          </a:p>
        </p:txBody>
      </p:sp>
      <p:sp>
        <p:nvSpPr>
          <p:cNvPr id="11" name="Text Box 7"/>
          <p:cNvSpPr txBox="1">
            <a:spLocks noChangeArrowheads="1"/>
          </p:cNvSpPr>
          <p:nvPr/>
        </p:nvSpPr>
        <p:spPr bwMode="auto">
          <a:xfrm>
            <a:off x="609600" y="2457450"/>
            <a:ext cx="3240088"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Suppliers and buyers have weak positions</a:t>
            </a:r>
          </a:p>
        </p:txBody>
      </p:sp>
      <p:sp>
        <p:nvSpPr>
          <p:cNvPr id="12" name="Text Box 8"/>
          <p:cNvSpPr txBox="1">
            <a:spLocks noChangeArrowheads="1"/>
          </p:cNvSpPr>
          <p:nvPr/>
        </p:nvSpPr>
        <p:spPr bwMode="auto">
          <a:xfrm>
            <a:off x="742950" y="3660775"/>
            <a:ext cx="2881313"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Few threats from substitute products</a:t>
            </a:r>
          </a:p>
        </p:txBody>
      </p:sp>
      <p:sp>
        <p:nvSpPr>
          <p:cNvPr id="13" name="Text Box 9"/>
          <p:cNvSpPr txBox="1">
            <a:spLocks noChangeArrowheads="1"/>
          </p:cNvSpPr>
          <p:nvPr/>
        </p:nvSpPr>
        <p:spPr bwMode="auto">
          <a:xfrm>
            <a:off x="1309688" y="4816475"/>
            <a:ext cx="2881312" cy="822325"/>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Moderate rivalry among competitors</a:t>
            </a:r>
          </a:p>
        </p:txBody>
      </p:sp>
      <p:sp>
        <p:nvSpPr>
          <p:cNvPr id="14" name="Text Box 10"/>
          <p:cNvSpPr txBox="1">
            <a:spLocks noChangeArrowheads="1"/>
          </p:cNvSpPr>
          <p:nvPr/>
        </p:nvSpPr>
        <p:spPr bwMode="auto">
          <a:xfrm>
            <a:off x="5027613" y="4999038"/>
            <a:ext cx="3227387" cy="457200"/>
          </a:xfrm>
          <a:prstGeom prst="rect">
            <a:avLst/>
          </a:prstGeom>
          <a:noFill/>
          <a:ln w="9525" algn="ctr">
            <a:noFill/>
            <a:miter lim="800000"/>
            <a:headEnd/>
            <a:tailEnd/>
          </a:ln>
          <a:effectLst/>
        </p:spPr>
        <p:txBody>
          <a:bodyPr>
            <a:spAutoFit/>
          </a:bodyPr>
          <a:lstStyle/>
          <a:p>
            <a:pPr algn="ctr">
              <a:spcBef>
                <a:spcPct val="50000"/>
              </a:spcBef>
            </a:pPr>
            <a:r>
              <a:rPr lang="en-US" b="1" i="1">
                <a:solidFill>
                  <a:srgbClr val="CC3300"/>
                </a:solidFill>
                <a:latin typeface="Arial" charset="0"/>
              </a:rPr>
              <a:t>High profit potential</a:t>
            </a:r>
          </a:p>
        </p:txBody>
      </p:sp>
      <p:sp>
        <p:nvSpPr>
          <p:cNvPr id="15" name="Line 11"/>
          <p:cNvSpPr>
            <a:spLocks noChangeShapeType="1"/>
          </p:cNvSpPr>
          <p:nvPr/>
        </p:nvSpPr>
        <p:spPr bwMode="auto">
          <a:xfrm>
            <a:off x="3586163" y="1978025"/>
            <a:ext cx="1762125" cy="1017588"/>
          </a:xfrm>
          <a:prstGeom prst="line">
            <a:avLst/>
          </a:prstGeom>
          <a:noFill/>
          <a:ln w="28575">
            <a:solidFill>
              <a:schemeClr val="tx1"/>
            </a:solidFill>
            <a:miter lim="800000"/>
            <a:headEnd/>
            <a:tailEnd type="stealth" w="lg" len="lg"/>
          </a:ln>
          <a:effectLst/>
        </p:spPr>
        <p:txBody>
          <a:bodyPr wrap="none"/>
          <a:lstStyle/>
          <a:p>
            <a:endParaRPr lang="en-US"/>
          </a:p>
        </p:txBody>
      </p:sp>
      <p:sp>
        <p:nvSpPr>
          <p:cNvPr id="16" name="Line 12"/>
          <p:cNvSpPr>
            <a:spLocks noChangeShapeType="1"/>
          </p:cNvSpPr>
          <p:nvPr/>
        </p:nvSpPr>
        <p:spPr bwMode="auto">
          <a:xfrm>
            <a:off x="3592513" y="2908300"/>
            <a:ext cx="1384300" cy="381000"/>
          </a:xfrm>
          <a:prstGeom prst="line">
            <a:avLst/>
          </a:prstGeom>
          <a:noFill/>
          <a:ln w="28575">
            <a:solidFill>
              <a:schemeClr val="tx1"/>
            </a:solidFill>
            <a:miter lim="800000"/>
            <a:headEnd/>
            <a:tailEnd type="stealth" w="lg" len="lg"/>
          </a:ln>
          <a:effectLst/>
        </p:spPr>
        <p:txBody>
          <a:bodyPr wrap="none"/>
          <a:lstStyle/>
          <a:p>
            <a:endParaRPr lang="en-US"/>
          </a:p>
        </p:txBody>
      </p:sp>
      <p:sp>
        <p:nvSpPr>
          <p:cNvPr id="17" name="Line 13"/>
          <p:cNvSpPr>
            <a:spLocks noChangeShapeType="1"/>
          </p:cNvSpPr>
          <p:nvPr/>
        </p:nvSpPr>
        <p:spPr bwMode="auto">
          <a:xfrm flipV="1">
            <a:off x="3568700" y="3778250"/>
            <a:ext cx="1314450" cy="352425"/>
          </a:xfrm>
          <a:prstGeom prst="line">
            <a:avLst/>
          </a:prstGeom>
          <a:noFill/>
          <a:ln w="28575">
            <a:solidFill>
              <a:schemeClr val="tx1"/>
            </a:solidFill>
            <a:miter lim="800000"/>
            <a:headEnd/>
            <a:tailEnd type="stealth" w="lg" len="lg"/>
          </a:ln>
          <a:effectLst/>
        </p:spPr>
        <p:txBody>
          <a:bodyPr wrap="none"/>
          <a:lstStyle/>
          <a:p>
            <a:endParaRPr lang="en-US"/>
          </a:p>
        </p:txBody>
      </p:sp>
      <p:sp>
        <p:nvSpPr>
          <p:cNvPr id="18" name="Line 14"/>
          <p:cNvSpPr>
            <a:spLocks noChangeShapeType="1"/>
          </p:cNvSpPr>
          <p:nvPr/>
        </p:nvSpPr>
        <p:spPr bwMode="auto">
          <a:xfrm flipV="1">
            <a:off x="3603625" y="4210050"/>
            <a:ext cx="1552575" cy="896938"/>
          </a:xfrm>
          <a:prstGeom prst="line">
            <a:avLst/>
          </a:prstGeom>
          <a:noFill/>
          <a:ln w="28575">
            <a:solidFill>
              <a:schemeClr val="tx1"/>
            </a:solidFill>
            <a:miter lim="800000"/>
            <a:headEnd/>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12" presetClass="entr" presetSubtype="1"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slide(fromTo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nimBg="1"/>
      <p:bldP spid="16" grpId="0" animBg="1"/>
      <p:bldP spid="17" grpId="0" animBg="1"/>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marL="514350" indent="-514350">
              <a:buAutoNum type="alphaLcPeriod"/>
            </a:pPr>
            <a:r>
              <a:rPr lang="en-US" sz="3200" b="1" dirty="0" smtClean="0"/>
              <a:t>Rivalry </a:t>
            </a:r>
            <a:r>
              <a:rPr lang="en-US" sz="3200" b="1" dirty="0"/>
              <a:t>among competing firms</a:t>
            </a:r>
            <a:r>
              <a:rPr lang="en-US" sz="3200" dirty="0" smtClean="0"/>
              <a:t>:</a:t>
            </a:r>
          </a:p>
          <a:p>
            <a:pPr marL="0" indent="0">
              <a:buNone/>
            </a:pPr>
            <a:endParaRPr lang="en-US" sz="3200" dirty="0" smtClean="0"/>
          </a:p>
          <a:p>
            <a:pPr>
              <a:buFont typeface="Wingdings" panose="05000000000000000000" pitchFamily="2" charset="2"/>
              <a:buChar char="Ø"/>
            </a:pPr>
            <a:r>
              <a:rPr lang="en-US" dirty="0" smtClean="0"/>
              <a:t> </a:t>
            </a:r>
            <a:r>
              <a:rPr lang="en-US" sz="2800" dirty="0" smtClean="0"/>
              <a:t>It is </a:t>
            </a:r>
            <a:r>
              <a:rPr lang="en-US" sz="2800" dirty="0"/>
              <a:t>usually the most powerful of the five competitive </a:t>
            </a:r>
            <a:r>
              <a:rPr lang="en-US" sz="2800" dirty="0" smtClean="0"/>
              <a:t>forces.</a:t>
            </a:r>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a:t>Changes in strategy by one firm may be met with retaliatory countermoves, such as lowering prices, enhancing quality, adding features, providing services, extending warranties, and increasing advertising.</a:t>
            </a:r>
          </a:p>
        </p:txBody>
      </p:sp>
    </p:spTree>
    <p:extLst>
      <p:ext uri="{BB962C8B-B14F-4D97-AF65-F5344CB8AC3E}">
        <p14:creationId xmlns:p14="http://schemas.microsoft.com/office/powerpoint/2010/main" xmlns="" val="3090001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r>
              <a:rPr lang="en-US" sz="2800" b="1" dirty="0"/>
              <a:t>The intensity of rivalry among competing firms tends to </a:t>
            </a:r>
            <a:r>
              <a:rPr lang="en-US" sz="2800" b="1" dirty="0" smtClean="0"/>
              <a:t>increase:</a:t>
            </a:r>
          </a:p>
          <a:p>
            <a:r>
              <a:rPr lang="en-US" sz="2800" dirty="0" smtClean="0"/>
              <a:t> </a:t>
            </a:r>
            <a:r>
              <a:rPr lang="en-US" sz="2800" dirty="0"/>
              <a:t>A</a:t>
            </a:r>
            <a:r>
              <a:rPr lang="en-US" sz="2800" dirty="0" smtClean="0"/>
              <a:t>s </a:t>
            </a:r>
            <a:r>
              <a:rPr lang="en-US" sz="2800" dirty="0"/>
              <a:t>the number of competitors </a:t>
            </a:r>
            <a:r>
              <a:rPr lang="en-US" sz="2800" dirty="0" smtClean="0"/>
              <a:t>increases </a:t>
            </a:r>
          </a:p>
          <a:p>
            <a:r>
              <a:rPr lang="en-US" sz="2800" dirty="0" smtClean="0"/>
              <a:t>When </a:t>
            </a:r>
            <a:r>
              <a:rPr lang="en-US" sz="2800" dirty="0"/>
              <a:t>competitors become more equal in size and capability, </a:t>
            </a:r>
            <a:endParaRPr lang="en-US" sz="2800" dirty="0" smtClean="0"/>
          </a:p>
          <a:p>
            <a:r>
              <a:rPr lang="en-US" sz="2800" dirty="0" smtClean="0"/>
              <a:t>When </a:t>
            </a:r>
            <a:r>
              <a:rPr lang="en-US" sz="2800" dirty="0"/>
              <a:t>demand for the industry’s products declines, and </a:t>
            </a:r>
            <a:endParaRPr lang="en-US" sz="2800" dirty="0" smtClean="0"/>
          </a:p>
          <a:p>
            <a:r>
              <a:rPr lang="en-US" sz="2800" dirty="0" smtClean="0"/>
              <a:t>When price </a:t>
            </a:r>
            <a:r>
              <a:rPr lang="en-US" sz="2800" dirty="0"/>
              <a:t>cutting becomes common. </a:t>
            </a:r>
            <a:endParaRPr lang="en-US" sz="2800" dirty="0" smtClean="0"/>
          </a:p>
          <a:p>
            <a:endParaRPr lang="en-US" sz="2800" dirty="0"/>
          </a:p>
        </p:txBody>
      </p:sp>
    </p:spTree>
    <p:extLst>
      <p:ext uri="{BB962C8B-B14F-4D97-AF65-F5344CB8AC3E}">
        <p14:creationId xmlns:p14="http://schemas.microsoft.com/office/powerpoint/2010/main" xmlns="" val="40715998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2800" dirty="0"/>
              <a:t>If customers are loyal to brand then there will be low competition. </a:t>
            </a:r>
            <a:endParaRPr lang="en-US" sz="2800" dirty="0" smtClean="0"/>
          </a:p>
          <a:p>
            <a:endParaRPr lang="en-US" sz="2800" dirty="0"/>
          </a:p>
          <a:p>
            <a:r>
              <a:rPr lang="en-US" sz="2800" dirty="0" smtClean="0"/>
              <a:t> </a:t>
            </a:r>
            <a:r>
              <a:rPr lang="en-US" sz="2800" dirty="0"/>
              <a:t>If there is a little brand loyalty then competition will be high</a:t>
            </a:r>
            <a:r>
              <a:rPr lang="en-US" sz="2800" dirty="0" smtClean="0"/>
              <a:t>.</a:t>
            </a:r>
          </a:p>
          <a:p>
            <a:endParaRPr lang="en-US" sz="2800" dirty="0"/>
          </a:p>
          <a:p>
            <a:r>
              <a:rPr lang="en-US" sz="2800" dirty="0"/>
              <a:t>If buyers are strong and there are close substitutes available for the product then the degree of competition rivalry will be more.</a:t>
            </a:r>
          </a:p>
          <a:p>
            <a:endParaRPr lang="en-US" sz="2800" dirty="0"/>
          </a:p>
        </p:txBody>
      </p:sp>
    </p:spTree>
    <p:extLst>
      <p:ext uri="{BB962C8B-B14F-4D97-AF65-F5344CB8AC3E}">
        <p14:creationId xmlns:p14="http://schemas.microsoft.com/office/powerpoint/2010/main" xmlns="" val="251279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sz="3200" dirty="0"/>
              <a:t>Interpersonal skills are especially </a:t>
            </a:r>
            <a:r>
              <a:rPr lang="en-US" sz="3200" dirty="0">
                <a:solidFill>
                  <a:srgbClr val="FF0000"/>
                </a:solidFill>
              </a:rPr>
              <a:t>critical</a:t>
            </a:r>
            <a:r>
              <a:rPr lang="en-US" sz="3200" dirty="0"/>
              <a:t> for </a:t>
            </a:r>
            <a:r>
              <a:rPr lang="en-US" sz="3200" dirty="0">
                <a:solidFill>
                  <a:srgbClr val="FF0000"/>
                </a:solidFill>
              </a:rPr>
              <a:t>successful</a:t>
            </a:r>
            <a:r>
              <a:rPr lang="en-US" sz="3200" dirty="0"/>
              <a:t> strategy implementation</a:t>
            </a:r>
            <a:r>
              <a:rPr lang="en-US" sz="3200" dirty="0" smtClean="0"/>
              <a:t>.</a:t>
            </a:r>
          </a:p>
          <a:p>
            <a:endParaRPr lang="en-US" sz="3200" dirty="0" smtClean="0"/>
          </a:p>
          <a:p>
            <a:pPr marL="0" indent="0">
              <a:buNone/>
            </a:pPr>
            <a:r>
              <a:rPr lang="en-US" sz="3200" b="1" dirty="0" smtClean="0"/>
              <a:t>3. Strategy </a:t>
            </a:r>
            <a:r>
              <a:rPr lang="en-US" sz="3200" b="1" dirty="0"/>
              <a:t>evaluation </a:t>
            </a:r>
            <a:r>
              <a:rPr lang="en-US" sz="3200" dirty="0"/>
              <a:t>is the </a:t>
            </a:r>
            <a:r>
              <a:rPr lang="en-US" sz="3200" dirty="0">
                <a:solidFill>
                  <a:srgbClr val="FF0000"/>
                </a:solidFill>
              </a:rPr>
              <a:t>final stage </a:t>
            </a:r>
            <a:r>
              <a:rPr lang="en-US" sz="3200" dirty="0"/>
              <a:t>in strategic </a:t>
            </a:r>
            <a:r>
              <a:rPr lang="en-US" sz="3200" dirty="0" smtClean="0"/>
              <a:t>management.</a:t>
            </a:r>
          </a:p>
          <a:p>
            <a:pPr lvl="1"/>
            <a:r>
              <a:rPr lang="en-US" sz="3000" dirty="0"/>
              <a:t>Managers desperately need to know when particular strategies are </a:t>
            </a:r>
            <a:r>
              <a:rPr lang="en-US" sz="3000" dirty="0">
                <a:solidFill>
                  <a:srgbClr val="FF0000"/>
                </a:solidFill>
              </a:rPr>
              <a:t>not working well; </a:t>
            </a:r>
            <a:endParaRPr lang="en-US" sz="3000" dirty="0" smtClean="0">
              <a:solidFill>
                <a:srgbClr val="FF0000"/>
              </a:solidFill>
            </a:endParaRPr>
          </a:p>
          <a:p>
            <a:pPr marL="0" indent="0">
              <a:buNone/>
            </a:pPr>
            <a:endParaRPr lang="en-US" sz="3200" dirty="0" smtClean="0">
              <a:solidFill>
                <a:srgbClr val="FF0000"/>
              </a:solidFill>
            </a:endParaRPr>
          </a:p>
          <a:p>
            <a:r>
              <a:rPr lang="en-US" sz="3200" dirty="0"/>
              <a:t>S</a:t>
            </a:r>
            <a:r>
              <a:rPr lang="en-US" sz="3200" dirty="0" smtClean="0"/>
              <a:t>trategy </a:t>
            </a:r>
            <a:r>
              <a:rPr lang="en-US" sz="3200" dirty="0"/>
              <a:t>evaluation is the </a:t>
            </a:r>
            <a:r>
              <a:rPr lang="en-US" sz="3200" dirty="0">
                <a:solidFill>
                  <a:srgbClr val="FF0000"/>
                </a:solidFill>
              </a:rPr>
              <a:t>primary</a:t>
            </a:r>
            <a:r>
              <a:rPr lang="en-US" sz="3200" dirty="0"/>
              <a:t> means for </a:t>
            </a:r>
            <a:r>
              <a:rPr lang="en-US" sz="3200" dirty="0">
                <a:solidFill>
                  <a:srgbClr val="FF0000"/>
                </a:solidFill>
              </a:rPr>
              <a:t>obtaining this information</a:t>
            </a:r>
            <a:r>
              <a:rPr lang="en-US" sz="3200" dirty="0"/>
              <a:t>.</a:t>
            </a:r>
          </a:p>
          <a:p>
            <a:pPr marL="0" indent="0">
              <a:buNone/>
            </a:pPr>
            <a:endParaRPr lang="en-US" sz="3200" dirty="0"/>
          </a:p>
        </p:txBody>
      </p:sp>
    </p:spTree>
    <p:extLst>
      <p:ext uri="{BB962C8B-B14F-4D97-AF65-F5344CB8AC3E}">
        <p14:creationId xmlns:p14="http://schemas.microsoft.com/office/powerpoint/2010/main" xmlns="" val="19170055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4583"/>
            <a:ext cx="8229600" cy="1984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pPr marL="0" indent="0">
              <a:buNone/>
            </a:pPr>
            <a:r>
              <a:rPr lang="en-US" sz="3200" b="1" dirty="0" smtClean="0"/>
              <a:t>b. Potential </a:t>
            </a:r>
            <a:r>
              <a:rPr lang="en-US" sz="3200" b="1" dirty="0"/>
              <a:t>entry of new </a:t>
            </a:r>
            <a:r>
              <a:rPr lang="en-US" sz="3200" b="1" dirty="0" smtClean="0"/>
              <a:t>competitors:</a:t>
            </a:r>
          </a:p>
          <a:p>
            <a:pPr marL="0" indent="0">
              <a:buNone/>
            </a:pPr>
            <a:endParaRPr lang="en-US" sz="3200" b="1" dirty="0" smtClean="0"/>
          </a:p>
          <a:p>
            <a:r>
              <a:rPr lang="en-US" sz="2800" dirty="0" smtClean="0"/>
              <a:t>Low barriers </a:t>
            </a:r>
            <a:r>
              <a:rPr lang="en-US" sz="2800" dirty="0"/>
              <a:t>generally mean that responses will be slower</a:t>
            </a:r>
            <a:endParaRPr lang="en-US" sz="2800" dirty="0" smtClean="0"/>
          </a:p>
          <a:p>
            <a:pPr>
              <a:buFont typeface="Wingdings" panose="05000000000000000000" pitchFamily="2" charset="2"/>
              <a:buChar char="Ø"/>
            </a:pPr>
            <a:r>
              <a:rPr lang="en-US" sz="2800" dirty="0" smtClean="0"/>
              <a:t>Whenever </a:t>
            </a:r>
            <a:r>
              <a:rPr lang="en-US" sz="2800" dirty="0"/>
              <a:t>new firms can easily enter a particular industry, the intensity of competitiveness among firm’s increases. </a:t>
            </a:r>
            <a:endParaRPr lang="en-US" sz="2800" dirty="0" smtClean="0"/>
          </a:p>
          <a:p>
            <a:pPr>
              <a:buFont typeface="Wingdings" panose="05000000000000000000" pitchFamily="2" charset="2"/>
              <a:buChar char="Ø"/>
            </a:pPr>
            <a:r>
              <a:rPr lang="en-US" sz="2800" dirty="0"/>
              <a:t>Despite numerous barriers to entry, new firms sometimes enter industries with higher-quality products, lower prices, and substantial marketing resources. </a:t>
            </a:r>
            <a:endParaRPr lang="en-US" sz="2800"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24919280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a:t>When the threat of new firms entering the market is strong, incumbent firms generally fortify their positions and take actions to deter new entrants, </a:t>
            </a:r>
            <a:endParaRPr lang="en-US" sz="2800" dirty="0" smtClean="0"/>
          </a:p>
          <a:p>
            <a:endParaRPr lang="en-US" sz="2800" dirty="0" smtClean="0"/>
          </a:p>
          <a:p>
            <a:pPr>
              <a:buFont typeface="Wingdings" panose="05000000000000000000" pitchFamily="2" charset="2"/>
              <a:buChar char="ü"/>
            </a:pPr>
            <a:r>
              <a:rPr lang="en-US" sz="2800" dirty="0" smtClean="0"/>
              <a:t>such </a:t>
            </a:r>
            <a:r>
              <a:rPr lang="en-US" sz="2800" dirty="0"/>
              <a:t>as lowering prices, </a:t>
            </a:r>
            <a:endParaRPr lang="en-US" sz="2800" dirty="0" smtClean="0"/>
          </a:p>
          <a:p>
            <a:pPr>
              <a:buFont typeface="Wingdings" panose="05000000000000000000" pitchFamily="2" charset="2"/>
              <a:buChar char="ü"/>
            </a:pPr>
            <a:r>
              <a:rPr lang="en-US" sz="2800" dirty="0" smtClean="0"/>
              <a:t>extending </a:t>
            </a:r>
            <a:r>
              <a:rPr lang="en-US" sz="2800" dirty="0"/>
              <a:t>warranties, </a:t>
            </a:r>
            <a:r>
              <a:rPr lang="en-US" sz="2800" dirty="0" smtClean="0"/>
              <a:t>and</a:t>
            </a:r>
          </a:p>
          <a:p>
            <a:pPr>
              <a:buFont typeface="Wingdings" panose="05000000000000000000" pitchFamily="2" charset="2"/>
              <a:buChar char="ü"/>
            </a:pPr>
            <a:r>
              <a:rPr lang="en-US" sz="2800" dirty="0" smtClean="0"/>
              <a:t>adding features</a:t>
            </a:r>
            <a:endParaRPr lang="en-US" sz="2800" dirty="0"/>
          </a:p>
        </p:txBody>
      </p:sp>
    </p:spTree>
    <p:extLst>
      <p:ext uri="{BB962C8B-B14F-4D97-AF65-F5344CB8AC3E}">
        <p14:creationId xmlns:p14="http://schemas.microsoft.com/office/powerpoint/2010/main" xmlns="" val="2219760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04088"/>
          </a:xfrm>
        </p:spPr>
        <p:txBody>
          <a:bodyPr>
            <a:noAutofit/>
          </a:bodyPr>
          <a:lstStyle/>
          <a:p>
            <a:r>
              <a:rPr lang="en-US" sz="3200" b="1" dirty="0"/>
              <a:t>A number of factors can create </a:t>
            </a:r>
            <a:r>
              <a:rPr lang="en-US" sz="3200" b="1" dirty="0" smtClean="0"/>
              <a:t>barriers to enter:</a:t>
            </a:r>
            <a:r>
              <a:rPr lang="en-US" sz="3200" b="1" dirty="0"/>
              <a:t/>
            </a:r>
            <a:br>
              <a:rPr lang="en-US" sz="3200" b="1" dirty="0"/>
            </a:br>
            <a:endParaRPr lang="en-US" sz="4400" b="1" dirty="0"/>
          </a:p>
        </p:txBody>
      </p:sp>
      <p:sp>
        <p:nvSpPr>
          <p:cNvPr id="3" name="Content Placeholder 2"/>
          <p:cNvSpPr>
            <a:spLocks noGrp="1"/>
          </p:cNvSpPr>
          <p:nvPr>
            <p:ph idx="1"/>
          </p:nvPr>
        </p:nvSpPr>
        <p:spPr/>
        <p:txBody>
          <a:bodyPr>
            <a:normAutofit lnSpcReduction="10000"/>
          </a:bodyPr>
          <a:lstStyle/>
          <a:p>
            <a:r>
              <a:rPr lang="en-US" b="1" dirty="0" smtClean="0"/>
              <a:t>Economies </a:t>
            </a:r>
            <a:r>
              <a:rPr lang="en-US" b="1" dirty="0"/>
              <a:t>of scale</a:t>
            </a:r>
            <a:r>
              <a:rPr lang="en-US" dirty="0" smtClean="0"/>
              <a:t>: </a:t>
            </a:r>
            <a:r>
              <a:rPr lang="en-US" dirty="0"/>
              <a:t>if a newcomer enters the market with only limited investment and </a:t>
            </a:r>
            <a:r>
              <a:rPr lang="en-US" dirty="0" smtClean="0"/>
              <a:t>is not </a:t>
            </a:r>
            <a:r>
              <a:rPr lang="en-US" dirty="0"/>
              <a:t>able to achieve comparable economies of </a:t>
            </a:r>
            <a:r>
              <a:rPr lang="en-US" dirty="0" smtClean="0"/>
              <a:t>scale.</a:t>
            </a:r>
          </a:p>
          <a:p>
            <a:endParaRPr lang="en-US" dirty="0" smtClean="0"/>
          </a:p>
          <a:p>
            <a:r>
              <a:rPr lang="en-US" dirty="0"/>
              <a:t>Economies of scale exist in industries in which large firms can produce goods at lower cost than small firms. </a:t>
            </a:r>
            <a:endParaRPr lang="en-US" dirty="0" smtClean="0"/>
          </a:p>
          <a:p>
            <a:endParaRPr lang="en-US" dirty="0" smtClean="0"/>
          </a:p>
          <a:p>
            <a:r>
              <a:rPr lang="en-US" b="1" dirty="0"/>
              <a:t>Product differentiation</a:t>
            </a:r>
            <a:r>
              <a:rPr lang="en-US" dirty="0"/>
              <a:t>: If consumers perceive rival products or services to </a:t>
            </a:r>
            <a:r>
              <a:rPr lang="en-US" dirty="0" smtClean="0"/>
              <a:t>be clearly </a:t>
            </a:r>
            <a:r>
              <a:rPr lang="en-US" dirty="0"/>
              <a:t>differentiated then newcomers must also seek to establish a distinct identity.</a:t>
            </a:r>
          </a:p>
        </p:txBody>
      </p:sp>
    </p:spTree>
    <p:extLst>
      <p:ext uri="{BB962C8B-B14F-4D97-AF65-F5344CB8AC3E}">
        <p14:creationId xmlns:p14="http://schemas.microsoft.com/office/powerpoint/2010/main" xmlns="" val="32309248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Newcomers will therefore have to invest in advertising and promotion to </a:t>
            </a:r>
            <a:r>
              <a:rPr lang="en-US" dirty="0" smtClean="0"/>
              <a:t>establish their </a:t>
            </a:r>
            <a:r>
              <a:rPr lang="en-US" dirty="0"/>
              <a:t>new brand, and this may be expensive. </a:t>
            </a:r>
            <a:endParaRPr lang="en-US" dirty="0" smtClean="0"/>
          </a:p>
          <a:p>
            <a:endParaRPr lang="en-US" dirty="0"/>
          </a:p>
          <a:p>
            <a:r>
              <a:rPr lang="en-US" dirty="0" smtClean="0"/>
              <a:t>The </a:t>
            </a:r>
            <a:r>
              <a:rPr lang="en-US" dirty="0"/>
              <a:t>major brewers and </a:t>
            </a:r>
            <a:r>
              <a:rPr lang="en-US" dirty="0" smtClean="0"/>
              <a:t>chocolate manufacturers</a:t>
            </a:r>
            <a:r>
              <a:rPr lang="en-US" dirty="0"/>
              <a:t>, for example, spend millions of pounds each year promoting </a:t>
            </a:r>
            <a:r>
              <a:rPr lang="en-US" dirty="0" smtClean="0"/>
              <a:t>specific products </a:t>
            </a:r>
            <a:r>
              <a:rPr lang="en-US" dirty="0"/>
              <a:t>and brands.</a:t>
            </a:r>
          </a:p>
        </p:txBody>
      </p:sp>
    </p:spTree>
    <p:extLst>
      <p:ext uri="{BB962C8B-B14F-4D97-AF65-F5344CB8AC3E}">
        <p14:creationId xmlns:p14="http://schemas.microsoft.com/office/powerpoint/2010/main" xmlns="" val="5429137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b="1" dirty="0"/>
              <a:t>Capital requirements</a:t>
            </a:r>
            <a:r>
              <a:rPr lang="en-US" dirty="0"/>
              <a:t>: Any requirement for substantial investment capital in </a:t>
            </a:r>
            <a:r>
              <a:rPr lang="en-US" dirty="0" smtClean="0"/>
              <a:t>order to </a:t>
            </a:r>
            <a:r>
              <a:rPr lang="en-US" dirty="0"/>
              <a:t>enter a market is a barrier to entry. </a:t>
            </a:r>
            <a:endParaRPr lang="en-US" dirty="0" smtClean="0"/>
          </a:p>
          <a:p>
            <a:endParaRPr lang="en-US" dirty="0"/>
          </a:p>
          <a:p>
            <a:r>
              <a:rPr lang="en-US" dirty="0" smtClean="0"/>
              <a:t>The </a:t>
            </a:r>
            <a:r>
              <a:rPr lang="en-US" dirty="0"/>
              <a:t>investment may be on </a:t>
            </a:r>
            <a:r>
              <a:rPr lang="en-US" dirty="0" smtClean="0"/>
              <a:t>capital equipment</a:t>
            </a:r>
            <a:r>
              <a:rPr lang="en-US" dirty="0"/>
              <a:t>, research and development, or advertising to establish a </a:t>
            </a:r>
            <a:r>
              <a:rPr lang="en-US" dirty="0" smtClean="0"/>
              <a:t>market presence</a:t>
            </a:r>
            <a:r>
              <a:rPr lang="en-US" dirty="0"/>
              <a:t>, and it may deter many aspiring competitors</a:t>
            </a:r>
            <a:r>
              <a:rPr lang="en-US" dirty="0" smtClean="0"/>
              <a:t>.</a:t>
            </a:r>
          </a:p>
          <a:p>
            <a:r>
              <a:rPr lang="en-US" dirty="0"/>
              <a:t> </a:t>
            </a:r>
            <a:r>
              <a:rPr lang="en-US" b="1" dirty="0"/>
              <a:t>Switching costs: </a:t>
            </a:r>
            <a:r>
              <a:rPr lang="en-US" dirty="0"/>
              <a:t>These are not costs incurred by the company wishing to enter </a:t>
            </a:r>
            <a:r>
              <a:rPr lang="en-US" dirty="0" smtClean="0"/>
              <a:t>the market </a:t>
            </a:r>
            <a:r>
              <a:rPr lang="en-US" dirty="0"/>
              <a:t>but by the existing customers.</a:t>
            </a:r>
          </a:p>
        </p:txBody>
      </p:sp>
    </p:spTree>
    <p:extLst>
      <p:ext uri="{BB962C8B-B14F-4D97-AF65-F5344CB8AC3E}">
        <p14:creationId xmlns:p14="http://schemas.microsoft.com/office/powerpoint/2010/main" xmlns="" val="30108217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534400" cy="5562600"/>
          </a:xfrm>
        </p:spPr>
        <p:txBody>
          <a:bodyPr>
            <a:normAutofit lnSpcReduction="10000"/>
          </a:bodyPr>
          <a:lstStyle/>
          <a:p>
            <a:pPr marL="0" indent="0">
              <a:buNone/>
            </a:pPr>
            <a:r>
              <a:rPr lang="en-US" sz="3200" b="1" dirty="0" smtClean="0"/>
              <a:t>c. The threat of </a:t>
            </a:r>
            <a:r>
              <a:rPr lang="en-US" sz="3200" b="1" dirty="0"/>
              <a:t>substitute products</a:t>
            </a:r>
            <a:r>
              <a:rPr lang="en-US" sz="3200" dirty="0"/>
              <a:t>: </a:t>
            </a:r>
            <a:endParaRPr lang="en-US" sz="3200" dirty="0" smtClean="0"/>
          </a:p>
          <a:p>
            <a:pPr marL="0" indent="0">
              <a:buNone/>
            </a:pPr>
            <a:endParaRPr lang="en-US" sz="2800" dirty="0" smtClean="0"/>
          </a:p>
          <a:p>
            <a:pPr>
              <a:buFont typeface="Wingdings" panose="05000000000000000000" pitchFamily="2" charset="2"/>
              <a:buChar char="Ø"/>
            </a:pPr>
            <a:r>
              <a:rPr lang="en-US" sz="3200" dirty="0"/>
              <a:t>If the prices and performance of existing product rise above that of the substitute product, customer tends to switch to the substitute</a:t>
            </a:r>
            <a:r>
              <a:rPr lang="en-US" sz="3200" dirty="0" smtClean="0"/>
              <a:t>.</a:t>
            </a:r>
          </a:p>
          <a:p>
            <a:pPr>
              <a:buFont typeface="Wingdings" panose="05000000000000000000" pitchFamily="2" charset="2"/>
              <a:buChar char="Ø"/>
            </a:pPr>
            <a:r>
              <a:rPr lang="en-US" sz="3200" dirty="0" smtClean="0"/>
              <a:t>Newspapers </a:t>
            </a:r>
            <a:r>
              <a:rPr lang="en-US" sz="3200" dirty="0"/>
              <a:t>and magazines face substitute-product competitive pressures from the Internet and 24-hour cable television. </a:t>
            </a:r>
            <a:endParaRPr lang="en-US" sz="3200" dirty="0" smtClean="0"/>
          </a:p>
          <a:p>
            <a:pPr>
              <a:buFont typeface="Wingdings" panose="05000000000000000000" pitchFamily="2" charset="2"/>
              <a:buChar char="Ø"/>
            </a:pPr>
            <a:r>
              <a:rPr lang="en-US" sz="3200" dirty="0"/>
              <a:t>- Buyer will be more willing to change substitute if switching costs are low.</a:t>
            </a:r>
          </a:p>
        </p:txBody>
      </p:sp>
    </p:spTree>
    <p:extLst>
      <p:ext uri="{BB962C8B-B14F-4D97-AF65-F5344CB8AC3E}">
        <p14:creationId xmlns:p14="http://schemas.microsoft.com/office/powerpoint/2010/main" xmlns="" val="6881309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marL="0" indent="0">
              <a:buNone/>
            </a:pPr>
            <a:r>
              <a:rPr lang="en-US" sz="3200" b="1" dirty="0" smtClean="0"/>
              <a:t>d. </a:t>
            </a:r>
            <a:r>
              <a:rPr lang="en-US" sz="3200" b="1" dirty="0"/>
              <a:t>Bargaining power of suppliers: </a:t>
            </a:r>
            <a:endParaRPr lang="en-US" sz="3200" b="1" dirty="0" smtClean="0"/>
          </a:p>
          <a:p>
            <a:pPr marL="0" indent="0">
              <a:buNone/>
            </a:pPr>
            <a:endParaRPr lang="en-US" b="1" dirty="0" smtClean="0"/>
          </a:p>
          <a:p>
            <a:pPr>
              <a:buFont typeface="Wingdings" panose="05000000000000000000" pitchFamily="2" charset="2"/>
              <a:buChar char="Ø"/>
            </a:pPr>
            <a:r>
              <a:rPr lang="en-US" sz="2800" dirty="0"/>
              <a:t>Suppliers affect an industry through their ability to control prices and product quality, supplier can affect an industry’s profit potentials, </a:t>
            </a:r>
            <a:endParaRPr lang="en-US" sz="2800" dirty="0" smtClean="0"/>
          </a:p>
          <a:p>
            <a:pPr>
              <a:buFont typeface="Wingdings" panose="05000000000000000000" pitchFamily="2" charset="2"/>
              <a:buChar char="Ø"/>
            </a:pPr>
            <a:endParaRPr lang="en-US" sz="2800" dirty="0" smtClean="0"/>
          </a:p>
          <a:p>
            <a:pPr lvl="2">
              <a:buFont typeface="Wingdings" panose="05000000000000000000" pitchFamily="2" charset="2"/>
              <a:buChar char="v"/>
            </a:pPr>
            <a:r>
              <a:rPr lang="en-US" sz="2800" dirty="0" smtClean="0"/>
              <a:t>either </a:t>
            </a:r>
            <a:r>
              <a:rPr lang="en-US" sz="2800" dirty="0"/>
              <a:t>by increasing their </a:t>
            </a:r>
            <a:r>
              <a:rPr lang="en-US" sz="2800" dirty="0">
                <a:solidFill>
                  <a:srgbClr val="FF0000"/>
                </a:solidFill>
              </a:rPr>
              <a:t>prices</a:t>
            </a:r>
            <a:r>
              <a:rPr lang="en-US" sz="2800" dirty="0"/>
              <a:t> or by </a:t>
            </a:r>
            <a:r>
              <a:rPr lang="en-US" sz="2800" dirty="0">
                <a:solidFill>
                  <a:srgbClr val="FF0000"/>
                </a:solidFill>
              </a:rPr>
              <a:t>reducing</a:t>
            </a:r>
            <a:r>
              <a:rPr lang="en-US" sz="2800" dirty="0"/>
              <a:t> the </a:t>
            </a:r>
            <a:r>
              <a:rPr lang="en-US" sz="2800" dirty="0">
                <a:solidFill>
                  <a:srgbClr val="FF0000"/>
                </a:solidFill>
              </a:rPr>
              <a:t>quality of good and services </a:t>
            </a:r>
            <a:r>
              <a:rPr lang="en-US" sz="2800" dirty="0"/>
              <a:t>they provide to the industry. </a:t>
            </a:r>
            <a:endParaRPr lang="en-US" sz="2800" dirty="0" smtClean="0"/>
          </a:p>
          <a:p>
            <a:pPr lvl="2">
              <a:buFont typeface="Wingdings" panose="05000000000000000000" pitchFamily="2" charset="2"/>
              <a:buChar char="v"/>
            </a:pPr>
            <a:endParaRPr lang="en-US" sz="2800" dirty="0" smtClean="0"/>
          </a:p>
          <a:p>
            <a:pPr>
              <a:buFont typeface="Wingdings" panose="05000000000000000000" pitchFamily="2" charset="2"/>
              <a:buChar char="Ø"/>
            </a:pPr>
            <a:r>
              <a:rPr lang="en-US" sz="2800" dirty="0" smtClean="0"/>
              <a:t>The </a:t>
            </a:r>
            <a:r>
              <a:rPr lang="en-US" sz="2800" dirty="0"/>
              <a:t>bargaining power of suppliers affects the intensity of competition in an industry, especially when there are a </a:t>
            </a:r>
            <a:r>
              <a:rPr lang="en-US" sz="2800" dirty="0">
                <a:solidFill>
                  <a:srgbClr val="FF0000"/>
                </a:solidFill>
              </a:rPr>
              <a:t>large number of suppliers</a:t>
            </a:r>
            <a:endParaRPr lang="en-US" sz="2800" b="1" dirty="0" smtClean="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xmlns="" val="42145597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76200"/>
            <a:ext cx="8229600" cy="76200"/>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b="1" dirty="0"/>
              <a:t>The conditions under which suppliers will be powerful include</a:t>
            </a:r>
            <a:r>
              <a:rPr lang="en-US" sz="2800" b="1" dirty="0" smtClean="0"/>
              <a:t>:-</a:t>
            </a:r>
          </a:p>
          <a:p>
            <a:endParaRPr lang="en-US" sz="2800" b="1" dirty="0" smtClean="0"/>
          </a:p>
          <a:p>
            <a:r>
              <a:rPr lang="en-US" sz="3200" dirty="0" smtClean="0"/>
              <a:t>1</a:t>
            </a:r>
            <a:r>
              <a:rPr lang="en-US" sz="3200" dirty="0"/>
              <a:t>.	</a:t>
            </a:r>
            <a:r>
              <a:rPr lang="en-US" sz="3200" dirty="0" smtClean="0"/>
              <a:t>The </a:t>
            </a:r>
            <a:r>
              <a:rPr lang="en-US" sz="3200" dirty="0"/>
              <a:t>uniqueness and scarcity of resources that supplier provide or dominance by few suppliers. </a:t>
            </a:r>
            <a:endParaRPr lang="en-US" sz="3200" dirty="0" smtClean="0"/>
          </a:p>
          <a:p>
            <a:r>
              <a:rPr lang="en-US" sz="3200" dirty="0" smtClean="0"/>
              <a:t>2.    If </a:t>
            </a:r>
            <a:r>
              <a:rPr lang="en-US" sz="3200" dirty="0"/>
              <a:t>resources are supplied to more industries, the greater will be their bargaining power</a:t>
            </a:r>
            <a:r>
              <a:rPr lang="en-US" sz="3200" dirty="0" smtClean="0"/>
              <a:t>.</a:t>
            </a:r>
          </a:p>
          <a:p>
            <a:endParaRPr lang="en-US" dirty="0"/>
          </a:p>
          <a:p>
            <a:endParaRPr lang="en-US" dirty="0"/>
          </a:p>
        </p:txBody>
      </p:sp>
    </p:spTree>
    <p:extLst>
      <p:ext uri="{BB962C8B-B14F-4D97-AF65-F5344CB8AC3E}">
        <p14:creationId xmlns:p14="http://schemas.microsoft.com/office/powerpoint/2010/main" xmlns="" val="15824897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200" dirty="0"/>
              <a:t>3.    If the numbers of resource suppliers are small and buyers are large then greater will be the bargaining power of suppliers.</a:t>
            </a:r>
          </a:p>
          <a:p>
            <a:r>
              <a:rPr lang="en-US" sz="3200" dirty="0"/>
              <a:t>4.   Cost of switching over to another sources.</a:t>
            </a:r>
          </a:p>
          <a:p>
            <a:pPr lvl="2">
              <a:buFont typeface="Wingdings" panose="05000000000000000000" pitchFamily="2" charset="2"/>
              <a:buChar char="Ø"/>
            </a:pPr>
            <a:r>
              <a:rPr lang="en-US" sz="3200" dirty="0"/>
              <a:t> If the resource can’t be easily substituted the bargaining power of supplier will be more.</a:t>
            </a:r>
          </a:p>
          <a:p>
            <a:endParaRPr lang="en-US" sz="3200" dirty="0"/>
          </a:p>
        </p:txBody>
      </p:sp>
    </p:spTree>
    <p:extLst>
      <p:ext uri="{BB962C8B-B14F-4D97-AF65-F5344CB8AC3E}">
        <p14:creationId xmlns:p14="http://schemas.microsoft.com/office/powerpoint/2010/main" xmlns="" val="34796983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6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b="1" dirty="0" smtClean="0"/>
              <a:t>e. Bargaining </a:t>
            </a:r>
            <a:r>
              <a:rPr lang="en-US" b="1" dirty="0"/>
              <a:t>power of </a:t>
            </a:r>
            <a:r>
              <a:rPr lang="en-US" b="1" dirty="0" smtClean="0"/>
              <a:t>buyers</a:t>
            </a:r>
            <a:r>
              <a:rPr lang="en-US" dirty="0" smtClean="0"/>
              <a:t>: </a:t>
            </a:r>
          </a:p>
          <a:p>
            <a:pPr>
              <a:buFont typeface="Wingdings" panose="05000000000000000000" pitchFamily="2" charset="2"/>
              <a:buChar char="Ø"/>
            </a:pPr>
            <a:r>
              <a:rPr lang="en-US" dirty="0"/>
              <a:t>Buyer’s of an industry product can exert bargaining power over that industry by forcing prices down, by reducing the amount of good they purchased from the industry, by demanding better quality for the same price. </a:t>
            </a:r>
            <a:endParaRPr lang="en-US" dirty="0" smtClean="0"/>
          </a:p>
          <a:p>
            <a:pPr lvl="0">
              <a:buFont typeface="Wingdings" panose="05000000000000000000" pitchFamily="2" charset="2"/>
              <a:buChar char="Ø"/>
            </a:pPr>
            <a:r>
              <a:rPr lang="en-US" dirty="0"/>
              <a:t>When customers are concentrated, large, or buy in volume, their bargaining power represents a major force affecting intensity of competition in an industry.</a:t>
            </a:r>
          </a:p>
          <a:p>
            <a:pPr>
              <a:buFont typeface="Wingdings" panose="05000000000000000000" pitchFamily="2" charset="2"/>
              <a:buChar char="Ø"/>
            </a:pPr>
            <a:r>
              <a:rPr lang="en-US" dirty="0"/>
              <a:t>Rival firms may offer extended warranties or special services to gain customer loyalty whenever the bargaining power of consumers is substantial. </a:t>
            </a:r>
          </a:p>
        </p:txBody>
      </p:sp>
    </p:spTree>
    <p:extLst>
      <p:ext uri="{BB962C8B-B14F-4D97-AF65-F5344CB8AC3E}">
        <p14:creationId xmlns:p14="http://schemas.microsoft.com/office/powerpoint/2010/main" xmlns="" val="175287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a:buClrTx/>
              <a:buFont typeface="Wingdings" panose="05000000000000000000" pitchFamily="2" charset="2"/>
              <a:buChar char="q"/>
            </a:pPr>
            <a:r>
              <a:rPr lang="en-US" sz="3600" dirty="0" smtClean="0"/>
              <a:t> Three </a:t>
            </a:r>
            <a:r>
              <a:rPr lang="en-US" sz="3600" dirty="0"/>
              <a:t>fundamental </a:t>
            </a:r>
            <a:r>
              <a:rPr lang="en-US" sz="3600" dirty="0">
                <a:solidFill>
                  <a:srgbClr val="FF0000"/>
                </a:solidFill>
              </a:rPr>
              <a:t>strategy evaluation activities </a:t>
            </a:r>
            <a:r>
              <a:rPr lang="en-US" sz="3600" dirty="0"/>
              <a:t>are provided below</a:t>
            </a:r>
            <a:r>
              <a:rPr lang="en-US" sz="3600" dirty="0" smtClean="0"/>
              <a:t>:</a:t>
            </a:r>
          </a:p>
          <a:p>
            <a:pPr>
              <a:buClrTx/>
              <a:buFont typeface="Wingdings" panose="05000000000000000000" pitchFamily="2" charset="2"/>
              <a:buChar char="q"/>
            </a:pPr>
            <a:endParaRPr lang="en-US" sz="3600" dirty="0"/>
          </a:p>
          <a:p>
            <a:pPr marL="0" indent="0">
              <a:buNone/>
            </a:pPr>
            <a:r>
              <a:rPr lang="en-US" sz="3600" dirty="0"/>
              <a:t>a.   Reviewing </a:t>
            </a:r>
            <a:r>
              <a:rPr lang="en-US" sz="3600" dirty="0">
                <a:solidFill>
                  <a:srgbClr val="FF0000"/>
                </a:solidFill>
              </a:rPr>
              <a:t>external</a:t>
            </a:r>
            <a:r>
              <a:rPr lang="en-US" sz="3600" dirty="0"/>
              <a:t> and </a:t>
            </a:r>
            <a:r>
              <a:rPr lang="en-US" sz="3600" dirty="0">
                <a:solidFill>
                  <a:srgbClr val="FF0000"/>
                </a:solidFill>
              </a:rPr>
              <a:t>internal</a:t>
            </a:r>
            <a:r>
              <a:rPr lang="en-US" sz="3600" dirty="0"/>
              <a:t> </a:t>
            </a:r>
            <a:r>
              <a:rPr lang="en-US" sz="3600" dirty="0">
                <a:solidFill>
                  <a:srgbClr val="FF0000"/>
                </a:solidFill>
              </a:rPr>
              <a:t>factors</a:t>
            </a:r>
            <a:r>
              <a:rPr lang="en-US" sz="3600" dirty="0"/>
              <a:t> that are the bases for current strategies </a:t>
            </a:r>
            <a:endParaRPr lang="en-US" sz="3600" dirty="0" smtClean="0"/>
          </a:p>
          <a:p>
            <a:pPr marL="0" indent="0">
              <a:buNone/>
            </a:pPr>
            <a:r>
              <a:rPr lang="en-US" sz="3600" dirty="0" smtClean="0"/>
              <a:t>b</a:t>
            </a:r>
            <a:r>
              <a:rPr lang="en-US" sz="3600" dirty="0"/>
              <a:t>.   Measuring performance</a:t>
            </a:r>
          </a:p>
          <a:p>
            <a:pPr marL="0" indent="0">
              <a:buNone/>
            </a:pPr>
            <a:r>
              <a:rPr lang="en-US" sz="3600" dirty="0"/>
              <a:t>c.   Taking corrective action</a:t>
            </a:r>
          </a:p>
          <a:p>
            <a:endParaRPr lang="en-US" sz="3600" dirty="0"/>
          </a:p>
        </p:txBody>
      </p:sp>
    </p:spTree>
    <p:extLst>
      <p:ext uri="{BB962C8B-B14F-4D97-AF65-F5344CB8AC3E}">
        <p14:creationId xmlns:p14="http://schemas.microsoft.com/office/powerpoint/2010/main" xmlns="" val="8204481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5257800"/>
          </a:xfrm>
        </p:spPr>
        <p:txBody>
          <a:bodyPr/>
          <a:lstStyle/>
          <a:p>
            <a:r>
              <a:rPr lang="en-US" b="1" dirty="0"/>
              <a:t>The other factors that lead to greater buyer power include the following</a:t>
            </a:r>
            <a:r>
              <a:rPr lang="en-US" b="1" dirty="0" smtClean="0"/>
              <a:t>:-</a:t>
            </a:r>
          </a:p>
          <a:p>
            <a:endParaRPr lang="en-US" b="1" dirty="0"/>
          </a:p>
          <a:p>
            <a:r>
              <a:rPr lang="en-US" sz="2800" dirty="0" smtClean="0"/>
              <a:t>- </a:t>
            </a:r>
            <a:r>
              <a:rPr lang="en-US" sz="2800" dirty="0"/>
              <a:t>The fewer the buyers and greater the volume of purchase, the greater will be their bargaining power.</a:t>
            </a:r>
          </a:p>
          <a:p>
            <a:r>
              <a:rPr lang="en-US" sz="2800" dirty="0"/>
              <a:t>- If the suppliers of products are large in comparison to the buyers, then buying power will tend to increase.</a:t>
            </a:r>
          </a:p>
          <a:p>
            <a:endParaRPr lang="en-US" dirty="0"/>
          </a:p>
        </p:txBody>
      </p:sp>
    </p:spTree>
    <p:extLst>
      <p:ext uri="{BB962C8B-B14F-4D97-AF65-F5344CB8AC3E}">
        <p14:creationId xmlns:p14="http://schemas.microsoft.com/office/powerpoint/2010/main" xmlns="" val="37717196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1" dirty="0"/>
              <a:t>SOURCES OF EXTERNAL </a:t>
            </a:r>
            <a:r>
              <a:rPr lang="en-US" b="1" dirty="0" smtClean="0"/>
              <a:t>INFORMATION</a:t>
            </a:r>
          </a:p>
          <a:p>
            <a:r>
              <a:rPr lang="en-US" dirty="0"/>
              <a:t>Information is Available from Both Published and Unpublished </a:t>
            </a:r>
            <a:r>
              <a:rPr lang="en-US" dirty="0" smtClean="0"/>
              <a:t>Sources</a:t>
            </a:r>
          </a:p>
          <a:p>
            <a:pPr marL="0" indent="0">
              <a:buNone/>
            </a:pPr>
            <a:r>
              <a:rPr lang="en-US" b="1" dirty="0" smtClean="0"/>
              <a:t>    - </a:t>
            </a:r>
            <a:r>
              <a:rPr lang="en-US" dirty="0">
                <a:solidFill>
                  <a:srgbClr val="FF0000"/>
                </a:solidFill>
              </a:rPr>
              <a:t>Unpublished sources include </a:t>
            </a:r>
            <a:r>
              <a:rPr lang="en-US" dirty="0"/>
              <a:t>customer surveys, market research, speeches at professional and shareholders’ meetings, television programs, </a:t>
            </a:r>
            <a:r>
              <a:rPr lang="en-US" dirty="0" smtClean="0"/>
              <a:t>and interviews. </a:t>
            </a:r>
            <a:endParaRPr lang="en-US" b="1" dirty="0"/>
          </a:p>
        </p:txBody>
      </p:sp>
    </p:spTree>
    <p:extLst>
      <p:ext uri="{BB962C8B-B14F-4D97-AF65-F5344CB8AC3E}">
        <p14:creationId xmlns:p14="http://schemas.microsoft.com/office/powerpoint/2010/main" xmlns="" val="20378254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825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smtClean="0"/>
              <a:t>-</a:t>
            </a:r>
            <a:r>
              <a:rPr lang="en-US" dirty="0" smtClean="0"/>
              <a:t> Published </a:t>
            </a:r>
            <a:r>
              <a:rPr lang="en-US" dirty="0"/>
              <a:t>sources of strategic information include periodicals, journals, reports, government documents, abstracts, </a:t>
            </a:r>
            <a:r>
              <a:rPr lang="en-US" dirty="0" smtClean="0"/>
              <a:t>books, </a:t>
            </a:r>
            <a:r>
              <a:rPr lang="en-US" dirty="0"/>
              <a:t>newspapers, and manuals</a:t>
            </a:r>
            <a:r>
              <a:rPr lang="en-US" dirty="0" smtClean="0"/>
              <a:t>.</a:t>
            </a:r>
          </a:p>
          <a:p>
            <a:r>
              <a:rPr lang="en-US" b="1" dirty="0" smtClean="0"/>
              <a:t>Internet</a:t>
            </a:r>
          </a:p>
          <a:p>
            <a:pPr marL="0" indent="0">
              <a:buNone/>
            </a:pPr>
            <a:r>
              <a:rPr lang="en-US" dirty="0" smtClean="0"/>
              <a:t>  </a:t>
            </a:r>
            <a:r>
              <a:rPr lang="en-US" b="1" dirty="0" smtClean="0"/>
              <a:t>-</a:t>
            </a:r>
            <a:r>
              <a:rPr lang="en-US" dirty="0" smtClean="0"/>
              <a:t> </a:t>
            </a:r>
            <a:r>
              <a:rPr lang="en-US" dirty="0"/>
              <a:t>The Internet offers consumers and businesses a widening range of services and information resources from all over the world.</a:t>
            </a:r>
            <a:r>
              <a:rPr lang="en-US" dirty="0" smtClean="0"/>
              <a:t> </a:t>
            </a:r>
            <a:endParaRPr lang="en-US" dirty="0"/>
          </a:p>
        </p:txBody>
      </p:sp>
    </p:spTree>
    <p:extLst>
      <p:ext uri="{BB962C8B-B14F-4D97-AF65-F5344CB8AC3E}">
        <p14:creationId xmlns:p14="http://schemas.microsoft.com/office/powerpoint/2010/main" xmlns="" val="11707427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lgn="ctr">
              <a:buNone/>
            </a:pPr>
            <a:r>
              <a:rPr lang="en-US" sz="3200" b="1" dirty="0"/>
              <a:t>CHAPTER 4</a:t>
            </a:r>
            <a:endParaRPr lang="en-US" sz="3200" dirty="0"/>
          </a:p>
          <a:p>
            <a:pPr marL="0" indent="0" algn="ctr">
              <a:buNone/>
            </a:pPr>
            <a:r>
              <a:rPr lang="en-US" sz="3200" b="1" dirty="0"/>
              <a:t>THE INTERNAL ASSESSMENT</a:t>
            </a:r>
            <a:endParaRPr lang="en-US" sz="3200" dirty="0"/>
          </a:p>
          <a:p>
            <a:pPr marL="0" indent="0">
              <a:buNone/>
            </a:pPr>
            <a:r>
              <a:rPr lang="en-US" sz="3200" b="1" dirty="0"/>
              <a:t>Strengths and </a:t>
            </a:r>
            <a:r>
              <a:rPr lang="en-US" sz="3200" b="1" dirty="0" smtClean="0"/>
              <a:t>Weaknesses</a:t>
            </a:r>
            <a:r>
              <a:rPr lang="en-US" sz="3200" dirty="0" smtClean="0"/>
              <a:t>:</a:t>
            </a:r>
          </a:p>
          <a:p>
            <a:r>
              <a:rPr lang="en-US" sz="3200" dirty="0"/>
              <a:t>All organizations have strengths and weaknesses in the functional areas of business.</a:t>
            </a:r>
          </a:p>
          <a:p>
            <a:r>
              <a:rPr lang="en-US" sz="3200" dirty="0"/>
              <a:t>No enterprise is equally strong or weak in all areas. </a:t>
            </a:r>
          </a:p>
        </p:txBody>
      </p:sp>
    </p:spTree>
    <p:extLst>
      <p:ext uri="{BB962C8B-B14F-4D97-AF65-F5344CB8AC3E}">
        <p14:creationId xmlns:p14="http://schemas.microsoft.com/office/powerpoint/2010/main" xmlns="" val="22676970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362"/>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3200" dirty="0"/>
              <a:t>A firm’s strengths that cannot be easily matched or imitated by competitors are called distinctive competencies. </a:t>
            </a:r>
            <a:endParaRPr lang="en-US" sz="3200" dirty="0" smtClean="0"/>
          </a:p>
          <a:p>
            <a:endParaRPr lang="en-US" sz="3200" dirty="0" smtClean="0"/>
          </a:p>
          <a:p>
            <a:r>
              <a:rPr lang="en-US" sz="3200" dirty="0"/>
              <a:t>Building competitive advantages involves taking advantage of distinctive </a:t>
            </a:r>
            <a:r>
              <a:rPr lang="en-US" sz="3200" dirty="0" smtClean="0"/>
              <a:t>competencies</a:t>
            </a:r>
          </a:p>
          <a:p>
            <a:endParaRPr lang="en-US" sz="3200" dirty="0" smtClean="0"/>
          </a:p>
        </p:txBody>
      </p:sp>
    </p:spTree>
    <p:extLst>
      <p:ext uri="{BB962C8B-B14F-4D97-AF65-F5344CB8AC3E}">
        <p14:creationId xmlns:p14="http://schemas.microsoft.com/office/powerpoint/2010/main" xmlns="" val="27456491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562600"/>
          </a:xfrm>
        </p:spPr>
        <p:txBody>
          <a:bodyPr>
            <a:normAutofit/>
          </a:bodyPr>
          <a:lstStyle/>
          <a:p>
            <a:r>
              <a:rPr lang="en-US" sz="2800" dirty="0"/>
              <a:t>Performing  an  internal  audit  requires  gathering,  assimilating,  and  evaluating information about the firm’s operations. </a:t>
            </a:r>
          </a:p>
          <a:p>
            <a:endParaRPr lang="en-US" dirty="0" smtClean="0"/>
          </a:p>
          <a:p>
            <a:r>
              <a:rPr lang="en-US" dirty="0" smtClean="0"/>
              <a:t>The </a:t>
            </a:r>
            <a:r>
              <a:rPr lang="en-US" dirty="0"/>
              <a:t>process of performing an internal audit provides more opportunity for participants to understand how their jobs, departments, and divisions fit into the whole organization</a:t>
            </a:r>
            <a:r>
              <a:rPr lang="en-US" dirty="0" smtClean="0"/>
              <a:t>.</a:t>
            </a:r>
          </a:p>
          <a:p>
            <a:endParaRPr lang="en-US" dirty="0" smtClean="0"/>
          </a:p>
          <a:p>
            <a:endParaRPr lang="en-US" dirty="0"/>
          </a:p>
        </p:txBody>
      </p:sp>
    </p:spTree>
    <p:extLst>
      <p:ext uri="{BB962C8B-B14F-4D97-AF65-F5344CB8AC3E}">
        <p14:creationId xmlns:p14="http://schemas.microsoft.com/office/powerpoint/2010/main" xmlns="" val="32257484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The RBV takes the opposing view to that of the I/O theorists discussed in Chapter 3.</a:t>
            </a:r>
          </a:p>
          <a:p>
            <a:endParaRPr lang="en-US" dirty="0"/>
          </a:p>
          <a:p>
            <a:r>
              <a:rPr lang="en-US" dirty="0"/>
              <a:t>The RBV approach to competitive advantage contends that internal resources are more important than external factors for a firm in achieving and sustaining competitive advantage.</a:t>
            </a:r>
          </a:p>
          <a:p>
            <a:endParaRPr lang="en-US" dirty="0"/>
          </a:p>
        </p:txBody>
      </p:sp>
    </p:spTree>
    <p:extLst>
      <p:ext uri="{BB962C8B-B14F-4D97-AF65-F5344CB8AC3E}">
        <p14:creationId xmlns:p14="http://schemas.microsoft.com/office/powerpoint/2010/main" xmlns="" val="24362516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pPr marL="0" indent="0">
              <a:buNone/>
            </a:pPr>
            <a:r>
              <a:rPr lang="en-US" sz="2800" b="1" dirty="0"/>
              <a:t>Internal resources come from </a:t>
            </a:r>
            <a:r>
              <a:rPr lang="en-US" sz="2800" b="1" dirty="0">
                <a:solidFill>
                  <a:srgbClr val="FF0000"/>
                </a:solidFill>
              </a:rPr>
              <a:t>three</a:t>
            </a:r>
            <a:r>
              <a:rPr lang="en-US" sz="2800" b="1" dirty="0"/>
              <a:t> categories</a:t>
            </a:r>
            <a:r>
              <a:rPr lang="en-US" sz="2800" b="1" dirty="0" smtClean="0"/>
              <a:t>.</a:t>
            </a:r>
          </a:p>
          <a:p>
            <a:pPr marL="0" indent="0">
              <a:buNone/>
            </a:pPr>
            <a:endParaRPr lang="en-US" sz="2800" b="1" dirty="0"/>
          </a:p>
          <a:p>
            <a:pPr marL="514350" indent="-514350">
              <a:buAutoNum type="alphaUcPeriod"/>
            </a:pPr>
            <a:r>
              <a:rPr lang="en-US" dirty="0" smtClean="0"/>
              <a:t>Physical </a:t>
            </a:r>
            <a:r>
              <a:rPr lang="en-US" dirty="0"/>
              <a:t>resources: plant, equipment, location, technology, raw materials, machines, etc</a:t>
            </a:r>
            <a:r>
              <a:rPr lang="en-US" dirty="0" smtClean="0"/>
              <a:t>.</a:t>
            </a:r>
          </a:p>
          <a:p>
            <a:pPr marL="514350" indent="-514350">
              <a:buAutoNum type="alphaUcPeriod"/>
            </a:pPr>
            <a:endParaRPr lang="en-US" dirty="0"/>
          </a:p>
          <a:p>
            <a:pPr marL="514350" indent="-514350">
              <a:buAutoNum type="alphaUcPeriod" startAt="2"/>
            </a:pPr>
            <a:r>
              <a:rPr lang="en-US" dirty="0" smtClean="0"/>
              <a:t>Human </a:t>
            </a:r>
            <a:r>
              <a:rPr lang="en-US" dirty="0"/>
              <a:t>resources: employees, training, experience, intelligence, knowledge, skills, abilities, etc</a:t>
            </a:r>
            <a:r>
              <a:rPr lang="en-US" dirty="0" smtClean="0"/>
              <a:t>.</a:t>
            </a:r>
          </a:p>
          <a:p>
            <a:pPr marL="514350" indent="-514350">
              <a:buAutoNum type="alphaUcPeriod" startAt="2"/>
            </a:pPr>
            <a:endParaRPr lang="en-US" dirty="0"/>
          </a:p>
          <a:p>
            <a:pPr marL="0" indent="0">
              <a:buNone/>
            </a:pPr>
            <a:r>
              <a:rPr lang="en-US" dirty="0">
                <a:solidFill>
                  <a:schemeClr val="tx2">
                    <a:lumMod val="60000"/>
                    <a:lumOff val="40000"/>
                  </a:schemeClr>
                </a:solidFill>
              </a:rPr>
              <a:t>C</a:t>
            </a:r>
            <a:r>
              <a:rPr lang="en-US" dirty="0" smtClean="0">
                <a:solidFill>
                  <a:schemeClr val="tx2">
                    <a:lumMod val="60000"/>
                    <a:lumOff val="40000"/>
                  </a:schemeClr>
                </a:solidFill>
              </a:rPr>
              <a:t>.</a:t>
            </a:r>
            <a:r>
              <a:rPr lang="en-US" dirty="0" smtClean="0"/>
              <a:t>  </a:t>
            </a:r>
            <a:r>
              <a:rPr lang="en-US" dirty="0"/>
              <a:t>Organizational resources: firm structure, planning processes, information systems, patents, trademarks, copyrights, databases, etc.</a:t>
            </a:r>
          </a:p>
          <a:p>
            <a:endParaRPr lang="en-US" dirty="0"/>
          </a:p>
        </p:txBody>
      </p:sp>
    </p:spTree>
    <p:extLst>
      <p:ext uri="{BB962C8B-B14F-4D97-AF65-F5344CB8AC3E}">
        <p14:creationId xmlns:p14="http://schemas.microsoft.com/office/powerpoint/2010/main" xmlns="" val="38338534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Autofit/>
          </a:bodyPr>
          <a:lstStyle/>
          <a:p>
            <a:r>
              <a:rPr lang="en-US" sz="3200" dirty="0"/>
              <a:t>For a resource to be valuable, it must be either (1) rare, (2) hard to imitate, or (3) not easily substitutable. </a:t>
            </a:r>
          </a:p>
          <a:p>
            <a:endParaRPr lang="en-US" sz="3200" dirty="0"/>
          </a:p>
          <a:p>
            <a:r>
              <a:rPr lang="en-US" sz="3200" dirty="0"/>
              <a:t>These three characteristics of resources enable a firm to implement strategies that improve its efficiency and effectiveness and lead to a sustainable competitive advantage.</a:t>
            </a:r>
          </a:p>
          <a:p>
            <a:endParaRPr lang="en-US" sz="3200" dirty="0"/>
          </a:p>
        </p:txBody>
      </p:sp>
    </p:spTree>
    <p:extLst>
      <p:ext uri="{BB962C8B-B14F-4D97-AF65-F5344CB8AC3E}">
        <p14:creationId xmlns:p14="http://schemas.microsoft.com/office/powerpoint/2010/main" xmlns="" val="3523209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600" dirty="0"/>
              <a:t>The more a resource(s) is rare, non-imitable, and non-substitutable, the stronger a firm’s competitive advantage will be and the longer it will last.</a:t>
            </a:r>
          </a:p>
          <a:p>
            <a:endParaRPr lang="en-US" sz="3600" dirty="0"/>
          </a:p>
          <a:p>
            <a:r>
              <a:rPr lang="en-US" sz="3600" dirty="0"/>
              <a:t>Rare resources are resources that other competing firms do not possess. </a:t>
            </a:r>
          </a:p>
          <a:p>
            <a:endParaRPr lang="en-US" sz="3600" dirty="0"/>
          </a:p>
        </p:txBody>
      </p:sp>
    </p:spTree>
    <p:extLst>
      <p:ext uri="{BB962C8B-B14F-4D97-AF65-F5344CB8AC3E}">
        <p14:creationId xmlns:p14="http://schemas.microsoft.com/office/powerpoint/2010/main" xmlns="" val="55429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685800" y="1600200"/>
            <a:ext cx="8229600" cy="4525963"/>
          </a:xfrm>
        </p:spPr>
        <p:txBody>
          <a:bodyPr>
            <a:normAutofit/>
          </a:bodyPr>
          <a:lstStyle/>
          <a:p>
            <a:pPr algn="just"/>
            <a:r>
              <a:rPr lang="en-US" sz="3600" dirty="0"/>
              <a:t>Strategy formulation, implementation, and evaluation activities occur </a:t>
            </a:r>
            <a:r>
              <a:rPr lang="en-US" sz="3600" dirty="0">
                <a:solidFill>
                  <a:srgbClr val="FF0000"/>
                </a:solidFill>
              </a:rPr>
              <a:t>at three hierarchical levels</a:t>
            </a:r>
            <a:r>
              <a:rPr lang="en-US" sz="3600" dirty="0"/>
              <a:t> in a large organization: </a:t>
            </a:r>
            <a:r>
              <a:rPr lang="en-US" sz="3600" dirty="0">
                <a:solidFill>
                  <a:srgbClr val="FF0000"/>
                </a:solidFill>
              </a:rPr>
              <a:t>corporate, divisional, and functional. </a:t>
            </a:r>
            <a:endParaRPr lang="en-US" sz="3600" dirty="0" smtClean="0">
              <a:solidFill>
                <a:srgbClr val="FF0000"/>
              </a:solidFill>
            </a:endParaRPr>
          </a:p>
          <a:p>
            <a:pPr algn="just"/>
            <a:r>
              <a:rPr lang="en-US" sz="3600" dirty="0" smtClean="0">
                <a:solidFill>
                  <a:srgbClr val="FF0000"/>
                </a:solidFill>
              </a:rPr>
              <a:t>Smaller</a:t>
            </a:r>
            <a:r>
              <a:rPr lang="en-US" sz="3600" dirty="0" smtClean="0"/>
              <a:t> </a:t>
            </a:r>
            <a:r>
              <a:rPr lang="en-US" sz="3600" dirty="0"/>
              <a:t>businesses may </a:t>
            </a:r>
            <a:r>
              <a:rPr lang="en-US" sz="3600" dirty="0">
                <a:solidFill>
                  <a:srgbClr val="FF0000"/>
                </a:solidFill>
              </a:rPr>
              <a:t>only have </a:t>
            </a:r>
            <a:r>
              <a:rPr lang="en-US" sz="3600" dirty="0"/>
              <a:t>the corporate and functional levels.</a:t>
            </a:r>
          </a:p>
          <a:p>
            <a:pPr algn="just"/>
            <a:endParaRPr lang="en-US" sz="3600" dirty="0"/>
          </a:p>
        </p:txBody>
      </p:sp>
    </p:spTree>
    <p:extLst>
      <p:ext uri="{BB962C8B-B14F-4D97-AF65-F5344CB8AC3E}">
        <p14:creationId xmlns:p14="http://schemas.microsoft.com/office/powerpoint/2010/main" xmlns="" val="24368156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Integrating Strategy and Culture</a:t>
            </a:r>
            <a:endParaRPr lang="en-US" dirty="0"/>
          </a:p>
        </p:txBody>
      </p:sp>
      <p:sp>
        <p:nvSpPr>
          <p:cNvPr id="3" name="Content Placeholder 2"/>
          <p:cNvSpPr>
            <a:spLocks noGrp="1"/>
          </p:cNvSpPr>
          <p:nvPr>
            <p:ph idx="1"/>
          </p:nvPr>
        </p:nvSpPr>
        <p:spPr/>
        <p:txBody>
          <a:bodyPr/>
          <a:lstStyle/>
          <a:p>
            <a:r>
              <a:rPr lang="en-US" dirty="0"/>
              <a:t>Organizational culture significantly affects business </a:t>
            </a:r>
            <a:r>
              <a:rPr lang="en-US" dirty="0" smtClean="0"/>
              <a:t>decisions </a:t>
            </a:r>
            <a:r>
              <a:rPr lang="en-US" dirty="0"/>
              <a:t>and thus must be </a:t>
            </a:r>
            <a:r>
              <a:rPr lang="en-US" dirty="0" smtClean="0"/>
              <a:t>evaluated during </a:t>
            </a:r>
            <a:r>
              <a:rPr lang="en-US" dirty="0"/>
              <a:t>an internal strategic-management audit</a:t>
            </a:r>
            <a:r>
              <a:rPr lang="en-US" dirty="0" smtClean="0"/>
              <a:t>.</a:t>
            </a:r>
          </a:p>
          <a:p>
            <a:r>
              <a:rPr lang="en-US" dirty="0"/>
              <a:t>If strategies can capitalize on </a:t>
            </a:r>
            <a:r>
              <a:rPr lang="en-US" dirty="0" smtClean="0"/>
              <a:t>cultural strengths</a:t>
            </a:r>
            <a:r>
              <a:rPr lang="en-US" dirty="0"/>
              <a:t>, such as a strong work ethic or highly ethical beliefs, then management often </a:t>
            </a:r>
            <a:r>
              <a:rPr lang="en-US" dirty="0" smtClean="0"/>
              <a:t>can swiftly </a:t>
            </a:r>
            <a:r>
              <a:rPr lang="en-US" dirty="0"/>
              <a:t>and easily implement changes</a:t>
            </a:r>
            <a:r>
              <a:rPr lang="en-US" dirty="0" smtClean="0"/>
              <a:t>.</a:t>
            </a:r>
          </a:p>
          <a:p>
            <a:r>
              <a:rPr lang="en-US" dirty="0"/>
              <a:t>However, if the firm’s culture is not </a:t>
            </a:r>
            <a:r>
              <a:rPr lang="en-US" dirty="0" smtClean="0"/>
              <a:t>supportive, strategic </a:t>
            </a:r>
            <a:r>
              <a:rPr lang="en-US" dirty="0"/>
              <a:t>changes may be ineffective or even counterproductive.</a:t>
            </a:r>
          </a:p>
        </p:txBody>
      </p:sp>
    </p:spTree>
    <p:extLst>
      <p:ext uri="{BB962C8B-B14F-4D97-AF65-F5344CB8AC3E}">
        <p14:creationId xmlns:p14="http://schemas.microsoft.com/office/powerpoint/2010/main" xmlns="" val="23998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Marketing</a:t>
            </a:r>
            <a:endParaRPr lang="en-US" dirty="0"/>
          </a:p>
        </p:txBody>
      </p:sp>
      <p:sp>
        <p:nvSpPr>
          <p:cNvPr id="3" name="Content Placeholder 2"/>
          <p:cNvSpPr>
            <a:spLocks noGrp="1"/>
          </p:cNvSpPr>
          <p:nvPr>
            <p:ph idx="1"/>
          </p:nvPr>
        </p:nvSpPr>
        <p:spPr/>
        <p:txBody>
          <a:bodyPr/>
          <a:lstStyle/>
          <a:p>
            <a:r>
              <a:rPr lang="en-US" dirty="0"/>
              <a:t>Understanding </a:t>
            </a:r>
            <a:r>
              <a:rPr lang="en-US" dirty="0" smtClean="0"/>
              <a:t>the marketing functions </a:t>
            </a:r>
            <a:r>
              <a:rPr lang="en-US" dirty="0"/>
              <a:t>helps strategists identify and evaluate </a:t>
            </a:r>
            <a:r>
              <a:rPr lang="en-US" dirty="0" smtClean="0"/>
              <a:t>marketing strengths </a:t>
            </a:r>
            <a:r>
              <a:rPr lang="en-US" dirty="0"/>
              <a:t>and weaknesses</a:t>
            </a:r>
            <a:r>
              <a:rPr lang="en-US" dirty="0" smtClean="0"/>
              <a:t>.</a:t>
            </a:r>
          </a:p>
          <a:p>
            <a:r>
              <a:rPr lang="en-US" dirty="0" smtClean="0"/>
              <a:t>These are </a:t>
            </a:r>
            <a:r>
              <a:rPr lang="en-US" dirty="0"/>
              <a:t>basic </a:t>
            </a:r>
            <a:r>
              <a:rPr lang="en-US" i="1" dirty="0"/>
              <a:t>functions </a:t>
            </a:r>
            <a:r>
              <a:rPr lang="en-US" i="1" dirty="0" smtClean="0"/>
              <a:t>of marketing</a:t>
            </a:r>
            <a:r>
              <a:rPr lang="en-US" i="1" dirty="0"/>
              <a:t>: </a:t>
            </a:r>
            <a:r>
              <a:rPr lang="en-US" dirty="0"/>
              <a:t>(1) customer analysis, (2) selling products/services, (3) product and </a:t>
            </a:r>
            <a:r>
              <a:rPr lang="en-US" dirty="0" smtClean="0"/>
              <a:t>service planning</a:t>
            </a:r>
            <a:r>
              <a:rPr lang="en-US" dirty="0"/>
              <a:t>, (4) pricing, (5) distribution, (6) marketing research, and (7) opportunity analysis.</a:t>
            </a:r>
          </a:p>
        </p:txBody>
      </p:sp>
    </p:spTree>
    <p:extLst>
      <p:ext uri="{BB962C8B-B14F-4D97-AF65-F5344CB8AC3E}">
        <p14:creationId xmlns:p14="http://schemas.microsoft.com/office/powerpoint/2010/main" xmlns="" val="33150600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3411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791200"/>
          </a:xfrm>
        </p:spPr>
        <p:txBody>
          <a:bodyPr>
            <a:normAutofit fontScale="92500"/>
          </a:bodyPr>
          <a:lstStyle/>
          <a:p>
            <a:r>
              <a:rPr lang="en-US" b="1" dirty="0"/>
              <a:t>Customer </a:t>
            </a:r>
            <a:r>
              <a:rPr lang="en-US" b="1" dirty="0" smtClean="0"/>
              <a:t>Analysis </a:t>
            </a:r>
            <a:r>
              <a:rPr lang="en-US" i="1" dirty="0" smtClean="0"/>
              <a:t>Customer </a:t>
            </a:r>
            <a:r>
              <a:rPr lang="en-US" i="1" dirty="0"/>
              <a:t>analysis</a:t>
            </a:r>
            <a:r>
              <a:rPr lang="en-US" dirty="0"/>
              <a:t>—the examination and evaluation of consumer needs, desires, </a:t>
            </a:r>
            <a:r>
              <a:rPr lang="en-US" dirty="0" smtClean="0"/>
              <a:t>and wants</a:t>
            </a:r>
          </a:p>
          <a:p>
            <a:endParaRPr lang="en-US" dirty="0" smtClean="0"/>
          </a:p>
          <a:p>
            <a:r>
              <a:rPr lang="en-US" b="1" dirty="0"/>
              <a:t>Selling </a:t>
            </a:r>
            <a:r>
              <a:rPr lang="en-US" b="1" dirty="0" smtClean="0"/>
              <a:t>Products/Services </a:t>
            </a:r>
            <a:r>
              <a:rPr lang="en-US" dirty="0" smtClean="0"/>
              <a:t>Successful </a:t>
            </a:r>
            <a:r>
              <a:rPr lang="en-US" dirty="0"/>
              <a:t>strategy implementation generally rests upon the ability of an organization </a:t>
            </a:r>
            <a:r>
              <a:rPr lang="en-US" dirty="0" smtClean="0"/>
              <a:t>to sell </a:t>
            </a:r>
            <a:r>
              <a:rPr lang="en-US" dirty="0"/>
              <a:t>some product or service. </a:t>
            </a:r>
            <a:r>
              <a:rPr lang="en-US" i="1" dirty="0"/>
              <a:t>Selling </a:t>
            </a:r>
            <a:r>
              <a:rPr lang="en-US" dirty="0"/>
              <a:t>includes many marketing activities, such as </a:t>
            </a:r>
            <a:r>
              <a:rPr lang="en-US" dirty="0" smtClean="0"/>
              <a:t>advertising, sales </a:t>
            </a:r>
            <a:r>
              <a:rPr lang="en-US" dirty="0"/>
              <a:t>promotion, publicity, personal </a:t>
            </a:r>
            <a:r>
              <a:rPr lang="en-US" dirty="0" smtClean="0"/>
              <a:t>selling</a:t>
            </a:r>
          </a:p>
          <a:p>
            <a:endParaRPr lang="en-US" b="1" dirty="0" smtClean="0"/>
          </a:p>
          <a:p>
            <a:r>
              <a:rPr lang="en-US" b="1" dirty="0" smtClean="0"/>
              <a:t>Product </a:t>
            </a:r>
            <a:r>
              <a:rPr lang="en-US" b="1" dirty="0"/>
              <a:t>and Service </a:t>
            </a:r>
            <a:r>
              <a:rPr lang="en-US" b="1" dirty="0" smtClean="0"/>
              <a:t>Planning </a:t>
            </a:r>
            <a:r>
              <a:rPr lang="en-US" i="1" dirty="0" smtClean="0"/>
              <a:t>Product </a:t>
            </a:r>
            <a:r>
              <a:rPr lang="en-US" i="1" dirty="0"/>
              <a:t>and service planning </a:t>
            </a:r>
            <a:r>
              <a:rPr lang="en-US" dirty="0"/>
              <a:t>includes activities such as test marketing; product and </a:t>
            </a:r>
            <a:r>
              <a:rPr lang="en-US" dirty="0" smtClean="0"/>
              <a:t>brand positioning</a:t>
            </a:r>
            <a:r>
              <a:rPr lang="en-US" dirty="0"/>
              <a:t>; devising warranties; packaging; determining product options, features, </a:t>
            </a:r>
            <a:r>
              <a:rPr lang="en-US" dirty="0" smtClean="0"/>
              <a:t>style, and quality</a:t>
            </a:r>
          </a:p>
          <a:p>
            <a:endParaRPr lang="en-US" dirty="0"/>
          </a:p>
        </p:txBody>
      </p:sp>
    </p:spTree>
    <p:extLst>
      <p:ext uri="{BB962C8B-B14F-4D97-AF65-F5344CB8AC3E}">
        <p14:creationId xmlns:p14="http://schemas.microsoft.com/office/powerpoint/2010/main" xmlns="" val="31665623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10000"/>
          </a:bodyPr>
          <a:lstStyle/>
          <a:p>
            <a:pPr marL="0" indent="0">
              <a:buNone/>
            </a:pPr>
            <a:r>
              <a:rPr lang="en-US" b="1" dirty="0"/>
              <a:t>Marketing </a:t>
            </a:r>
            <a:r>
              <a:rPr lang="en-US" b="1" dirty="0" smtClean="0"/>
              <a:t>Research </a:t>
            </a:r>
          </a:p>
          <a:p>
            <a:r>
              <a:rPr lang="en-US" i="1" dirty="0" smtClean="0"/>
              <a:t>Marketing </a:t>
            </a:r>
            <a:r>
              <a:rPr lang="en-US" i="1" dirty="0"/>
              <a:t>research </a:t>
            </a:r>
            <a:r>
              <a:rPr lang="en-US" dirty="0"/>
              <a:t>is the systematic gathering, recording, and analyzing of data </a:t>
            </a:r>
            <a:r>
              <a:rPr lang="en-US" dirty="0" smtClean="0"/>
              <a:t>about problems </a:t>
            </a:r>
            <a:r>
              <a:rPr lang="en-US" dirty="0"/>
              <a:t>relating to the marketing of goods and services</a:t>
            </a:r>
            <a:r>
              <a:rPr lang="en-US" dirty="0" smtClean="0"/>
              <a:t>.</a:t>
            </a:r>
          </a:p>
          <a:p>
            <a:pPr marL="0" indent="0">
              <a:buNone/>
            </a:pPr>
            <a:endParaRPr lang="en-US" dirty="0" smtClean="0"/>
          </a:p>
          <a:p>
            <a:pPr marL="0" indent="0">
              <a:buNone/>
            </a:pPr>
            <a:r>
              <a:rPr lang="en-US" b="1" dirty="0"/>
              <a:t>Pricing</a:t>
            </a:r>
          </a:p>
          <a:p>
            <a:r>
              <a:rPr lang="en-US" dirty="0" smtClean="0"/>
              <a:t>Major </a:t>
            </a:r>
            <a:r>
              <a:rPr lang="en-US" dirty="0"/>
              <a:t>stakeholders </a:t>
            </a:r>
            <a:r>
              <a:rPr lang="en-US" dirty="0" smtClean="0"/>
              <a:t>that affect </a:t>
            </a:r>
            <a:r>
              <a:rPr lang="en-US" i="1" dirty="0"/>
              <a:t>pricing </a:t>
            </a:r>
            <a:r>
              <a:rPr lang="en-US" dirty="0" smtClean="0"/>
              <a:t>decisions are: </a:t>
            </a:r>
            <a:r>
              <a:rPr lang="en-US" dirty="0"/>
              <a:t>consumers, governments, </a:t>
            </a:r>
            <a:r>
              <a:rPr lang="en-US" dirty="0" smtClean="0"/>
              <a:t>suppliers, distributors</a:t>
            </a:r>
            <a:r>
              <a:rPr lang="en-US" dirty="0"/>
              <a:t>, and competitors</a:t>
            </a:r>
            <a:r>
              <a:rPr lang="en-US" dirty="0" smtClean="0"/>
              <a:t>.</a:t>
            </a:r>
          </a:p>
          <a:p>
            <a:pPr marL="0" indent="0">
              <a:buNone/>
            </a:pPr>
            <a:r>
              <a:rPr lang="en-US" b="1" dirty="0"/>
              <a:t>Finance/Accounting</a:t>
            </a:r>
            <a:endParaRPr lang="en-US" dirty="0" smtClean="0"/>
          </a:p>
          <a:p>
            <a:r>
              <a:rPr lang="en-US" dirty="0"/>
              <a:t>Financial condition is often considered the single best measure of a firm’s </a:t>
            </a:r>
            <a:r>
              <a:rPr lang="en-US" dirty="0" smtClean="0"/>
              <a:t>competitive position </a:t>
            </a:r>
            <a:r>
              <a:rPr lang="en-US" dirty="0"/>
              <a:t>and overall attractiveness to investors.</a:t>
            </a:r>
            <a:endParaRPr lang="en-US" dirty="0" smtClean="0"/>
          </a:p>
          <a:p>
            <a:r>
              <a:rPr lang="en-US" dirty="0"/>
              <a:t>A firm’s </a:t>
            </a:r>
            <a:r>
              <a:rPr lang="en-US" dirty="0" smtClean="0"/>
              <a:t>liquidity, leverage</a:t>
            </a:r>
            <a:r>
              <a:rPr lang="en-US" dirty="0"/>
              <a:t>, working capital, profitability, asset utilization, cash flow</a:t>
            </a:r>
          </a:p>
        </p:txBody>
      </p:sp>
    </p:spTree>
    <p:extLst>
      <p:ext uri="{BB962C8B-B14F-4D97-AF65-F5344CB8AC3E}">
        <p14:creationId xmlns:p14="http://schemas.microsoft.com/office/powerpoint/2010/main" xmlns="" val="23446105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Management Information Systems</a:t>
            </a:r>
            <a:endParaRPr lang="en-US" sz="3200" dirty="0"/>
          </a:p>
        </p:txBody>
      </p:sp>
      <p:sp>
        <p:nvSpPr>
          <p:cNvPr id="3" name="Content Placeholder 2"/>
          <p:cNvSpPr>
            <a:spLocks noGrp="1"/>
          </p:cNvSpPr>
          <p:nvPr>
            <p:ph idx="1"/>
          </p:nvPr>
        </p:nvSpPr>
        <p:spPr/>
        <p:txBody>
          <a:bodyPr>
            <a:normAutofit lnSpcReduction="10000"/>
          </a:bodyPr>
          <a:lstStyle/>
          <a:p>
            <a:r>
              <a:rPr lang="en-US" dirty="0"/>
              <a:t>Information ties all business functions together and provides the basis for all </a:t>
            </a:r>
            <a:r>
              <a:rPr lang="en-US" dirty="0" smtClean="0"/>
              <a:t>managerial decisions.</a:t>
            </a:r>
          </a:p>
          <a:p>
            <a:endParaRPr lang="en-US" dirty="0" smtClean="0"/>
          </a:p>
          <a:p>
            <a:r>
              <a:rPr lang="en-US" dirty="0"/>
              <a:t>A </a:t>
            </a:r>
            <a:r>
              <a:rPr lang="en-US" i="1" dirty="0"/>
              <a:t>management information system </a:t>
            </a:r>
            <a:r>
              <a:rPr lang="en-US" dirty="0"/>
              <a:t>receives raw material from both the </a:t>
            </a:r>
            <a:r>
              <a:rPr lang="en-US" dirty="0" smtClean="0"/>
              <a:t>external and </a:t>
            </a:r>
            <a:r>
              <a:rPr lang="en-US" dirty="0"/>
              <a:t>internal evaluation of an organization</a:t>
            </a:r>
            <a:r>
              <a:rPr lang="en-US" dirty="0" smtClean="0"/>
              <a:t>.</a:t>
            </a:r>
          </a:p>
          <a:p>
            <a:endParaRPr lang="en-US" dirty="0" smtClean="0"/>
          </a:p>
          <a:p>
            <a:r>
              <a:rPr lang="en-US" dirty="0"/>
              <a:t>It gathers data about marketing, </a:t>
            </a:r>
            <a:r>
              <a:rPr lang="en-US" dirty="0" smtClean="0"/>
              <a:t>finance, production</a:t>
            </a:r>
            <a:r>
              <a:rPr lang="en-US" dirty="0"/>
              <a:t>, and personnel matters internally, and social, cultural, demographic, </a:t>
            </a:r>
            <a:r>
              <a:rPr lang="en-US" dirty="0" smtClean="0"/>
              <a:t>environmental, economic</a:t>
            </a:r>
            <a:r>
              <a:rPr lang="en-US" dirty="0"/>
              <a:t>, political, governmental, legal, technological</a:t>
            </a:r>
          </a:p>
        </p:txBody>
      </p:sp>
    </p:spTree>
    <p:extLst>
      <p:ext uri="{BB962C8B-B14F-4D97-AF65-F5344CB8AC3E}">
        <p14:creationId xmlns:p14="http://schemas.microsoft.com/office/powerpoint/2010/main" xmlns="" val="14144304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048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r>
              <a:rPr lang="en-US" sz="2800" dirty="0"/>
              <a:t>The </a:t>
            </a:r>
            <a:r>
              <a:rPr lang="en-US" sz="2800" dirty="0" smtClean="0"/>
              <a:t>other major </a:t>
            </a:r>
            <a:r>
              <a:rPr lang="en-US" sz="2800" dirty="0"/>
              <a:t>area of internal operations that should be examined for specific strengths and weaknesses is R&amp;D. </a:t>
            </a:r>
            <a:endParaRPr lang="en-US" sz="2800" dirty="0" smtClean="0"/>
          </a:p>
          <a:p>
            <a:endParaRPr lang="en-US" sz="2800" dirty="0" smtClean="0"/>
          </a:p>
          <a:p>
            <a:r>
              <a:rPr lang="en-US" sz="2800" dirty="0" smtClean="0"/>
              <a:t>Many </a:t>
            </a:r>
            <a:r>
              <a:rPr lang="en-US" sz="2800" dirty="0"/>
              <a:t>firms today do not conduct R&amp;D, and yet many other companies depend on successful R&amp;D activities for survival. </a:t>
            </a:r>
            <a:endParaRPr lang="en-US" sz="2800" dirty="0" smtClean="0"/>
          </a:p>
          <a:p>
            <a:endParaRPr lang="en-US" sz="2800" dirty="0" smtClean="0"/>
          </a:p>
          <a:p>
            <a:r>
              <a:rPr lang="en-US" sz="2800" dirty="0" smtClean="0"/>
              <a:t>Firms </a:t>
            </a:r>
            <a:r>
              <a:rPr lang="en-US" sz="2800" dirty="0"/>
              <a:t>pursuing a product development strategy especially need to have a strong R&amp;D orientation.</a:t>
            </a:r>
          </a:p>
        </p:txBody>
      </p:sp>
    </p:spTree>
    <p:extLst>
      <p:ext uri="{BB962C8B-B14F-4D97-AF65-F5344CB8AC3E}">
        <p14:creationId xmlns:p14="http://schemas.microsoft.com/office/powerpoint/2010/main" xmlns="" val="8508103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a:t>Value Chain Analysis (VCA)</a:t>
            </a:r>
            <a:endParaRPr lang="en-US" sz="4000" dirty="0"/>
          </a:p>
        </p:txBody>
      </p:sp>
      <p:sp>
        <p:nvSpPr>
          <p:cNvPr id="3" name="Content Placeholder 2"/>
          <p:cNvSpPr>
            <a:spLocks noGrp="1"/>
          </p:cNvSpPr>
          <p:nvPr>
            <p:ph idx="1"/>
          </p:nvPr>
        </p:nvSpPr>
        <p:spPr>
          <a:xfrm>
            <a:off x="152400" y="1600200"/>
            <a:ext cx="8839200" cy="4389120"/>
          </a:xfrm>
        </p:spPr>
        <p:txBody>
          <a:bodyPr>
            <a:noAutofit/>
          </a:bodyPr>
          <a:lstStyle/>
          <a:p>
            <a:r>
              <a:rPr lang="en-US" sz="2800" i="1" dirty="0"/>
              <a:t>Value chain analysis (VCA) </a:t>
            </a:r>
            <a:r>
              <a:rPr lang="en-US" sz="2800" dirty="0"/>
              <a:t>refers to the process whereby a firm determines the costs associated with organizational activities from purchasing raw materials to manufacturing product(s) to marketing those products.</a:t>
            </a:r>
          </a:p>
          <a:p>
            <a:r>
              <a:rPr lang="en-US" sz="2800" dirty="0"/>
              <a:t>A firm will be profitable as long as total revenues exceed the total costs incurred in creating and delivering the product or service. </a:t>
            </a:r>
          </a:p>
          <a:p>
            <a:r>
              <a:rPr lang="en-US" sz="2800" dirty="0"/>
              <a:t>Firms should strive to understand not only their own value chain operations but also their competitors’, suppliers’, and distributors’ value chains.</a:t>
            </a:r>
          </a:p>
          <a:p>
            <a:endParaRPr lang="en-US" sz="2800" dirty="0"/>
          </a:p>
        </p:txBody>
      </p:sp>
    </p:spTree>
    <p:extLst>
      <p:ext uri="{BB962C8B-B14F-4D97-AF65-F5344CB8AC3E}">
        <p14:creationId xmlns:p14="http://schemas.microsoft.com/office/powerpoint/2010/main" xmlns="" val="9442165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marL="0" indent="0">
              <a:buNone/>
            </a:pPr>
            <a:r>
              <a:rPr lang="en-US" b="1" dirty="0"/>
              <a:t>R&amp;D in organizations can take two basic forms: </a:t>
            </a:r>
            <a:endParaRPr lang="en-US" b="1" dirty="0" smtClean="0"/>
          </a:p>
          <a:p>
            <a:pPr marL="0" indent="0">
              <a:buNone/>
            </a:pPr>
            <a:endParaRPr lang="en-US" b="1" dirty="0" smtClean="0"/>
          </a:p>
          <a:p>
            <a:r>
              <a:rPr lang="en-US" sz="2800" dirty="0" smtClean="0"/>
              <a:t>(</a:t>
            </a:r>
            <a:r>
              <a:rPr lang="en-US" sz="2800" dirty="0"/>
              <a:t>1) internal R&amp;D, in which an organization operates its own R&amp;D department, and/or </a:t>
            </a:r>
            <a:endParaRPr lang="en-US" sz="2800" dirty="0" smtClean="0"/>
          </a:p>
          <a:p>
            <a:endParaRPr lang="en-US" sz="2800" dirty="0" smtClean="0"/>
          </a:p>
          <a:p>
            <a:r>
              <a:rPr lang="en-US" sz="2800" dirty="0" smtClean="0"/>
              <a:t>(</a:t>
            </a:r>
            <a:r>
              <a:rPr lang="en-US" sz="2800" dirty="0"/>
              <a:t>2) contract R&amp;D, in which a firm hires independent researchers or independent agencies to develop specific products</a:t>
            </a:r>
            <a:r>
              <a:rPr lang="en-US" sz="2800" dirty="0" smtClean="0"/>
              <a:t>.</a:t>
            </a:r>
          </a:p>
          <a:p>
            <a:endParaRPr lang="en-US" sz="2800" dirty="0" smtClean="0"/>
          </a:p>
          <a:p>
            <a:r>
              <a:rPr lang="en-US" sz="2800" dirty="0" smtClean="0"/>
              <a:t>Many </a:t>
            </a:r>
            <a:r>
              <a:rPr lang="en-US" sz="2800" dirty="0"/>
              <a:t>companies use both approaches to develop new products. </a:t>
            </a:r>
          </a:p>
        </p:txBody>
      </p:sp>
    </p:spTree>
    <p:extLst>
      <p:ext uri="{BB962C8B-B14F-4D97-AF65-F5344CB8AC3E}">
        <p14:creationId xmlns:p14="http://schemas.microsoft.com/office/powerpoint/2010/main" xmlns="" val="12927172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52400"/>
          </a:xfrm>
        </p:spPr>
        <p:txBody>
          <a:bodyPr>
            <a:noAutofit/>
          </a:bodyPr>
          <a:lstStyle/>
          <a:p>
            <a:r>
              <a:rPr lang="en-US" sz="3200" b="1" dirty="0"/>
              <a:t>Purpose of analysis of Internal Environment</a:t>
            </a:r>
            <a:br>
              <a:rPr lang="en-US" sz="3200" b="1" dirty="0"/>
            </a:br>
            <a:endParaRPr lang="en-US" sz="3200" b="1" dirty="0"/>
          </a:p>
        </p:txBody>
      </p:sp>
      <p:sp>
        <p:nvSpPr>
          <p:cNvPr id="3" name="Content Placeholder 2"/>
          <p:cNvSpPr>
            <a:spLocks noGrp="1"/>
          </p:cNvSpPr>
          <p:nvPr>
            <p:ph idx="1"/>
          </p:nvPr>
        </p:nvSpPr>
        <p:spPr>
          <a:xfrm>
            <a:off x="457200" y="1676400"/>
            <a:ext cx="8229600" cy="4389120"/>
          </a:xfrm>
        </p:spPr>
        <p:txBody>
          <a:bodyPr>
            <a:normAutofit/>
          </a:bodyPr>
          <a:lstStyle/>
          <a:p>
            <a:r>
              <a:rPr lang="en-US" sz="2800" dirty="0"/>
              <a:t>1. To identify resources, competences, core competences, to be developed and  exploited</a:t>
            </a:r>
            <a:r>
              <a:rPr lang="en-US" sz="2800" dirty="0" smtClean="0"/>
              <a:t>.</a:t>
            </a:r>
          </a:p>
          <a:p>
            <a:endParaRPr lang="en-US" sz="2800" dirty="0"/>
          </a:p>
          <a:p>
            <a:r>
              <a:rPr lang="en-US" sz="2800" dirty="0"/>
              <a:t>2</a:t>
            </a:r>
            <a:r>
              <a:rPr lang="en-US" sz="2800" dirty="0" smtClean="0"/>
              <a:t>. </a:t>
            </a:r>
            <a:r>
              <a:rPr lang="en-US" sz="2800" dirty="0"/>
              <a:t>To evaluate investment potential if finance is being sought from external sources</a:t>
            </a:r>
            <a:r>
              <a:rPr lang="en-US" sz="2800" dirty="0" smtClean="0"/>
              <a:t>.</a:t>
            </a:r>
          </a:p>
          <a:p>
            <a:endParaRPr lang="en-US" sz="2800" dirty="0"/>
          </a:p>
          <a:p>
            <a:r>
              <a:rPr lang="en-US" sz="2800" dirty="0"/>
              <a:t>3</a:t>
            </a:r>
            <a:r>
              <a:rPr lang="en-US" sz="2800" dirty="0" smtClean="0"/>
              <a:t>. </a:t>
            </a:r>
            <a:r>
              <a:rPr lang="en-US" sz="2800" dirty="0"/>
              <a:t>To evaluate the marketing and distribution channel performance.</a:t>
            </a:r>
          </a:p>
          <a:p>
            <a:endParaRPr lang="en-US" sz="2800" dirty="0"/>
          </a:p>
        </p:txBody>
      </p:sp>
    </p:spTree>
    <p:extLst>
      <p:ext uri="{BB962C8B-B14F-4D97-AF65-F5344CB8AC3E}">
        <p14:creationId xmlns:p14="http://schemas.microsoft.com/office/powerpoint/2010/main" xmlns="" val="4777190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96112"/>
          </a:xfrm>
        </p:spPr>
        <p:txBody>
          <a:bodyPr/>
          <a:lstStyle/>
          <a:p>
            <a:r>
              <a:rPr lang="en-US" dirty="0" err="1" smtClean="0"/>
              <a:t>contd</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r>
              <a:rPr lang="en-US" sz="3200" dirty="0"/>
              <a:t>4. To evaluate performance of personnel / human resources</a:t>
            </a:r>
            <a:r>
              <a:rPr lang="en-US" sz="3200" dirty="0" smtClean="0"/>
              <a:t>.</a:t>
            </a:r>
          </a:p>
          <a:p>
            <a:endParaRPr lang="en-US" sz="3200" dirty="0"/>
          </a:p>
          <a:p>
            <a:r>
              <a:rPr lang="en-US" sz="3200" dirty="0"/>
              <a:t>5. To evaluate how effectively value-adding (input-process-output) activities are  organized. </a:t>
            </a:r>
          </a:p>
          <a:p>
            <a:endParaRPr lang="en-US" sz="3200" dirty="0"/>
          </a:p>
        </p:txBody>
      </p:sp>
    </p:spTree>
    <p:extLst>
      <p:ext uri="{BB962C8B-B14F-4D97-AF65-F5344CB8AC3E}">
        <p14:creationId xmlns:p14="http://schemas.microsoft.com/office/powerpoint/2010/main" xmlns="" val="397346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normAutofit/>
          </a:bodyPr>
          <a:lstStyle/>
          <a:p>
            <a:r>
              <a:rPr lang="en-US" sz="4400" b="1" dirty="0"/>
              <a:t>Adapting to Change</a:t>
            </a:r>
          </a:p>
        </p:txBody>
      </p:sp>
      <p:sp>
        <p:nvSpPr>
          <p:cNvPr id="3" name="Content Placeholder 2"/>
          <p:cNvSpPr>
            <a:spLocks noGrp="1"/>
          </p:cNvSpPr>
          <p:nvPr>
            <p:ph idx="1"/>
          </p:nvPr>
        </p:nvSpPr>
        <p:spPr>
          <a:xfrm>
            <a:off x="457200" y="1371600"/>
            <a:ext cx="8229600" cy="4953000"/>
          </a:xfrm>
        </p:spPr>
        <p:txBody>
          <a:bodyPr>
            <a:noAutofit/>
          </a:bodyPr>
          <a:lstStyle/>
          <a:p>
            <a:r>
              <a:rPr lang="en-US" sz="2800" dirty="0"/>
              <a:t>The strategic-management process is based on the belief that organizations should </a:t>
            </a:r>
            <a:r>
              <a:rPr lang="en-US" sz="2800" dirty="0">
                <a:solidFill>
                  <a:srgbClr val="FF0000"/>
                </a:solidFill>
              </a:rPr>
              <a:t>continually monitor internal </a:t>
            </a:r>
            <a:r>
              <a:rPr lang="en-US" sz="2800" dirty="0"/>
              <a:t>and</a:t>
            </a:r>
            <a:r>
              <a:rPr lang="en-US" sz="2800" dirty="0">
                <a:solidFill>
                  <a:srgbClr val="FF0000"/>
                </a:solidFill>
              </a:rPr>
              <a:t> external events </a:t>
            </a:r>
            <a:r>
              <a:rPr lang="en-US" sz="2800" dirty="0"/>
              <a:t>and trends so that </a:t>
            </a:r>
            <a:r>
              <a:rPr lang="en-US" sz="2800" dirty="0">
                <a:solidFill>
                  <a:srgbClr val="FF0000"/>
                </a:solidFill>
              </a:rPr>
              <a:t>timely changes can be made </a:t>
            </a:r>
            <a:r>
              <a:rPr lang="en-US" sz="2800" dirty="0"/>
              <a:t>as needed. </a:t>
            </a:r>
            <a:endParaRPr lang="en-US" sz="2800" dirty="0" smtClean="0"/>
          </a:p>
          <a:p>
            <a:endParaRPr lang="en-US" sz="2800" dirty="0" smtClean="0"/>
          </a:p>
          <a:p>
            <a:r>
              <a:rPr lang="en-US" sz="2800" dirty="0"/>
              <a:t>"Most of us </a:t>
            </a:r>
            <a:r>
              <a:rPr lang="en-US" sz="2800" dirty="0">
                <a:solidFill>
                  <a:srgbClr val="FF0000"/>
                </a:solidFill>
              </a:rPr>
              <a:t>fear change</a:t>
            </a:r>
            <a:r>
              <a:rPr lang="en-US" sz="2800" dirty="0"/>
              <a:t>. Even when our minds say </a:t>
            </a:r>
            <a:r>
              <a:rPr lang="en-US" sz="2800" dirty="0" smtClean="0"/>
              <a:t>change is </a:t>
            </a:r>
            <a:r>
              <a:rPr lang="en-US" sz="2800" dirty="0"/>
              <a:t>normal, our stomachs </a:t>
            </a:r>
            <a:r>
              <a:rPr lang="en-US" sz="2800" dirty="0" smtClean="0"/>
              <a:t>quiver </a:t>
            </a:r>
            <a:r>
              <a:rPr lang="en-US" sz="2800" dirty="0"/>
              <a:t>at the </a:t>
            </a:r>
            <a:r>
              <a:rPr lang="en-US" sz="2800" dirty="0" smtClean="0"/>
              <a:t>prospect.</a:t>
            </a:r>
          </a:p>
          <a:p>
            <a:endParaRPr lang="en-US" sz="2800" dirty="0" smtClean="0"/>
          </a:p>
          <a:p>
            <a:r>
              <a:rPr lang="en-US" sz="2800" dirty="0" smtClean="0"/>
              <a:t>But for </a:t>
            </a:r>
            <a:r>
              <a:rPr lang="en-US" sz="2800" dirty="0" smtClean="0">
                <a:solidFill>
                  <a:srgbClr val="FF0000"/>
                </a:solidFill>
              </a:rPr>
              <a:t>strategists</a:t>
            </a:r>
            <a:r>
              <a:rPr lang="en-US" sz="2800" dirty="0" smtClean="0"/>
              <a:t> </a:t>
            </a:r>
            <a:r>
              <a:rPr lang="en-US" sz="2800" dirty="0"/>
              <a:t>and managers today, there is </a:t>
            </a:r>
            <a:r>
              <a:rPr lang="en-US" sz="2800" dirty="0">
                <a:solidFill>
                  <a:srgbClr val="FF0000"/>
                </a:solidFill>
              </a:rPr>
              <a:t>no choice</a:t>
            </a:r>
            <a:r>
              <a:rPr lang="en-US" sz="2800" dirty="0"/>
              <a:t> </a:t>
            </a:r>
            <a:r>
              <a:rPr lang="en-US" sz="2800" dirty="0" smtClean="0"/>
              <a:t>but to </a:t>
            </a:r>
            <a:r>
              <a:rPr lang="en-US" sz="2800" dirty="0"/>
              <a:t>change."</a:t>
            </a:r>
            <a:endParaRPr lang="en-US" sz="2800" dirty="0" smtClean="0"/>
          </a:p>
          <a:p>
            <a:endParaRPr lang="en-US" sz="2800" dirty="0"/>
          </a:p>
        </p:txBody>
      </p:sp>
    </p:spTree>
    <p:extLst>
      <p:ext uri="{BB962C8B-B14F-4D97-AF65-F5344CB8AC3E}">
        <p14:creationId xmlns:p14="http://schemas.microsoft.com/office/powerpoint/2010/main" xmlns="" val="8524433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364163"/>
          </a:xfrm>
        </p:spPr>
        <p:txBody>
          <a:bodyPr>
            <a:normAutofit fontScale="92500"/>
          </a:bodyPr>
          <a:lstStyle/>
          <a:p>
            <a:pPr marL="0" indent="0">
              <a:buNone/>
            </a:pPr>
            <a:r>
              <a:rPr lang="en-US" sz="4200" b="1" dirty="0"/>
              <a:t>R&amp;D Audit Checklist of </a:t>
            </a:r>
            <a:r>
              <a:rPr lang="en-US" sz="4200" b="1" dirty="0" smtClean="0"/>
              <a:t>Questions</a:t>
            </a:r>
          </a:p>
          <a:p>
            <a:pPr marL="0" indent="0">
              <a:buNone/>
            </a:pPr>
            <a:endParaRPr lang="en-US" b="1" dirty="0"/>
          </a:p>
          <a:p>
            <a:pPr marL="0" indent="0">
              <a:buNone/>
            </a:pPr>
            <a:r>
              <a:rPr lang="en-US" dirty="0"/>
              <a:t>1.   Does the firm have R&amp;D facilities? Are they adequate?</a:t>
            </a:r>
          </a:p>
          <a:p>
            <a:pPr marL="0" indent="0">
              <a:buNone/>
            </a:pPr>
            <a:r>
              <a:rPr lang="en-US" dirty="0"/>
              <a:t>2.   If outside R&amp;D firms are used, are they cost effective?</a:t>
            </a:r>
          </a:p>
          <a:p>
            <a:pPr marL="0" indent="0">
              <a:buNone/>
            </a:pPr>
            <a:r>
              <a:rPr lang="en-US" dirty="0"/>
              <a:t>3.   Are the organization’s R&amp;D personnel well qualified?</a:t>
            </a:r>
          </a:p>
          <a:p>
            <a:pPr marL="0" indent="0">
              <a:buNone/>
            </a:pPr>
            <a:r>
              <a:rPr lang="en-US" dirty="0"/>
              <a:t>4.   Are R&amp;D resources allocated effectively?</a:t>
            </a:r>
          </a:p>
          <a:p>
            <a:pPr marL="0" indent="0">
              <a:buNone/>
            </a:pPr>
            <a:r>
              <a:rPr lang="en-US" dirty="0"/>
              <a:t>5.   Are management information and computer systems adequate?</a:t>
            </a:r>
          </a:p>
          <a:p>
            <a:pPr marL="0" indent="0">
              <a:buNone/>
            </a:pPr>
            <a:r>
              <a:rPr lang="en-US" dirty="0"/>
              <a:t>6.   Is communication between R&amp;D and other organizational units effective?</a:t>
            </a:r>
          </a:p>
          <a:p>
            <a:pPr marL="0" indent="0">
              <a:buNone/>
            </a:pPr>
            <a:r>
              <a:rPr lang="en-US" dirty="0"/>
              <a:t>7.   Are present products technologically competitive?</a:t>
            </a:r>
          </a:p>
          <a:p>
            <a:endParaRPr lang="en-US" dirty="0"/>
          </a:p>
        </p:txBody>
      </p:sp>
    </p:spTree>
    <p:extLst>
      <p:ext uri="{BB962C8B-B14F-4D97-AF65-F5344CB8AC3E}">
        <p14:creationId xmlns:p14="http://schemas.microsoft.com/office/powerpoint/2010/main" xmlns="" val="25985171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Autofit/>
          </a:bodyPr>
          <a:lstStyle/>
          <a:p>
            <a:r>
              <a:rPr lang="en-US" sz="2800" b="1" dirty="0"/>
              <a:t>Competitive </a:t>
            </a:r>
            <a:r>
              <a:rPr lang="en-US" sz="2800" b="1" dirty="0" smtClean="0"/>
              <a:t>Advantage and Profitability</a:t>
            </a:r>
            <a:endParaRPr lang="en-US" sz="2800" dirty="0"/>
          </a:p>
        </p:txBody>
      </p:sp>
      <p:sp>
        <p:nvSpPr>
          <p:cNvPr id="3" name="Content Placeholder 2"/>
          <p:cNvSpPr>
            <a:spLocks noGrp="1"/>
          </p:cNvSpPr>
          <p:nvPr>
            <p:ph idx="1"/>
          </p:nvPr>
        </p:nvSpPr>
        <p:spPr>
          <a:xfrm>
            <a:off x="228600" y="2286000"/>
            <a:ext cx="8686800" cy="4038600"/>
          </a:xfrm>
        </p:spPr>
        <p:txBody>
          <a:bodyPr/>
          <a:lstStyle/>
          <a:p>
            <a:r>
              <a:rPr lang="en-US" dirty="0"/>
              <a:t>Competitive advantage leads to superior </a:t>
            </a:r>
            <a:r>
              <a:rPr lang="en-US" dirty="0" smtClean="0"/>
              <a:t>profitability</a:t>
            </a:r>
            <a:r>
              <a:rPr lang="en-US" dirty="0"/>
              <a:t>. At the most basic level, </a:t>
            </a:r>
            <a:r>
              <a:rPr lang="en-US" dirty="0" smtClean="0"/>
              <a:t>how profitable </a:t>
            </a:r>
            <a:r>
              <a:rPr lang="en-US" dirty="0"/>
              <a:t>a company becomes depends on three factors: </a:t>
            </a:r>
            <a:endParaRPr lang="en-US" dirty="0" smtClean="0"/>
          </a:p>
          <a:p>
            <a:r>
              <a:rPr lang="en-US" dirty="0"/>
              <a:t> </a:t>
            </a:r>
            <a:r>
              <a:rPr lang="en-US" dirty="0" smtClean="0"/>
              <a:t>(</a:t>
            </a:r>
            <a:r>
              <a:rPr lang="en-US" dirty="0"/>
              <a:t>1) the value </a:t>
            </a:r>
            <a:r>
              <a:rPr lang="en-US" dirty="0" smtClean="0"/>
              <a:t>customers place </a:t>
            </a:r>
            <a:r>
              <a:rPr lang="en-US" dirty="0"/>
              <a:t>on the company’s products; </a:t>
            </a:r>
            <a:endParaRPr lang="en-US" dirty="0" smtClean="0"/>
          </a:p>
          <a:p>
            <a:r>
              <a:rPr lang="en-US" dirty="0"/>
              <a:t> </a:t>
            </a:r>
            <a:r>
              <a:rPr lang="en-US" dirty="0" smtClean="0"/>
              <a:t>(</a:t>
            </a:r>
            <a:r>
              <a:rPr lang="en-US" dirty="0"/>
              <a:t>2) the price that a company charges for its </a:t>
            </a:r>
            <a:r>
              <a:rPr lang="en-US" dirty="0" smtClean="0"/>
              <a:t>products; and</a:t>
            </a:r>
          </a:p>
          <a:p>
            <a:r>
              <a:rPr lang="en-US" dirty="0"/>
              <a:t> </a:t>
            </a:r>
            <a:r>
              <a:rPr lang="en-US" dirty="0" smtClean="0"/>
              <a:t>(3</a:t>
            </a:r>
            <a:r>
              <a:rPr lang="en-US" dirty="0"/>
              <a:t>) the costs of creating those products.</a:t>
            </a:r>
          </a:p>
        </p:txBody>
      </p:sp>
    </p:spTree>
    <p:extLst>
      <p:ext uri="{BB962C8B-B14F-4D97-AF65-F5344CB8AC3E}">
        <p14:creationId xmlns:p14="http://schemas.microsoft.com/office/powerpoint/2010/main" xmlns="" val="7239431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The value customers place on </a:t>
            </a:r>
            <a:r>
              <a:rPr lang="en-US" dirty="0" smtClean="0"/>
              <a:t>a product reflects </a:t>
            </a:r>
            <a:r>
              <a:rPr lang="en-US" dirty="0"/>
              <a:t>the </a:t>
            </a:r>
            <a:r>
              <a:rPr lang="en-US" i="1" dirty="0"/>
              <a:t>utility </a:t>
            </a:r>
            <a:r>
              <a:rPr lang="en-US" dirty="0"/>
              <a:t>they get from a product—the happiness or </a:t>
            </a:r>
            <a:r>
              <a:rPr lang="en-US" dirty="0" smtClean="0"/>
              <a:t>satisfaction gained </a:t>
            </a:r>
            <a:r>
              <a:rPr lang="en-US" dirty="0"/>
              <a:t>from consuming or owning the product</a:t>
            </a:r>
            <a:r>
              <a:rPr lang="en-US" dirty="0" smtClean="0"/>
              <a:t>.</a:t>
            </a:r>
          </a:p>
          <a:p>
            <a:r>
              <a:rPr lang="en-US" i="1" dirty="0" smtClean="0"/>
              <a:t>Utility </a:t>
            </a:r>
            <a:r>
              <a:rPr lang="en-US" dirty="0" smtClean="0"/>
              <a:t>is </a:t>
            </a:r>
            <a:r>
              <a:rPr lang="en-US" dirty="0"/>
              <a:t>a function of </a:t>
            </a:r>
            <a:r>
              <a:rPr lang="en-US" dirty="0" smtClean="0"/>
              <a:t>the attributes </a:t>
            </a:r>
            <a:r>
              <a:rPr lang="en-US" dirty="0"/>
              <a:t>of the product, such as its performance, design, quality, and </a:t>
            </a:r>
            <a:r>
              <a:rPr lang="en-US" dirty="0" smtClean="0"/>
              <a:t>point-of-sale and </a:t>
            </a:r>
            <a:r>
              <a:rPr lang="en-US" dirty="0"/>
              <a:t>after-sale service.</a:t>
            </a:r>
          </a:p>
        </p:txBody>
      </p:sp>
    </p:spTree>
    <p:extLst>
      <p:ext uri="{BB962C8B-B14F-4D97-AF65-F5344CB8AC3E}">
        <p14:creationId xmlns:p14="http://schemas.microsoft.com/office/powerpoint/2010/main" xmlns="" val="17066464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Distinctive Competencies</a:t>
            </a:r>
            <a:endParaRPr lang="en-US" dirty="0"/>
          </a:p>
        </p:txBody>
      </p:sp>
      <p:sp>
        <p:nvSpPr>
          <p:cNvPr id="3" name="Content Placeholder 2"/>
          <p:cNvSpPr>
            <a:spLocks noGrp="1"/>
          </p:cNvSpPr>
          <p:nvPr>
            <p:ph idx="1"/>
          </p:nvPr>
        </p:nvSpPr>
        <p:spPr/>
        <p:txBody>
          <a:bodyPr/>
          <a:lstStyle/>
          <a:p>
            <a:r>
              <a:rPr lang="en-US" dirty="0"/>
              <a:t>Competitive advantage is based on distinctive competencies. </a:t>
            </a:r>
            <a:endParaRPr lang="en-US" dirty="0" smtClean="0"/>
          </a:p>
          <a:p>
            <a:r>
              <a:rPr lang="en-US" b="1" dirty="0" smtClean="0"/>
              <a:t>Distinctive competencies </a:t>
            </a:r>
            <a:r>
              <a:rPr lang="en-US" dirty="0" smtClean="0"/>
              <a:t>are firm specific </a:t>
            </a:r>
            <a:r>
              <a:rPr lang="en-US" dirty="0"/>
              <a:t>strengths that allow a company to differentiate its </a:t>
            </a:r>
            <a:r>
              <a:rPr lang="en-US" dirty="0" smtClean="0"/>
              <a:t>products from </a:t>
            </a:r>
            <a:r>
              <a:rPr lang="en-US" dirty="0"/>
              <a:t>those offered by rivals and/or achieve substantially lower costs than its rivals</a:t>
            </a:r>
            <a:r>
              <a:rPr lang="en-US" dirty="0" smtClean="0"/>
              <a:t>.</a:t>
            </a:r>
          </a:p>
          <a:p>
            <a:r>
              <a:rPr lang="en-US" dirty="0"/>
              <a:t>McDonald’s, for example, has a distinctive competence in managing fast-food </a:t>
            </a:r>
            <a:r>
              <a:rPr lang="en-US" dirty="0" smtClean="0"/>
              <a:t>franchises, which </a:t>
            </a:r>
            <a:r>
              <a:rPr lang="en-US" dirty="0"/>
              <a:t>leads to higher employee productivity and lower costs</a:t>
            </a:r>
          </a:p>
        </p:txBody>
      </p:sp>
    </p:spTree>
    <p:extLst>
      <p:ext uri="{BB962C8B-B14F-4D97-AF65-F5344CB8AC3E}">
        <p14:creationId xmlns:p14="http://schemas.microsoft.com/office/powerpoint/2010/main" xmlns="" val="19326757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Distinctive competencies arise from two complementary sources: </a:t>
            </a:r>
            <a:endParaRPr lang="en-US" dirty="0" smtClean="0"/>
          </a:p>
          <a:p>
            <a:pPr lvl="1">
              <a:buFont typeface="Wingdings" panose="05000000000000000000" pitchFamily="2" charset="2"/>
              <a:buChar char="v"/>
            </a:pPr>
            <a:r>
              <a:rPr lang="en-US" dirty="0" smtClean="0"/>
              <a:t>resources and </a:t>
            </a:r>
          </a:p>
          <a:p>
            <a:pPr lvl="1">
              <a:buFont typeface="Wingdings" panose="05000000000000000000" pitchFamily="2" charset="2"/>
              <a:buChar char="v"/>
            </a:pPr>
            <a:r>
              <a:rPr lang="en-US" dirty="0" smtClean="0"/>
              <a:t>capabilities.</a:t>
            </a:r>
          </a:p>
          <a:p>
            <a:r>
              <a:rPr lang="en-US" sz="2800" b="1" dirty="0"/>
              <a:t>Capabilities </a:t>
            </a:r>
            <a:r>
              <a:rPr lang="en-US" sz="2800" dirty="0"/>
              <a:t>refer to a company’s skills at coordinating its </a:t>
            </a:r>
            <a:r>
              <a:rPr lang="en-US" sz="2800" dirty="0" smtClean="0"/>
              <a:t>resources  and </a:t>
            </a:r>
            <a:r>
              <a:rPr lang="en-US" sz="2800" dirty="0"/>
              <a:t>putting them to productive use.</a:t>
            </a:r>
            <a:endParaRPr lang="en-US" dirty="0"/>
          </a:p>
        </p:txBody>
      </p:sp>
    </p:spTree>
    <p:extLst>
      <p:ext uri="{BB962C8B-B14F-4D97-AF65-F5344CB8AC3E}">
        <p14:creationId xmlns:p14="http://schemas.microsoft.com/office/powerpoint/2010/main" xmlns="" val="9158882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marL="0" indent="0" algn="ctr">
              <a:buNone/>
            </a:pPr>
            <a:r>
              <a:rPr lang="en-US" sz="3200" b="1" dirty="0"/>
              <a:t>CHAPTER </a:t>
            </a:r>
            <a:r>
              <a:rPr lang="en-US" sz="3200" b="1" dirty="0" smtClean="0">
                <a:latin typeface="Times New Roman" panose="02020603050405020304" pitchFamily="18" charset="0"/>
                <a:cs typeface="Times New Roman" panose="02020603050405020304" pitchFamily="18" charset="0"/>
              </a:rPr>
              <a:t>5</a:t>
            </a:r>
            <a:endParaRPr lang="en-US" sz="3200" dirty="0"/>
          </a:p>
          <a:p>
            <a:pPr marL="0" indent="0" algn="ctr">
              <a:buNone/>
            </a:pPr>
            <a:r>
              <a:rPr lang="en-US" sz="3200" b="1" dirty="0"/>
              <a:t>STRATEGIES IN </a:t>
            </a:r>
            <a:r>
              <a:rPr lang="en-US" sz="3200" b="1" dirty="0" smtClean="0"/>
              <a:t>ACTION AND OBJECTIVES </a:t>
            </a:r>
            <a:endParaRPr lang="en-US" sz="3200" dirty="0"/>
          </a:p>
          <a:p>
            <a:pPr marL="0" indent="0">
              <a:buNone/>
            </a:pPr>
            <a:endParaRPr lang="en-US" sz="3200" b="1" dirty="0" smtClean="0">
              <a:solidFill>
                <a:srgbClr val="FF0000"/>
              </a:solidFill>
            </a:endParaRPr>
          </a:p>
          <a:p>
            <a:r>
              <a:rPr lang="en-US" sz="3200" b="1" dirty="0" smtClean="0">
                <a:solidFill>
                  <a:srgbClr val="FF0000"/>
                </a:solidFill>
              </a:rPr>
              <a:t>Two </a:t>
            </a:r>
            <a:r>
              <a:rPr lang="en-US" sz="3200" b="1" dirty="0">
                <a:solidFill>
                  <a:srgbClr val="FF0000"/>
                </a:solidFill>
              </a:rPr>
              <a:t>types </a:t>
            </a:r>
            <a:r>
              <a:rPr lang="en-US" sz="3200" b="1" dirty="0"/>
              <a:t>of objectives are especially </a:t>
            </a:r>
            <a:r>
              <a:rPr lang="en-US" sz="3200" b="1" dirty="0">
                <a:solidFill>
                  <a:srgbClr val="FF0000"/>
                </a:solidFill>
              </a:rPr>
              <a:t>common in organizations</a:t>
            </a:r>
            <a:r>
              <a:rPr lang="en-US" sz="3200" b="1" dirty="0"/>
              <a:t>: </a:t>
            </a:r>
            <a:endParaRPr lang="en-US" sz="3200" b="1" dirty="0" smtClean="0"/>
          </a:p>
          <a:p>
            <a:endParaRPr lang="en-US" sz="3200" b="1" dirty="0" smtClean="0"/>
          </a:p>
          <a:p>
            <a:pPr>
              <a:buFont typeface="Wingdings" panose="05000000000000000000" pitchFamily="2" charset="2"/>
              <a:buChar char="Ø"/>
            </a:pPr>
            <a:r>
              <a:rPr lang="en-US" sz="3200" dirty="0" smtClean="0"/>
              <a:t>financial </a:t>
            </a:r>
            <a:r>
              <a:rPr lang="en-US" sz="3200" dirty="0"/>
              <a:t>and </a:t>
            </a:r>
            <a:endParaRPr lang="en-US" sz="3200" dirty="0" smtClean="0"/>
          </a:p>
          <a:p>
            <a:pPr>
              <a:buFont typeface="Wingdings" panose="05000000000000000000" pitchFamily="2" charset="2"/>
              <a:buChar char="Ø"/>
            </a:pPr>
            <a:r>
              <a:rPr lang="en-US" sz="3200" dirty="0" smtClean="0"/>
              <a:t>strategic </a:t>
            </a:r>
            <a:r>
              <a:rPr lang="en-US" sz="3200" dirty="0"/>
              <a:t>objectives. </a:t>
            </a:r>
            <a:endParaRPr lang="en-US" sz="3200" dirty="0" smtClean="0"/>
          </a:p>
          <a:p>
            <a:endParaRPr lang="en-US" sz="3200" dirty="0"/>
          </a:p>
        </p:txBody>
      </p:sp>
    </p:spTree>
    <p:extLst>
      <p:ext uri="{BB962C8B-B14F-4D97-AF65-F5344CB8AC3E}">
        <p14:creationId xmlns:p14="http://schemas.microsoft.com/office/powerpoint/2010/main" xmlns="" val="29232501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81000" y="1143000"/>
            <a:ext cx="8229600" cy="5211763"/>
          </a:xfrm>
        </p:spPr>
        <p:txBody>
          <a:bodyPr/>
          <a:lstStyle/>
          <a:p>
            <a:r>
              <a:rPr lang="en-US" sz="3200" b="1" dirty="0"/>
              <a:t>Financial objectives include those associated </a:t>
            </a:r>
            <a:r>
              <a:rPr lang="en-US" sz="3200" b="1" dirty="0" smtClean="0"/>
              <a:t>with:</a:t>
            </a:r>
          </a:p>
          <a:p>
            <a:endParaRPr lang="en-US" b="1" dirty="0" smtClean="0"/>
          </a:p>
          <a:p>
            <a:pPr>
              <a:buFont typeface="Wingdings" panose="05000000000000000000" pitchFamily="2" charset="2"/>
              <a:buChar char="Ø"/>
            </a:pPr>
            <a:r>
              <a:rPr lang="en-US" dirty="0" smtClean="0"/>
              <a:t> </a:t>
            </a:r>
            <a:r>
              <a:rPr lang="en-US" dirty="0"/>
              <a:t>growth in </a:t>
            </a:r>
            <a:r>
              <a:rPr lang="en-US" dirty="0" smtClean="0"/>
              <a:t>revenues and earnings</a:t>
            </a:r>
          </a:p>
          <a:p>
            <a:pPr>
              <a:buFont typeface="Wingdings" panose="05000000000000000000" pitchFamily="2" charset="2"/>
              <a:buChar char="Ø"/>
            </a:pPr>
            <a:r>
              <a:rPr lang="en-US" dirty="0" smtClean="0"/>
              <a:t>higher </a:t>
            </a:r>
            <a:r>
              <a:rPr lang="en-US" dirty="0"/>
              <a:t>dividends, </a:t>
            </a:r>
            <a:endParaRPr lang="en-US" dirty="0" smtClean="0"/>
          </a:p>
          <a:p>
            <a:pPr>
              <a:buFont typeface="Wingdings" panose="05000000000000000000" pitchFamily="2" charset="2"/>
              <a:buChar char="Ø"/>
            </a:pPr>
            <a:r>
              <a:rPr lang="en-US" dirty="0" smtClean="0"/>
              <a:t>larger </a:t>
            </a:r>
            <a:r>
              <a:rPr lang="en-US" dirty="0"/>
              <a:t>profit margins, </a:t>
            </a:r>
            <a:endParaRPr lang="en-US" dirty="0" smtClean="0"/>
          </a:p>
          <a:p>
            <a:pPr>
              <a:buFont typeface="Wingdings" panose="05000000000000000000" pitchFamily="2" charset="2"/>
              <a:buChar char="Ø"/>
            </a:pPr>
            <a:r>
              <a:rPr lang="en-US" dirty="0" smtClean="0"/>
              <a:t>greater </a:t>
            </a:r>
            <a:r>
              <a:rPr lang="en-US" dirty="0"/>
              <a:t>return on investment, </a:t>
            </a:r>
            <a:endParaRPr lang="en-US" dirty="0" smtClean="0"/>
          </a:p>
          <a:p>
            <a:pPr>
              <a:buFont typeface="Wingdings" panose="05000000000000000000" pitchFamily="2" charset="2"/>
              <a:buChar char="Ø"/>
            </a:pPr>
            <a:r>
              <a:rPr lang="en-US" dirty="0" smtClean="0"/>
              <a:t>improved </a:t>
            </a:r>
            <a:r>
              <a:rPr lang="en-US" dirty="0"/>
              <a:t>cash flow, and so on</a:t>
            </a:r>
          </a:p>
        </p:txBody>
      </p:sp>
    </p:spTree>
    <p:extLst>
      <p:ext uri="{BB962C8B-B14F-4D97-AF65-F5344CB8AC3E}">
        <p14:creationId xmlns:p14="http://schemas.microsoft.com/office/powerpoint/2010/main" xmlns="" val="21334045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524000"/>
            <a:ext cx="8229600" cy="4602163"/>
          </a:xfrm>
        </p:spPr>
        <p:txBody>
          <a:bodyPr/>
          <a:lstStyle/>
          <a:p>
            <a:r>
              <a:rPr lang="en-US" sz="3200" b="1" dirty="0"/>
              <a:t>W</a:t>
            </a:r>
            <a:r>
              <a:rPr lang="en-US" sz="3200" b="1" dirty="0" smtClean="0"/>
              <a:t>hile </a:t>
            </a:r>
            <a:r>
              <a:rPr lang="en-US" sz="3200" b="1" dirty="0">
                <a:solidFill>
                  <a:srgbClr val="FF0000"/>
                </a:solidFill>
              </a:rPr>
              <a:t>strategic objectives </a:t>
            </a:r>
            <a:r>
              <a:rPr lang="en-US" sz="3200" b="1" dirty="0"/>
              <a:t>include things </a:t>
            </a:r>
            <a:r>
              <a:rPr lang="en-US" sz="3200" b="1" dirty="0" smtClean="0"/>
              <a:t>such</a:t>
            </a:r>
            <a:r>
              <a:rPr lang="en-US" sz="3200" b="1" dirty="0"/>
              <a:t>;</a:t>
            </a:r>
            <a:endParaRPr lang="en-US" sz="3200" b="1" dirty="0" smtClean="0"/>
          </a:p>
          <a:p>
            <a:pPr>
              <a:buFont typeface="Wingdings" panose="05000000000000000000" pitchFamily="2" charset="2"/>
              <a:buChar char="Ø"/>
            </a:pPr>
            <a:r>
              <a:rPr lang="en-US" dirty="0" smtClean="0"/>
              <a:t>quicker </a:t>
            </a:r>
            <a:r>
              <a:rPr lang="en-US" dirty="0"/>
              <a:t>on-time delivery than rivals, </a:t>
            </a:r>
            <a:endParaRPr lang="en-US" dirty="0" smtClean="0"/>
          </a:p>
          <a:p>
            <a:pPr>
              <a:buFont typeface="Wingdings" panose="05000000000000000000" pitchFamily="2" charset="2"/>
              <a:buChar char="Ø"/>
            </a:pPr>
            <a:r>
              <a:rPr lang="en-US" dirty="0" smtClean="0"/>
              <a:t>lower </a:t>
            </a:r>
            <a:r>
              <a:rPr lang="en-US" dirty="0"/>
              <a:t>costs than rivals, </a:t>
            </a:r>
            <a:endParaRPr lang="en-US" dirty="0" smtClean="0"/>
          </a:p>
          <a:p>
            <a:pPr>
              <a:buFont typeface="Wingdings" panose="05000000000000000000" pitchFamily="2" charset="2"/>
              <a:buChar char="Ø"/>
            </a:pPr>
            <a:r>
              <a:rPr lang="en-US" dirty="0" smtClean="0"/>
              <a:t>higher </a:t>
            </a:r>
            <a:r>
              <a:rPr lang="en-US" dirty="0"/>
              <a:t>product quality than rivals, </a:t>
            </a:r>
            <a:endParaRPr lang="en-US" dirty="0" smtClean="0"/>
          </a:p>
          <a:p>
            <a:pPr>
              <a:buFont typeface="Wingdings" panose="05000000000000000000" pitchFamily="2" charset="2"/>
              <a:buChar char="Ø"/>
            </a:pPr>
            <a:r>
              <a:rPr lang="en-US" dirty="0" smtClean="0"/>
              <a:t>wider </a:t>
            </a:r>
            <a:r>
              <a:rPr lang="en-US" dirty="0"/>
              <a:t>geographic coverage than </a:t>
            </a:r>
            <a:r>
              <a:rPr lang="en-US" dirty="0" smtClean="0"/>
              <a:t>rivals </a:t>
            </a:r>
            <a:r>
              <a:rPr lang="en-US" dirty="0" err="1" smtClean="0"/>
              <a:t>etc</a:t>
            </a:r>
            <a:endParaRPr lang="en-US" dirty="0"/>
          </a:p>
        </p:txBody>
      </p:sp>
    </p:spTree>
    <p:extLst>
      <p:ext uri="{BB962C8B-B14F-4D97-AF65-F5344CB8AC3E}">
        <p14:creationId xmlns:p14="http://schemas.microsoft.com/office/powerpoint/2010/main" xmlns="" val="36155197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lgn="ctr">
              <a:buNone/>
            </a:pPr>
            <a:r>
              <a:rPr lang="en-US" sz="3200" b="1" dirty="0"/>
              <a:t>TYPES OF </a:t>
            </a:r>
            <a:r>
              <a:rPr lang="en-US" sz="3200" b="1" dirty="0" smtClean="0"/>
              <a:t>STRATEGIES</a:t>
            </a:r>
          </a:p>
          <a:p>
            <a:pPr marL="0" indent="0">
              <a:buNone/>
            </a:pPr>
            <a:r>
              <a:rPr lang="en-US" b="1" dirty="0" smtClean="0"/>
              <a:t>Integration strategies:</a:t>
            </a:r>
          </a:p>
          <a:p>
            <a:pPr marL="0" indent="0">
              <a:buNone/>
            </a:pPr>
            <a:r>
              <a:rPr lang="en-US" sz="3200" dirty="0"/>
              <a:t>A.  Forward Integration</a:t>
            </a:r>
          </a:p>
          <a:p>
            <a:r>
              <a:rPr lang="en-US" sz="2800" dirty="0"/>
              <a:t>Forward integration involves </a:t>
            </a:r>
            <a:r>
              <a:rPr lang="en-US" sz="2800" dirty="0">
                <a:solidFill>
                  <a:srgbClr val="FF0000"/>
                </a:solidFill>
              </a:rPr>
              <a:t>gaining ownership </a:t>
            </a:r>
            <a:r>
              <a:rPr lang="en-US" sz="2800" dirty="0"/>
              <a:t>or increased control over </a:t>
            </a:r>
            <a:r>
              <a:rPr lang="en-US" sz="2800" dirty="0">
                <a:solidFill>
                  <a:srgbClr val="FF0000"/>
                </a:solidFill>
              </a:rPr>
              <a:t>distributors</a:t>
            </a:r>
            <a:r>
              <a:rPr lang="en-US" sz="2800" dirty="0"/>
              <a:t> or </a:t>
            </a:r>
            <a:r>
              <a:rPr lang="en-US" sz="2800" dirty="0">
                <a:solidFill>
                  <a:srgbClr val="FF0000"/>
                </a:solidFill>
              </a:rPr>
              <a:t>retailers</a:t>
            </a:r>
            <a:r>
              <a:rPr lang="en-US" sz="2800" dirty="0" smtClean="0"/>
              <a:t>.</a:t>
            </a:r>
          </a:p>
          <a:p>
            <a:endParaRPr lang="en-US" sz="2800" dirty="0" smtClean="0"/>
          </a:p>
          <a:p>
            <a:r>
              <a:rPr lang="en-US" sz="2800" dirty="0"/>
              <a:t>For example, Microsoft is </a:t>
            </a:r>
            <a:r>
              <a:rPr lang="en-US" sz="2800" dirty="0">
                <a:solidFill>
                  <a:srgbClr val="FF0000"/>
                </a:solidFill>
              </a:rPr>
              <a:t>opening its own </a:t>
            </a:r>
            <a:r>
              <a:rPr lang="en-US" sz="2800" dirty="0" smtClean="0">
                <a:solidFill>
                  <a:srgbClr val="FF0000"/>
                </a:solidFill>
              </a:rPr>
              <a:t>retail </a:t>
            </a:r>
            <a:r>
              <a:rPr lang="en-US" sz="2800" dirty="0" smtClean="0"/>
              <a:t>stores</a:t>
            </a:r>
            <a:r>
              <a:rPr lang="en-US" sz="2800" dirty="0"/>
              <a:t>, a forward integration strategy similar to rival Apple Inc.,</a:t>
            </a:r>
          </a:p>
          <a:p>
            <a:pPr marL="0" indent="0">
              <a:buNone/>
            </a:pPr>
            <a:endParaRPr lang="en-US" b="1" dirty="0"/>
          </a:p>
        </p:txBody>
      </p:sp>
    </p:spTree>
    <p:extLst>
      <p:ext uri="{BB962C8B-B14F-4D97-AF65-F5344CB8AC3E}">
        <p14:creationId xmlns:p14="http://schemas.microsoft.com/office/powerpoint/2010/main" xmlns="" val="39723468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81000" y="1371600"/>
            <a:ext cx="8229600" cy="4800600"/>
          </a:xfrm>
        </p:spPr>
        <p:txBody>
          <a:bodyPr>
            <a:normAutofit/>
          </a:bodyPr>
          <a:lstStyle/>
          <a:p>
            <a:pPr>
              <a:buFont typeface="Wingdings" panose="05000000000000000000" pitchFamily="2" charset="2"/>
              <a:buChar char="q"/>
            </a:pPr>
            <a:r>
              <a:rPr lang="en-US" b="1" dirty="0" smtClean="0">
                <a:solidFill>
                  <a:srgbClr val="FF0000"/>
                </a:solidFill>
              </a:rPr>
              <a:t> Guidelines</a:t>
            </a:r>
            <a:r>
              <a:rPr lang="en-US" b="1" dirty="0" smtClean="0"/>
              <a:t> </a:t>
            </a:r>
            <a:r>
              <a:rPr lang="en-US" b="1" dirty="0"/>
              <a:t>when </a:t>
            </a:r>
            <a:r>
              <a:rPr lang="en-US" b="1" dirty="0">
                <a:solidFill>
                  <a:srgbClr val="FF0000"/>
                </a:solidFill>
              </a:rPr>
              <a:t>forward integration </a:t>
            </a:r>
            <a:r>
              <a:rPr lang="en-US" b="1" dirty="0"/>
              <a:t>may be an especially </a:t>
            </a:r>
            <a:r>
              <a:rPr lang="en-US" b="1" dirty="0">
                <a:solidFill>
                  <a:srgbClr val="FF0000"/>
                </a:solidFill>
              </a:rPr>
              <a:t>effective</a:t>
            </a:r>
            <a:r>
              <a:rPr lang="en-US" b="1" dirty="0"/>
              <a:t> strategy:</a:t>
            </a:r>
          </a:p>
          <a:p>
            <a:r>
              <a:rPr lang="en-US" sz="3600" dirty="0"/>
              <a:t>a.   </a:t>
            </a:r>
            <a:r>
              <a:rPr lang="en-US" dirty="0"/>
              <a:t>When an organization’s </a:t>
            </a:r>
            <a:r>
              <a:rPr lang="en-US" dirty="0">
                <a:solidFill>
                  <a:srgbClr val="FF0000"/>
                </a:solidFill>
              </a:rPr>
              <a:t>present distributors </a:t>
            </a:r>
            <a:r>
              <a:rPr lang="en-US" dirty="0"/>
              <a:t>are especially </a:t>
            </a:r>
            <a:r>
              <a:rPr lang="en-US" dirty="0">
                <a:solidFill>
                  <a:srgbClr val="FF0000"/>
                </a:solidFill>
              </a:rPr>
              <a:t>expensive</a:t>
            </a:r>
            <a:r>
              <a:rPr lang="en-US" dirty="0"/>
              <a:t> or unreliable, or </a:t>
            </a:r>
            <a:r>
              <a:rPr lang="en-US" dirty="0">
                <a:solidFill>
                  <a:srgbClr val="FF0000"/>
                </a:solidFill>
              </a:rPr>
              <a:t>incapable</a:t>
            </a:r>
            <a:r>
              <a:rPr lang="en-US" dirty="0"/>
              <a:t> of meeting firm’s distribution needs</a:t>
            </a:r>
            <a:r>
              <a:rPr lang="en-US" dirty="0" smtClean="0"/>
              <a:t>.</a:t>
            </a:r>
          </a:p>
          <a:p>
            <a:endParaRPr lang="en-US" dirty="0"/>
          </a:p>
          <a:p>
            <a:r>
              <a:rPr lang="en-US" dirty="0"/>
              <a:t>b.   When the availability of </a:t>
            </a:r>
            <a:r>
              <a:rPr lang="en-US" dirty="0">
                <a:solidFill>
                  <a:srgbClr val="FF0000"/>
                </a:solidFill>
              </a:rPr>
              <a:t>quality distributors </a:t>
            </a:r>
            <a:r>
              <a:rPr lang="en-US" dirty="0"/>
              <a:t>is so </a:t>
            </a:r>
            <a:r>
              <a:rPr lang="en-US" dirty="0">
                <a:solidFill>
                  <a:srgbClr val="FF0000"/>
                </a:solidFill>
              </a:rPr>
              <a:t>limited</a:t>
            </a:r>
            <a:r>
              <a:rPr lang="en-US" dirty="0"/>
              <a:t> as to offer a competitive advantage to those firms that integrate forward.</a:t>
            </a:r>
          </a:p>
          <a:p>
            <a:endParaRPr lang="en-US" dirty="0"/>
          </a:p>
        </p:txBody>
      </p:sp>
    </p:spTree>
    <p:extLst>
      <p:ext uri="{BB962C8B-B14F-4D97-AF65-F5344CB8AC3E}">
        <p14:creationId xmlns:p14="http://schemas.microsoft.com/office/powerpoint/2010/main" xmlns="" val="60924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ClrTx/>
              <a:buFont typeface="Wingdings" panose="05000000000000000000" pitchFamily="2" charset="2"/>
              <a:buChar char="q"/>
            </a:pPr>
            <a:r>
              <a:rPr lang="en-US" b="1" dirty="0" smtClean="0"/>
              <a:t>  KEY </a:t>
            </a:r>
            <a:r>
              <a:rPr lang="en-US" b="1" dirty="0"/>
              <a:t>TERMS IN STRATEGIC </a:t>
            </a:r>
            <a:r>
              <a:rPr lang="en-US" b="1" dirty="0" smtClean="0"/>
              <a:t>MANAGEMENT</a:t>
            </a:r>
          </a:p>
          <a:p>
            <a:pPr marL="514350" indent="-514350">
              <a:buClrTx/>
              <a:buAutoNum type="alphaUcPeriod"/>
            </a:pPr>
            <a:r>
              <a:rPr lang="en-US" sz="3200" b="1" dirty="0" smtClean="0"/>
              <a:t>Strategists: </a:t>
            </a:r>
            <a:r>
              <a:rPr lang="en-US" sz="3200" dirty="0" smtClean="0"/>
              <a:t>Strategists </a:t>
            </a:r>
            <a:r>
              <a:rPr lang="en-US" sz="3200" dirty="0"/>
              <a:t>are individuals who are </a:t>
            </a:r>
            <a:r>
              <a:rPr lang="en-US" sz="3200" dirty="0">
                <a:solidFill>
                  <a:srgbClr val="FF0000"/>
                </a:solidFill>
              </a:rPr>
              <a:t>most responsible for the success or failure </a:t>
            </a:r>
            <a:r>
              <a:rPr lang="en-US" sz="3200" dirty="0"/>
              <a:t>of an organization. </a:t>
            </a:r>
            <a:endParaRPr lang="en-US" sz="3200" dirty="0" smtClean="0"/>
          </a:p>
          <a:p>
            <a:pPr marL="514350" indent="-514350">
              <a:buClrTx/>
              <a:buAutoNum type="alphaUcPeriod"/>
            </a:pPr>
            <a:endParaRPr lang="en-US" sz="3200" dirty="0" smtClean="0"/>
          </a:p>
          <a:p>
            <a:pPr lvl="0"/>
            <a:r>
              <a:rPr lang="en-US" sz="3200" dirty="0"/>
              <a:t>Strategists hold various </a:t>
            </a:r>
            <a:r>
              <a:rPr lang="en-US" sz="3200" dirty="0">
                <a:solidFill>
                  <a:srgbClr val="FF0000"/>
                </a:solidFill>
              </a:rPr>
              <a:t>job titles</a:t>
            </a:r>
            <a:r>
              <a:rPr lang="en-US" sz="3200" dirty="0"/>
              <a:t>, such as chief executive </a:t>
            </a:r>
            <a:r>
              <a:rPr lang="en-US" sz="3200" dirty="0" smtClean="0"/>
              <a:t>officers, president</a:t>
            </a:r>
            <a:r>
              <a:rPr lang="en-US" sz="3200" dirty="0"/>
              <a:t>,  owner,  chair  of  the  board,  executive  director,  chancellor,  dean,  or entrepreneur</a:t>
            </a:r>
            <a:r>
              <a:rPr lang="en-US" sz="3200" dirty="0" smtClean="0"/>
              <a:t>.</a:t>
            </a:r>
          </a:p>
          <a:p>
            <a:pPr marL="0" indent="0">
              <a:buNone/>
            </a:pPr>
            <a:endParaRPr lang="en-US" b="1" dirty="0"/>
          </a:p>
          <a:p>
            <a:pPr lvl="0"/>
            <a:endParaRPr lang="en-US" b="1" dirty="0"/>
          </a:p>
          <a:p>
            <a:endParaRPr lang="en-US" b="1" dirty="0"/>
          </a:p>
        </p:txBody>
      </p:sp>
    </p:spTree>
    <p:extLst>
      <p:ext uri="{BB962C8B-B14F-4D97-AF65-F5344CB8AC3E}">
        <p14:creationId xmlns:p14="http://schemas.microsoft.com/office/powerpoint/2010/main" xmlns="" val="24610431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sz="2800" dirty="0"/>
              <a:t>c.   When an organization </a:t>
            </a:r>
            <a:r>
              <a:rPr lang="en-US" sz="2800" dirty="0">
                <a:solidFill>
                  <a:srgbClr val="FF0000"/>
                </a:solidFill>
              </a:rPr>
              <a:t>competes</a:t>
            </a:r>
            <a:r>
              <a:rPr lang="en-US" sz="2800" dirty="0"/>
              <a:t> in an industry that is </a:t>
            </a:r>
            <a:r>
              <a:rPr lang="en-US" sz="2800" dirty="0">
                <a:solidFill>
                  <a:srgbClr val="FF0000"/>
                </a:solidFill>
              </a:rPr>
              <a:t>growing and expected </a:t>
            </a:r>
            <a:r>
              <a:rPr lang="en-US" sz="2800" dirty="0"/>
              <a:t>to </a:t>
            </a:r>
            <a:r>
              <a:rPr lang="en-US" sz="2800" dirty="0">
                <a:solidFill>
                  <a:srgbClr val="FF0000"/>
                </a:solidFill>
              </a:rPr>
              <a:t>continue to grow </a:t>
            </a:r>
            <a:r>
              <a:rPr lang="en-US" sz="2800" dirty="0"/>
              <a:t>markedly</a:t>
            </a:r>
            <a:r>
              <a:rPr lang="en-US" sz="2800" dirty="0" smtClean="0"/>
              <a:t>.</a:t>
            </a:r>
          </a:p>
          <a:p>
            <a:endParaRPr lang="en-US" sz="2800" dirty="0"/>
          </a:p>
          <a:p>
            <a:r>
              <a:rPr lang="en-US" sz="2800" dirty="0"/>
              <a:t>d.   When an organization has both the capital and human </a:t>
            </a:r>
            <a:r>
              <a:rPr lang="en-US" sz="2800" dirty="0">
                <a:solidFill>
                  <a:srgbClr val="FF0000"/>
                </a:solidFill>
              </a:rPr>
              <a:t>resources</a:t>
            </a:r>
            <a:r>
              <a:rPr lang="en-US" sz="2800" dirty="0"/>
              <a:t> needed to </a:t>
            </a:r>
            <a:r>
              <a:rPr lang="en-US" sz="2800" dirty="0">
                <a:solidFill>
                  <a:srgbClr val="FF0000"/>
                </a:solidFill>
              </a:rPr>
              <a:t>manage</a:t>
            </a:r>
            <a:r>
              <a:rPr lang="en-US" sz="2800" dirty="0"/>
              <a:t> the </a:t>
            </a:r>
            <a:r>
              <a:rPr lang="en-US" sz="2800" dirty="0">
                <a:solidFill>
                  <a:srgbClr val="FF0000"/>
                </a:solidFill>
              </a:rPr>
              <a:t>new business</a:t>
            </a:r>
            <a:r>
              <a:rPr lang="en-US" sz="2800" dirty="0" smtClean="0"/>
              <a:t>.</a:t>
            </a:r>
          </a:p>
          <a:p>
            <a:endParaRPr lang="en-US" sz="2800" dirty="0"/>
          </a:p>
          <a:p>
            <a:r>
              <a:rPr lang="en-US" sz="2800" dirty="0"/>
              <a:t>e. </a:t>
            </a:r>
            <a:r>
              <a:rPr lang="en-US" sz="2800" dirty="0" smtClean="0"/>
              <a:t>When </a:t>
            </a:r>
            <a:r>
              <a:rPr lang="en-US" sz="2800" dirty="0">
                <a:solidFill>
                  <a:srgbClr val="FF0000"/>
                </a:solidFill>
              </a:rPr>
              <a:t>present distributors </a:t>
            </a:r>
            <a:r>
              <a:rPr lang="en-US" sz="2800" dirty="0"/>
              <a:t>have </a:t>
            </a:r>
            <a:r>
              <a:rPr lang="en-US" sz="2800" dirty="0">
                <a:solidFill>
                  <a:srgbClr val="FF0000"/>
                </a:solidFill>
              </a:rPr>
              <a:t>high profit </a:t>
            </a:r>
            <a:r>
              <a:rPr lang="en-US" sz="2800" dirty="0"/>
              <a:t>margins.</a:t>
            </a:r>
          </a:p>
          <a:p>
            <a:endParaRPr lang="en-US" sz="2800" dirty="0"/>
          </a:p>
        </p:txBody>
      </p:sp>
    </p:spTree>
    <p:extLst>
      <p:ext uri="{BB962C8B-B14F-4D97-AF65-F5344CB8AC3E}">
        <p14:creationId xmlns:p14="http://schemas.microsoft.com/office/powerpoint/2010/main" xmlns="" val="21996363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2"/>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3200" b="1" dirty="0"/>
              <a:t>B.  Backward Integration</a:t>
            </a:r>
          </a:p>
          <a:p>
            <a:r>
              <a:rPr lang="en-US" sz="3200" dirty="0"/>
              <a:t>Backward integration is a strategy of seeking </a:t>
            </a:r>
            <a:r>
              <a:rPr lang="en-US" sz="3200" dirty="0">
                <a:solidFill>
                  <a:srgbClr val="FF0000"/>
                </a:solidFill>
              </a:rPr>
              <a:t>ownership</a:t>
            </a:r>
            <a:r>
              <a:rPr lang="en-US" sz="3200" dirty="0"/>
              <a:t> or increased </a:t>
            </a:r>
            <a:r>
              <a:rPr lang="en-US" sz="3200" dirty="0">
                <a:solidFill>
                  <a:srgbClr val="FF0000"/>
                </a:solidFill>
              </a:rPr>
              <a:t>control</a:t>
            </a:r>
            <a:r>
              <a:rPr lang="en-US" sz="3200" dirty="0"/>
              <a:t> of a </a:t>
            </a:r>
            <a:r>
              <a:rPr lang="en-US" sz="3200" dirty="0">
                <a:solidFill>
                  <a:srgbClr val="FF0000"/>
                </a:solidFill>
              </a:rPr>
              <a:t>firm’s suppliers</a:t>
            </a:r>
            <a:r>
              <a:rPr lang="en-US" sz="3200" dirty="0"/>
              <a:t>. </a:t>
            </a:r>
            <a:endParaRPr lang="en-US" sz="3200" dirty="0" smtClean="0"/>
          </a:p>
          <a:p>
            <a:endParaRPr lang="en-US" sz="3200" dirty="0" smtClean="0"/>
          </a:p>
          <a:p>
            <a:r>
              <a:rPr lang="en-US" sz="3200" dirty="0"/>
              <a:t>This strategy can be especially appropriate when a firm’s current suppliers are </a:t>
            </a:r>
            <a:r>
              <a:rPr lang="en-US" sz="3200" dirty="0">
                <a:solidFill>
                  <a:srgbClr val="FF0000"/>
                </a:solidFill>
              </a:rPr>
              <a:t>unreliable</a:t>
            </a:r>
            <a:r>
              <a:rPr lang="en-US" sz="3200" dirty="0"/>
              <a:t>, too </a:t>
            </a:r>
            <a:r>
              <a:rPr lang="en-US" sz="3200" dirty="0">
                <a:solidFill>
                  <a:srgbClr val="FF0000"/>
                </a:solidFill>
              </a:rPr>
              <a:t>costly</a:t>
            </a:r>
            <a:r>
              <a:rPr lang="en-US" sz="3200" dirty="0"/>
              <a:t>, or cannot meet the firm’s </a:t>
            </a:r>
            <a:r>
              <a:rPr lang="en-US" sz="3200" dirty="0">
                <a:solidFill>
                  <a:srgbClr val="FF0000"/>
                </a:solidFill>
              </a:rPr>
              <a:t>needs</a:t>
            </a:r>
            <a:r>
              <a:rPr lang="en-US" sz="3200" dirty="0"/>
              <a:t>.</a:t>
            </a:r>
          </a:p>
        </p:txBody>
      </p:sp>
    </p:spTree>
    <p:extLst>
      <p:ext uri="{BB962C8B-B14F-4D97-AF65-F5344CB8AC3E}">
        <p14:creationId xmlns:p14="http://schemas.microsoft.com/office/powerpoint/2010/main" xmlns="" val="35718563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marL="0" indent="0">
              <a:buNone/>
            </a:pPr>
            <a:r>
              <a:rPr lang="en-US" sz="2800" b="1" dirty="0"/>
              <a:t>C.  Horizontal Integration</a:t>
            </a:r>
          </a:p>
          <a:p>
            <a:r>
              <a:rPr lang="en-US" sz="2800" dirty="0"/>
              <a:t>Horizontal integration refers to a strategy of seeking </a:t>
            </a:r>
            <a:r>
              <a:rPr lang="en-US" sz="2800" dirty="0">
                <a:solidFill>
                  <a:srgbClr val="FF0000"/>
                </a:solidFill>
              </a:rPr>
              <a:t>ownership</a:t>
            </a:r>
            <a:r>
              <a:rPr lang="en-US" sz="2800" dirty="0"/>
              <a:t> of or increased control over a firm’s </a:t>
            </a:r>
            <a:r>
              <a:rPr lang="en-US" sz="2800" dirty="0">
                <a:solidFill>
                  <a:srgbClr val="FF0000"/>
                </a:solidFill>
              </a:rPr>
              <a:t>competitors</a:t>
            </a:r>
            <a:r>
              <a:rPr lang="en-US" sz="2800" dirty="0"/>
              <a:t>. </a:t>
            </a:r>
            <a:endParaRPr lang="en-US" sz="2800" dirty="0" smtClean="0"/>
          </a:p>
          <a:p>
            <a:pPr>
              <a:buFont typeface="Wingdings" panose="05000000000000000000" pitchFamily="2" charset="2"/>
              <a:buChar char="Ø"/>
            </a:pPr>
            <a:r>
              <a:rPr lang="en-US" sz="2800" dirty="0" smtClean="0">
                <a:solidFill>
                  <a:srgbClr val="FF0000"/>
                </a:solidFill>
              </a:rPr>
              <a:t>Guidelines</a:t>
            </a:r>
            <a:r>
              <a:rPr lang="en-US" sz="2800" dirty="0" smtClean="0"/>
              <a:t>  </a:t>
            </a:r>
            <a:r>
              <a:rPr lang="en-US" sz="2800" dirty="0"/>
              <a:t>for  </a:t>
            </a:r>
            <a:r>
              <a:rPr lang="en-US" sz="2800" dirty="0" smtClean="0"/>
              <a:t>horizontal  </a:t>
            </a:r>
            <a:r>
              <a:rPr lang="en-US" sz="2800" dirty="0"/>
              <a:t>integration  may  be  </a:t>
            </a:r>
            <a:r>
              <a:rPr lang="en-US" sz="2800" dirty="0" smtClean="0"/>
              <a:t>an </a:t>
            </a:r>
            <a:r>
              <a:rPr lang="en-US" sz="2800" dirty="0"/>
              <a:t>effective strategy</a:t>
            </a:r>
            <a:r>
              <a:rPr lang="en-US" sz="2800" dirty="0" smtClean="0"/>
              <a:t>:</a:t>
            </a:r>
            <a:endParaRPr lang="en-US" sz="2800" dirty="0"/>
          </a:p>
          <a:p>
            <a:r>
              <a:rPr lang="en-US" sz="2800" dirty="0"/>
              <a:t>a.   When an organization can </a:t>
            </a:r>
            <a:r>
              <a:rPr lang="en-US" sz="2800" dirty="0">
                <a:solidFill>
                  <a:srgbClr val="FF0000"/>
                </a:solidFill>
              </a:rPr>
              <a:t>gain monopolistic </a:t>
            </a:r>
            <a:r>
              <a:rPr lang="en-US" sz="2800" dirty="0"/>
              <a:t>characteristics. </a:t>
            </a:r>
            <a:endParaRPr lang="en-US" sz="2800" dirty="0" smtClean="0"/>
          </a:p>
          <a:p>
            <a:r>
              <a:rPr lang="en-US" sz="2800" dirty="0" smtClean="0"/>
              <a:t>b</a:t>
            </a:r>
            <a:r>
              <a:rPr lang="en-US" sz="2800" dirty="0"/>
              <a:t>.  </a:t>
            </a:r>
            <a:r>
              <a:rPr lang="en-US" sz="2800" dirty="0" smtClean="0"/>
              <a:t>When </a:t>
            </a:r>
            <a:r>
              <a:rPr lang="en-US" sz="2800" dirty="0"/>
              <a:t>an organization </a:t>
            </a:r>
            <a:r>
              <a:rPr lang="en-US" sz="2800" dirty="0">
                <a:solidFill>
                  <a:srgbClr val="FF0000"/>
                </a:solidFill>
              </a:rPr>
              <a:t>competes</a:t>
            </a:r>
            <a:r>
              <a:rPr lang="en-US" sz="2800" dirty="0"/>
              <a:t> in a </a:t>
            </a:r>
            <a:r>
              <a:rPr lang="en-US" sz="2800" dirty="0">
                <a:solidFill>
                  <a:srgbClr val="FF0000"/>
                </a:solidFill>
              </a:rPr>
              <a:t>growing industry</a:t>
            </a:r>
            <a:r>
              <a:rPr lang="en-US" sz="2800" dirty="0" smtClean="0">
                <a:solidFill>
                  <a:srgbClr val="FF0000"/>
                </a:solidFill>
              </a:rPr>
              <a:t>.</a:t>
            </a:r>
          </a:p>
          <a:p>
            <a:r>
              <a:rPr lang="en-US" sz="2800" dirty="0"/>
              <a:t>c.   When  an  organization  has  both  the  </a:t>
            </a:r>
            <a:r>
              <a:rPr lang="en-US" sz="2800" dirty="0">
                <a:solidFill>
                  <a:srgbClr val="FF0000"/>
                </a:solidFill>
              </a:rPr>
              <a:t>capital</a:t>
            </a:r>
            <a:r>
              <a:rPr lang="en-US" sz="2800" dirty="0"/>
              <a:t>  and  </a:t>
            </a:r>
            <a:r>
              <a:rPr lang="en-US" sz="2800" dirty="0">
                <a:solidFill>
                  <a:srgbClr val="FF0000"/>
                </a:solidFill>
              </a:rPr>
              <a:t>human  talent  </a:t>
            </a:r>
            <a:r>
              <a:rPr lang="en-US" sz="2800" dirty="0"/>
              <a:t>needed  to successfully manage an expanded organization.</a:t>
            </a:r>
          </a:p>
          <a:p>
            <a:endParaRPr lang="en-US" sz="2800" dirty="0">
              <a:solidFill>
                <a:srgbClr val="FF0000"/>
              </a:solidFill>
            </a:endParaRPr>
          </a:p>
        </p:txBody>
      </p:sp>
    </p:spTree>
    <p:extLst>
      <p:ext uri="{BB962C8B-B14F-4D97-AF65-F5344CB8AC3E}">
        <p14:creationId xmlns:p14="http://schemas.microsoft.com/office/powerpoint/2010/main" xmlns="" val="27299993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3019"/>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0" indent="0">
              <a:buNone/>
            </a:pPr>
            <a:r>
              <a:rPr lang="en-US" sz="3200" b="1" dirty="0" smtClean="0"/>
              <a:t>Intensive strategies:</a:t>
            </a:r>
          </a:p>
          <a:p>
            <a:pPr marL="514350" indent="-514350">
              <a:buAutoNum type="alphaUcPeriod"/>
            </a:pPr>
            <a:r>
              <a:rPr lang="en-US" sz="2800" b="1" dirty="0" smtClean="0"/>
              <a:t>Market Penetration</a:t>
            </a:r>
          </a:p>
          <a:p>
            <a:r>
              <a:rPr lang="en-US" sz="2800" dirty="0"/>
              <a:t>A market-penetration strategy seeks to </a:t>
            </a:r>
            <a:r>
              <a:rPr lang="en-US" sz="2800" dirty="0">
                <a:solidFill>
                  <a:srgbClr val="FF0000"/>
                </a:solidFill>
              </a:rPr>
              <a:t>increase</a:t>
            </a:r>
            <a:r>
              <a:rPr lang="en-US" sz="2800" dirty="0"/>
              <a:t> </a:t>
            </a:r>
            <a:r>
              <a:rPr lang="en-US" sz="2800" dirty="0">
                <a:solidFill>
                  <a:srgbClr val="FF0000"/>
                </a:solidFill>
              </a:rPr>
              <a:t>market share </a:t>
            </a:r>
            <a:r>
              <a:rPr lang="en-US" sz="2800" dirty="0"/>
              <a:t>for </a:t>
            </a:r>
            <a:r>
              <a:rPr lang="en-US" sz="2800" dirty="0">
                <a:solidFill>
                  <a:srgbClr val="FF0000"/>
                </a:solidFill>
              </a:rPr>
              <a:t>present products </a:t>
            </a:r>
            <a:r>
              <a:rPr lang="en-US" sz="2800" dirty="0"/>
              <a:t>or services in </a:t>
            </a:r>
            <a:r>
              <a:rPr lang="en-US" sz="2800" dirty="0">
                <a:solidFill>
                  <a:srgbClr val="FF0000"/>
                </a:solidFill>
              </a:rPr>
              <a:t>present markets </a:t>
            </a:r>
            <a:r>
              <a:rPr lang="en-US" sz="2800" dirty="0"/>
              <a:t>through greater marketing efforts</a:t>
            </a:r>
            <a:r>
              <a:rPr lang="en-US" sz="2800" dirty="0" smtClean="0"/>
              <a:t>.</a:t>
            </a:r>
          </a:p>
          <a:p>
            <a:endParaRPr lang="en-US" sz="2800" dirty="0" smtClean="0"/>
          </a:p>
          <a:p>
            <a:r>
              <a:rPr lang="en-US" sz="2800" dirty="0"/>
              <a:t>Market penetration includes increasing the number of </a:t>
            </a:r>
            <a:r>
              <a:rPr lang="en-US" sz="2800" dirty="0">
                <a:solidFill>
                  <a:srgbClr val="FF0000"/>
                </a:solidFill>
              </a:rPr>
              <a:t>salespersons</a:t>
            </a:r>
            <a:r>
              <a:rPr lang="en-US" sz="2800" dirty="0"/>
              <a:t>, </a:t>
            </a:r>
            <a:r>
              <a:rPr lang="en-US" sz="2800" dirty="0">
                <a:solidFill>
                  <a:srgbClr val="FF0000"/>
                </a:solidFill>
              </a:rPr>
              <a:t>advertising</a:t>
            </a:r>
            <a:r>
              <a:rPr lang="en-US" sz="2800" dirty="0"/>
              <a:t> expenditures, and publicity efforts or offering extensive sales promotion items.</a:t>
            </a:r>
          </a:p>
          <a:p>
            <a:endParaRPr lang="en-US" sz="2800" b="1" dirty="0"/>
          </a:p>
        </p:txBody>
      </p:sp>
    </p:spTree>
    <p:extLst>
      <p:ext uri="{BB962C8B-B14F-4D97-AF65-F5344CB8AC3E}">
        <p14:creationId xmlns:p14="http://schemas.microsoft.com/office/powerpoint/2010/main" xmlns="" val="20495591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362"/>
          </a:xfrm>
        </p:spPr>
        <p:txBody>
          <a:bodyPr>
            <a:normAutofit fontScale="90000"/>
          </a:bodyPr>
          <a:lstStyle/>
          <a:p>
            <a:r>
              <a:rPr lang="en-US" dirty="0"/>
              <a:t>.</a:t>
            </a:r>
          </a:p>
        </p:txBody>
      </p:sp>
      <p:sp>
        <p:nvSpPr>
          <p:cNvPr id="3" name="Content Placeholder 2"/>
          <p:cNvSpPr>
            <a:spLocks noGrp="1"/>
          </p:cNvSpPr>
          <p:nvPr>
            <p:ph idx="1"/>
          </p:nvPr>
        </p:nvSpPr>
        <p:spPr>
          <a:xfrm>
            <a:off x="457200" y="1143000"/>
            <a:ext cx="8229600" cy="5105400"/>
          </a:xfrm>
        </p:spPr>
        <p:txBody>
          <a:bodyPr>
            <a:normAutofit/>
          </a:bodyPr>
          <a:lstStyle/>
          <a:p>
            <a:pPr>
              <a:buFont typeface="Wingdings" panose="05000000000000000000" pitchFamily="2" charset="2"/>
              <a:buChar char="Ø"/>
            </a:pPr>
            <a:r>
              <a:rPr lang="en-US" sz="2800" b="1" dirty="0"/>
              <a:t>G</a:t>
            </a:r>
            <a:r>
              <a:rPr lang="en-US" sz="2800" b="1" dirty="0" smtClean="0"/>
              <a:t>uidelines for effective market penetration:</a:t>
            </a:r>
          </a:p>
          <a:p>
            <a:r>
              <a:rPr lang="en-US" sz="2800" dirty="0"/>
              <a:t>a.   When current markets are </a:t>
            </a:r>
            <a:r>
              <a:rPr lang="en-US" sz="2800" dirty="0">
                <a:solidFill>
                  <a:srgbClr val="FF0000"/>
                </a:solidFill>
              </a:rPr>
              <a:t>not saturated</a:t>
            </a:r>
            <a:r>
              <a:rPr lang="en-US" sz="2800" dirty="0" smtClean="0"/>
              <a:t>.</a:t>
            </a:r>
          </a:p>
          <a:p>
            <a:endParaRPr lang="en-US" sz="2800" dirty="0"/>
          </a:p>
          <a:p>
            <a:r>
              <a:rPr lang="en-US" sz="2800" dirty="0"/>
              <a:t>b.   When </a:t>
            </a:r>
            <a:r>
              <a:rPr lang="en-US" sz="2800" dirty="0">
                <a:solidFill>
                  <a:srgbClr val="FF0000"/>
                </a:solidFill>
              </a:rPr>
              <a:t>usage rate </a:t>
            </a:r>
            <a:r>
              <a:rPr lang="en-US" sz="2800" dirty="0"/>
              <a:t>of current </a:t>
            </a:r>
            <a:r>
              <a:rPr lang="en-US" sz="2800" dirty="0">
                <a:solidFill>
                  <a:srgbClr val="FF0000"/>
                </a:solidFill>
              </a:rPr>
              <a:t>customers</a:t>
            </a:r>
            <a:r>
              <a:rPr lang="en-US" sz="2800" dirty="0"/>
              <a:t> could be increased</a:t>
            </a:r>
            <a:r>
              <a:rPr lang="en-US" sz="2800" dirty="0" smtClean="0"/>
              <a:t>.</a:t>
            </a:r>
          </a:p>
          <a:p>
            <a:endParaRPr lang="en-US" sz="2800" dirty="0"/>
          </a:p>
          <a:p>
            <a:r>
              <a:rPr lang="en-US" sz="2800" dirty="0"/>
              <a:t>c.   When </a:t>
            </a:r>
            <a:r>
              <a:rPr lang="en-US" sz="2800" dirty="0">
                <a:solidFill>
                  <a:srgbClr val="FF0000"/>
                </a:solidFill>
              </a:rPr>
              <a:t>market shares </a:t>
            </a:r>
            <a:r>
              <a:rPr lang="en-US" sz="2800" dirty="0"/>
              <a:t>of </a:t>
            </a:r>
            <a:r>
              <a:rPr lang="en-US" sz="2800" dirty="0">
                <a:solidFill>
                  <a:srgbClr val="FF0000"/>
                </a:solidFill>
              </a:rPr>
              <a:t>major competitors </a:t>
            </a:r>
            <a:r>
              <a:rPr lang="en-US" sz="2800" dirty="0"/>
              <a:t>have been </a:t>
            </a:r>
            <a:r>
              <a:rPr lang="en-US" sz="2800" dirty="0">
                <a:solidFill>
                  <a:srgbClr val="FF0000"/>
                </a:solidFill>
              </a:rPr>
              <a:t>declining</a:t>
            </a:r>
            <a:r>
              <a:rPr lang="en-US" sz="2800" dirty="0"/>
              <a:t> while total industry sales have been increasing</a:t>
            </a:r>
            <a:r>
              <a:rPr lang="en-US" sz="2800" dirty="0" smtClean="0"/>
              <a:t>.</a:t>
            </a:r>
            <a:endParaRPr lang="en-US" sz="2800" dirty="0"/>
          </a:p>
        </p:txBody>
      </p:sp>
    </p:spTree>
    <p:extLst>
      <p:ext uri="{BB962C8B-B14F-4D97-AF65-F5344CB8AC3E}">
        <p14:creationId xmlns:p14="http://schemas.microsoft.com/office/powerpoint/2010/main" xmlns="" val="20873428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3855"/>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sz="3200" b="1" dirty="0"/>
              <a:t>B.  Market </a:t>
            </a:r>
            <a:r>
              <a:rPr lang="en-US" sz="3200" b="1" dirty="0" smtClean="0"/>
              <a:t>Development</a:t>
            </a:r>
          </a:p>
          <a:p>
            <a:r>
              <a:rPr lang="en-US" sz="3200" dirty="0"/>
              <a:t>Market  development  involves  </a:t>
            </a:r>
            <a:r>
              <a:rPr lang="en-US" sz="3200" dirty="0">
                <a:solidFill>
                  <a:srgbClr val="FF0000"/>
                </a:solidFill>
              </a:rPr>
              <a:t>introducing</a:t>
            </a:r>
            <a:r>
              <a:rPr lang="en-US" sz="3200" dirty="0"/>
              <a:t> present products or services into </a:t>
            </a:r>
            <a:r>
              <a:rPr lang="en-US" sz="3200" dirty="0">
                <a:solidFill>
                  <a:srgbClr val="FF0000"/>
                </a:solidFill>
              </a:rPr>
              <a:t>new geographic areas</a:t>
            </a:r>
            <a:r>
              <a:rPr lang="en-US" sz="3200" dirty="0" smtClean="0">
                <a:solidFill>
                  <a:srgbClr val="FF0000"/>
                </a:solidFill>
              </a:rPr>
              <a:t>.</a:t>
            </a:r>
          </a:p>
          <a:p>
            <a:endParaRPr lang="en-US" sz="3200" dirty="0">
              <a:solidFill>
                <a:srgbClr val="FF0000"/>
              </a:solidFill>
            </a:endParaRPr>
          </a:p>
          <a:p>
            <a:r>
              <a:rPr lang="en-US" sz="3200" dirty="0" err="1" smtClean="0"/>
              <a:t>E.g</a:t>
            </a:r>
            <a:r>
              <a:rPr lang="en-US" sz="3200" dirty="0" smtClean="0"/>
              <a:t> Wal-Mart opened </a:t>
            </a:r>
            <a:r>
              <a:rPr lang="en-US" sz="3200" dirty="0"/>
              <a:t>30 stores in China in 2008 and plans to nearly double that number in 2009.</a:t>
            </a:r>
            <a:endParaRPr lang="en-US" sz="3200" dirty="0" smtClean="0">
              <a:solidFill>
                <a:srgbClr val="FF0000"/>
              </a:solidFill>
            </a:endParaRPr>
          </a:p>
          <a:p>
            <a:endParaRPr lang="en-US" sz="3200" dirty="0" smtClean="0"/>
          </a:p>
          <a:p>
            <a:r>
              <a:rPr lang="en-US" sz="3200" dirty="0" smtClean="0"/>
              <a:t>The climate </a:t>
            </a:r>
            <a:r>
              <a:rPr lang="en-US" sz="3200" dirty="0"/>
              <a:t>for international market development is becoming more favorable. </a:t>
            </a:r>
            <a:endParaRPr lang="en-US" sz="3200" dirty="0" smtClean="0"/>
          </a:p>
          <a:p>
            <a:endParaRPr lang="en-US" sz="3200" dirty="0"/>
          </a:p>
        </p:txBody>
      </p:sp>
    </p:spTree>
    <p:extLst>
      <p:ext uri="{BB962C8B-B14F-4D97-AF65-F5344CB8AC3E}">
        <p14:creationId xmlns:p14="http://schemas.microsoft.com/office/powerpoint/2010/main" xmlns="" val="22195650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Font typeface="Wingdings" panose="05000000000000000000" pitchFamily="2" charset="2"/>
              <a:buChar char="Ø"/>
            </a:pPr>
            <a:r>
              <a:rPr lang="en-US" sz="2800" b="1" dirty="0" smtClean="0"/>
              <a:t>Guidelines </a:t>
            </a:r>
            <a:r>
              <a:rPr lang="en-US" sz="2800" b="1" dirty="0"/>
              <a:t>for when this is may be effective</a:t>
            </a:r>
            <a:r>
              <a:rPr lang="en-US" sz="2800" b="1" dirty="0" smtClean="0"/>
              <a:t>:</a:t>
            </a:r>
            <a:endParaRPr lang="en-US" sz="2800" b="1" dirty="0"/>
          </a:p>
          <a:p>
            <a:r>
              <a:rPr lang="en-US" sz="2800" dirty="0"/>
              <a:t>a.   When </a:t>
            </a:r>
            <a:r>
              <a:rPr lang="en-US" sz="2800" dirty="0">
                <a:solidFill>
                  <a:srgbClr val="FF0000"/>
                </a:solidFill>
              </a:rPr>
              <a:t>new channels of distribution </a:t>
            </a:r>
            <a:r>
              <a:rPr lang="en-US" sz="2800" dirty="0"/>
              <a:t>are </a:t>
            </a:r>
            <a:r>
              <a:rPr lang="en-US" sz="2800" dirty="0">
                <a:solidFill>
                  <a:srgbClr val="FF0000"/>
                </a:solidFill>
              </a:rPr>
              <a:t>available</a:t>
            </a:r>
            <a:r>
              <a:rPr lang="en-US" sz="2800" dirty="0"/>
              <a:t> that are reliable, </a:t>
            </a:r>
            <a:r>
              <a:rPr lang="en-US" sz="2800" dirty="0">
                <a:solidFill>
                  <a:srgbClr val="FF0000"/>
                </a:solidFill>
              </a:rPr>
              <a:t>inexpensive</a:t>
            </a:r>
            <a:r>
              <a:rPr lang="en-US" sz="2800" dirty="0"/>
              <a:t>, and of good quality.</a:t>
            </a:r>
          </a:p>
          <a:p>
            <a:r>
              <a:rPr lang="en-US" sz="2800" dirty="0"/>
              <a:t>b.   When an organization is very successful at what it does. </a:t>
            </a:r>
            <a:endParaRPr lang="en-US" sz="2800" dirty="0" smtClean="0"/>
          </a:p>
          <a:p>
            <a:r>
              <a:rPr lang="en-US" sz="2800" dirty="0" smtClean="0"/>
              <a:t>c</a:t>
            </a:r>
            <a:r>
              <a:rPr lang="en-US" sz="2800" dirty="0"/>
              <a:t>.   When new </a:t>
            </a:r>
            <a:r>
              <a:rPr lang="en-US" sz="2800" dirty="0">
                <a:solidFill>
                  <a:srgbClr val="FF0000"/>
                </a:solidFill>
              </a:rPr>
              <a:t>untapped</a:t>
            </a:r>
            <a:r>
              <a:rPr lang="en-US" sz="2800" dirty="0"/>
              <a:t> or unsaturated </a:t>
            </a:r>
            <a:r>
              <a:rPr lang="en-US" sz="2800" dirty="0">
                <a:solidFill>
                  <a:srgbClr val="FF0000"/>
                </a:solidFill>
              </a:rPr>
              <a:t>markets</a:t>
            </a:r>
            <a:r>
              <a:rPr lang="en-US" sz="2800" dirty="0"/>
              <a:t> </a:t>
            </a:r>
            <a:r>
              <a:rPr lang="en-US" sz="2800" dirty="0">
                <a:solidFill>
                  <a:srgbClr val="FF0000"/>
                </a:solidFill>
              </a:rPr>
              <a:t>exist</a:t>
            </a:r>
            <a:r>
              <a:rPr lang="en-US" sz="2800" dirty="0" smtClean="0"/>
              <a:t>.</a:t>
            </a:r>
            <a:endParaRPr lang="en-US" sz="2800" dirty="0"/>
          </a:p>
        </p:txBody>
      </p:sp>
    </p:spTree>
    <p:extLst>
      <p:ext uri="{BB962C8B-B14F-4D97-AF65-F5344CB8AC3E}">
        <p14:creationId xmlns:p14="http://schemas.microsoft.com/office/powerpoint/2010/main" xmlns="" val="22139861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a:t>d.   When an organization has the needed </a:t>
            </a:r>
            <a:r>
              <a:rPr lang="en-US" sz="2800" dirty="0">
                <a:solidFill>
                  <a:srgbClr val="FF0000"/>
                </a:solidFill>
              </a:rPr>
              <a:t>capital and human resources</a:t>
            </a:r>
            <a:r>
              <a:rPr lang="en-US" sz="2800" dirty="0"/>
              <a:t> to manage expanded operations</a:t>
            </a:r>
            <a:r>
              <a:rPr lang="en-US" sz="2800" dirty="0" smtClean="0"/>
              <a:t>.</a:t>
            </a:r>
          </a:p>
          <a:p>
            <a:endParaRPr lang="en-US" sz="2800" dirty="0"/>
          </a:p>
          <a:p>
            <a:r>
              <a:rPr lang="en-US" sz="2800" dirty="0"/>
              <a:t>e.   When an organization has </a:t>
            </a:r>
            <a:r>
              <a:rPr lang="en-US" sz="2800" dirty="0">
                <a:solidFill>
                  <a:srgbClr val="FF0000"/>
                </a:solidFill>
              </a:rPr>
              <a:t>excess production capacity</a:t>
            </a:r>
            <a:r>
              <a:rPr lang="en-US" sz="2800" dirty="0" smtClean="0">
                <a:solidFill>
                  <a:srgbClr val="FF0000"/>
                </a:solidFill>
              </a:rPr>
              <a:t>.</a:t>
            </a:r>
          </a:p>
          <a:p>
            <a:endParaRPr lang="en-US" sz="2800" dirty="0">
              <a:solidFill>
                <a:srgbClr val="FF0000"/>
              </a:solidFill>
            </a:endParaRPr>
          </a:p>
          <a:p>
            <a:r>
              <a:rPr lang="en-US" sz="2800" dirty="0"/>
              <a:t>f.   When an organization’s basic industry rapidly is becoming global in scope. </a:t>
            </a:r>
          </a:p>
          <a:p>
            <a:endParaRPr lang="en-US" sz="2800" dirty="0"/>
          </a:p>
        </p:txBody>
      </p:sp>
    </p:spTree>
    <p:extLst>
      <p:ext uri="{BB962C8B-B14F-4D97-AF65-F5344CB8AC3E}">
        <p14:creationId xmlns:p14="http://schemas.microsoft.com/office/powerpoint/2010/main" xmlns="" val="28345463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514350" indent="-514350">
              <a:buAutoNum type="alphaUcPeriod" startAt="3"/>
            </a:pPr>
            <a:r>
              <a:rPr lang="en-US" sz="3200" b="1" dirty="0" smtClean="0"/>
              <a:t>Product Development</a:t>
            </a:r>
          </a:p>
          <a:p>
            <a:r>
              <a:rPr lang="en-US" sz="3200" dirty="0"/>
              <a:t>Product  development  is  a  strategy  that  seeks  </a:t>
            </a:r>
            <a:r>
              <a:rPr lang="en-US" sz="3200" dirty="0">
                <a:solidFill>
                  <a:srgbClr val="FF0000"/>
                </a:solidFill>
              </a:rPr>
              <a:t>increased  sales  </a:t>
            </a:r>
            <a:r>
              <a:rPr lang="en-US" sz="3200" dirty="0"/>
              <a:t>by  </a:t>
            </a:r>
            <a:r>
              <a:rPr lang="en-US" sz="3200" dirty="0">
                <a:solidFill>
                  <a:srgbClr val="FF0000"/>
                </a:solidFill>
              </a:rPr>
              <a:t>improving</a:t>
            </a:r>
            <a:r>
              <a:rPr lang="en-US" sz="3200" dirty="0"/>
              <a:t>  or modifying </a:t>
            </a:r>
            <a:r>
              <a:rPr lang="en-US" sz="3200" dirty="0">
                <a:solidFill>
                  <a:srgbClr val="FF0000"/>
                </a:solidFill>
              </a:rPr>
              <a:t>present products </a:t>
            </a:r>
            <a:r>
              <a:rPr lang="en-US" sz="3200" dirty="0"/>
              <a:t>or services</a:t>
            </a:r>
            <a:r>
              <a:rPr lang="en-US" sz="3200" dirty="0" smtClean="0"/>
              <a:t>.</a:t>
            </a:r>
          </a:p>
          <a:p>
            <a:endParaRPr lang="en-US" sz="3200" dirty="0" smtClean="0"/>
          </a:p>
          <a:p>
            <a:r>
              <a:rPr lang="en-US" sz="3200" dirty="0"/>
              <a:t>Product development usually entails large </a:t>
            </a:r>
            <a:r>
              <a:rPr lang="en-US" sz="3200" dirty="0">
                <a:solidFill>
                  <a:srgbClr val="FF0000"/>
                </a:solidFill>
              </a:rPr>
              <a:t>research and development expenditures</a:t>
            </a:r>
            <a:r>
              <a:rPr lang="en-US" sz="3200" dirty="0"/>
              <a:t>.</a:t>
            </a:r>
          </a:p>
          <a:p>
            <a:endParaRPr lang="en-US" sz="3200" dirty="0"/>
          </a:p>
        </p:txBody>
      </p:sp>
    </p:spTree>
    <p:extLst>
      <p:ext uri="{BB962C8B-B14F-4D97-AF65-F5344CB8AC3E}">
        <p14:creationId xmlns:p14="http://schemas.microsoft.com/office/powerpoint/2010/main" xmlns="" val="1973939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228600" y="1066800"/>
            <a:ext cx="8915400" cy="5562600"/>
          </a:xfrm>
        </p:spPr>
        <p:txBody>
          <a:bodyPr>
            <a:noAutofit/>
          </a:bodyPr>
          <a:lstStyle/>
          <a:p>
            <a:pPr>
              <a:buFont typeface="Wingdings" panose="05000000000000000000" pitchFamily="2" charset="2"/>
              <a:buChar char="Ø"/>
            </a:pPr>
            <a:r>
              <a:rPr lang="en-US" sz="2800" b="1" dirty="0" smtClean="0"/>
              <a:t> Guidelines </a:t>
            </a:r>
            <a:r>
              <a:rPr lang="en-US" sz="2800" b="1" dirty="0"/>
              <a:t>for when to use product development</a:t>
            </a:r>
            <a:r>
              <a:rPr lang="en-US" sz="2800" b="1" dirty="0" smtClean="0"/>
              <a:t>:</a:t>
            </a:r>
            <a:endParaRPr lang="en-US" sz="2800" b="1" dirty="0"/>
          </a:p>
          <a:p>
            <a:r>
              <a:rPr lang="en-US" sz="2800" dirty="0"/>
              <a:t>a.   When an organization has </a:t>
            </a:r>
            <a:r>
              <a:rPr lang="en-US" sz="2800" dirty="0">
                <a:solidFill>
                  <a:srgbClr val="FF0000"/>
                </a:solidFill>
              </a:rPr>
              <a:t>successful products </a:t>
            </a:r>
            <a:r>
              <a:rPr lang="en-US" sz="2800" dirty="0"/>
              <a:t>that are in the </a:t>
            </a:r>
            <a:r>
              <a:rPr lang="en-US" sz="2800" dirty="0">
                <a:solidFill>
                  <a:srgbClr val="FF0000"/>
                </a:solidFill>
              </a:rPr>
              <a:t>maturity stage </a:t>
            </a:r>
            <a:r>
              <a:rPr lang="en-US" sz="2800" dirty="0"/>
              <a:t>of the product life cycle</a:t>
            </a:r>
            <a:r>
              <a:rPr lang="en-US" sz="2800" dirty="0" smtClean="0"/>
              <a:t>.</a:t>
            </a:r>
          </a:p>
          <a:p>
            <a:endParaRPr lang="en-US" sz="2800" dirty="0"/>
          </a:p>
          <a:p>
            <a:r>
              <a:rPr lang="en-US" sz="2800" dirty="0"/>
              <a:t>b.   When an organization </a:t>
            </a:r>
            <a:r>
              <a:rPr lang="en-US" sz="2800" dirty="0">
                <a:solidFill>
                  <a:srgbClr val="FF0000"/>
                </a:solidFill>
              </a:rPr>
              <a:t>competes</a:t>
            </a:r>
            <a:r>
              <a:rPr lang="en-US" sz="2800" dirty="0"/>
              <a:t> in an industry that is characterized by </a:t>
            </a:r>
            <a:r>
              <a:rPr lang="en-US" sz="2800" dirty="0">
                <a:solidFill>
                  <a:srgbClr val="FF0000"/>
                </a:solidFill>
              </a:rPr>
              <a:t>rapid technological developments</a:t>
            </a:r>
            <a:r>
              <a:rPr lang="en-US" sz="2800" dirty="0" smtClean="0">
                <a:solidFill>
                  <a:srgbClr val="FF0000"/>
                </a:solidFill>
              </a:rPr>
              <a:t>.</a:t>
            </a:r>
          </a:p>
          <a:p>
            <a:endParaRPr lang="en-US" sz="2800" dirty="0">
              <a:solidFill>
                <a:srgbClr val="FF0000"/>
              </a:solidFill>
            </a:endParaRPr>
          </a:p>
          <a:p>
            <a:r>
              <a:rPr lang="en-US" sz="2800" dirty="0"/>
              <a:t>c.   When </a:t>
            </a:r>
            <a:r>
              <a:rPr lang="en-US" sz="2800" dirty="0">
                <a:solidFill>
                  <a:srgbClr val="FF0000"/>
                </a:solidFill>
              </a:rPr>
              <a:t>major competitors </a:t>
            </a:r>
            <a:r>
              <a:rPr lang="en-US" sz="2800" dirty="0"/>
              <a:t>offer </a:t>
            </a:r>
            <a:r>
              <a:rPr lang="en-US" sz="2800" dirty="0">
                <a:solidFill>
                  <a:srgbClr val="FF0000"/>
                </a:solidFill>
              </a:rPr>
              <a:t>better-quality</a:t>
            </a:r>
            <a:r>
              <a:rPr lang="en-US" sz="2800" dirty="0"/>
              <a:t> products at </a:t>
            </a:r>
            <a:r>
              <a:rPr lang="en-US" sz="2800" dirty="0">
                <a:solidFill>
                  <a:srgbClr val="FF0000"/>
                </a:solidFill>
              </a:rPr>
              <a:t>comparable prices</a:t>
            </a:r>
            <a:r>
              <a:rPr lang="en-US" sz="2800" dirty="0"/>
              <a:t>. </a:t>
            </a:r>
            <a:endParaRPr lang="en-US" sz="2800" dirty="0" smtClean="0"/>
          </a:p>
          <a:p>
            <a:endParaRPr lang="en-US" sz="2800" dirty="0"/>
          </a:p>
        </p:txBody>
      </p:sp>
    </p:spTree>
    <p:extLst>
      <p:ext uri="{BB962C8B-B14F-4D97-AF65-F5344CB8AC3E}">
        <p14:creationId xmlns:p14="http://schemas.microsoft.com/office/powerpoint/2010/main" xmlns="" val="265637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411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486400"/>
          </a:xfrm>
        </p:spPr>
        <p:txBody>
          <a:bodyPr>
            <a:normAutofit/>
          </a:bodyPr>
          <a:lstStyle/>
          <a:p>
            <a:pPr marL="0" indent="0">
              <a:buNone/>
            </a:pPr>
            <a:r>
              <a:rPr lang="en-US" sz="3600" b="1" dirty="0"/>
              <a:t>B.  Vision and Mission </a:t>
            </a:r>
            <a:r>
              <a:rPr lang="en-US" sz="3600" b="1" dirty="0" smtClean="0"/>
              <a:t>Statements:</a:t>
            </a:r>
          </a:p>
          <a:p>
            <a:r>
              <a:rPr lang="en-US" sz="3600" dirty="0" smtClean="0"/>
              <a:t>Vision </a:t>
            </a:r>
            <a:r>
              <a:rPr lang="en-US" sz="3600" dirty="0"/>
              <a:t>statements answer the question: “What do we want to become</a:t>
            </a:r>
            <a:r>
              <a:rPr lang="en-US" sz="3600" dirty="0" smtClean="0"/>
              <a:t>?”</a:t>
            </a:r>
          </a:p>
          <a:p>
            <a:r>
              <a:rPr lang="en-US" sz="3600" dirty="0"/>
              <a:t>Many vision statements are </a:t>
            </a:r>
            <a:r>
              <a:rPr lang="en-US" sz="3600" dirty="0">
                <a:solidFill>
                  <a:srgbClr val="FF0000"/>
                </a:solidFill>
              </a:rPr>
              <a:t>a single sentence.</a:t>
            </a:r>
            <a:r>
              <a:rPr lang="en-US" sz="3600" dirty="0"/>
              <a:t> </a:t>
            </a:r>
            <a:endParaRPr lang="en-US" sz="3600" dirty="0" smtClean="0"/>
          </a:p>
          <a:p>
            <a:pPr lvl="1"/>
            <a:r>
              <a:rPr lang="en-US" sz="3400" dirty="0" smtClean="0"/>
              <a:t>For </a:t>
            </a:r>
            <a:r>
              <a:rPr lang="en-US" sz="3400" dirty="0"/>
              <a:t>example, the vision statement of Stokes Eye Clinic in Florence, South Carolina, is “Our vision is to take care of your vision.”</a:t>
            </a:r>
          </a:p>
          <a:p>
            <a:pPr lvl="0"/>
            <a:endParaRPr lang="en-US" sz="3600" dirty="0"/>
          </a:p>
          <a:p>
            <a:endParaRPr lang="en-US" sz="3600" dirty="0"/>
          </a:p>
        </p:txBody>
      </p:sp>
    </p:spTree>
    <p:extLst>
      <p:ext uri="{BB962C8B-B14F-4D97-AF65-F5344CB8AC3E}">
        <p14:creationId xmlns:p14="http://schemas.microsoft.com/office/powerpoint/2010/main" xmlns="" val="6480679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181"/>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3200" b="1" dirty="0" smtClean="0"/>
              <a:t>Diversification strategies:</a:t>
            </a:r>
          </a:p>
          <a:p>
            <a:r>
              <a:rPr lang="en-US" sz="3200" b="1" dirty="0" smtClean="0"/>
              <a:t> </a:t>
            </a:r>
            <a:r>
              <a:rPr lang="en-US" sz="3200" dirty="0"/>
              <a:t>There are </a:t>
            </a:r>
            <a:r>
              <a:rPr lang="en-US" sz="3200" dirty="0">
                <a:solidFill>
                  <a:srgbClr val="FF0000"/>
                </a:solidFill>
              </a:rPr>
              <a:t>two</a:t>
            </a:r>
            <a:r>
              <a:rPr lang="en-US" sz="3200" dirty="0"/>
              <a:t> general types of </a:t>
            </a:r>
            <a:r>
              <a:rPr lang="en-US" sz="3200" i="1" dirty="0"/>
              <a:t>diversification strategies</a:t>
            </a:r>
            <a:r>
              <a:rPr lang="en-US" sz="3200" dirty="0"/>
              <a:t>: </a:t>
            </a:r>
            <a:r>
              <a:rPr lang="en-US" sz="3200" dirty="0">
                <a:solidFill>
                  <a:srgbClr val="FF0000"/>
                </a:solidFill>
              </a:rPr>
              <a:t>related and unrelated. </a:t>
            </a:r>
            <a:endParaRPr lang="en-US" sz="3200" dirty="0" smtClean="0">
              <a:solidFill>
                <a:srgbClr val="FF0000"/>
              </a:solidFill>
            </a:endParaRPr>
          </a:p>
          <a:p>
            <a:r>
              <a:rPr lang="en-US" sz="3200" dirty="0"/>
              <a:t>Adding  </a:t>
            </a:r>
            <a:r>
              <a:rPr lang="en-US" sz="3200" dirty="0">
                <a:solidFill>
                  <a:srgbClr val="FF0000"/>
                </a:solidFill>
              </a:rPr>
              <a:t>new,  but  related</a:t>
            </a:r>
            <a:r>
              <a:rPr lang="en-US" sz="3200" dirty="0"/>
              <a:t>,  products  or  services  is  widely  called  </a:t>
            </a:r>
            <a:r>
              <a:rPr lang="en-US" sz="3200" dirty="0">
                <a:solidFill>
                  <a:srgbClr val="FF0000"/>
                </a:solidFill>
              </a:rPr>
              <a:t>concentric</a:t>
            </a:r>
            <a:r>
              <a:rPr lang="en-US" sz="3200" dirty="0"/>
              <a:t> diversification.</a:t>
            </a:r>
          </a:p>
          <a:p>
            <a:r>
              <a:rPr lang="en-US" sz="3200" dirty="0"/>
              <a:t>Adding </a:t>
            </a:r>
            <a:r>
              <a:rPr lang="en-US" sz="3200" dirty="0">
                <a:solidFill>
                  <a:srgbClr val="FF0000"/>
                </a:solidFill>
              </a:rPr>
              <a:t>new, unrelated </a:t>
            </a:r>
            <a:r>
              <a:rPr lang="en-US" sz="3200" dirty="0"/>
              <a:t>products or services is called </a:t>
            </a:r>
            <a:r>
              <a:rPr lang="en-US" sz="3200" dirty="0">
                <a:solidFill>
                  <a:srgbClr val="FF0000"/>
                </a:solidFill>
              </a:rPr>
              <a:t>conglomerate</a:t>
            </a:r>
            <a:r>
              <a:rPr lang="en-US" sz="3200" dirty="0"/>
              <a:t> diversification.</a:t>
            </a:r>
            <a:r>
              <a:rPr lang="en-US" sz="3200" b="1" dirty="0"/>
              <a:t> </a:t>
            </a:r>
          </a:p>
          <a:p>
            <a:endParaRPr lang="en-US" sz="3200" dirty="0"/>
          </a:p>
        </p:txBody>
      </p:sp>
    </p:spTree>
    <p:extLst>
      <p:ext uri="{BB962C8B-B14F-4D97-AF65-F5344CB8AC3E}">
        <p14:creationId xmlns:p14="http://schemas.microsoft.com/office/powerpoint/2010/main" xmlns="" val="31061211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144"/>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533400" y="838200"/>
            <a:ext cx="8382000" cy="5745163"/>
          </a:xfrm>
        </p:spPr>
        <p:txBody>
          <a:bodyPr>
            <a:normAutofit/>
          </a:bodyPr>
          <a:lstStyle/>
          <a:p>
            <a:pPr>
              <a:buFont typeface="Wingdings" panose="05000000000000000000" pitchFamily="2" charset="2"/>
              <a:buChar char="Ø"/>
            </a:pPr>
            <a:r>
              <a:rPr lang="en-US" sz="2800" b="1" dirty="0" smtClean="0"/>
              <a:t>Guidelines </a:t>
            </a:r>
            <a:r>
              <a:rPr lang="en-US" sz="2800" b="1" dirty="0"/>
              <a:t>for effective </a:t>
            </a:r>
            <a:r>
              <a:rPr lang="en-US" sz="2800" b="1" dirty="0" smtClean="0"/>
              <a:t>related diversification strategy </a:t>
            </a:r>
            <a:endParaRPr lang="en-US" sz="2800" b="1" dirty="0"/>
          </a:p>
          <a:p>
            <a:pPr marL="514350" indent="-514350">
              <a:buAutoNum type="alphaLcPeriod"/>
            </a:pPr>
            <a:r>
              <a:rPr lang="en-US" sz="2800" dirty="0" smtClean="0"/>
              <a:t>When </a:t>
            </a:r>
            <a:r>
              <a:rPr lang="en-US" sz="2800" dirty="0"/>
              <a:t>an organization </a:t>
            </a:r>
            <a:r>
              <a:rPr lang="en-US" sz="2800" dirty="0">
                <a:solidFill>
                  <a:srgbClr val="FF0000"/>
                </a:solidFill>
              </a:rPr>
              <a:t>competes</a:t>
            </a:r>
            <a:r>
              <a:rPr lang="en-US" sz="2800" dirty="0"/>
              <a:t> in a </a:t>
            </a:r>
            <a:r>
              <a:rPr lang="en-US" sz="2800" dirty="0">
                <a:solidFill>
                  <a:srgbClr val="FF0000"/>
                </a:solidFill>
              </a:rPr>
              <a:t>no-growth</a:t>
            </a:r>
            <a:r>
              <a:rPr lang="en-US" sz="2800" dirty="0"/>
              <a:t> or a </a:t>
            </a:r>
            <a:r>
              <a:rPr lang="en-US" sz="2800" dirty="0">
                <a:solidFill>
                  <a:srgbClr val="FF0000"/>
                </a:solidFill>
              </a:rPr>
              <a:t>slow-growth</a:t>
            </a:r>
            <a:r>
              <a:rPr lang="en-US" sz="2800" dirty="0"/>
              <a:t> industry</a:t>
            </a:r>
            <a:r>
              <a:rPr lang="en-US" sz="2800" dirty="0" smtClean="0"/>
              <a:t>.</a:t>
            </a:r>
          </a:p>
          <a:p>
            <a:pPr marL="514350" indent="-514350">
              <a:buAutoNum type="alphaLcPeriod"/>
            </a:pPr>
            <a:endParaRPr lang="en-US" sz="2800" dirty="0" smtClean="0"/>
          </a:p>
          <a:p>
            <a:pPr marL="514350" indent="-514350">
              <a:buAutoNum type="alphaLcPeriod"/>
            </a:pPr>
            <a:r>
              <a:rPr lang="en-US" sz="2800" dirty="0" smtClean="0"/>
              <a:t> </a:t>
            </a:r>
            <a:r>
              <a:rPr lang="en-US" sz="2800" dirty="0"/>
              <a:t>When adding </a:t>
            </a:r>
            <a:r>
              <a:rPr lang="en-US" sz="2800" dirty="0">
                <a:solidFill>
                  <a:srgbClr val="FF0000"/>
                </a:solidFill>
              </a:rPr>
              <a:t>new, but related</a:t>
            </a:r>
            <a:r>
              <a:rPr lang="en-US" sz="2800" dirty="0"/>
              <a:t>, products would significantly </a:t>
            </a:r>
            <a:r>
              <a:rPr lang="en-US" sz="2800" dirty="0">
                <a:solidFill>
                  <a:srgbClr val="FF0000"/>
                </a:solidFill>
              </a:rPr>
              <a:t>enhance</a:t>
            </a:r>
            <a:r>
              <a:rPr lang="en-US" sz="2800" dirty="0"/>
              <a:t> the </a:t>
            </a:r>
            <a:r>
              <a:rPr lang="en-US" sz="2800" dirty="0">
                <a:solidFill>
                  <a:srgbClr val="FF0000"/>
                </a:solidFill>
              </a:rPr>
              <a:t>sales of current </a:t>
            </a:r>
            <a:r>
              <a:rPr lang="en-US" sz="2800" dirty="0" smtClean="0"/>
              <a:t>products.</a:t>
            </a:r>
          </a:p>
          <a:p>
            <a:pPr marL="514350" indent="-514350">
              <a:buAutoNum type="alphaLcPeriod"/>
            </a:pPr>
            <a:endParaRPr lang="en-US" sz="2800" dirty="0" smtClean="0"/>
          </a:p>
          <a:p>
            <a:pPr marL="514350" indent="-514350">
              <a:buAutoNum type="alphaLcPeriod"/>
            </a:pPr>
            <a:r>
              <a:rPr lang="en-US" sz="2800" dirty="0" smtClean="0"/>
              <a:t>When </a:t>
            </a:r>
            <a:r>
              <a:rPr lang="en-US" sz="2800" dirty="0"/>
              <a:t>new, but related, products could be </a:t>
            </a:r>
            <a:r>
              <a:rPr lang="en-US" sz="2800" dirty="0">
                <a:solidFill>
                  <a:srgbClr val="FF0000"/>
                </a:solidFill>
              </a:rPr>
              <a:t>offered</a:t>
            </a:r>
            <a:r>
              <a:rPr lang="en-US" sz="2800" dirty="0"/>
              <a:t> at </a:t>
            </a:r>
            <a:r>
              <a:rPr lang="en-US" sz="2800" dirty="0">
                <a:solidFill>
                  <a:srgbClr val="FF0000"/>
                </a:solidFill>
              </a:rPr>
              <a:t>highly competitive prices</a:t>
            </a:r>
            <a:r>
              <a:rPr lang="en-US" sz="2800" dirty="0"/>
              <a:t>.</a:t>
            </a:r>
          </a:p>
          <a:p>
            <a:endParaRPr lang="en-US" sz="2800" dirty="0"/>
          </a:p>
        </p:txBody>
      </p:sp>
    </p:spTree>
    <p:extLst>
      <p:ext uri="{BB962C8B-B14F-4D97-AF65-F5344CB8AC3E}">
        <p14:creationId xmlns:p14="http://schemas.microsoft.com/office/powerpoint/2010/main" xmlns="" val="31890349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458200" cy="5059363"/>
          </a:xfrm>
        </p:spPr>
        <p:txBody>
          <a:bodyPr>
            <a:normAutofit/>
          </a:bodyPr>
          <a:lstStyle/>
          <a:p>
            <a:pPr marL="0" indent="0">
              <a:buNone/>
            </a:pPr>
            <a:endParaRPr lang="en-US" sz="3200" dirty="0"/>
          </a:p>
          <a:p>
            <a:r>
              <a:rPr lang="en-US" sz="3200" dirty="0"/>
              <a:t>d</a:t>
            </a:r>
            <a:r>
              <a:rPr lang="en-US" sz="3200" dirty="0" smtClean="0"/>
              <a:t>. When </a:t>
            </a:r>
            <a:r>
              <a:rPr lang="en-US" sz="3200" dirty="0"/>
              <a:t>an organization’s products are </a:t>
            </a:r>
            <a:r>
              <a:rPr lang="en-US" sz="3200" dirty="0">
                <a:solidFill>
                  <a:srgbClr val="FF0000"/>
                </a:solidFill>
              </a:rPr>
              <a:t>currently</a:t>
            </a:r>
            <a:r>
              <a:rPr lang="en-US" sz="3200" dirty="0"/>
              <a:t> in the </a:t>
            </a:r>
            <a:r>
              <a:rPr lang="en-US" sz="3200" dirty="0">
                <a:solidFill>
                  <a:srgbClr val="FF0000"/>
                </a:solidFill>
              </a:rPr>
              <a:t>declining stage </a:t>
            </a:r>
            <a:r>
              <a:rPr lang="en-US" sz="3200" dirty="0"/>
              <a:t>of the product’s life </a:t>
            </a:r>
            <a:r>
              <a:rPr lang="en-US" sz="3200" dirty="0" smtClean="0"/>
              <a:t>cycle.</a:t>
            </a:r>
          </a:p>
          <a:p>
            <a:pPr marL="0" indent="0">
              <a:buNone/>
            </a:pPr>
            <a:endParaRPr lang="en-US" sz="3200" dirty="0" smtClean="0"/>
          </a:p>
          <a:p>
            <a:r>
              <a:rPr lang="en-US" sz="3200" dirty="0" smtClean="0"/>
              <a:t>e. When </a:t>
            </a:r>
            <a:r>
              <a:rPr lang="en-US" sz="3200" dirty="0"/>
              <a:t>an organization has a </a:t>
            </a:r>
            <a:r>
              <a:rPr lang="en-US" sz="3200" dirty="0">
                <a:solidFill>
                  <a:srgbClr val="FF0000"/>
                </a:solidFill>
              </a:rPr>
              <a:t>strong</a:t>
            </a:r>
            <a:r>
              <a:rPr lang="en-US" sz="3200" dirty="0"/>
              <a:t> </a:t>
            </a:r>
            <a:r>
              <a:rPr lang="en-US" sz="3200" dirty="0">
                <a:solidFill>
                  <a:srgbClr val="FF0000"/>
                </a:solidFill>
              </a:rPr>
              <a:t>management team.</a:t>
            </a:r>
          </a:p>
          <a:p>
            <a:endParaRPr lang="en-US" sz="3200" dirty="0"/>
          </a:p>
        </p:txBody>
      </p:sp>
    </p:spTree>
    <p:extLst>
      <p:ext uri="{BB962C8B-B14F-4D97-AF65-F5344CB8AC3E}">
        <p14:creationId xmlns:p14="http://schemas.microsoft.com/office/powerpoint/2010/main" xmlns="" val="373949911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76200" y="838200"/>
            <a:ext cx="8991600" cy="5287963"/>
          </a:xfrm>
        </p:spPr>
        <p:txBody>
          <a:bodyPr>
            <a:normAutofit lnSpcReduction="10000"/>
          </a:bodyPr>
          <a:lstStyle/>
          <a:p>
            <a:pPr marL="0" indent="0">
              <a:buNone/>
            </a:pPr>
            <a:r>
              <a:rPr lang="en-US" sz="3200" b="1" dirty="0" smtClean="0"/>
              <a:t>Defensive strategies: </a:t>
            </a:r>
          </a:p>
          <a:p>
            <a:pPr marL="514350" indent="-514350">
              <a:buAutoNum type="alphaUcPeriod"/>
            </a:pPr>
            <a:r>
              <a:rPr lang="en-US" sz="3200" b="1" dirty="0" smtClean="0"/>
              <a:t>Retrenchment</a:t>
            </a:r>
          </a:p>
          <a:p>
            <a:r>
              <a:rPr lang="en-US" sz="3200" dirty="0"/>
              <a:t>Retrenchment occurs when an organization regroups through </a:t>
            </a:r>
            <a:r>
              <a:rPr lang="en-US" sz="3200" dirty="0">
                <a:solidFill>
                  <a:srgbClr val="FF0000"/>
                </a:solidFill>
              </a:rPr>
              <a:t>cost and asset reduction </a:t>
            </a:r>
            <a:r>
              <a:rPr lang="en-US" sz="3200" dirty="0"/>
              <a:t>to </a:t>
            </a:r>
            <a:r>
              <a:rPr lang="en-US" sz="3200" dirty="0">
                <a:solidFill>
                  <a:srgbClr val="FF0000"/>
                </a:solidFill>
              </a:rPr>
              <a:t>reverse declining sales </a:t>
            </a:r>
            <a:r>
              <a:rPr lang="en-US" sz="3200" dirty="0"/>
              <a:t>and profits</a:t>
            </a:r>
            <a:r>
              <a:rPr lang="en-US" sz="3200" dirty="0" smtClean="0"/>
              <a:t>.</a:t>
            </a:r>
          </a:p>
          <a:p>
            <a:pPr marL="0" indent="0">
              <a:buNone/>
            </a:pPr>
            <a:endParaRPr lang="en-US" sz="3200" dirty="0"/>
          </a:p>
          <a:p>
            <a:r>
              <a:rPr lang="en-US" sz="3200" dirty="0"/>
              <a:t>Sometimes called a turnaround or reorganizational strategy, retrenchment is </a:t>
            </a:r>
            <a:r>
              <a:rPr lang="en-US" sz="3200" dirty="0">
                <a:solidFill>
                  <a:srgbClr val="FF0000"/>
                </a:solidFill>
              </a:rPr>
              <a:t>designed to fortify </a:t>
            </a:r>
            <a:r>
              <a:rPr lang="en-US" sz="3200" dirty="0"/>
              <a:t>an organization’s basic </a:t>
            </a:r>
            <a:r>
              <a:rPr lang="en-US" sz="3200" dirty="0">
                <a:solidFill>
                  <a:srgbClr val="FF0000"/>
                </a:solidFill>
              </a:rPr>
              <a:t>distinctive competence</a:t>
            </a:r>
            <a:r>
              <a:rPr lang="en-US" sz="3200" dirty="0"/>
              <a:t>.</a:t>
            </a:r>
            <a:endParaRPr lang="en-US" sz="3200" b="1" dirty="0"/>
          </a:p>
        </p:txBody>
      </p:sp>
    </p:spTree>
    <p:extLst>
      <p:ext uri="{BB962C8B-B14F-4D97-AF65-F5344CB8AC3E}">
        <p14:creationId xmlns:p14="http://schemas.microsoft.com/office/powerpoint/2010/main" xmlns="" val="26845279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marL="0" indent="0">
              <a:buNone/>
            </a:pPr>
            <a:r>
              <a:rPr lang="en-US" sz="3600" b="1" dirty="0"/>
              <a:t>B.  Divestiture</a:t>
            </a:r>
          </a:p>
          <a:p>
            <a:r>
              <a:rPr lang="en-US" sz="3600" dirty="0"/>
              <a:t>Selling a </a:t>
            </a:r>
            <a:r>
              <a:rPr lang="en-US" sz="3600" dirty="0">
                <a:solidFill>
                  <a:srgbClr val="FF0000"/>
                </a:solidFill>
              </a:rPr>
              <a:t>division</a:t>
            </a:r>
            <a:r>
              <a:rPr lang="en-US" sz="3600" dirty="0"/>
              <a:t> or </a:t>
            </a:r>
            <a:r>
              <a:rPr lang="en-US" sz="3600" dirty="0">
                <a:solidFill>
                  <a:srgbClr val="FF0000"/>
                </a:solidFill>
              </a:rPr>
              <a:t>part</a:t>
            </a:r>
            <a:r>
              <a:rPr lang="en-US" sz="3600" dirty="0"/>
              <a:t> of an organization is called divestiture</a:t>
            </a:r>
            <a:r>
              <a:rPr lang="en-US" sz="3600" dirty="0" smtClean="0"/>
              <a:t>.</a:t>
            </a:r>
          </a:p>
          <a:p>
            <a:pPr marL="0" indent="0">
              <a:buNone/>
            </a:pPr>
            <a:r>
              <a:rPr lang="en-US" sz="3600" dirty="0" smtClean="0"/>
              <a:t>  </a:t>
            </a:r>
          </a:p>
          <a:p>
            <a:r>
              <a:rPr lang="en-US" sz="3600" dirty="0" smtClean="0"/>
              <a:t>Divestiture </a:t>
            </a:r>
            <a:r>
              <a:rPr lang="en-US" sz="3600" dirty="0"/>
              <a:t>often is </a:t>
            </a:r>
            <a:r>
              <a:rPr lang="en-US" sz="3600" dirty="0">
                <a:solidFill>
                  <a:srgbClr val="FF0000"/>
                </a:solidFill>
              </a:rPr>
              <a:t>used</a:t>
            </a:r>
            <a:r>
              <a:rPr lang="en-US" sz="3600" dirty="0"/>
              <a:t> to </a:t>
            </a:r>
            <a:r>
              <a:rPr lang="en-US" sz="3600" dirty="0">
                <a:solidFill>
                  <a:srgbClr val="FF0000"/>
                </a:solidFill>
              </a:rPr>
              <a:t>raise capital </a:t>
            </a:r>
            <a:r>
              <a:rPr lang="en-US" sz="3600" dirty="0"/>
              <a:t>for further </a:t>
            </a:r>
            <a:r>
              <a:rPr lang="en-US" sz="3600" dirty="0">
                <a:solidFill>
                  <a:srgbClr val="FF0000"/>
                </a:solidFill>
              </a:rPr>
              <a:t>strategic acquisitions </a:t>
            </a:r>
            <a:r>
              <a:rPr lang="en-US" sz="3600" dirty="0"/>
              <a:t>or </a:t>
            </a:r>
            <a:r>
              <a:rPr lang="en-US" sz="3600" dirty="0">
                <a:solidFill>
                  <a:srgbClr val="FF0000"/>
                </a:solidFill>
              </a:rPr>
              <a:t>investments</a:t>
            </a:r>
            <a:r>
              <a:rPr lang="en-US" sz="3600" dirty="0"/>
              <a:t>.</a:t>
            </a:r>
          </a:p>
        </p:txBody>
      </p:sp>
    </p:spTree>
    <p:extLst>
      <p:ext uri="{BB962C8B-B14F-4D97-AF65-F5344CB8AC3E}">
        <p14:creationId xmlns:p14="http://schemas.microsoft.com/office/powerpoint/2010/main" xmlns="" val="5840637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514350" indent="-514350">
              <a:buAutoNum type="alphaUcPeriod" startAt="3"/>
            </a:pPr>
            <a:r>
              <a:rPr lang="en-US" sz="3600" b="1" dirty="0" smtClean="0"/>
              <a:t>Liquidation</a:t>
            </a:r>
          </a:p>
          <a:p>
            <a:r>
              <a:rPr lang="en-US" sz="3600" dirty="0"/>
              <a:t>Selling </a:t>
            </a:r>
            <a:r>
              <a:rPr lang="en-US" sz="3600" dirty="0">
                <a:solidFill>
                  <a:srgbClr val="FF0000"/>
                </a:solidFill>
              </a:rPr>
              <a:t>all of a company’s assets</a:t>
            </a:r>
            <a:r>
              <a:rPr lang="en-US" sz="3600" dirty="0"/>
              <a:t>, </a:t>
            </a:r>
            <a:r>
              <a:rPr lang="en-US" sz="3600" dirty="0" smtClean="0"/>
              <a:t>for </a:t>
            </a:r>
            <a:r>
              <a:rPr lang="en-US" sz="3600" dirty="0"/>
              <a:t>their tangible worth is called liquidation</a:t>
            </a:r>
            <a:r>
              <a:rPr lang="en-US" sz="3600" dirty="0" smtClean="0"/>
              <a:t>.</a:t>
            </a:r>
          </a:p>
          <a:p>
            <a:endParaRPr lang="en-US" sz="3600" dirty="0"/>
          </a:p>
          <a:p>
            <a:r>
              <a:rPr lang="en-US" sz="3600" dirty="0"/>
              <a:t>Liquidation is </a:t>
            </a:r>
            <a:r>
              <a:rPr lang="en-US" sz="3600" dirty="0">
                <a:solidFill>
                  <a:srgbClr val="FF0000"/>
                </a:solidFill>
              </a:rPr>
              <a:t>recognition of defeat </a:t>
            </a:r>
            <a:r>
              <a:rPr lang="en-US" sz="3600" dirty="0"/>
              <a:t>and consequently can be an emotionally difficult strategy.</a:t>
            </a:r>
          </a:p>
          <a:p>
            <a:pPr marL="0" indent="0">
              <a:buNone/>
            </a:pPr>
            <a:endParaRPr lang="en-US" sz="3600" dirty="0"/>
          </a:p>
        </p:txBody>
      </p:sp>
    </p:spTree>
    <p:extLst>
      <p:ext uri="{BB962C8B-B14F-4D97-AF65-F5344CB8AC3E}">
        <p14:creationId xmlns:p14="http://schemas.microsoft.com/office/powerpoint/2010/main" xmlns="" val="301862861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a:buFont typeface="Wingdings" panose="05000000000000000000" pitchFamily="2" charset="2"/>
              <a:buChar char="Ø"/>
            </a:pPr>
            <a:r>
              <a:rPr lang="en-US" sz="3200" b="1" dirty="0" smtClean="0"/>
              <a:t> Guidelines </a:t>
            </a:r>
            <a:r>
              <a:rPr lang="en-US" sz="3200" b="1" dirty="0"/>
              <a:t>of when to use liquidation</a:t>
            </a:r>
            <a:r>
              <a:rPr lang="en-US" sz="3200" b="1" dirty="0" smtClean="0"/>
              <a:t>:</a:t>
            </a:r>
            <a:endParaRPr lang="en-US" sz="3200" b="1" dirty="0"/>
          </a:p>
          <a:p>
            <a:r>
              <a:rPr lang="en-US" sz="3200" dirty="0"/>
              <a:t>a.   When an organization has pursued both a </a:t>
            </a:r>
            <a:r>
              <a:rPr lang="en-US" sz="3200" dirty="0">
                <a:solidFill>
                  <a:srgbClr val="FF0000"/>
                </a:solidFill>
              </a:rPr>
              <a:t>retrenchment and a divestiture </a:t>
            </a:r>
            <a:r>
              <a:rPr lang="en-US" sz="3200" dirty="0"/>
              <a:t>strategy and </a:t>
            </a:r>
            <a:r>
              <a:rPr lang="en-US" sz="3200" dirty="0">
                <a:solidFill>
                  <a:srgbClr val="FF0000"/>
                </a:solidFill>
              </a:rPr>
              <a:t>neither has been successful</a:t>
            </a:r>
            <a:r>
              <a:rPr lang="en-US" sz="3200" dirty="0" smtClean="0"/>
              <a:t>.</a:t>
            </a:r>
          </a:p>
          <a:p>
            <a:endParaRPr lang="en-US" sz="3200" dirty="0"/>
          </a:p>
          <a:p>
            <a:r>
              <a:rPr lang="en-US" sz="3200" dirty="0"/>
              <a:t>b.   When an organization’s only alternative is bankruptcy</a:t>
            </a:r>
            <a:r>
              <a:rPr lang="en-US" sz="3200" dirty="0" smtClean="0"/>
              <a:t>.</a:t>
            </a:r>
          </a:p>
          <a:p>
            <a:endParaRPr lang="en-US" sz="3200" dirty="0"/>
          </a:p>
          <a:p>
            <a:r>
              <a:rPr lang="en-US" sz="3200" dirty="0"/>
              <a:t>c.   When the </a:t>
            </a:r>
            <a:r>
              <a:rPr lang="en-US" sz="3200" dirty="0">
                <a:solidFill>
                  <a:srgbClr val="FF0000"/>
                </a:solidFill>
              </a:rPr>
              <a:t>stockholders</a:t>
            </a:r>
            <a:r>
              <a:rPr lang="en-US" sz="3200" dirty="0"/>
              <a:t> of a firm can </a:t>
            </a:r>
            <a:r>
              <a:rPr lang="en-US" sz="3200" dirty="0">
                <a:solidFill>
                  <a:srgbClr val="FF0000"/>
                </a:solidFill>
              </a:rPr>
              <a:t>minimize</a:t>
            </a:r>
            <a:r>
              <a:rPr lang="en-US" sz="3200" dirty="0"/>
              <a:t> their </a:t>
            </a:r>
            <a:r>
              <a:rPr lang="en-US" sz="3200" dirty="0">
                <a:solidFill>
                  <a:srgbClr val="FF0000"/>
                </a:solidFill>
              </a:rPr>
              <a:t>losses</a:t>
            </a:r>
            <a:r>
              <a:rPr lang="en-US" sz="3200" dirty="0"/>
              <a:t> by </a:t>
            </a:r>
            <a:r>
              <a:rPr lang="en-US" sz="3200" dirty="0">
                <a:solidFill>
                  <a:srgbClr val="FF0000"/>
                </a:solidFill>
              </a:rPr>
              <a:t>selling assets</a:t>
            </a:r>
            <a:r>
              <a:rPr lang="en-US" sz="3200" dirty="0"/>
              <a:t>. </a:t>
            </a:r>
          </a:p>
        </p:txBody>
      </p:sp>
    </p:spTree>
    <p:extLst>
      <p:ext uri="{BB962C8B-B14F-4D97-AF65-F5344CB8AC3E}">
        <p14:creationId xmlns:p14="http://schemas.microsoft.com/office/powerpoint/2010/main" xmlns="" val="35705074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3400"/>
            <a:ext cx="8229600" cy="1222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562600"/>
          </a:xfrm>
        </p:spPr>
        <p:txBody>
          <a:bodyPr>
            <a:normAutofit/>
          </a:bodyPr>
          <a:lstStyle/>
          <a:p>
            <a:pPr marL="0" indent="0">
              <a:buNone/>
            </a:pPr>
            <a:r>
              <a:rPr lang="en-US" sz="2800" b="1" dirty="0"/>
              <a:t>MICHAEL PORTER’S GENERIC </a:t>
            </a:r>
            <a:r>
              <a:rPr lang="en-US" sz="2800" b="1" dirty="0" smtClean="0"/>
              <a:t>STRATEGIES</a:t>
            </a:r>
          </a:p>
          <a:p>
            <a:pPr marL="514350" indent="-514350">
              <a:buAutoNum type="alphaUcPeriod"/>
            </a:pPr>
            <a:r>
              <a:rPr lang="en-US" sz="2800" b="1" dirty="0" smtClean="0"/>
              <a:t>Cost </a:t>
            </a:r>
            <a:r>
              <a:rPr lang="en-US" sz="2800" b="1" dirty="0"/>
              <a:t>Leadership </a:t>
            </a:r>
            <a:r>
              <a:rPr lang="en-US" sz="2800" b="1" dirty="0" smtClean="0"/>
              <a:t>Strategies:</a:t>
            </a:r>
          </a:p>
          <a:p>
            <a:r>
              <a:rPr lang="en-US" sz="2800" dirty="0"/>
              <a:t>A  </a:t>
            </a:r>
            <a:r>
              <a:rPr lang="en-US" sz="2800" dirty="0">
                <a:solidFill>
                  <a:srgbClr val="FF0000"/>
                </a:solidFill>
              </a:rPr>
              <a:t>primary  reason  </a:t>
            </a:r>
            <a:r>
              <a:rPr lang="en-US" sz="2800" dirty="0"/>
              <a:t>for  pursuing  forward,  backward,  and  horizontal  integration strategies is to gain cost leadership benefits</a:t>
            </a:r>
            <a:r>
              <a:rPr lang="en-US" sz="2800" dirty="0" smtClean="0"/>
              <a:t>.</a:t>
            </a:r>
          </a:p>
          <a:p>
            <a:endParaRPr lang="en-US" sz="2800" dirty="0" smtClean="0"/>
          </a:p>
          <a:p>
            <a:r>
              <a:rPr lang="en-US" sz="2800" dirty="0" smtClean="0"/>
              <a:t>effective </a:t>
            </a:r>
            <a:r>
              <a:rPr lang="en-US" sz="2800" dirty="0"/>
              <a:t>when </a:t>
            </a:r>
            <a:r>
              <a:rPr lang="en-US" sz="2800" dirty="0">
                <a:solidFill>
                  <a:srgbClr val="FF0000"/>
                </a:solidFill>
              </a:rPr>
              <a:t>the market is composed of many price-sensitive </a:t>
            </a:r>
            <a:r>
              <a:rPr lang="en-US" sz="2800" dirty="0"/>
              <a:t>buyers</a:t>
            </a:r>
            <a:r>
              <a:rPr lang="en-US" sz="2800" dirty="0" smtClean="0"/>
              <a:t>, and </a:t>
            </a:r>
            <a:r>
              <a:rPr lang="en-US" sz="2800" dirty="0"/>
              <a:t>when </a:t>
            </a:r>
            <a:r>
              <a:rPr lang="en-US" sz="2800" dirty="0">
                <a:solidFill>
                  <a:srgbClr val="FF0000"/>
                </a:solidFill>
              </a:rPr>
              <a:t>buyers do not care </a:t>
            </a:r>
            <a:r>
              <a:rPr lang="en-US" sz="2800" dirty="0"/>
              <a:t>much about </a:t>
            </a:r>
            <a:r>
              <a:rPr lang="en-US" sz="2800" dirty="0">
                <a:solidFill>
                  <a:srgbClr val="FF0000"/>
                </a:solidFill>
              </a:rPr>
              <a:t>differences from brand to </a:t>
            </a:r>
            <a:r>
              <a:rPr lang="en-US" sz="2800" dirty="0" smtClean="0">
                <a:solidFill>
                  <a:srgbClr val="FF0000"/>
                </a:solidFill>
              </a:rPr>
              <a:t>brand </a:t>
            </a:r>
            <a:r>
              <a:rPr lang="en-US" sz="2800" dirty="0" smtClean="0"/>
              <a:t>etc.</a:t>
            </a:r>
            <a:endParaRPr lang="en-US" sz="2800" b="1" dirty="0"/>
          </a:p>
        </p:txBody>
      </p:sp>
    </p:spTree>
    <p:extLst>
      <p:ext uri="{BB962C8B-B14F-4D97-AF65-F5344CB8AC3E}">
        <p14:creationId xmlns:p14="http://schemas.microsoft.com/office/powerpoint/2010/main" xmlns="" val="20002067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334000"/>
          </a:xfrm>
        </p:spPr>
        <p:txBody>
          <a:bodyPr>
            <a:normAutofit/>
          </a:bodyPr>
          <a:lstStyle/>
          <a:p>
            <a:r>
              <a:rPr lang="en-US" sz="2800" dirty="0"/>
              <a:t>The basic idea behind a cost leadership strategy is to </a:t>
            </a:r>
            <a:r>
              <a:rPr lang="en-US" sz="2800" dirty="0">
                <a:solidFill>
                  <a:srgbClr val="FF0000"/>
                </a:solidFill>
              </a:rPr>
              <a:t>underprice competitors </a:t>
            </a:r>
            <a:r>
              <a:rPr lang="en-US" sz="2800" dirty="0"/>
              <a:t>and thereby </a:t>
            </a:r>
            <a:r>
              <a:rPr lang="en-US" sz="2800" dirty="0">
                <a:solidFill>
                  <a:srgbClr val="FF0000"/>
                </a:solidFill>
              </a:rPr>
              <a:t>gain market share </a:t>
            </a:r>
            <a:r>
              <a:rPr lang="en-US" sz="2800" dirty="0"/>
              <a:t>and sales, driving some competitors </a:t>
            </a:r>
            <a:r>
              <a:rPr lang="en-US" sz="2800" dirty="0">
                <a:solidFill>
                  <a:srgbClr val="FF0000"/>
                </a:solidFill>
              </a:rPr>
              <a:t>out</a:t>
            </a:r>
            <a:r>
              <a:rPr lang="en-US" sz="2800" dirty="0"/>
              <a:t> of the market entirely</a:t>
            </a:r>
            <a:r>
              <a:rPr lang="en-US" sz="2800" dirty="0" smtClean="0"/>
              <a:t>.</a:t>
            </a:r>
          </a:p>
          <a:p>
            <a:endParaRPr lang="en-US" sz="2800" dirty="0"/>
          </a:p>
          <a:p>
            <a:pPr marL="514350" indent="-514350">
              <a:buAutoNum type="alphaUcPeriod" startAt="2"/>
            </a:pPr>
            <a:r>
              <a:rPr lang="en-US" sz="2800" b="1" dirty="0" smtClean="0"/>
              <a:t>Differentiation Strategies:</a:t>
            </a:r>
          </a:p>
          <a:p>
            <a:r>
              <a:rPr lang="en-US" sz="2800" dirty="0" smtClean="0"/>
              <a:t>Help to charge </a:t>
            </a:r>
            <a:r>
              <a:rPr lang="en-US" sz="2800" dirty="0" smtClean="0">
                <a:solidFill>
                  <a:srgbClr val="FF0000"/>
                </a:solidFill>
              </a:rPr>
              <a:t>higher </a:t>
            </a:r>
            <a:r>
              <a:rPr lang="en-US" sz="2800" dirty="0">
                <a:solidFill>
                  <a:srgbClr val="FF0000"/>
                </a:solidFill>
              </a:rPr>
              <a:t>prices </a:t>
            </a:r>
            <a:r>
              <a:rPr lang="en-US" sz="2800" dirty="0"/>
              <a:t>for its products to </a:t>
            </a:r>
            <a:r>
              <a:rPr lang="en-US" sz="2800" dirty="0">
                <a:solidFill>
                  <a:srgbClr val="FF0000"/>
                </a:solidFill>
              </a:rPr>
              <a:t>gain customer loyalty</a:t>
            </a:r>
            <a:r>
              <a:rPr lang="en-US" sz="2800" dirty="0"/>
              <a:t> because consumers may become strongly attached to the </a:t>
            </a:r>
            <a:r>
              <a:rPr lang="en-US" sz="2800" dirty="0">
                <a:solidFill>
                  <a:srgbClr val="FF0000"/>
                </a:solidFill>
              </a:rPr>
              <a:t>differentiation features</a:t>
            </a:r>
            <a:r>
              <a:rPr lang="en-US" sz="2800" dirty="0"/>
              <a:t>.</a:t>
            </a:r>
          </a:p>
          <a:p>
            <a:pPr marL="0" indent="0">
              <a:buNone/>
            </a:pPr>
            <a:endParaRPr lang="en-US" sz="2800" dirty="0"/>
          </a:p>
        </p:txBody>
      </p:sp>
    </p:spTree>
    <p:extLst>
      <p:ext uri="{BB962C8B-B14F-4D97-AF65-F5344CB8AC3E}">
        <p14:creationId xmlns:p14="http://schemas.microsoft.com/office/powerpoint/2010/main" xmlns="" val="42465756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8229600" cy="76200"/>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3200" b="1" dirty="0" smtClean="0"/>
              <a:t>C</a:t>
            </a:r>
            <a:r>
              <a:rPr lang="en-US" sz="3200" b="1" dirty="0"/>
              <a:t>.  Focus </a:t>
            </a:r>
            <a:r>
              <a:rPr lang="en-US" sz="3200" b="1" dirty="0" smtClean="0"/>
              <a:t>Strategies</a:t>
            </a:r>
            <a:endParaRPr lang="en-US" sz="3200" dirty="0" smtClean="0"/>
          </a:p>
          <a:p>
            <a:r>
              <a:rPr lang="en-US" sz="3600" dirty="0"/>
              <a:t>Focus strategies are most effective </a:t>
            </a:r>
            <a:r>
              <a:rPr lang="en-US" sz="3600" dirty="0" smtClean="0"/>
              <a:t>when:</a:t>
            </a:r>
          </a:p>
          <a:p>
            <a:pPr lvl="3">
              <a:buFont typeface="Wingdings" panose="05000000000000000000" pitchFamily="2" charset="2"/>
              <a:buChar char="Ø"/>
            </a:pPr>
            <a:r>
              <a:rPr lang="en-US" sz="3200" dirty="0" smtClean="0"/>
              <a:t> </a:t>
            </a:r>
            <a:r>
              <a:rPr lang="en-US" sz="3200" dirty="0"/>
              <a:t>C</a:t>
            </a:r>
            <a:r>
              <a:rPr lang="en-US" sz="3200" dirty="0" smtClean="0"/>
              <a:t>onsumers </a:t>
            </a:r>
            <a:r>
              <a:rPr lang="en-US" sz="3200" dirty="0"/>
              <a:t>have </a:t>
            </a:r>
            <a:r>
              <a:rPr lang="en-US" sz="3200" dirty="0">
                <a:solidFill>
                  <a:srgbClr val="FF0000"/>
                </a:solidFill>
              </a:rPr>
              <a:t>distinctive</a:t>
            </a:r>
            <a:r>
              <a:rPr lang="en-US" sz="3200" dirty="0"/>
              <a:t> </a:t>
            </a:r>
            <a:r>
              <a:rPr lang="en-US" sz="3200" dirty="0">
                <a:solidFill>
                  <a:srgbClr val="FF0000"/>
                </a:solidFill>
              </a:rPr>
              <a:t>preferences</a:t>
            </a:r>
            <a:r>
              <a:rPr lang="en-US" sz="3200" dirty="0"/>
              <a:t> or requirements and </a:t>
            </a:r>
            <a:endParaRPr lang="en-US" sz="3200" dirty="0" smtClean="0"/>
          </a:p>
          <a:p>
            <a:pPr lvl="3">
              <a:buFont typeface="Wingdings" panose="05000000000000000000" pitchFamily="2" charset="2"/>
              <a:buChar char="Ø"/>
            </a:pPr>
            <a:r>
              <a:rPr lang="en-US" sz="3200" dirty="0"/>
              <a:t> W</a:t>
            </a:r>
            <a:r>
              <a:rPr lang="en-US" sz="3200" dirty="0" smtClean="0"/>
              <a:t>hen </a:t>
            </a:r>
            <a:r>
              <a:rPr lang="en-US" sz="3200" dirty="0"/>
              <a:t>rival firms are </a:t>
            </a:r>
            <a:r>
              <a:rPr lang="en-US" sz="3200" dirty="0">
                <a:solidFill>
                  <a:srgbClr val="FF0000"/>
                </a:solidFill>
              </a:rPr>
              <a:t>not attempting </a:t>
            </a:r>
            <a:r>
              <a:rPr lang="en-US" sz="3200" dirty="0"/>
              <a:t>to </a:t>
            </a:r>
            <a:r>
              <a:rPr lang="en-US" sz="3200" dirty="0">
                <a:solidFill>
                  <a:srgbClr val="FF0000"/>
                </a:solidFill>
              </a:rPr>
              <a:t>specialize</a:t>
            </a:r>
            <a:r>
              <a:rPr lang="en-US" sz="3200" dirty="0"/>
              <a:t> in the same target segment. </a:t>
            </a:r>
          </a:p>
          <a:p>
            <a:endParaRPr lang="en-US" sz="2800" dirty="0"/>
          </a:p>
        </p:txBody>
      </p:sp>
    </p:spTree>
    <p:extLst>
      <p:ext uri="{BB962C8B-B14F-4D97-AF65-F5344CB8AC3E}">
        <p14:creationId xmlns:p14="http://schemas.microsoft.com/office/powerpoint/2010/main" xmlns="" val="50619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3600" b="1" dirty="0" smtClean="0"/>
              <a:t>C. Mission </a:t>
            </a:r>
            <a:r>
              <a:rPr lang="en-US" sz="3600" b="1" dirty="0"/>
              <a:t>statements </a:t>
            </a:r>
            <a:r>
              <a:rPr lang="en-US" sz="3600" dirty="0"/>
              <a:t>are “enduring statements of purpose that </a:t>
            </a:r>
            <a:r>
              <a:rPr lang="en-US" sz="3600" dirty="0">
                <a:solidFill>
                  <a:srgbClr val="FF0000"/>
                </a:solidFill>
              </a:rPr>
              <a:t>distinguish one business </a:t>
            </a:r>
            <a:r>
              <a:rPr lang="en-US" sz="3600" dirty="0"/>
              <a:t>from other </a:t>
            </a:r>
            <a:r>
              <a:rPr lang="en-US" sz="3600" dirty="0">
                <a:solidFill>
                  <a:srgbClr val="FF0000"/>
                </a:solidFill>
              </a:rPr>
              <a:t>similar firms</a:t>
            </a:r>
            <a:r>
              <a:rPr lang="en-US" sz="3600" dirty="0" smtClean="0"/>
              <a:t>.</a:t>
            </a:r>
          </a:p>
          <a:p>
            <a:pPr marL="0" indent="0">
              <a:buNone/>
            </a:pPr>
            <a:r>
              <a:rPr lang="en-US" sz="3600" dirty="0" smtClean="0"/>
              <a:t> </a:t>
            </a:r>
          </a:p>
          <a:p>
            <a:r>
              <a:rPr lang="en-US" sz="3600" dirty="0"/>
              <a:t>A mission statement identifies the </a:t>
            </a:r>
            <a:r>
              <a:rPr lang="en-US" sz="3600" dirty="0">
                <a:solidFill>
                  <a:srgbClr val="FF0000"/>
                </a:solidFill>
              </a:rPr>
              <a:t>scope of a firm’s operations </a:t>
            </a:r>
            <a:r>
              <a:rPr lang="en-US" sz="3600" dirty="0"/>
              <a:t>in product and market terms.” </a:t>
            </a:r>
            <a:endParaRPr lang="en-US" sz="3600" dirty="0" smtClean="0"/>
          </a:p>
        </p:txBody>
      </p:sp>
    </p:spTree>
    <p:extLst>
      <p:ext uri="{BB962C8B-B14F-4D97-AF65-F5344CB8AC3E}">
        <p14:creationId xmlns:p14="http://schemas.microsoft.com/office/powerpoint/2010/main" xmlns="" val="40412311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800" b="1" dirty="0" smtClean="0"/>
              <a:t>joint venture/partnering:</a:t>
            </a:r>
          </a:p>
          <a:p>
            <a:r>
              <a:rPr lang="en-US" sz="2800" dirty="0" smtClean="0"/>
              <a:t>Joint </a:t>
            </a:r>
            <a:r>
              <a:rPr lang="en-US" sz="2800" dirty="0"/>
              <a:t>venture is a popular strategy that </a:t>
            </a:r>
            <a:r>
              <a:rPr lang="en-US" sz="2800" dirty="0">
                <a:solidFill>
                  <a:srgbClr val="FF0000"/>
                </a:solidFill>
              </a:rPr>
              <a:t>occurs</a:t>
            </a:r>
            <a:r>
              <a:rPr lang="en-US" sz="2800" dirty="0"/>
              <a:t> when </a:t>
            </a:r>
            <a:r>
              <a:rPr lang="en-US" sz="2800" dirty="0">
                <a:solidFill>
                  <a:srgbClr val="FF0000"/>
                </a:solidFill>
              </a:rPr>
              <a:t>two or more </a:t>
            </a:r>
            <a:r>
              <a:rPr lang="en-US" sz="2800" dirty="0"/>
              <a:t>companies form a </a:t>
            </a:r>
            <a:r>
              <a:rPr lang="en-US" sz="2800" dirty="0">
                <a:solidFill>
                  <a:srgbClr val="FF0000"/>
                </a:solidFill>
              </a:rPr>
              <a:t>temporary partnership </a:t>
            </a:r>
            <a:r>
              <a:rPr lang="en-US" sz="2800" dirty="0"/>
              <a:t>or consortium for the purpose of capitalizing on some opportunity</a:t>
            </a:r>
            <a:r>
              <a:rPr lang="en-US" sz="2800" dirty="0" smtClean="0"/>
              <a:t>.</a:t>
            </a:r>
          </a:p>
          <a:p>
            <a:endParaRPr lang="en-US" sz="2800" dirty="0" smtClean="0"/>
          </a:p>
          <a:p>
            <a:r>
              <a:rPr lang="en-US" sz="2800" dirty="0"/>
              <a:t>Other types of cooperative arrangements include </a:t>
            </a:r>
            <a:r>
              <a:rPr lang="en-US" sz="2800" dirty="0">
                <a:solidFill>
                  <a:srgbClr val="FF0000"/>
                </a:solidFill>
              </a:rPr>
              <a:t>R&amp;D partnerships</a:t>
            </a:r>
            <a:r>
              <a:rPr lang="en-US" sz="2800" dirty="0"/>
              <a:t>, cross-</a:t>
            </a:r>
            <a:r>
              <a:rPr lang="en-US" sz="2800" dirty="0">
                <a:solidFill>
                  <a:srgbClr val="FF0000"/>
                </a:solidFill>
              </a:rPr>
              <a:t>distribution</a:t>
            </a:r>
            <a:r>
              <a:rPr lang="en-US" sz="2800" dirty="0"/>
              <a:t> agreements, cross-</a:t>
            </a:r>
            <a:r>
              <a:rPr lang="en-US" sz="2800" dirty="0">
                <a:solidFill>
                  <a:srgbClr val="FF0000"/>
                </a:solidFill>
              </a:rPr>
              <a:t>licensing</a:t>
            </a:r>
            <a:r>
              <a:rPr lang="en-US" sz="2800" dirty="0"/>
              <a:t> agreements</a:t>
            </a:r>
            <a:r>
              <a:rPr lang="en-US" sz="2800" dirty="0" smtClean="0"/>
              <a:t>,</a:t>
            </a:r>
            <a:r>
              <a:rPr lang="en-US" sz="2800" dirty="0"/>
              <a:t> and </a:t>
            </a:r>
            <a:r>
              <a:rPr lang="en-US" sz="2800" dirty="0" smtClean="0"/>
              <a:t> </a:t>
            </a:r>
            <a:r>
              <a:rPr lang="en-US" sz="2800" dirty="0"/>
              <a:t>cross-</a:t>
            </a:r>
            <a:r>
              <a:rPr lang="en-US" sz="2800" dirty="0">
                <a:solidFill>
                  <a:srgbClr val="FF0000"/>
                </a:solidFill>
              </a:rPr>
              <a:t>manufacturing</a:t>
            </a:r>
            <a:r>
              <a:rPr lang="en-US" sz="2800" dirty="0"/>
              <a:t> </a:t>
            </a:r>
            <a:r>
              <a:rPr lang="en-US" sz="2800" dirty="0" smtClean="0"/>
              <a:t>agreements</a:t>
            </a:r>
            <a:r>
              <a:rPr lang="en-US" sz="2800" dirty="0"/>
              <a:t>.</a:t>
            </a:r>
            <a:r>
              <a:rPr lang="en-US" sz="2800" dirty="0" smtClean="0"/>
              <a:t> </a:t>
            </a:r>
            <a:endParaRPr lang="en-US" sz="2800" dirty="0"/>
          </a:p>
        </p:txBody>
      </p:sp>
    </p:spTree>
    <p:extLst>
      <p:ext uri="{BB962C8B-B14F-4D97-AF65-F5344CB8AC3E}">
        <p14:creationId xmlns:p14="http://schemas.microsoft.com/office/powerpoint/2010/main" xmlns="" val="23560107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3200" b="1" dirty="0" smtClean="0"/>
              <a:t>merger/acquisition:</a:t>
            </a:r>
          </a:p>
          <a:p>
            <a:r>
              <a:rPr lang="en-US" sz="3200" dirty="0" smtClean="0"/>
              <a:t>A </a:t>
            </a:r>
            <a:r>
              <a:rPr lang="en-US" sz="3200" dirty="0"/>
              <a:t>merger occurs when </a:t>
            </a:r>
            <a:r>
              <a:rPr lang="en-US" sz="3200" dirty="0">
                <a:solidFill>
                  <a:srgbClr val="FF0000"/>
                </a:solidFill>
              </a:rPr>
              <a:t>two organizations </a:t>
            </a:r>
            <a:r>
              <a:rPr lang="en-US" sz="3200" dirty="0"/>
              <a:t>of about </a:t>
            </a:r>
            <a:r>
              <a:rPr lang="en-US" sz="3200" dirty="0">
                <a:solidFill>
                  <a:srgbClr val="FF0000"/>
                </a:solidFill>
              </a:rPr>
              <a:t>equal size unite </a:t>
            </a:r>
            <a:r>
              <a:rPr lang="en-US" sz="3200" dirty="0"/>
              <a:t>to </a:t>
            </a:r>
            <a:r>
              <a:rPr lang="en-US" sz="3200" dirty="0">
                <a:solidFill>
                  <a:srgbClr val="FF0000"/>
                </a:solidFill>
              </a:rPr>
              <a:t>form one </a:t>
            </a:r>
            <a:r>
              <a:rPr lang="en-US" sz="3200" dirty="0"/>
              <a:t>enterprise</a:t>
            </a:r>
            <a:r>
              <a:rPr lang="en-US" sz="3200" dirty="0" smtClean="0"/>
              <a:t>.</a:t>
            </a:r>
          </a:p>
          <a:p>
            <a:endParaRPr lang="en-US" sz="3200" dirty="0" smtClean="0"/>
          </a:p>
          <a:p>
            <a:r>
              <a:rPr lang="en-US" sz="3200" dirty="0"/>
              <a:t>An acquisition occurs </a:t>
            </a:r>
            <a:r>
              <a:rPr lang="en-US" sz="3200" dirty="0">
                <a:solidFill>
                  <a:srgbClr val="FF0000"/>
                </a:solidFill>
              </a:rPr>
              <a:t>when a large </a:t>
            </a:r>
            <a:r>
              <a:rPr lang="en-US" sz="3200" dirty="0"/>
              <a:t>organization </a:t>
            </a:r>
            <a:r>
              <a:rPr lang="en-US" sz="3200" dirty="0">
                <a:solidFill>
                  <a:srgbClr val="FF0000"/>
                </a:solidFill>
              </a:rPr>
              <a:t>purchases</a:t>
            </a:r>
            <a:r>
              <a:rPr lang="en-US" sz="3200" dirty="0"/>
              <a:t> (acquires) a </a:t>
            </a:r>
            <a:r>
              <a:rPr lang="en-US" sz="3200" dirty="0">
                <a:solidFill>
                  <a:srgbClr val="FF0000"/>
                </a:solidFill>
              </a:rPr>
              <a:t>smaller</a:t>
            </a:r>
            <a:r>
              <a:rPr lang="en-US" sz="3200" dirty="0"/>
              <a:t> </a:t>
            </a:r>
            <a:r>
              <a:rPr lang="en-US" sz="3200" dirty="0" smtClean="0"/>
              <a:t>firm.</a:t>
            </a:r>
            <a:endParaRPr lang="en-US" sz="3200" dirty="0"/>
          </a:p>
        </p:txBody>
      </p:sp>
    </p:spTree>
    <p:extLst>
      <p:ext uri="{BB962C8B-B14F-4D97-AF65-F5344CB8AC3E}">
        <p14:creationId xmlns:p14="http://schemas.microsoft.com/office/powerpoint/2010/main" xmlns="" val="385209952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289"/>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668963"/>
          </a:xfrm>
        </p:spPr>
        <p:txBody>
          <a:bodyPr>
            <a:normAutofit/>
          </a:bodyPr>
          <a:lstStyle/>
          <a:p>
            <a:pPr marL="0" indent="0">
              <a:buNone/>
            </a:pPr>
            <a:r>
              <a:rPr lang="en-US" sz="2800" b="1" dirty="0" smtClean="0"/>
              <a:t>Reasons </a:t>
            </a:r>
            <a:r>
              <a:rPr lang="en-US" sz="2800" b="1" dirty="0"/>
              <a:t>for mergers and </a:t>
            </a:r>
            <a:r>
              <a:rPr lang="en-US" sz="2800" b="1" dirty="0" smtClean="0"/>
              <a:t>acquisitions:</a:t>
            </a:r>
          </a:p>
          <a:p>
            <a:pPr marL="0" indent="0">
              <a:buNone/>
            </a:pPr>
            <a:endParaRPr lang="en-US" sz="2800" b="1" dirty="0"/>
          </a:p>
          <a:p>
            <a:r>
              <a:rPr lang="en-US" sz="2800" dirty="0" smtClean="0"/>
              <a:t>a. To </a:t>
            </a:r>
            <a:r>
              <a:rPr lang="en-US" sz="2800" dirty="0"/>
              <a:t>make better use of an existing sales force. </a:t>
            </a:r>
            <a:endParaRPr lang="en-US" sz="2800" dirty="0" smtClean="0"/>
          </a:p>
          <a:p>
            <a:r>
              <a:rPr lang="en-US" sz="2800" dirty="0"/>
              <a:t>b</a:t>
            </a:r>
            <a:r>
              <a:rPr lang="en-US" sz="2800" dirty="0" smtClean="0"/>
              <a:t>. </a:t>
            </a:r>
            <a:r>
              <a:rPr lang="en-US" sz="2800" dirty="0"/>
              <a:t>To </a:t>
            </a:r>
            <a:r>
              <a:rPr lang="en-US" sz="2800" dirty="0">
                <a:solidFill>
                  <a:srgbClr val="FF0000"/>
                </a:solidFill>
              </a:rPr>
              <a:t>reduce</a:t>
            </a:r>
            <a:r>
              <a:rPr lang="en-US" sz="2800" dirty="0"/>
              <a:t> managerial </a:t>
            </a:r>
            <a:r>
              <a:rPr lang="en-US" sz="2800" dirty="0" smtClean="0">
                <a:solidFill>
                  <a:srgbClr val="FF0000"/>
                </a:solidFill>
              </a:rPr>
              <a:t>staff</a:t>
            </a:r>
            <a:r>
              <a:rPr lang="en-US" sz="2800" dirty="0" smtClean="0"/>
              <a:t>.</a:t>
            </a:r>
          </a:p>
          <a:p>
            <a:r>
              <a:rPr lang="en-US" sz="2800" dirty="0"/>
              <a:t>c</a:t>
            </a:r>
            <a:r>
              <a:rPr lang="en-US" sz="2800" dirty="0" smtClean="0"/>
              <a:t>. To gain access to </a:t>
            </a:r>
            <a:r>
              <a:rPr lang="en-US" sz="2800" dirty="0" smtClean="0">
                <a:solidFill>
                  <a:srgbClr val="FF0000"/>
                </a:solidFill>
              </a:rPr>
              <a:t>new suppliers</a:t>
            </a:r>
            <a:r>
              <a:rPr lang="en-US" sz="2800" dirty="0" smtClean="0"/>
              <a:t>, </a:t>
            </a:r>
            <a:r>
              <a:rPr lang="en-US" sz="2800" dirty="0" smtClean="0">
                <a:solidFill>
                  <a:srgbClr val="FF0000"/>
                </a:solidFill>
              </a:rPr>
              <a:t>distributors</a:t>
            </a:r>
            <a:r>
              <a:rPr lang="en-US" sz="2800" dirty="0" smtClean="0"/>
              <a:t>, customers, products, and creditors. </a:t>
            </a:r>
          </a:p>
          <a:p>
            <a:r>
              <a:rPr lang="en-US" sz="2800" dirty="0"/>
              <a:t>d</a:t>
            </a:r>
            <a:r>
              <a:rPr lang="en-US" sz="2800" dirty="0" smtClean="0"/>
              <a:t>. </a:t>
            </a:r>
            <a:r>
              <a:rPr lang="en-US" sz="2800" dirty="0"/>
              <a:t>To </a:t>
            </a:r>
            <a:r>
              <a:rPr lang="en-US" sz="2800" dirty="0">
                <a:solidFill>
                  <a:srgbClr val="FF0000"/>
                </a:solidFill>
              </a:rPr>
              <a:t>gain new technology</a:t>
            </a:r>
            <a:r>
              <a:rPr lang="en-US" sz="2800" dirty="0"/>
              <a:t>.</a:t>
            </a:r>
          </a:p>
          <a:p>
            <a:r>
              <a:rPr lang="en-US" sz="2800" dirty="0" smtClean="0"/>
              <a:t>e. To </a:t>
            </a:r>
            <a:r>
              <a:rPr lang="en-US" sz="2800" dirty="0">
                <a:solidFill>
                  <a:srgbClr val="FF0000"/>
                </a:solidFill>
              </a:rPr>
              <a:t>reduce tax </a:t>
            </a:r>
            <a:r>
              <a:rPr lang="en-US" sz="2800" dirty="0"/>
              <a:t>obligations.</a:t>
            </a:r>
          </a:p>
          <a:p>
            <a:endParaRPr lang="en-US" sz="2800" dirty="0"/>
          </a:p>
        </p:txBody>
      </p:sp>
    </p:spTree>
    <p:extLst>
      <p:ext uri="{BB962C8B-B14F-4D97-AF65-F5344CB8AC3E}">
        <p14:creationId xmlns:p14="http://schemas.microsoft.com/office/powerpoint/2010/main" xmlns="" val="16105347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800" b="1" dirty="0"/>
              <a:t>Leveraged Buyouts (LBOs</a:t>
            </a:r>
            <a:r>
              <a:rPr lang="en-US" sz="2800" b="1" dirty="0" smtClean="0"/>
              <a:t>):</a:t>
            </a:r>
          </a:p>
          <a:p>
            <a:r>
              <a:rPr lang="en-US" dirty="0"/>
              <a:t>An LBO occurs when a </a:t>
            </a:r>
            <a:r>
              <a:rPr lang="en-US" dirty="0">
                <a:solidFill>
                  <a:srgbClr val="FF0000"/>
                </a:solidFill>
              </a:rPr>
              <a:t>corporation’s shareholders </a:t>
            </a:r>
            <a:r>
              <a:rPr lang="en-US" dirty="0"/>
              <a:t>are bought out (hence </a:t>
            </a:r>
            <a:r>
              <a:rPr lang="en-US" i="1" dirty="0"/>
              <a:t>buyout</a:t>
            </a:r>
            <a:r>
              <a:rPr lang="en-US" dirty="0"/>
              <a:t>) </a:t>
            </a:r>
            <a:r>
              <a:rPr lang="en-US" dirty="0">
                <a:solidFill>
                  <a:srgbClr val="FF0000"/>
                </a:solidFill>
              </a:rPr>
              <a:t>by the company’s management</a:t>
            </a:r>
            <a:r>
              <a:rPr lang="en-US" dirty="0"/>
              <a:t> and other </a:t>
            </a:r>
            <a:r>
              <a:rPr lang="en-US" dirty="0">
                <a:solidFill>
                  <a:srgbClr val="FF0000"/>
                </a:solidFill>
              </a:rPr>
              <a:t>private investors </a:t>
            </a:r>
            <a:r>
              <a:rPr lang="en-US" dirty="0"/>
              <a:t>using borrowed funds (hence </a:t>
            </a:r>
            <a:r>
              <a:rPr lang="en-US" i="1" dirty="0"/>
              <a:t>leveraged</a:t>
            </a:r>
            <a:r>
              <a:rPr lang="en-US" dirty="0" smtClean="0"/>
              <a:t>).</a:t>
            </a:r>
          </a:p>
          <a:p>
            <a:endParaRPr lang="en-US" dirty="0" smtClean="0"/>
          </a:p>
          <a:p>
            <a:pPr marL="0" indent="0">
              <a:buNone/>
            </a:pPr>
            <a:r>
              <a:rPr lang="en-US" sz="2800" b="1" dirty="0"/>
              <a:t>F</a:t>
            </a:r>
            <a:r>
              <a:rPr lang="en-US" sz="2800" b="1" dirty="0" smtClean="0"/>
              <a:t>irst mover advantages:</a:t>
            </a:r>
          </a:p>
          <a:p>
            <a:r>
              <a:rPr lang="en-US" dirty="0" smtClean="0"/>
              <a:t>It refers </a:t>
            </a:r>
            <a:r>
              <a:rPr lang="en-US" dirty="0"/>
              <a:t>to the benefits a firm may achieve by </a:t>
            </a:r>
            <a:r>
              <a:rPr lang="en-US" dirty="0">
                <a:solidFill>
                  <a:srgbClr val="FF0000"/>
                </a:solidFill>
              </a:rPr>
              <a:t>entering a new market</a:t>
            </a:r>
            <a:r>
              <a:rPr lang="en-US" dirty="0"/>
              <a:t> or </a:t>
            </a:r>
            <a:r>
              <a:rPr lang="en-US" dirty="0">
                <a:solidFill>
                  <a:srgbClr val="FF0000"/>
                </a:solidFill>
              </a:rPr>
              <a:t>developing a new product </a:t>
            </a:r>
            <a:r>
              <a:rPr lang="en-US" dirty="0"/>
              <a:t>or service </a:t>
            </a:r>
            <a:r>
              <a:rPr lang="en-US" dirty="0">
                <a:solidFill>
                  <a:srgbClr val="FF0000"/>
                </a:solidFill>
              </a:rPr>
              <a:t>prior to rival firms</a:t>
            </a:r>
            <a:r>
              <a:rPr lang="en-US" dirty="0"/>
              <a:t>.</a:t>
            </a:r>
          </a:p>
          <a:p>
            <a:pPr marL="0" indent="0">
              <a:buNone/>
            </a:pPr>
            <a:endParaRPr lang="en-US" b="1" dirty="0"/>
          </a:p>
          <a:p>
            <a:pPr marL="0" indent="0">
              <a:buNone/>
            </a:pPr>
            <a:endParaRPr lang="en-US" b="1" dirty="0" smtClean="0"/>
          </a:p>
          <a:p>
            <a:endParaRPr lang="en-US" dirty="0"/>
          </a:p>
        </p:txBody>
      </p:sp>
    </p:spTree>
    <p:extLst>
      <p:ext uri="{BB962C8B-B14F-4D97-AF65-F5344CB8AC3E}">
        <p14:creationId xmlns:p14="http://schemas.microsoft.com/office/powerpoint/2010/main" xmlns="" val="26404387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04800"/>
            <a:ext cx="8229600" cy="1222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3600" dirty="0" smtClean="0"/>
              <a:t>The </a:t>
            </a:r>
            <a:r>
              <a:rPr lang="en-US" sz="3600" b="1" dirty="0"/>
              <a:t>advantages</a:t>
            </a:r>
            <a:r>
              <a:rPr lang="en-US" sz="3600" dirty="0"/>
              <a:t> of being a first mover </a:t>
            </a:r>
            <a:r>
              <a:rPr lang="en-US" sz="3600" dirty="0" smtClean="0"/>
              <a:t>includes</a:t>
            </a:r>
          </a:p>
          <a:p>
            <a:r>
              <a:rPr lang="en-US" sz="3600" dirty="0" smtClean="0"/>
              <a:t>Securing </a:t>
            </a:r>
            <a:r>
              <a:rPr lang="en-US" sz="3600" dirty="0">
                <a:solidFill>
                  <a:srgbClr val="FF0000"/>
                </a:solidFill>
              </a:rPr>
              <a:t>access</a:t>
            </a:r>
            <a:r>
              <a:rPr lang="en-US" sz="3600" dirty="0"/>
              <a:t> to </a:t>
            </a:r>
            <a:r>
              <a:rPr lang="en-US" sz="3600" dirty="0">
                <a:solidFill>
                  <a:srgbClr val="FF0000"/>
                </a:solidFill>
              </a:rPr>
              <a:t>rare resources</a:t>
            </a:r>
            <a:r>
              <a:rPr lang="en-US" sz="3600" dirty="0"/>
              <a:t>, </a:t>
            </a:r>
            <a:r>
              <a:rPr lang="en-US" sz="3600" dirty="0" smtClean="0"/>
              <a:t>and</a:t>
            </a:r>
          </a:p>
          <a:p>
            <a:r>
              <a:rPr lang="en-US" sz="3600" dirty="0"/>
              <a:t>G</a:t>
            </a:r>
            <a:r>
              <a:rPr lang="en-US" sz="3600" dirty="0" smtClean="0"/>
              <a:t>aining </a:t>
            </a:r>
            <a:r>
              <a:rPr lang="en-US" sz="3600" dirty="0">
                <a:solidFill>
                  <a:srgbClr val="FF0000"/>
                </a:solidFill>
              </a:rPr>
              <a:t>new knowledge </a:t>
            </a:r>
            <a:r>
              <a:rPr lang="en-US" sz="3600" dirty="0"/>
              <a:t>of </a:t>
            </a:r>
            <a:r>
              <a:rPr lang="en-US" sz="3600" dirty="0">
                <a:solidFill>
                  <a:srgbClr val="FF0000"/>
                </a:solidFill>
              </a:rPr>
              <a:t>key</a:t>
            </a:r>
            <a:r>
              <a:rPr lang="en-US" sz="3600" dirty="0"/>
              <a:t> factors and </a:t>
            </a:r>
            <a:r>
              <a:rPr lang="en-US" sz="3600" dirty="0" smtClean="0">
                <a:solidFill>
                  <a:srgbClr val="FF0000"/>
                </a:solidFill>
              </a:rPr>
              <a:t>issues</a:t>
            </a:r>
          </a:p>
          <a:p>
            <a:pPr marL="0" indent="0">
              <a:buNone/>
            </a:pPr>
            <a:r>
              <a:rPr lang="en-US" sz="3600" b="1" dirty="0" smtClean="0"/>
              <a:t>Outsourcing:</a:t>
            </a:r>
            <a:endParaRPr lang="en-US" sz="3600" dirty="0" smtClean="0"/>
          </a:p>
          <a:p>
            <a:endParaRPr lang="en-US" sz="3600" dirty="0" smtClean="0"/>
          </a:p>
        </p:txBody>
      </p:sp>
    </p:spTree>
    <p:extLst>
      <p:ext uri="{BB962C8B-B14F-4D97-AF65-F5344CB8AC3E}">
        <p14:creationId xmlns:p14="http://schemas.microsoft.com/office/powerpoint/2010/main" xmlns="" val="17570915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lstStyle/>
          <a:p>
            <a:pPr marL="0" indent="0" algn="ctr">
              <a:buNone/>
            </a:pPr>
            <a:r>
              <a:rPr lang="en-US" b="1" dirty="0"/>
              <a:t>CHAPTER </a:t>
            </a:r>
            <a:r>
              <a:rPr lang="en-US" b="1" dirty="0" smtClean="0"/>
              <a:t>6</a:t>
            </a:r>
          </a:p>
          <a:p>
            <a:pPr marL="0" indent="0" algn="ctr">
              <a:buNone/>
            </a:pPr>
            <a:r>
              <a:rPr lang="en-US" b="1" dirty="0" smtClean="0"/>
              <a:t>STRATEGY ANALYSIS </a:t>
            </a:r>
            <a:r>
              <a:rPr lang="en-US" b="1" dirty="0"/>
              <a:t>AND </a:t>
            </a:r>
            <a:r>
              <a:rPr lang="en-US" b="1" dirty="0" smtClean="0"/>
              <a:t>CHOICE</a:t>
            </a:r>
          </a:p>
          <a:p>
            <a:r>
              <a:rPr lang="en-US" dirty="0"/>
              <a:t>All participants in the strategy analysis and choice activity should have the firm’s external and internal audit information by their sides.</a:t>
            </a:r>
          </a:p>
          <a:p>
            <a:r>
              <a:rPr lang="en-US" dirty="0"/>
              <a:t>This information, coupled with the firm’s mission statement, will help participants crystallize in their own minds particular strategies that they believe could benefit the firm most. </a:t>
            </a:r>
          </a:p>
          <a:p>
            <a:r>
              <a:rPr lang="en-US" dirty="0"/>
              <a:t>Creativity should be encouraged in this thought process.</a:t>
            </a:r>
          </a:p>
          <a:p>
            <a:endParaRPr lang="en-US" dirty="0"/>
          </a:p>
          <a:p>
            <a:pPr marL="0" indent="0">
              <a:buNone/>
            </a:pPr>
            <a:endParaRPr lang="en-US" b="1" dirty="0" smtClean="0"/>
          </a:p>
        </p:txBody>
      </p:sp>
    </p:spTree>
    <p:extLst>
      <p:ext uri="{BB962C8B-B14F-4D97-AF65-F5344CB8AC3E}">
        <p14:creationId xmlns:p14="http://schemas.microsoft.com/office/powerpoint/2010/main" xmlns="" val="23599388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sz="2800" dirty="0"/>
              <a:t>Alternative strategies proposed by participants should be considered and discussed in a meeting or series of meetings.</a:t>
            </a:r>
          </a:p>
          <a:p>
            <a:r>
              <a:rPr lang="en-US" sz="2800" dirty="0"/>
              <a:t>Proposed strategies should be listed in writing</a:t>
            </a:r>
            <a:r>
              <a:rPr lang="en-US" dirty="0"/>
              <a:t>.</a:t>
            </a:r>
          </a:p>
          <a:p>
            <a:endParaRPr lang="en-US" dirty="0"/>
          </a:p>
          <a:p>
            <a:endParaRPr lang="en-US" dirty="0"/>
          </a:p>
        </p:txBody>
      </p:sp>
    </p:spTree>
    <p:extLst>
      <p:ext uri="{BB962C8B-B14F-4D97-AF65-F5344CB8AC3E}">
        <p14:creationId xmlns:p14="http://schemas.microsoft.com/office/powerpoint/2010/main" xmlns="" val="12143291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Alternative strategies do not come out of the wild blue yonder; they are derived from the firm’s vision, mission, objectives, external audit, and internal audit; </a:t>
            </a:r>
          </a:p>
          <a:p>
            <a:r>
              <a:rPr lang="en-US" dirty="0"/>
              <a:t>They are consistent with, or build on, past strategies that have worked well.</a:t>
            </a:r>
          </a:p>
          <a:p>
            <a:endParaRPr lang="en-US" dirty="0"/>
          </a:p>
        </p:txBody>
      </p:sp>
    </p:spTree>
    <p:extLst>
      <p:ext uri="{BB962C8B-B14F-4D97-AF65-F5344CB8AC3E}">
        <p14:creationId xmlns:p14="http://schemas.microsoft.com/office/powerpoint/2010/main" xmlns="" val="41287716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a:t>The advantages, disadvantages, trade-offs, costs, and benefits of </a:t>
            </a:r>
            <a:r>
              <a:rPr lang="en-US" dirty="0" smtClean="0"/>
              <a:t>these strategies </a:t>
            </a:r>
            <a:r>
              <a:rPr lang="en-US" dirty="0"/>
              <a:t>should be determined</a:t>
            </a:r>
            <a:r>
              <a:rPr lang="en-US" dirty="0" smtClean="0"/>
              <a:t>.</a:t>
            </a:r>
          </a:p>
          <a:p>
            <a:endParaRPr lang="en-US" dirty="0" smtClean="0"/>
          </a:p>
          <a:p>
            <a:r>
              <a:rPr lang="en-US" dirty="0"/>
              <a:t>Identifying and evaluating alternative strategies should involve many of the </a:t>
            </a:r>
            <a:r>
              <a:rPr lang="en-US" dirty="0" smtClean="0"/>
              <a:t>managers and </a:t>
            </a:r>
            <a:r>
              <a:rPr lang="en-US" dirty="0"/>
              <a:t>employees who earlier assembled the organizational vision and mission </a:t>
            </a:r>
            <a:r>
              <a:rPr lang="en-US" dirty="0" smtClean="0"/>
              <a:t>statements, performed </a:t>
            </a:r>
            <a:r>
              <a:rPr lang="en-US" dirty="0"/>
              <a:t>the external audit, and conducted the internal audit.</a:t>
            </a:r>
          </a:p>
        </p:txBody>
      </p:sp>
    </p:spTree>
    <p:extLst>
      <p:ext uri="{BB962C8B-B14F-4D97-AF65-F5344CB8AC3E}">
        <p14:creationId xmlns:p14="http://schemas.microsoft.com/office/powerpoint/2010/main" xmlns="" val="48191272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362"/>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Representatives from </a:t>
            </a:r>
            <a:r>
              <a:rPr lang="en-US" dirty="0"/>
              <a:t>each department and division of the firm should be included in this process, as </a:t>
            </a:r>
            <a:r>
              <a:rPr lang="en-US" dirty="0" smtClean="0"/>
              <a:t>was the </a:t>
            </a:r>
            <a:r>
              <a:rPr lang="en-US" dirty="0"/>
              <a:t>case in previous strategy-formulation activities</a:t>
            </a:r>
            <a:r>
              <a:rPr lang="en-US" dirty="0" smtClean="0"/>
              <a:t>.</a:t>
            </a:r>
          </a:p>
          <a:p>
            <a:endParaRPr lang="en-US" dirty="0" smtClean="0"/>
          </a:p>
          <a:p>
            <a:r>
              <a:rPr lang="en-US" dirty="0"/>
              <a:t>Recall that involvement provides </a:t>
            </a:r>
            <a:r>
              <a:rPr lang="en-US" dirty="0" smtClean="0"/>
              <a:t>the best </a:t>
            </a:r>
            <a:r>
              <a:rPr lang="en-US" dirty="0"/>
              <a:t>opportunity for managers and employees to gain an understanding of what </a:t>
            </a:r>
            <a:r>
              <a:rPr lang="en-US" dirty="0" smtClean="0"/>
              <a:t>the firm </a:t>
            </a:r>
            <a:r>
              <a:rPr lang="en-US" dirty="0"/>
              <a:t>is doing and </a:t>
            </a:r>
            <a:r>
              <a:rPr lang="en-US" dirty="0" smtClean="0"/>
              <a:t>why.</a:t>
            </a:r>
            <a:endParaRPr lang="en-US" dirty="0"/>
          </a:p>
        </p:txBody>
      </p:sp>
    </p:spTree>
    <p:extLst>
      <p:ext uri="{BB962C8B-B14F-4D97-AF65-F5344CB8AC3E}">
        <p14:creationId xmlns:p14="http://schemas.microsoft.com/office/powerpoint/2010/main" xmlns="" val="307052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
            <a:ext cx="8229600" cy="1825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838200"/>
            <a:ext cx="8229600" cy="5029200"/>
          </a:xfrm>
        </p:spPr>
        <p:txBody>
          <a:bodyPr>
            <a:noAutofit/>
          </a:bodyPr>
          <a:lstStyle/>
          <a:p>
            <a:pPr marL="0" indent="0">
              <a:buNone/>
            </a:pPr>
            <a:r>
              <a:rPr lang="en-US" sz="3600" b="1" dirty="0" smtClean="0"/>
              <a:t>d. External </a:t>
            </a:r>
            <a:r>
              <a:rPr lang="en-US" sz="3600" b="1" dirty="0"/>
              <a:t>Opportunities and </a:t>
            </a:r>
            <a:r>
              <a:rPr lang="en-US" sz="3600" b="1" dirty="0" smtClean="0"/>
              <a:t>Threats</a:t>
            </a:r>
            <a:r>
              <a:rPr lang="en-US" sz="3600" dirty="0" smtClean="0"/>
              <a:t>:</a:t>
            </a:r>
            <a:endParaRPr lang="en-US" sz="3600" dirty="0"/>
          </a:p>
          <a:p>
            <a:r>
              <a:rPr lang="en-US" sz="3600" dirty="0"/>
              <a:t>Opportunities and threats are largely </a:t>
            </a:r>
            <a:r>
              <a:rPr lang="en-US" sz="3600" dirty="0">
                <a:solidFill>
                  <a:srgbClr val="FF0000"/>
                </a:solidFill>
              </a:rPr>
              <a:t>beyond the control </a:t>
            </a:r>
            <a:r>
              <a:rPr lang="en-US" sz="3600" dirty="0"/>
              <a:t>of a single organization, thus the term </a:t>
            </a:r>
            <a:r>
              <a:rPr lang="en-US" sz="3600" i="1" dirty="0"/>
              <a:t>external</a:t>
            </a:r>
            <a:r>
              <a:rPr lang="en-US" sz="3600" dirty="0" smtClean="0"/>
              <a:t>.</a:t>
            </a:r>
          </a:p>
          <a:p>
            <a:pPr marL="0" indent="0">
              <a:buNone/>
            </a:pPr>
            <a:r>
              <a:rPr lang="en-US" sz="3600" b="1" dirty="0" smtClean="0"/>
              <a:t>e. </a:t>
            </a:r>
            <a:r>
              <a:rPr lang="en-US" sz="3600" b="1" dirty="0"/>
              <a:t>Internal Strengths and </a:t>
            </a:r>
            <a:r>
              <a:rPr lang="en-US" sz="3600" b="1" dirty="0" smtClean="0"/>
              <a:t>Weaknesses:</a:t>
            </a:r>
          </a:p>
          <a:p>
            <a:r>
              <a:rPr lang="en-US" sz="3600" dirty="0" smtClean="0"/>
              <a:t>They are largely </a:t>
            </a:r>
            <a:r>
              <a:rPr lang="en-US" sz="3600" dirty="0" smtClean="0">
                <a:solidFill>
                  <a:srgbClr val="FF0000"/>
                </a:solidFill>
              </a:rPr>
              <a:t>under the control </a:t>
            </a:r>
            <a:r>
              <a:rPr lang="en-US" sz="3600" dirty="0" smtClean="0"/>
              <a:t>of the organization.</a:t>
            </a:r>
            <a:endParaRPr lang="en-US" sz="3600" dirty="0"/>
          </a:p>
        </p:txBody>
      </p:sp>
    </p:spTree>
    <p:extLst>
      <p:ext uri="{BB962C8B-B14F-4D97-AF65-F5344CB8AC3E}">
        <p14:creationId xmlns:p14="http://schemas.microsoft.com/office/powerpoint/2010/main" xmlns="" val="42709270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534400" cy="5562600"/>
          </a:xfrm>
        </p:spPr>
        <p:txBody>
          <a:bodyPr>
            <a:normAutofit/>
          </a:bodyPr>
          <a:lstStyle/>
          <a:p>
            <a:r>
              <a:rPr lang="en-US" dirty="0"/>
              <a:t>When </a:t>
            </a:r>
            <a:r>
              <a:rPr lang="en-US" dirty="0" smtClean="0"/>
              <a:t>all feasible </a:t>
            </a:r>
            <a:r>
              <a:rPr lang="en-US" dirty="0"/>
              <a:t>strategies identified by participants are given and understood, the strategies </a:t>
            </a:r>
            <a:r>
              <a:rPr lang="en-US" dirty="0" smtClean="0"/>
              <a:t>should be </a:t>
            </a:r>
            <a:r>
              <a:rPr lang="en-US" dirty="0">
                <a:solidFill>
                  <a:srgbClr val="FF0000"/>
                </a:solidFill>
              </a:rPr>
              <a:t>ranked</a:t>
            </a:r>
            <a:r>
              <a:rPr lang="en-US" dirty="0"/>
              <a:t> in order of attractiveness by all participants, </a:t>
            </a:r>
            <a:endParaRPr lang="en-US" dirty="0" smtClean="0"/>
          </a:p>
          <a:p>
            <a:pPr>
              <a:buFont typeface="Wingdings" panose="05000000000000000000" pitchFamily="2" charset="2"/>
              <a:buChar char="Ø"/>
            </a:pPr>
            <a:r>
              <a:rPr lang="en-US" dirty="0" smtClean="0"/>
              <a:t>with </a:t>
            </a:r>
            <a:r>
              <a:rPr lang="en-US" dirty="0"/>
              <a:t>1 = should not be </a:t>
            </a:r>
            <a:r>
              <a:rPr lang="en-US" dirty="0" smtClean="0"/>
              <a:t>implemented, </a:t>
            </a:r>
          </a:p>
          <a:p>
            <a:pPr>
              <a:buFont typeface="Wingdings" panose="05000000000000000000" pitchFamily="2" charset="2"/>
              <a:buChar char="Ø"/>
            </a:pPr>
            <a:r>
              <a:rPr lang="en-US" dirty="0" smtClean="0"/>
              <a:t>2 </a:t>
            </a:r>
            <a:r>
              <a:rPr lang="en-US" dirty="0"/>
              <a:t>= possibly should be implemented, </a:t>
            </a:r>
            <a:endParaRPr lang="en-US" dirty="0" smtClean="0"/>
          </a:p>
          <a:p>
            <a:pPr>
              <a:buFont typeface="Wingdings" panose="05000000000000000000" pitchFamily="2" charset="2"/>
              <a:buChar char="Ø"/>
            </a:pPr>
            <a:r>
              <a:rPr lang="en-US" dirty="0" smtClean="0"/>
              <a:t>3 </a:t>
            </a:r>
            <a:r>
              <a:rPr lang="en-US" dirty="0"/>
              <a:t>= probably should be implemented, </a:t>
            </a:r>
            <a:r>
              <a:rPr lang="en-US" dirty="0" smtClean="0"/>
              <a:t>and </a:t>
            </a:r>
          </a:p>
          <a:p>
            <a:pPr>
              <a:buFont typeface="Wingdings" panose="05000000000000000000" pitchFamily="2" charset="2"/>
              <a:buChar char="Ø"/>
            </a:pPr>
            <a:r>
              <a:rPr lang="en-US" dirty="0" smtClean="0"/>
              <a:t>4 </a:t>
            </a:r>
            <a:r>
              <a:rPr lang="en-US" dirty="0"/>
              <a:t>= definitely should be implemented</a:t>
            </a:r>
            <a:r>
              <a:rPr lang="en-US" dirty="0" smtClean="0"/>
              <a:t>.</a:t>
            </a:r>
          </a:p>
          <a:p>
            <a:r>
              <a:rPr lang="en-US" dirty="0"/>
              <a:t>This process will result in a prioritized list of </a:t>
            </a:r>
            <a:r>
              <a:rPr lang="en-US" dirty="0" smtClean="0"/>
              <a:t>best strategies </a:t>
            </a:r>
            <a:r>
              <a:rPr lang="en-US" dirty="0"/>
              <a:t>that reflects the collective wisdom of the group.</a:t>
            </a:r>
          </a:p>
        </p:txBody>
      </p:sp>
    </p:spTree>
    <p:extLst>
      <p:ext uri="{BB962C8B-B14F-4D97-AF65-F5344CB8AC3E}">
        <p14:creationId xmlns:p14="http://schemas.microsoft.com/office/powerpoint/2010/main" xmlns="" val="141892951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81000" y="1295400"/>
            <a:ext cx="8610600" cy="4830763"/>
          </a:xfrm>
        </p:spPr>
        <p:txBody>
          <a:bodyPr/>
          <a:lstStyle/>
          <a:p>
            <a:pPr marL="0" indent="0" algn="ctr">
              <a:buNone/>
            </a:pPr>
            <a:r>
              <a:rPr lang="en-US" b="1" dirty="0"/>
              <a:t>A Comprehensive Strategy-Formulation </a:t>
            </a:r>
            <a:r>
              <a:rPr lang="en-US" b="1" dirty="0" smtClean="0"/>
              <a:t>Framework</a:t>
            </a:r>
          </a:p>
          <a:p>
            <a:r>
              <a:rPr lang="en-US" dirty="0"/>
              <a:t>Important strategy-formulation techniques can be integrated into a three-stage </a:t>
            </a:r>
            <a:r>
              <a:rPr lang="en-US" dirty="0" smtClean="0"/>
              <a:t>decision making framework</a:t>
            </a:r>
            <a:r>
              <a:rPr lang="en-US" dirty="0"/>
              <a:t>, as shown in Figure </a:t>
            </a:r>
            <a:r>
              <a:rPr lang="en-US" dirty="0" smtClean="0"/>
              <a:t>below. </a:t>
            </a:r>
          </a:p>
          <a:p>
            <a:r>
              <a:rPr lang="en-US" dirty="0" smtClean="0"/>
              <a:t>The </a:t>
            </a:r>
            <a:r>
              <a:rPr lang="en-US" dirty="0"/>
              <a:t>tools presented in this framework </a:t>
            </a:r>
            <a:r>
              <a:rPr lang="en-US" dirty="0" smtClean="0"/>
              <a:t>are applicable </a:t>
            </a:r>
            <a:r>
              <a:rPr lang="en-US" dirty="0"/>
              <a:t>to all sizes and types of organizations and can help strategists identify, </a:t>
            </a:r>
            <a:r>
              <a:rPr lang="en-US" dirty="0" smtClean="0"/>
              <a:t>evaluate, and </a:t>
            </a:r>
            <a:r>
              <a:rPr lang="en-US" dirty="0"/>
              <a:t>select strategies.</a:t>
            </a:r>
          </a:p>
        </p:txBody>
      </p:sp>
    </p:spTree>
    <p:extLst>
      <p:ext uri="{BB962C8B-B14F-4D97-AF65-F5344CB8AC3E}">
        <p14:creationId xmlns:p14="http://schemas.microsoft.com/office/powerpoint/2010/main" xmlns="" val="26521145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19"/>
          </a:xfrm>
        </p:spPr>
        <p:txBody>
          <a:bodyPr>
            <a:normAutofit fontScale="90000"/>
          </a:bodyPr>
          <a:lstStyle/>
          <a:p>
            <a:r>
              <a:rPr lang="en-US" dirty="0" smtClean="0"/>
              <a:t>.</a:t>
            </a:r>
            <a:endParaRPr lang="en-US" dirty="0"/>
          </a:p>
        </p:txBody>
      </p:sp>
      <p:pic>
        <p:nvPicPr>
          <p:cNvPr id="4" name="Content Placeholder 3"/>
          <p:cNvPicPr>
            <a:picLocks noGrp="1"/>
          </p:cNvPicPr>
          <p:nvPr>
            <p:ph idx="1"/>
          </p:nvPr>
        </p:nvPicPr>
        <p:blipFill>
          <a:blip r:embed="rId2"/>
          <a:srcRect/>
          <a:stretch>
            <a:fillRect/>
          </a:stretch>
        </p:blipFill>
        <p:spPr bwMode="auto">
          <a:xfrm>
            <a:off x="0" y="0"/>
            <a:ext cx="9144000" cy="6781800"/>
          </a:xfrm>
          <a:prstGeom prst="rect">
            <a:avLst/>
          </a:prstGeom>
          <a:noFill/>
          <a:ln w="9525">
            <a:noFill/>
            <a:miter lim="800000"/>
            <a:headEnd/>
            <a:tailEnd/>
          </a:ln>
        </p:spPr>
      </p:pic>
      <p:sp>
        <p:nvSpPr>
          <p:cNvPr id="3" name="Rectangle 2"/>
          <p:cNvSpPr/>
          <p:nvPr/>
        </p:nvSpPr>
        <p:spPr>
          <a:xfrm>
            <a:off x="152400" y="228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52751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dirty="0"/>
              <a:t>All nine techniques included in the </a:t>
            </a:r>
            <a:r>
              <a:rPr lang="en-US" i="1" dirty="0"/>
              <a:t>strategy-formulation framework </a:t>
            </a:r>
            <a:r>
              <a:rPr lang="en-US" dirty="0"/>
              <a:t>require the </a:t>
            </a:r>
            <a:r>
              <a:rPr lang="en-US" dirty="0" smtClean="0"/>
              <a:t>integration of </a:t>
            </a:r>
            <a:r>
              <a:rPr lang="en-US" dirty="0"/>
              <a:t>intuition and analysis</a:t>
            </a:r>
            <a:r>
              <a:rPr lang="en-US" dirty="0" smtClean="0"/>
              <a:t>.</a:t>
            </a:r>
          </a:p>
          <a:p>
            <a:r>
              <a:rPr lang="en-US" dirty="0"/>
              <a:t>Strategists themselves, not analytic tools, are always responsible and accountable </a:t>
            </a:r>
            <a:r>
              <a:rPr lang="en-US" dirty="0" smtClean="0"/>
              <a:t>for strategic </a:t>
            </a:r>
            <a:r>
              <a:rPr lang="en-US" dirty="0"/>
              <a:t>decisions.</a:t>
            </a:r>
          </a:p>
        </p:txBody>
      </p:sp>
    </p:spTree>
    <p:extLst>
      <p:ext uri="{BB962C8B-B14F-4D97-AF65-F5344CB8AC3E}">
        <p14:creationId xmlns:p14="http://schemas.microsoft.com/office/powerpoint/2010/main" xmlns="" val="11238620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5105400"/>
          </a:xfrm>
        </p:spPr>
        <p:txBody>
          <a:bodyPr/>
          <a:lstStyle/>
          <a:p>
            <a:pPr marL="0" indent="0">
              <a:buNone/>
            </a:pPr>
            <a:r>
              <a:rPr lang="en-US" b="1" dirty="0" smtClean="0"/>
              <a:t>1. The </a:t>
            </a:r>
            <a:r>
              <a:rPr lang="en-US" b="1" dirty="0"/>
              <a:t>Input </a:t>
            </a:r>
            <a:r>
              <a:rPr lang="en-US" b="1" dirty="0" smtClean="0"/>
              <a:t>Stage</a:t>
            </a:r>
          </a:p>
          <a:p>
            <a:r>
              <a:rPr lang="en-US" dirty="0"/>
              <a:t>The information derived from these </a:t>
            </a:r>
            <a:r>
              <a:rPr lang="en-US" dirty="0" smtClean="0"/>
              <a:t>three (</a:t>
            </a:r>
            <a:r>
              <a:rPr lang="en-US" dirty="0"/>
              <a:t>EFE Matrix, an IFE Matrix, and a CPM</a:t>
            </a:r>
            <a:r>
              <a:rPr lang="en-US" dirty="0" smtClean="0"/>
              <a:t>) </a:t>
            </a:r>
            <a:r>
              <a:rPr lang="en-US" dirty="0"/>
              <a:t>matrices provides basic </a:t>
            </a:r>
            <a:r>
              <a:rPr lang="en-US" dirty="0" smtClean="0"/>
              <a:t>input information </a:t>
            </a:r>
            <a:r>
              <a:rPr lang="en-US" dirty="0"/>
              <a:t>for the matching and decision stage </a:t>
            </a:r>
            <a:r>
              <a:rPr lang="en-US" dirty="0" smtClean="0"/>
              <a:t>matrices.</a:t>
            </a:r>
          </a:p>
          <a:p>
            <a:r>
              <a:rPr lang="en-US" dirty="0"/>
              <a:t>Good intuitive judgment is always needed </a:t>
            </a:r>
            <a:r>
              <a:rPr lang="en-US" dirty="0" smtClean="0"/>
              <a:t>in determining </a:t>
            </a:r>
            <a:r>
              <a:rPr lang="en-US" dirty="0"/>
              <a:t>appropriate weights and ratings</a:t>
            </a:r>
            <a:r>
              <a:rPr lang="en-US" dirty="0" smtClean="0"/>
              <a:t>.</a:t>
            </a:r>
          </a:p>
          <a:p>
            <a:r>
              <a:rPr lang="en-US" sz="2800" dirty="0" smtClean="0"/>
              <a:t>It summarizes the </a:t>
            </a:r>
            <a:r>
              <a:rPr lang="en-US" sz="2800" dirty="0"/>
              <a:t>basic input information needed to formulate strategies.</a:t>
            </a:r>
            <a:endParaRPr lang="en-US" dirty="0"/>
          </a:p>
        </p:txBody>
      </p:sp>
    </p:spTree>
    <p:extLst>
      <p:ext uri="{BB962C8B-B14F-4D97-AF65-F5344CB8AC3E}">
        <p14:creationId xmlns:p14="http://schemas.microsoft.com/office/powerpoint/2010/main" xmlns="" val="28952643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b="1" dirty="0" smtClean="0"/>
              <a:t>2. The </a:t>
            </a:r>
            <a:r>
              <a:rPr lang="en-US" b="1" dirty="0"/>
              <a:t>Matching </a:t>
            </a:r>
            <a:r>
              <a:rPr lang="en-US" b="1" dirty="0" smtClean="0"/>
              <a:t>Stage</a:t>
            </a:r>
          </a:p>
          <a:p>
            <a:r>
              <a:rPr lang="en-US" dirty="0"/>
              <a:t>Stage 2, called the </a:t>
            </a:r>
            <a:r>
              <a:rPr lang="en-US" i="1" dirty="0"/>
              <a:t>Matching Stage, </a:t>
            </a:r>
            <a:r>
              <a:rPr lang="en-US" dirty="0"/>
              <a:t>focuses upon generating feasible alternative strategies by aligning key external and internal factors.</a:t>
            </a:r>
          </a:p>
          <a:p>
            <a:pPr marL="0" indent="0">
              <a:buNone/>
            </a:pPr>
            <a:endParaRPr lang="en-US" b="1" dirty="0" smtClean="0"/>
          </a:p>
          <a:p>
            <a:r>
              <a:rPr lang="en-US" dirty="0"/>
              <a:t>Strategy is sometimes defined as the match an organization makes between its </a:t>
            </a:r>
            <a:r>
              <a:rPr lang="en-US" dirty="0" smtClean="0"/>
              <a:t>internal resources </a:t>
            </a:r>
            <a:r>
              <a:rPr lang="en-US" dirty="0"/>
              <a:t>and skills and the opportunities and risks created by its external </a:t>
            </a:r>
            <a:r>
              <a:rPr lang="en-US" dirty="0" smtClean="0"/>
              <a:t>factors.</a:t>
            </a:r>
          </a:p>
          <a:p>
            <a:r>
              <a:rPr lang="en-US" dirty="0"/>
              <a:t>These tools rely upon information derived from the input stage to match external opportunities and threats with internal strengths and weaknesses.</a:t>
            </a:r>
          </a:p>
          <a:p>
            <a:endParaRPr lang="en-US" dirty="0"/>
          </a:p>
        </p:txBody>
      </p:sp>
    </p:spTree>
    <p:extLst>
      <p:ext uri="{BB962C8B-B14F-4D97-AF65-F5344CB8AC3E}">
        <p14:creationId xmlns:p14="http://schemas.microsoft.com/office/powerpoint/2010/main" xmlns="" val="262912736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pPr marL="0" indent="0">
              <a:buNone/>
            </a:pPr>
            <a:r>
              <a:rPr lang="en-US" b="1" i="1" dirty="0" smtClean="0"/>
              <a:t>3. Decision Stage:</a:t>
            </a:r>
            <a:endParaRPr lang="en-US" b="1" dirty="0" smtClean="0"/>
          </a:p>
          <a:p>
            <a:r>
              <a:rPr lang="en-US" b="1" dirty="0" smtClean="0"/>
              <a:t>Stage </a:t>
            </a:r>
            <a:r>
              <a:rPr lang="en-US" b="1" dirty="0"/>
              <a:t>3</a:t>
            </a:r>
            <a:r>
              <a:rPr lang="en-US" b="1" dirty="0" smtClean="0"/>
              <a:t>,</a:t>
            </a:r>
            <a:r>
              <a:rPr lang="en-US" i="1" dirty="0" smtClean="0"/>
              <a:t>,</a:t>
            </a:r>
            <a:r>
              <a:rPr lang="en-US" dirty="0" smtClean="0"/>
              <a:t> </a:t>
            </a:r>
            <a:r>
              <a:rPr lang="en-US" dirty="0"/>
              <a:t>the QSPM uses input information from Stage 1 to objectively evaluate feasible alternative strategies identified in Stage 2. </a:t>
            </a:r>
          </a:p>
          <a:p>
            <a:r>
              <a:rPr lang="en-US" dirty="0"/>
              <a:t>A QSPM reveals the relative attractiveness of alternative strategies and thus provides objective basis for selecting specific strategies.</a:t>
            </a:r>
          </a:p>
          <a:p>
            <a:endParaRPr lang="en-US" dirty="0" smtClean="0"/>
          </a:p>
        </p:txBody>
      </p:sp>
    </p:spTree>
    <p:extLst>
      <p:ext uri="{BB962C8B-B14F-4D97-AF65-F5344CB8AC3E}">
        <p14:creationId xmlns:p14="http://schemas.microsoft.com/office/powerpoint/2010/main" xmlns="" val="45618388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a:t>Developing strategies that use strengths to capitalize on opportunities could be considered </a:t>
            </a:r>
            <a:r>
              <a:rPr lang="en-US" dirty="0" smtClean="0"/>
              <a:t>an offense</a:t>
            </a:r>
            <a:r>
              <a:rPr lang="en-US" dirty="0"/>
              <a:t>, </a:t>
            </a:r>
            <a:endParaRPr lang="en-US" dirty="0" smtClean="0"/>
          </a:p>
          <a:p>
            <a:r>
              <a:rPr lang="en-US" dirty="0" smtClean="0"/>
              <a:t>whereas </a:t>
            </a:r>
            <a:r>
              <a:rPr lang="en-US" dirty="0"/>
              <a:t>strategies designed to improve upon weaknesses while avoiding threats could be termed defensive</a:t>
            </a:r>
            <a:r>
              <a:rPr lang="en-US" dirty="0" smtClean="0"/>
              <a:t>.</a:t>
            </a:r>
          </a:p>
          <a:p>
            <a:r>
              <a:rPr lang="en-US" dirty="0"/>
              <a:t>A </a:t>
            </a:r>
            <a:r>
              <a:rPr lang="en-US" dirty="0" smtClean="0"/>
              <a:t>good offense </a:t>
            </a:r>
            <a:r>
              <a:rPr lang="en-US" dirty="0"/>
              <a:t>without a good defense, or vice versa, usually leads to defeat.</a:t>
            </a:r>
          </a:p>
          <a:p>
            <a:endParaRPr lang="en-US" dirty="0"/>
          </a:p>
        </p:txBody>
      </p:sp>
    </p:spTree>
    <p:extLst>
      <p:ext uri="{BB962C8B-B14F-4D97-AF65-F5344CB8AC3E}">
        <p14:creationId xmlns:p14="http://schemas.microsoft.com/office/powerpoint/2010/main" xmlns="" val="342255533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74"/>
            <a:ext cx="8229600" cy="45719"/>
          </a:xfrm>
        </p:spPr>
        <p:txBody>
          <a:bodyPr>
            <a:normAutofit fontScale="90000"/>
          </a:bodyPr>
          <a:lstStyle/>
          <a:p>
            <a:r>
              <a:rPr lang="en-US" dirty="0"/>
              <a:t>.</a:t>
            </a:r>
          </a:p>
        </p:txBody>
      </p:sp>
      <p:sp>
        <p:nvSpPr>
          <p:cNvPr id="3" name="Content Placeholder 2"/>
          <p:cNvSpPr>
            <a:spLocks noGrp="1"/>
          </p:cNvSpPr>
          <p:nvPr>
            <p:ph idx="1"/>
          </p:nvPr>
        </p:nvSpPr>
        <p:spPr>
          <a:xfrm>
            <a:off x="457200" y="1143000"/>
            <a:ext cx="8229600" cy="5486400"/>
          </a:xfrm>
        </p:spPr>
        <p:txBody>
          <a:bodyPr/>
          <a:lstStyle/>
          <a:p>
            <a:pPr marL="571500" indent="-571500">
              <a:buAutoNum type="romanLcPeriod"/>
            </a:pPr>
            <a:r>
              <a:rPr lang="en-US" b="1" dirty="0" smtClean="0"/>
              <a:t>The </a:t>
            </a:r>
            <a:r>
              <a:rPr lang="en-US" b="1" dirty="0"/>
              <a:t>Strengths-Weaknesses-Opportunities-Threats (SWOT) </a:t>
            </a:r>
            <a:r>
              <a:rPr lang="en-US" b="1" dirty="0" smtClean="0"/>
              <a:t>Matrix:</a:t>
            </a:r>
          </a:p>
          <a:p>
            <a:r>
              <a:rPr lang="en-US" dirty="0"/>
              <a:t>The </a:t>
            </a:r>
            <a:r>
              <a:rPr lang="en-US" i="1" dirty="0"/>
              <a:t>Strengths-Weaknesses-Opportunities-Threats (SWOT) Matrix </a:t>
            </a:r>
            <a:r>
              <a:rPr lang="en-US" dirty="0"/>
              <a:t>is an important </a:t>
            </a:r>
            <a:r>
              <a:rPr lang="en-US" dirty="0" smtClean="0"/>
              <a:t>matching tool </a:t>
            </a:r>
            <a:r>
              <a:rPr lang="en-US" dirty="0"/>
              <a:t>that helps managers develop </a:t>
            </a:r>
            <a:r>
              <a:rPr lang="en-US" b="1" dirty="0"/>
              <a:t>four types of strategies</a:t>
            </a:r>
            <a:r>
              <a:rPr lang="en-US" dirty="0"/>
              <a:t>: </a:t>
            </a:r>
            <a:endParaRPr lang="en-US" dirty="0" smtClean="0"/>
          </a:p>
          <a:p>
            <a:r>
              <a:rPr lang="en-US" dirty="0" smtClean="0"/>
              <a:t>SO </a:t>
            </a:r>
            <a:r>
              <a:rPr lang="en-US" dirty="0"/>
              <a:t>(</a:t>
            </a:r>
            <a:r>
              <a:rPr lang="en-US" dirty="0" smtClean="0"/>
              <a:t>strengths-opportunities) Strategies</a:t>
            </a:r>
            <a:r>
              <a:rPr lang="en-US" dirty="0"/>
              <a:t>, </a:t>
            </a:r>
            <a:endParaRPr lang="en-US" dirty="0" smtClean="0"/>
          </a:p>
          <a:p>
            <a:r>
              <a:rPr lang="en-US" dirty="0" smtClean="0"/>
              <a:t>WO </a:t>
            </a:r>
            <a:r>
              <a:rPr lang="en-US" dirty="0"/>
              <a:t>(weaknesses-opportunities) Strategies, </a:t>
            </a:r>
            <a:endParaRPr lang="en-US" dirty="0" smtClean="0"/>
          </a:p>
          <a:p>
            <a:r>
              <a:rPr lang="en-US" dirty="0" smtClean="0"/>
              <a:t>ST </a:t>
            </a:r>
            <a:r>
              <a:rPr lang="en-US" dirty="0"/>
              <a:t>(strengths-threats) </a:t>
            </a:r>
            <a:r>
              <a:rPr lang="en-US" dirty="0" smtClean="0"/>
              <a:t>Strategies, and </a:t>
            </a:r>
          </a:p>
          <a:p>
            <a:r>
              <a:rPr lang="en-US" dirty="0" smtClean="0"/>
              <a:t>WT </a:t>
            </a:r>
            <a:r>
              <a:rPr lang="en-US" dirty="0"/>
              <a:t>(weaknesses-threats) Strategies.</a:t>
            </a:r>
          </a:p>
        </p:txBody>
      </p:sp>
    </p:spTree>
    <p:extLst>
      <p:ext uri="{BB962C8B-B14F-4D97-AF65-F5344CB8AC3E}">
        <p14:creationId xmlns:p14="http://schemas.microsoft.com/office/powerpoint/2010/main" xmlns="" val="84615409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52400" y="304800"/>
            <a:ext cx="8915400" cy="6400800"/>
          </a:xfrm>
        </p:spPr>
        <p:txBody>
          <a:bodyPr/>
          <a:lstStyle/>
          <a:p>
            <a:pPr algn="just"/>
            <a:r>
              <a:rPr lang="en-US" dirty="0" smtClean="0"/>
              <a:t>Note in Table 6-1 that the first, second, third, and fourth strategies are SO, WO, ST, and WT strategies, respectively.</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05000"/>
            <a:ext cx="8991600"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417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181600"/>
          </a:xfrm>
        </p:spPr>
        <p:txBody>
          <a:bodyPr>
            <a:noAutofit/>
          </a:bodyPr>
          <a:lstStyle/>
          <a:p>
            <a:pPr marL="0" indent="0">
              <a:buNone/>
            </a:pPr>
            <a:r>
              <a:rPr lang="en-US" sz="3600" b="1" dirty="0" smtClean="0"/>
              <a:t>f. Long-Term Objectives:</a:t>
            </a:r>
          </a:p>
          <a:p>
            <a:pPr lvl="0"/>
            <a:r>
              <a:rPr lang="en-US" sz="3600" dirty="0"/>
              <a:t>Objectives can be defined as </a:t>
            </a:r>
            <a:r>
              <a:rPr lang="en-US" sz="3600" dirty="0">
                <a:solidFill>
                  <a:srgbClr val="FF0000"/>
                </a:solidFill>
              </a:rPr>
              <a:t>specific results</a:t>
            </a:r>
            <a:r>
              <a:rPr lang="en-US" sz="3600" dirty="0"/>
              <a:t> that an organization </a:t>
            </a:r>
            <a:r>
              <a:rPr lang="en-US" sz="3600" dirty="0">
                <a:solidFill>
                  <a:srgbClr val="FF0000"/>
                </a:solidFill>
              </a:rPr>
              <a:t>seeks to achieve</a:t>
            </a:r>
            <a:r>
              <a:rPr lang="en-US" sz="3600" dirty="0"/>
              <a:t> in pursuing its basic mission</a:t>
            </a:r>
            <a:r>
              <a:rPr lang="en-US" sz="3600" dirty="0" smtClean="0"/>
              <a:t>.</a:t>
            </a:r>
          </a:p>
          <a:p>
            <a:pPr lvl="0"/>
            <a:endParaRPr lang="en-US" sz="3600" dirty="0"/>
          </a:p>
          <a:p>
            <a:r>
              <a:rPr lang="en-US" sz="3600" dirty="0"/>
              <a:t>Objectives should be challenging, measurable, consistent, reasonable, and clear. </a:t>
            </a:r>
            <a:endParaRPr lang="en-US" sz="3600" dirty="0" smtClean="0"/>
          </a:p>
        </p:txBody>
      </p:sp>
    </p:spTree>
    <p:extLst>
      <p:ext uri="{BB962C8B-B14F-4D97-AF65-F5344CB8AC3E}">
        <p14:creationId xmlns:p14="http://schemas.microsoft.com/office/powerpoint/2010/main" xmlns="" val="131052939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09600"/>
            <a:ext cx="8229600" cy="5897563"/>
          </a:xfrm>
        </p:spPr>
        <p:txBody>
          <a:bodyPr>
            <a:normAutofit/>
          </a:bodyPr>
          <a:lstStyle/>
          <a:p>
            <a:r>
              <a:rPr lang="en-US" i="1" dirty="0"/>
              <a:t>SO Strategies </a:t>
            </a:r>
            <a:r>
              <a:rPr lang="en-US" dirty="0"/>
              <a:t>use a firm’s internal strengths to take advantage of external opportunities</a:t>
            </a:r>
            <a:r>
              <a:rPr lang="en-US" dirty="0" smtClean="0"/>
              <a:t>.</a:t>
            </a:r>
          </a:p>
          <a:p>
            <a:r>
              <a:rPr lang="en-US" dirty="0"/>
              <a:t>Organizations </a:t>
            </a:r>
            <a:r>
              <a:rPr lang="en-US" dirty="0" smtClean="0"/>
              <a:t>generally will </a:t>
            </a:r>
            <a:r>
              <a:rPr lang="en-US" dirty="0"/>
              <a:t>pursue WO, ST, or WT strategies to get into a situation in which they can </a:t>
            </a:r>
            <a:r>
              <a:rPr lang="en-US" dirty="0" smtClean="0"/>
              <a:t>apply SO </a:t>
            </a:r>
            <a:r>
              <a:rPr lang="en-US" dirty="0"/>
              <a:t>Strategies. </a:t>
            </a:r>
            <a:endParaRPr lang="en-US" dirty="0" smtClean="0"/>
          </a:p>
          <a:p>
            <a:r>
              <a:rPr lang="en-US" dirty="0" smtClean="0"/>
              <a:t>When </a:t>
            </a:r>
            <a:r>
              <a:rPr lang="en-US" dirty="0"/>
              <a:t>a firm has major weaknesses, it will strive to overcome them </a:t>
            </a:r>
            <a:r>
              <a:rPr lang="en-US" dirty="0" smtClean="0"/>
              <a:t>and make </a:t>
            </a:r>
            <a:r>
              <a:rPr lang="en-US" dirty="0"/>
              <a:t>them strengths. </a:t>
            </a:r>
            <a:endParaRPr lang="en-US" dirty="0" smtClean="0"/>
          </a:p>
          <a:p>
            <a:r>
              <a:rPr lang="en-US" dirty="0" smtClean="0"/>
              <a:t>When </a:t>
            </a:r>
            <a:r>
              <a:rPr lang="en-US" dirty="0"/>
              <a:t>an organization faces major threats, it will seek to avoid </a:t>
            </a:r>
            <a:r>
              <a:rPr lang="en-US" dirty="0" smtClean="0"/>
              <a:t>them to </a:t>
            </a:r>
            <a:r>
              <a:rPr lang="en-US" dirty="0"/>
              <a:t>concentrate on opportunities.</a:t>
            </a:r>
          </a:p>
        </p:txBody>
      </p:sp>
    </p:spTree>
    <p:extLst>
      <p:ext uri="{BB962C8B-B14F-4D97-AF65-F5344CB8AC3E}">
        <p14:creationId xmlns:p14="http://schemas.microsoft.com/office/powerpoint/2010/main" xmlns="" val="35260564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i="1" dirty="0"/>
              <a:t>WO Strategies </a:t>
            </a:r>
            <a:r>
              <a:rPr lang="en-US" dirty="0"/>
              <a:t>aim at improving internal weaknesses by taking advantage of </a:t>
            </a:r>
            <a:r>
              <a:rPr lang="en-US" dirty="0" smtClean="0"/>
              <a:t>external opportunities.</a:t>
            </a:r>
          </a:p>
          <a:p>
            <a:r>
              <a:rPr lang="en-US" dirty="0"/>
              <a:t>Sometimes key external opportunities exist, but a firm has internal </a:t>
            </a:r>
            <a:r>
              <a:rPr lang="en-US" dirty="0" smtClean="0"/>
              <a:t>weaknesses that </a:t>
            </a:r>
            <a:r>
              <a:rPr lang="en-US" dirty="0"/>
              <a:t>prevent it from exploiting those opportunities.</a:t>
            </a:r>
          </a:p>
        </p:txBody>
      </p:sp>
    </p:spTree>
    <p:extLst>
      <p:ext uri="{BB962C8B-B14F-4D97-AF65-F5344CB8AC3E}">
        <p14:creationId xmlns:p14="http://schemas.microsoft.com/office/powerpoint/2010/main" xmlns="" val="40354642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34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381000"/>
            <a:ext cx="8229600" cy="6019800"/>
          </a:xfrm>
        </p:spPr>
        <p:txBody>
          <a:bodyPr>
            <a:normAutofit/>
          </a:bodyPr>
          <a:lstStyle/>
          <a:p>
            <a:r>
              <a:rPr lang="en-US" i="1" dirty="0"/>
              <a:t>ST Strategies </a:t>
            </a:r>
            <a:r>
              <a:rPr lang="en-US" dirty="0"/>
              <a:t>use a firm’s strengths to avoid or reduce the impact of external threats</a:t>
            </a:r>
            <a:r>
              <a:rPr lang="en-US" dirty="0" smtClean="0"/>
              <a:t>.</a:t>
            </a:r>
          </a:p>
          <a:p>
            <a:r>
              <a:rPr lang="en-US" i="1" dirty="0"/>
              <a:t>WT Strategies </a:t>
            </a:r>
            <a:r>
              <a:rPr lang="en-US" dirty="0"/>
              <a:t>are defensive tactics directed at reducing internal weakness and </a:t>
            </a:r>
            <a:r>
              <a:rPr lang="en-US" dirty="0" smtClean="0"/>
              <a:t>avoiding external </a:t>
            </a:r>
            <a:r>
              <a:rPr lang="en-US" dirty="0"/>
              <a:t>threats</a:t>
            </a:r>
            <a:r>
              <a:rPr lang="en-US" dirty="0" smtClean="0"/>
              <a:t>.</a:t>
            </a:r>
          </a:p>
          <a:p>
            <a:r>
              <a:rPr lang="en-US" dirty="0"/>
              <a:t>An organization faced with numerous external threats and </a:t>
            </a:r>
            <a:r>
              <a:rPr lang="en-US" dirty="0" smtClean="0"/>
              <a:t>internal weaknesses </a:t>
            </a:r>
            <a:r>
              <a:rPr lang="en-US" dirty="0"/>
              <a:t>may indeed be in a precarious position. </a:t>
            </a:r>
            <a:endParaRPr lang="en-US" dirty="0" smtClean="0"/>
          </a:p>
          <a:p>
            <a:r>
              <a:rPr lang="en-US" dirty="0" smtClean="0"/>
              <a:t>In </a:t>
            </a:r>
            <a:r>
              <a:rPr lang="en-US" dirty="0"/>
              <a:t>fact, such a firm may have to </a:t>
            </a:r>
            <a:r>
              <a:rPr lang="en-US" dirty="0" smtClean="0"/>
              <a:t>fight for </a:t>
            </a:r>
            <a:r>
              <a:rPr lang="en-US" dirty="0"/>
              <a:t>its survival, merge, retrench, declare bankruptcy, or choose liquidation.</a:t>
            </a:r>
          </a:p>
        </p:txBody>
      </p:sp>
    </p:spTree>
    <p:extLst>
      <p:ext uri="{BB962C8B-B14F-4D97-AF65-F5344CB8AC3E}">
        <p14:creationId xmlns:p14="http://schemas.microsoft.com/office/powerpoint/2010/main" xmlns="" val="427072213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smtClean="0"/>
              <a:t>ii. The </a:t>
            </a:r>
            <a:r>
              <a:rPr lang="en-US" b="1" dirty="0"/>
              <a:t>Strategic Position and Action Evaluation (SPACE) </a:t>
            </a:r>
            <a:r>
              <a:rPr lang="en-US" b="1" dirty="0" smtClean="0"/>
              <a:t>Matrix:</a:t>
            </a:r>
          </a:p>
          <a:p>
            <a:r>
              <a:rPr lang="en-US" dirty="0"/>
              <a:t>Its four-quadrant framework indicates </a:t>
            </a:r>
            <a:r>
              <a:rPr lang="en-US" dirty="0" smtClean="0"/>
              <a:t>whether aggressive</a:t>
            </a:r>
            <a:r>
              <a:rPr lang="en-US" dirty="0"/>
              <a:t>, conservative, defensive, or competitive strategies are most appropriate for </a:t>
            </a:r>
            <a:r>
              <a:rPr lang="en-US" dirty="0" smtClean="0"/>
              <a:t>a given </a:t>
            </a:r>
            <a:r>
              <a:rPr lang="en-US" dirty="0"/>
              <a:t>organization</a:t>
            </a:r>
            <a:r>
              <a:rPr lang="en-US" dirty="0" smtClean="0"/>
              <a:t>.</a:t>
            </a:r>
          </a:p>
          <a:p>
            <a:r>
              <a:rPr lang="en-US" dirty="0"/>
              <a:t>The </a:t>
            </a:r>
            <a:r>
              <a:rPr lang="en-US" i="1" dirty="0"/>
              <a:t>Strategic Position and Action Evaluation (SPACE) Matrix, </a:t>
            </a:r>
            <a:r>
              <a:rPr lang="en-US" dirty="0"/>
              <a:t>another important Stage </a:t>
            </a:r>
            <a:r>
              <a:rPr lang="en-US" dirty="0" smtClean="0"/>
              <a:t>2 matching </a:t>
            </a:r>
            <a:r>
              <a:rPr lang="en-US" dirty="0"/>
              <a:t>tool, is illustrated in Figure 6-4</a:t>
            </a:r>
            <a:r>
              <a:rPr lang="en-US" dirty="0" smtClean="0"/>
              <a:t>.</a:t>
            </a:r>
          </a:p>
        </p:txBody>
      </p:sp>
    </p:spTree>
    <p:extLst>
      <p:ext uri="{BB962C8B-B14F-4D97-AF65-F5344CB8AC3E}">
        <p14:creationId xmlns:p14="http://schemas.microsoft.com/office/powerpoint/2010/main" xmlns="" val="2473276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22598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34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a:t>The axes of the SPACE Matrix represent </a:t>
            </a:r>
            <a:r>
              <a:rPr lang="en-US" dirty="0" smtClean="0"/>
              <a:t>two</a:t>
            </a:r>
          </a:p>
          <a:p>
            <a:pPr>
              <a:buFont typeface="Wingdings" panose="05000000000000000000" pitchFamily="2" charset="2"/>
              <a:buChar char="Ø"/>
            </a:pPr>
            <a:r>
              <a:rPr lang="en-US" dirty="0" smtClean="0">
                <a:solidFill>
                  <a:srgbClr val="FF0000"/>
                </a:solidFill>
              </a:rPr>
              <a:t>internal </a:t>
            </a:r>
            <a:r>
              <a:rPr lang="en-US" dirty="0">
                <a:solidFill>
                  <a:srgbClr val="FF0000"/>
                </a:solidFill>
              </a:rPr>
              <a:t>dimensions </a:t>
            </a:r>
            <a:r>
              <a:rPr lang="en-US" dirty="0"/>
              <a:t>(</a:t>
            </a:r>
            <a:r>
              <a:rPr lang="en-US" i="1" dirty="0"/>
              <a:t>financial position [FP] </a:t>
            </a:r>
            <a:r>
              <a:rPr lang="en-US" dirty="0"/>
              <a:t>and </a:t>
            </a:r>
            <a:r>
              <a:rPr lang="en-US" i="1" dirty="0"/>
              <a:t>competitive position [CP]</a:t>
            </a:r>
            <a:r>
              <a:rPr lang="en-US" dirty="0"/>
              <a:t>) and </a:t>
            </a:r>
            <a:r>
              <a:rPr lang="en-US" dirty="0" smtClean="0"/>
              <a:t>two</a:t>
            </a:r>
          </a:p>
          <a:p>
            <a:pPr>
              <a:buFont typeface="Wingdings" panose="05000000000000000000" pitchFamily="2" charset="2"/>
              <a:buChar char="Ø"/>
            </a:pPr>
            <a:r>
              <a:rPr lang="en-US" dirty="0" smtClean="0">
                <a:solidFill>
                  <a:srgbClr val="FF0000"/>
                </a:solidFill>
              </a:rPr>
              <a:t>external </a:t>
            </a:r>
            <a:r>
              <a:rPr lang="en-US" dirty="0">
                <a:solidFill>
                  <a:srgbClr val="FF0000"/>
                </a:solidFill>
              </a:rPr>
              <a:t>dimensions </a:t>
            </a:r>
            <a:r>
              <a:rPr lang="en-US" dirty="0"/>
              <a:t>(</a:t>
            </a:r>
            <a:r>
              <a:rPr lang="en-US" i="1" dirty="0"/>
              <a:t>stability position [SP] </a:t>
            </a:r>
            <a:r>
              <a:rPr lang="en-US" dirty="0"/>
              <a:t>and </a:t>
            </a:r>
            <a:r>
              <a:rPr lang="en-US" i="1" dirty="0"/>
              <a:t>industry position [IP]</a:t>
            </a:r>
            <a:r>
              <a:rPr lang="en-US" dirty="0"/>
              <a:t>).</a:t>
            </a:r>
          </a:p>
          <a:p>
            <a:endParaRPr lang="en-US" dirty="0"/>
          </a:p>
        </p:txBody>
      </p:sp>
    </p:spTree>
    <p:extLst>
      <p:ext uri="{BB962C8B-B14F-4D97-AF65-F5344CB8AC3E}">
        <p14:creationId xmlns:p14="http://schemas.microsoft.com/office/powerpoint/2010/main" xmlns="" val="31786070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gn="just"/>
            <a:r>
              <a:rPr lang="en-US" dirty="0"/>
              <a:t>When a </a:t>
            </a:r>
            <a:r>
              <a:rPr lang="en-US" dirty="0" smtClean="0"/>
              <a:t>firm’s directional </a:t>
            </a:r>
            <a:r>
              <a:rPr lang="en-US" dirty="0"/>
              <a:t>vector is located in the </a:t>
            </a:r>
            <a:r>
              <a:rPr lang="en-US" i="1" dirty="0"/>
              <a:t>aggressive quadrant </a:t>
            </a:r>
            <a:r>
              <a:rPr lang="en-US" dirty="0"/>
              <a:t>(upper-right quadrant) of the </a:t>
            </a:r>
            <a:r>
              <a:rPr lang="en-US" dirty="0" smtClean="0"/>
              <a:t>SPACE Matrix</a:t>
            </a:r>
            <a:r>
              <a:rPr lang="en-US" dirty="0"/>
              <a:t>, an organization is in an excellent position to use its internal </a:t>
            </a:r>
            <a:r>
              <a:rPr lang="en-US" dirty="0" smtClean="0"/>
              <a:t>strengths</a:t>
            </a:r>
          </a:p>
          <a:p>
            <a:pPr algn="just"/>
            <a:r>
              <a:rPr lang="en-US" dirty="0"/>
              <a:t>Therefore, market penetration, market development, product </a:t>
            </a:r>
            <a:r>
              <a:rPr lang="en-US" dirty="0" smtClean="0"/>
              <a:t>development, backward </a:t>
            </a:r>
            <a:r>
              <a:rPr lang="en-US" dirty="0"/>
              <a:t>integration, forward integration, horizontal integration, or diversification, can </a:t>
            </a:r>
            <a:r>
              <a:rPr lang="en-US" dirty="0" smtClean="0"/>
              <a:t>be feasible</a:t>
            </a:r>
            <a:r>
              <a:rPr lang="en-US" dirty="0"/>
              <a:t>, depending on the specific circumstances that face the firm.</a:t>
            </a:r>
          </a:p>
        </p:txBody>
      </p:sp>
    </p:spTree>
    <p:extLst>
      <p:ext uri="{BB962C8B-B14F-4D97-AF65-F5344CB8AC3E}">
        <p14:creationId xmlns:p14="http://schemas.microsoft.com/office/powerpoint/2010/main" xmlns="" val="16599775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dirty="0"/>
              <a:t>The directional vector may appear in the </a:t>
            </a:r>
            <a:r>
              <a:rPr lang="en-US" i="1" dirty="0"/>
              <a:t>conservative quadrant </a:t>
            </a:r>
            <a:r>
              <a:rPr lang="en-US" dirty="0"/>
              <a:t>(upper-left quadrant) </a:t>
            </a:r>
            <a:r>
              <a:rPr lang="en-US" dirty="0" smtClean="0"/>
              <a:t>of the </a:t>
            </a:r>
            <a:r>
              <a:rPr lang="en-US" dirty="0"/>
              <a:t>SPACE Matrix, which implies staying close to the firm’s basic competencies and not </a:t>
            </a:r>
            <a:r>
              <a:rPr lang="en-US" dirty="0" smtClean="0"/>
              <a:t>taking excessive </a:t>
            </a:r>
            <a:r>
              <a:rPr lang="en-US" dirty="0"/>
              <a:t>risks. </a:t>
            </a:r>
            <a:endParaRPr lang="en-US" dirty="0" smtClean="0"/>
          </a:p>
          <a:p>
            <a:r>
              <a:rPr lang="en-US" dirty="0" smtClean="0"/>
              <a:t>Conservative </a:t>
            </a:r>
            <a:r>
              <a:rPr lang="en-US" dirty="0"/>
              <a:t>strategies most often include market penetration, </a:t>
            </a:r>
            <a:r>
              <a:rPr lang="en-US" dirty="0" smtClean="0"/>
              <a:t>market development</a:t>
            </a:r>
            <a:r>
              <a:rPr lang="en-US" dirty="0"/>
              <a:t>, product development, and related diversification.</a:t>
            </a:r>
          </a:p>
        </p:txBody>
      </p:sp>
    </p:spTree>
    <p:extLst>
      <p:ext uri="{BB962C8B-B14F-4D97-AF65-F5344CB8AC3E}">
        <p14:creationId xmlns:p14="http://schemas.microsoft.com/office/powerpoint/2010/main" xmlns="" val="98005285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a:t>The directional vector may </a:t>
            </a:r>
            <a:r>
              <a:rPr lang="en-US" dirty="0" smtClean="0"/>
              <a:t>be located </a:t>
            </a:r>
            <a:r>
              <a:rPr lang="en-US" dirty="0"/>
              <a:t>in the lower-left or </a:t>
            </a:r>
            <a:r>
              <a:rPr lang="en-US" i="1" dirty="0"/>
              <a:t>defensive quadrant </a:t>
            </a:r>
            <a:r>
              <a:rPr lang="en-US" dirty="0"/>
              <a:t>of the SPACE Matrix, which suggests that </a:t>
            </a:r>
            <a:r>
              <a:rPr lang="en-US" dirty="0" smtClean="0"/>
              <a:t>the firm </a:t>
            </a:r>
            <a:r>
              <a:rPr lang="en-US" dirty="0"/>
              <a:t>should focus on rectifying internal weaknesses and avoiding external threats. </a:t>
            </a:r>
            <a:endParaRPr lang="en-US" dirty="0" smtClean="0"/>
          </a:p>
          <a:p>
            <a:r>
              <a:rPr lang="en-US" dirty="0" smtClean="0"/>
              <a:t>Defensive strategies </a:t>
            </a:r>
            <a:r>
              <a:rPr lang="en-US" dirty="0"/>
              <a:t>include retrenchment, divestiture, liquidation, and related diversification.</a:t>
            </a:r>
          </a:p>
        </p:txBody>
      </p:sp>
    </p:spTree>
    <p:extLst>
      <p:ext uri="{BB962C8B-B14F-4D97-AF65-F5344CB8AC3E}">
        <p14:creationId xmlns:p14="http://schemas.microsoft.com/office/powerpoint/2010/main" xmlns="" val="177716842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Finally, the </a:t>
            </a:r>
            <a:r>
              <a:rPr lang="en-US" dirty="0"/>
              <a:t>directional vector may be located in the lower-right or </a:t>
            </a:r>
            <a:r>
              <a:rPr lang="en-US" i="1" dirty="0"/>
              <a:t>competitive quadrant </a:t>
            </a:r>
            <a:r>
              <a:rPr lang="en-US" dirty="0"/>
              <a:t>of the </a:t>
            </a:r>
            <a:r>
              <a:rPr lang="en-US" dirty="0" smtClean="0"/>
              <a:t>SPACE Matrix</a:t>
            </a:r>
            <a:r>
              <a:rPr lang="en-US" dirty="0"/>
              <a:t>, indicating competitive strategies. </a:t>
            </a:r>
            <a:endParaRPr lang="en-US" dirty="0" smtClean="0"/>
          </a:p>
          <a:p>
            <a:r>
              <a:rPr lang="en-US" dirty="0" smtClean="0"/>
              <a:t>Competitive </a:t>
            </a:r>
            <a:r>
              <a:rPr lang="en-US" dirty="0"/>
              <a:t>strategies include backward, </a:t>
            </a:r>
            <a:r>
              <a:rPr lang="en-US" dirty="0" smtClean="0"/>
              <a:t>forward, and </a:t>
            </a:r>
            <a:r>
              <a:rPr lang="en-US" dirty="0"/>
              <a:t>horizontal integration; market penetration; market development and product development.</a:t>
            </a:r>
          </a:p>
        </p:txBody>
      </p:sp>
    </p:spTree>
    <p:extLst>
      <p:ext uri="{BB962C8B-B14F-4D97-AF65-F5344CB8AC3E}">
        <p14:creationId xmlns:p14="http://schemas.microsoft.com/office/powerpoint/2010/main" xmlns="" val="207461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algn="just">
              <a:buClrTx/>
              <a:buFont typeface="Wingdings" panose="05000000000000000000" pitchFamily="2" charset="2"/>
              <a:buChar char="q"/>
            </a:pPr>
            <a:r>
              <a:rPr lang="en-US" sz="3200" dirty="0" smtClean="0"/>
              <a:t> Strategic </a:t>
            </a:r>
            <a:r>
              <a:rPr lang="en-US" sz="3200" dirty="0"/>
              <a:t>management focuses on </a:t>
            </a:r>
            <a:r>
              <a:rPr lang="en-US" sz="3200" dirty="0" smtClean="0">
                <a:solidFill>
                  <a:srgbClr val="FF0000"/>
                </a:solidFill>
              </a:rPr>
              <a:t>integrating</a:t>
            </a:r>
            <a:endParaRPr lang="en-US" sz="3200" dirty="0" smtClean="0"/>
          </a:p>
          <a:p>
            <a:pPr lvl="1" algn="just"/>
            <a:r>
              <a:rPr lang="en-US" sz="3000" dirty="0" smtClean="0"/>
              <a:t>management</a:t>
            </a:r>
            <a:r>
              <a:rPr lang="en-US" sz="3000" dirty="0"/>
              <a:t>, </a:t>
            </a:r>
          </a:p>
          <a:p>
            <a:pPr lvl="1" algn="just"/>
            <a:r>
              <a:rPr lang="en-US" sz="3200" dirty="0" smtClean="0"/>
              <a:t>marketing</a:t>
            </a:r>
            <a:r>
              <a:rPr lang="en-US" sz="3200" dirty="0"/>
              <a:t>, </a:t>
            </a:r>
          </a:p>
          <a:p>
            <a:pPr lvl="1" algn="just"/>
            <a:r>
              <a:rPr lang="en-US" sz="3200" dirty="0" smtClean="0"/>
              <a:t>finance/accounting</a:t>
            </a:r>
            <a:r>
              <a:rPr lang="en-US" sz="3200" dirty="0"/>
              <a:t>, </a:t>
            </a:r>
          </a:p>
          <a:p>
            <a:pPr lvl="1" algn="just"/>
            <a:r>
              <a:rPr lang="en-US" sz="3200" dirty="0" smtClean="0"/>
              <a:t>production/operations</a:t>
            </a:r>
            <a:r>
              <a:rPr lang="en-US" sz="3200" dirty="0"/>
              <a:t>, </a:t>
            </a:r>
          </a:p>
          <a:p>
            <a:pPr lvl="1" algn="just"/>
            <a:r>
              <a:rPr lang="en-US" sz="3200" dirty="0" smtClean="0"/>
              <a:t>research </a:t>
            </a:r>
            <a:r>
              <a:rPr lang="en-US" sz="3200" dirty="0"/>
              <a:t>and development, and information systems to achieve </a:t>
            </a:r>
            <a:r>
              <a:rPr lang="en-US" sz="3200" dirty="0">
                <a:solidFill>
                  <a:srgbClr val="FF0000"/>
                </a:solidFill>
              </a:rPr>
              <a:t>organizational success</a:t>
            </a:r>
            <a:r>
              <a:rPr lang="en-US" sz="3200" dirty="0" smtClean="0"/>
              <a:t>.</a:t>
            </a:r>
          </a:p>
          <a:p>
            <a:endParaRPr lang="en-US" sz="2400" dirty="0"/>
          </a:p>
        </p:txBody>
      </p:sp>
    </p:spTree>
    <p:extLst>
      <p:ext uri="{BB962C8B-B14F-4D97-AF65-F5344CB8AC3E}">
        <p14:creationId xmlns:p14="http://schemas.microsoft.com/office/powerpoint/2010/main" xmlns="" val="307652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533400" y="838200"/>
            <a:ext cx="8229600" cy="5821363"/>
          </a:xfrm>
        </p:spPr>
        <p:txBody>
          <a:bodyPr>
            <a:noAutofit/>
          </a:bodyPr>
          <a:lstStyle/>
          <a:p>
            <a:pPr marL="0" indent="0">
              <a:buNone/>
            </a:pPr>
            <a:r>
              <a:rPr lang="en-US" sz="3200" b="1" dirty="0" smtClean="0"/>
              <a:t>g. Strategies:</a:t>
            </a:r>
          </a:p>
          <a:p>
            <a:r>
              <a:rPr lang="en-US" sz="3200" dirty="0"/>
              <a:t>Strategies  are  the  </a:t>
            </a:r>
            <a:r>
              <a:rPr lang="en-US" sz="3200" dirty="0">
                <a:solidFill>
                  <a:srgbClr val="FF0000"/>
                </a:solidFill>
              </a:rPr>
              <a:t>means  by  which  long-term  </a:t>
            </a:r>
            <a:r>
              <a:rPr lang="en-US" sz="3200" dirty="0"/>
              <a:t>objectives  will  be  achieved</a:t>
            </a:r>
            <a:r>
              <a:rPr lang="en-US" sz="3200" dirty="0" smtClean="0"/>
              <a:t>.</a:t>
            </a:r>
          </a:p>
          <a:p>
            <a:endParaRPr lang="en-US" sz="3200" dirty="0" smtClean="0"/>
          </a:p>
          <a:p>
            <a:r>
              <a:rPr lang="en-US" sz="3200" dirty="0"/>
              <a:t>Business    strategies    may    include    geographic    expansion,    diversification, acquisition, product development, market </a:t>
            </a:r>
            <a:r>
              <a:rPr lang="en-US" sz="3200" dirty="0" smtClean="0"/>
              <a:t>penetration etc.</a:t>
            </a:r>
          </a:p>
        </p:txBody>
      </p:sp>
    </p:spTree>
    <p:extLst>
      <p:ext uri="{BB962C8B-B14F-4D97-AF65-F5344CB8AC3E}">
        <p14:creationId xmlns:p14="http://schemas.microsoft.com/office/powerpoint/2010/main" xmlns="" val="330401051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52400" y="609600"/>
            <a:ext cx="8915400" cy="5516563"/>
          </a:xfrm>
        </p:spPr>
        <p:txBody>
          <a:bodyPr>
            <a:normAutofit/>
          </a:bodyPr>
          <a:lstStyle/>
          <a:p>
            <a:r>
              <a:rPr lang="en-US" dirty="0"/>
              <a:t>These four factors are perhaps the </a:t>
            </a:r>
            <a:r>
              <a:rPr lang="en-US" dirty="0" smtClean="0"/>
              <a:t>most important </a:t>
            </a:r>
            <a:r>
              <a:rPr lang="en-US" dirty="0"/>
              <a:t>determinants of an organization’s overall strategic </a:t>
            </a:r>
            <a:r>
              <a:rPr lang="en-US" dirty="0" smtClean="0"/>
              <a:t>position </a:t>
            </a:r>
            <a:r>
              <a:rPr lang="en-US" dirty="0" err="1" smtClean="0"/>
              <a:t>viz</a:t>
            </a:r>
            <a:r>
              <a:rPr lang="en-US" dirty="0" smtClean="0"/>
              <a:t> </a:t>
            </a:r>
            <a:r>
              <a:rPr lang="en-US" i="1" dirty="0" smtClean="0"/>
              <a:t>[FP], [</a:t>
            </a:r>
            <a:r>
              <a:rPr lang="en-US" i="1" dirty="0"/>
              <a:t>CP</a:t>
            </a:r>
            <a:r>
              <a:rPr lang="en-US" i="1" dirty="0" smtClean="0"/>
              <a:t>],[SP] and [</a:t>
            </a:r>
            <a:r>
              <a:rPr lang="en-US" i="1" dirty="0"/>
              <a:t>IP</a:t>
            </a:r>
            <a:r>
              <a:rPr lang="en-US" i="1" dirty="0" smtClean="0"/>
              <a:t>].</a:t>
            </a:r>
          </a:p>
          <a:p>
            <a:r>
              <a:rPr lang="en-US" dirty="0"/>
              <a:t>Depending on the type of organization, numerous variables could make up each of </a:t>
            </a:r>
            <a:r>
              <a:rPr lang="en-US" dirty="0" smtClean="0"/>
              <a:t>the dimensions </a:t>
            </a:r>
            <a:r>
              <a:rPr lang="en-US" dirty="0"/>
              <a:t>represented on the axes of the SPACE Matrix</a:t>
            </a:r>
            <a:r>
              <a:rPr lang="en-US" dirty="0" smtClean="0"/>
              <a:t>.</a:t>
            </a:r>
          </a:p>
          <a:p>
            <a:r>
              <a:rPr lang="en-US" dirty="0"/>
              <a:t>Other variables commonly included are given in Table 6-2. For example, return </a:t>
            </a:r>
            <a:r>
              <a:rPr lang="en-US" dirty="0" smtClean="0"/>
              <a:t>on investment</a:t>
            </a:r>
            <a:r>
              <a:rPr lang="en-US" dirty="0"/>
              <a:t>, leverage, liquidity, working capital, and cash flow are commonly considered </a:t>
            </a:r>
            <a:r>
              <a:rPr lang="en-US" dirty="0" smtClean="0"/>
              <a:t>to be </a:t>
            </a:r>
            <a:r>
              <a:rPr lang="en-US" dirty="0"/>
              <a:t>determining factors of an organization’s financial strength.</a:t>
            </a:r>
          </a:p>
        </p:txBody>
      </p:sp>
    </p:spTree>
    <p:extLst>
      <p:ext uri="{BB962C8B-B14F-4D97-AF65-F5344CB8AC3E}">
        <p14:creationId xmlns:p14="http://schemas.microsoft.com/office/powerpoint/2010/main" xmlns="" val="15409716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5719"/>
          </a:xfrm>
        </p:spPr>
        <p:txBody>
          <a:bodyPr>
            <a:normAutofit fontScale="90000"/>
          </a:bodyPr>
          <a:lstStyle/>
          <a:p>
            <a:r>
              <a:rPr lang="en-US" dirty="0" smtClean="0"/>
              <a:t>.</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76200"/>
            <a:ext cx="9144000" cy="678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35405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52400"/>
          </a:xfrm>
        </p:spPr>
        <p:txBody>
          <a:bodyPr>
            <a:noAutofit/>
          </a:bodyPr>
          <a:lstStyle/>
          <a:p>
            <a:r>
              <a:rPr lang="en-US" sz="2400" b="1" dirty="0"/>
              <a:t>TABLE 6-3 A SPACE Matrix for a Bank</a:t>
            </a:r>
            <a:endParaRPr lang="en-US" sz="2400" dirty="0"/>
          </a:p>
        </p:txBody>
      </p:sp>
      <p:pic>
        <p:nvPicPr>
          <p:cNvPr id="4104" name="Picture 8"/>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457200"/>
            <a:ext cx="8839200"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553031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533400" y="685800"/>
            <a:ext cx="8229600" cy="5973763"/>
          </a:xfrm>
        </p:spPr>
        <p:txBody>
          <a:bodyPr/>
          <a:lstStyle/>
          <a:p>
            <a:pPr marL="0" indent="0">
              <a:buNone/>
            </a:pPr>
            <a:r>
              <a:rPr lang="en-US" b="1" dirty="0" smtClean="0"/>
              <a:t>iii. The </a:t>
            </a:r>
            <a:r>
              <a:rPr lang="en-US" b="1" dirty="0"/>
              <a:t>Boston Consulting Group (BCG) </a:t>
            </a:r>
            <a:r>
              <a:rPr lang="en-US" b="1" dirty="0" smtClean="0"/>
              <a:t>Matrix:</a:t>
            </a:r>
          </a:p>
          <a:p>
            <a:r>
              <a:rPr lang="en-US" dirty="0"/>
              <a:t>When a firm’s divisions compete in different industries, a </a:t>
            </a:r>
            <a:r>
              <a:rPr lang="en-US" dirty="0" smtClean="0"/>
              <a:t>separate strategy </a:t>
            </a:r>
            <a:r>
              <a:rPr lang="en-US" dirty="0"/>
              <a:t>often must be developed for each business. </a:t>
            </a:r>
            <a:endParaRPr lang="en-US" dirty="0" smtClean="0"/>
          </a:p>
          <a:p>
            <a:r>
              <a:rPr lang="en-US" dirty="0" smtClean="0"/>
              <a:t>The </a:t>
            </a:r>
            <a:r>
              <a:rPr lang="en-US" i="1" dirty="0"/>
              <a:t>Boston Consulting </a:t>
            </a:r>
            <a:r>
              <a:rPr lang="en-US" i="1" dirty="0" smtClean="0"/>
              <a:t>Group (BCG</a:t>
            </a:r>
            <a:r>
              <a:rPr lang="en-US" i="1" dirty="0"/>
              <a:t>) Matrix </a:t>
            </a:r>
            <a:r>
              <a:rPr lang="en-US" dirty="0"/>
              <a:t>and the </a:t>
            </a:r>
            <a:r>
              <a:rPr lang="en-US" i="1" dirty="0"/>
              <a:t>Internal-External (IE) Matrix </a:t>
            </a:r>
            <a:r>
              <a:rPr lang="en-US" dirty="0"/>
              <a:t>are designed specifically </a:t>
            </a:r>
            <a:r>
              <a:rPr lang="en-US" dirty="0" smtClean="0"/>
              <a:t>to enhance </a:t>
            </a:r>
            <a:r>
              <a:rPr lang="en-US" dirty="0"/>
              <a:t>a multidivisional firm’s efforts to formulate strategies.</a:t>
            </a:r>
          </a:p>
        </p:txBody>
      </p:sp>
    </p:spTree>
    <p:extLst>
      <p:ext uri="{BB962C8B-B14F-4D97-AF65-F5344CB8AC3E}">
        <p14:creationId xmlns:p14="http://schemas.microsoft.com/office/powerpoint/2010/main" xmlns="" val="18847249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dirty="0"/>
              <a:t>(BCG is a private </a:t>
            </a:r>
            <a:r>
              <a:rPr lang="en-US" dirty="0" smtClean="0"/>
              <a:t>management consulting </a:t>
            </a:r>
            <a:r>
              <a:rPr lang="en-US" dirty="0"/>
              <a:t>firm based in Boston. </a:t>
            </a:r>
            <a:endParaRPr lang="en-US" dirty="0" smtClean="0"/>
          </a:p>
          <a:p>
            <a:r>
              <a:rPr lang="en-US" dirty="0" smtClean="0"/>
              <a:t>BCG </a:t>
            </a:r>
            <a:r>
              <a:rPr lang="en-US" dirty="0"/>
              <a:t>employs about 4,300 </a:t>
            </a:r>
            <a:r>
              <a:rPr lang="en-US" dirty="0" smtClean="0"/>
              <a:t>consultants worldwide.)</a:t>
            </a:r>
          </a:p>
          <a:p>
            <a:r>
              <a:rPr lang="en-US" dirty="0"/>
              <a:t>The BCG Matrix graphically portrays differences among divisions in terms </a:t>
            </a:r>
            <a:r>
              <a:rPr lang="en-US" dirty="0" smtClean="0"/>
              <a:t>of relative </a:t>
            </a:r>
            <a:r>
              <a:rPr lang="en-US" dirty="0"/>
              <a:t>market share position and industry growth rate.</a:t>
            </a:r>
          </a:p>
        </p:txBody>
      </p:sp>
    </p:spTree>
    <p:extLst>
      <p:ext uri="{BB962C8B-B14F-4D97-AF65-F5344CB8AC3E}">
        <p14:creationId xmlns:p14="http://schemas.microsoft.com/office/powerpoint/2010/main" xmlns="" val="158855769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144"/>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i="1" dirty="0"/>
              <a:t>Relative market share position </a:t>
            </a:r>
            <a:r>
              <a:rPr lang="en-US" dirty="0"/>
              <a:t>is defined as </a:t>
            </a:r>
            <a:r>
              <a:rPr lang="en-US" dirty="0" smtClean="0"/>
              <a:t>the ratio </a:t>
            </a:r>
            <a:r>
              <a:rPr lang="en-US" dirty="0"/>
              <a:t>of a division’s own market share (or revenues) in a particular industry to the </a:t>
            </a:r>
            <a:r>
              <a:rPr lang="en-US" dirty="0" smtClean="0"/>
              <a:t>market share </a:t>
            </a:r>
            <a:r>
              <a:rPr lang="en-US" dirty="0"/>
              <a:t>(or revenues) held by the largest rival firm in that industry</a:t>
            </a:r>
            <a:r>
              <a:rPr lang="en-US" dirty="0" smtClean="0"/>
              <a:t>.</a:t>
            </a:r>
          </a:p>
          <a:p>
            <a:r>
              <a:rPr lang="en-US" dirty="0"/>
              <a:t>Relative market share </a:t>
            </a:r>
            <a:r>
              <a:rPr lang="en-US" dirty="0" smtClean="0"/>
              <a:t>position for </a:t>
            </a:r>
            <a:r>
              <a:rPr lang="en-US" dirty="0"/>
              <a:t>Heineken could also be determined by dividing Heineken’s revenues by </a:t>
            </a:r>
            <a:r>
              <a:rPr lang="en-US" dirty="0" smtClean="0"/>
              <a:t>the leader </a:t>
            </a:r>
            <a:r>
              <a:rPr lang="en-US" dirty="0"/>
              <a:t>Corona Extra’s revenues.</a:t>
            </a:r>
          </a:p>
        </p:txBody>
      </p:sp>
    </p:spTree>
    <p:extLst>
      <p:ext uri="{BB962C8B-B14F-4D97-AF65-F5344CB8AC3E}">
        <p14:creationId xmlns:p14="http://schemas.microsoft.com/office/powerpoint/2010/main" xmlns="" val="15073068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304800"/>
            <a:ext cx="8229600" cy="5943600"/>
          </a:xfrm>
        </p:spPr>
        <p:txBody>
          <a:bodyPr>
            <a:normAutofit/>
          </a:bodyPr>
          <a:lstStyle/>
          <a:p>
            <a:r>
              <a:rPr lang="en-US" dirty="0"/>
              <a:t>Relative market share position is given on the </a:t>
            </a:r>
            <a:r>
              <a:rPr lang="en-US" i="1" dirty="0"/>
              <a:t>x</a:t>
            </a:r>
            <a:r>
              <a:rPr lang="en-US" dirty="0"/>
              <a:t>-axis of the BCG Matrix. </a:t>
            </a:r>
            <a:endParaRPr lang="en-US" dirty="0" smtClean="0"/>
          </a:p>
          <a:p>
            <a:r>
              <a:rPr lang="en-US" dirty="0" smtClean="0"/>
              <a:t>The midpoint on </a:t>
            </a:r>
            <a:r>
              <a:rPr lang="en-US" dirty="0"/>
              <a:t>the </a:t>
            </a:r>
            <a:r>
              <a:rPr lang="en-US" i="1" dirty="0"/>
              <a:t>x</a:t>
            </a:r>
            <a:r>
              <a:rPr lang="en-US" dirty="0"/>
              <a:t>-axis usually is set at .50, corresponding to a division that has half the </a:t>
            </a:r>
            <a:r>
              <a:rPr lang="en-US" dirty="0" smtClean="0"/>
              <a:t>market share </a:t>
            </a:r>
            <a:r>
              <a:rPr lang="en-US" dirty="0"/>
              <a:t>of the leading firm in the industry. </a:t>
            </a:r>
            <a:endParaRPr lang="en-US" dirty="0" smtClean="0"/>
          </a:p>
          <a:p>
            <a:r>
              <a:rPr lang="en-US" dirty="0" smtClean="0"/>
              <a:t>The </a:t>
            </a:r>
            <a:r>
              <a:rPr lang="en-US" i="1" dirty="0"/>
              <a:t>y</a:t>
            </a:r>
            <a:r>
              <a:rPr lang="en-US" dirty="0"/>
              <a:t>-axis represents the industry growth </a:t>
            </a:r>
            <a:r>
              <a:rPr lang="en-US" dirty="0" smtClean="0"/>
              <a:t>rate in </a:t>
            </a:r>
            <a:r>
              <a:rPr lang="en-US" dirty="0"/>
              <a:t>sales, measured in percentage terms</a:t>
            </a:r>
            <a:r>
              <a:rPr lang="en-US" dirty="0" smtClean="0"/>
              <a:t>.</a:t>
            </a:r>
          </a:p>
          <a:p>
            <a:r>
              <a:rPr lang="en-US" dirty="0" smtClean="0"/>
              <a:t> </a:t>
            </a:r>
            <a:r>
              <a:rPr lang="en-US" dirty="0"/>
              <a:t>The growth rate percentages on the </a:t>
            </a:r>
            <a:r>
              <a:rPr lang="en-US" i="1" dirty="0"/>
              <a:t>y</a:t>
            </a:r>
            <a:r>
              <a:rPr lang="en-US" dirty="0"/>
              <a:t>-axis </a:t>
            </a:r>
            <a:r>
              <a:rPr lang="en-US" dirty="0" smtClean="0"/>
              <a:t>could range </a:t>
            </a:r>
            <a:r>
              <a:rPr lang="en-US" dirty="0"/>
              <a:t>from -20 to +20 percent, with 0.0 being the midpoint.</a:t>
            </a:r>
          </a:p>
        </p:txBody>
      </p:sp>
    </p:spTree>
    <p:extLst>
      <p:ext uri="{BB962C8B-B14F-4D97-AF65-F5344CB8AC3E}">
        <p14:creationId xmlns:p14="http://schemas.microsoft.com/office/powerpoint/2010/main" xmlns="" val="20431271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81000" y="609600"/>
            <a:ext cx="8229600" cy="6019800"/>
          </a:xfrm>
        </p:spPr>
        <p:txBody>
          <a:bodyPr>
            <a:normAutofit/>
          </a:bodyPr>
          <a:lstStyle/>
          <a:p>
            <a:r>
              <a:rPr lang="en-US" dirty="0"/>
              <a:t>The basic BCG Matrix appears in Figure 6-6. Each circle represents a separate </a:t>
            </a:r>
            <a:r>
              <a:rPr lang="en-US" dirty="0" smtClean="0"/>
              <a:t>division. </a:t>
            </a:r>
          </a:p>
          <a:p>
            <a:r>
              <a:rPr lang="en-US" dirty="0" smtClean="0"/>
              <a:t>The </a:t>
            </a:r>
            <a:r>
              <a:rPr lang="en-US" dirty="0"/>
              <a:t>size of the circle corresponds to the proportion of corporate revenue </a:t>
            </a:r>
            <a:r>
              <a:rPr lang="en-US" dirty="0" smtClean="0"/>
              <a:t>generated by </a:t>
            </a:r>
            <a:r>
              <a:rPr lang="en-US" dirty="0"/>
              <a:t>that business unit, and the pie slice indicates the proportion of corporate profits </a:t>
            </a:r>
            <a:r>
              <a:rPr lang="en-US" dirty="0" smtClean="0"/>
              <a:t>generated by </a:t>
            </a:r>
            <a:r>
              <a:rPr lang="en-US" dirty="0"/>
              <a:t>that division. </a:t>
            </a:r>
            <a:endParaRPr lang="en-US" dirty="0" smtClean="0"/>
          </a:p>
          <a:p>
            <a:r>
              <a:rPr lang="en-US" dirty="0" smtClean="0"/>
              <a:t>Divisions </a:t>
            </a:r>
            <a:r>
              <a:rPr lang="en-US" dirty="0"/>
              <a:t>located in Quadrant I of the BCG Matrix are </a:t>
            </a:r>
            <a:r>
              <a:rPr lang="en-US" dirty="0" smtClean="0"/>
              <a:t>called “Question </a:t>
            </a:r>
            <a:r>
              <a:rPr lang="en-US" dirty="0"/>
              <a:t>Marks,” those located in Quadrant II are called “Stars,” those located </a:t>
            </a:r>
            <a:r>
              <a:rPr lang="en-US" dirty="0" smtClean="0"/>
              <a:t>in Quadrant </a:t>
            </a:r>
            <a:r>
              <a:rPr lang="en-US" dirty="0"/>
              <a:t>III are called “Cash Cows,” and those divisions located in Quadrant IV </a:t>
            </a:r>
            <a:r>
              <a:rPr lang="en-US" dirty="0" smtClean="0"/>
              <a:t>are called </a:t>
            </a:r>
            <a:r>
              <a:rPr lang="en-US" dirty="0"/>
              <a:t>“Dogs.”</a:t>
            </a:r>
          </a:p>
        </p:txBody>
      </p:sp>
    </p:spTree>
    <p:extLst>
      <p:ext uri="{BB962C8B-B14F-4D97-AF65-F5344CB8AC3E}">
        <p14:creationId xmlns:p14="http://schemas.microsoft.com/office/powerpoint/2010/main" xmlns="" val="62971730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362"/>
          </a:xfrm>
        </p:spPr>
        <p:txBody>
          <a:bodyPr>
            <a:normAutofit fontScale="90000"/>
          </a:bodyPr>
          <a:lstStyle/>
          <a:p>
            <a:r>
              <a:rPr lang="en-US" dirty="0" smtClean="0"/>
              <a: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705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64120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b="1" i="1" dirty="0" smtClean="0"/>
              <a:t>I. Question </a:t>
            </a:r>
            <a:r>
              <a:rPr lang="en-US" b="1" i="1" dirty="0"/>
              <a:t>Marks</a:t>
            </a:r>
            <a:r>
              <a:rPr lang="en-US" dirty="0"/>
              <a:t>—Divisions in Quadrant I have a low relative market share </a:t>
            </a:r>
            <a:r>
              <a:rPr lang="en-US" dirty="0" smtClean="0"/>
              <a:t>position, yet </a:t>
            </a:r>
            <a:r>
              <a:rPr lang="en-US" dirty="0"/>
              <a:t>they compete in a high-growth industry</a:t>
            </a:r>
            <a:r>
              <a:rPr lang="en-US" dirty="0" smtClean="0"/>
              <a:t>.</a:t>
            </a:r>
          </a:p>
          <a:p>
            <a:r>
              <a:rPr lang="en-US" dirty="0"/>
              <a:t>Generally these firms’ cash needs </a:t>
            </a:r>
            <a:r>
              <a:rPr lang="en-US" dirty="0" smtClean="0"/>
              <a:t>are </a:t>
            </a:r>
            <a:r>
              <a:rPr lang="en-US" dirty="0"/>
              <a:t>high and their cash generation is low. </a:t>
            </a:r>
            <a:endParaRPr lang="en-US" dirty="0" smtClean="0"/>
          </a:p>
          <a:p>
            <a:r>
              <a:rPr lang="en-US" dirty="0" smtClean="0"/>
              <a:t>These </a:t>
            </a:r>
            <a:r>
              <a:rPr lang="en-US" dirty="0"/>
              <a:t>businesses are called </a:t>
            </a:r>
            <a:r>
              <a:rPr lang="en-US" i="1" dirty="0"/>
              <a:t>Question </a:t>
            </a:r>
            <a:r>
              <a:rPr lang="en-US" i="1" dirty="0" smtClean="0"/>
              <a:t>Marks </a:t>
            </a:r>
            <a:r>
              <a:rPr lang="en-US" dirty="0" smtClean="0"/>
              <a:t>because </a:t>
            </a:r>
            <a:r>
              <a:rPr lang="en-US" dirty="0"/>
              <a:t>the organization must decide whether to strengthen them by pursuing </a:t>
            </a:r>
            <a:r>
              <a:rPr lang="en-US" dirty="0" smtClean="0"/>
              <a:t>an intensive </a:t>
            </a:r>
            <a:r>
              <a:rPr lang="en-US" dirty="0"/>
              <a:t>strategy (market penetration, market development, or product </a:t>
            </a:r>
            <a:r>
              <a:rPr lang="en-US" dirty="0" smtClean="0"/>
              <a:t>development) or </a:t>
            </a:r>
            <a:r>
              <a:rPr lang="en-US" dirty="0"/>
              <a:t>to sell them.</a:t>
            </a:r>
          </a:p>
        </p:txBody>
      </p:sp>
    </p:spTree>
    <p:extLst>
      <p:ext uri="{BB962C8B-B14F-4D97-AF65-F5344CB8AC3E}">
        <p14:creationId xmlns:p14="http://schemas.microsoft.com/office/powerpoint/2010/main" xmlns="" val="279714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791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228600" y="1066800"/>
            <a:ext cx="8763000" cy="5638800"/>
          </a:xfrm>
        </p:spPr>
        <p:txBody>
          <a:bodyPr>
            <a:normAutofit fontScale="92500" lnSpcReduction="10000"/>
          </a:bodyPr>
          <a:lstStyle/>
          <a:p>
            <a:pPr marL="0" indent="0">
              <a:buNone/>
            </a:pPr>
            <a:r>
              <a:rPr lang="en-US" sz="3600" b="1" dirty="0"/>
              <a:t>h. Annual Objectives:</a:t>
            </a:r>
          </a:p>
          <a:p>
            <a:r>
              <a:rPr lang="en-US" sz="2800" dirty="0"/>
              <a:t>Annual objectives are short-term milestones that organizations must achieve to </a:t>
            </a:r>
            <a:r>
              <a:rPr lang="en-US" sz="2800" dirty="0">
                <a:solidFill>
                  <a:srgbClr val="FF0000"/>
                </a:solidFill>
              </a:rPr>
              <a:t>reach long-term </a:t>
            </a:r>
            <a:r>
              <a:rPr lang="en-US" sz="2800" dirty="0" smtClean="0"/>
              <a:t>objectives and they are the </a:t>
            </a:r>
            <a:r>
              <a:rPr lang="en-US" sz="2800" dirty="0">
                <a:solidFill>
                  <a:srgbClr val="FF0000"/>
                </a:solidFill>
              </a:rPr>
              <a:t>basis for allocating resources</a:t>
            </a:r>
            <a:r>
              <a:rPr lang="en-US" sz="2800" dirty="0"/>
              <a:t>.</a:t>
            </a:r>
          </a:p>
          <a:p>
            <a:endParaRPr lang="en-US" sz="2800" b="1" dirty="0"/>
          </a:p>
          <a:p>
            <a:endParaRPr lang="en-US" sz="2400" dirty="0" smtClean="0"/>
          </a:p>
          <a:p>
            <a:r>
              <a:rPr lang="en-US" sz="2800" dirty="0" smtClean="0"/>
              <a:t>Like </a:t>
            </a:r>
            <a:r>
              <a:rPr lang="en-US" sz="2800" dirty="0"/>
              <a:t>long-term objectives, annual objectives should be </a:t>
            </a:r>
            <a:r>
              <a:rPr lang="en-US" sz="2800" dirty="0">
                <a:solidFill>
                  <a:srgbClr val="FF0000"/>
                </a:solidFill>
              </a:rPr>
              <a:t>measurable</a:t>
            </a:r>
            <a:r>
              <a:rPr lang="en-US" sz="2800" dirty="0"/>
              <a:t>, </a:t>
            </a:r>
            <a:r>
              <a:rPr lang="en-US" sz="2800" dirty="0" smtClean="0"/>
              <a:t>quantitative, challenging</a:t>
            </a:r>
            <a:r>
              <a:rPr lang="en-US" sz="2800" dirty="0"/>
              <a:t>, realistic, consistent, and prioritized</a:t>
            </a:r>
            <a:r>
              <a:rPr lang="en-US" sz="2800" dirty="0" smtClean="0"/>
              <a:t>.</a:t>
            </a:r>
          </a:p>
          <a:p>
            <a:endParaRPr lang="en-US" sz="2800" dirty="0" smtClean="0"/>
          </a:p>
          <a:p>
            <a:r>
              <a:rPr lang="en-US" sz="2800" dirty="0"/>
              <a:t>Annual objectives are especially </a:t>
            </a:r>
            <a:r>
              <a:rPr lang="en-US" sz="2800" dirty="0">
                <a:solidFill>
                  <a:srgbClr val="FF0000"/>
                </a:solidFill>
              </a:rPr>
              <a:t>important in strategy implementation</a:t>
            </a:r>
            <a:r>
              <a:rPr lang="en-US" sz="2800" dirty="0"/>
              <a:t>, whereas long-term objectives are particularly important in strategy formulation. </a:t>
            </a:r>
            <a:endParaRPr lang="en-US" sz="2800" dirty="0" smtClean="0"/>
          </a:p>
          <a:p>
            <a:endParaRPr lang="en-US" sz="2800" dirty="0"/>
          </a:p>
          <a:p>
            <a:endParaRPr lang="en-US" sz="2800" dirty="0"/>
          </a:p>
        </p:txBody>
      </p:sp>
    </p:spTree>
    <p:extLst>
      <p:ext uri="{BB962C8B-B14F-4D97-AF65-F5344CB8AC3E}">
        <p14:creationId xmlns:p14="http://schemas.microsoft.com/office/powerpoint/2010/main" xmlns="" val="26070801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457200"/>
            <a:ext cx="8458200" cy="5943600"/>
          </a:xfrm>
        </p:spPr>
        <p:txBody>
          <a:bodyPr>
            <a:normAutofit/>
          </a:bodyPr>
          <a:lstStyle/>
          <a:p>
            <a:pPr marL="0" indent="0">
              <a:buNone/>
            </a:pPr>
            <a:r>
              <a:rPr lang="en-US" b="1" i="1" dirty="0" smtClean="0"/>
              <a:t>II. Stars</a:t>
            </a:r>
            <a:r>
              <a:rPr lang="en-US" dirty="0" smtClean="0"/>
              <a:t>—Quadrant </a:t>
            </a:r>
            <a:r>
              <a:rPr lang="en-US" dirty="0"/>
              <a:t>II businesses (</a:t>
            </a:r>
            <a:r>
              <a:rPr lang="en-US" i="1" dirty="0"/>
              <a:t>Stars</a:t>
            </a:r>
            <a:r>
              <a:rPr lang="en-US" dirty="0"/>
              <a:t>) represent the organization’s best </a:t>
            </a:r>
            <a:r>
              <a:rPr lang="en-US" dirty="0" smtClean="0"/>
              <a:t>long-run opportunities </a:t>
            </a:r>
            <a:r>
              <a:rPr lang="en-US" dirty="0"/>
              <a:t>for growth and profitability. </a:t>
            </a:r>
            <a:endParaRPr lang="en-US" dirty="0" smtClean="0"/>
          </a:p>
          <a:p>
            <a:r>
              <a:rPr lang="en-US" dirty="0" smtClean="0"/>
              <a:t>Divisions </a:t>
            </a:r>
            <a:r>
              <a:rPr lang="en-US" dirty="0"/>
              <a:t>with a high relative </a:t>
            </a:r>
            <a:r>
              <a:rPr lang="en-US" dirty="0" smtClean="0"/>
              <a:t>market share </a:t>
            </a:r>
            <a:r>
              <a:rPr lang="en-US" dirty="0"/>
              <a:t>and a high industry growth rate should receive substantial investment </a:t>
            </a:r>
            <a:r>
              <a:rPr lang="en-US" dirty="0" smtClean="0"/>
              <a:t>to maintain </a:t>
            </a:r>
            <a:r>
              <a:rPr lang="en-US" dirty="0"/>
              <a:t>or strengthen their dominant positions. </a:t>
            </a:r>
            <a:endParaRPr lang="en-US" dirty="0" smtClean="0"/>
          </a:p>
          <a:p>
            <a:r>
              <a:rPr lang="en-US" dirty="0" smtClean="0"/>
              <a:t>Forward</a:t>
            </a:r>
            <a:r>
              <a:rPr lang="en-US" dirty="0"/>
              <a:t>, backward, and </a:t>
            </a:r>
            <a:r>
              <a:rPr lang="en-US" dirty="0" smtClean="0"/>
              <a:t>horizontal integration</a:t>
            </a:r>
            <a:r>
              <a:rPr lang="en-US" dirty="0"/>
              <a:t>; market penetration; market development; and product </a:t>
            </a:r>
            <a:r>
              <a:rPr lang="en-US" dirty="0" smtClean="0"/>
              <a:t>development are </a:t>
            </a:r>
            <a:r>
              <a:rPr lang="en-US" dirty="0"/>
              <a:t>appropriate strategies for these divisions to consider, as indicated </a:t>
            </a:r>
            <a:r>
              <a:rPr lang="en-US" dirty="0" smtClean="0"/>
              <a:t>in Figure </a:t>
            </a:r>
            <a:r>
              <a:rPr lang="en-US" dirty="0"/>
              <a:t>6-6.</a:t>
            </a:r>
          </a:p>
        </p:txBody>
      </p:sp>
    </p:spTree>
    <p:extLst>
      <p:ext uri="{BB962C8B-B14F-4D97-AF65-F5344CB8AC3E}">
        <p14:creationId xmlns:p14="http://schemas.microsoft.com/office/powerpoint/2010/main" xmlns="" val="21425051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i="1" dirty="0" smtClean="0"/>
              <a:t>III. Cash </a:t>
            </a:r>
            <a:r>
              <a:rPr lang="en-US" b="1" i="1" dirty="0"/>
              <a:t>Cows</a:t>
            </a:r>
            <a:r>
              <a:rPr lang="en-US" dirty="0"/>
              <a:t>—Divisions positioned in Quadrant III have a high relative market </a:t>
            </a:r>
            <a:r>
              <a:rPr lang="en-US" dirty="0" smtClean="0"/>
              <a:t>share position </a:t>
            </a:r>
            <a:r>
              <a:rPr lang="en-US" dirty="0"/>
              <a:t>but compete in a low-growth industry. </a:t>
            </a:r>
            <a:endParaRPr lang="en-US" dirty="0" smtClean="0"/>
          </a:p>
          <a:p>
            <a:r>
              <a:rPr lang="en-US" dirty="0" smtClean="0"/>
              <a:t>Called </a:t>
            </a:r>
            <a:r>
              <a:rPr lang="en-US" i="1" dirty="0"/>
              <a:t>Cash Cows </a:t>
            </a:r>
            <a:r>
              <a:rPr lang="en-US" dirty="0"/>
              <a:t>because </a:t>
            </a:r>
            <a:r>
              <a:rPr lang="en-US" dirty="0" smtClean="0"/>
              <a:t>they generate </a:t>
            </a:r>
            <a:r>
              <a:rPr lang="en-US" dirty="0"/>
              <a:t>cash in excess of their needs, they are often </a:t>
            </a:r>
            <a:r>
              <a:rPr lang="en-US" dirty="0" smtClean="0"/>
              <a:t>milked.</a:t>
            </a:r>
          </a:p>
          <a:p>
            <a:r>
              <a:rPr lang="en-US" dirty="0" smtClean="0"/>
              <a:t>Many </a:t>
            </a:r>
            <a:r>
              <a:rPr lang="en-US" dirty="0"/>
              <a:t>of today’s </a:t>
            </a:r>
            <a:r>
              <a:rPr lang="en-US" dirty="0" smtClean="0"/>
              <a:t>Cash </a:t>
            </a:r>
            <a:r>
              <a:rPr lang="en-US" dirty="0"/>
              <a:t>Cows were yesterday’s Stars.</a:t>
            </a:r>
          </a:p>
        </p:txBody>
      </p:sp>
    </p:spTree>
    <p:extLst>
      <p:ext uri="{BB962C8B-B14F-4D97-AF65-F5344CB8AC3E}">
        <p14:creationId xmlns:p14="http://schemas.microsoft.com/office/powerpoint/2010/main" xmlns="" val="27565500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a:t>Product development or </a:t>
            </a:r>
            <a:r>
              <a:rPr lang="en-US" dirty="0" smtClean="0"/>
              <a:t>diversification may </a:t>
            </a:r>
            <a:r>
              <a:rPr lang="en-US" dirty="0"/>
              <a:t>be attractive strategies for strong Cash </a:t>
            </a:r>
            <a:r>
              <a:rPr lang="en-US" dirty="0" smtClean="0"/>
              <a:t>Cows.</a:t>
            </a:r>
          </a:p>
          <a:p>
            <a:r>
              <a:rPr lang="en-US" dirty="0" smtClean="0"/>
              <a:t>However</a:t>
            </a:r>
            <a:r>
              <a:rPr lang="en-US" dirty="0"/>
              <a:t>, as a Cash Cow </a:t>
            </a:r>
            <a:r>
              <a:rPr lang="en-US" dirty="0" smtClean="0"/>
              <a:t>division becomes </a:t>
            </a:r>
            <a:r>
              <a:rPr lang="en-US" dirty="0"/>
              <a:t>weak, retrenchment or divestiture can become more appropriate.</a:t>
            </a:r>
          </a:p>
        </p:txBody>
      </p:sp>
    </p:spTree>
    <p:extLst>
      <p:ext uri="{BB962C8B-B14F-4D97-AF65-F5344CB8AC3E}">
        <p14:creationId xmlns:p14="http://schemas.microsoft.com/office/powerpoint/2010/main" xmlns="" val="86555996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85800"/>
            <a:ext cx="8229600" cy="5897563"/>
          </a:xfrm>
        </p:spPr>
        <p:txBody>
          <a:bodyPr/>
          <a:lstStyle/>
          <a:p>
            <a:pPr marL="0" indent="0">
              <a:buNone/>
            </a:pPr>
            <a:r>
              <a:rPr lang="en-US" b="1" i="1" dirty="0" smtClean="0"/>
              <a:t>IV. Dogs</a:t>
            </a:r>
            <a:r>
              <a:rPr lang="en-US" dirty="0" smtClean="0"/>
              <a:t>—Quadrant </a:t>
            </a:r>
            <a:r>
              <a:rPr lang="en-US" dirty="0"/>
              <a:t>IV divisions of the organization have a low relative market </a:t>
            </a:r>
            <a:r>
              <a:rPr lang="en-US" dirty="0" smtClean="0"/>
              <a:t>share position </a:t>
            </a:r>
            <a:r>
              <a:rPr lang="en-US" dirty="0"/>
              <a:t>and compete in a slow- or no-market-growth </a:t>
            </a:r>
            <a:r>
              <a:rPr lang="en-US" dirty="0" smtClean="0"/>
              <a:t>industry. </a:t>
            </a:r>
          </a:p>
          <a:p>
            <a:r>
              <a:rPr lang="en-US" dirty="0" smtClean="0"/>
              <a:t>Because </a:t>
            </a:r>
            <a:r>
              <a:rPr lang="en-US" dirty="0"/>
              <a:t>of their weak internal and external position, these </a:t>
            </a:r>
            <a:r>
              <a:rPr lang="en-US" dirty="0" smtClean="0"/>
              <a:t>businesses are </a:t>
            </a:r>
            <a:r>
              <a:rPr lang="en-US" dirty="0"/>
              <a:t>often liquidated, divested, or trimmed down through retrenchment.</a:t>
            </a:r>
          </a:p>
        </p:txBody>
      </p:sp>
    </p:spTree>
    <p:extLst>
      <p:ext uri="{BB962C8B-B14F-4D97-AF65-F5344CB8AC3E}">
        <p14:creationId xmlns:p14="http://schemas.microsoft.com/office/powerpoint/2010/main" xmlns="" val="240118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The major benefit of the BCG Matrix is that it draws attention to the cash flow, </a:t>
            </a:r>
            <a:r>
              <a:rPr lang="en-US" dirty="0" smtClean="0"/>
              <a:t>investment characteristics</a:t>
            </a:r>
            <a:r>
              <a:rPr lang="en-US" dirty="0"/>
              <a:t>, and needs of an organization’s various divisions</a:t>
            </a:r>
            <a:r>
              <a:rPr lang="en-US" dirty="0" smtClean="0"/>
              <a:t>.</a:t>
            </a:r>
          </a:p>
          <a:p>
            <a:r>
              <a:rPr lang="en-US" dirty="0"/>
              <a:t>The divisions </a:t>
            </a:r>
            <a:r>
              <a:rPr lang="en-US" dirty="0" smtClean="0"/>
              <a:t>of many </a:t>
            </a:r>
            <a:r>
              <a:rPr lang="en-US" dirty="0"/>
              <a:t>firms evolve over time: Dogs become Question Marks, Question Marks </a:t>
            </a:r>
            <a:r>
              <a:rPr lang="en-US" dirty="0" smtClean="0"/>
              <a:t>become Stars</a:t>
            </a:r>
            <a:r>
              <a:rPr lang="en-US" dirty="0"/>
              <a:t>, Stars become Cash Cows, and Cash Cows become Dogs in an ongoing </a:t>
            </a:r>
            <a:r>
              <a:rPr lang="en-US" dirty="0" smtClean="0"/>
              <a:t>counterclockwise motion</a:t>
            </a:r>
            <a:r>
              <a:rPr lang="en-US" dirty="0"/>
              <a:t>.</a:t>
            </a:r>
          </a:p>
        </p:txBody>
      </p:sp>
    </p:spTree>
    <p:extLst>
      <p:ext uri="{BB962C8B-B14F-4D97-AF65-F5344CB8AC3E}">
        <p14:creationId xmlns:p14="http://schemas.microsoft.com/office/powerpoint/2010/main" xmlns="" val="11888054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dirty="0"/>
              <a:t>Less frequently, Stars become Question Marks, Question </a:t>
            </a:r>
            <a:r>
              <a:rPr lang="en-US" dirty="0" smtClean="0"/>
              <a:t>Marks become </a:t>
            </a:r>
            <a:r>
              <a:rPr lang="en-US" dirty="0"/>
              <a:t>Dogs, Dogs become Cash Cows, and Cash Cows become Stars (in a </a:t>
            </a:r>
            <a:r>
              <a:rPr lang="en-US" dirty="0" smtClean="0"/>
              <a:t>clockwise motion</a:t>
            </a:r>
            <a:r>
              <a:rPr lang="en-US" dirty="0"/>
              <a:t>). </a:t>
            </a:r>
            <a:endParaRPr lang="en-US" dirty="0" smtClean="0"/>
          </a:p>
          <a:p>
            <a:r>
              <a:rPr lang="en-US" dirty="0" smtClean="0"/>
              <a:t>In </a:t>
            </a:r>
            <a:r>
              <a:rPr lang="en-US" dirty="0"/>
              <a:t>some organizations, no cyclical motion is apparent.</a:t>
            </a:r>
          </a:p>
        </p:txBody>
      </p:sp>
    </p:spTree>
    <p:extLst>
      <p:ext uri="{BB962C8B-B14F-4D97-AF65-F5344CB8AC3E}">
        <p14:creationId xmlns:p14="http://schemas.microsoft.com/office/powerpoint/2010/main" xmlns="" val="15584180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144"/>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dirty="0"/>
              <a:t>The BCG Matrix, like all analytical techniques, has some limitations. For </a:t>
            </a:r>
            <a:r>
              <a:rPr lang="en-US" dirty="0" smtClean="0"/>
              <a:t>example, viewing </a:t>
            </a:r>
            <a:r>
              <a:rPr lang="en-US" dirty="0"/>
              <a:t>every business as either a Star, Cash Cow, Dog, or Question Mark is an </a:t>
            </a:r>
            <a:r>
              <a:rPr lang="en-US" dirty="0" smtClean="0"/>
              <a:t>oversimplification; many </a:t>
            </a:r>
            <a:r>
              <a:rPr lang="en-US" dirty="0"/>
              <a:t>businesses fall right in the middle of the BCG Matrix and thus are not </a:t>
            </a:r>
            <a:r>
              <a:rPr lang="en-US" dirty="0" smtClean="0"/>
              <a:t>easily classified</a:t>
            </a:r>
            <a:r>
              <a:rPr lang="en-US" dirty="0"/>
              <a:t>. </a:t>
            </a:r>
            <a:endParaRPr lang="en-US" dirty="0" smtClean="0"/>
          </a:p>
          <a:p>
            <a:r>
              <a:rPr lang="en-US" dirty="0" smtClean="0"/>
              <a:t>Finally</a:t>
            </a:r>
            <a:r>
              <a:rPr lang="en-US" dirty="0"/>
              <a:t>, other variables </a:t>
            </a:r>
            <a:r>
              <a:rPr lang="en-US" dirty="0" smtClean="0"/>
              <a:t>besides relative </a:t>
            </a:r>
            <a:r>
              <a:rPr lang="en-US" dirty="0"/>
              <a:t>market share position and industry growth rate in sales, such as size of the market </a:t>
            </a:r>
            <a:r>
              <a:rPr lang="en-US" dirty="0" smtClean="0"/>
              <a:t>and competitive </a:t>
            </a:r>
            <a:r>
              <a:rPr lang="en-US" dirty="0"/>
              <a:t>advantages, are important in making strategic decisions about various divisions.</a:t>
            </a:r>
          </a:p>
        </p:txBody>
      </p:sp>
    </p:spTree>
    <p:extLst>
      <p:ext uri="{BB962C8B-B14F-4D97-AF65-F5344CB8AC3E}">
        <p14:creationId xmlns:p14="http://schemas.microsoft.com/office/powerpoint/2010/main" xmlns="" val="36959565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137"/>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sz="4400" b="1" dirty="0" smtClean="0"/>
              <a:t>Reading assignment </a:t>
            </a:r>
          </a:p>
          <a:p>
            <a:pPr marL="0" indent="0">
              <a:buNone/>
            </a:pPr>
            <a:r>
              <a:rPr lang="en-US" b="1" dirty="0" smtClean="0"/>
              <a:t>iv. The </a:t>
            </a:r>
            <a:r>
              <a:rPr lang="en-US" b="1" dirty="0"/>
              <a:t>Internal-External (IE) </a:t>
            </a:r>
            <a:r>
              <a:rPr lang="en-US" b="1" dirty="0" smtClean="0"/>
              <a:t>Matrix:</a:t>
            </a:r>
            <a:endParaRPr lang="en-US" dirty="0"/>
          </a:p>
        </p:txBody>
      </p:sp>
    </p:spTree>
    <p:extLst>
      <p:ext uri="{BB962C8B-B14F-4D97-AF65-F5344CB8AC3E}">
        <p14:creationId xmlns:p14="http://schemas.microsoft.com/office/powerpoint/2010/main" xmlns="" val="13634948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marL="0" indent="0" algn="ctr">
              <a:buNone/>
            </a:pPr>
            <a:r>
              <a:rPr lang="en-US" b="1" dirty="0"/>
              <a:t>CHAPTER SEVEN</a:t>
            </a:r>
            <a:endParaRPr lang="en-US" dirty="0"/>
          </a:p>
          <a:p>
            <a:pPr marL="0" indent="0" algn="ctr">
              <a:buNone/>
            </a:pPr>
            <a:r>
              <a:rPr lang="en-US" b="1" dirty="0"/>
              <a:t>IMPLEMENTING STRATEGIES: </a:t>
            </a:r>
            <a:r>
              <a:rPr lang="en-US" b="1" dirty="0" smtClean="0"/>
              <a:t>ANNUAL </a:t>
            </a:r>
            <a:r>
              <a:rPr lang="en-US" b="1" dirty="0"/>
              <a:t>OBJECTIVES:</a:t>
            </a:r>
          </a:p>
          <a:p>
            <a:r>
              <a:rPr lang="en-US" b="1" dirty="0" smtClean="0"/>
              <a:t>Annual </a:t>
            </a:r>
            <a:r>
              <a:rPr lang="en-US" b="1" dirty="0"/>
              <a:t>objectives are </a:t>
            </a:r>
            <a:r>
              <a:rPr lang="en-US" b="1" dirty="0">
                <a:solidFill>
                  <a:srgbClr val="FF0000"/>
                </a:solidFill>
              </a:rPr>
              <a:t>essential</a:t>
            </a:r>
            <a:r>
              <a:rPr lang="en-US" b="1" dirty="0"/>
              <a:t> for strategy implementation because they</a:t>
            </a:r>
            <a:r>
              <a:rPr lang="en-US" b="1" dirty="0" smtClean="0"/>
              <a:t>:</a:t>
            </a:r>
            <a:endParaRPr lang="en-US" b="1" dirty="0"/>
          </a:p>
          <a:p>
            <a:pPr marL="0" indent="0">
              <a:buNone/>
            </a:pPr>
            <a:r>
              <a:rPr lang="en-US" dirty="0"/>
              <a:t>a.   Represent the basis for </a:t>
            </a:r>
            <a:r>
              <a:rPr lang="en-US" dirty="0">
                <a:solidFill>
                  <a:srgbClr val="FF0000"/>
                </a:solidFill>
              </a:rPr>
              <a:t>allocating resources</a:t>
            </a:r>
            <a:r>
              <a:rPr lang="en-US" dirty="0"/>
              <a:t>.</a:t>
            </a:r>
          </a:p>
          <a:p>
            <a:pPr marL="0" indent="0">
              <a:buNone/>
            </a:pPr>
            <a:r>
              <a:rPr lang="en-US" dirty="0"/>
              <a:t>b.   Are a primary mechanism for </a:t>
            </a:r>
            <a:r>
              <a:rPr lang="en-US" dirty="0">
                <a:solidFill>
                  <a:srgbClr val="FF0000"/>
                </a:solidFill>
              </a:rPr>
              <a:t>evaluating managers</a:t>
            </a:r>
            <a:r>
              <a:rPr lang="en-US" dirty="0" smtClean="0"/>
              <a:t>.</a:t>
            </a:r>
            <a:endParaRPr lang="en-US" dirty="0"/>
          </a:p>
          <a:p>
            <a:pPr marL="514350" indent="-514350">
              <a:buAutoNum type="alphaLcPeriod" startAt="3"/>
            </a:pPr>
            <a:r>
              <a:rPr lang="en-US" dirty="0" smtClean="0"/>
              <a:t>Are </a:t>
            </a:r>
            <a:r>
              <a:rPr lang="en-US" dirty="0"/>
              <a:t>the major instrument for </a:t>
            </a:r>
            <a:r>
              <a:rPr lang="en-US" dirty="0">
                <a:solidFill>
                  <a:srgbClr val="FF0000"/>
                </a:solidFill>
              </a:rPr>
              <a:t>monitoring progress </a:t>
            </a:r>
            <a:r>
              <a:rPr lang="en-US" dirty="0"/>
              <a:t>towards achieving </a:t>
            </a:r>
            <a:r>
              <a:rPr lang="en-US" dirty="0">
                <a:solidFill>
                  <a:srgbClr val="FF0000"/>
                </a:solidFill>
              </a:rPr>
              <a:t>long-term objectives</a:t>
            </a:r>
            <a:r>
              <a:rPr lang="en-US" dirty="0" smtClean="0"/>
              <a:t>.</a:t>
            </a:r>
          </a:p>
          <a:p>
            <a:pPr marL="514350" indent="-514350">
              <a:buFont typeface="Wingdings 2"/>
              <a:buAutoNum type="alphaLcPeriod" startAt="3"/>
            </a:pPr>
            <a:r>
              <a:rPr lang="en-US" dirty="0" smtClean="0"/>
              <a:t>Establish organizational, divisional, and departmental </a:t>
            </a:r>
            <a:r>
              <a:rPr lang="en-US" dirty="0" smtClean="0">
                <a:solidFill>
                  <a:srgbClr val="FF0000"/>
                </a:solidFill>
              </a:rPr>
              <a:t>priorities</a:t>
            </a:r>
            <a:r>
              <a:rPr lang="en-US" dirty="0" smtClean="0"/>
              <a:t>.</a:t>
            </a:r>
          </a:p>
          <a:p>
            <a:pPr marL="514350" indent="-514350">
              <a:buAutoNum type="alphaLcPeriod" startAt="3"/>
            </a:pPr>
            <a:endParaRPr lang="en-US" dirty="0"/>
          </a:p>
          <a:p>
            <a:endParaRPr lang="en-US" dirty="0"/>
          </a:p>
        </p:txBody>
      </p:sp>
    </p:spTree>
    <p:extLst>
      <p:ext uri="{BB962C8B-B14F-4D97-AF65-F5344CB8AC3E}">
        <p14:creationId xmlns:p14="http://schemas.microsoft.com/office/powerpoint/2010/main" xmlns="" val="415745116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a:t>Clearly </a:t>
            </a:r>
            <a:r>
              <a:rPr lang="en-US" dirty="0">
                <a:solidFill>
                  <a:srgbClr val="FF0000"/>
                </a:solidFill>
              </a:rPr>
              <a:t>stated</a:t>
            </a:r>
            <a:r>
              <a:rPr lang="en-US" dirty="0"/>
              <a:t> and communicated </a:t>
            </a:r>
            <a:r>
              <a:rPr lang="en-US" dirty="0">
                <a:solidFill>
                  <a:srgbClr val="FF0000"/>
                </a:solidFill>
              </a:rPr>
              <a:t>objectives</a:t>
            </a:r>
            <a:r>
              <a:rPr lang="en-US" dirty="0"/>
              <a:t> are </a:t>
            </a:r>
            <a:r>
              <a:rPr lang="en-US" dirty="0">
                <a:solidFill>
                  <a:srgbClr val="FF0000"/>
                </a:solidFill>
              </a:rPr>
              <a:t>critical to success </a:t>
            </a:r>
            <a:r>
              <a:rPr lang="en-US" dirty="0"/>
              <a:t>in all types and sizes of firms</a:t>
            </a:r>
            <a:r>
              <a:rPr lang="en-US" dirty="0" smtClean="0"/>
              <a:t>.</a:t>
            </a:r>
          </a:p>
          <a:p>
            <a:endParaRPr lang="en-US" dirty="0" smtClean="0"/>
          </a:p>
          <a:p>
            <a:r>
              <a:rPr lang="en-US" dirty="0"/>
              <a:t>Annual  objectives  should  be  measurable,  consistent,  reasonable,  challenging, clear, communicated throughout the organization, characterized by an appropriate </a:t>
            </a:r>
            <a:r>
              <a:rPr lang="en-US" dirty="0">
                <a:solidFill>
                  <a:srgbClr val="FF0000"/>
                </a:solidFill>
              </a:rPr>
              <a:t>time dimension</a:t>
            </a:r>
            <a:r>
              <a:rPr lang="en-US" dirty="0"/>
              <a:t>, and accompanied by commensurate rewards and sanctions.</a:t>
            </a:r>
          </a:p>
        </p:txBody>
      </p:sp>
    </p:spTree>
    <p:extLst>
      <p:ext uri="{BB962C8B-B14F-4D97-AF65-F5344CB8AC3E}">
        <p14:creationId xmlns:p14="http://schemas.microsoft.com/office/powerpoint/2010/main" xmlns="" val="9760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381000" y="1524000"/>
            <a:ext cx="8229600" cy="4495800"/>
          </a:xfrm>
        </p:spPr>
        <p:txBody>
          <a:bodyPr>
            <a:normAutofit/>
          </a:bodyPr>
          <a:lstStyle/>
          <a:p>
            <a:pPr marL="571500" indent="-571500">
              <a:buAutoNum type="romanLcPeriod"/>
            </a:pPr>
            <a:r>
              <a:rPr lang="en-US" sz="3600" b="1" dirty="0" smtClean="0"/>
              <a:t>Policies:</a:t>
            </a:r>
          </a:p>
          <a:p>
            <a:r>
              <a:rPr lang="en-US" sz="3600" dirty="0" smtClean="0"/>
              <a:t>Policies </a:t>
            </a:r>
            <a:r>
              <a:rPr lang="en-US" sz="3600" dirty="0"/>
              <a:t>are the </a:t>
            </a:r>
            <a:r>
              <a:rPr lang="en-US" sz="3600" dirty="0">
                <a:solidFill>
                  <a:srgbClr val="FF0000"/>
                </a:solidFill>
              </a:rPr>
              <a:t>means by which annual </a:t>
            </a:r>
            <a:r>
              <a:rPr lang="en-US" sz="3600" dirty="0"/>
              <a:t>objectives will be achieved</a:t>
            </a:r>
            <a:r>
              <a:rPr lang="en-US" sz="3600" dirty="0" smtClean="0"/>
              <a:t>.</a:t>
            </a:r>
          </a:p>
          <a:p>
            <a:endParaRPr lang="en-US" sz="3600" dirty="0" smtClean="0"/>
          </a:p>
          <a:p>
            <a:pPr lvl="0"/>
            <a:r>
              <a:rPr lang="en-US" sz="3600" dirty="0"/>
              <a:t>Policies include guidelines, rules, and procedures established </a:t>
            </a:r>
            <a:r>
              <a:rPr lang="en-US" sz="3600" dirty="0" smtClean="0"/>
              <a:t>to </a:t>
            </a:r>
            <a:r>
              <a:rPr lang="en-US" sz="3600" dirty="0"/>
              <a:t>achieve stated objectives.</a:t>
            </a:r>
          </a:p>
          <a:p>
            <a:endParaRPr lang="en-US" sz="3600" dirty="0"/>
          </a:p>
          <a:p>
            <a:endParaRPr lang="en-US" sz="3600" dirty="0"/>
          </a:p>
        </p:txBody>
      </p:sp>
    </p:spTree>
    <p:extLst>
      <p:ext uri="{BB962C8B-B14F-4D97-AF65-F5344CB8AC3E}">
        <p14:creationId xmlns:p14="http://schemas.microsoft.com/office/powerpoint/2010/main" xmlns="" val="13041738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33400" y="-3048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r>
              <a:rPr lang="en-US" b="1" dirty="0" smtClean="0"/>
              <a:t>POLICIES</a:t>
            </a:r>
            <a:r>
              <a:rPr lang="en-US" dirty="0" smtClean="0"/>
              <a:t>:</a:t>
            </a:r>
          </a:p>
          <a:p>
            <a:r>
              <a:rPr lang="en-US" dirty="0"/>
              <a:t>Broadly defined, policy refers to </a:t>
            </a:r>
            <a:r>
              <a:rPr lang="en-US" dirty="0">
                <a:solidFill>
                  <a:srgbClr val="FF0000"/>
                </a:solidFill>
              </a:rPr>
              <a:t>specific guidelines</a:t>
            </a:r>
            <a:r>
              <a:rPr lang="en-US" dirty="0"/>
              <a:t>, methods, procedures, rules, forms, and administrative practices established to </a:t>
            </a:r>
            <a:r>
              <a:rPr lang="en-US" dirty="0">
                <a:solidFill>
                  <a:srgbClr val="FF0000"/>
                </a:solidFill>
              </a:rPr>
              <a:t>support </a:t>
            </a:r>
            <a:r>
              <a:rPr lang="en-US" dirty="0"/>
              <a:t>and</a:t>
            </a:r>
            <a:r>
              <a:rPr lang="en-US" dirty="0">
                <a:solidFill>
                  <a:srgbClr val="FF0000"/>
                </a:solidFill>
              </a:rPr>
              <a:t> encourage </a:t>
            </a:r>
            <a:r>
              <a:rPr lang="en-US" dirty="0"/>
              <a:t>work toward stated goals</a:t>
            </a:r>
            <a:r>
              <a:rPr lang="en-US" dirty="0" smtClean="0"/>
              <a:t>.</a:t>
            </a:r>
          </a:p>
          <a:p>
            <a:r>
              <a:rPr lang="en-US" dirty="0"/>
              <a:t>Policies let both </a:t>
            </a:r>
            <a:r>
              <a:rPr lang="en-US" dirty="0">
                <a:solidFill>
                  <a:srgbClr val="FF0000"/>
                </a:solidFill>
              </a:rPr>
              <a:t>employees</a:t>
            </a:r>
            <a:r>
              <a:rPr lang="en-US" dirty="0"/>
              <a:t> and managers know what is </a:t>
            </a:r>
            <a:r>
              <a:rPr lang="en-US" dirty="0">
                <a:solidFill>
                  <a:srgbClr val="FF0000"/>
                </a:solidFill>
              </a:rPr>
              <a:t>expected of them</a:t>
            </a:r>
            <a:r>
              <a:rPr lang="en-US" dirty="0"/>
              <a:t>, thereby increasing the likelihood that strategies will be implemented successfully.</a:t>
            </a:r>
          </a:p>
          <a:p>
            <a:endParaRPr lang="en-US" dirty="0"/>
          </a:p>
        </p:txBody>
      </p:sp>
    </p:spTree>
    <p:extLst>
      <p:ext uri="{BB962C8B-B14F-4D97-AF65-F5344CB8AC3E}">
        <p14:creationId xmlns:p14="http://schemas.microsoft.com/office/powerpoint/2010/main" xmlns="" val="268462877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52400"/>
            <a:ext cx="8229600" cy="1222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a:t>RESOURCE </a:t>
            </a:r>
            <a:r>
              <a:rPr lang="en-US" b="1" dirty="0" smtClean="0"/>
              <a:t>ALLOCATION:</a:t>
            </a:r>
          </a:p>
          <a:p>
            <a:r>
              <a:rPr lang="en-US" dirty="0"/>
              <a:t>Strategic  management  enables  resources  to  be  </a:t>
            </a:r>
            <a:r>
              <a:rPr lang="en-US" dirty="0">
                <a:solidFill>
                  <a:srgbClr val="FF0000"/>
                </a:solidFill>
              </a:rPr>
              <a:t>allocated</a:t>
            </a:r>
            <a:r>
              <a:rPr lang="en-US" dirty="0"/>
              <a:t>  according  to  </a:t>
            </a:r>
            <a:r>
              <a:rPr lang="en-US" dirty="0">
                <a:solidFill>
                  <a:srgbClr val="FF0000"/>
                </a:solidFill>
              </a:rPr>
              <a:t>priorities</a:t>
            </a:r>
            <a:r>
              <a:rPr lang="en-US" dirty="0"/>
              <a:t> established by annual objectives</a:t>
            </a:r>
            <a:r>
              <a:rPr lang="en-US" dirty="0" smtClean="0"/>
              <a:t>.</a:t>
            </a:r>
          </a:p>
          <a:p>
            <a:r>
              <a:rPr lang="en-US" dirty="0"/>
              <a:t>Resource allocation is a central management activity that allows </a:t>
            </a:r>
            <a:r>
              <a:rPr lang="en-US" dirty="0" smtClean="0"/>
              <a:t>for </a:t>
            </a:r>
            <a:r>
              <a:rPr lang="en-US" dirty="0" smtClean="0">
                <a:solidFill>
                  <a:srgbClr val="FF0000"/>
                </a:solidFill>
              </a:rPr>
              <a:t>strategy execution</a:t>
            </a:r>
            <a:r>
              <a:rPr lang="en-US" dirty="0" smtClean="0"/>
              <a:t>.</a:t>
            </a:r>
            <a:endParaRPr lang="en-US" dirty="0"/>
          </a:p>
          <a:p>
            <a:pPr marL="0" indent="0">
              <a:buNone/>
            </a:pPr>
            <a:endParaRPr lang="en-US" b="1" dirty="0"/>
          </a:p>
        </p:txBody>
      </p:sp>
    </p:spTree>
    <p:extLst>
      <p:ext uri="{BB962C8B-B14F-4D97-AF65-F5344CB8AC3E}">
        <p14:creationId xmlns:p14="http://schemas.microsoft.com/office/powerpoint/2010/main" xmlns="" val="5508899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825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dirty="0"/>
              <a:t>All organizations have at least four types of resources that can be used to achieve desired objectives</a:t>
            </a:r>
            <a:r>
              <a:rPr lang="en-US" dirty="0" smtClean="0"/>
              <a:t>:</a:t>
            </a:r>
            <a:endParaRPr lang="en-US" dirty="0"/>
          </a:p>
          <a:p>
            <a:r>
              <a:rPr lang="en-US" dirty="0"/>
              <a:t>1.   financial resources,</a:t>
            </a:r>
          </a:p>
          <a:p>
            <a:r>
              <a:rPr lang="en-US" dirty="0"/>
              <a:t>2.   physical resources,</a:t>
            </a:r>
          </a:p>
          <a:p>
            <a:r>
              <a:rPr lang="en-US" dirty="0"/>
              <a:t>3.   human resources, and</a:t>
            </a:r>
          </a:p>
          <a:p>
            <a:r>
              <a:rPr lang="en-US" dirty="0"/>
              <a:t>4.   technological resources.</a:t>
            </a:r>
          </a:p>
          <a:p>
            <a:endParaRPr lang="en-US" dirty="0"/>
          </a:p>
        </p:txBody>
      </p:sp>
    </p:spTree>
    <p:extLst>
      <p:ext uri="{BB962C8B-B14F-4D97-AF65-F5344CB8AC3E}">
        <p14:creationId xmlns:p14="http://schemas.microsoft.com/office/powerpoint/2010/main" xmlns="" val="53300798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15855"/>
            <a:ext cx="8229600" cy="5821363"/>
          </a:xfrm>
        </p:spPr>
        <p:txBody>
          <a:bodyPr/>
          <a:lstStyle/>
          <a:p>
            <a:pPr marL="0" indent="0">
              <a:buNone/>
            </a:pPr>
            <a:r>
              <a:rPr lang="en-US" b="1" dirty="0" smtClean="0"/>
              <a:t>RESTRUCTURING:</a:t>
            </a:r>
          </a:p>
          <a:p>
            <a:r>
              <a:rPr lang="en-US" dirty="0"/>
              <a:t>Restructuring, also called downsizing, rightsizing, or delayering</a:t>
            </a:r>
            <a:r>
              <a:rPr lang="en-US" dirty="0" smtClean="0"/>
              <a:t>,</a:t>
            </a:r>
          </a:p>
          <a:p>
            <a:pPr>
              <a:buFont typeface="Wingdings" panose="05000000000000000000" pitchFamily="2" charset="2"/>
              <a:buChar char="q"/>
            </a:pPr>
            <a:r>
              <a:rPr lang="en-US" dirty="0" smtClean="0"/>
              <a:t> </a:t>
            </a:r>
            <a:r>
              <a:rPr lang="en-US" dirty="0"/>
              <a:t>involves </a:t>
            </a:r>
            <a:r>
              <a:rPr lang="en-US" dirty="0">
                <a:solidFill>
                  <a:srgbClr val="FF0000"/>
                </a:solidFill>
              </a:rPr>
              <a:t>reducing</a:t>
            </a:r>
            <a:r>
              <a:rPr lang="en-US" dirty="0"/>
              <a:t> the </a:t>
            </a:r>
            <a:r>
              <a:rPr lang="en-US" dirty="0">
                <a:solidFill>
                  <a:srgbClr val="FF0000"/>
                </a:solidFill>
              </a:rPr>
              <a:t>size of the firm </a:t>
            </a:r>
            <a:r>
              <a:rPr lang="en-US" dirty="0"/>
              <a:t>in terms of number of </a:t>
            </a:r>
            <a:r>
              <a:rPr lang="en-US" dirty="0">
                <a:solidFill>
                  <a:srgbClr val="FF0000"/>
                </a:solidFill>
              </a:rPr>
              <a:t>employees</a:t>
            </a:r>
            <a:r>
              <a:rPr lang="en-US" dirty="0"/>
              <a:t>, divisions or units, and hierarchical levels in the firm’s organizational structure</a:t>
            </a:r>
            <a:r>
              <a:rPr lang="en-US" dirty="0" smtClean="0"/>
              <a:t>.</a:t>
            </a:r>
          </a:p>
          <a:p>
            <a:pPr>
              <a:buFont typeface="Wingdings" panose="05000000000000000000" pitchFamily="2" charset="2"/>
              <a:buChar char="q"/>
            </a:pPr>
            <a:r>
              <a:rPr lang="en-US" dirty="0"/>
              <a:t>The primary benefit sought from restructuring is </a:t>
            </a:r>
            <a:r>
              <a:rPr lang="en-US" dirty="0">
                <a:solidFill>
                  <a:srgbClr val="FF0000"/>
                </a:solidFill>
              </a:rPr>
              <a:t>cost reduction.</a:t>
            </a:r>
            <a:endParaRPr lang="en-US" b="1" dirty="0">
              <a:solidFill>
                <a:srgbClr val="FF0000"/>
              </a:solidFill>
            </a:endParaRPr>
          </a:p>
        </p:txBody>
      </p:sp>
    </p:spTree>
    <p:extLst>
      <p:ext uri="{BB962C8B-B14F-4D97-AF65-F5344CB8AC3E}">
        <p14:creationId xmlns:p14="http://schemas.microsoft.com/office/powerpoint/2010/main" xmlns="" val="39962493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1"/>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a:t>MANAGING </a:t>
            </a:r>
            <a:r>
              <a:rPr lang="en-US" b="1" dirty="0" smtClean="0"/>
              <a:t>CONFLICT:</a:t>
            </a:r>
          </a:p>
          <a:p>
            <a:pPr marL="0" indent="0">
              <a:buNone/>
            </a:pPr>
            <a:r>
              <a:rPr lang="en-US" b="1" dirty="0" smtClean="0"/>
              <a:t>Resource-Specific Conflict:</a:t>
            </a:r>
            <a:endParaRPr lang="en-US" b="1" dirty="0"/>
          </a:p>
          <a:p>
            <a:r>
              <a:rPr lang="en-US" dirty="0">
                <a:solidFill>
                  <a:srgbClr val="FF0000"/>
                </a:solidFill>
              </a:rPr>
              <a:t>Interdependency</a:t>
            </a:r>
            <a:r>
              <a:rPr lang="en-US" dirty="0"/>
              <a:t> of objectives and </a:t>
            </a:r>
            <a:r>
              <a:rPr lang="en-US" dirty="0">
                <a:solidFill>
                  <a:srgbClr val="FF0000"/>
                </a:solidFill>
              </a:rPr>
              <a:t>competition</a:t>
            </a:r>
            <a:r>
              <a:rPr lang="en-US" dirty="0"/>
              <a:t> for </a:t>
            </a:r>
            <a:r>
              <a:rPr lang="en-US" dirty="0">
                <a:solidFill>
                  <a:srgbClr val="FF0000"/>
                </a:solidFill>
              </a:rPr>
              <a:t>limited</a:t>
            </a:r>
            <a:r>
              <a:rPr lang="en-US" dirty="0"/>
              <a:t> resources often leads to conflict. </a:t>
            </a:r>
            <a:endParaRPr lang="en-US" dirty="0" smtClean="0"/>
          </a:p>
          <a:p>
            <a:r>
              <a:rPr lang="en-US" dirty="0" smtClean="0"/>
              <a:t>Conflict </a:t>
            </a:r>
            <a:r>
              <a:rPr lang="en-US" dirty="0"/>
              <a:t>can be defined as a </a:t>
            </a:r>
            <a:r>
              <a:rPr lang="en-US" dirty="0">
                <a:solidFill>
                  <a:srgbClr val="FF0000"/>
                </a:solidFill>
              </a:rPr>
              <a:t>disagreement</a:t>
            </a:r>
            <a:r>
              <a:rPr lang="en-US" dirty="0"/>
              <a:t> between two or more </a:t>
            </a:r>
            <a:r>
              <a:rPr lang="en-US" dirty="0">
                <a:solidFill>
                  <a:srgbClr val="FF0000"/>
                </a:solidFill>
              </a:rPr>
              <a:t>parties</a:t>
            </a:r>
            <a:r>
              <a:rPr lang="en-US" dirty="0"/>
              <a:t> on one or more issues</a:t>
            </a:r>
            <a:r>
              <a:rPr lang="en-US" dirty="0" smtClean="0"/>
              <a:t>. </a:t>
            </a:r>
            <a:endParaRPr lang="en-US" dirty="0"/>
          </a:p>
          <a:p>
            <a:pPr marL="0" indent="0">
              <a:buNone/>
            </a:pPr>
            <a:endParaRPr lang="en-US" b="1" dirty="0"/>
          </a:p>
        </p:txBody>
      </p:sp>
    </p:spTree>
    <p:extLst>
      <p:ext uri="{BB962C8B-B14F-4D97-AF65-F5344CB8AC3E}">
        <p14:creationId xmlns:p14="http://schemas.microsoft.com/office/powerpoint/2010/main" xmlns="" val="6491237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89"/>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76400"/>
            <a:ext cx="8229600" cy="4449763"/>
          </a:xfrm>
        </p:spPr>
        <p:txBody>
          <a:bodyPr/>
          <a:lstStyle/>
          <a:p>
            <a:pPr marL="0" indent="0">
              <a:buNone/>
            </a:pPr>
            <a:r>
              <a:rPr lang="en-US" dirty="0"/>
              <a:t>Approaches for Managing and </a:t>
            </a:r>
            <a:r>
              <a:rPr lang="en-US" dirty="0">
                <a:solidFill>
                  <a:srgbClr val="FF0000"/>
                </a:solidFill>
              </a:rPr>
              <a:t>Resolving</a:t>
            </a:r>
            <a:r>
              <a:rPr lang="en-US" dirty="0"/>
              <a:t> </a:t>
            </a:r>
            <a:r>
              <a:rPr lang="en-US" dirty="0" smtClean="0"/>
              <a:t>Conflict:</a:t>
            </a:r>
          </a:p>
          <a:p>
            <a:r>
              <a:rPr lang="en-US" dirty="0"/>
              <a:t>Various approaches for managing and resolving conflict can be classified into three categories: </a:t>
            </a:r>
            <a:endParaRPr lang="en-US" dirty="0" smtClean="0"/>
          </a:p>
          <a:p>
            <a:r>
              <a:rPr lang="en-US" dirty="0" smtClean="0"/>
              <a:t>avoidance</a:t>
            </a:r>
            <a:r>
              <a:rPr lang="en-US" dirty="0"/>
              <a:t>, </a:t>
            </a:r>
            <a:endParaRPr lang="en-US" dirty="0" smtClean="0"/>
          </a:p>
          <a:p>
            <a:r>
              <a:rPr lang="en-US" dirty="0" smtClean="0"/>
              <a:t>diffusion, </a:t>
            </a:r>
            <a:r>
              <a:rPr lang="en-US" dirty="0"/>
              <a:t>and </a:t>
            </a:r>
            <a:endParaRPr lang="en-US" dirty="0" smtClean="0"/>
          </a:p>
          <a:p>
            <a:r>
              <a:rPr lang="en-US" dirty="0" smtClean="0"/>
              <a:t>confrontation</a:t>
            </a:r>
            <a:r>
              <a:rPr lang="en-US" dirty="0"/>
              <a:t>.</a:t>
            </a:r>
          </a:p>
          <a:p>
            <a:pPr marL="0" indent="0">
              <a:buNone/>
            </a:pPr>
            <a:endParaRPr lang="en-US" dirty="0"/>
          </a:p>
        </p:txBody>
      </p:sp>
    </p:spTree>
    <p:extLst>
      <p:ext uri="{BB962C8B-B14F-4D97-AF65-F5344CB8AC3E}">
        <p14:creationId xmlns:p14="http://schemas.microsoft.com/office/powerpoint/2010/main" xmlns="" val="70967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a:t>Avoidance includes such actions as </a:t>
            </a:r>
            <a:r>
              <a:rPr lang="en-US" dirty="0">
                <a:solidFill>
                  <a:srgbClr val="FF0000"/>
                </a:solidFill>
              </a:rPr>
              <a:t>ignoring</a:t>
            </a:r>
            <a:r>
              <a:rPr lang="en-US" dirty="0"/>
              <a:t> the </a:t>
            </a:r>
            <a:r>
              <a:rPr lang="en-US" dirty="0">
                <a:solidFill>
                  <a:srgbClr val="FF0000"/>
                </a:solidFill>
              </a:rPr>
              <a:t>problem</a:t>
            </a:r>
            <a:r>
              <a:rPr lang="en-US" dirty="0"/>
              <a:t> in hopes that the </a:t>
            </a:r>
            <a:r>
              <a:rPr lang="en-US" dirty="0">
                <a:solidFill>
                  <a:srgbClr val="FF0000"/>
                </a:solidFill>
              </a:rPr>
              <a:t>conflict will resolve </a:t>
            </a:r>
            <a:r>
              <a:rPr lang="en-US" dirty="0"/>
              <a:t>itself or physically separating the conflicting individuals (or groups).</a:t>
            </a:r>
          </a:p>
          <a:p>
            <a:r>
              <a:rPr lang="en-US" dirty="0" smtClean="0"/>
              <a:t>Diffusion </a:t>
            </a:r>
            <a:r>
              <a:rPr lang="en-US" dirty="0"/>
              <a:t>can include playing </a:t>
            </a:r>
            <a:r>
              <a:rPr lang="en-US" dirty="0">
                <a:solidFill>
                  <a:srgbClr val="FF0000"/>
                </a:solidFill>
              </a:rPr>
              <a:t>down differences </a:t>
            </a:r>
            <a:r>
              <a:rPr lang="en-US" dirty="0"/>
              <a:t>between conflicting parties while </a:t>
            </a:r>
            <a:r>
              <a:rPr lang="en-US" dirty="0" smtClean="0"/>
              <a:t>accentuating </a:t>
            </a:r>
            <a:r>
              <a:rPr lang="en-US" dirty="0">
                <a:solidFill>
                  <a:srgbClr val="FF0000"/>
                </a:solidFill>
              </a:rPr>
              <a:t>similarities</a:t>
            </a:r>
            <a:r>
              <a:rPr lang="en-US" dirty="0"/>
              <a:t> and </a:t>
            </a:r>
            <a:r>
              <a:rPr lang="en-US" dirty="0">
                <a:solidFill>
                  <a:srgbClr val="FF0000"/>
                </a:solidFill>
              </a:rPr>
              <a:t>common interests</a:t>
            </a:r>
            <a:r>
              <a:rPr lang="en-US" dirty="0"/>
              <a:t>, compromising so that there is </a:t>
            </a:r>
            <a:r>
              <a:rPr lang="en-US" dirty="0">
                <a:solidFill>
                  <a:srgbClr val="0070C0"/>
                </a:solidFill>
              </a:rPr>
              <a:t>neither a clear winner nor loser</a:t>
            </a:r>
            <a:r>
              <a:rPr lang="en-US" dirty="0"/>
              <a:t>, resorting to majority rule, appealing to a higher authority, or redesigning present positions</a:t>
            </a:r>
            <a:r>
              <a:rPr lang="en-US" dirty="0" smtClean="0"/>
              <a:t>.</a:t>
            </a:r>
          </a:p>
          <a:p>
            <a:endParaRPr lang="en-US" dirty="0" smtClean="0"/>
          </a:p>
          <a:p>
            <a:endParaRPr lang="en-US" dirty="0"/>
          </a:p>
        </p:txBody>
      </p:sp>
    </p:spTree>
    <p:extLst>
      <p:ext uri="{BB962C8B-B14F-4D97-AF65-F5344CB8AC3E}">
        <p14:creationId xmlns:p14="http://schemas.microsoft.com/office/powerpoint/2010/main" xmlns="" val="182000008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a:t>Confrontation is exemplified by exchanging members of conflicting parties so that each can gain an </a:t>
            </a:r>
            <a:r>
              <a:rPr lang="en-US" dirty="0">
                <a:solidFill>
                  <a:srgbClr val="FF0000"/>
                </a:solidFill>
              </a:rPr>
              <a:t>appreciation of the other’s </a:t>
            </a:r>
            <a:r>
              <a:rPr lang="en-US" dirty="0"/>
              <a:t>point of view, or holding a meeting at which conflicting parties present their views and work through their </a:t>
            </a:r>
            <a:r>
              <a:rPr lang="en-US" dirty="0">
                <a:solidFill>
                  <a:srgbClr val="FF0000"/>
                </a:solidFill>
              </a:rPr>
              <a:t>differences</a:t>
            </a:r>
            <a:r>
              <a:rPr lang="en-US" dirty="0"/>
              <a:t>.</a:t>
            </a:r>
          </a:p>
          <a:p>
            <a:endParaRPr lang="en-US" dirty="0"/>
          </a:p>
        </p:txBody>
      </p:sp>
    </p:spTree>
    <p:extLst>
      <p:ext uri="{BB962C8B-B14F-4D97-AF65-F5344CB8AC3E}">
        <p14:creationId xmlns:p14="http://schemas.microsoft.com/office/powerpoint/2010/main" xmlns="" val="10232214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229600" cy="5364163"/>
          </a:xfrm>
        </p:spPr>
        <p:txBody>
          <a:bodyPr>
            <a:normAutofit/>
          </a:bodyPr>
          <a:lstStyle/>
          <a:p>
            <a:pPr marL="0" indent="0">
              <a:buNone/>
            </a:pPr>
            <a:r>
              <a:rPr lang="en-US" b="1" dirty="0" smtClean="0"/>
              <a:t>MANAGING </a:t>
            </a:r>
            <a:r>
              <a:rPr lang="en-US" b="1" dirty="0"/>
              <a:t>RESISTANCE TO </a:t>
            </a:r>
            <a:r>
              <a:rPr lang="en-US" b="1" dirty="0" smtClean="0"/>
              <a:t>CHANGE:</a:t>
            </a:r>
          </a:p>
          <a:p>
            <a:r>
              <a:rPr lang="en-US" dirty="0"/>
              <a:t>Resistance to change can be considered the single </a:t>
            </a:r>
            <a:r>
              <a:rPr lang="en-US" dirty="0">
                <a:solidFill>
                  <a:srgbClr val="FF0000"/>
                </a:solidFill>
              </a:rPr>
              <a:t>greatest threat </a:t>
            </a:r>
            <a:r>
              <a:rPr lang="en-US" dirty="0"/>
              <a:t>to successful </a:t>
            </a:r>
            <a:r>
              <a:rPr lang="en-US" dirty="0">
                <a:solidFill>
                  <a:srgbClr val="FF0000"/>
                </a:solidFill>
              </a:rPr>
              <a:t>strategy implementation</a:t>
            </a:r>
            <a:r>
              <a:rPr lang="en-US" dirty="0" smtClean="0"/>
              <a:t>.</a:t>
            </a:r>
            <a:endParaRPr lang="en-US" dirty="0"/>
          </a:p>
          <a:p>
            <a:r>
              <a:rPr lang="en-US" dirty="0" smtClean="0"/>
              <a:t>It </a:t>
            </a:r>
            <a:r>
              <a:rPr lang="en-US" dirty="0"/>
              <a:t>may take on such forms as sabotaging production machines, </a:t>
            </a:r>
            <a:r>
              <a:rPr lang="en-US" dirty="0">
                <a:solidFill>
                  <a:srgbClr val="FF0000"/>
                </a:solidFill>
              </a:rPr>
              <a:t>absenteeism</a:t>
            </a:r>
            <a:r>
              <a:rPr lang="en-US" dirty="0"/>
              <a:t>, filing unfounded </a:t>
            </a:r>
            <a:r>
              <a:rPr lang="en-US" dirty="0">
                <a:solidFill>
                  <a:srgbClr val="FF0000"/>
                </a:solidFill>
              </a:rPr>
              <a:t>grievances</a:t>
            </a:r>
            <a:r>
              <a:rPr lang="en-US" dirty="0"/>
              <a:t>, and an unwillingness to cooperate</a:t>
            </a:r>
            <a:r>
              <a:rPr lang="en-US" dirty="0" smtClean="0"/>
              <a:t>.</a:t>
            </a:r>
            <a:endParaRPr lang="en-US" dirty="0"/>
          </a:p>
          <a:p>
            <a:r>
              <a:rPr lang="en-US" dirty="0" smtClean="0"/>
              <a:t>Resistance </a:t>
            </a:r>
            <a:r>
              <a:rPr lang="en-US" dirty="0"/>
              <a:t>to change can </a:t>
            </a:r>
            <a:r>
              <a:rPr lang="en-US" dirty="0">
                <a:solidFill>
                  <a:srgbClr val="0070C0"/>
                </a:solidFill>
              </a:rPr>
              <a:t>emerge at any stage </a:t>
            </a:r>
            <a:r>
              <a:rPr lang="en-US" dirty="0"/>
              <a:t>or level of the </a:t>
            </a:r>
            <a:r>
              <a:rPr lang="en-US" dirty="0">
                <a:solidFill>
                  <a:srgbClr val="FF0000"/>
                </a:solidFill>
              </a:rPr>
              <a:t>strategy-implementation process</a:t>
            </a:r>
            <a:r>
              <a:rPr lang="en-US" dirty="0"/>
              <a:t>.</a:t>
            </a:r>
          </a:p>
          <a:p>
            <a:pPr marL="0" indent="0">
              <a:buNone/>
            </a:pPr>
            <a:endParaRPr lang="en-US" dirty="0"/>
          </a:p>
        </p:txBody>
      </p:sp>
    </p:spTree>
    <p:extLst>
      <p:ext uri="{BB962C8B-B14F-4D97-AF65-F5344CB8AC3E}">
        <p14:creationId xmlns:p14="http://schemas.microsoft.com/office/powerpoint/2010/main" xmlns="" val="20914304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lstStyle/>
          <a:p>
            <a:pPr marL="0" indent="0" algn="ctr">
              <a:buNone/>
            </a:pPr>
            <a:r>
              <a:rPr lang="en-US" b="1" dirty="0" smtClean="0"/>
              <a:t>STRATEGY </a:t>
            </a:r>
            <a:r>
              <a:rPr lang="en-US" b="1" dirty="0"/>
              <a:t>EVALUATION, AND </a:t>
            </a:r>
            <a:r>
              <a:rPr lang="en-US" b="1" dirty="0" smtClean="0"/>
              <a:t>CONTROL</a:t>
            </a:r>
          </a:p>
          <a:p>
            <a:pPr algn="just"/>
            <a:r>
              <a:rPr lang="en-US" dirty="0"/>
              <a:t>The </a:t>
            </a:r>
            <a:r>
              <a:rPr lang="en-US" dirty="0">
                <a:solidFill>
                  <a:srgbClr val="FF0000"/>
                </a:solidFill>
              </a:rPr>
              <a:t>best</a:t>
            </a:r>
            <a:r>
              <a:rPr lang="en-US" dirty="0"/>
              <a:t> formulated and implemented strategies become </a:t>
            </a:r>
            <a:r>
              <a:rPr lang="en-US" dirty="0">
                <a:solidFill>
                  <a:srgbClr val="FF0000"/>
                </a:solidFill>
              </a:rPr>
              <a:t>obsolete</a:t>
            </a:r>
            <a:r>
              <a:rPr lang="en-US" dirty="0"/>
              <a:t> as a firm’s </a:t>
            </a:r>
            <a:r>
              <a:rPr lang="en-US" dirty="0">
                <a:solidFill>
                  <a:srgbClr val="FF0000"/>
                </a:solidFill>
              </a:rPr>
              <a:t>external </a:t>
            </a:r>
            <a:r>
              <a:rPr lang="en-US" dirty="0"/>
              <a:t>and</a:t>
            </a:r>
            <a:r>
              <a:rPr lang="en-US" dirty="0">
                <a:solidFill>
                  <a:srgbClr val="FF0000"/>
                </a:solidFill>
              </a:rPr>
              <a:t> internal </a:t>
            </a:r>
            <a:r>
              <a:rPr lang="en-US" dirty="0"/>
              <a:t>environments change. </a:t>
            </a:r>
            <a:endParaRPr lang="en-US" dirty="0" smtClean="0"/>
          </a:p>
          <a:p>
            <a:pPr algn="just"/>
            <a:r>
              <a:rPr lang="en-US" dirty="0" smtClean="0"/>
              <a:t>It </a:t>
            </a:r>
            <a:r>
              <a:rPr lang="en-US" dirty="0"/>
              <a:t>is essential, therefore, that strategists systematically </a:t>
            </a:r>
            <a:r>
              <a:rPr lang="en-US" dirty="0">
                <a:solidFill>
                  <a:srgbClr val="FF0000"/>
                </a:solidFill>
              </a:rPr>
              <a:t>review</a:t>
            </a:r>
            <a:r>
              <a:rPr lang="en-US" dirty="0"/>
              <a:t>, </a:t>
            </a:r>
            <a:r>
              <a:rPr lang="en-US" dirty="0">
                <a:solidFill>
                  <a:srgbClr val="FF0000"/>
                </a:solidFill>
              </a:rPr>
              <a:t>evaluate</a:t>
            </a:r>
            <a:r>
              <a:rPr lang="en-US" dirty="0"/>
              <a:t>, and control the execution of strategies. </a:t>
            </a:r>
          </a:p>
        </p:txBody>
      </p:sp>
    </p:spTree>
    <p:extLst>
      <p:ext uri="{BB962C8B-B14F-4D97-AF65-F5344CB8AC3E}">
        <p14:creationId xmlns:p14="http://schemas.microsoft.com/office/powerpoint/2010/main" xmlns="" val="164460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Autofit/>
          </a:bodyPr>
          <a:lstStyle/>
          <a:p>
            <a:r>
              <a:rPr lang="en-US" sz="3600" b="1" dirty="0"/>
              <a:t>Importance of Policy</a:t>
            </a:r>
            <a:r>
              <a:rPr lang="en-US" sz="3600" dirty="0"/>
              <a:t/>
            </a:r>
            <a:br>
              <a:rPr lang="en-US" sz="3600" dirty="0"/>
            </a:br>
            <a:endParaRPr lang="en-US" sz="3600" dirty="0"/>
          </a:p>
        </p:txBody>
      </p:sp>
      <p:sp>
        <p:nvSpPr>
          <p:cNvPr id="3" name="Content Placeholder 2"/>
          <p:cNvSpPr>
            <a:spLocks noGrp="1"/>
          </p:cNvSpPr>
          <p:nvPr>
            <p:ph idx="1"/>
          </p:nvPr>
        </p:nvSpPr>
        <p:spPr>
          <a:xfrm>
            <a:off x="457200" y="1600200"/>
            <a:ext cx="8229600" cy="4724400"/>
          </a:xfrm>
        </p:spPr>
        <p:txBody>
          <a:bodyPr/>
          <a:lstStyle/>
          <a:p>
            <a:r>
              <a:rPr lang="en-US" dirty="0"/>
              <a:t>Policies are the </a:t>
            </a:r>
            <a:r>
              <a:rPr lang="en-US" dirty="0">
                <a:solidFill>
                  <a:srgbClr val="FF0000"/>
                </a:solidFill>
              </a:rPr>
              <a:t>guideline</a:t>
            </a:r>
            <a:r>
              <a:rPr lang="en-US" dirty="0"/>
              <a:t> for the members of organization to take decision </a:t>
            </a:r>
            <a:endParaRPr lang="en-US" dirty="0" smtClean="0"/>
          </a:p>
          <a:p>
            <a:r>
              <a:rPr lang="en-US" dirty="0"/>
              <a:t>Policies help in accomplishing the </a:t>
            </a:r>
            <a:r>
              <a:rPr lang="en-US" dirty="0">
                <a:solidFill>
                  <a:srgbClr val="FF0000"/>
                </a:solidFill>
              </a:rPr>
              <a:t>predetermined goals </a:t>
            </a:r>
            <a:r>
              <a:rPr lang="en-US" dirty="0"/>
              <a:t>and</a:t>
            </a:r>
            <a:r>
              <a:rPr lang="en-US" dirty="0">
                <a:solidFill>
                  <a:srgbClr val="FF0000"/>
                </a:solidFill>
              </a:rPr>
              <a:t> objectives </a:t>
            </a:r>
            <a:r>
              <a:rPr lang="en-US" dirty="0"/>
              <a:t>and prevent </a:t>
            </a:r>
            <a:r>
              <a:rPr lang="en-US" dirty="0">
                <a:solidFill>
                  <a:srgbClr val="FF0000"/>
                </a:solidFill>
              </a:rPr>
              <a:t>unwanted deviations </a:t>
            </a:r>
            <a:r>
              <a:rPr lang="en-US" dirty="0"/>
              <a:t>from planned course of action.</a:t>
            </a:r>
          </a:p>
          <a:p>
            <a:r>
              <a:rPr lang="en-US" dirty="0"/>
              <a:t>Written down policies serve as a means of communication and help to </a:t>
            </a:r>
            <a:r>
              <a:rPr lang="en-US" dirty="0">
                <a:solidFill>
                  <a:srgbClr val="FF0000"/>
                </a:solidFill>
              </a:rPr>
              <a:t>avoid misunderstandings </a:t>
            </a:r>
            <a:r>
              <a:rPr lang="en-US" dirty="0"/>
              <a:t>between employees and management.</a:t>
            </a:r>
          </a:p>
          <a:p>
            <a:r>
              <a:rPr lang="en-US" dirty="0"/>
              <a:t>Written down policies </a:t>
            </a:r>
            <a:r>
              <a:rPr lang="en-US" dirty="0" smtClean="0">
                <a:solidFill>
                  <a:srgbClr val="FF0000"/>
                </a:solidFill>
              </a:rPr>
              <a:t>control </a:t>
            </a:r>
            <a:r>
              <a:rPr lang="en-US" dirty="0">
                <a:solidFill>
                  <a:srgbClr val="FF0000"/>
                </a:solidFill>
              </a:rPr>
              <a:t>creative thinking </a:t>
            </a:r>
            <a:r>
              <a:rPr lang="en-US" dirty="0"/>
              <a:t>and </a:t>
            </a:r>
            <a:r>
              <a:rPr lang="en-US" dirty="0">
                <a:solidFill>
                  <a:srgbClr val="FF0000"/>
                </a:solidFill>
              </a:rPr>
              <a:t>reduce management flexibility</a:t>
            </a:r>
            <a:r>
              <a:rPr lang="en-US" dirty="0"/>
              <a:t>.</a:t>
            </a:r>
          </a:p>
          <a:p>
            <a:endParaRPr lang="en-US" dirty="0"/>
          </a:p>
        </p:txBody>
      </p:sp>
    </p:spTree>
    <p:extLst>
      <p:ext uri="{BB962C8B-B14F-4D97-AF65-F5344CB8AC3E}">
        <p14:creationId xmlns:p14="http://schemas.microsoft.com/office/powerpoint/2010/main" xmlns="" val="227055563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4572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r>
              <a:rPr lang="en-US" dirty="0"/>
              <a:t>Most strategists agree, therefore, that strategy evaluation is </a:t>
            </a:r>
            <a:r>
              <a:rPr lang="en-US" dirty="0">
                <a:solidFill>
                  <a:srgbClr val="FF0000"/>
                </a:solidFill>
              </a:rPr>
              <a:t>vital</a:t>
            </a:r>
            <a:r>
              <a:rPr lang="en-US" dirty="0"/>
              <a:t> to an </a:t>
            </a:r>
            <a:r>
              <a:rPr lang="en-US" dirty="0">
                <a:solidFill>
                  <a:srgbClr val="FF0000"/>
                </a:solidFill>
              </a:rPr>
              <a:t>organization’s well-being</a:t>
            </a:r>
            <a:r>
              <a:rPr lang="en-US" dirty="0"/>
              <a:t>; </a:t>
            </a:r>
            <a:r>
              <a:rPr lang="en-US" dirty="0">
                <a:solidFill>
                  <a:srgbClr val="FF0000"/>
                </a:solidFill>
              </a:rPr>
              <a:t>timely evaluations </a:t>
            </a:r>
            <a:r>
              <a:rPr lang="en-US" dirty="0"/>
              <a:t>can </a:t>
            </a:r>
            <a:r>
              <a:rPr lang="en-US" dirty="0">
                <a:solidFill>
                  <a:srgbClr val="0070C0"/>
                </a:solidFill>
              </a:rPr>
              <a:t>alert management to problems </a:t>
            </a:r>
            <a:r>
              <a:rPr lang="en-US" dirty="0"/>
              <a:t>or potential problems before a situation becomes critical</a:t>
            </a:r>
            <a:r>
              <a:rPr lang="en-US" dirty="0" smtClean="0"/>
              <a:t>.</a:t>
            </a:r>
          </a:p>
          <a:p>
            <a:r>
              <a:rPr lang="en-US" dirty="0">
                <a:solidFill>
                  <a:srgbClr val="0070C0"/>
                </a:solidFill>
              </a:rPr>
              <a:t>Erroneous strategic decisions</a:t>
            </a:r>
            <a:r>
              <a:rPr lang="en-US" dirty="0"/>
              <a:t> can inflict severe </a:t>
            </a:r>
            <a:r>
              <a:rPr lang="en-US" dirty="0">
                <a:solidFill>
                  <a:srgbClr val="FF0000"/>
                </a:solidFill>
              </a:rPr>
              <a:t>penalties</a:t>
            </a:r>
            <a:r>
              <a:rPr lang="en-US" dirty="0"/>
              <a:t> and can be exceedingly difficult, if not impossible, to reverse.</a:t>
            </a:r>
          </a:p>
        </p:txBody>
      </p:sp>
    </p:spTree>
    <p:extLst>
      <p:ext uri="{BB962C8B-B14F-4D97-AF65-F5344CB8AC3E}">
        <p14:creationId xmlns:p14="http://schemas.microsoft.com/office/powerpoint/2010/main" xmlns="" val="401605678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lgn="just">
              <a:buNone/>
            </a:pPr>
            <a:r>
              <a:rPr lang="en-US" sz="3200" b="1" dirty="0"/>
              <a:t>Strategy evaluation includes three basic activities</a:t>
            </a:r>
            <a:r>
              <a:rPr lang="en-US" sz="3200" b="1" dirty="0" smtClean="0"/>
              <a:t>:</a:t>
            </a:r>
            <a:endParaRPr lang="en-US" sz="3200" b="1" dirty="0"/>
          </a:p>
          <a:p>
            <a:r>
              <a:rPr lang="en-US" sz="3200" dirty="0"/>
              <a:t>a.   Examining the underlying bases of a firm’s strategy. </a:t>
            </a:r>
            <a:endParaRPr lang="en-US" sz="3200" dirty="0" smtClean="0"/>
          </a:p>
          <a:p>
            <a:r>
              <a:rPr lang="en-US" sz="3200" dirty="0" smtClean="0"/>
              <a:t>b</a:t>
            </a:r>
            <a:r>
              <a:rPr lang="en-US" sz="3200" dirty="0"/>
              <a:t>.   Comparing expected results with actual results.</a:t>
            </a:r>
          </a:p>
          <a:p>
            <a:r>
              <a:rPr lang="en-US" sz="3200" dirty="0"/>
              <a:t>c.   Taking corrective actions to ensure that performance conforms to plans.</a:t>
            </a:r>
          </a:p>
          <a:p>
            <a:endParaRPr lang="en-US" sz="3200" dirty="0"/>
          </a:p>
        </p:txBody>
      </p:sp>
    </p:spTree>
    <p:extLst>
      <p:ext uri="{BB962C8B-B14F-4D97-AF65-F5344CB8AC3E}">
        <p14:creationId xmlns:p14="http://schemas.microsoft.com/office/powerpoint/2010/main" xmlns="" val="315667887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t>Adequate and </a:t>
            </a:r>
            <a:r>
              <a:rPr lang="en-US" dirty="0">
                <a:solidFill>
                  <a:srgbClr val="FF0000"/>
                </a:solidFill>
              </a:rPr>
              <a:t>timely feedback </a:t>
            </a:r>
            <a:r>
              <a:rPr lang="en-US" dirty="0"/>
              <a:t>is the </a:t>
            </a:r>
            <a:r>
              <a:rPr lang="en-US" dirty="0">
                <a:solidFill>
                  <a:srgbClr val="FF0000"/>
                </a:solidFill>
              </a:rPr>
              <a:t>cornerstone</a:t>
            </a:r>
            <a:r>
              <a:rPr lang="en-US" dirty="0"/>
              <a:t> of effective </a:t>
            </a:r>
            <a:r>
              <a:rPr lang="en-US" dirty="0">
                <a:solidFill>
                  <a:srgbClr val="FF0000"/>
                </a:solidFill>
              </a:rPr>
              <a:t>strategy evaluation</a:t>
            </a:r>
            <a:r>
              <a:rPr lang="en-US" dirty="0"/>
              <a:t>. </a:t>
            </a:r>
            <a:endParaRPr lang="en-US" dirty="0" smtClean="0"/>
          </a:p>
          <a:p>
            <a:r>
              <a:rPr lang="en-US" dirty="0">
                <a:solidFill>
                  <a:srgbClr val="FF0000"/>
                </a:solidFill>
              </a:rPr>
              <a:t>Too much</a:t>
            </a:r>
            <a:r>
              <a:rPr lang="en-US" dirty="0"/>
              <a:t> emphasis on evaluating strategies may be </a:t>
            </a:r>
            <a:r>
              <a:rPr lang="en-US" dirty="0">
                <a:solidFill>
                  <a:srgbClr val="FF0000"/>
                </a:solidFill>
              </a:rPr>
              <a:t>expensive</a:t>
            </a:r>
            <a:r>
              <a:rPr lang="en-US" dirty="0"/>
              <a:t> and counterproductive</a:t>
            </a:r>
            <a:r>
              <a:rPr lang="en-US" dirty="0" smtClean="0"/>
              <a:t>.</a:t>
            </a:r>
          </a:p>
          <a:p>
            <a:r>
              <a:rPr lang="en-US" dirty="0"/>
              <a:t>Yet, </a:t>
            </a:r>
            <a:r>
              <a:rPr lang="en-US" dirty="0">
                <a:solidFill>
                  <a:srgbClr val="00B0F0"/>
                </a:solidFill>
              </a:rPr>
              <a:t>too little </a:t>
            </a:r>
            <a:r>
              <a:rPr lang="en-US" dirty="0"/>
              <a:t>or no evaluation can </a:t>
            </a:r>
            <a:r>
              <a:rPr lang="en-US" dirty="0">
                <a:solidFill>
                  <a:srgbClr val="00B0F0"/>
                </a:solidFill>
              </a:rPr>
              <a:t>create</a:t>
            </a:r>
            <a:r>
              <a:rPr lang="en-US" dirty="0"/>
              <a:t> even </a:t>
            </a:r>
            <a:r>
              <a:rPr lang="en-US" dirty="0">
                <a:solidFill>
                  <a:srgbClr val="00B0F0"/>
                </a:solidFill>
              </a:rPr>
              <a:t>worse</a:t>
            </a:r>
            <a:r>
              <a:rPr lang="en-US" dirty="0"/>
              <a:t> </a:t>
            </a:r>
            <a:r>
              <a:rPr lang="en-US" dirty="0">
                <a:solidFill>
                  <a:srgbClr val="00B0F0"/>
                </a:solidFill>
              </a:rPr>
              <a:t>problems</a:t>
            </a:r>
            <a:r>
              <a:rPr lang="en-US" dirty="0"/>
              <a:t>.  </a:t>
            </a:r>
            <a:endParaRPr lang="en-US" dirty="0" smtClean="0"/>
          </a:p>
          <a:p>
            <a:r>
              <a:rPr lang="en-US" dirty="0" smtClean="0"/>
              <a:t>Strategy </a:t>
            </a:r>
            <a:r>
              <a:rPr lang="en-US" dirty="0"/>
              <a:t>evaluation is essential to ensure that stated objectives are being achieved.</a:t>
            </a:r>
          </a:p>
          <a:p>
            <a:endParaRPr lang="en-US" dirty="0"/>
          </a:p>
        </p:txBody>
      </p:sp>
    </p:spTree>
    <p:extLst>
      <p:ext uri="{BB962C8B-B14F-4D97-AF65-F5344CB8AC3E}">
        <p14:creationId xmlns:p14="http://schemas.microsoft.com/office/powerpoint/2010/main" xmlns="" val="56088059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638800"/>
          </a:xfrm>
        </p:spPr>
        <p:txBody>
          <a:bodyPr>
            <a:normAutofit/>
          </a:bodyPr>
          <a:lstStyle/>
          <a:p>
            <a:pPr marL="0" indent="0">
              <a:buNone/>
            </a:pPr>
            <a:r>
              <a:rPr lang="en-US" b="1" dirty="0" smtClean="0"/>
              <a:t>Reasons </a:t>
            </a:r>
            <a:r>
              <a:rPr lang="en-US" b="1" dirty="0"/>
              <a:t>why </a:t>
            </a:r>
            <a:r>
              <a:rPr lang="en-US" b="1" dirty="0">
                <a:solidFill>
                  <a:srgbClr val="FF0000"/>
                </a:solidFill>
              </a:rPr>
              <a:t>strategy evaluation is more difficult </a:t>
            </a:r>
            <a:r>
              <a:rPr lang="en-US" b="1" dirty="0"/>
              <a:t>today include the following trends</a:t>
            </a:r>
            <a:r>
              <a:rPr lang="en-US" b="1" dirty="0" smtClean="0"/>
              <a:t>:</a:t>
            </a:r>
            <a:endParaRPr lang="en-US" b="1" dirty="0"/>
          </a:p>
          <a:p>
            <a:r>
              <a:rPr lang="en-US" dirty="0"/>
              <a:t>a.   </a:t>
            </a:r>
            <a:r>
              <a:rPr lang="en-US" dirty="0" smtClean="0"/>
              <a:t>Dramatic </a:t>
            </a:r>
            <a:r>
              <a:rPr lang="en-US" dirty="0"/>
              <a:t>increase in environmental complexity </a:t>
            </a:r>
          </a:p>
          <a:p>
            <a:pPr lvl="1">
              <a:buFont typeface="Wingdings" panose="05000000000000000000" pitchFamily="2" charset="2"/>
              <a:buChar char="ü"/>
            </a:pPr>
            <a:r>
              <a:rPr lang="en-US" dirty="0" smtClean="0"/>
              <a:t> because difficult </a:t>
            </a:r>
            <a:r>
              <a:rPr lang="en-US" dirty="0"/>
              <a:t>in predicting future</a:t>
            </a:r>
          </a:p>
          <a:p>
            <a:r>
              <a:rPr lang="en-US" dirty="0"/>
              <a:t>c.   increasing number of variables </a:t>
            </a:r>
            <a:endParaRPr lang="en-US" dirty="0" smtClean="0"/>
          </a:p>
          <a:p>
            <a:r>
              <a:rPr lang="en-US" dirty="0" smtClean="0"/>
              <a:t>d</a:t>
            </a:r>
            <a:r>
              <a:rPr lang="en-US" dirty="0"/>
              <a:t>.   rapid rate of obsolescence</a:t>
            </a:r>
          </a:p>
          <a:p>
            <a:r>
              <a:rPr lang="en-US" dirty="0"/>
              <a:t>e.   increase in the number of world events affecting organization </a:t>
            </a:r>
            <a:endParaRPr lang="en-US" dirty="0" smtClean="0"/>
          </a:p>
          <a:p>
            <a:r>
              <a:rPr lang="en-US" dirty="0" smtClean="0"/>
              <a:t>f</a:t>
            </a:r>
            <a:r>
              <a:rPr lang="en-US" dirty="0"/>
              <a:t>.   decreasing time spans for planning</a:t>
            </a:r>
          </a:p>
          <a:p>
            <a:endParaRPr lang="en-US" dirty="0"/>
          </a:p>
        </p:txBody>
      </p:sp>
    </p:spTree>
    <p:extLst>
      <p:ext uri="{BB962C8B-B14F-4D97-AF65-F5344CB8AC3E}">
        <p14:creationId xmlns:p14="http://schemas.microsoft.com/office/powerpoint/2010/main" xmlns="" val="239017841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89"/>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715000"/>
          </a:xfrm>
        </p:spPr>
        <p:txBody>
          <a:bodyPr>
            <a:normAutofit/>
          </a:bodyPr>
          <a:lstStyle/>
          <a:p>
            <a:pPr algn="just"/>
            <a:r>
              <a:rPr lang="en-US" dirty="0"/>
              <a:t>By developing a revised </a:t>
            </a:r>
            <a:r>
              <a:rPr lang="en-US" dirty="0">
                <a:solidFill>
                  <a:srgbClr val="FF0000"/>
                </a:solidFill>
              </a:rPr>
              <a:t>EFE Matrix </a:t>
            </a:r>
            <a:r>
              <a:rPr lang="en-US" dirty="0"/>
              <a:t>and </a:t>
            </a:r>
            <a:r>
              <a:rPr lang="en-US" dirty="0">
                <a:solidFill>
                  <a:srgbClr val="FF0000"/>
                </a:solidFill>
              </a:rPr>
              <a:t>IFE Matrix</a:t>
            </a:r>
            <a:r>
              <a:rPr lang="en-US" dirty="0"/>
              <a:t>, the underlying </a:t>
            </a:r>
            <a:r>
              <a:rPr lang="en-US" dirty="0">
                <a:solidFill>
                  <a:srgbClr val="FF0000"/>
                </a:solidFill>
              </a:rPr>
              <a:t>bases</a:t>
            </a:r>
            <a:r>
              <a:rPr lang="en-US" dirty="0"/>
              <a:t> of an </a:t>
            </a:r>
            <a:r>
              <a:rPr lang="en-US" dirty="0">
                <a:solidFill>
                  <a:srgbClr val="00B0F0"/>
                </a:solidFill>
              </a:rPr>
              <a:t>organization’s strategy </a:t>
            </a:r>
            <a:r>
              <a:rPr lang="en-US" dirty="0"/>
              <a:t>can be approached and </a:t>
            </a:r>
            <a:r>
              <a:rPr lang="en-US" dirty="0">
                <a:solidFill>
                  <a:srgbClr val="00B0F0"/>
                </a:solidFill>
              </a:rPr>
              <a:t>reviewed</a:t>
            </a:r>
            <a:r>
              <a:rPr lang="en-US" dirty="0" smtClean="0"/>
              <a:t>.</a:t>
            </a:r>
          </a:p>
          <a:p>
            <a:pPr algn="just"/>
            <a:r>
              <a:rPr lang="en-US" dirty="0"/>
              <a:t>A revised IFE Matrix should focus on changes in the organization’s management, marketing, finance/accounting, production/operations, R&amp;D, and MIS strengths and weaknesses</a:t>
            </a:r>
            <a:r>
              <a:rPr lang="en-US" dirty="0" smtClean="0"/>
              <a:t>.</a:t>
            </a:r>
          </a:p>
          <a:p>
            <a:pPr algn="just"/>
            <a:r>
              <a:rPr lang="en-US" dirty="0"/>
              <a:t>A revised EFE Matrix should indicate how effectively a firm’s strategies have been in response to key opportunities and threats.</a:t>
            </a:r>
          </a:p>
          <a:p>
            <a:endParaRPr lang="en-US" dirty="0"/>
          </a:p>
        </p:txBody>
      </p:sp>
    </p:spTree>
    <p:extLst>
      <p:ext uri="{BB962C8B-B14F-4D97-AF65-F5344CB8AC3E}">
        <p14:creationId xmlns:p14="http://schemas.microsoft.com/office/powerpoint/2010/main" xmlns="" val="587350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533400"/>
            <a:ext cx="8229600" cy="6172200"/>
          </a:xfrm>
        </p:spPr>
        <p:txBody>
          <a:bodyPr>
            <a:normAutofit/>
          </a:bodyPr>
          <a:lstStyle/>
          <a:p>
            <a:pPr marL="0" indent="0">
              <a:buNone/>
            </a:pPr>
            <a:r>
              <a:rPr lang="en-US" b="1" dirty="0"/>
              <a:t>Measuring Organizational </a:t>
            </a:r>
            <a:r>
              <a:rPr lang="en-US" b="1" dirty="0" smtClean="0"/>
              <a:t>Performance:</a:t>
            </a:r>
          </a:p>
          <a:p>
            <a:r>
              <a:rPr lang="en-US" dirty="0"/>
              <a:t>Another   important   strategy-evaluation   activity   is   measuring   organizational performance. </a:t>
            </a:r>
            <a:endParaRPr lang="en-US" dirty="0" smtClean="0"/>
          </a:p>
          <a:p>
            <a:r>
              <a:rPr lang="en-US" b="1" dirty="0" smtClean="0"/>
              <a:t>This </a:t>
            </a:r>
            <a:r>
              <a:rPr lang="en-US" b="1" dirty="0"/>
              <a:t>activity </a:t>
            </a:r>
            <a:r>
              <a:rPr lang="en-US" b="1" dirty="0" smtClean="0"/>
              <a:t>includes</a:t>
            </a:r>
            <a:r>
              <a:rPr lang="en-US" dirty="0" smtClean="0"/>
              <a:t>:-</a:t>
            </a:r>
          </a:p>
          <a:p>
            <a:pPr>
              <a:buFont typeface="Wingdings" panose="05000000000000000000" pitchFamily="2" charset="2"/>
              <a:buChar char="Ø"/>
            </a:pPr>
            <a:r>
              <a:rPr lang="en-US" dirty="0" smtClean="0"/>
              <a:t> </a:t>
            </a:r>
            <a:r>
              <a:rPr lang="en-US" dirty="0"/>
              <a:t>comparing expected results to actual </a:t>
            </a:r>
            <a:r>
              <a:rPr lang="en-US" dirty="0" smtClean="0"/>
              <a:t>results,</a:t>
            </a:r>
          </a:p>
          <a:p>
            <a:pPr>
              <a:buFont typeface="Wingdings" panose="05000000000000000000" pitchFamily="2" charset="2"/>
              <a:buChar char="Ø"/>
            </a:pPr>
            <a:r>
              <a:rPr lang="en-US" dirty="0" smtClean="0"/>
              <a:t>investigating   </a:t>
            </a:r>
            <a:r>
              <a:rPr lang="en-US" dirty="0"/>
              <a:t>deviations   from   plans,  </a:t>
            </a:r>
            <a:endParaRPr lang="en-US" dirty="0" smtClean="0"/>
          </a:p>
          <a:p>
            <a:pPr>
              <a:buFont typeface="Wingdings" panose="05000000000000000000" pitchFamily="2" charset="2"/>
              <a:buChar char="Ø"/>
            </a:pPr>
            <a:r>
              <a:rPr lang="en-US" dirty="0" smtClean="0"/>
              <a:t>evaluating   </a:t>
            </a:r>
            <a:r>
              <a:rPr lang="en-US" dirty="0"/>
              <a:t>individual   performance,   and </a:t>
            </a:r>
            <a:endParaRPr lang="en-US" dirty="0" smtClean="0"/>
          </a:p>
          <a:p>
            <a:pPr>
              <a:buFont typeface="Wingdings" panose="05000000000000000000" pitchFamily="2" charset="2"/>
              <a:buChar char="Ø"/>
            </a:pPr>
            <a:r>
              <a:rPr lang="en-US" dirty="0" smtClean="0"/>
              <a:t>examining </a:t>
            </a:r>
            <a:r>
              <a:rPr lang="en-US" dirty="0"/>
              <a:t>progress being made toward meeting stated objectives.  </a:t>
            </a:r>
            <a:endParaRPr lang="en-US" dirty="0" smtClean="0"/>
          </a:p>
          <a:p>
            <a:r>
              <a:rPr lang="en-US" dirty="0" smtClean="0"/>
              <a:t>Both </a:t>
            </a:r>
            <a:r>
              <a:rPr lang="en-US" dirty="0">
                <a:solidFill>
                  <a:srgbClr val="FF0000"/>
                </a:solidFill>
              </a:rPr>
              <a:t>long-term</a:t>
            </a:r>
            <a:r>
              <a:rPr lang="en-US" dirty="0"/>
              <a:t> and </a:t>
            </a:r>
            <a:r>
              <a:rPr lang="en-US" dirty="0">
                <a:solidFill>
                  <a:srgbClr val="FF0000"/>
                </a:solidFill>
              </a:rPr>
              <a:t>annual</a:t>
            </a:r>
            <a:r>
              <a:rPr lang="en-US" dirty="0"/>
              <a:t> objectives are commonly used in this process.</a:t>
            </a:r>
            <a:endParaRPr lang="en-US" b="1" dirty="0"/>
          </a:p>
        </p:txBody>
      </p:sp>
    </p:spTree>
    <p:extLst>
      <p:ext uri="{BB962C8B-B14F-4D97-AF65-F5344CB8AC3E}">
        <p14:creationId xmlns:p14="http://schemas.microsoft.com/office/powerpoint/2010/main" xmlns="" val="39655215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Font typeface="Wingdings" panose="05000000000000000000" pitchFamily="2" charset="2"/>
              <a:buChar char="§"/>
            </a:pPr>
            <a:r>
              <a:rPr lang="en-US" dirty="0">
                <a:solidFill>
                  <a:srgbClr val="00B0F0"/>
                </a:solidFill>
              </a:rPr>
              <a:t>Quantitative criteria </a:t>
            </a:r>
            <a:r>
              <a:rPr lang="en-US" dirty="0"/>
              <a:t>commonly used to evaluate strategies are </a:t>
            </a:r>
            <a:r>
              <a:rPr lang="en-US" dirty="0">
                <a:solidFill>
                  <a:srgbClr val="00B0F0"/>
                </a:solidFill>
              </a:rPr>
              <a:t>financial ratios</a:t>
            </a:r>
            <a:r>
              <a:rPr lang="en-US" dirty="0"/>
              <a:t>, which strategists use to make three critical comparisons</a:t>
            </a:r>
            <a:r>
              <a:rPr lang="en-US" dirty="0" smtClean="0"/>
              <a:t>:</a:t>
            </a:r>
            <a:endParaRPr lang="en-US" dirty="0"/>
          </a:p>
          <a:p>
            <a:r>
              <a:rPr lang="en-US" dirty="0"/>
              <a:t>a.   comparing the </a:t>
            </a:r>
            <a:r>
              <a:rPr lang="en-US" dirty="0">
                <a:solidFill>
                  <a:srgbClr val="FF0000"/>
                </a:solidFill>
              </a:rPr>
              <a:t>firm’s performance </a:t>
            </a:r>
            <a:r>
              <a:rPr lang="en-US" dirty="0"/>
              <a:t>over different </a:t>
            </a:r>
            <a:r>
              <a:rPr lang="en-US" dirty="0">
                <a:solidFill>
                  <a:srgbClr val="FF0000"/>
                </a:solidFill>
              </a:rPr>
              <a:t>time periods</a:t>
            </a:r>
            <a:r>
              <a:rPr lang="en-US" dirty="0"/>
              <a:t>, </a:t>
            </a:r>
            <a:endParaRPr lang="en-US" dirty="0" smtClean="0"/>
          </a:p>
          <a:p>
            <a:r>
              <a:rPr lang="en-US" dirty="0" smtClean="0"/>
              <a:t>b</a:t>
            </a:r>
            <a:r>
              <a:rPr lang="en-US" dirty="0"/>
              <a:t>.   comparing the firm’s performance to </a:t>
            </a:r>
            <a:r>
              <a:rPr lang="en-US" dirty="0">
                <a:solidFill>
                  <a:srgbClr val="FF0000"/>
                </a:solidFill>
              </a:rPr>
              <a:t>competitors</a:t>
            </a:r>
            <a:r>
              <a:rPr lang="en-US" dirty="0"/>
              <a:t>, and</a:t>
            </a:r>
          </a:p>
          <a:p>
            <a:r>
              <a:rPr lang="en-US" dirty="0"/>
              <a:t>c.   comparing the firm’s performance to </a:t>
            </a:r>
            <a:r>
              <a:rPr lang="en-US" dirty="0">
                <a:solidFill>
                  <a:srgbClr val="FF0000"/>
                </a:solidFill>
              </a:rPr>
              <a:t>industry</a:t>
            </a:r>
            <a:r>
              <a:rPr lang="en-US" dirty="0"/>
              <a:t> averages.</a:t>
            </a:r>
          </a:p>
          <a:p>
            <a:endParaRPr lang="en-US" dirty="0"/>
          </a:p>
        </p:txBody>
      </p:sp>
    </p:spTree>
    <p:extLst>
      <p:ext uri="{BB962C8B-B14F-4D97-AF65-F5344CB8AC3E}">
        <p14:creationId xmlns:p14="http://schemas.microsoft.com/office/powerpoint/2010/main" xmlns="" val="131153435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a:t>The  final  strategy-evaluation  activity,  </a:t>
            </a:r>
            <a:r>
              <a:rPr lang="en-US" sz="3200" dirty="0">
                <a:solidFill>
                  <a:srgbClr val="FF0000"/>
                </a:solidFill>
              </a:rPr>
              <a:t>taking  corrective  </a:t>
            </a:r>
            <a:r>
              <a:rPr lang="en-US" sz="3200" dirty="0"/>
              <a:t>action,  requires  making changes to reposition a firm </a:t>
            </a:r>
            <a:r>
              <a:rPr lang="en-US" sz="3200" dirty="0">
                <a:solidFill>
                  <a:srgbClr val="FF0000"/>
                </a:solidFill>
              </a:rPr>
              <a:t>competitively</a:t>
            </a:r>
            <a:r>
              <a:rPr lang="en-US" sz="3200" dirty="0"/>
              <a:t> for the </a:t>
            </a:r>
            <a:r>
              <a:rPr lang="en-US" sz="3200" dirty="0">
                <a:solidFill>
                  <a:srgbClr val="FF0000"/>
                </a:solidFill>
              </a:rPr>
              <a:t>future</a:t>
            </a:r>
            <a:r>
              <a:rPr lang="en-US" sz="3200" dirty="0"/>
              <a:t>.</a:t>
            </a:r>
          </a:p>
          <a:p>
            <a:r>
              <a:rPr lang="en-US" sz="3200" dirty="0"/>
              <a:t>Research suggests that </a:t>
            </a:r>
            <a:r>
              <a:rPr lang="en-US" sz="3200" dirty="0">
                <a:solidFill>
                  <a:srgbClr val="00B0F0"/>
                </a:solidFill>
              </a:rPr>
              <a:t>participation</a:t>
            </a:r>
            <a:r>
              <a:rPr lang="en-US" sz="3200" dirty="0"/>
              <a:t> in strategy-evaluation activities is one of the </a:t>
            </a:r>
            <a:r>
              <a:rPr lang="en-US" sz="3200" dirty="0">
                <a:solidFill>
                  <a:srgbClr val="00B0F0"/>
                </a:solidFill>
              </a:rPr>
              <a:t>best ways </a:t>
            </a:r>
            <a:r>
              <a:rPr lang="en-US" sz="3200" dirty="0"/>
              <a:t>to </a:t>
            </a:r>
            <a:r>
              <a:rPr lang="en-US" sz="3200" dirty="0">
                <a:solidFill>
                  <a:srgbClr val="00B0F0"/>
                </a:solidFill>
              </a:rPr>
              <a:t>overcome</a:t>
            </a:r>
            <a:r>
              <a:rPr lang="en-US" sz="3200" dirty="0"/>
              <a:t> individuals’ </a:t>
            </a:r>
            <a:r>
              <a:rPr lang="en-US" sz="3200" dirty="0">
                <a:solidFill>
                  <a:srgbClr val="FF0000"/>
                </a:solidFill>
              </a:rPr>
              <a:t>resistance to change</a:t>
            </a:r>
            <a:r>
              <a:rPr lang="en-US" sz="3200" dirty="0"/>
              <a:t>.</a:t>
            </a:r>
          </a:p>
          <a:p>
            <a:endParaRPr lang="en-US" sz="3200" dirty="0"/>
          </a:p>
        </p:txBody>
      </p:sp>
    </p:spTree>
    <p:extLst>
      <p:ext uri="{BB962C8B-B14F-4D97-AF65-F5344CB8AC3E}">
        <p14:creationId xmlns:p14="http://schemas.microsoft.com/office/powerpoint/2010/main" xmlns="" val="119416474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726"/>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76200" y="609600"/>
            <a:ext cx="8915400" cy="6172200"/>
          </a:xfrm>
        </p:spPr>
        <p:txBody>
          <a:bodyPr>
            <a:normAutofit/>
          </a:bodyPr>
          <a:lstStyle/>
          <a:p>
            <a:pPr marL="0" indent="0" algn="ctr">
              <a:buNone/>
            </a:pPr>
            <a:r>
              <a:rPr lang="en-US" b="1" dirty="0"/>
              <a:t>CHARACTERISTICS OF AN EFFECTIVE EVALUATION </a:t>
            </a:r>
            <a:r>
              <a:rPr lang="en-US" b="1" dirty="0" smtClean="0"/>
              <a:t>SYSTEM</a:t>
            </a:r>
          </a:p>
          <a:p>
            <a:r>
              <a:rPr lang="en-US" dirty="0"/>
              <a:t>Strategy evaluation must </a:t>
            </a:r>
            <a:r>
              <a:rPr lang="en-US" dirty="0">
                <a:solidFill>
                  <a:srgbClr val="FF0000"/>
                </a:solidFill>
              </a:rPr>
              <a:t>meet</a:t>
            </a:r>
            <a:r>
              <a:rPr lang="en-US" dirty="0"/>
              <a:t> several </a:t>
            </a:r>
            <a:r>
              <a:rPr lang="en-US" dirty="0">
                <a:solidFill>
                  <a:srgbClr val="FF0000"/>
                </a:solidFill>
              </a:rPr>
              <a:t>basic requirements </a:t>
            </a:r>
            <a:r>
              <a:rPr lang="en-US" dirty="0"/>
              <a:t>to be </a:t>
            </a:r>
            <a:r>
              <a:rPr lang="en-US" dirty="0" smtClean="0"/>
              <a:t>effective:</a:t>
            </a:r>
          </a:p>
          <a:p>
            <a:r>
              <a:rPr lang="en-US" dirty="0"/>
              <a:t>Strategy-evaluation activities must be </a:t>
            </a:r>
            <a:r>
              <a:rPr lang="en-US" dirty="0">
                <a:solidFill>
                  <a:srgbClr val="FF0000"/>
                </a:solidFill>
              </a:rPr>
              <a:t>economical</a:t>
            </a:r>
            <a:r>
              <a:rPr lang="en-US" dirty="0"/>
              <a:t>; too much information can be just as bad as too little information</a:t>
            </a:r>
            <a:r>
              <a:rPr lang="en-US" dirty="0" smtClean="0"/>
              <a:t>.</a:t>
            </a:r>
          </a:p>
          <a:p>
            <a:r>
              <a:rPr lang="en-US" dirty="0"/>
              <a:t>Strategy-evaluation activities should also be </a:t>
            </a:r>
            <a:r>
              <a:rPr lang="en-US" dirty="0">
                <a:solidFill>
                  <a:srgbClr val="FF0000"/>
                </a:solidFill>
              </a:rPr>
              <a:t>meaningful</a:t>
            </a:r>
            <a:r>
              <a:rPr lang="en-US" dirty="0"/>
              <a:t>; they should specifically </a:t>
            </a:r>
            <a:r>
              <a:rPr lang="en-US" dirty="0">
                <a:solidFill>
                  <a:srgbClr val="FF0000"/>
                </a:solidFill>
              </a:rPr>
              <a:t>relate to a firm’s </a:t>
            </a:r>
            <a:r>
              <a:rPr lang="en-US" dirty="0" smtClean="0">
                <a:solidFill>
                  <a:srgbClr val="FF0000"/>
                </a:solidFill>
              </a:rPr>
              <a:t>objectives</a:t>
            </a:r>
            <a:r>
              <a:rPr lang="en-US" dirty="0" smtClean="0"/>
              <a:t>.</a:t>
            </a:r>
          </a:p>
          <a:p>
            <a:r>
              <a:rPr lang="en-US" dirty="0" smtClean="0"/>
              <a:t>Strategy-evaluation activities should provide </a:t>
            </a:r>
            <a:r>
              <a:rPr lang="en-US" dirty="0" smtClean="0">
                <a:solidFill>
                  <a:srgbClr val="FF0000"/>
                </a:solidFill>
              </a:rPr>
              <a:t>timely information</a:t>
            </a:r>
            <a:r>
              <a:rPr lang="en-US" dirty="0" smtClean="0"/>
              <a:t>; on occasion and in some areas, managers may need information daily.</a:t>
            </a:r>
          </a:p>
          <a:p>
            <a:r>
              <a:rPr lang="en-US" dirty="0" smtClean="0"/>
              <a:t>Strategy evaluation should be designed to provide a </a:t>
            </a:r>
            <a:r>
              <a:rPr lang="en-US" dirty="0" smtClean="0">
                <a:solidFill>
                  <a:srgbClr val="FF0000"/>
                </a:solidFill>
              </a:rPr>
              <a:t>true picture </a:t>
            </a:r>
            <a:r>
              <a:rPr lang="en-US" dirty="0" smtClean="0"/>
              <a:t>of </a:t>
            </a:r>
            <a:r>
              <a:rPr lang="en-US" dirty="0" smtClean="0">
                <a:solidFill>
                  <a:srgbClr val="00B0F0"/>
                </a:solidFill>
              </a:rPr>
              <a:t>what is happening</a:t>
            </a:r>
            <a:r>
              <a:rPr lang="en-US" dirty="0" smtClean="0"/>
              <a:t>.</a:t>
            </a:r>
            <a:endParaRPr lang="en-US" b="1"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xmlns="" val="107748222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b="1" dirty="0" smtClean="0"/>
              <a:t>CONTINGENCY PLANNING</a:t>
            </a:r>
          </a:p>
          <a:p>
            <a:r>
              <a:rPr lang="en-US" dirty="0"/>
              <a:t>Contingency plans can be defined as </a:t>
            </a:r>
            <a:r>
              <a:rPr lang="en-US" dirty="0">
                <a:solidFill>
                  <a:srgbClr val="FF0000"/>
                </a:solidFill>
              </a:rPr>
              <a:t>alternative plans </a:t>
            </a:r>
            <a:r>
              <a:rPr lang="en-US" dirty="0"/>
              <a:t>that can be put into effect if certain key events </a:t>
            </a:r>
            <a:r>
              <a:rPr lang="en-US" dirty="0">
                <a:solidFill>
                  <a:srgbClr val="FF0000"/>
                </a:solidFill>
              </a:rPr>
              <a:t>do not</a:t>
            </a:r>
            <a:r>
              <a:rPr lang="en-US" dirty="0"/>
              <a:t> </a:t>
            </a:r>
            <a:r>
              <a:rPr lang="en-US" dirty="0">
                <a:solidFill>
                  <a:srgbClr val="FF0000"/>
                </a:solidFill>
              </a:rPr>
              <a:t>occur as expected</a:t>
            </a:r>
            <a:r>
              <a:rPr lang="en-US" dirty="0" smtClean="0"/>
              <a:t>.</a:t>
            </a:r>
          </a:p>
          <a:p>
            <a:r>
              <a:rPr lang="en-US" dirty="0" smtClean="0"/>
              <a:t>Here it is important to </a:t>
            </a:r>
            <a:r>
              <a:rPr lang="en-US" dirty="0" smtClean="0">
                <a:solidFill>
                  <a:srgbClr val="FF0000"/>
                </a:solidFill>
              </a:rPr>
              <a:t>identify ways </a:t>
            </a:r>
            <a:r>
              <a:rPr lang="en-US" dirty="0">
                <a:solidFill>
                  <a:srgbClr val="FF0000"/>
                </a:solidFill>
              </a:rPr>
              <a:t>to deal </a:t>
            </a:r>
            <a:r>
              <a:rPr lang="en-US" dirty="0"/>
              <a:t>with </a:t>
            </a:r>
            <a:r>
              <a:rPr lang="en-US" dirty="0">
                <a:solidFill>
                  <a:srgbClr val="FF0000"/>
                </a:solidFill>
              </a:rPr>
              <a:t>unfavorable </a:t>
            </a:r>
            <a:r>
              <a:rPr lang="en-US" dirty="0"/>
              <a:t>and</a:t>
            </a:r>
            <a:r>
              <a:rPr lang="en-US" dirty="0">
                <a:solidFill>
                  <a:srgbClr val="FF0000"/>
                </a:solidFill>
              </a:rPr>
              <a:t> favorable </a:t>
            </a:r>
            <a:r>
              <a:rPr lang="en-US" dirty="0"/>
              <a:t>events before they occur.</a:t>
            </a:r>
          </a:p>
          <a:p>
            <a:endParaRPr lang="en-US" dirty="0"/>
          </a:p>
          <a:p>
            <a:pPr marL="0" indent="0">
              <a:buNone/>
            </a:pPr>
            <a:endParaRPr lang="en-US" dirty="0"/>
          </a:p>
        </p:txBody>
      </p:sp>
    </p:spTree>
    <p:extLst>
      <p:ext uri="{BB962C8B-B14F-4D97-AF65-F5344CB8AC3E}">
        <p14:creationId xmlns:p14="http://schemas.microsoft.com/office/powerpoint/2010/main" xmlns="" val="271922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81000"/>
          </a:xfrm>
        </p:spPr>
        <p:txBody>
          <a:bodyPr>
            <a:noAutofit/>
          </a:bodyPr>
          <a:lstStyle/>
          <a:p>
            <a:r>
              <a:rPr lang="en-US" sz="4400" b="1" dirty="0" smtClean="0"/>
              <a:t/>
            </a:r>
            <a:br>
              <a:rPr lang="en-US" sz="4400" b="1" dirty="0" smtClean="0"/>
            </a:br>
            <a:r>
              <a:rPr lang="en-US" sz="4400" b="1" dirty="0" smtClean="0"/>
              <a:t>Demerits </a:t>
            </a:r>
            <a:r>
              <a:rPr lang="en-US" sz="4400" b="1" dirty="0"/>
              <a:t>of Policy</a:t>
            </a:r>
            <a:r>
              <a:rPr lang="en-US" sz="4400" dirty="0"/>
              <a:t/>
            </a:r>
            <a:br>
              <a:rPr lang="en-US" sz="4400" dirty="0"/>
            </a:br>
            <a:endParaRPr lang="en-US" sz="4400" dirty="0"/>
          </a:p>
        </p:txBody>
      </p:sp>
      <p:sp>
        <p:nvSpPr>
          <p:cNvPr id="3" name="Content Placeholder 2"/>
          <p:cNvSpPr>
            <a:spLocks noGrp="1"/>
          </p:cNvSpPr>
          <p:nvPr>
            <p:ph idx="1"/>
          </p:nvPr>
        </p:nvSpPr>
        <p:spPr>
          <a:xfrm>
            <a:off x="457200" y="1690255"/>
            <a:ext cx="8229600" cy="2653146"/>
          </a:xfrm>
        </p:spPr>
        <p:txBody>
          <a:bodyPr>
            <a:noAutofit/>
          </a:bodyPr>
          <a:lstStyle/>
          <a:p>
            <a:r>
              <a:rPr lang="en-US" sz="3600" dirty="0" smtClean="0"/>
              <a:t>It </a:t>
            </a:r>
            <a:r>
              <a:rPr lang="en-US" sz="3600" dirty="0"/>
              <a:t>is difficult to </a:t>
            </a:r>
            <a:r>
              <a:rPr lang="en-US" sz="3600" dirty="0">
                <a:solidFill>
                  <a:srgbClr val="FF0000"/>
                </a:solidFill>
              </a:rPr>
              <a:t>adopt written policies to situations and conditions</a:t>
            </a:r>
            <a:r>
              <a:rPr lang="en-US" sz="3600" dirty="0"/>
              <a:t>, which change from time to time</a:t>
            </a:r>
            <a:r>
              <a:rPr lang="en-US" sz="3600" dirty="0" smtClean="0"/>
              <a:t>.</a:t>
            </a:r>
          </a:p>
          <a:p>
            <a:endParaRPr lang="en-US" sz="3600" dirty="0"/>
          </a:p>
          <a:p>
            <a:r>
              <a:rPr lang="en-US" sz="3600" dirty="0" smtClean="0"/>
              <a:t>It </a:t>
            </a:r>
            <a:r>
              <a:rPr lang="en-US" sz="3600" dirty="0"/>
              <a:t>is likely to be </a:t>
            </a:r>
            <a:r>
              <a:rPr lang="en-US" sz="3600" dirty="0">
                <a:solidFill>
                  <a:srgbClr val="FF0000"/>
                </a:solidFill>
              </a:rPr>
              <a:t>interpreted in many cases differently</a:t>
            </a:r>
            <a:r>
              <a:rPr lang="en-US" sz="3600" dirty="0"/>
              <a:t> depending on the background of the </a:t>
            </a:r>
            <a:r>
              <a:rPr lang="en-US" sz="3600" dirty="0">
                <a:solidFill>
                  <a:srgbClr val="FF0000"/>
                </a:solidFill>
              </a:rPr>
              <a:t>interpreter</a:t>
            </a:r>
            <a:r>
              <a:rPr lang="en-US" sz="3600" dirty="0"/>
              <a:t>.</a:t>
            </a:r>
          </a:p>
          <a:p>
            <a:endParaRPr lang="en-US" sz="3600" dirty="0"/>
          </a:p>
        </p:txBody>
      </p:sp>
    </p:spTree>
    <p:extLst>
      <p:ext uri="{BB962C8B-B14F-4D97-AF65-F5344CB8AC3E}">
        <p14:creationId xmlns:p14="http://schemas.microsoft.com/office/powerpoint/2010/main" xmlns="" val="269778169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b="1" dirty="0"/>
              <a:t>Effective Contingency Planning Involves These Steps</a:t>
            </a:r>
            <a:r>
              <a:rPr lang="en-US" b="1" dirty="0" smtClean="0"/>
              <a:t>:</a:t>
            </a:r>
            <a:endParaRPr lang="en-US" b="1" dirty="0"/>
          </a:p>
          <a:p>
            <a:r>
              <a:rPr lang="en-US" dirty="0"/>
              <a:t>1.   Identify both </a:t>
            </a:r>
            <a:r>
              <a:rPr lang="en-US" dirty="0">
                <a:solidFill>
                  <a:srgbClr val="FF0000"/>
                </a:solidFill>
              </a:rPr>
              <a:t>beneficial </a:t>
            </a:r>
            <a:r>
              <a:rPr lang="en-US" dirty="0"/>
              <a:t>and</a:t>
            </a:r>
            <a:r>
              <a:rPr lang="en-US" dirty="0">
                <a:solidFill>
                  <a:srgbClr val="FF0000"/>
                </a:solidFill>
              </a:rPr>
              <a:t> unfavorable </a:t>
            </a:r>
            <a:r>
              <a:rPr lang="en-US" dirty="0"/>
              <a:t>events that could possibly derail the strategy or strategies</a:t>
            </a:r>
            <a:r>
              <a:rPr lang="en-US" dirty="0" smtClean="0"/>
              <a:t>.</a:t>
            </a:r>
            <a:endParaRPr lang="en-US" dirty="0"/>
          </a:p>
          <a:p>
            <a:r>
              <a:rPr lang="en-US" dirty="0"/>
              <a:t>2.   Specify trigger points. </a:t>
            </a:r>
            <a:r>
              <a:rPr lang="en-US" dirty="0">
                <a:solidFill>
                  <a:srgbClr val="FF0000"/>
                </a:solidFill>
              </a:rPr>
              <a:t>Estimate</a:t>
            </a:r>
            <a:r>
              <a:rPr lang="en-US" dirty="0"/>
              <a:t> when </a:t>
            </a:r>
            <a:r>
              <a:rPr lang="en-US" dirty="0">
                <a:solidFill>
                  <a:srgbClr val="FF0000"/>
                </a:solidFill>
              </a:rPr>
              <a:t>contingent</a:t>
            </a:r>
            <a:r>
              <a:rPr lang="en-US" dirty="0"/>
              <a:t> </a:t>
            </a:r>
            <a:r>
              <a:rPr lang="en-US" dirty="0">
                <a:solidFill>
                  <a:srgbClr val="FF0000"/>
                </a:solidFill>
              </a:rPr>
              <a:t>events</a:t>
            </a:r>
            <a:r>
              <a:rPr lang="en-US" dirty="0"/>
              <a:t> are likely to </a:t>
            </a:r>
            <a:r>
              <a:rPr lang="en-US" dirty="0">
                <a:solidFill>
                  <a:srgbClr val="FF0000"/>
                </a:solidFill>
              </a:rPr>
              <a:t>occur</a:t>
            </a:r>
            <a:r>
              <a:rPr lang="en-US" dirty="0" smtClean="0"/>
              <a:t>.</a:t>
            </a:r>
            <a:r>
              <a:rPr lang="en-US" dirty="0"/>
              <a:t> </a:t>
            </a:r>
          </a:p>
          <a:p>
            <a:r>
              <a:rPr lang="en-US" dirty="0"/>
              <a:t>3.   Assess the </a:t>
            </a:r>
            <a:r>
              <a:rPr lang="en-US" dirty="0">
                <a:solidFill>
                  <a:srgbClr val="FF0000"/>
                </a:solidFill>
              </a:rPr>
              <a:t>impact</a:t>
            </a:r>
            <a:r>
              <a:rPr lang="en-US" dirty="0"/>
              <a:t> of each </a:t>
            </a:r>
            <a:r>
              <a:rPr lang="en-US" dirty="0">
                <a:solidFill>
                  <a:srgbClr val="FF0000"/>
                </a:solidFill>
              </a:rPr>
              <a:t>contingent event</a:t>
            </a:r>
            <a:r>
              <a:rPr lang="en-US" dirty="0"/>
              <a:t>. Estimate the potential </a:t>
            </a:r>
            <a:r>
              <a:rPr lang="en-US" dirty="0">
                <a:solidFill>
                  <a:srgbClr val="FF0000"/>
                </a:solidFill>
              </a:rPr>
              <a:t>benefit</a:t>
            </a:r>
            <a:r>
              <a:rPr lang="en-US" dirty="0"/>
              <a:t> or </a:t>
            </a:r>
            <a:r>
              <a:rPr lang="en-US" dirty="0">
                <a:solidFill>
                  <a:schemeClr val="accent1"/>
                </a:solidFill>
              </a:rPr>
              <a:t>harm</a:t>
            </a:r>
            <a:r>
              <a:rPr lang="en-US" dirty="0"/>
              <a:t> of each contingent event</a:t>
            </a:r>
            <a:r>
              <a:rPr lang="en-US" dirty="0" smtClean="0"/>
              <a:t>.</a:t>
            </a:r>
            <a:r>
              <a:rPr lang="en-US" dirty="0"/>
              <a:t> </a:t>
            </a:r>
          </a:p>
          <a:p>
            <a:r>
              <a:rPr lang="en-US" dirty="0"/>
              <a:t>4.   </a:t>
            </a:r>
            <a:r>
              <a:rPr lang="en-US" dirty="0">
                <a:solidFill>
                  <a:srgbClr val="FF0000"/>
                </a:solidFill>
              </a:rPr>
              <a:t>Develop contingency </a:t>
            </a:r>
            <a:r>
              <a:rPr lang="en-US" dirty="0"/>
              <a:t>plans. Be sure that the contingency plans are </a:t>
            </a:r>
            <a:r>
              <a:rPr lang="en-US" dirty="0">
                <a:solidFill>
                  <a:srgbClr val="FF0000"/>
                </a:solidFill>
              </a:rPr>
              <a:t>compatible</a:t>
            </a:r>
            <a:r>
              <a:rPr lang="en-US" dirty="0"/>
              <a:t> with </a:t>
            </a:r>
            <a:r>
              <a:rPr lang="en-US" dirty="0">
                <a:solidFill>
                  <a:srgbClr val="FF0000"/>
                </a:solidFill>
              </a:rPr>
              <a:t>current</a:t>
            </a:r>
            <a:r>
              <a:rPr lang="en-US" dirty="0"/>
              <a:t> strategy and financially feasible</a:t>
            </a:r>
            <a:r>
              <a:rPr lang="en-US" dirty="0" smtClean="0"/>
              <a:t>.</a:t>
            </a:r>
            <a:endParaRPr lang="en-US" dirty="0"/>
          </a:p>
          <a:p>
            <a:endParaRPr lang="en-US" dirty="0"/>
          </a:p>
        </p:txBody>
      </p:sp>
    </p:spTree>
    <p:extLst>
      <p:ext uri="{BB962C8B-B14F-4D97-AF65-F5344CB8AC3E}">
        <p14:creationId xmlns:p14="http://schemas.microsoft.com/office/powerpoint/2010/main" xmlns="" val="169306384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1"/>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dirty="0"/>
              <a:t>5.   Assess the </a:t>
            </a:r>
            <a:r>
              <a:rPr lang="en-US" dirty="0">
                <a:solidFill>
                  <a:srgbClr val="FF0000"/>
                </a:solidFill>
              </a:rPr>
              <a:t>counter impact </a:t>
            </a:r>
            <a:r>
              <a:rPr lang="en-US" dirty="0"/>
              <a:t>of each </a:t>
            </a:r>
            <a:r>
              <a:rPr lang="en-US" dirty="0">
                <a:solidFill>
                  <a:srgbClr val="FF0000"/>
                </a:solidFill>
              </a:rPr>
              <a:t>contingency</a:t>
            </a:r>
            <a:r>
              <a:rPr lang="en-US" dirty="0"/>
              <a:t> plan. That is, estimate how much each contingency plan will capitalize on or cancel out its associated contingent event. </a:t>
            </a:r>
          </a:p>
          <a:p>
            <a:r>
              <a:rPr lang="en-US" dirty="0"/>
              <a:t>6.   Determine </a:t>
            </a:r>
            <a:r>
              <a:rPr lang="en-US" dirty="0">
                <a:solidFill>
                  <a:srgbClr val="FF0000"/>
                </a:solidFill>
              </a:rPr>
              <a:t>early warning signals </a:t>
            </a:r>
            <a:r>
              <a:rPr lang="en-US" dirty="0"/>
              <a:t>for key contingent events. Monitor the early warning signals.</a:t>
            </a:r>
          </a:p>
          <a:p>
            <a:r>
              <a:rPr lang="en-US" dirty="0"/>
              <a:t>7.   Develop advanced </a:t>
            </a:r>
            <a:r>
              <a:rPr lang="en-US" dirty="0">
                <a:solidFill>
                  <a:srgbClr val="FF0000"/>
                </a:solidFill>
              </a:rPr>
              <a:t>action plans </a:t>
            </a:r>
            <a:r>
              <a:rPr lang="en-US" dirty="0"/>
              <a:t>to take advantage of the available lead time. </a:t>
            </a:r>
          </a:p>
          <a:p>
            <a:endParaRPr lang="en-US" dirty="0"/>
          </a:p>
        </p:txBody>
      </p:sp>
    </p:spTree>
    <p:extLst>
      <p:ext uri="{BB962C8B-B14F-4D97-AF65-F5344CB8AC3E}">
        <p14:creationId xmlns:p14="http://schemas.microsoft.com/office/powerpoint/2010/main" xmlns="" val="10118627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6" name="Rectangle 6"/>
          <p:cNvSpPr>
            <a:spLocks noGrp="1" noChangeArrowheads="1"/>
          </p:cNvSpPr>
          <p:nvPr>
            <p:ph type="ctrTitle"/>
          </p:nvPr>
        </p:nvSpPr>
        <p:spPr>
          <a:xfrm>
            <a:off x="838200" y="1295400"/>
            <a:ext cx="6019800" cy="1509712"/>
          </a:xfrm>
        </p:spPr>
        <p:txBody>
          <a:bodyPr>
            <a:noAutofit/>
          </a:bodyPr>
          <a:lstStyle/>
          <a:p>
            <a:r>
              <a:rPr lang="en-US" sz="6000" b="1" dirty="0"/>
              <a:t>Chapter </a:t>
            </a:r>
            <a:r>
              <a:rPr lang="en-US" sz="6000" b="1" dirty="0" smtClean="0"/>
              <a:t>Eight</a:t>
            </a:r>
            <a:endParaRPr lang="en-US" sz="6000" b="1" dirty="0"/>
          </a:p>
        </p:txBody>
      </p:sp>
      <p:sp>
        <p:nvSpPr>
          <p:cNvPr id="209927" name="Rectangle 7"/>
          <p:cNvSpPr>
            <a:spLocks noGrp="1" noChangeArrowheads="1"/>
          </p:cNvSpPr>
          <p:nvPr>
            <p:ph type="subTitle" idx="1"/>
          </p:nvPr>
        </p:nvSpPr>
        <p:spPr>
          <a:xfrm>
            <a:off x="533400" y="2819400"/>
            <a:ext cx="8153400" cy="1752600"/>
          </a:xfrm>
        </p:spPr>
        <p:txBody>
          <a:bodyPr>
            <a:noAutofit/>
          </a:bodyPr>
          <a:lstStyle/>
          <a:p>
            <a:r>
              <a:rPr lang="en-US" sz="7200" b="1" dirty="0">
                <a:solidFill>
                  <a:schemeClr val="tx1"/>
                </a:solidFill>
              </a:rPr>
              <a:t>Strategic Leadership</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8EC396A1-1704-48D5-91B3-A01CFEDEB333}" type="slidenum">
              <a:rPr lang="en-US"/>
              <a:pPr/>
              <a:t>243</a:t>
            </a:fld>
            <a:endParaRPr lang="en-US"/>
          </a:p>
        </p:txBody>
      </p:sp>
      <p:sp>
        <p:nvSpPr>
          <p:cNvPr id="431106" name="Rectangle 2"/>
          <p:cNvSpPr>
            <a:spLocks noGrp="1" noChangeArrowheads="1"/>
          </p:cNvSpPr>
          <p:nvPr>
            <p:ph type="title"/>
          </p:nvPr>
        </p:nvSpPr>
        <p:spPr/>
        <p:txBody>
          <a:bodyPr/>
          <a:lstStyle/>
          <a:p>
            <a:r>
              <a:rPr lang="en-US">
                <a:solidFill>
                  <a:srgbClr val="CC3300"/>
                </a:solidFill>
              </a:rPr>
              <a:t>Knowledge Objectives</a:t>
            </a:r>
          </a:p>
        </p:txBody>
      </p:sp>
      <p:sp>
        <p:nvSpPr>
          <p:cNvPr id="431107" name="Rectangle 3"/>
          <p:cNvSpPr>
            <a:spLocks noGrp="1" noChangeArrowheads="1"/>
          </p:cNvSpPr>
          <p:nvPr>
            <p:ph type="body" idx="1"/>
          </p:nvPr>
        </p:nvSpPr>
        <p:spPr/>
        <p:txBody>
          <a:bodyPr/>
          <a:lstStyle/>
          <a:p>
            <a:pPr>
              <a:spcBef>
                <a:spcPct val="50000"/>
              </a:spcBef>
            </a:pPr>
            <a:r>
              <a:rPr lang="en-US" sz="2400" i="1"/>
              <a:t>Studying this chapter should provide you with the strategic management knowledge needed to:</a:t>
            </a:r>
          </a:p>
          <a:p>
            <a:pPr lvl="1">
              <a:spcBef>
                <a:spcPct val="50000"/>
              </a:spcBef>
            </a:pPr>
            <a:r>
              <a:rPr lang="en-US" sz="2000" i="1"/>
              <a:t>Define strategic leadership and describe top-level managers’ importance as a resource.</a:t>
            </a:r>
          </a:p>
          <a:p>
            <a:pPr lvl="1">
              <a:spcBef>
                <a:spcPct val="50000"/>
              </a:spcBef>
            </a:pPr>
            <a:r>
              <a:rPr lang="en-US" sz="2000" i="1"/>
              <a:t>Define top management teams and explain their effects on firm performance.</a:t>
            </a:r>
          </a:p>
          <a:p>
            <a:pPr lvl="1">
              <a:spcBef>
                <a:spcPct val="50000"/>
              </a:spcBef>
            </a:pPr>
            <a:r>
              <a:rPr lang="en-US" sz="2000" i="1"/>
              <a:t>Describe the internal and external managerial labor markets and their effects on developing and implementing strategies.</a:t>
            </a:r>
          </a:p>
          <a:p>
            <a:pPr lvl="1">
              <a:spcBef>
                <a:spcPct val="50000"/>
              </a:spcBef>
            </a:pPr>
            <a:r>
              <a:rPr lang="en-US" sz="2000" i="1"/>
              <a:t>Discuss the value of strategic leadership in determining the firm’s strategic direction.</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12–</a:t>
            </a:r>
            <a:fld id="{507C18FC-5696-4657-B0BF-157AAF6B6CC6}" type="slidenum">
              <a:rPr lang="en-US"/>
              <a:pPr/>
              <a:t>244</a:t>
            </a:fld>
            <a:endParaRPr lang="en-US"/>
          </a:p>
        </p:txBody>
      </p:sp>
      <p:sp>
        <p:nvSpPr>
          <p:cNvPr id="432130" name="Rectangle 2"/>
          <p:cNvSpPr>
            <a:spLocks noGrp="1" noChangeArrowheads="1"/>
          </p:cNvSpPr>
          <p:nvPr>
            <p:ph type="title"/>
          </p:nvPr>
        </p:nvSpPr>
        <p:spPr>
          <a:xfrm>
            <a:off x="457200" y="704088"/>
            <a:ext cx="8229600" cy="515112"/>
          </a:xfrm>
        </p:spPr>
        <p:txBody>
          <a:bodyPr>
            <a:normAutofit fontScale="90000"/>
          </a:bodyPr>
          <a:lstStyle/>
          <a:p>
            <a:r>
              <a:rPr lang="en-US" dirty="0">
                <a:solidFill>
                  <a:srgbClr val="CC3300"/>
                </a:solidFill>
              </a:rPr>
              <a:t>Knowledge Objectives (cont’d)</a:t>
            </a:r>
          </a:p>
        </p:txBody>
      </p:sp>
      <p:sp>
        <p:nvSpPr>
          <p:cNvPr id="432131" name="Rectangle 3"/>
          <p:cNvSpPr>
            <a:spLocks noGrp="1" noChangeArrowheads="1"/>
          </p:cNvSpPr>
          <p:nvPr>
            <p:ph type="body" idx="1"/>
          </p:nvPr>
        </p:nvSpPr>
        <p:spPr>
          <a:xfrm>
            <a:off x="558800" y="1371600"/>
            <a:ext cx="8001000" cy="1174750"/>
          </a:xfrm>
        </p:spPr>
        <p:txBody>
          <a:bodyPr/>
          <a:lstStyle/>
          <a:p>
            <a:pPr>
              <a:spcBef>
                <a:spcPct val="50000"/>
              </a:spcBef>
            </a:pPr>
            <a:r>
              <a:rPr lang="en-US" sz="2400" i="1"/>
              <a:t>Studying this chapter should provide you with the strategic management knowledge needed to:</a:t>
            </a:r>
          </a:p>
        </p:txBody>
      </p:sp>
      <p:sp>
        <p:nvSpPr>
          <p:cNvPr id="432132" name="Rectangle 4"/>
          <p:cNvSpPr>
            <a:spLocks noChangeArrowheads="1"/>
          </p:cNvSpPr>
          <p:nvPr/>
        </p:nvSpPr>
        <p:spPr bwMode="auto">
          <a:xfrm>
            <a:off x="568325" y="2254250"/>
            <a:ext cx="8001000" cy="3382963"/>
          </a:xfrm>
          <a:prstGeom prst="rect">
            <a:avLst/>
          </a:prstGeom>
          <a:noFill/>
          <a:ln w="9525">
            <a:noFill/>
            <a:miter lim="800000"/>
            <a:headEnd/>
            <a:tailEnd/>
          </a:ln>
          <a:effectLst/>
        </p:spPr>
        <p:txBody>
          <a:bodyPr/>
          <a:lstStyle/>
          <a:p>
            <a:pPr marL="625475" lvl="1" indent="-284163">
              <a:spcBef>
                <a:spcPct val="50000"/>
              </a:spcBef>
              <a:buClr>
                <a:schemeClr val="bg2"/>
              </a:buClr>
              <a:buFont typeface="Wingdings" pitchFamily="2" charset="2"/>
              <a:buChar char="Ø"/>
            </a:pPr>
            <a:r>
              <a:rPr lang="en-US" sz="2000" b="1" i="1">
                <a:solidFill>
                  <a:srgbClr val="336699"/>
                </a:solidFill>
              </a:rPr>
              <a:t>Describe the importance of strategic leaders in managing the firm’s resources, with emphasis on exploiting and maintaining core competencies, human capital, and social capital.</a:t>
            </a:r>
          </a:p>
          <a:p>
            <a:pPr marL="625475" lvl="1" indent="-284163">
              <a:spcBef>
                <a:spcPct val="50000"/>
              </a:spcBef>
              <a:buClr>
                <a:schemeClr val="bg2"/>
              </a:buClr>
              <a:buFont typeface="Wingdings" pitchFamily="2" charset="2"/>
              <a:buChar char="Ø"/>
            </a:pPr>
            <a:r>
              <a:rPr lang="en-US" sz="2000" b="1" i="1">
                <a:solidFill>
                  <a:srgbClr val="336699"/>
                </a:solidFill>
              </a:rPr>
              <a:t>Define organizational culture and explain what must be done to sustain an effective culture.</a:t>
            </a:r>
          </a:p>
          <a:p>
            <a:pPr marL="625475" lvl="1" indent="-284163">
              <a:spcBef>
                <a:spcPct val="50000"/>
              </a:spcBef>
              <a:buClr>
                <a:schemeClr val="bg2"/>
              </a:buClr>
              <a:buFont typeface="Wingdings" pitchFamily="2" charset="2"/>
              <a:buChar char="Ø"/>
            </a:pPr>
            <a:r>
              <a:rPr lang="en-US" sz="2000" b="1" i="1">
                <a:solidFill>
                  <a:srgbClr val="336699"/>
                </a:solidFill>
              </a:rPr>
              <a:t>Explain what strategic leaders can do to establish and emphasize ethical practices.</a:t>
            </a:r>
          </a:p>
          <a:p>
            <a:pPr marL="625475" lvl="1" indent="-284163">
              <a:spcBef>
                <a:spcPct val="50000"/>
              </a:spcBef>
              <a:buClr>
                <a:schemeClr val="bg2"/>
              </a:buClr>
              <a:buFont typeface="Wingdings" pitchFamily="2" charset="2"/>
              <a:buChar char="Ø"/>
            </a:pPr>
            <a:r>
              <a:rPr lang="en-US" sz="2000" b="1" i="1">
                <a:solidFill>
                  <a:srgbClr val="336699"/>
                </a:solidFill>
              </a:rPr>
              <a:t>Discuss the importance and use of organizational controls.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32">
                                            <p:txEl>
                                              <p:pRg st="0" end="0"/>
                                            </p:txEl>
                                          </p:spTgt>
                                        </p:tgtEl>
                                        <p:attrNameLst>
                                          <p:attrName>style.visibility</p:attrName>
                                        </p:attrNameLst>
                                      </p:cBhvr>
                                      <p:to>
                                        <p:strVal val="visible"/>
                                      </p:to>
                                    </p:set>
                                    <p:animEffect transition="in" filter="wipe(left)">
                                      <p:cBhvr>
                                        <p:cTn id="7" dur="500"/>
                                        <p:tgtEl>
                                          <p:spTgt spid="432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32">
                                            <p:txEl>
                                              <p:pRg st="1" end="1"/>
                                            </p:txEl>
                                          </p:spTgt>
                                        </p:tgtEl>
                                        <p:attrNameLst>
                                          <p:attrName>style.visibility</p:attrName>
                                        </p:attrNameLst>
                                      </p:cBhvr>
                                      <p:to>
                                        <p:strVal val="visible"/>
                                      </p:to>
                                    </p:set>
                                    <p:animEffect transition="in" filter="wipe(left)">
                                      <p:cBhvr>
                                        <p:cTn id="12" dur="500"/>
                                        <p:tgtEl>
                                          <p:spTgt spid="432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2132">
                                            <p:txEl>
                                              <p:pRg st="2" end="2"/>
                                            </p:txEl>
                                          </p:spTgt>
                                        </p:tgtEl>
                                        <p:attrNameLst>
                                          <p:attrName>style.visibility</p:attrName>
                                        </p:attrNameLst>
                                      </p:cBhvr>
                                      <p:to>
                                        <p:strVal val="visible"/>
                                      </p:to>
                                    </p:set>
                                    <p:animEffect transition="in" filter="wipe(left)">
                                      <p:cBhvr>
                                        <p:cTn id="17" dur="500"/>
                                        <p:tgtEl>
                                          <p:spTgt spid="432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2132">
                                            <p:txEl>
                                              <p:pRg st="3" end="3"/>
                                            </p:txEl>
                                          </p:spTgt>
                                        </p:tgtEl>
                                        <p:attrNameLst>
                                          <p:attrName>style.visibility</p:attrName>
                                        </p:attrNameLst>
                                      </p:cBhvr>
                                      <p:to>
                                        <p:strVal val="visible"/>
                                      </p:to>
                                    </p:set>
                                    <p:animEffect transition="in" filter="wipe(left)">
                                      <p:cBhvr>
                                        <p:cTn id="22" dur="500"/>
                                        <p:tgtEl>
                                          <p:spTgt spid="432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build="p" bldLvl="2"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1"/>
          </p:nvPr>
        </p:nvSpPr>
        <p:spPr/>
        <p:txBody>
          <a:bodyPr/>
          <a:lstStyle/>
          <a:p>
            <a:r>
              <a:rPr lang="en-US"/>
              <a:t>12–</a:t>
            </a:r>
            <a:fld id="{0F0559BC-6D87-4296-B26D-45CFA3FBEA4C}" type="slidenum">
              <a:rPr lang="en-US"/>
              <a:pPr/>
              <a:t>245</a:t>
            </a:fld>
            <a:endParaRPr lang="en-US"/>
          </a:p>
        </p:txBody>
      </p:sp>
      <p:pic>
        <p:nvPicPr>
          <p:cNvPr id="439298" name="Picture 2"/>
          <p:cNvPicPr>
            <a:picLocks noChangeAspect="1" noChangeArrowheads="1"/>
          </p:cNvPicPr>
          <p:nvPr/>
        </p:nvPicPr>
        <p:blipFill>
          <a:blip r:embed="rId2"/>
          <a:srcRect/>
          <a:stretch>
            <a:fillRect/>
          </a:stretch>
        </p:blipFill>
        <p:spPr bwMode="auto">
          <a:xfrm>
            <a:off x="482600" y="381000"/>
            <a:ext cx="8196263" cy="6232525"/>
          </a:xfrm>
          <a:prstGeom prst="rect">
            <a:avLst/>
          </a:prstGeom>
          <a:noFill/>
          <a:ln w="9525">
            <a:noFill/>
            <a:miter lim="800000"/>
            <a:headEnd/>
            <a:tailEnd/>
          </a:ln>
          <a:effectLst/>
        </p:spPr>
      </p:pic>
      <p:sp>
        <p:nvSpPr>
          <p:cNvPr id="439299" name="Text Box 3"/>
          <p:cNvSpPr txBox="1">
            <a:spLocks noChangeArrowheads="1"/>
          </p:cNvSpPr>
          <p:nvPr/>
        </p:nvSpPr>
        <p:spPr bwMode="auto">
          <a:xfrm>
            <a:off x="7467600" y="6064250"/>
            <a:ext cx="12192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CC3300"/>
                </a:solidFill>
                <a:effectLst>
                  <a:outerShdw blurRad="38100" dist="38100" dir="2700000" algn="tl">
                    <a:srgbClr val="C0C0C0"/>
                  </a:outerShdw>
                </a:effectLst>
              </a:rPr>
              <a:t>Figure 1.1</a:t>
            </a:r>
          </a:p>
        </p:txBody>
      </p:sp>
      <p:sp>
        <p:nvSpPr>
          <p:cNvPr id="439302" name="Rectangle 6"/>
          <p:cNvSpPr>
            <a:spLocks noChangeArrowheads="1"/>
          </p:cNvSpPr>
          <p:nvPr/>
        </p:nvSpPr>
        <p:spPr bwMode="auto">
          <a:xfrm>
            <a:off x="836613" y="561975"/>
            <a:ext cx="1104900" cy="2068513"/>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3" name="Rectangle 7"/>
          <p:cNvSpPr>
            <a:spLocks noChangeArrowheads="1"/>
          </p:cNvSpPr>
          <p:nvPr/>
        </p:nvSpPr>
        <p:spPr bwMode="auto">
          <a:xfrm>
            <a:off x="835025" y="2640013"/>
            <a:ext cx="134938" cy="3960812"/>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4" name="Rectangle 8"/>
          <p:cNvSpPr>
            <a:spLocks noChangeArrowheads="1"/>
          </p:cNvSpPr>
          <p:nvPr/>
        </p:nvSpPr>
        <p:spPr bwMode="auto">
          <a:xfrm>
            <a:off x="857250" y="6346825"/>
            <a:ext cx="4364038" cy="22225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5" name="Rectangle 9"/>
          <p:cNvSpPr>
            <a:spLocks noChangeArrowheads="1"/>
          </p:cNvSpPr>
          <p:nvPr/>
        </p:nvSpPr>
        <p:spPr bwMode="auto">
          <a:xfrm>
            <a:off x="2271713" y="5991225"/>
            <a:ext cx="1443037" cy="528638"/>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6" name="Rectangle 10"/>
          <p:cNvSpPr>
            <a:spLocks noChangeArrowheads="1"/>
          </p:cNvSpPr>
          <p:nvPr/>
        </p:nvSpPr>
        <p:spPr bwMode="auto">
          <a:xfrm>
            <a:off x="4427538" y="5407025"/>
            <a:ext cx="1492250" cy="97790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7" name="Rectangle 11"/>
          <p:cNvSpPr>
            <a:spLocks noChangeArrowheads="1"/>
          </p:cNvSpPr>
          <p:nvPr/>
        </p:nvSpPr>
        <p:spPr bwMode="auto">
          <a:xfrm>
            <a:off x="2838450" y="5005388"/>
            <a:ext cx="4395788" cy="4222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39308" name="Rectangle 12"/>
          <p:cNvSpPr>
            <a:spLocks noChangeArrowheads="1"/>
          </p:cNvSpPr>
          <p:nvPr/>
        </p:nvSpPr>
        <p:spPr bwMode="auto">
          <a:xfrm>
            <a:off x="7121525" y="4021138"/>
            <a:ext cx="1347788" cy="914400"/>
          </a:xfrm>
          <a:prstGeom prst="rect">
            <a:avLst/>
          </a:prstGeom>
          <a:solidFill>
            <a:srgbClr val="9AC1DE">
              <a:alpha val="50000"/>
            </a:srgbClr>
          </a:solidFill>
          <a:ln w="9525">
            <a:noFill/>
            <a:miter lim="800000"/>
            <a:headEnd/>
            <a:tailEnd/>
          </a:ln>
          <a:effectLst/>
        </p:spPr>
        <p:txBody>
          <a:bodyPr wrap="none" anchor="ctr"/>
          <a:lstStyle/>
          <a:p>
            <a:endParaRPr lang="en-US"/>
          </a:p>
        </p:txBody>
      </p:sp>
      <p:sp>
        <p:nvSpPr>
          <p:cNvPr id="439310" name="Rectangle 14"/>
          <p:cNvSpPr>
            <a:spLocks noGrp="1" noChangeArrowheads="1"/>
          </p:cNvSpPr>
          <p:nvPr>
            <p:ph type="title"/>
          </p:nvPr>
        </p:nvSpPr>
        <p:spPr>
          <a:xfrm>
            <a:off x="6324600" y="519113"/>
            <a:ext cx="2209800" cy="1373187"/>
          </a:xfrm>
          <a:noFill/>
        </p:spPr>
        <p:txBody>
          <a:bodyPr/>
          <a:lstStyle/>
          <a:p>
            <a:pPr algn="r"/>
            <a:r>
              <a:rPr lang="en-US" sz="2800"/>
              <a:t>The Strategic Management Process</a:t>
            </a:r>
          </a:p>
        </p:txBody>
      </p:sp>
      <p:sp useBgFill="1">
        <p:nvSpPr>
          <p:cNvPr id="439311" name="Rectangle 15"/>
          <p:cNvSpPr>
            <a:spLocks noChangeArrowheads="1"/>
          </p:cNvSpPr>
          <p:nvPr/>
        </p:nvSpPr>
        <p:spPr bwMode="auto">
          <a:xfrm>
            <a:off x="8918575" y="2082800"/>
            <a:ext cx="225425" cy="965200"/>
          </a:xfrm>
          <a:prstGeom prst="rect">
            <a:avLst/>
          </a:prstGeom>
          <a:ln w="9525">
            <a:noFill/>
            <a:miter lim="800000"/>
            <a:headEnd/>
            <a:tailEnd/>
          </a:ln>
          <a:effectLst/>
        </p:spPr>
        <p:txBody>
          <a:bodyPr wrap="none" anchor="ctr"/>
          <a:lstStyle/>
          <a:p>
            <a:endParaRPr lang="en-US"/>
          </a:p>
        </p:txBody>
      </p:sp>
      <p:sp>
        <p:nvSpPr>
          <p:cNvPr id="439312" name="Rectangle 16"/>
          <p:cNvSpPr>
            <a:spLocks noChangeArrowheads="1"/>
          </p:cNvSpPr>
          <p:nvPr/>
        </p:nvSpPr>
        <p:spPr bwMode="auto">
          <a:xfrm>
            <a:off x="439738" y="5154613"/>
            <a:ext cx="530225" cy="1446212"/>
          </a:xfrm>
          <a:prstGeom prst="rect">
            <a:avLst/>
          </a:prstGeom>
          <a:solidFill>
            <a:schemeClr val="bg1">
              <a:alpha val="50000"/>
            </a:schemeClr>
          </a:solidFill>
          <a:ln w="9525">
            <a:noFill/>
            <a:miter lim="800000"/>
            <a:headEnd/>
            <a:tailEnd/>
          </a:ln>
          <a:effectLst/>
        </p:spPr>
        <p:txBody>
          <a:bodyPr wrap="none" anchor="ctr"/>
          <a:lstStyle/>
          <a:p>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Slide Number Placeholder 3"/>
          <p:cNvSpPr>
            <a:spLocks noGrp="1"/>
          </p:cNvSpPr>
          <p:nvPr>
            <p:ph type="sldNum" sz="quarter" idx="11"/>
          </p:nvPr>
        </p:nvSpPr>
        <p:spPr/>
        <p:txBody>
          <a:bodyPr/>
          <a:lstStyle/>
          <a:p>
            <a:r>
              <a:rPr lang="en-US"/>
              <a:t>12–</a:t>
            </a:r>
            <a:fld id="{511D1860-38A5-402D-BBBC-368703358832}" type="slidenum">
              <a:rPr lang="en-US"/>
              <a:pPr/>
              <a:t>246</a:t>
            </a:fld>
            <a:endParaRPr lang="en-US"/>
          </a:p>
        </p:txBody>
      </p:sp>
      <p:sp>
        <p:nvSpPr>
          <p:cNvPr id="433154"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3155" name="Rectangle 3"/>
          <p:cNvSpPr>
            <a:spLocks noGrp="1" noChangeArrowheads="1"/>
          </p:cNvSpPr>
          <p:nvPr>
            <p:ph type="title"/>
          </p:nvPr>
        </p:nvSpPr>
        <p:spPr>
          <a:xfrm>
            <a:off x="533400" y="519113"/>
            <a:ext cx="3352800" cy="1006475"/>
          </a:xfrm>
        </p:spPr>
        <p:txBody>
          <a:bodyPr/>
          <a:lstStyle/>
          <a:p>
            <a:r>
              <a:rPr lang="en-US" sz="2000" b="1"/>
              <a:t>Strategic Leadership 	  and the Strategic Management Process</a:t>
            </a:r>
          </a:p>
        </p:txBody>
      </p:sp>
      <p:sp>
        <p:nvSpPr>
          <p:cNvPr id="433182" name="Rectangle 30"/>
          <p:cNvSpPr>
            <a:spLocks noChangeArrowheads="1"/>
          </p:cNvSpPr>
          <p:nvPr/>
        </p:nvSpPr>
        <p:spPr bwMode="gray">
          <a:xfrm flipV="1">
            <a:off x="536575" y="1601788"/>
            <a:ext cx="3502025" cy="74612"/>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grpSp>
        <p:nvGrpSpPr>
          <p:cNvPr id="2" name="Group 100"/>
          <p:cNvGrpSpPr>
            <a:grpSpLocks/>
          </p:cNvGrpSpPr>
          <p:nvPr/>
        </p:nvGrpSpPr>
        <p:grpSpPr bwMode="auto">
          <a:xfrm>
            <a:off x="4230688" y="703263"/>
            <a:ext cx="2222500" cy="925512"/>
            <a:chOff x="2725" y="443"/>
            <a:chExt cx="1400" cy="583"/>
          </a:xfrm>
        </p:grpSpPr>
        <p:pic>
          <p:nvPicPr>
            <p:cNvPr id="433214" name="Picture 62" descr="D:\Chap12graphics\Box1_Fig 12.1.jpg"/>
            <p:cNvPicPr>
              <a:picLocks noChangeAspect="1" noChangeArrowheads="1"/>
            </p:cNvPicPr>
            <p:nvPr/>
          </p:nvPicPr>
          <p:blipFill>
            <a:blip r:embed="rId2"/>
            <a:srcRect/>
            <a:stretch>
              <a:fillRect/>
            </a:stretch>
          </p:blipFill>
          <p:spPr bwMode="auto">
            <a:xfrm>
              <a:off x="2725" y="443"/>
              <a:ext cx="1400" cy="583"/>
            </a:xfrm>
            <a:prstGeom prst="rect">
              <a:avLst/>
            </a:prstGeom>
            <a:noFill/>
          </p:spPr>
        </p:pic>
        <p:sp>
          <p:nvSpPr>
            <p:cNvPr id="433239" name="Text Box 87"/>
            <p:cNvSpPr txBox="1">
              <a:spLocks noChangeArrowheads="1"/>
            </p:cNvSpPr>
            <p:nvPr/>
          </p:nvSpPr>
          <p:spPr bwMode="auto">
            <a:xfrm>
              <a:off x="2727" y="513"/>
              <a:ext cx="1347" cy="366"/>
            </a:xfrm>
            <a:prstGeom prst="rect">
              <a:avLst/>
            </a:prstGeom>
            <a:noFill/>
            <a:ln w="9525">
              <a:noFill/>
              <a:miter lim="800000"/>
              <a:headEnd/>
              <a:tailEnd/>
            </a:ln>
            <a:effectLst/>
          </p:spPr>
          <p:txBody>
            <a:bodyPr>
              <a:spAutoFit/>
            </a:bodyPr>
            <a:lstStyle/>
            <a:p>
              <a:pPr algn="ctr"/>
              <a:r>
                <a:rPr lang="en-US" sz="1600" b="1">
                  <a:solidFill>
                    <a:schemeClr val="bg1"/>
                  </a:solidFill>
                </a:rPr>
                <a:t>Effective Strategic Leadership</a:t>
              </a:r>
            </a:p>
          </p:txBody>
        </p:sp>
      </p:grpSp>
      <p:grpSp>
        <p:nvGrpSpPr>
          <p:cNvPr id="3" name="Group 101"/>
          <p:cNvGrpSpPr>
            <a:grpSpLocks/>
          </p:cNvGrpSpPr>
          <p:nvPr/>
        </p:nvGrpSpPr>
        <p:grpSpPr bwMode="auto">
          <a:xfrm>
            <a:off x="2325688" y="1727200"/>
            <a:ext cx="5989637" cy="1055688"/>
            <a:chOff x="1465" y="1088"/>
            <a:chExt cx="3773" cy="665"/>
          </a:xfrm>
        </p:grpSpPr>
        <p:grpSp>
          <p:nvGrpSpPr>
            <p:cNvPr id="4" name="Group 98"/>
            <p:cNvGrpSpPr>
              <a:grpSpLocks/>
            </p:cNvGrpSpPr>
            <p:nvPr/>
          </p:nvGrpSpPr>
          <p:grpSpPr bwMode="auto">
            <a:xfrm>
              <a:off x="1465" y="1088"/>
              <a:ext cx="1253" cy="657"/>
              <a:chOff x="1465" y="1088"/>
              <a:chExt cx="1253" cy="657"/>
            </a:xfrm>
          </p:grpSpPr>
          <p:grpSp>
            <p:nvGrpSpPr>
              <p:cNvPr id="5" name="Group 80"/>
              <p:cNvGrpSpPr>
                <a:grpSpLocks/>
              </p:cNvGrpSpPr>
              <p:nvPr/>
            </p:nvGrpSpPr>
            <p:grpSpPr bwMode="auto">
              <a:xfrm>
                <a:off x="1465" y="1088"/>
                <a:ext cx="1253" cy="657"/>
                <a:chOff x="1465" y="1088"/>
                <a:chExt cx="1253" cy="657"/>
              </a:xfrm>
            </p:grpSpPr>
            <p:pic>
              <p:nvPicPr>
                <p:cNvPr id="433215" name="Picture 63" descr="D:\Chap12graphics\Box2_fig 12.1.jpg"/>
                <p:cNvPicPr>
                  <a:picLocks noChangeAspect="1" noChangeArrowheads="1"/>
                </p:cNvPicPr>
                <p:nvPr/>
              </p:nvPicPr>
              <p:blipFill>
                <a:blip r:embed="rId3"/>
                <a:srcRect/>
                <a:stretch>
                  <a:fillRect/>
                </a:stretch>
              </p:blipFill>
              <p:spPr bwMode="auto">
                <a:xfrm>
                  <a:off x="1465" y="1154"/>
                  <a:ext cx="1253" cy="591"/>
                </a:xfrm>
                <a:prstGeom prst="rect">
                  <a:avLst/>
                </a:prstGeom>
                <a:noFill/>
              </p:spPr>
            </p:pic>
            <p:sp>
              <p:nvSpPr>
                <p:cNvPr id="433223" name="Rectangle 71"/>
                <p:cNvSpPr>
                  <a:spLocks noChangeArrowheads="1"/>
                </p:cNvSpPr>
                <p:nvPr/>
              </p:nvSpPr>
              <p:spPr bwMode="auto">
                <a:xfrm>
                  <a:off x="2151" y="1088"/>
                  <a:ext cx="345" cy="76"/>
                </a:xfrm>
                <a:prstGeom prst="rect">
                  <a:avLst/>
                </a:prstGeom>
                <a:solidFill>
                  <a:schemeClr val="bg1"/>
                </a:solidFill>
                <a:ln w="9525">
                  <a:noFill/>
                  <a:miter lim="800000"/>
                  <a:headEnd/>
                  <a:tailEnd/>
                </a:ln>
                <a:effectLst/>
              </p:spPr>
              <p:txBody>
                <a:bodyPr wrap="none" anchor="ctr"/>
                <a:lstStyle/>
                <a:p>
                  <a:endParaRPr lang="en-US"/>
                </a:p>
              </p:txBody>
            </p:sp>
          </p:grpSp>
          <p:sp>
            <p:nvSpPr>
              <p:cNvPr id="433240" name="Text Box 88"/>
              <p:cNvSpPr txBox="1">
                <a:spLocks noChangeArrowheads="1"/>
              </p:cNvSpPr>
              <p:nvPr/>
            </p:nvSpPr>
            <p:spPr bwMode="auto">
              <a:xfrm>
                <a:off x="1545" y="1314"/>
                <a:ext cx="1068" cy="212"/>
              </a:xfrm>
              <a:prstGeom prst="rect">
                <a:avLst/>
              </a:prstGeom>
              <a:noFill/>
              <a:ln w="9525">
                <a:noFill/>
                <a:miter lim="800000"/>
                <a:headEnd/>
                <a:tailEnd/>
              </a:ln>
              <a:effectLst/>
            </p:spPr>
            <p:txBody>
              <a:bodyPr>
                <a:spAutoFit/>
              </a:bodyPr>
              <a:lstStyle/>
              <a:p>
                <a:pPr algn="ctr"/>
                <a:r>
                  <a:rPr lang="en-US" sz="1600" b="1">
                    <a:solidFill>
                      <a:schemeClr val="bg1"/>
                    </a:solidFill>
                  </a:rPr>
                  <a:t>Strategic Intent</a:t>
                </a:r>
              </a:p>
            </p:txBody>
          </p:sp>
        </p:grpSp>
        <p:grpSp>
          <p:nvGrpSpPr>
            <p:cNvPr id="6" name="Group 99"/>
            <p:cNvGrpSpPr>
              <a:grpSpLocks/>
            </p:cNvGrpSpPr>
            <p:nvPr/>
          </p:nvGrpSpPr>
          <p:grpSpPr bwMode="auto">
            <a:xfrm>
              <a:off x="3954" y="1132"/>
              <a:ext cx="1284" cy="621"/>
              <a:chOff x="3954" y="1132"/>
              <a:chExt cx="1284" cy="621"/>
            </a:xfrm>
          </p:grpSpPr>
          <p:grpSp>
            <p:nvGrpSpPr>
              <p:cNvPr id="7" name="Group 81"/>
              <p:cNvGrpSpPr>
                <a:grpSpLocks/>
              </p:cNvGrpSpPr>
              <p:nvPr/>
            </p:nvGrpSpPr>
            <p:grpSpPr bwMode="auto">
              <a:xfrm>
                <a:off x="3954" y="1132"/>
                <a:ext cx="1284" cy="621"/>
                <a:chOff x="3954" y="1132"/>
                <a:chExt cx="1284" cy="621"/>
              </a:xfrm>
            </p:grpSpPr>
            <p:pic>
              <p:nvPicPr>
                <p:cNvPr id="433216" name="Picture 64" descr="D:\Chap12graphics\Box3_fig 12.1.jpg"/>
                <p:cNvPicPr>
                  <a:picLocks noChangeAspect="1" noChangeArrowheads="1"/>
                </p:cNvPicPr>
                <p:nvPr/>
              </p:nvPicPr>
              <p:blipFill>
                <a:blip r:embed="rId4"/>
                <a:srcRect/>
                <a:stretch>
                  <a:fillRect/>
                </a:stretch>
              </p:blipFill>
              <p:spPr bwMode="auto">
                <a:xfrm>
                  <a:off x="3977" y="1154"/>
                  <a:ext cx="1261" cy="599"/>
                </a:xfrm>
                <a:prstGeom prst="rect">
                  <a:avLst/>
                </a:prstGeom>
                <a:noFill/>
              </p:spPr>
            </p:pic>
            <p:sp>
              <p:nvSpPr>
                <p:cNvPr id="433224" name="Rectangle 72"/>
                <p:cNvSpPr>
                  <a:spLocks noChangeArrowheads="1"/>
                </p:cNvSpPr>
                <p:nvPr/>
              </p:nvSpPr>
              <p:spPr bwMode="auto">
                <a:xfrm>
                  <a:off x="4302" y="1132"/>
                  <a:ext cx="201" cy="31"/>
                </a:xfrm>
                <a:prstGeom prst="rect">
                  <a:avLst/>
                </a:prstGeom>
                <a:solidFill>
                  <a:schemeClr val="bg1"/>
                </a:solidFill>
                <a:ln w="9525">
                  <a:noFill/>
                  <a:miter lim="800000"/>
                  <a:headEnd/>
                  <a:tailEnd/>
                </a:ln>
                <a:effectLst/>
              </p:spPr>
              <p:txBody>
                <a:bodyPr wrap="none" anchor="ctr"/>
                <a:lstStyle/>
                <a:p>
                  <a:endParaRPr lang="en-US"/>
                </a:p>
              </p:txBody>
            </p:sp>
            <p:sp>
              <p:nvSpPr>
                <p:cNvPr id="433226" name="Rectangle 74"/>
                <p:cNvSpPr>
                  <a:spLocks noChangeArrowheads="1"/>
                </p:cNvSpPr>
                <p:nvPr/>
              </p:nvSpPr>
              <p:spPr bwMode="auto">
                <a:xfrm>
                  <a:off x="3954" y="1399"/>
                  <a:ext cx="33" cy="76"/>
                </a:xfrm>
                <a:prstGeom prst="rect">
                  <a:avLst/>
                </a:prstGeom>
                <a:solidFill>
                  <a:schemeClr val="bg1"/>
                </a:solidFill>
                <a:ln w="9525">
                  <a:noFill/>
                  <a:miter lim="800000"/>
                  <a:headEnd/>
                  <a:tailEnd/>
                </a:ln>
                <a:effectLst/>
              </p:spPr>
              <p:txBody>
                <a:bodyPr wrap="none" anchor="ctr"/>
                <a:lstStyle/>
                <a:p>
                  <a:endParaRPr lang="en-US"/>
                </a:p>
              </p:txBody>
            </p:sp>
          </p:grpSp>
          <p:sp>
            <p:nvSpPr>
              <p:cNvPr id="433241" name="Text Box 89"/>
              <p:cNvSpPr txBox="1">
                <a:spLocks noChangeArrowheads="1"/>
              </p:cNvSpPr>
              <p:nvPr/>
            </p:nvSpPr>
            <p:spPr bwMode="auto">
              <a:xfrm>
                <a:off x="4013" y="1252"/>
                <a:ext cx="1155" cy="366"/>
              </a:xfrm>
              <a:prstGeom prst="rect">
                <a:avLst/>
              </a:prstGeom>
              <a:noFill/>
              <a:ln w="9525">
                <a:noFill/>
                <a:miter lim="800000"/>
                <a:headEnd/>
                <a:tailEnd/>
              </a:ln>
              <a:effectLst/>
            </p:spPr>
            <p:txBody>
              <a:bodyPr>
                <a:spAutoFit/>
              </a:bodyPr>
              <a:lstStyle/>
              <a:p>
                <a:pPr algn="ctr"/>
                <a:r>
                  <a:rPr lang="en-US" sz="1600" b="1">
                    <a:solidFill>
                      <a:schemeClr val="bg1"/>
                    </a:solidFill>
                  </a:rPr>
                  <a:t>Strategic Mission</a:t>
                </a:r>
              </a:p>
            </p:txBody>
          </p:sp>
        </p:grpSp>
      </p:grpSp>
      <p:grpSp>
        <p:nvGrpSpPr>
          <p:cNvPr id="8" name="Group 97"/>
          <p:cNvGrpSpPr>
            <a:grpSpLocks/>
          </p:cNvGrpSpPr>
          <p:nvPr/>
        </p:nvGrpSpPr>
        <p:grpSpPr bwMode="auto">
          <a:xfrm>
            <a:off x="4224338" y="2878138"/>
            <a:ext cx="2236787" cy="1046162"/>
            <a:chOff x="2721" y="1813"/>
            <a:chExt cx="1409" cy="659"/>
          </a:xfrm>
        </p:grpSpPr>
        <p:grpSp>
          <p:nvGrpSpPr>
            <p:cNvPr id="9" name="Group 85"/>
            <p:cNvGrpSpPr>
              <a:grpSpLocks/>
            </p:cNvGrpSpPr>
            <p:nvPr/>
          </p:nvGrpSpPr>
          <p:grpSpPr bwMode="auto">
            <a:xfrm>
              <a:off x="2721" y="1813"/>
              <a:ext cx="1409" cy="659"/>
              <a:chOff x="2721" y="1813"/>
              <a:chExt cx="1261" cy="659"/>
            </a:xfrm>
          </p:grpSpPr>
          <p:pic>
            <p:nvPicPr>
              <p:cNvPr id="433217" name="Picture 65" descr="D:\Chap12graphics\Box4_fig 12.1.jpg"/>
              <p:cNvPicPr>
                <a:picLocks noChangeAspect="1" noChangeArrowheads="1"/>
              </p:cNvPicPr>
              <p:nvPr/>
            </p:nvPicPr>
            <p:blipFill>
              <a:blip r:embed="rId5"/>
              <a:srcRect/>
              <a:stretch>
                <a:fillRect/>
              </a:stretch>
            </p:blipFill>
            <p:spPr bwMode="auto">
              <a:xfrm>
                <a:off x="2721" y="1881"/>
                <a:ext cx="1261" cy="591"/>
              </a:xfrm>
              <a:prstGeom prst="rect">
                <a:avLst/>
              </a:prstGeom>
              <a:noFill/>
            </p:spPr>
          </p:pic>
          <p:sp>
            <p:nvSpPr>
              <p:cNvPr id="433227" name="Rectangle 75"/>
              <p:cNvSpPr>
                <a:spLocks noChangeArrowheads="1"/>
              </p:cNvSpPr>
              <p:nvPr/>
            </p:nvSpPr>
            <p:spPr bwMode="auto">
              <a:xfrm>
                <a:off x="3285" y="1813"/>
                <a:ext cx="33" cy="76"/>
              </a:xfrm>
              <a:prstGeom prst="rect">
                <a:avLst/>
              </a:prstGeom>
              <a:solidFill>
                <a:schemeClr val="bg1"/>
              </a:solidFill>
              <a:ln w="9525">
                <a:noFill/>
                <a:miter lim="800000"/>
                <a:headEnd/>
                <a:tailEnd/>
              </a:ln>
              <a:effectLst/>
            </p:spPr>
            <p:txBody>
              <a:bodyPr wrap="none" anchor="ctr"/>
              <a:lstStyle/>
              <a:p>
                <a:endParaRPr lang="en-US"/>
              </a:p>
            </p:txBody>
          </p:sp>
        </p:grpSp>
        <p:sp>
          <p:nvSpPr>
            <p:cNvPr id="433242" name="Text Box 90"/>
            <p:cNvSpPr txBox="1">
              <a:spLocks noChangeArrowheads="1"/>
            </p:cNvSpPr>
            <p:nvPr/>
          </p:nvSpPr>
          <p:spPr bwMode="auto">
            <a:xfrm>
              <a:off x="2776" y="1974"/>
              <a:ext cx="1251" cy="366"/>
            </a:xfrm>
            <a:prstGeom prst="rect">
              <a:avLst/>
            </a:prstGeom>
            <a:noFill/>
            <a:ln w="9525">
              <a:noFill/>
              <a:miter lim="800000"/>
              <a:headEnd/>
              <a:tailEnd/>
            </a:ln>
            <a:effectLst/>
          </p:spPr>
          <p:txBody>
            <a:bodyPr>
              <a:spAutoFit/>
            </a:bodyPr>
            <a:lstStyle/>
            <a:p>
              <a:pPr algn="ctr"/>
              <a:r>
                <a:rPr lang="en-US" sz="1600" b="1">
                  <a:solidFill>
                    <a:schemeClr val="bg1"/>
                  </a:solidFill>
                </a:rPr>
                <a:t>Successful Strategic Actions</a:t>
              </a:r>
            </a:p>
          </p:txBody>
        </p:sp>
      </p:grpSp>
      <p:grpSp>
        <p:nvGrpSpPr>
          <p:cNvPr id="10" name="Group 102"/>
          <p:cNvGrpSpPr>
            <a:grpSpLocks/>
          </p:cNvGrpSpPr>
          <p:nvPr/>
        </p:nvGrpSpPr>
        <p:grpSpPr bwMode="auto">
          <a:xfrm>
            <a:off x="2338388" y="4059238"/>
            <a:ext cx="5964237" cy="1006475"/>
            <a:chOff x="1473" y="2557"/>
            <a:chExt cx="3757" cy="634"/>
          </a:xfrm>
        </p:grpSpPr>
        <p:grpSp>
          <p:nvGrpSpPr>
            <p:cNvPr id="11" name="Group 95"/>
            <p:cNvGrpSpPr>
              <a:grpSpLocks/>
            </p:cNvGrpSpPr>
            <p:nvPr/>
          </p:nvGrpSpPr>
          <p:grpSpPr bwMode="auto">
            <a:xfrm>
              <a:off x="1473" y="2569"/>
              <a:ext cx="1253" cy="622"/>
              <a:chOff x="1473" y="2569"/>
              <a:chExt cx="1253" cy="622"/>
            </a:xfrm>
          </p:grpSpPr>
          <p:grpSp>
            <p:nvGrpSpPr>
              <p:cNvPr id="12" name="Group 83"/>
              <p:cNvGrpSpPr>
                <a:grpSpLocks/>
              </p:cNvGrpSpPr>
              <p:nvPr/>
            </p:nvGrpSpPr>
            <p:grpSpPr bwMode="auto">
              <a:xfrm>
                <a:off x="1473" y="2569"/>
                <a:ext cx="1253" cy="622"/>
                <a:chOff x="1473" y="2569"/>
                <a:chExt cx="1253" cy="622"/>
              </a:xfrm>
            </p:grpSpPr>
            <p:pic>
              <p:nvPicPr>
                <p:cNvPr id="433219" name="Picture 67" descr="D:\Chap12graphics\Box6_fig 12.1.jpg"/>
                <p:cNvPicPr>
                  <a:picLocks noChangeAspect="1" noChangeArrowheads="1"/>
                </p:cNvPicPr>
                <p:nvPr/>
              </p:nvPicPr>
              <p:blipFill>
                <a:blip r:embed="rId6"/>
                <a:srcRect/>
                <a:stretch>
                  <a:fillRect/>
                </a:stretch>
              </p:blipFill>
              <p:spPr bwMode="auto">
                <a:xfrm>
                  <a:off x="1473" y="2600"/>
                  <a:ext cx="1253" cy="591"/>
                </a:xfrm>
                <a:prstGeom prst="rect">
                  <a:avLst/>
                </a:prstGeom>
                <a:noFill/>
              </p:spPr>
            </p:pic>
            <p:sp>
              <p:nvSpPr>
                <p:cNvPr id="433229" name="Rectangle 77"/>
                <p:cNvSpPr>
                  <a:spLocks noChangeArrowheads="1"/>
                </p:cNvSpPr>
                <p:nvPr/>
              </p:nvSpPr>
              <p:spPr bwMode="auto">
                <a:xfrm>
                  <a:off x="2031" y="2569"/>
                  <a:ext cx="96" cy="37"/>
                </a:xfrm>
                <a:prstGeom prst="rect">
                  <a:avLst/>
                </a:prstGeom>
                <a:solidFill>
                  <a:schemeClr val="bg1"/>
                </a:solidFill>
                <a:ln w="9525">
                  <a:noFill/>
                  <a:miter lim="800000"/>
                  <a:headEnd/>
                  <a:tailEnd/>
                </a:ln>
                <a:effectLst/>
              </p:spPr>
              <p:txBody>
                <a:bodyPr wrap="none" anchor="ctr"/>
                <a:lstStyle/>
                <a:p>
                  <a:endParaRPr lang="en-US"/>
                </a:p>
              </p:txBody>
            </p:sp>
          </p:grpSp>
          <p:sp>
            <p:nvSpPr>
              <p:cNvPr id="433243" name="Text Box 91"/>
              <p:cNvSpPr txBox="1">
                <a:spLocks noChangeArrowheads="1"/>
              </p:cNvSpPr>
              <p:nvPr/>
            </p:nvSpPr>
            <p:spPr bwMode="auto">
              <a:xfrm>
                <a:off x="1519" y="2682"/>
                <a:ext cx="1136" cy="366"/>
              </a:xfrm>
              <a:prstGeom prst="rect">
                <a:avLst/>
              </a:prstGeom>
              <a:noFill/>
              <a:ln w="9525">
                <a:noFill/>
                <a:miter lim="800000"/>
                <a:headEnd/>
                <a:tailEnd/>
              </a:ln>
              <a:effectLst/>
            </p:spPr>
            <p:txBody>
              <a:bodyPr>
                <a:spAutoFit/>
              </a:bodyPr>
              <a:lstStyle/>
              <a:p>
                <a:pPr algn="ctr"/>
                <a:r>
                  <a:rPr lang="en-US" sz="1600" b="1">
                    <a:solidFill>
                      <a:schemeClr val="bg1"/>
                    </a:solidFill>
                  </a:rPr>
                  <a:t>Formulation of Strategies</a:t>
                </a:r>
              </a:p>
            </p:txBody>
          </p:sp>
        </p:grpSp>
        <p:grpSp>
          <p:nvGrpSpPr>
            <p:cNvPr id="13" name="Group 96"/>
            <p:cNvGrpSpPr>
              <a:grpSpLocks/>
            </p:cNvGrpSpPr>
            <p:nvPr/>
          </p:nvGrpSpPr>
          <p:grpSpPr bwMode="auto">
            <a:xfrm>
              <a:off x="3985" y="2557"/>
              <a:ext cx="1245" cy="634"/>
              <a:chOff x="3985" y="2557"/>
              <a:chExt cx="1245" cy="634"/>
            </a:xfrm>
          </p:grpSpPr>
          <p:grpSp>
            <p:nvGrpSpPr>
              <p:cNvPr id="14" name="Group 82"/>
              <p:cNvGrpSpPr>
                <a:grpSpLocks/>
              </p:cNvGrpSpPr>
              <p:nvPr/>
            </p:nvGrpSpPr>
            <p:grpSpPr bwMode="auto">
              <a:xfrm>
                <a:off x="3985" y="2557"/>
                <a:ext cx="1245" cy="634"/>
                <a:chOff x="3985" y="2557"/>
                <a:chExt cx="1245" cy="634"/>
              </a:xfrm>
            </p:grpSpPr>
            <p:pic>
              <p:nvPicPr>
                <p:cNvPr id="433218" name="Picture 66" descr="D:\Chap12graphics\Box5_fig 12.1.jpg"/>
                <p:cNvPicPr>
                  <a:picLocks noChangeAspect="1" noChangeArrowheads="1"/>
                </p:cNvPicPr>
                <p:nvPr/>
              </p:nvPicPr>
              <p:blipFill>
                <a:blip r:embed="rId7"/>
                <a:srcRect/>
                <a:stretch>
                  <a:fillRect/>
                </a:stretch>
              </p:blipFill>
              <p:spPr bwMode="auto">
                <a:xfrm>
                  <a:off x="3985" y="2600"/>
                  <a:ext cx="1245" cy="591"/>
                </a:xfrm>
                <a:prstGeom prst="rect">
                  <a:avLst/>
                </a:prstGeom>
                <a:noFill/>
              </p:spPr>
            </p:pic>
            <p:sp>
              <p:nvSpPr>
                <p:cNvPr id="433230" name="Rectangle 78"/>
                <p:cNvSpPr>
                  <a:spLocks noChangeArrowheads="1"/>
                </p:cNvSpPr>
                <p:nvPr/>
              </p:nvSpPr>
              <p:spPr bwMode="auto">
                <a:xfrm>
                  <a:off x="4521" y="2557"/>
                  <a:ext cx="120" cy="52"/>
                </a:xfrm>
                <a:prstGeom prst="rect">
                  <a:avLst/>
                </a:prstGeom>
                <a:solidFill>
                  <a:schemeClr val="bg1"/>
                </a:solidFill>
                <a:ln w="9525">
                  <a:noFill/>
                  <a:miter lim="800000"/>
                  <a:headEnd/>
                  <a:tailEnd/>
                </a:ln>
                <a:effectLst/>
              </p:spPr>
              <p:txBody>
                <a:bodyPr wrap="none" anchor="ctr"/>
                <a:lstStyle/>
                <a:p>
                  <a:endParaRPr lang="en-US"/>
                </a:p>
              </p:txBody>
            </p:sp>
          </p:grpSp>
          <p:sp>
            <p:nvSpPr>
              <p:cNvPr id="433244" name="Text Box 92"/>
              <p:cNvSpPr txBox="1">
                <a:spLocks noChangeArrowheads="1"/>
              </p:cNvSpPr>
              <p:nvPr/>
            </p:nvSpPr>
            <p:spPr bwMode="auto">
              <a:xfrm>
                <a:off x="4043" y="2682"/>
                <a:ext cx="1127" cy="366"/>
              </a:xfrm>
              <a:prstGeom prst="rect">
                <a:avLst/>
              </a:prstGeom>
              <a:noFill/>
              <a:ln w="9525">
                <a:noFill/>
                <a:miter lim="800000"/>
                <a:headEnd/>
                <a:tailEnd/>
              </a:ln>
              <a:effectLst/>
            </p:spPr>
            <p:txBody>
              <a:bodyPr>
                <a:spAutoFit/>
              </a:bodyPr>
              <a:lstStyle/>
              <a:p>
                <a:pPr algn="ctr"/>
                <a:r>
                  <a:rPr lang="en-US" sz="1600" b="1">
                    <a:solidFill>
                      <a:schemeClr val="bg1"/>
                    </a:solidFill>
                  </a:rPr>
                  <a:t>Implementation of Strategies</a:t>
                </a:r>
              </a:p>
            </p:txBody>
          </p:sp>
        </p:grpSp>
      </p:grpSp>
      <p:grpSp>
        <p:nvGrpSpPr>
          <p:cNvPr id="15" name="Group 94"/>
          <p:cNvGrpSpPr>
            <a:grpSpLocks/>
          </p:cNvGrpSpPr>
          <p:nvPr/>
        </p:nvGrpSpPr>
        <p:grpSpPr bwMode="auto">
          <a:xfrm>
            <a:off x="3992563" y="5270500"/>
            <a:ext cx="2752725" cy="974725"/>
            <a:chOff x="2575" y="3320"/>
            <a:chExt cx="1734" cy="614"/>
          </a:xfrm>
        </p:grpSpPr>
        <p:pic>
          <p:nvPicPr>
            <p:cNvPr id="433220" name="Picture 68" descr="D:\Chap12graphics\Box7_fig 12.1.jpg"/>
            <p:cNvPicPr>
              <a:picLocks noChangeAspect="1" noChangeArrowheads="1"/>
            </p:cNvPicPr>
            <p:nvPr/>
          </p:nvPicPr>
          <p:blipFill>
            <a:blip r:embed="rId8"/>
            <a:srcRect/>
            <a:stretch>
              <a:fillRect/>
            </a:stretch>
          </p:blipFill>
          <p:spPr bwMode="auto">
            <a:xfrm>
              <a:off x="2575" y="3320"/>
              <a:ext cx="1734" cy="614"/>
            </a:xfrm>
            <a:prstGeom prst="rect">
              <a:avLst/>
            </a:prstGeom>
            <a:noFill/>
          </p:spPr>
        </p:pic>
        <p:sp>
          <p:nvSpPr>
            <p:cNvPr id="433245" name="Text Box 93"/>
            <p:cNvSpPr txBox="1">
              <a:spLocks noChangeArrowheads="1"/>
            </p:cNvSpPr>
            <p:nvPr/>
          </p:nvSpPr>
          <p:spPr bwMode="auto">
            <a:xfrm>
              <a:off x="2611" y="3353"/>
              <a:ext cx="1616" cy="520"/>
            </a:xfrm>
            <a:prstGeom prst="rect">
              <a:avLst/>
            </a:prstGeom>
            <a:noFill/>
            <a:ln w="9525">
              <a:noFill/>
              <a:miter lim="800000"/>
              <a:headEnd/>
              <a:tailEnd/>
            </a:ln>
            <a:effectLst/>
          </p:spPr>
          <p:txBody>
            <a:bodyPr>
              <a:spAutoFit/>
            </a:bodyPr>
            <a:lstStyle/>
            <a:p>
              <a:pPr algn="ctr"/>
              <a:r>
                <a:rPr lang="en-US" sz="1600" b="1">
                  <a:solidFill>
                    <a:schemeClr val="bg1"/>
                  </a:solidFill>
                </a:rPr>
                <a:t>Strategic Competitiveness</a:t>
              </a:r>
            </a:p>
            <a:p>
              <a:pPr algn="ctr"/>
              <a:r>
                <a:rPr lang="en-US" sz="1600" b="1">
                  <a:solidFill>
                    <a:schemeClr val="bg1"/>
                  </a:solidFill>
                </a:rPr>
                <a:t>Above-average Returns</a:t>
              </a:r>
            </a:p>
          </p:txBody>
        </p:sp>
      </p:grpSp>
      <p:grpSp>
        <p:nvGrpSpPr>
          <p:cNvPr id="16" name="Group 121"/>
          <p:cNvGrpSpPr>
            <a:grpSpLocks/>
          </p:cNvGrpSpPr>
          <p:nvPr/>
        </p:nvGrpSpPr>
        <p:grpSpPr bwMode="auto">
          <a:xfrm>
            <a:off x="4238625" y="1547813"/>
            <a:ext cx="2085975" cy="876300"/>
            <a:chOff x="2670" y="975"/>
            <a:chExt cx="1314" cy="552"/>
          </a:xfrm>
        </p:grpSpPr>
        <p:sp>
          <p:nvSpPr>
            <p:cNvPr id="433255" name="Line 103"/>
            <p:cNvSpPr>
              <a:spLocks noChangeShapeType="1"/>
            </p:cNvSpPr>
            <p:nvPr/>
          </p:nvSpPr>
          <p:spPr bwMode="auto">
            <a:xfrm flipH="1">
              <a:off x="2670" y="975"/>
              <a:ext cx="624" cy="552"/>
            </a:xfrm>
            <a:prstGeom prst="line">
              <a:avLst/>
            </a:prstGeom>
            <a:noFill/>
            <a:ln w="19050">
              <a:solidFill>
                <a:schemeClr val="tx1"/>
              </a:solidFill>
              <a:round/>
              <a:headEnd/>
              <a:tailEnd type="stealth" w="med" len="lg"/>
            </a:ln>
            <a:effectLst/>
          </p:spPr>
          <p:txBody>
            <a:bodyPr wrap="none"/>
            <a:lstStyle/>
            <a:p>
              <a:endParaRPr lang="en-US"/>
            </a:p>
          </p:txBody>
        </p:sp>
        <p:sp>
          <p:nvSpPr>
            <p:cNvPr id="433257" name="Line 105"/>
            <p:cNvSpPr>
              <a:spLocks noChangeShapeType="1"/>
            </p:cNvSpPr>
            <p:nvPr/>
          </p:nvSpPr>
          <p:spPr bwMode="auto">
            <a:xfrm>
              <a:off x="3360" y="975"/>
              <a:ext cx="624" cy="552"/>
            </a:xfrm>
            <a:prstGeom prst="line">
              <a:avLst/>
            </a:prstGeom>
            <a:noFill/>
            <a:ln w="19050">
              <a:solidFill>
                <a:schemeClr val="tx1"/>
              </a:solidFill>
              <a:round/>
              <a:headEnd/>
              <a:tailEnd type="stealth" w="med" len="lg"/>
            </a:ln>
            <a:effectLst/>
          </p:spPr>
          <p:txBody>
            <a:bodyPr wrap="none"/>
            <a:lstStyle/>
            <a:p>
              <a:endParaRPr lang="en-US"/>
            </a:p>
          </p:txBody>
        </p:sp>
      </p:grpSp>
      <p:grpSp>
        <p:nvGrpSpPr>
          <p:cNvPr id="17" name="Group 110"/>
          <p:cNvGrpSpPr>
            <a:grpSpLocks/>
          </p:cNvGrpSpPr>
          <p:nvPr/>
        </p:nvGrpSpPr>
        <p:grpSpPr bwMode="auto">
          <a:xfrm>
            <a:off x="4430713" y="1536700"/>
            <a:ext cx="1644650" cy="641350"/>
            <a:chOff x="2791" y="968"/>
            <a:chExt cx="1036" cy="404"/>
          </a:xfrm>
        </p:grpSpPr>
        <p:sp useBgFill="1">
          <p:nvSpPr>
            <p:cNvPr id="433260" name="Rectangle 108"/>
            <p:cNvSpPr>
              <a:spLocks noChangeArrowheads="1"/>
            </p:cNvSpPr>
            <p:nvPr/>
          </p:nvSpPr>
          <p:spPr bwMode="auto">
            <a:xfrm>
              <a:off x="2865" y="1200"/>
              <a:ext cx="960" cy="135"/>
            </a:xfrm>
            <a:prstGeom prst="rect">
              <a:avLst/>
            </a:prstGeom>
            <a:ln w="9525">
              <a:noFill/>
              <a:miter lim="800000"/>
              <a:headEnd/>
              <a:tailEnd/>
            </a:ln>
            <a:effectLst/>
          </p:spPr>
          <p:txBody>
            <a:bodyPr wrap="none" anchor="ctr"/>
            <a:lstStyle/>
            <a:p>
              <a:endParaRPr lang="en-US"/>
            </a:p>
          </p:txBody>
        </p:sp>
        <p:sp useBgFill="1">
          <p:nvSpPr>
            <p:cNvPr id="433259" name="Rectangle 107"/>
            <p:cNvSpPr>
              <a:spLocks noChangeArrowheads="1"/>
            </p:cNvSpPr>
            <p:nvPr/>
          </p:nvSpPr>
          <p:spPr bwMode="auto">
            <a:xfrm>
              <a:off x="3069" y="1041"/>
              <a:ext cx="519" cy="123"/>
            </a:xfrm>
            <a:prstGeom prst="rect">
              <a:avLst/>
            </a:prstGeom>
            <a:ln w="9525">
              <a:noFill/>
              <a:miter lim="800000"/>
              <a:headEnd/>
              <a:tailEnd/>
            </a:ln>
            <a:effectLst/>
          </p:spPr>
          <p:txBody>
            <a:bodyPr wrap="none" anchor="ctr"/>
            <a:lstStyle/>
            <a:p>
              <a:endParaRPr lang="en-US"/>
            </a:p>
          </p:txBody>
        </p:sp>
        <p:sp>
          <p:nvSpPr>
            <p:cNvPr id="433258" name="Text Box 106"/>
            <p:cNvSpPr txBox="1">
              <a:spLocks noChangeArrowheads="1"/>
            </p:cNvSpPr>
            <p:nvPr/>
          </p:nvSpPr>
          <p:spPr bwMode="auto">
            <a:xfrm>
              <a:off x="2791" y="968"/>
              <a:ext cx="1036" cy="404"/>
            </a:xfrm>
            <a:prstGeom prst="rect">
              <a:avLst/>
            </a:prstGeom>
            <a:noFill/>
            <a:ln w="9525">
              <a:noFill/>
              <a:miter lim="800000"/>
              <a:headEnd/>
              <a:tailEnd/>
            </a:ln>
            <a:effectLst/>
          </p:spPr>
          <p:txBody>
            <a:bodyPr wrap="none">
              <a:spAutoFit/>
            </a:bodyPr>
            <a:lstStyle/>
            <a:p>
              <a:pPr algn="ctr"/>
              <a:r>
                <a:rPr lang="en-US" sz="1800"/>
                <a:t>Shapes the</a:t>
              </a:r>
            </a:p>
            <a:p>
              <a:pPr algn="ctr"/>
              <a:r>
                <a:rPr lang="en-US" sz="1800"/>
                <a:t>Formulation of</a:t>
              </a:r>
            </a:p>
          </p:txBody>
        </p:sp>
      </p:grpSp>
      <p:grpSp>
        <p:nvGrpSpPr>
          <p:cNvPr id="18" name="Group 122"/>
          <p:cNvGrpSpPr>
            <a:grpSpLocks/>
          </p:cNvGrpSpPr>
          <p:nvPr/>
        </p:nvGrpSpPr>
        <p:grpSpPr bwMode="auto">
          <a:xfrm>
            <a:off x="4238625" y="2246313"/>
            <a:ext cx="2095500" cy="366712"/>
            <a:chOff x="2670" y="1415"/>
            <a:chExt cx="1320" cy="231"/>
          </a:xfrm>
        </p:grpSpPr>
        <p:sp>
          <p:nvSpPr>
            <p:cNvPr id="433263" name="Line 111"/>
            <p:cNvSpPr>
              <a:spLocks noChangeShapeType="1"/>
            </p:cNvSpPr>
            <p:nvPr/>
          </p:nvSpPr>
          <p:spPr bwMode="auto">
            <a:xfrm>
              <a:off x="2670" y="1611"/>
              <a:ext cx="1320" cy="0"/>
            </a:xfrm>
            <a:prstGeom prst="line">
              <a:avLst/>
            </a:prstGeom>
            <a:noFill/>
            <a:ln w="19050">
              <a:solidFill>
                <a:schemeClr val="tx1"/>
              </a:solidFill>
              <a:prstDash val="dash"/>
              <a:round/>
              <a:headEnd/>
              <a:tailEnd/>
            </a:ln>
            <a:effectLst/>
          </p:spPr>
          <p:txBody>
            <a:bodyPr wrap="none"/>
            <a:lstStyle/>
            <a:p>
              <a:endParaRPr lang="en-US"/>
            </a:p>
          </p:txBody>
        </p:sp>
        <p:sp>
          <p:nvSpPr>
            <p:cNvPr id="433264" name="Text Box 112"/>
            <p:cNvSpPr txBox="1">
              <a:spLocks noChangeArrowheads="1"/>
            </p:cNvSpPr>
            <p:nvPr/>
          </p:nvSpPr>
          <p:spPr bwMode="auto">
            <a:xfrm>
              <a:off x="3140" y="1415"/>
              <a:ext cx="356" cy="231"/>
            </a:xfrm>
            <a:prstGeom prst="rect">
              <a:avLst/>
            </a:prstGeom>
            <a:noFill/>
            <a:ln w="9525">
              <a:noFill/>
              <a:miter lim="800000"/>
              <a:headEnd/>
              <a:tailEnd/>
            </a:ln>
            <a:effectLst/>
          </p:spPr>
          <p:txBody>
            <a:bodyPr wrap="none">
              <a:spAutoFit/>
            </a:bodyPr>
            <a:lstStyle/>
            <a:p>
              <a:pPr algn="ctr"/>
              <a:r>
                <a:rPr lang="en-US" sz="1800"/>
                <a:t>and</a:t>
              </a:r>
            </a:p>
          </p:txBody>
        </p:sp>
      </p:grpSp>
      <p:grpSp>
        <p:nvGrpSpPr>
          <p:cNvPr id="19" name="Group 117"/>
          <p:cNvGrpSpPr>
            <a:grpSpLocks/>
          </p:cNvGrpSpPr>
          <p:nvPr/>
        </p:nvGrpSpPr>
        <p:grpSpPr bwMode="auto">
          <a:xfrm>
            <a:off x="3319463" y="3429000"/>
            <a:ext cx="3919537" cy="0"/>
            <a:chOff x="2091" y="2160"/>
            <a:chExt cx="2469" cy="0"/>
          </a:xfrm>
        </p:grpSpPr>
        <p:sp>
          <p:nvSpPr>
            <p:cNvPr id="433267" name="Line 115"/>
            <p:cNvSpPr>
              <a:spLocks noChangeShapeType="1"/>
            </p:cNvSpPr>
            <p:nvPr/>
          </p:nvSpPr>
          <p:spPr bwMode="auto">
            <a:xfrm>
              <a:off x="2091" y="2160"/>
              <a:ext cx="579" cy="0"/>
            </a:xfrm>
            <a:prstGeom prst="line">
              <a:avLst/>
            </a:prstGeom>
            <a:noFill/>
            <a:ln w="19050">
              <a:solidFill>
                <a:schemeClr val="tx1"/>
              </a:solidFill>
              <a:round/>
              <a:headEnd/>
              <a:tailEnd type="stealth" w="med" len="lg"/>
            </a:ln>
            <a:effectLst/>
          </p:spPr>
          <p:txBody>
            <a:bodyPr wrap="none"/>
            <a:lstStyle/>
            <a:p>
              <a:endParaRPr lang="en-US"/>
            </a:p>
          </p:txBody>
        </p:sp>
        <p:sp>
          <p:nvSpPr>
            <p:cNvPr id="433268" name="Line 116"/>
            <p:cNvSpPr>
              <a:spLocks noChangeShapeType="1"/>
            </p:cNvSpPr>
            <p:nvPr/>
          </p:nvSpPr>
          <p:spPr bwMode="auto">
            <a:xfrm flipH="1">
              <a:off x="4017" y="2160"/>
              <a:ext cx="543" cy="0"/>
            </a:xfrm>
            <a:prstGeom prst="line">
              <a:avLst/>
            </a:prstGeom>
            <a:noFill/>
            <a:ln w="19050">
              <a:solidFill>
                <a:schemeClr val="tx1"/>
              </a:solidFill>
              <a:round/>
              <a:headEnd/>
              <a:tailEnd type="stealth" w="med" len="lg"/>
            </a:ln>
            <a:effectLst/>
          </p:spPr>
          <p:txBody>
            <a:bodyPr wrap="none"/>
            <a:lstStyle/>
            <a:p>
              <a:endParaRPr lang="en-US"/>
            </a:p>
          </p:txBody>
        </p:sp>
      </p:grpSp>
      <p:grpSp>
        <p:nvGrpSpPr>
          <p:cNvPr id="20" name="Group 120"/>
          <p:cNvGrpSpPr>
            <a:grpSpLocks/>
          </p:cNvGrpSpPr>
          <p:nvPr/>
        </p:nvGrpSpPr>
        <p:grpSpPr bwMode="auto">
          <a:xfrm>
            <a:off x="3324225" y="2684463"/>
            <a:ext cx="3914775" cy="754062"/>
            <a:chOff x="2094" y="1691"/>
            <a:chExt cx="2466" cy="475"/>
          </a:xfrm>
        </p:grpSpPr>
        <p:grpSp>
          <p:nvGrpSpPr>
            <p:cNvPr id="21" name="Group 118"/>
            <p:cNvGrpSpPr>
              <a:grpSpLocks/>
            </p:cNvGrpSpPr>
            <p:nvPr/>
          </p:nvGrpSpPr>
          <p:grpSpPr bwMode="auto">
            <a:xfrm>
              <a:off x="2094" y="1698"/>
              <a:ext cx="2466" cy="468"/>
              <a:chOff x="2094" y="1698"/>
              <a:chExt cx="2466" cy="462"/>
            </a:xfrm>
          </p:grpSpPr>
          <p:sp>
            <p:nvSpPr>
              <p:cNvPr id="433265" name="Line 113"/>
              <p:cNvSpPr>
                <a:spLocks noChangeShapeType="1"/>
              </p:cNvSpPr>
              <p:nvPr/>
            </p:nvSpPr>
            <p:spPr bwMode="auto">
              <a:xfrm>
                <a:off x="2094" y="1698"/>
                <a:ext cx="0" cy="462"/>
              </a:xfrm>
              <a:prstGeom prst="line">
                <a:avLst/>
              </a:prstGeom>
              <a:noFill/>
              <a:ln w="19050">
                <a:solidFill>
                  <a:schemeClr val="tx1"/>
                </a:solidFill>
                <a:round/>
                <a:headEnd/>
                <a:tailEnd/>
              </a:ln>
              <a:effectLst/>
            </p:spPr>
            <p:txBody>
              <a:bodyPr wrap="none"/>
              <a:lstStyle/>
              <a:p>
                <a:endParaRPr lang="en-US"/>
              </a:p>
            </p:txBody>
          </p:sp>
          <p:sp>
            <p:nvSpPr>
              <p:cNvPr id="433266" name="Line 114"/>
              <p:cNvSpPr>
                <a:spLocks noChangeShapeType="1"/>
              </p:cNvSpPr>
              <p:nvPr/>
            </p:nvSpPr>
            <p:spPr bwMode="auto">
              <a:xfrm>
                <a:off x="4560" y="1698"/>
                <a:ext cx="0" cy="462"/>
              </a:xfrm>
              <a:prstGeom prst="line">
                <a:avLst/>
              </a:prstGeom>
              <a:noFill/>
              <a:ln w="19050">
                <a:solidFill>
                  <a:schemeClr val="tx1"/>
                </a:solidFill>
                <a:round/>
                <a:headEnd/>
                <a:tailEnd/>
              </a:ln>
              <a:effectLst/>
            </p:spPr>
            <p:txBody>
              <a:bodyPr wrap="none"/>
              <a:lstStyle/>
              <a:p>
                <a:endParaRPr lang="en-US"/>
              </a:p>
            </p:txBody>
          </p:sp>
        </p:grpSp>
        <p:sp>
          <p:nvSpPr>
            <p:cNvPr id="433271" name="Text Box 119"/>
            <p:cNvSpPr txBox="1">
              <a:spLocks noChangeArrowheads="1"/>
            </p:cNvSpPr>
            <p:nvPr/>
          </p:nvSpPr>
          <p:spPr bwMode="auto">
            <a:xfrm>
              <a:off x="2977" y="1691"/>
              <a:ext cx="700" cy="231"/>
            </a:xfrm>
            <a:prstGeom prst="rect">
              <a:avLst/>
            </a:prstGeom>
            <a:noFill/>
            <a:ln w="9525">
              <a:noFill/>
              <a:miter lim="800000"/>
              <a:headEnd/>
              <a:tailEnd/>
            </a:ln>
            <a:effectLst/>
          </p:spPr>
          <p:txBody>
            <a:bodyPr wrap="none">
              <a:spAutoFit/>
            </a:bodyPr>
            <a:lstStyle/>
            <a:p>
              <a:pPr algn="ctr"/>
              <a:r>
                <a:rPr lang="en-US" sz="1800"/>
                <a:t>Influence</a:t>
              </a:r>
            </a:p>
          </p:txBody>
        </p:sp>
      </p:grpSp>
      <p:grpSp>
        <p:nvGrpSpPr>
          <p:cNvPr id="22" name="Group 123"/>
          <p:cNvGrpSpPr>
            <a:grpSpLocks/>
          </p:cNvGrpSpPr>
          <p:nvPr/>
        </p:nvGrpSpPr>
        <p:grpSpPr bwMode="auto">
          <a:xfrm>
            <a:off x="4243388" y="3862388"/>
            <a:ext cx="2085975" cy="706437"/>
            <a:chOff x="2670" y="975"/>
            <a:chExt cx="1314" cy="552"/>
          </a:xfrm>
        </p:grpSpPr>
        <p:sp>
          <p:nvSpPr>
            <p:cNvPr id="433276" name="Line 124"/>
            <p:cNvSpPr>
              <a:spLocks noChangeShapeType="1"/>
            </p:cNvSpPr>
            <p:nvPr/>
          </p:nvSpPr>
          <p:spPr bwMode="auto">
            <a:xfrm flipH="1">
              <a:off x="2670" y="975"/>
              <a:ext cx="624" cy="552"/>
            </a:xfrm>
            <a:prstGeom prst="line">
              <a:avLst/>
            </a:prstGeom>
            <a:noFill/>
            <a:ln w="19050">
              <a:solidFill>
                <a:schemeClr val="tx1"/>
              </a:solidFill>
              <a:round/>
              <a:headEnd/>
              <a:tailEnd type="stealth" w="med" len="lg"/>
            </a:ln>
            <a:effectLst/>
          </p:spPr>
          <p:txBody>
            <a:bodyPr wrap="none"/>
            <a:lstStyle/>
            <a:p>
              <a:endParaRPr lang="en-US"/>
            </a:p>
          </p:txBody>
        </p:sp>
        <p:sp>
          <p:nvSpPr>
            <p:cNvPr id="433277" name="Line 125"/>
            <p:cNvSpPr>
              <a:spLocks noChangeShapeType="1"/>
            </p:cNvSpPr>
            <p:nvPr/>
          </p:nvSpPr>
          <p:spPr bwMode="auto">
            <a:xfrm>
              <a:off x="3360" y="975"/>
              <a:ext cx="624" cy="552"/>
            </a:xfrm>
            <a:prstGeom prst="line">
              <a:avLst/>
            </a:prstGeom>
            <a:noFill/>
            <a:ln w="19050">
              <a:solidFill>
                <a:schemeClr val="tx1"/>
              </a:solidFill>
              <a:round/>
              <a:headEnd/>
              <a:tailEnd type="stealth" w="med" len="lg"/>
            </a:ln>
            <a:effectLst/>
          </p:spPr>
          <p:txBody>
            <a:bodyPr wrap="none"/>
            <a:lstStyle/>
            <a:p>
              <a:endParaRPr lang="en-US"/>
            </a:p>
          </p:txBody>
        </p:sp>
      </p:grpSp>
      <p:grpSp>
        <p:nvGrpSpPr>
          <p:cNvPr id="23" name="Group 137"/>
          <p:cNvGrpSpPr>
            <a:grpSpLocks/>
          </p:cNvGrpSpPr>
          <p:nvPr/>
        </p:nvGrpSpPr>
        <p:grpSpPr bwMode="auto">
          <a:xfrm>
            <a:off x="3213100" y="4976813"/>
            <a:ext cx="4316413" cy="766762"/>
            <a:chOff x="2024" y="3135"/>
            <a:chExt cx="2719" cy="483"/>
          </a:xfrm>
        </p:grpSpPr>
        <p:sp>
          <p:nvSpPr>
            <p:cNvPr id="433281" name="Line 129"/>
            <p:cNvSpPr>
              <a:spLocks noChangeShapeType="1"/>
            </p:cNvSpPr>
            <p:nvPr/>
          </p:nvSpPr>
          <p:spPr bwMode="auto">
            <a:xfrm flipH="1">
              <a:off x="4188" y="3144"/>
              <a:ext cx="423" cy="474"/>
            </a:xfrm>
            <a:prstGeom prst="line">
              <a:avLst/>
            </a:prstGeom>
            <a:noFill/>
            <a:ln w="19050">
              <a:solidFill>
                <a:schemeClr val="tx1"/>
              </a:solidFill>
              <a:round/>
              <a:headEnd/>
              <a:tailEnd type="stealth" w="med" len="lg"/>
            </a:ln>
            <a:effectLst/>
          </p:spPr>
          <p:txBody>
            <a:bodyPr wrap="none"/>
            <a:lstStyle/>
            <a:p>
              <a:endParaRPr lang="en-US"/>
            </a:p>
          </p:txBody>
        </p:sp>
        <p:sp>
          <p:nvSpPr>
            <p:cNvPr id="433282" name="Line 130"/>
            <p:cNvSpPr>
              <a:spLocks noChangeShapeType="1"/>
            </p:cNvSpPr>
            <p:nvPr/>
          </p:nvSpPr>
          <p:spPr bwMode="auto">
            <a:xfrm>
              <a:off x="2097" y="3135"/>
              <a:ext cx="423" cy="474"/>
            </a:xfrm>
            <a:prstGeom prst="line">
              <a:avLst/>
            </a:prstGeom>
            <a:noFill/>
            <a:ln w="19050">
              <a:solidFill>
                <a:schemeClr val="tx1"/>
              </a:solidFill>
              <a:round/>
              <a:headEnd/>
              <a:tailEnd type="stealth" w="med" len="lg"/>
            </a:ln>
            <a:effectLst/>
          </p:spPr>
          <p:txBody>
            <a:bodyPr wrap="none"/>
            <a:lstStyle/>
            <a:p>
              <a:endParaRPr lang="en-US"/>
            </a:p>
          </p:txBody>
        </p:sp>
        <p:grpSp>
          <p:nvGrpSpPr>
            <p:cNvPr id="24" name="Group 133"/>
            <p:cNvGrpSpPr>
              <a:grpSpLocks/>
            </p:cNvGrpSpPr>
            <p:nvPr/>
          </p:nvGrpSpPr>
          <p:grpSpPr bwMode="auto">
            <a:xfrm>
              <a:off x="4235" y="3192"/>
              <a:ext cx="508" cy="231"/>
              <a:chOff x="4235" y="3188"/>
              <a:chExt cx="508" cy="231"/>
            </a:xfrm>
          </p:grpSpPr>
          <p:sp useBgFill="1">
            <p:nvSpPr>
              <p:cNvPr id="433284" name="Rectangle 132"/>
              <p:cNvSpPr>
                <a:spLocks noChangeArrowheads="1"/>
              </p:cNvSpPr>
              <p:nvPr/>
            </p:nvSpPr>
            <p:spPr bwMode="auto">
              <a:xfrm>
                <a:off x="4377" y="3228"/>
                <a:ext cx="177" cy="168"/>
              </a:xfrm>
              <a:prstGeom prst="rect">
                <a:avLst/>
              </a:prstGeom>
              <a:ln w="9525">
                <a:noFill/>
                <a:miter lim="800000"/>
                <a:headEnd/>
                <a:tailEnd/>
              </a:ln>
              <a:effectLst/>
            </p:spPr>
            <p:txBody>
              <a:bodyPr wrap="none" anchor="ctr"/>
              <a:lstStyle/>
              <a:p>
                <a:endParaRPr lang="en-US"/>
              </a:p>
            </p:txBody>
          </p:sp>
          <p:sp>
            <p:nvSpPr>
              <p:cNvPr id="433283" name="Text Box 131"/>
              <p:cNvSpPr txBox="1">
                <a:spLocks noChangeArrowheads="1"/>
              </p:cNvSpPr>
              <p:nvPr/>
            </p:nvSpPr>
            <p:spPr bwMode="auto">
              <a:xfrm>
                <a:off x="4235" y="3188"/>
                <a:ext cx="508" cy="231"/>
              </a:xfrm>
              <a:prstGeom prst="rect">
                <a:avLst/>
              </a:prstGeom>
              <a:noFill/>
              <a:ln w="9525">
                <a:noFill/>
                <a:miter lim="800000"/>
                <a:headEnd/>
                <a:tailEnd/>
              </a:ln>
              <a:effectLst/>
            </p:spPr>
            <p:txBody>
              <a:bodyPr wrap="none">
                <a:spAutoFit/>
              </a:bodyPr>
              <a:lstStyle/>
              <a:p>
                <a:r>
                  <a:rPr lang="en-US" sz="1800"/>
                  <a:t>Yields</a:t>
                </a:r>
              </a:p>
            </p:txBody>
          </p:sp>
        </p:grpSp>
        <p:grpSp>
          <p:nvGrpSpPr>
            <p:cNvPr id="25" name="Group 134"/>
            <p:cNvGrpSpPr>
              <a:grpSpLocks/>
            </p:cNvGrpSpPr>
            <p:nvPr/>
          </p:nvGrpSpPr>
          <p:grpSpPr bwMode="auto">
            <a:xfrm>
              <a:off x="2024" y="3193"/>
              <a:ext cx="508" cy="231"/>
              <a:chOff x="4235" y="3188"/>
              <a:chExt cx="508" cy="231"/>
            </a:xfrm>
          </p:grpSpPr>
          <p:sp useBgFill="1">
            <p:nvSpPr>
              <p:cNvPr id="433287" name="Rectangle 135"/>
              <p:cNvSpPr>
                <a:spLocks noChangeArrowheads="1"/>
              </p:cNvSpPr>
              <p:nvPr/>
            </p:nvSpPr>
            <p:spPr bwMode="auto">
              <a:xfrm>
                <a:off x="4377" y="3228"/>
                <a:ext cx="177" cy="168"/>
              </a:xfrm>
              <a:prstGeom prst="rect">
                <a:avLst/>
              </a:prstGeom>
              <a:ln w="9525">
                <a:noFill/>
                <a:miter lim="800000"/>
                <a:headEnd/>
                <a:tailEnd/>
              </a:ln>
              <a:effectLst/>
            </p:spPr>
            <p:txBody>
              <a:bodyPr wrap="none" anchor="ctr"/>
              <a:lstStyle/>
              <a:p>
                <a:endParaRPr lang="en-US"/>
              </a:p>
            </p:txBody>
          </p:sp>
          <p:sp>
            <p:nvSpPr>
              <p:cNvPr id="433288" name="Text Box 136"/>
              <p:cNvSpPr txBox="1">
                <a:spLocks noChangeArrowheads="1"/>
              </p:cNvSpPr>
              <p:nvPr/>
            </p:nvSpPr>
            <p:spPr bwMode="auto">
              <a:xfrm>
                <a:off x="4235" y="3188"/>
                <a:ext cx="508" cy="231"/>
              </a:xfrm>
              <a:prstGeom prst="rect">
                <a:avLst/>
              </a:prstGeom>
              <a:noFill/>
              <a:ln w="9525">
                <a:noFill/>
                <a:miter lim="800000"/>
                <a:headEnd/>
                <a:tailEnd/>
              </a:ln>
              <a:effectLst/>
            </p:spPr>
            <p:txBody>
              <a:bodyPr wrap="none">
                <a:spAutoFit/>
              </a:bodyPr>
              <a:lstStyle/>
              <a:p>
                <a:r>
                  <a:rPr lang="en-US" sz="1800"/>
                  <a:t>Yields</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33155"/>
                                        </p:tgtEl>
                                        <p:attrNameLst>
                                          <p:attrName>style.visibility</p:attrName>
                                        </p:attrNameLst>
                                      </p:cBhvr>
                                      <p:to>
                                        <p:strVal val="visible"/>
                                      </p:to>
                                    </p:set>
                                    <p:anim calcmode="lin" valueType="num">
                                      <p:cBhvr>
                                        <p:cTn id="7" dur="500" fill="hold"/>
                                        <p:tgtEl>
                                          <p:spTgt spid="433155"/>
                                        </p:tgtEl>
                                        <p:attrNameLst>
                                          <p:attrName>ppt_x</p:attrName>
                                        </p:attrNameLst>
                                      </p:cBhvr>
                                      <p:tavLst>
                                        <p:tav tm="0">
                                          <p:val>
                                            <p:strVal val="#ppt_x"/>
                                          </p:val>
                                        </p:tav>
                                        <p:tav tm="100000">
                                          <p:val>
                                            <p:strVal val="#ppt_x"/>
                                          </p:val>
                                        </p:tav>
                                      </p:tavLst>
                                    </p:anim>
                                    <p:anim calcmode="lin" valueType="num">
                                      <p:cBhvr>
                                        <p:cTn id="8" dur="500" fill="hold"/>
                                        <p:tgtEl>
                                          <p:spTgt spid="433155"/>
                                        </p:tgtEl>
                                        <p:attrNameLst>
                                          <p:attrName>ppt_y</p:attrName>
                                        </p:attrNameLst>
                                      </p:cBhvr>
                                      <p:tavLst>
                                        <p:tav tm="0">
                                          <p:val>
                                            <p:strVal val="#ppt_y-#ppt_h/2"/>
                                          </p:val>
                                        </p:tav>
                                        <p:tav tm="100000">
                                          <p:val>
                                            <p:strVal val="#ppt_y"/>
                                          </p:val>
                                        </p:tav>
                                      </p:tavLst>
                                    </p:anim>
                                    <p:anim calcmode="lin" valueType="num">
                                      <p:cBhvr>
                                        <p:cTn id="9" dur="500" fill="hold"/>
                                        <p:tgtEl>
                                          <p:spTgt spid="433155"/>
                                        </p:tgtEl>
                                        <p:attrNameLst>
                                          <p:attrName>ppt_w</p:attrName>
                                        </p:attrNameLst>
                                      </p:cBhvr>
                                      <p:tavLst>
                                        <p:tav tm="0">
                                          <p:val>
                                            <p:strVal val="#ppt_w"/>
                                          </p:val>
                                        </p:tav>
                                        <p:tav tm="100000">
                                          <p:val>
                                            <p:strVal val="#ppt_w"/>
                                          </p:val>
                                        </p:tav>
                                      </p:tavLst>
                                    </p:anim>
                                    <p:anim calcmode="lin" valueType="num">
                                      <p:cBhvr>
                                        <p:cTn id="10" dur="500" fill="hold"/>
                                        <p:tgtEl>
                                          <p:spTgt spid="43315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16" presetClass="entr" presetSubtype="4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outHorizontal)">
                                      <p:cBhvr>
                                        <p:cTn id="23" dur="500"/>
                                        <p:tgtEl>
                                          <p:spTgt spid="17"/>
                                        </p:tgtEl>
                                      </p:cBhvr>
                                    </p:animEffect>
                                  </p:childTnLst>
                                </p:cTn>
                              </p:par>
                            </p:childTnLst>
                          </p:cTn>
                        </p:par>
                        <p:par>
                          <p:cTn id="24" fill="hold">
                            <p:stCondLst>
                              <p:cond delay="1000"/>
                            </p:stCondLst>
                            <p:childTnLst>
                              <p:par>
                                <p:cTn id="25" presetID="16" presetClass="entr" presetSubtype="37"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out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outHorizontal)">
                                      <p:cBhvr>
                                        <p:cTn id="32" dur="500"/>
                                        <p:tgtEl>
                                          <p:spTgt spid="18"/>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1000"/>
                            </p:stCondLst>
                            <p:childTnLst>
                              <p:par>
                                <p:cTn id="38" presetID="16" presetClass="entr" presetSubtype="2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Horizontal)">
                                      <p:cBhvr>
                                        <p:cTn id="40" dur="500"/>
                                        <p:tgtEl>
                                          <p:spTgt spid="19"/>
                                        </p:tgtEl>
                                      </p:cBhvr>
                                    </p:animEffect>
                                  </p:childTnLst>
                                </p:cTn>
                              </p:par>
                            </p:childTnLst>
                          </p:cTn>
                        </p:par>
                        <p:par>
                          <p:cTn id="41" fill="hold">
                            <p:stCondLst>
                              <p:cond delay="1500"/>
                            </p:stCondLst>
                            <p:childTnLst>
                              <p:par>
                                <p:cTn id="42" presetID="16" presetClass="entr" presetSubtype="2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par>
                          <p:cTn id="50" fill="hold">
                            <p:stCondLst>
                              <p:cond delay="500"/>
                            </p:stCondLst>
                            <p:childTnLst>
                              <p:par>
                                <p:cTn id="51" presetID="16" presetClass="entr" presetSubtype="37"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out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par>
                          <p:cTn id="59" fill="hold">
                            <p:stCondLst>
                              <p:cond delay="500"/>
                            </p:stCondLst>
                            <p:childTnLst>
                              <p:par>
                                <p:cTn id="60" presetID="16" presetClass="entr" presetSubtype="21"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4599B306-00B0-4B34-945A-33AE75524558}" type="slidenum">
              <a:rPr lang="en-US"/>
              <a:pPr/>
              <a:t>247</a:t>
            </a:fld>
            <a:endParaRPr lang="en-US"/>
          </a:p>
        </p:txBody>
      </p:sp>
      <p:sp>
        <p:nvSpPr>
          <p:cNvPr id="394244" name="Rectangle 4"/>
          <p:cNvSpPr>
            <a:spLocks noGrp="1" noChangeArrowheads="1"/>
          </p:cNvSpPr>
          <p:nvPr>
            <p:ph type="title"/>
          </p:nvPr>
        </p:nvSpPr>
        <p:spPr/>
        <p:txBody>
          <a:bodyPr/>
          <a:lstStyle/>
          <a:p>
            <a:r>
              <a:rPr lang="en-US"/>
              <a:t>Strategic Leadership</a:t>
            </a:r>
          </a:p>
        </p:txBody>
      </p:sp>
      <p:sp>
        <p:nvSpPr>
          <p:cNvPr id="394245" name="Rectangle 5"/>
          <p:cNvSpPr>
            <a:spLocks noGrp="1" noChangeArrowheads="1"/>
          </p:cNvSpPr>
          <p:nvPr>
            <p:ph type="body" idx="1"/>
          </p:nvPr>
        </p:nvSpPr>
        <p:spPr/>
        <p:txBody>
          <a:bodyPr/>
          <a:lstStyle/>
          <a:p>
            <a:pPr>
              <a:lnSpc>
                <a:spcPct val="90000"/>
              </a:lnSpc>
            </a:pPr>
            <a:r>
              <a:rPr lang="en-US"/>
              <a:t>Requires the managerial ability to:</a:t>
            </a:r>
          </a:p>
          <a:p>
            <a:pPr lvl="1">
              <a:lnSpc>
                <a:spcPct val="90000"/>
              </a:lnSpc>
            </a:pPr>
            <a:r>
              <a:rPr lang="en-US"/>
              <a:t>Anticipate and envision</a:t>
            </a:r>
          </a:p>
          <a:p>
            <a:pPr lvl="1">
              <a:lnSpc>
                <a:spcPct val="90000"/>
              </a:lnSpc>
            </a:pPr>
            <a:r>
              <a:rPr lang="en-US"/>
              <a:t>Maintain flexibility</a:t>
            </a:r>
          </a:p>
          <a:p>
            <a:pPr lvl="1">
              <a:lnSpc>
                <a:spcPct val="90000"/>
              </a:lnSpc>
            </a:pPr>
            <a:r>
              <a:rPr lang="en-US"/>
              <a:t>Empower others to create strategic change as necessary</a:t>
            </a:r>
          </a:p>
          <a:p>
            <a:pPr>
              <a:lnSpc>
                <a:spcPct val="90000"/>
              </a:lnSpc>
            </a:pPr>
            <a:r>
              <a:rPr lang="en-US"/>
              <a:t>Strategic leadership is:</a:t>
            </a:r>
          </a:p>
          <a:p>
            <a:pPr lvl="1">
              <a:lnSpc>
                <a:spcPct val="90000"/>
              </a:lnSpc>
            </a:pPr>
            <a:r>
              <a:rPr lang="en-US"/>
              <a:t>Multi-functional work that involves working through others</a:t>
            </a:r>
          </a:p>
          <a:p>
            <a:pPr lvl="1">
              <a:lnSpc>
                <a:spcPct val="90000"/>
              </a:lnSpc>
            </a:pPr>
            <a:r>
              <a:rPr lang="en-US"/>
              <a:t>Consideration of the entire enterprise rather than just a sub-unit</a:t>
            </a:r>
          </a:p>
          <a:p>
            <a:pPr lvl="1">
              <a:lnSpc>
                <a:spcPct val="90000"/>
              </a:lnSpc>
            </a:pPr>
            <a:r>
              <a:rPr lang="en-US"/>
              <a:t>A managerial frame of reference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94244"/>
                                        </p:tgtEl>
                                        <p:attrNameLst>
                                          <p:attrName>style.visibility</p:attrName>
                                        </p:attrNameLst>
                                      </p:cBhvr>
                                      <p:to>
                                        <p:strVal val="visible"/>
                                      </p:to>
                                    </p:set>
                                    <p:anim calcmode="lin" valueType="num">
                                      <p:cBhvr>
                                        <p:cTn id="7" dur="500" fill="hold"/>
                                        <p:tgtEl>
                                          <p:spTgt spid="394244"/>
                                        </p:tgtEl>
                                        <p:attrNameLst>
                                          <p:attrName>ppt_x</p:attrName>
                                        </p:attrNameLst>
                                      </p:cBhvr>
                                      <p:tavLst>
                                        <p:tav tm="0">
                                          <p:val>
                                            <p:strVal val="#ppt_x"/>
                                          </p:val>
                                        </p:tav>
                                        <p:tav tm="100000">
                                          <p:val>
                                            <p:strVal val="#ppt_x"/>
                                          </p:val>
                                        </p:tav>
                                      </p:tavLst>
                                    </p:anim>
                                    <p:anim calcmode="lin" valueType="num">
                                      <p:cBhvr>
                                        <p:cTn id="8" dur="500" fill="hold"/>
                                        <p:tgtEl>
                                          <p:spTgt spid="394244"/>
                                        </p:tgtEl>
                                        <p:attrNameLst>
                                          <p:attrName>ppt_y</p:attrName>
                                        </p:attrNameLst>
                                      </p:cBhvr>
                                      <p:tavLst>
                                        <p:tav tm="0">
                                          <p:val>
                                            <p:strVal val="#ppt_y-#ppt_h/2"/>
                                          </p:val>
                                        </p:tav>
                                        <p:tav tm="100000">
                                          <p:val>
                                            <p:strVal val="#ppt_y"/>
                                          </p:val>
                                        </p:tav>
                                      </p:tavLst>
                                    </p:anim>
                                    <p:anim calcmode="lin" valueType="num">
                                      <p:cBhvr>
                                        <p:cTn id="9" dur="500" fill="hold"/>
                                        <p:tgtEl>
                                          <p:spTgt spid="394244"/>
                                        </p:tgtEl>
                                        <p:attrNameLst>
                                          <p:attrName>ppt_w</p:attrName>
                                        </p:attrNameLst>
                                      </p:cBhvr>
                                      <p:tavLst>
                                        <p:tav tm="0">
                                          <p:val>
                                            <p:strVal val="#ppt_w"/>
                                          </p:val>
                                        </p:tav>
                                        <p:tav tm="100000">
                                          <p:val>
                                            <p:strVal val="#ppt_w"/>
                                          </p:val>
                                        </p:tav>
                                      </p:tavLst>
                                    </p:anim>
                                    <p:anim calcmode="lin" valueType="num">
                                      <p:cBhvr>
                                        <p:cTn id="10" dur="500" fill="hold"/>
                                        <p:tgtEl>
                                          <p:spTgt spid="39424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94245">
                                            <p:txEl>
                                              <p:pRg st="0" end="0"/>
                                            </p:txEl>
                                          </p:spTgt>
                                        </p:tgtEl>
                                        <p:attrNameLst>
                                          <p:attrName>style.visibility</p:attrName>
                                        </p:attrNameLst>
                                      </p:cBhvr>
                                      <p:to>
                                        <p:strVal val="visible"/>
                                      </p:to>
                                    </p:set>
                                    <p:animEffect transition="in" filter="slide(fromLeft)">
                                      <p:cBhvr>
                                        <p:cTn id="15" dur="500"/>
                                        <p:tgtEl>
                                          <p:spTgt spid="3942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94245">
                                            <p:txEl>
                                              <p:pRg st="1" end="1"/>
                                            </p:txEl>
                                          </p:spTgt>
                                        </p:tgtEl>
                                        <p:attrNameLst>
                                          <p:attrName>style.visibility</p:attrName>
                                        </p:attrNameLst>
                                      </p:cBhvr>
                                      <p:to>
                                        <p:strVal val="visible"/>
                                      </p:to>
                                    </p:set>
                                    <p:animEffect transition="in" filter="slide(fromLeft)">
                                      <p:cBhvr>
                                        <p:cTn id="20" dur="500"/>
                                        <p:tgtEl>
                                          <p:spTgt spid="3942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94245">
                                            <p:txEl>
                                              <p:pRg st="2" end="2"/>
                                            </p:txEl>
                                          </p:spTgt>
                                        </p:tgtEl>
                                        <p:attrNameLst>
                                          <p:attrName>style.visibility</p:attrName>
                                        </p:attrNameLst>
                                      </p:cBhvr>
                                      <p:to>
                                        <p:strVal val="visible"/>
                                      </p:to>
                                    </p:set>
                                    <p:animEffect transition="in" filter="slide(fromLeft)">
                                      <p:cBhvr>
                                        <p:cTn id="25" dur="500"/>
                                        <p:tgtEl>
                                          <p:spTgt spid="3942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94245">
                                            <p:txEl>
                                              <p:pRg st="3" end="3"/>
                                            </p:txEl>
                                          </p:spTgt>
                                        </p:tgtEl>
                                        <p:attrNameLst>
                                          <p:attrName>style.visibility</p:attrName>
                                        </p:attrNameLst>
                                      </p:cBhvr>
                                      <p:to>
                                        <p:strVal val="visible"/>
                                      </p:to>
                                    </p:set>
                                    <p:animEffect transition="in" filter="slide(fromLeft)">
                                      <p:cBhvr>
                                        <p:cTn id="30" dur="500"/>
                                        <p:tgtEl>
                                          <p:spTgt spid="39424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394245">
                                            <p:txEl>
                                              <p:pRg st="4" end="4"/>
                                            </p:txEl>
                                          </p:spTgt>
                                        </p:tgtEl>
                                        <p:attrNameLst>
                                          <p:attrName>style.visibility</p:attrName>
                                        </p:attrNameLst>
                                      </p:cBhvr>
                                      <p:to>
                                        <p:strVal val="visible"/>
                                      </p:to>
                                    </p:set>
                                    <p:animEffect transition="in" filter="slide(fromLeft)">
                                      <p:cBhvr>
                                        <p:cTn id="35" dur="500"/>
                                        <p:tgtEl>
                                          <p:spTgt spid="39424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394245">
                                            <p:txEl>
                                              <p:pRg st="5" end="5"/>
                                            </p:txEl>
                                          </p:spTgt>
                                        </p:tgtEl>
                                        <p:attrNameLst>
                                          <p:attrName>style.visibility</p:attrName>
                                        </p:attrNameLst>
                                      </p:cBhvr>
                                      <p:to>
                                        <p:strVal val="visible"/>
                                      </p:to>
                                    </p:set>
                                    <p:animEffect transition="in" filter="slide(fromLeft)">
                                      <p:cBhvr>
                                        <p:cTn id="40" dur="500"/>
                                        <p:tgtEl>
                                          <p:spTgt spid="39424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394245">
                                            <p:txEl>
                                              <p:pRg st="6" end="6"/>
                                            </p:txEl>
                                          </p:spTgt>
                                        </p:tgtEl>
                                        <p:attrNameLst>
                                          <p:attrName>style.visibility</p:attrName>
                                        </p:attrNameLst>
                                      </p:cBhvr>
                                      <p:to>
                                        <p:strVal val="visible"/>
                                      </p:to>
                                    </p:set>
                                    <p:animEffect transition="in" filter="slide(fromLeft)">
                                      <p:cBhvr>
                                        <p:cTn id="45" dur="500"/>
                                        <p:tgtEl>
                                          <p:spTgt spid="39424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394245">
                                            <p:txEl>
                                              <p:pRg st="7" end="7"/>
                                            </p:txEl>
                                          </p:spTgt>
                                        </p:tgtEl>
                                        <p:attrNameLst>
                                          <p:attrName>style.visibility</p:attrName>
                                        </p:attrNameLst>
                                      </p:cBhvr>
                                      <p:to>
                                        <p:strVal val="visible"/>
                                      </p:to>
                                    </p:set>
                                    <p:animEffect transition="in" filter="slide(fromLeft)">
                                      <p:cBhvr>
                                        <p:cTn id="50" dur="500"/>
                                        <p:tgtEl>
                                          <p:spTgt spid="3942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utoUpdateAnimBg="0"/>
      <p:bldP spid="394245" grpId="0" build="p" bldLvl="2"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C93C76EC-E119-4AF6-B5C8-C8B5E97FDB09}" type="slidenum">
              <a:rPr lang="en-US"/>
              <a:pPr/>
              <a:t>248</a:t>
            </a:fld>
            <a:endParaRPr lang="en-US"/>
          </a:p>
        </p:txBody>
      </p:sp>
      <p:sp>
        <p:nvSpPr>
          <p:cNvPr id="395271" name="Rectangle 7"/>
          <p:cNvSpPr>
            <a:spLocks noGrp="1" noChangeArrowheads="1"/>
          </p:cNvSpPr>
          <p:nvPr>
            <p:ph type="title"/>
          </p:nvPr>
        </p:nvSpPr>
        <p:spPr/>
        <p:txBody>
          <a:bodyPr/>
          <a:lstStyle/>
          <a:p>
            <a:r>
              <a:rPr lang="en-US"/>
              <a:t>Strategic Leadership (cont’d)</a:t>
            </a:r>
          </a:p>
        </p:txBody>
      </p:sp>
      <p:sp>
        <p:nvSpPr>
          <p:cNvPr id="395272" name="Rectangle 8"/>
          <p:cNvSpPr>
            <a:spLocks noGrp="1" noChangeArrowheads="1"/>
          </p:cNvSpPr>
          <p:nvPr>
            <p:ph type="body" idx="1"/>
          </p:nvPr>
        </p:nvSpPr>
        <p:spPr/>
        <p:txBody>
          <a:bodyPr>
            <a:normAutofit lnSpcReduction="10000"/>
          </a:bodyPr>
          <a:lstStyle/>
          <a:p>
            <a:pPr>
              <a:spcBef>
                <a:spcPct val="45000"/>
              </a:spcBef>
            </a:pPr>
            <a:r>
              <a:rPr lang="en-US"/>
              <a:t>Effective strategic leaders:</a:t>
            </a:r>
          </a:p>
          <a:p>
            <a:pPr lvl="1">
              <a:spcBef>
                <a:spcPct val="45000"/>
              </a:spcBef>
            </a:pPr>
            <a:r>
              <a:rPr lang="en-US"/>
              <a:t>Manage the firm’s operations effectively</a:t>
            </a:r>
          </a:p>
          <a:p>
            <a:pPr lvl="1">
              <a:spcBef>
                <a:spcPct val="45000"/>
              </a:spcBef>
            </a:pPr>
            <a:r>
              <a:rPr lang="en-US"/>
              <a:t>Sustain a high performance over time</a:t>
            </a:r>
          </a:p>
          <a:p>
            <a:pPr lvl="1">
              <a:spcBef>
                <a:spcPct val="45000"/>
              </a:spcBef>
            </a:pPr>
            <a:r>
              <a:rPr lang="en-US"/>
              <a:t>Make better decisions than their competitors</a:t>
            </a:r>
          </a:p>
          <a:p>
            <a:pPr lvl="1">
              <a:spcBef>
                <a:spcPct val="45000"/>
              </a:spcBef>
            </a:pPr>
            <a:r>
              <a:rPr lang="en-US"/>
              <a:t>Make candid, courageous, pragmatic decisions</a:t>
            </a:r>
          </a:p>
          <a:p>
            <a:pPr lvl="1">
              <a:spcBef>
                <a:spcPct val="45000"/>
              </a:spcBef>
            </a:pPr>
            <a:r>
              <a:rPr lang="en-US"/>
              <a:t>Understand how their decisions affect the internal systems in use by the firm</a:t>
            </a:r>
          </a:p>
          <a:p>
            <a:pPr lvl="1">
              <a:spcBef>
                <a:spcPct val="45000"/>
              </a:spcBef>
            </a:pPr>
            <a:r>
              <a:rPr lang="en-US"/>
              <a:t>Solicit feedback from peers, superiors and employees about their decisions and visions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95271"/>
                                        </p:tgtEl>
                                        <p:attrNameLst>
                                          <p:attrName>style.visibility</p:attrName>
                                        </p:attrNameLst>
                                      </p:cBhvr>
                                      <p:to>
                                        <p:strVal val="visible"/>
                                      </p:to>
                                    </p:set>
                                    <p:anim calcmode="lin" valueType="num">
                                      <p:cBhvr>
                                        <p:cTn id="7" dur="500" fill="hold"/>
                                        <p:tgtEl>
                                          <p:spTgt spid="395271"/>
                                        </p:tgtEl>
                                        <p:attrNameLst>
                                          <p:attrName>ppt_x</p:attrName>
                                        </p:attrNameLst>
                                      </p:cBhvr>
                                      <p:tavLst>
                                        <p:tav tm="0">
                                          <p:val>
                                            <p:strVal val="#ppt_x"/>
                                          </p:val>
                                        </p:tav>
                                        <p:tav tm="100000">
                                          <p:val>
                                            <p:strVal val="#ppt_x"/>
                                          </p:val>
                                        </p:tav>
                                      </p:tavLst>
                                    </p:anim>
                                    <p:anim calcmode="lin" valueType="num">
                                      <p:cBhvr>
                                        <p:cTn id="8" dur="500" fill="hold"/>
                                        <p:tgtEl>
                                          <p:spTgt spid="395271"/>
                                        </p:tgtEl>
                                        <p:attrNameLst>
                                          <p:attrName>ppt_y</p:attrName>
                                        </p:attrNameLst>
                                      </p:cBhvr>
                                      <p:tavLst>
                                        <p:tav tm="0">
                                          <p:val>
                                            <p:strVal val="#ppt_y-#ppt_h/2"/>
                                          </p:val>
                                        </p:tav>
                                        <p:tav tm="100000">
                                          <p:val>
                                            <p:strVal val="#ppt_y"/>
                                          </p:val>
                                        </p:tav>
                                      </p:tavLst>
                                    </p:anim>
                                    <p:anim calcmode="lin" valueType="num">
                                      <p:cBhvr>
                                        <p:cTn id="9" dur="500" fill="hold"/>
                                        <p:tgtEl>
                                          <p:spTgt spid="395271"/>
                                        </p:tgtEl>
                                        <p:attrNameLst>
                                          <p:attrName>ppt_w</p:attrName>
                                        </p:attrNameLst>
                                      </p:cBhvr>
                                      <p:tavLst>
                                        <p:tav tm="0">
                                          <p:val>
                                            <p:strVal val="#ppt_w"/>
                                          </p:val>
                                        </p:tav>
                                        <p:tav tm="100000">
                                          <p:val>
                                            <p:strVal val="#ppt_w"/>
                                          </p:val>
                                        </p:tav>
                                      </p:tavLst>
                                    </p:anim>
                                    <p:anim calcmode="lin" valueType="num">
                                      <p:cBhvr>
                                        <p:cTn id="10" dur="500" fill="hold"/>
                                        <p:tgtEl>
                                          <p:spTgt spid="39527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95272">
                                            <p:txEl>
                                              <p:pRg st="0" end="0"/>
                                            </p:txEl>
                                          </p:spTgt>
                                        </p:tgtEl>
                                        <p:attrNameLst>
                                          <p:attrName>style.visibility</p:attrName>
                                        </p:attrNameLst>
                                      </p:cBhvr>
                                      <p:to>
                                        <p:strVal val="visible"/>
                                      </p:to>
                                    </p:set>
                                    <p:animEffect transition="in" filter="slide(fromLeft)">
                                      <p:cBhvr>
                                        <p:cTn id="15" dur="500"/>
                                        <p:tgtEl>
                                          <p:spTgt spid="39527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95272">
                                            <p:txEl>
                                              <p:pRg st="1" end="1"/>
                                            </p:txEl>
                                          </p:spTgt>
                                        </p:tgtEl>
                                        <p:attrNameLst>
                                          <p:attrName>style.visibility</p:attrName>
                                        </p:attrNameLst>
                                      </p:cBhvr>
                                      <p:to>
                                        <p:strVal val="visible"/>
                                      </p:to>
                                    </p:set>
                                    <p:animEffect transition="in" filter="slide(fromLeft)">
                                      <p:cBhvr>
                                        <p:cTn id="20" dur="500"/>
                                        <p:tgtEl>
                                          <p:spTgt spid="39527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95272">
                                            <p:txEl>
                                              <p:pRg st="2" end="2"/>
                                            </p:txEl>
                                          </p:spTgt>
                                        </p:tgtEl>
                                        <p:attrNameLst>
                                          <p:attrName>style.visibility</p:attrName>
                                        </p:attrNameLst>
                                      </p:cBhvr>
                                      <p:to>
                                        <p:strVal val="visible"/>
                                      </p:to>
                                    </p:set>
                                    <p:animEffect transition="in" filter="slide(fromLeft)">
                                      <p:cBhvr>
                                        <p:cTn id="25" dur="500"/>
                                        <p:tgtEl>
                                          <p:spTgt spid="39527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95272">
                                            <p:txEl>
                                              <p:pRg st="3" end="3"/>
                                            </p:txEl>
                                          </p:spTgt>
                                        </p:tgtEl>
                                        <p:attrNameLst>
                                          <p:attrName>style.visibility</p:attrName>
                                        </p:attrNameLst>
                                      </p:cBhvr>
                                      <p:to>
                                        <p:strVal val="visible"/>
                                      </p:to>
                                    </p:set>
                                    <p:animEffect transition="in" filter="slide(fromLeft)">
                                      <p:cBhvr>
                                        <p:cTn id="30" dur="500"/>
                                        <p:tgtEl>
                                          <p:spTgt spid="39527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395272">
                                            <p:txEl>
                                              <p:pRg st="4" end="4"/>
                                            </p:txEl>
                                          </p:spTgt>
                                        </p:tgtEl>
                                        <p:attrNameLst>
                                          <p:attrName>style.visibility</p:attrName>
                                        </p:attrNameLst>
                                      </p:cBhvr>
                                      <p:to>
                                        <p:strVal val="visible"/>
                                      </p:to>
                                    </p:set>
                                    <p:animEffect transition="in" filter="slide(fromLeft)">
                                      <p:cBhvr>
                                        <p:cTn id="35" dur="500"/>
                                        <p:tgtEl>
                                          <p:spTgt spid="39527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395272">
                                            <p:txEl>
                                              <p:pRg st="5" end="5"/>
                                            </p:txEl>
                                          </p:spTgt>
                                        </p:tgtEl>
                                        <p:attrNameLst>
                                          <p:attrName>style.visibility</p:attrName>
                                        </p:attrNameLst>
                                      </p:cBhvr>
                                      <p:to>
                                        <p:strVal val="visible"/>
                                      </p:to>
                                    </p:set>
                                    <p:animEffect transition="in" filter="slide(fromLeft)">
                                      <p:cBhvr>
                                        <p:cTn id="40" dur="500"/>
                                        <p:tgtEl>
                                          <p:spTgt spid="39527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395272">
                                            <p:txEl>
                                              <p:pRg st="6" end="6"/>
                                            </p:txEl>
                                          </p:spTgt>
                                        </p:tgtEl>
                                        <p:attrNameLst>
                                          <p:attrName>style.visibility</p:attrName>
                                        </p:attrNameLst>
                                      </p:cBhvr>
                                      <p:to>
                                        <p:strVal val="visible"/>
                                      </p:to>
                                    </p:set>
                                    <p:animEffect transition="in" filter="slide(fromLeft)">
                                      <p:cBhvr>
                                        <p:cTn id="45" dur="500"/>
                                        <p:tgtEl>
                                          <p:spTgt spid="3952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autoUpdateAnimBg="0"/>
      <p:bldP spid="395272" grpId="0" build="p" bldLvl="2"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ED46B2BF-E629-4E9F-A22F-1AF1386DEF71}" type="slidenum">
              <a:rPr lang="en-US"/>
              <a:pPr/>
              <a:t>249</a:t>
            </a:fld>
            <a:endParaRPr lang="en-US"/>
          </a:p>
        </p:txBody>
      </p:sp>
      <p:sp>
        <p:nvSpPr>
          <p:cNvPr id="396292" name="Rectangle 4"/>
          <p:cNvSpPr>
            <a:spLocks noGrp="1" noChangeArrowheads="1"/>
          </p:cNvSpPr>
          <p:nvPr>
            <p:ph type="title"/>
          </p:nvPr>
        </p:nvSpPr>
        <p:spPr/>
        <p:txBody>
          <a:bodyPr>
            <a:normAutofit fontScale="90000"/>
          </a:bodyPr>
          <a:lstStyle/>
          <a:p>
            <a:r>
              <a:rPr lang="en-US"/>
              <a:t>Managers as an Organizational Resource</a:t>
            </a:r>
          </a:p>
        </p:txBody>
      </p:sp>
      <p:sp>
        <p:nvSpPr>
          <p:cNvPr id="396293" name="Rectangle 5"/>
          <p:cNvSpPr>
            <a:spLocks noGrp="1" noChangeArrowheads="1"/>
          </p:cNvSpPr>
          <p:nvPr>
            <p:ph type="body" idx="1"/>
          </p:nvPr>
        </p:nvSpPr>
        <p:spPr/>
        <p:txBody>
          <a:bodyPr/>
          <a:lstStyle/>
          <a:p>
            <a:pPr>
              <a:spcBef>
                <a:spcPct val="50000"/>
              </a:spcBef>
            </a:pPr>
            <a:r>
              <a:rPr lang="en-US"/>
              <a:t>Managers often use their discretion when making strategic decisions and implementing strategies</a:t>
            </a:r>
          </a:p>
          <a:p>
            <a:pPr>
              <a:spcBef>
                <a:spcPct val="50000"/>
              </a:spcBef>
            </a:pPr>
            <a:r>
              <a:rPr lang="en-US"/>
              <a:t>Factors affecting the amount of decision-making discretion include:</a:t>
            </a:r>
          </a:p>
          <a:p>
            <a:pPr lvl="1">
              <a:spcBef>
                <a:spcPct val="50000"/>
              </a:spcBef>
            </a:pPr>
            <a:r>
              <a:rPr lang="en-US"/>
              <a:t>External environmental sources</a:t>
            </a:r>
          </a:p>
          <a:p>
            <a:pPr lvl="1">
              <a:spcBef>
                <a:spcPct val="50000"/>
              </a:spcBef>
            </a:pPr>
            <a:r>
              <a:rPr lang="en-US"/>
              <a:t>Characteristics of the organization</a:t>
            </a:r>
          </a:p>
          <a:p>
            <a:pPr lvl="1">
              <a:spcBef>
                <a:spcPct val="50000"/>
              </a:spcBef>
            </a:pPr>
            <a:r>
              <a:rPr lang="en-US"/>
              <a:t>Characteristics of the manager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 calcmode="lin" valueType="num">
                                      <p:cBhvr>
                                        <p:cTn id="7" dur="500" fill="hold"/>
                                        <p:tgtEl>
                                          <p:spTgt spid="396292"/>
                                        </p:tgtEl>
                                        <p:attrNameLst>
                                          <p:attrName>ppt_x</p:attrName>
                                        </p:attrNameLst>
                                      </p:cBhvr>
                                      <p:tavLst>
                                        <p:tav tm="0">
                                          <p:val>
                                            <p:strVal val="#ppt_x"/>
                                          </p:val>
                                        </p:tav>
                                        <p:tav tm="100000">
                                          <p:val>
                                            <p:strVal val="#ppt_x"/>
                                          </p:val>
                                        </p:tav>
                                      </p:tavLst>
                                    </p:anim>
                                    <p:anim calcmode="lin" valueType="num">
                                      <p:cBhvr>
                                        <p:cTn id="8" dur="500" fill="hold"/>
                                        <p:tgtEl>
                                          <p:spTgt spid="396292"/>
                                        </p:tgtEl>
                                        <p:attrNameLst>
                                          <p:attrName>ppt_y</p:attrName>
                                        </p:attrNameLst>
                                      </p:cBhvr>
                                      <p:tavLst>
                                        <p:tav tm="0">
                                          <p:val>
                                            <p:strVal val="#ppt_y-#ppt_h/2"/>
                                          </p:val>
                                        </p:tav>
                                        <p:tav tm="100000">
                                          <p:val>
                                            <p:strVal val="#ppt_y"/>
                                          </p:val>
                                        </p:tav>
                                      </p:tavLst>
                                    </p:anim>
                                    <p:anim calcmode="lin" valueType="num">
                                      <p:cBhvr>
                                        <p:cTn id="9" dur="500" fill="hold"/>
                                        <p:tgtEl>
                                          <p:spTgt spid="396292"/>
                                        </p:tgtEl>
                                        <p:attrNameLst>
                                          <p:attrName>ppt_w</p:attrName>
                                        </p:attrNameLst>
                                      </p:cBhvr>
                                      <p:tavLst>
                                        <p:tav tm="0">
                                          <p:val>
                                            <p:strVal val="#ppt_w"/>
                                          </p:val>
                                        </p:tav>
                                        <p:tav tm="100000">
                                          <p:val>
                                            <p:strVal val="#ppt_w"/>
                                          </p:val>
                                        </p:tav>
                                      </p:tavLst>
                                    </p:anim>
                                    <p:anim calcmode="lin" valueType="num">
                                      <p:cBhvr>
                                        <p:cTn id="10" dur="500" fill="hold"/>
                                        <p:tgtEl>
                                          <p:spTgt spid="39629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96293">
                                            <p:txEl>
                                              <p:pRg st="0" end="0"/>
                                            </p:txEl>
                                          </p:spTgt>
                                        </p:tgtEl>
                                        <p:attrNameLst>
                                          <p:attrName>style.visibility</p:attrName>
                                        </p:attrNameLst>
                                      </p:cBhvr>
                                      <p:to>
                                        <p:strVal val="visible"/>
                                      </p:to>
                                    </p:set>
                                    <p:animEffect transition="in" filter="slide(fromLeft)">
                                      <p:cBhvr>
                                        <p:cTn id="15" dur="500"/>
                                        <p:tgtEl>
                                          <p:spTgt spid="3962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96293">
                                            <p:txEl>
                                              <p:pRg st="1" end="1"/>
                                            </p:txEl>
                                          </p:spTgt>
                                        </p:tgtEl>
                                        <p:attrNameLst>
                                          <p:attrName>style.visibility</p:attrName>
                                        </p:attrNameLst>
                                      </p:cBhvr>
                                      <p:to>
                                        <p:strVal val="visible"/>
                                      </p:to>
                                    </p:set>
                                    <p:animEffect transition="in" filter="slide(fromLeft)">
                                      <p:cBhvr>
                                        <p:cTn id="20" dur="500"/>
                                        <p:tgtEl>
                                          <p:spTgt spid="39629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96293">
                                            <p:txEl>
                                              <p:pRg st="2" end="2"/>
                                            </p:txEl>
                                          </p:spTgt>
                                        </p:tgtEl>
                                        <p:attrNameLst>
                                          <p:attrName>style.visibility</p:attrName>
                                        </p:attrNameLst>
                                      </p:cBhvr>
                                      <p:to>
                                        <p:strVal val="visible"/>
                                      </p:to>
                                    </p:set>
                                    <p:animEffect transition="in" filter="slide(fromLeft)">
                                      <p:cBhvr>
                                        <p:cTn id="25" dur="500"/>
                                        <p:tgtEl>
                                          <p:spTgt spid="39629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96293">
                                            <p:txEl>
                                              <p:pRg st="3" end="3"/>
                                            </p:txEl>
                                          </p:spTgt>
                                        </p:tgtEl>
                                        <p:attrNameLst>
                                          <p:attrName>style.visibility</p:attrName>
                                        </p:attrNameLst>
                                      </p:cBhvr>
                                      <p:to>
                                        <p:strVal val="visible"/>
                                      </p:to>
                                    </p:set>
                                    <p:animEffect transition="in" filter="slide(fromLeft)">
                                      <p:cBhvr>
                                        <p:cTn id="30" dur="500"/>
                                        <p:tgtEl>
                                          <p:spTgt spid="39629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396293">
                                            <p:txEl>
                                              <p:pRg st="4" end="4"/>
                                            </p:txEl>
                                          </p:spTgt>
                                        </p:tgtEl>
                                        <p:attrNameLst>
                                          <p:attrName>style.visibility</p:attrName>
                                        </p:attrNameLst>
                                      </p:cBhvr>
                                      <p:to>
                                        <p:strVal val="visible"/>
                                      </p:to>
                                    </p:set>
                                    <p:animEffect transition="in" filter="slide(fromLeft)">
                                      <p:cBhvr>
                                        <p:cTn id="35" dur="500"/>
                                        <p:tgtEl>
                                          <p:spTgt spid="3962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utoUpdateAnimBg="0"/>
      <p:bldP spid="39629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381000"/>
          </a:xfrm>
        </p:spPr>
        <p:txBody>
          <a:bodyPr>
            <a:normAutofit fontScale="90000"/>
          </a:bodyPr>
          <a:lstStyle/>
          <a:p>
            <a:r>
              <a:rPr lang="en-US" sz="4000" b="1" dirty="0"/>
              <a:t>Essential Feature of Business Policy</a:t>
            </a:r>
            <a:r>
              <a:rPr lang="en-US" sz="4000" dirty="0"/>
              <a:t/>
            </a:r>
            <a:br>
              <a:rPr lang="en-US" sz="4000" dirty="0"/>
            </a:b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sz="2800" dirty="0" smtClean="0"/>
              <a:t>1</a:t>
            </a:r>
            <a:r>
              <a:rPr lang="en-US" sz="2800" dirty="0"/>
              <a:t>) A policy must be worthy of belief.  The worthiness of policy depends on the </a:t>
            </a:r>
            <a:r>
              <a:rPr lang="en-US" sz="2800" dirty="0">
                <a:solidFill>
                  <a:srgbClr val="FF0000"/>
                </a:solidFill>
              </a:rPr>
              <a:t>trust </a:t>
            </a:r>
            <a:r>
              <a:rPr lang="en-US" sz="2800" dirty="0"/>
              <a:t>and</a:t>
            </a:r>
            <a:r>
              <a:rPr lang="en-US" sz="2800" dirty="0">
                <a:solidFill>
                  <a:srgbClr val="FF0000"/>
                </a:solidFill>
              </a:rPr>
              <a:t> faith on policy makers.</a:t>
            </a:r>
          </a:p>
          <a:p>
            <a:r>
              <a:rPr lang="en-US" sz="2800" dirty="0"/>
              <a:t>2) A policy should be formulated in such a way that shareholders, management and workers all must </a:t>
            </a:r>
            <a:r>
              <a:rPr lang="en-US" sz="2800" dirty="0">
                <a:solidFill>
                  <a:srgbClr val="FF0000"/>
                </a:solidFill>
              </a:rPr>
              <a:t>perceive it as conducive </a:t>
            </a:r>
            <a:r>
              <a:rPr lang="en-US" sz="2800" dirty="0"/>
              <a:t>to their </a:t>
            </a:r>
            <a:r>
              <a:rPr lang="en-US" sz="2800" dirty="0">
                <a:solidFill>
                  <a:srgbClr val="FF0000"/>
                </a:solidFill>
              </a:rPr>
              <a:t>interest</a:t>
            </a:r>
            <a:r>
              <a:rPr lang="en-US" sz="2800" dirty="0"/>
              <a:t>. </a:t>
            </a:r>
            <a:endParaRPr lang="en-US" sz="2800" dirty="0" smtClean="0"/>
          </a:p>
          <a:p>
            <a:r>
              <a:rPr lang="en-US" sz="2800" dirty="0"/>
              <a:t>3) It should be </a:t>
            </a:r>
            <a:r>
              <a:rPr lang="en-US" sz="2800" dirty="0">
                <a:solidFill>
                  <a:srgbClr val="FF0000"/>
                </a:solidFill>
              </a:rPr>
              <a:t>accepted by every one </a:t>
            </a:r>
            <a:r>
              <a:rPr lang="en-US" sz="2800" dirty="0"/>
              <a:t>in the organization.</a:t>
            </a:r>
          </a:p>
          <a:p>
            <a:endParaRPr lang="en-US" sz="2800" dirty="0"/>
          </a:p>
          <a:p>
            <a:pPr marL="0" indent="0">
              <a:buNone/>
            </a:pPr>
            <a:endParaRPr lang="en-US" sz="2800" dirty="0"/>
          </a:p>
        </p:txBody>
      </p:sp>
    </p:spTree>
    <p:extLst>
      <p:ext uri="{BB962C8B-B14F-4D97-AF65-F5344CB8AC3E}">
        <p14:creationId xmlns:p14="http://schemas.microsoft.com/office/powerpoint/2010/main" xmlns="" val="207674485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1"/>
          </p:nvPr>
        </p:nvSpPr>
        <p:spPr/>
        <p:txBody>
          <a:bodyPr/>
          <a:lstStyle/>
          <a:p>
            <a:r>
              <a:rPr lang="en-US"/>
              <a:t>12–</a:t>
            </a:r>
            <a:fld id="{88C9F0C3-10D0-4A3C-AD48-9BD8F9E44077}" type="slidenum">
              <a:rPr lang="en-US"/>
              <a:pPr/>
              <a:t>250</a:t>
            </a:fld>
            <a:endParaRPr lang="en-US"/>
          </a:p>
        </p:txBody>
      </p:sp>
      <p:sp>
        <p:nvSpPr>
          <p:cNvPr id="434182" name="Rectangle 6"/>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4180" name="Rectangle 4"/>
          <p:cNvSpPr>
            <a:spLocks noGrp="1" noChangeArrowheads="1"/>
          </p:cNvSpPr>
          <p:nvPr>
            <p:ph type="title"/>
          </p:nvPr>
        </p:nvSpPr>
        <p:spPr>
          <a:xfrm>
            <a:off x="533400" y="519113"/>
            <a:ext cx="3048000" cy="822325"/>
          </a:xfrm>
        </p:spPr>
        <p:txBody>
          <a:bodyPr/>
          <a:lstStyle/>
          <a:p>
            <a:r>
              <a:rPr lang="en-US" sz="2400"/>
              <a:t>Factors Affecting Managerial Discretion</a:t>
            </a:r>
          </a:p>
        </p:txBody>
      </p:sp>
      <p:sp>
        <p:nvSpPr>
          <p:cNvPr id="434183" name="Rectangle 7"/>
          <p:cNvSpPr>
            <a:spLocks noChangeArrowheads="1"/>
          </p:cNvSpPr>
          <p:nvPr/>
        </p:nvSpPr>
        <p:spPr bwMode="gray">
          <a:xfrm flipV="1">
            <a:off x="536575" y="1371600"/>
            <a:ext cx="2816225" cy="76200"/>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4185" name="Rectangle 9"/>
          <p:cNvSpPr>
            <a:spLocks noChangeArrowheads="1"/>
          </p:cNvSpPr>
          <p:nvPr/>
        </p:nvSpPr>
        <p:spPr bwMode="auto">
          <a:xfrm>
            <a:off x="4052888" y="6021388"/>
            <a:ext cx="3657600" cy="501650"/>
          </a:xfrm>
          <a:prstGeom prst="rect">
            <a:avLst/>
          </a:prstGeom>
          <a:noFill/>
          <a:ln w="9525">
            <a:noFill/>
            <a:miter lim="800000"/>
            <a:headEnd/>
            <a:tailEnd/>
          </a:ln>
          <a:effectLst/>
        </p:spPr>
        <p:txBody>
          <a:bodyPr>
            <a:spAutoFit/>
          </a:bodyPr>
          <a:lstStyle/>
          <a:p>
            <a:r>
              <a:rPr lang="en-US" sz="900"/>
              <a:t>SOURCE: Adapted from S. Finkelstein &amp; D. C. Hambrick, 1996, </a:t>
            </a:r>
            <a:r>
              <a:rPr lang="en-US" sz="900" i="1"/>
              <a:t>Strategic Leadership: Top Executives and Their Effects on Organizations, </a:t>
            </a:r>
            <a:r>
              <a:rPr lang="en-US" sz="900"/>
              <a:t>St. Paul, MN:West Publishing Company.</a:t>
            </a:r>
          </a:p>
        </p:txBody>
      </p:sp>
      <p:grpSp>
        <p:nvGrpSpPr>
          <p:cNvPr id="2" name="Group 38"/>
          <p:cNvGrpSpPr>
            <a:grpSpLocks/>
          </p:cNvGrpSpPr>
          <p:nvPr/>
        </p:nvGrpSpPr>
        <p:grpSpPr bwMode="auto">
          <a:xfrm>
            <a:off x="3463925" y="1362075"/>
            <a:ext cx="2489200" cy="1190625"/>
            <a:chOff x="2182" y="858"/>
            <a:chExt cx="1568" cy="750"/>
          </a:xfrm>
        </p:grpSpPr>
        <p:pic>
          <p:nvPicPr>
            <p:cNvPr id="434204" name="Picture 28" descr="D:\Chap12graphics\Box1_fig 12.2.jpg"/>
            <p:cNvPicPr>
              <a:picLocks noChangeAspect="1" noChangeArrowheads="1"/>
            </p:cNvPicPr>
            <p:nvPr/>
          </p:nvPicPr>
          <p:blipFill>
            <a:blip r:embed="rId2"/>
            <a:srcRect/>
            <a:stretch>
              <a:fillRect/>
            </a:stretch>
          </p:blipFill>
          <p:spPr bwMode="auto">
            <a:xfrm>
              <a:off x="2182" y="858"/>
              <a:ext cx="1568" cy="750"/>
            </a:xfrm>
            <a:prstGeom prst="rect">
              <a:avLst/>
            </a:prstGeom>
            <a:noFill/>
          </p:spPr>
        </p:pic>
        <p:sp>
          <p:nvSpPr>
            <p:cNvPr id="434209" name="Text Box 33"/>
            <p:cNvSpPr txBox="1">
              <a:spLocks noChangeArrowheads="1"/>
            </p:cNvSpPr>
            <p:nvPr/>
          </p:nvSpPr>
          <p:spPr bwMode="auto">
            <a:xfrm>
              <a:off x="2197" y="1007"/>
              <a:ext cx="1479" cy="404"/>
            </a:xfrm>
            <a:prstGeom prst="rect">
              <a:avLst/>
            </a:prstGeom>
            <a:noFill/>
            <a:ln w="9525">
              <a:noFill/>
              <a:miter lim="800000"/>
              <a:headEnd/>
              <a:tailEnd/>
            </a:ln>
            <a:effectLst/>
          </p:spPr>
          <p:txBody>
            <a:bodyPr>
              <a:spAutoFit/>
            </a:bodyPr>
            <a:lstStyle/>
            <a:p>
              <a:pPr algn="ctr"/>
              <a:r>
                <a:rPr lang="en-US" sz="1800" b="1">
                  <a:solidFill>
                    <a:schemeClr val="bg1"/>
                  </a:solidFill>
                </a:rPr>
                <a:t>External Environment</a:t>
              </a:r>
            </a:p>
          </p:txBody>
        </p:sp>
      </p:grpSp>
      <p:grpSp>
        <p:nvGrpSpPr>
          <p:cNvPr id="3" name="Group 40"/>
          <p:cNvGrpSpPr>
            <a:grpSpLocks/>
          </p:cNvGrpSpPr>
          <p:nvPr/>
        </p:nvGrpSpPr>
        <p:grpSpPr bwMode="auto">
          <a:xfrm>
            <a:off x="5011738" y="3086100"/>
            <a:ext cx="2403475" cy="963613"/>
            <a:chOff x="3157" y="1944"/>
            <a:chExt cx="1514" cy="607"/>
          </a:xfrm>
        </p:grpSpPr>
        <p:pic>
          <p:nvPicPr>
            <p:cNvPr id="434206" name="Picture 30" descr="D:\Chap12graphics\Box3_fig 12.2.jpg"/>
            <p:cNvPicPr>
              <a:picLocks noChangeAspect="1" noChangeArrowheads="1"/>
            </p:cNvPicPr>
            <p:nvPr/>
          </p:nvPicPr>
          <p:blipFill>
            <a:blip r:embed="rId3"/>
            <a:srcRect/>
            <a:stretch>
              <a:fillRect/>
            </a:stretch>
          </p:blipFill>
          <p:spPr bwMode="auto">
            <a:xfrm>
              <a:off x="3165" y="1944"/>
              <a:ext cx="1506" cy="607"/>
            </a:xfrm>
            <a:prstGeom prst="rect">
              <a:avLst/>
            </a:prstGeom>
            <a:noFill/>
          </p:spPr>
        </p:pic>
        <p:sp>
          <p:nvSpPr>
            <p:cNvPr id="434211" name="Text Box 35"/>
            <p:cNvSpPr txBox="1">
              <a:spLocks noChangeArrowheads="1"/>
            </p:cNvSpPr>
            <p:nvPr/>
          </p:nvSpPr>
          <p:spPr bwMode="auto">
            <a:xfrm>
              <a:off x="3157" y="2020"/>
              <a:ext cx="1479" cy="404"/>
            </a:xfrm>
            <a:prstGeom prst="rect">
              <a:avLst/>
            </a:prstGeom>
            <a:noFill/>
            <a:ln w="9525">
              <a:noFill/>
              <a:miter lim="800000"/>
              <a:headEnd/>
              <a:tailEnd/>
            </a:ln>
            <a:effectLst/>
          </p:spPr>
          <p:txBody>
            <a:bodyPr>
              <a:spAutoFit/>
            </a:bodyPr>
            <a:lstStyle/>
            <a:p>
              <a:pPr algn="ctr"/>
              <a:r>
                <a:rPr lang="en-US" sz="1800" b="1">
                  <a:solidFill>
                    <a:schemeClr val="bg1"/>
                  </a:solidFill>
                </a:rPr>
                <a:t>Managerial Discretion</a:t>
              </a:r>
            </a:p>
          </p:txBody>
        </p:sp>
      </p:grpSp>
      <p:sp>
        <p:nvSpPr>
          <p:cNvPr id="434213" name="Text Box 37"/>
          <p:cNvSpPr txBox="1">
            <a:spLocks noChangeArrowheads="1"/>
          </p:cNvSpPr>
          <p:nvPr/>
        </p:nvSpPr>
        <p:spPr bwMode="auto">
          <a:xfrm>
            <a:off x="473075" y="2498725"/>
            <a:ext cx="3763963" cy="2774950"/>
          </a:xfrm>
          <a:prstGeom prst="rect">
            <a:avLst/>
          </a:prstGeom>
          <a:noFill/>
          <a:ln w="9525">
            <a:noFill/>
            <a:miter lim="800000"/>
            <a:headEnd/>
            <a:tailEnd/>
          </a:ln>
          <a:effectLst/>
        </p:spPr>
        <p:txBody>
          <a:bodyPr>
            <a:spAutoFit/>
          </a:bodyPr>
          <a:lstStyle/>
          <a:p>
            <a:pPr marL="230188" indent="-230188">
              <a:lnSpc>
                <a:spcPct val="85000"/>
              </a:lnSpc>
              <a:spcBef>
                <a:spcPct val="20000"/>
              </a:spcBef>
            </a:pPr>
            <a:r>
              <a:rPr lang="en-US" sz="2400" b="1"/>
              <a:t>	External Environment</a:t>
            </a:r>
          </a:p>
          <a:p>
            <a:pPr marL="230188" indent="-230188">
              <a:lnSpc>
                <a:spcPct val="85000"/>
              </a:lnSpc>
              <a:spcBef>
                <a:spcPct val="20000"/>
              </a:spcBef>
              <a:buFontTx/>
              <a:buChar char="•"/>
            </a:pPr>
            <a:r>
              <a:rPr lang="en-US" sz="2000" b="1"/>
              <a:t>Industry structure</a:t>
            </a:r>
          </a:p>
          <a:p>
            <a:pPr marL="230188" indent="-230188">
              <a:lnSpc>
                <a:spcPct val="85000"/>
              </a:lnSpc>
              <a:spcBef>
                <a:spcPct val="20000"/>
              </a:spcBef>
              <a:buFontTx/>
              <a:buChar char="•"/>
            </a:pPr>
            <a:r>
              <a:rPr lang="en-US" sz="2000" b="1"/>
              <a:t>Rate of market growth</a:t>
            </a:r>
          </a:p>
          <a:p>
            <a:pPr marL="230188" indent="-230188">
              <a:lnSpc>
                <a:spcPct val="85000"/>
              </a:lnSpc>
              <a:spcBef>
                <a:spcPct val="20000"/>
              </a:spcBef>
              <a:buFontTx/>
              <a:buChar char="•"/>
            </a:pPr>
            <a:r>
              <a:rPr lang="en-US" sz="2000" b="1"/>
              <a:t>Number and type of competitors</a:t>
            </a:r>
          </a:p>
          <a:p>
            <a:pPr marL="230188" indent="-230188">
              <a:lnSpc>
                <a:spcPct val="85000"/>
              </a:lnSpc>
              <a:spcBef>
                <a:spcPct val="20000"/>
              </a:spcBef>
              <a:buFontTx/>
              <a:buChar char="•"/>
            </a:pPr>
            <a:r>
              <a:rPr lang="en-US" sz="2000" b="1"/>
              <a:t>Nature and degree of political/legal constraints</a:t>
            </a:r>
          </a:p>
          <a:p>
            <a:pPr marL="230188" indent="-230188">
              <a:lnSpc>
                <a:spcPct val="85000"/>
              </a:lnSpc>
              <a:spcBef>
                <a:spcPct val="20000"/>
              </a:spcBef>
              <a:buFontTx/>
              <a:buChar char="•"/>
            </a:pPr>
            <a:r>
              <a:rPr lang="en-US" sz="2000" b="1"/>
              <a:t>Degree to which products can be differentiated</a:t>
            </a:r>
          </a:p>
        </p:txBody>
      </p:sp>
      <p:cxnSp>
        <p:nvCxnSpPr>
          <p:cNvPr id="434202" name="AutoShape 26"/>
          <p:cNvCxnSpPr>
            <a:cxnSpLocks noChangeShapeType="1"/>
          </p:cNvCxnSpPr>
          <p:nvPr/>
        </p:nvCxnSpPr>
        <p:spPr bwMode="auto">
          <a:xfrm rot="16200000" flipH="1">
            <a:off x="4218781" y="2751932"/>
            <a:ext cx="1044575" cy="579438"/>
          </a:xfrm>
          <a:prstGeom prst="bentConnector2">
            <a:avLst/>
          </a:prstGeom>
          <a:noFill/>
          <a:ln w="22225">
            <a:solidFill>
              <a:schemeClr val="tx1"/>
            </a:solidFill>
            <a:miter lim="800000"/>
            <a:headEnd/>
            <a:tailEnd type="stealth" w="med"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3*#ppt_w"/>
                                          </p:val>
                                        </p:tav>
                                        <p:tav tm="100000">
                                          <p:val>
                                            <p:strVal val="#ppt_w"/>
                                          </p:val>
                                        </p:tav>
                                      </p:tavLst>
                                    </p:anim>
                                    <p:anim calcmode="lin" valueType="num">
                                      <p:cBhvr>
                                        <p:cTn id="14" dur="500" fill="hold"/>
                                        <p:tgtEl>
                                          <p:spTgt spid="2"/>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18" presetClass="entr" presetSubtype="6" fill="hold" nodeType="afterEffect">
                                  <p:stCondLst>
                                    <p:cond delay="0"/>
                                  </p:stCondLst>
                                  <p:childTnLst>
                                    <p:set>
                                      <p:cBhvr>
                                        <p:cTn id="17" dur="1" fill="hold">
                                          <p:stCondLst>
                                            <p:cond delay="0"/>
                                          </p:stCondLst>
                                        </p:cTn>
                                        <p:tgtEl>
                                          <p:spTgt spid="434202"/>
                                        </p:tgtEl>
                                        <p:attrNameLst>
                                          <p:attrName>style.visibility</p:attrName>
                                        </p:attrNameLst>
                                      </p:cBhvr>
                                      <p:to>
                                        <p:strVal val="visible"/>
                                      </p:to>
                                    </p:set>
                                    <p:animEffect transition="in" filter="strips(downRight)">
                                      <p:cBhvr>
                                        <p:cTn id="18" dur="500"/>
                                        <p:tgtEl>
                                          <p:spTgt spid="434202"/>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34213">
                                            <p:txEl>
                                              <p:pRg st="0" end="0"/>
                                            </p:txEl>
                                          </p:spTgt>
                                        </p:tgtEl>
                                        <p:attrNameLst>
                                          <p:attrName>style.visibility</p:attrName>
                                        </p:attrNameLst>
                                      </p:cBhvr>
                                      <p:to>
                                        <p:strVal val="visible"/>
                                      </p:to>
                                    </p:set>
                                    <p:animEffect transition="in" filter="wipe(left)">
                                      <p:cBhvr>
                                        <p:cTn id="22" dur="500"/>
                                        <p:tgtEl>
                                          <p:spTgt spid="434213">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34213">
                                            <p:txEl>
                                              <p:pRg st="1" end="1"/>
                                            </p:txEl>
                                          </p:spTgt>
                                        </p:tgtEl>
                                        <p:attrNameLst>
                                          <p:attrName>style.visibility</p:attrName>
                                        </p:attrNameLst>
                                      </p:cBhvr>
                                      <p:to>
                                        <p:strVal val="visible"/>
                                      </p:to>
                                    </p:set>
                                    <p:animEffect transition="in" filter="wipe(left)">
                                      <p:cBhvr>
                                        <p:cTn id="26" dur="500"/>
                                        <p:tgtEl>
                                          <p:spTgt spid="434213">
                                            <p:txEl>
                                              <p:pRg st="1" end="1"/>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34213">
                                            <p:txEl>
                                              <p:pRg st="2" end="2"/>
                                            </p:txEl>
                                          </p:spTgt>
                                        </p:tgtEl>
                                        <p:attrNameLst>
                                          <p:attrName>style.visibility</p:attrName>
                                        </p:attrNameLst>
                                      </p:cBhvr>
                                      <p:to>
                                        <p:strVal val="visible"/>
                                      </p:to>
                                    </p:set>
                                    <p:animEffect transition="in" filter="wipe(left)">
                                      <p:cBhvr>
                                        <p:cTn id="30" dur="500"/>
                                        <p:tgtEl>
                                          <p:spTgt spid="434213">
                                            <p:txEl>
                                              <p:pRg st="2" end="2"/>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34213">
                                            <p:txEl>
                                              <p:pRg st="3" end="3"/>
                                            </p:txEl>
                                          </p:spTgt>
                                        </p:tgtEl>
                                        <p:attrNameLst>
                                          <p:attrName>style.visibility</p:attrName>
                                        </p:attrNameLst>
                                      </p:cBhvr>
                                      <p:to>
                                        <p:strVal val="visible"/>
                                      </p:to>
                                    </p:set>
                                    <p:animEffect transition="in" filter="wipe(left)">
                                      <p:cBhvr>
                                        <p:cTn id="34" dur="500"/>
                                        <p:tgtEl>
                                          <p:spTgt spid="434213">
                                            <p:txEl>
                                              <p:pRg st="3" end="3"/>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34213">
                                            <p:txEl>
                                              <p:pRg st="4" end="4"/>
                                            </p:txEl>
                                          </p:spTgt>
                                        </p:tgtEl>
                                        <p:attrNameLst>
                                          <p:attrName>style.visibility</p:attrName>
                                        </p:attrNameLst>
                                      </p:cBhvr>
                                      <p:to>
                                        <p:strVal val="visible"/>
                                      </p:to>
                                    </p:set>
                                    <p:animEffect transition="in" filter="wipe(left)">
                                      <p:cBhvr>
                                        <p:cTn id="38" dur="500"/>
                                        <p:tgtEl>
                                          <p:spTgt spid="434213">
                                            <p:txEl>
                                              <p:pRg st="4" end="4"/>
                                            </p:txEl>
                                          </p:spTgt>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34213">
                                            <p:txEl>
                                              <p:pRg st="5" end="5"/>
                                            </p:txEl>
                                          </p:spTgt>
                                        </p:tgtEl>
                                        <p:attrNameLst>
                                          <p:attrName>style.visibility</p:attrName>
                                        </p:attrNameLst>
                                      </p:cBhvr>
                                      <p:to>
                                        <p:strVal val="visible"/>
                                      </p:to>
                                    </p:set>
                                    <p:animEffect transition="in" filter="wipe(left)">
                                      <p:cBhvr>
                                        <p:cTn id="42" dur="500"/>
                                        <p:tgtEl>
                                          <p:spTgt spid="4342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13" grpId="0" build="p" autoUpdateAnimBg="0" advAuto="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1"/>
          </p:nvPr>
        </p:nvSpPr>
        <p:spPr/>
        <p:txBody>
          <a:bodyPr/>
          <a:lstStyle/>
          <a:p>
            <a:r>
              <a:rPr lang="en-US"/>
              <a:t>12–</a:t>
            </a:r>
            <a:fld id="{E40B6D93-982C-4E82-A98E-6D3E401BC096}" type="slidenum">
              <a:rPr lang="en-US"/>
              <a:pPr/>
              <a:t>251</a:t>
            </a:fld>
            <a:endParaRPr lang="en-US"/>
          </a:p>
        </p:txBody>
      </p:sp>
      <p:sp>
        <p:nvSpPr>
          <p:cNvPr id="441346"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41347" name="Rectangle 3"/>
          <p:cNvSpPr>
            <a:spLocks noGrp="1" noChangeArrowheads="1"/>
          </p:cNvSpPr>
          <p:nvPr>
            <p:ph type="title"/>
          </p:nvPr>
        </p:nvSpPr>
        <p:spPr>
          <a:xfrm>
            <a:off x="533400" y="519113"/>
            <a:ext cx="3048000" cy="822325"/>
          </a:xfrm>
        </p:spPr>
        <p:txBody>
          <a:bodyPr/>
          <a:lstStyle/>
          <a:p>
            <a:r>
              <a:rPr lang="en-US" sz="2400"/>
              <a:t>Factors Affecting Managerial Discretion</a:t>
            </a:r>
          </a:p>
        </p:txBody>
      </p:sp>
      <p:sp>
        <p:nvSpPr>
          <p:cNvPr id="441348" name="Rectangle 4"/>
          <p:cNvSpPr>
            <a:spLocks noChangeArrowheads="1"/>
          </p:cNvSpPr>
          <p:nvPr/>
        </p:nvSpPr>
        <p:spPr bwMode="gray">
          <a:xfrm flipV="1">
            <a:off x="536575" y="1371600"/>
            <a:ext cx="2816225" cy="76200"/>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grpSp>
        <p:nvGrpSpPr>
          <p:cNvPr id="2" name="Group 14"/>
          <p:cNvGrpSpPr>
            <a:grpSpLocks/>
          </p:cNvGrpSpPr>
          <p:nvPr/>
        </p:nvGrpSpPr>
        <p:grpSpPr bwMode="auto">
          <a:xfrm>
            <a:off x="3463925" y="1362075"/>
            <a:ext cx="2489200" cy="1190625"/>
            <a:chOff x="2182" y="858"/>
            <a:chExt cx="1568" cy="750"/>
          </a:xfrm>
        </p:grpSpPr>
        <p:pic>
          <p:nvPicPr>
            <p:cNvPr id="441359" name="Picture 15" descr="D:\Chap12graphics\Box1_fig 12.2.jpg"/>
            <p:cNvPicPr>
              <a:picLocks noChangeAspect="1" noChangeArrowheads="1"/>
            </p:cNvPicPr>
            <p:nvPr/>
          </p:nvPicPr>
          <p:blipFill>
            <a:blip r:embed="rId2"/>
            <a:srcRect/>
            <a:stretch>
              <a:fillRect/>
            </a:stretch>
          </p:blipFill>
          <p:spPr bwMode="auto">
            <a:xfrm>
              <a:off x="2182" y="858"/>
              <a:ext cx="1568" cy="750"/>
            </a:xfrm>
            <a:prstGeom prst="rect">
              <a:avLst/>
            </a:prstGeom>
            <a:noFill/>
          </p:spPr>
        </p:pic>
        <p:sp>
          <p:nvSpPr>
            <p:cNvPr id="441360" name="Text Box 16"/>
            <p:cNvSpPr txBox="1">
              <a:spLocks noChangeArrowheads="1"/>
            </p:cNvSpPr>
            <p:nvPr/>
          </p:nvSpPr>
          <p:spPr bwMode="auto">
            <a:xfrm>
              <a:off x="2197" y="1007"/>
              <a:ext cx="1479" cy="404"/>
            </a:xfrm>
            <a:prstGeom prst="rect">
              <a:avLst/>
            </a:prstGeom>
            <a:noFill/>
            <a:ln w="9525">
              <a:noFill/>
              <a:miter lim="800000"/>
              <a:headEnd/>
              <a:tailEnd/>
            </a:ln>
            <a:effectLst/>
          </p:spPr>
          <p:txBody>
            <a:bodyPr>
              <a:spAutoFit/>
            </a:bodyPr>
            <a:lstStyle/>
            <a:p>
              <a:pPr algn="ctr"/>
              <a:r>
                <a:rPr lang="en-US" sz="1800" b="1">
                  <a:solidFill>
                    <a:schemeClr val="bg1"/>
                  </a:solidFill>
                </a:rPr>
                <a:t>External Environment</a:t>
              </a:r>
            </a:p>
          </p:txBody>
        </p:sp>
      </p:grpSp>
      <p:grpSp>
        <p:nvGrpSpPr>
          <p:cNvPr id="3" name="Group 17"/>
          <p:cNvGrpSpPr>
            <a:grpSpLocks/>
          </p:cNvGrpSpPr>
          <p:nvPr/>
        </p:nvGrpSpPr>
        <p:grpSpPr bwMode="auto">
          <a:xfrm>
            <a:off x="6427788" y="1362075"/>
            <a:ext cx="2501900" cy="1201738"/>
            <a:chOff x="4049" y="858"/>
            <a:chExt cx="1576" cy="757"/>
          </a:xfrm>
        </p:grpSpPr>
        <p:pic>
          <p:nvPicPr>
            <p:cNvPr id="441362" name="Picture 18" descr="D:\Chap12graphics\Box2_fig 12.2.jpg"/>
            <p:cNvPicPr>
              <a:picLocks noChangeAspect="1" noChangeArrowheads="1"/>
            </p:cNvPicPr>
            <p:nvPr/>
          </p:nvPicPr>
          <p:blipFill>
            <a:blip r:embed="rId3"/>
            <a:srcRect/>
            <a:stretch>
              <a:fillRect/>
            </a:stretch>
          </p:blipFill>
          <p:spPr bwMode="auto">
            <a:xfrm>
              <a:off x="4049" y="858"/>
              <a:ext cx="1576" cy="757"/>
            </a:xfrm>
            <a:prstGeom prst="rect">
              <a:avLst/>
            </a:prstGeom>
            <a:noFill/>
          </p:spPr>
        </p:pic>
        <p:sp>
          <p:nvSpPr>
            <p:cNvPr id="441363" name="Text Box 19"/>
            <p:cNvSpPr txBox="1">
              <a:spLocks noChangeArrowheads="1"/>
            </p:cNvSpPr>
            <p:nvPr/>
          </p:nvSpPr>
          <p:spPr bwMode="auto">
            <a:xfrm>
              <a:off x="4079" y="1007"/>
              <a:ext cx="1479" cy="404"/>
            </a:xfrm>
            <a:prstGeom prst="rect">
              <a:avLst/>
            </a:prstGeom>
            <a:noFill/>
            <a:ln w="9525">
              <a:noFill/>
              <a:miter lim="800000"/>
              <a:headEnd/>
              <a:tailEnd/>
            </a:ln>
            <a:effectLst/>
          </p:spPr>
          <p:txBody>
            <a:bodyPr>
              <a:spAutoFit/>
            </a:bodyPr>
            <a:lstStyle/>
            <a:p>
              <a:pPr algn="ctr"/>
              <a:r>
                <a:rPr lang="en-US" sz="1800" b="1">
                  <a:solidFill>
                    <a:schemeClr val="bg1"/>
                  </a:solidFill>
                </a:rPr>
                <a:t>Characteristics of the Organization</a:t>
              </a:r>
            </a:p>
          </p:txBody>
        </p:sp>
      </p:grpSp>
      <p:grpSp>
        <p:nvGrpSpPr>
          <p:cNvPr id="4" name="Group 20"/>
          <p:cNvGrpSpPr>
            <a:grpSpLocks/>
          </p:cNvGrpSpPr>
          <p:nvPr/>
        </p:nvGrpSpPr>
        <p:grpSpPr bwMode="auto">
          <a:xfrm>
            <a:off x="5011738" y="3086100"/>
            <a:ext cx="2403475" cy="963613"/>
            <a:chOff x="3157" y="1944"/>
            <a:chExt cx="1514" cy="607"/>
          </a:xfrm>
        </p:grpSpPr>
        <p:pic>
          <p:nvPicPr>
            <p:cNvPr id="441365" name="Picture 21" descr="D:\Chap12graphics\Box3_fig 12.2.jpg"/>
            <p:cNvPicPr>
              <a:picLocks noChangeAspect="1" noChangeArrowheads="1"/>
            </p:cNvPicPr>
            <p:nvPr/>
          </p:nvPicPr>
          <p:blipFill>
            <a:blip r:embed="rId4"/>
            <a:srcRect/>
            <a:stretch>
              <a:fillRect/>
            </a:stretch>
          </p:blipFill>
          <p:spPr bwMode="auto">
            <a:xfrm>
              <a:off x="3165" y="1944"/>
              <a:ext cx="1506" cy="607"/>
            </a:xfrm>
            <a:prstGeom prst="rect">
              <a:avLst/>
            </a:prstGeom>
            <a:noFill/>
          </p:spPr>
        </p:pic>
        <p:sp>
          <p:nvSpPr>
            <p:cNvPr id="441366" name="Text Box 22"/>
            <p:cNvSpPr txBox="1">
              <a:spLocks noChangeArrowheads="1"/>
            </p:cNvSpPr>
            <p:nvPr/>
          </p:nvSpPr>
          <p:spPr bwMode="auto">
            <a:xfrm>
              <a:off x="3157" y="2020"/>
              <a:ext cx="1479" cy="404"/>
            </a:xfrm>
            <a:prstGeom prst="rect">
              <a:avLst/>
            </a:prstGeom>
            <a:noFill/>
            <a:ln w="9525">
              <a:noFill/>
              <a:miter lim="800000"/>
              <a:headEnd/>
              <a:tailEnd/>
            </a:ln>
            <a:effectLst/>
          </p:spPr>
          <p:txBody>
            <a:bodyPr>
              <a:spAutoFit/>
            </a:bodyPr>
            <a:lstStyle/>
            <a:p>
              <a:pPr algn="ctr"/>
              <a:r>
                <a:rPr lang="en-US" sz="1800" b="1">
                  <a:solidFill>
                    <a:schemeClr val="bg1"/>
                  </a:solidFill>
                </a:rPr>
                <a:t>Managerial Discretion</a:t>
              </a:r>
            </a:p>
          </p:txBody>
        </p:sp>
      </p:grpSp>
      <p:sp>
        <p:nvSpPr>
          <p:cNvPr id="441370" name="Text Box 26"/>
          <p:cNvSpPr txBox="1">
            <a:spLocks noChangeArrowheads="1"/>
          </p:cNvSpPr>
          <p:nvPr/>
        </p:nvSpPr>
        <p:spPr bwMode="auto">
          <a:xfrm>
            <a:off x="473075" y="2498725"/>
            <a:ext cx="3763963" cy="2568575"/>
          </a:xfrm>
          <a:prstGeom prst="rect">
            <a:avLst/>
          </a:prstGeom>
          <a:noFill/>
          <a:ln w="9525">
            <a:noFill/>
            <a:miter lim="800000"/>
            <a:headEnd/>
            <a:tailEnd/>
          </a:ln>
          <a:effectLst/>
        </p:spPr>
        <p:txBody>
          <a:bodyPr>
            <a:spAutoFit/>
          </a:bodyPr>
          <a:lstStyle/>
          <a:p>
            <a:pPr marL="230188" indent="-230188">
              <a:lnSpc>
                <a:spcPct val="85000"/>
              </a:lnSpc>
              <a:spcBef>
                <a:spcPct val="20000"/>
              </a:spcBef>
            </a:pPr>
            <a:r>
              <a:rPr lang="en-US" sz="2400" b="1"/>
              <a:t>	Characteristics of the Organization</a:t>
            </a:r>
          </a:p>
          <a:p>
            <a:pPr marL="230188" indent="-230188">
              <a:lnSpc>
                <a:spcPct val="85000"/>
              </a:lnSpc>
              <a:spcBef>
                <a:spcPct val="20000"/>
              </a:spcBef>
              <a:buFontTx/>
              <a:buChar char="•"/>
            </a:pPr>
            <a:r>
              <a:rPr lang="en-US" sz="2000" b="1"/>
              <a:t>Size</a:t>
            </a:r>
          </a:p>
          <a:p>
            <a:pPr marL="230188" indent="-230188">
              <a:lnSpc>
                <a:spcPct val="85000"/>
              </a:lnSpc>
              <a:spcBef>
                <a:spcPct val="20000"/>
              </a:spcBef>
              <a:buFontTx/>
              <a:buChar char="•"/>
            </a:pPr>
            <a:r>
              <a:rPr lang="en-US" sz="2000" b="1"/>
              <a:t>Age</a:t>
            </a:r>
          </a:p>
          <a:p>
            <a:pPr marL="230188" indent="-230188">
              <a:lnSpc>
                <a:spcPct val="85000"/>
              </a:lnSpc>
              <a:spcBef>
                <a:spcPct val="20000"/>
              </a:spcBef>
              <a:buFontTx/>
              <a:buChar char="•"/>
            </a:pPr>
            <a:r>
              <a:rPr lang="en-US" sz="2000" b="1"/>
              <a:t>Culture</a:t>
            </a:r>
          </a:p>
          <a:p>
            <a:pPr marL="230188" indent="-230188">
              <a:lnSpc>
                <a:spcPct val="85000"/>
              </a:lnSpc>
              <a:spcBef>
                <a:spcPct val="20000"/>
              </a:spcBef>
              <a:buFontTx/>
              <a:buChar char="•"/>
            </a:pPr>
            <a:r>
              <a:rPr lang="en-US" sz="2000" b="1"/>
              <a:t>Availability of resources</a:t>
            </a:r>
          </a:p>
          <a:p>
            <a:pPr marL="230188" indent="-230188">
              <a:lnSpc>
                <a:spcPct val="85000"/>
              </a:lnSpc>
              <a:spcBef>
                <a:spcPct val="20000"/>
              </a:spcBef>
              <a:buFontTx/>
              <a:buChar char="•"/>
            </a:pPr>
            <a:r>
              <a:rPr lang="en-US" sz="2000" b="1"/>
              <a:t>Patterns of interaction among employees</a:t>
            </a:r>
          </a:p>
        </p:txBody>
      </p:sp>
      <p:cxnSp>
        <p:nvCxnSpPr>
          <p:cNvPr id="441355" name="AutoShape 11"/>
          <p:cNvCxnSpPr>
            <a:cxnSpLocks noChangeShapeType="1"/>
          </p:cNvCxnSpPr>
          <p:nvPr/>
        </p:nvCxnSpPr>
        <p:spPr bwMode="auto">
          <a:xfrm rot="16200000" flipH="1">
            <a:off x="4218781" y="2751932"/>
            <a:ext cx="1044575" cy="579438"/>
          </a:xfrm>
          <a:prstGeom prst="bentConnector2">
            <a:avLst/>
          </a:prstGeom>
          <a:noFill/>
          <a:ln w="22225">
            <a:solidFill>
              <a:schemeClr val="tx1"/>
            </a:solidFill>
            <a:miter lim="800000"/>
            <a:headEnd/>
            <a:tailEnd type="stealth" w="med" len="lg"/>
          </a:ln>
          <a:effectLst/>
        </p:spPr>
      </p:cxnSp>
      <p:cxnSp>
        <p:nvCxnSpPr>
          <p:cNvPr id="441356" name="AutoShape 12"/>
          <p:cNvCxnSpPr>
            <a:cxnSpLocks noChangeShapeType="1"/>
          </p:cNvCxnSpPr>
          <p:nvPr/>
        </p:nvCxnSpPr>
        <p:spPr bwMode="auto">
          <a:xfrm rot="5400000">
            <a:off x="7131050" y="2757488"/>
            <a:ext cx="1044575" cy="568325"/>
          </a:xfrm>
          <a:prstGeom prst="bentConnector2">
            <a:avLst/>
          </a:prstGeom>
          <a:noFill/>
          <a:ln w="22225">
            <a:solidFill>
              <a:schemeClr val="tx1"/>
            </a:solidFill>
            <a:miter lim="800000"/>
            <a:headEnd/>
            <a:tailEnd type="stealth" w="med" len="lg"/>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41356"/>
                                        </p:tgtEl>
                                        <p:attrNameLst>
                                          <p:attrName>style.visibility</p:attrName>
                                        </p:attrNameLst>
                                      </p:cBhvr>
                                      <p:to>
                                        <p:strVal val="visible"/>
                                      </p:to>
                                    </p:set>
                                    <p:animEffect transition="in" filter="strips(downLeft)">
                                      <p:cBhvr>
                                        <p:cTn id="12" dur="500"/>
                                        <p:tgtEl>
                                          <p:spTgt spid="44135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1370">
                                            <p:txEl>
                                              <p:pRg st="0" end="0"/>
                                            </p:txEl>
                                          </p:spTgt>
                                        </p:tgtEl>
                                        <p:attrNameLst>
                                          <p:attrName>style.visibility</p:attrName>
                                        </p:attrNameLst>
                                      </p:cBhvr>
                                      <p:to>
                                        <p:strVal val="visible"/>
                                      </p:to>
                                    </p:set>
                                    <p:animEffect transition="in" filter="wipe(left)">
                                      <p:cBhvr>
                                        <p:cTn id="16" dur="500"/>
                                        <p:tgtEl>
                                          <p:spTgt spid="441370">
                                            <p:txEl>
                                              <p:pRg st="0" end="0"/>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41370">
                                            <p:txEl>
                                              <p:pRg st="1" end="1"/>
                                            </p:txEl>
                                          </p:spTgt>
                                        </p:tgtEl>
                                        <p:attrNameLst>
                                          <p:attrName>style.visibility</p:attrName>
                                        </p:attrNameLst>
                                      </p:cBhvr>
                                      <p:to>
                                        <p:strVal val="visible"/>
                                      </p:to>
                                    </p:set>
                                    <p:animEffect transition="in" filter="wipe(left)">
                                      <p:cBhvr>
                                        <p:cTn id="20" dur="500"/>
                                        <p:tgtEl>
                                          <p:spTgt spid="441370">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41370">
                                            <p:txEl>
                                              <p:pRg st="2" end="2"/>
                                            </p:txEl>
                                          </p:spTgt>
                                        </p:tgtEl>
                                        <p:attrNameLst>
                                          <p:attrName>style.visibility</p:attrName>
                                        </p:attrNameLst>
                                      </p:cBhvr>
                                      <p:to>
                                        <p:strVal val="visible"/>
                                      </p:to>
                                    </p:set>
                                    <p:animEffect transition="in" filter="wipe(left)">
                                      <p:cBhvr>
                                        <p:cTn id="24" dur="500"/>
                                        <p:tgtEl>
                                          <p:spTgt spid="441370">
                                            <p:txEl>
                                              <p:pRg st="2" end="2"/>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41370">
                                            <p:txEl>
                                              <p:pRg st="3" end="3"/>
                                            </p:txEl>
                                          </p:spTgt>
                                        </p:tgtEl>
                                        <p:attrNameLst>
                                          <p:attrName>style.visibility</p:attrName>
                                        </p:attrNameLst>
                                      </p:cBhvr>
                                      <p:to>
                                        <p:strVal val="visible"/>
                                      </p:to>
                                    </p:set>
                                    <p:animEffect transition="in" filter="wipe(left)">
                                      <p:cBhvr>
                                        <p:cTn id="28" dur="500"/>
                                        <p:tgtEl>
                                          <p:spTgt spid="441370">
                                            <p:txEl>
                                              <p:pRg st="3" end="3"/>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1370">
                                            <p:txEl>
                                              <p:pRg st="4" end="4"/>
                                            </p:txEl>
                                          </p:spTgt>
                                        </p:tgtEl>
                                        <p:attrNameLst>
                                          <p:attrName>style.visibility</p:attrName>
                                        </p:attrNameLst>
                                      </p:cBhvr>
                                      <p:to>
                                        <p:strVal val="visible"/>
                                      </p:to>
                                    </p:set>
                                    <p:animEffect transition="in" filter="wipe(left)">
                                      <p:cBhvr>
                                        <p:cTn id="32" dur="500"/>
                                        <p:tgtEl>
                                          <p:spTgt spid="441370">
                                            <p:txEl>
                                              <p:pRg st="4" end="4"/>
                                            </p:txEl>
                                          </p:spTgt>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41370">
                                            <p:txEl>
                                              <p:pRg st="5" end="5"/>
                                            </p:txEl>
                                          </p:spTgt>
                                        </p:tgtEl>
                                        <p:attrNameLst>
                                          <p:attrName>style.visibility</p:attrName>
                                        </p:attrNameLst>
                                      </p:cBhvr>
                                      <p:to>
                                        <p:strVal val="visible"/>
                                      </p:to>
                                    </p:set>
                                    <p:animEffect transition="in" filter="wipe(left)">
                                      <p:cBhvr>
                                        <p:cTn id="36" dur="500"/>
                                        <p:tgtEl>
                                          <p:spTgt spid="4413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70" grpId="0" build="p" autoUpdateAnimBg="0" advAuto="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1"/>
          </p:nvPr>
        </p:nvSpPr>
        <p:spPr/>
        <p:txBody>
          <a:bodyPr/>
          <a:lstStyle/>
          <a:p>
            <a:r>
              <a:rPr lang="en-US"/>
              <a:t>12–</a:t>
            </a:r>
            <a:fld id="{B17FF963-2082-43FA-B331-02B16CF1D9FE}" type="slidenum">
              <a:rPr lang="en-US"/>
              <a:pPr/>
              <a:t>252</a:t>
            </a:fld>
            <a:endParaRPr lang="en-US"/>
          </a:p>
        </p:txBody>
      </p:sp>
      <p:sp>
        <p:nvSpPr>
          <p:cNvPr id="442370"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42371" name="Rectangle 3"/>
          <p:cNvSpPr>
            <a:spLocks noGrp="1" noChangeArrowheads="1"/>
          </p:cNvSpPr>
          <p:nvPr>
            <p:ph type="title"/>
          </p:nvPr>
        </p:nvSpPr>
        <p:spPr>
          <a:xfrm>
            <a:off x="533400" y="519113"/>
            <a:ext cx="3048000" cy="822325"/>
          </a:xfrm>
        </p:spPr>
        <p:txBody>
          <a:bodyPr/>
          <a:lstStyle/>
          <a:p>
            <a:r>
              <a:rPr lang="en-US" sz="2400"/>
              <a:t>Factors Affecting Managerial Discretion</a:t>
            </a:r>
          </a:p>
        </p:txBody>
      </p:sp>
      <p:sp>
        <p:nvSpPr>
          <p:cNvPr id="442372" name="Rectangle 4"/>
          <p:cNvSpPr>
            <a:spLocks noChangeArrowheads="1"/>
          </p:cNvSpPr>
          <p:nvPr/>
        </p:nvSpPr>
        <p:spPr bwMode="gray">
          <a:xfrm flipV="1">
            <a:off x="536575" y="1371600"/>
            <a:ext cx="2816225" cy="76200"/>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grpSp>
        <p:nvGrpSpPr>
          <p:cNvPr id="2" name="Group 14"/>
          <p:cNvGrpSpPr>
            <a:grpSpLocks/>
          </p:cNvGrpSpPr>
          <p:nvPr/>
        </p:nvGrpSpPr>
        <p:grpSpPr bwMode="auto">
          <a:xfrm>
            <a:off x="3463925" y="1362075"/>
            <a:ext cx="2489200" cy="1190625"/>
            <a:chOff x="2182" y="858"/>
            <a:chExt cx="1568" cy="750"/>
          </a:xfrm>
        </p:grpSpPr>
        <p:pic>
          <p:nvPicPr>
            <p:cNvPr id="442383" name="Picture 15" descr="D:\Chap12graphics\Box1_fig 12.2.jpg"/>
            <p:cNvPicPr>
              <a:picLocks noChangeAspect="1" noChangeArrowheads="1"/>
            </p:cNvPicPr>
            <p:nvPr/>
          </p:nvPicPr>
          <p:blipFill>
            <a:blip r:embed="rId2"/>
            <a:srcRect/>
            <a:stretch>
              <a:fillRect/>
            </a:stretch>
          </p:blipFill>
          <p:spPr bwMode="auto">
            <a:xfrm>
              <a:off x="2182" y="858"/>
              <a:ext cx="1568" cy="750"/>
            </a:xfrm>
            <a:prstGeom prst="rect">
              <a:avLst/>
            </a:prstGeom>
            <a:noFill/>
          </p:spPr>
        </p:pic>
        <p:sp>
          <p:nvSpPr>
            <p:cNvPr id="442384" name="Text Box 16"/>
            <p:cNvSpPr txBox="1">
              <a:spLocks noChangeArrowheads="1"/>
            </p:cNvSpPr>
            <p:nvPr/>
          </p:nvSpPr>
          <p:spPr bwMode="auto">
            <a:xfrm>
              <a:off x="2197" y="1007"/>
              <a:ext cx="1479" cy="404"/>
            </a:xfrm>
            <a:prstGeom prst="rect">
              <a:avLst/>
            </a:prstGeom>
            <a:noFill/>
            <a:ln w="9525">
              <a:noFill/>
              <a:miter lim="800000"/>
              <a:headEnd/>
              <a:tailEnd/>
            </a:ln>
            <a:effectLst/>
          </p:spPr>
          <p:txBody>
            <a:bodyPr>
              <a:spAutoFit/>
            </a:bodyPr>
            <a:lstStyle/>
            <a:p>
              <a:pPr algn="ctr"/>
              <a:r>
                <a:rPr lang="en-US" sz="1800" b="1">
                  <a:solidFill>
                    <a:schemeClr val="bg1"/>
                  </a:solidFill>
                </a:rPr>
                <a:t>External Environment</a:t>
              </a:r>
            </a:p>
          </p:txBody>
        </p:sp>
      </p:grpSp>
      <p:grpSp>
        <p:nvGrpSpPr>
          <p:cNvPr id="3" name="Group 17"/>
          <p:cNvGrpSpPr>
            <a:grpSpLocks/>
          </p:cNvGrpSpPr>
          <p:nvPr/>
        </p:nvGrpSpPr>
        <p:grpSpPr bwMode="auto">
          <a:xfrm>
            <a:off x="6427788" y="1362075"/>
            <a:ext cx="2501900" cy="1201738"/>
            <a:chOff x="4049" y="858"/>
            <a:chExt cx="1576" cy="757"/>
          </a:xfrm>
        </p:grpSpPr>
        <p:pic>
          <p:nvPicPr>
            <p:cNvPr id="442386" name="Picture 18" descr="D:\Chap12graphics\Box2_fig 12.2.jpg"/>
            <p:cNvPicPr>
              <a:picLocks noChangeAspect="1" noChangeArrowheads="1"/>
            </p:cNvPicPr>
            <p:nvPr/>
          </p:nvPicPr>
          <p:blipFill>
            <a:blip r:embed="rId3"/>
            <a:srcRect/>
            <a:stretch>
              <a:fillRect/>
            </a:stretch>
          </p:blipFill>
          <p:spPr bwMode="auto">
            <a:xfrm>
              <a:off x="4049" y="858"/>
              <a:ext cx="1576" cy="757"/>
            </a:xfrm>
            <a:prstGeom prst="rect">
              <a:avLst/>
            </a:prstGeom>
            <a:noFill/>
          </p:spPr>
        </p:pic>
        <p:sp>
          <p:nvSpPr>
            <p:cNvPr id="442387" name="Text Box 19"/>
            <p:cNvSpPr txBox="1">
              <a:spLocks noChangeArrowheads="1"/>
            </p:cNvSpPr>
            <p:nvPr/>
          </p:nvSpPr>
          <p:spPr bwMode="auto">
            <a:xfrm>
              <a:off x="4079" y="1007"/>
              <a:ext cx="1479" cy="404"/>
            </a:xfrm>
            <a:prstGeom prst="rect">
              <a:avLst/>
            </a:prstGeom>
            <a:noFill/>
            <a:ln w="9525">
              <a:noFill/>
              <a:miter lim="800000"/>
              <a:headEnd/>
              <a:tailEnd/>
            </a:ln>
            <a:effectLst/>
          </p:spPr>
          <p:txBody>
            <a:bodyPr>
              <a:spAutoFit/>
            </a:bodyPr>
            <a:lstStyle/>
            <a:p>
              <a:pPr algn="ctr"/>
              <a:r>
                <a:rPr lang="en-US" sz="1800" b="1">
                  <a:solidFill>
                    <a:schemeClr val="bg1"/>
                  </a:solidFill>
                </a:rPr>
                <a:t>Characteristics of the Organization</a:t>
              </a:r>
            </a:p>
          </p:txBody>
        </p:sp>
      </p:grpSp>
      <p:grpSp>
        <p:nvGrpSpPr>
          <p:cNvPr id="4" name="Group 20"/>
          <p:cNvGrpSpPr>
            <a:grpSpLocks/>
          </p:cNvGrpSpPr>
          <p:nvPr/>
        </p:nvGrpSpPr>
        <p:grpSpPr bwMode="auto">
          <a:xfrm>
            <a:off x="5011738" y="3086100"/>
            <a:ext cx="2403475" cy="963613"/>
            <a:chOff x="3157" y="1944"/>
            <a:chExt cx="1514" cy="607"/>
          </a:xfrm>
        </p:grpSpPr>
        <p:pic>
          <p:nvPicPr>
            <p:cNvPr id="442389" name="Picture 21" descr="D:\Chap12graphics\Box3_fig 12.2.jpg"/>
            <p:cNvPicPr>
              <a:picLocks noChangeAspect="1" noChangeArrowheads="1"/>
            </p:cNvPicPr>
            <p:nvPr/>
          </p:nvPicPr>
          <p:blipFill>
            <a:blip r:embed="rId4"/>
            <a:srcRect/>
            <a:stretch>
              <a:fillRect/>
            </a:stretch>
          </p:blipFill>
          <p:spPr bwMode="auto">
            <a:xfrm>
              <a:off x="3165" y="1944"/>
              <a:ext cx="1506" cy="607"/>
            </a:xfrm>
            <a:prstGeom prst="rect">
              <a:avLst/>
            </a:prstGeom>
            <a:noFill/>
          </p:spPr>
        </p:pic>
        <p:sp>
          <p:nvSpPr>
            <p:cNvPr id="442390" name="Text Box 22"/>
            <p:cNvSpPr txBox="1">
              <a:spLocks noChangeArrowheads="1"/>
            </p:cNvSpPr>
            <p:nvPr/>
          </p:nvSpPr>
          <p:spPr bwMode="auto">
            <a:xfrm>
              <a:off x="3157" y="2020"/>
              <a:ext cx="1479" cy="404"/>
            </a:xfrm>
            <a:prstGeom prst="rect">
              <a:avLst/>
            </a:prstGeom>
            <a:noFill/>
            <a:ln w="9525">
              <a:noFill/>
              <a:miter lim="800000"/>
              <a:headEnd/>
              <a:tailEnd/>
            </a:ln>
            <a:effectLst/>
          </p:spPr>
          <p:txBody>
            <a:bodyPr>
              <a:spAutoFit/>
            </a:bodyPr>
            <a:lstStyle/>
            <a:p>
              <a:pPr algn="ctr"/>
              <a:r>
                <a:rPr lang="en-US" sz="1800" b="1">
                  <a:solidFill>
                    <a:schemeClr val="bg1"/>
                  </a:solidFill>
                </a:rPr>
                <a:t>Managerial Discretion</a:t>
              </a:r>
            </a:p>
          </p:txBody>
        </p:sp>
      </p:grpSp>
      <p:grpSp>
        <p:nvGrpSpPr>
          <p:cNvPr id="5" name="Group 23"/>
          <p:cNvGrpSpPr>
            <a:grpSpLocks/>
          </p:cNvGrpSpPr>
          <p:nvPr/>
        </p:nvGrpSpPr>
        <p:grpSpPr bwMode="auto">
          <a:xfrm>
            <a:off x="4968875" y="4564063"/>
            <a:ext cx="2500313" cy="1179512"/>
            <a:chOff x="3130" y="2875"/>
            <a:chExt cx="1575" cy="743"/>
          </a:xfrm>
        </p:grpSpPr>
        <p:pic>
          <p:nvPicPr>
            <p:cNvPr id="442392" name="Picture 24" descr="D:\Chap12graphics\Box4_fig 12.2.jpg"/>
            <p:cNvPicPr>
              <a:picLocks noChangeAspect="1" noChangeArrowheads="1"/>
            </p:cNvPicPr>
            <p:nvPr/>
          </p:nvPicPr>
          <p:blipFill>
            <a:blip r:embed="rId5"/>
            <a:srcRect/>
            <a:stretch>
              <a:fillRect/>
            </a:stretch>
          </p:blipFill>
          <p:spPr bwMode="auto">
            <a:xfrm>
              <a:off x="3130" y="2875"/>
              <a:ext cx="1575" cy="743"/>
            </a:xfrm>
            <a:prstGeom prst="rect">
              <a:avLst/>
            </a:prstGeom>
            <a:noFill/>
          </p:spPr>
        </p:pic>
        <p:sp>
          <p:nvSpPr>
            <p:cNvPr id="442393" name="Text Box 25"/>
            <p:cNvSpPr txBox="1">
              <a:spLocks noChangeArrowheads="1"/>
            </p:cNvSpPr>
            <p:nvPr/>
          </p:nvSpPr>
          <p:spPr bwMode="auto">
            <a:xfrm>
              <a:off x="3157" y="3028"/>
              <a:ext cx="1479" cy="404"/>
            </a:xfrm>
            <a:prstGeom prst="rect">
              <a:avLst/>
            </a:prstGeom>
            <a:noFill/>
            <a:ln w="9525">
              <a:noFill/>
              <a:miter lim="800000"/>
              <a:headEnd/>
              <a:tailEnd/>
            </a:ln>
            <a:effectLst/>
          </p:spPr>
          <p:txBody>
            <a:bodyPr>
              <a:spAutoFit/>
            </a:bodyPr>
            <a:lstStyle/>
            <a:p>
              <a:pPr algn="ctr"/>
              <a:r>
                <a:rPr lang="en-US" sz="1800" b="1">
                  <a:solidFill>
                    <a:schemeClr val="bg1"/>
                  </a:solidFill>
                </a:rPr>
                <a:t>Characteristics of the Manager</a:t>
              </a:r>
            </a:p>
          </p:txBody>
        </p:sp>
      </p:grpSp>
      <p:sp>
        <p:nvSpPr>
          <p:cNvPr id="442394" name="Text Box 26"/>
          <p:cNvSpPr txBox="1">
            <a:spLocks noChangeArrowheads="1"/>
          </p:cNvSpPr>
          <p:nvPr/>
        </p:nvSpPr>
        <p:spPr bwMode="auto">
          <a:xfrm>
            <a:off x="473075" y="2498725"/>
            <a:ext cx="3763963" cy="2827338"/>
          </a:xfrm>
          <a:prstGeom prst="rect">
            <a:avLst/>
          </a:prstGeom>
          <a:noFill/>
          <a:ln w="9525">
            <a:noFill/>
            <a:miter lim="800000"/>
            <a:headEnd/>
            <a:tailEnd/>
          </a:ln>
          <a:effectLst/>
        </p:spPr>
        <p:txBody>
          <a:bodyPr>
            <a:spAutoFit/>
          </a:bodyPr>
          <a:lstStyle/>
          <a:p>
            <a:pPr marL="230188" indent="-230188">
              <a:lnSpc>
                <a:spcPct val="85000"/>
              </a:lnSpc>
              <a:spcBef>
                <a:spcPct val="20000"/>
              </a:spcBef>
            </a:pPr>
            <a:r>
              <a:rPr lang="en-US" sz="2400" b="1"/>
              <a:t>	Characteristics of the Manager</a:t>
            </a:r>
          </a:p>
          <a:p>
            <a:pPr marL="230188" indent="-230188">
              <a:lnSpc>
                <a:spcPct val="85000"/>
              </a:lnSpc>
              <a:spcBef>
                <a:spcPct val="20000"/>
              </a:spcBef>
              <a:buFontTx/>
              <a:buChar char="•"/>
            </a:pPr>
            <a:r>
              <a:rPr lang="en-US" sz="2000" b="1"/>
              <a:t>Tolerance for ambiguity</a:t>
            </a:r>
          </a:p>
          <a:p>
            <a:pPr marL="230188" indent="-230188">
              <a:lnSpc>
                <a:spcPct val="85000"/>
              </a:lnSpc>
              <a:spcBef>
                <a:spcPct val="20000"/>
              </a:spcBef>
              <a:buFontTx/>
              <a:buChar char="•"/>
            </a:pPr>
            <a:r>
              <a:rPr lang="en-US" sz="2000" b="1"/>
              <a:t>Commitment to the firm and its desired strategic outcomes</a:t>
            </a:r>
          </a:p>
          <a:p>
            <a:pPr marL="230188" indent="-230188">
              <a:lnSpc>
                <a:spcPct val="85000"/>
              </a:lnSpc>
              <a:spcBef>
                <a:spcPct val="20000"/>
              </a:spcBef>
              <a:buFontTx/>
              <a:buChar char="•"/>
            </a:pPr>
            <a:r>
              <a:rPr lang="en-US" sz="2000" b="1"/>
              <a:t>Interpersonal skills</a:t>
            </a:r>
          </a:p>
          <a:p>
            <a:pPr marL="230188" indent="-230188">
              <a:lnSpc>
                <a:spcPct val="85000"/>
              </a:lnSpc>
              <a:spcBef>
                <a:spcPct val="20000"/>
              </a:spcBef>
              <a:buFontTx/>
              <a:buChar char="•"/>
            </a:pPr>
            <a:r>
              <a:rPr lang="en-US" sz="2000" b="1"/>
              <a:t>Aspiration level</a:t>
            </a:r>
          </a:p>
          <a:p>
            <a:pPr marL="230188" indent="-230188">
              <a:lnSpc>
                <a:spcPct val="85000"/>
              </a:lnSpc>
              <a:spcBef>
                <a:spcPct val="20000"/>
              </a:spcBef>
              <a:buFontTx/>
              <a:buChar char="•"/>
            </a:pPr>
            <a:r>
              <a:rPr lang="en-US" sz="2000" b="1"/>
              <a:t>Degree of self-confidence</a:t>
            </a:r>
          </a:p>
        </p:txBody>
      </p:sp>
      <p:cxnSp>
        <p:nvCxnSpPr>
          <p:cNvPr id="442379" name="AutoShape 11"/>
          <p:cNvCxnSpPr>
            <a:cxnSpLocks noChangeShapeType="1"/>
          </p:cNvCxnSpPr>
          <p:nvPr/>
        </p:nvCxnSpPr>
        <p:spPr bwMode="auto">
          <a:xfrm rot="16200000" flipH="1">
            <a:off x="4218781" y="2751932"/>
            <a:ext cx="1044575" cy="579438"/>
          </a:xfrm>
          <a:prstGeom prst="bentConnector2">
            <a:avLst/>
          </a:prstGeom>
          <a:noFill/>
          <a:ln w="22225">
            <a:solidFill>
              <a:schemeClr val="tx1"/>
            </a:solidFill>
            <a:miter lim="800000"/>
            <a:headEnd/>
            <a:tailEnd type="stealth" w="med" len="lg"/>
          </a:ln>
          <a:effectLst/>
        </p:spPr>
      </p:cxnSp>
      <p:cxnSp>
        <p:nvCxnSpPr>
          <p:cNvPr id="442380" name="AutoShape 12"/>
          <p:cNvCxnSpPr>
            <a:cxnSpLocks noChangeShapeType="1"/>
          </p:cNvCxnSpPr>
          <p:nvPr/>
        </p:nvCxnSpPr>
        <p:spPr bwMode="auto">
          <a:xfrm rot="5400000">
            <a:off x="7131050" y="2757488"/>
            <a:ext cx="1044575" cy="568325"/>
          </a:xfrm>
          <a:prstGeom prst="bentConnector2">
            <a:avLst/>
          </a:prstGeom>
          <a:noFill/>
          <a:ln w="22225">
            <a:solidFill>
              <a:schemeClr val="tx1"/>
            </a:solidFill>
            <a:miter lim="800000"/>
            <a:headEnd/>
            <a:tailEnd type="stealth" w="med" len="lg"/>
          </a:ln>
          <a:effectLst/>
        </p:spPr>
      </p:cxnSp>
      <p:cxnSp>
        <p:nvCxnSpPr>
          <p:cNvPr id="442381" name="AutoShape 13"/>
          <p:cNvCxnSpPr>
            <a:cxnSpLocks noChangeShapeType="1"/>
            <a:stCxn id="0" idx="0"/>
          </p:cNvCxnSpPr>
          <p:nvPr/>
        </p:nvCxnSpPr>
        <p:spPr bwMode="auto">
          <a:xfrm flipV="1">
            <a:off x="6219825" y="4017963"/>
            <a:ext cx="1588" cy="546100"/>
          </a:xfrm>
          <a:prstGeom prst="straightConnector1">
            <a:avLst/>
          </a:prstGeom>
          <a:noFill/>
          <a:ln w="22225">
            <a:solidFill>
              <a:schemeClr val="tx1"/>
            </a:solidFill>
            <a:round/>
            <a:headEnd/>
            <a:tailEnd type="stealth" w="med" len="lg"/>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2381"/>
                                        </p:tgtEl>
                                        <p:attrNameLst>
                                          <p:attrName>style.visibility</p:attrName>
                                        </p:attrNameLst>
                                      </p:cBhvr>
                                      <p:to>
                                        <p:strVal val="visible"/>
                                      </p:to>
                                    </p:set>
                                    <p:animEffect transition="in" filter="wipe(down)">
                                      <p:cBhvr>
                                        <p:cTn id="12" dur="500"/>
                                        <p:tgtEl>
                                          <p:spTgt spid="44238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2394">
                                            <p:txEl>
                                              <p:pRg st="0" end="0"/>
                                            </p:txEl>
                                          </p:spTgt>
                                        </p:tgtEl>
                                        <p:attrNameLst>
                                          <p:attrName>style.visibility</p:attrName>
                                        </p:attrNameLst>
                                      </p:cBhvr>
                                      <p:to>
                                        <p:strVal val="visible"/>
                                      </p:to>
                                    </p:set>
                                    <p:animEffect transition="in" filter="wipe(left)">
                                      <p:cBhvr>
                                        <p:cTn id="16" dur="500"/>
                                        <p:tgtEl>
                                          <p:spTgt spid="442394">
                                            <p:txEl>
                                              <p:pRg st="0" end="0"/>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42394">
                                            <p:txEl>
                                              <p:pRg st="1" end="1"/>
                                            </p:txEl>
                                          </p:spTgt>
                                        </p:tgtEl>
                                        <p:attrNameLst>
                                          <p:attrName>style.visibility</p:attrName>
                                        </p:attrNameLst>
                                      </p:cBhvr>
                                      <p:to>
                                        <p:strVal val="visible"/>
                                      </p:to>
                                    </p:set>
                                    <p:animEffect transition="in" filter="wipe(left)">
                                      <p:cBhvr>
                                        <p:cTn id="20" dur="500"/>
                                        <p:tgtEl>
                                          <p:spTgt spid="442394">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42394">
                                            <p:txEl>
                                              <p:pRg st="2" end="2"/>
                                            </p:txEl>
                                          </p:spTgt>
                                        </p:tgtEl>
                                        <p:attrNameLst>
                                          <p:attrName>style.visibility</p:attrName>
                                        </p:attrNameLst>
                                      </p:cBhvr>
                                      <p:to>
                                        <p:strVal val="visible"/>
                                      </p:to>
                                    </p:set>
                                    <p:animEffect transition="in" filter="wipe(left)">
                                      <p:cBhvr>
                                        <p:cTn id="24" dur="500"/>
                                        <p:tgtEl>
                                          <p:spTgt spid="442394">
                                            <p:txEl>
                                              <p:pRg st="2" end="2"/>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42394">
                                            <p:txEl>
                                              <p:pRg st="3" end="3"/>
                                            </p:txEl>
                                          </p:spTgt>
                                        </p:tgtEl>
                                        <p:attrNameLst>
                                          <p:attrName>style.visibility</p:attrName>
                                        </p:attrNameLst>
                                      </p:cBhvr>
                                      <p:to>
                                        <p:strVal val="visible"/>
                                      </p:to>
                                    </p:set>
                                    <p:animEffect transition="in" filter="wipe(left)">
                                      <p:cBhvr>
                                        <p:cTn id="28" dur="500"/>
                                        <p:tgtEl>
                                          <p:spTgt spid="442394">
                                            <p:txEl>
                                              <p:pRg st="3" end="3"/>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2394">
                                            <p:txEl>
                                              <p:pRg st="4" end="4"/>
                                            </p:txEl>
                                          </p:spTgt>
                                        </p:tgtEl>
                                        <p:attrNameLst>
                                          <p:attrName>style.visibility</p:attrName>
                                        </p:attrNameLst>
                                      </p:cBhvr>
                                      <p:to>
                                        <p:strVal val="visible"/>
                                      </p:to>
                                    </p:set>
                                    <p:animEffect transition="in" filter="wipe(left)">
                                      <p:cBhvr>
                                        <p:cTn id="32" dur="500"/>
                                        <p:tgtEl>
                                          <p:spTgt spid="442394">
                                            <p:txEl>
                                              <p:pRg st="4" end="4"/>
                                            </p:txEl>
                                          </p:spTgt>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42394">
                                            <p:txEl>
                                              <p:pRg st="5" end="5"/>
                                            </p:txEl>
                                          </p:spTgt>
                                        </p:tgtEl>
                                        <p:attrNameLst>
                                          <p:attrName>style.visibility</p:attrName>
                                        </p:attrNameLst>
                                      </p:cBhvr>
                                      <p:to>
                                        <p:strVal val="visible"/>
                                      </p:to>
                                    </p:set>
                                    <p:animEffect transition="in" filter="wipe(left)">
                                      <p:cBhvr>
                                        <p:cTn id="36" dur="500"/>
                                        <p:tgtEl>
                                          <p:spTgt spid="442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94" grpId="0" build="p" autoUpdateAnimBg="0" advAuto="0"/>
    </p:bld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9CE84026-3F24-423D-9B3B-D6CB853BA2FE}" type="slidenum">
              <a:rPr lang="en-US"/>
              <a:pPr/>
              <a:t>253</a:t>
            </a:fld>
            <a:endParaRPr lang="en-US"/>
          </a:p>
        </p:txBody>
      </p:sp>
      <p:sp>
        <p:nvSpPr>
          <p:cNvPr id="401412" name="Rectangle 4"/>
          <p:cNvSpPr>
            <a:spLocks noGrp="1" noChangeArrowheads="1"/>
          </p:cNvSpPr>
          <p:nvPr>
            <p:ph type="title"/>
          </p:nvPr>
        </p:nvSpPr>
        <p:spPr/>
        <p:txBody>
          <a:bodyPr/>
          <a:lstStyle/>
          <a:p>
            <a:r>
              <a:rPr lang="en-US"/>
              <a:t>Top Management Teams</a:t>
            </a:r>
          </a:p>
        </p:txBody>
      </p:sp>
      <p:sp>
        <p:nvSpPr>
          <p:cNvPr id="401413" name="Rectangle 5"/>
          <p:cNvSpPr>
            <a:spLocks noGrp="1" noChangeArrowheads="1"/>
          </p:cNvSpPr>
          <p:nvPr>
            <p:ph type="body" idx="1"/>
          </p:nvPr>
        </p:nvSpPr>
        <p:spPr/>
        <p:txBody>
          <a:bodyPr/>
          <a:lstStyle/>
          <a:p>
            <a:pPr>
              <a:spcBef>
                <a:spcPct val="50000"/>
              </a:spcBef>
            </a:pPr>
            <a:r>
              <a:rPr lang="en-US"/>
              <a:t>Composed of the key managers who are responsible for selecting and implementing the firm’s strategies</a:t>
            </a:r>
          </a:p>
          <a:p>
            <a:pPr>
              <a:spcBef>
                <a:spcPct val="50000"/>
              </a:spcBef>
            </a:pPr>
            <a:r>
              <a:rPr lang="en-US"/>
              <a:t>A heterogeneous top management team:</a:t>
            </a:r>
          </a:p>
          <a:p>
            <a:pPr lvl="1">
              <a:spcBef>
                <a:spcPct val="50000"/>
              </a:spcBef>
            </a:pPr>
            <a:r>
              <a:rPr lang="en-US"/>
              <a:t>Has varied expertise and knowledge</a:t>
            </a:r>
          </a:p>
          <a:p>
            <a:pPr lvl="1">
              <a:spcBef>
                <a:spcPct val="50000"/>
              </a:spcBef>
            </a:pPr>
            <a:r>
              <a:rPr lang="en-US"/>
              <a:t>Can draw on multiple perspectives</a:t>
            </a:r>
          </a:p>
          <a:p>
            <a:pPr lvl="1">
              <a:spcBef>
                <a:spcPct val="50000"/>
              </a:spcBef>
            </a:pPr>
            <a:r>
              <a:rPr lang="en-US"/>
              <a:t>Will evaluate alternative strategies</a:t>
            </a:r>
          </a:p>
          <a:p>
            <a:pPr lvl="1">
              <a:spcBef>
                <a:spcPct val="50000"/>
              </a:spcBef>
            </a:pPr>
            <a:r>
              <a:rPr lang="en-US"/>
              <a:t>Builds consensus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1412"/>
                                        </p:tgtEl>
                                        <p:attrNameLst>
                                          <p:attrName>style.visibility</p:attrName>
                                        </p:attrNameLst>
                                      </p:cBhvr>
                                      <p:to>
                                        <p:strVal val="visible"/>
                                      </p:to>
                                    </p:set>
                                    <p:anim calcmode="lin" valueType="num">
                                      <p:cBhvr>
                                        <p:cTn id="7" dur="500" fill="hold"/>
                                        <p:tgtEl>
                                          <p:spTgt spid="401412"/>
                                        </p:tgtEl>
                                        <p:attrNameLst>
                                          <p:attrName>ppt_x</p:attrName>
                                        </p:attrNameLst>
                                      </p:cBhvr>
                                      <p:tavLst>
                                        <p:tav tm="0">
                                          <p:val>
                                            <p:strVal val="#ppt_x"/>
                                          </p:val>
                                        </p:tav>
                                        <p:tav tm="100000">
                                          <p:val>
                                            <p:strVal val="#ppt_x"/>
                                          </p:val>
                                        </p:tav>
                                      </p:tavLst>
                                    </p:anim>
                                    <p:anim calcmode="lin" valueType="num">
                                      <p:cBhvr>
                                        <p:cTn id="8" dur="500" fill="hold"/>
                                        <p:tgtEl>
                                          <p:spTgt spid="401412"/>
                                        </p:tgtEl>
                                        <p:attrNameLst>
                                          <p:attrName>ppt_y</p:attrName>
                                        </p:attrNameLst>
                                      </p:cBhvr>
                                      <p:tavLst>
                                        <p:tav tm="0">
                                          <p:val>
                                            <p:strVal val="#ppt_y-#ppt_h/2"/>
                                          </p:val>
                                        </p:tav>
                                        <p:tav tm="100000">
                                          <p:val>
                                            <p:strVal val="#ppt_y"/>
                                          </p:val>
                                        </p:tav>
                                      </p:tavLst>
                                    </p:anim>
                                    <p:anim calcmode="lin" valueType="num">
                                      <p:cBhvr>
                                        <p:cTn id="9" dur="500" fill="hold"/>
                                        <p:tgtEl>
                                          <p:spTgt spid="401412"/>
                                        </p:tgtEl>
                                        <p:attrNameLst>
                                          <p:attrName>ppt_w</p:attrName>
                                        </p:attrNameLst>
                                      </p:cBhvr>
                                      <p:tavLst>
                                        <p:tav tm="0">
                                          <p:val>
                                            <p:strVal val="#ppt_w"/>
                                          </p:val>
                                        </p:tav>
                                        <p:tav tm="100000">
                                          <p:val>
                                            <p:strVal val="#ppt_w"/>
                                          </p:val>
                                        </p:tav>
                                      </p:tavLst>
                                    </p:anim>
                                    <p:anim calcmode="lin" valueType="num">
                                      <p:cBhvr>
                                        <p:cTn id="10" dur="500" fill="hold"/>
                                        <p:tgtEl>
                                          <p:spTgt spid="40141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01413">
                                            <p:txEl>
                                              <p:pRg st="0" end="0"/>
                                            </p:txEl>
                                          </p:spTgt>
                                        </p:tgtEl>
                                        <p:attrNameLst>
                                          <p:attrName>style.visibility</p:attrName>
                                        </p:attrNameLst>
                                      </p:cBhvr>
                                      <p:to>
                                        <p:strVal val="visible"/>
                                      </p:to>
                                    </p:set>
                                    <p:animEffect transition="in" filter="slide(fromLeft)">
                                      <p:cBhvr>
                                        <p:cTn id="15" dur="500"/>
                                        <p:tgtEl>
                                          <p:spTgt spid="4014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01413">
                                            <p:txEl>
                                              <p:pRg st="1" end="1"/>
                                            </p:txEl>
                                          </p:spTgt>
                                        </p:tgtEl>
                                        <p:attrNameLst>
                                          <p:attrName>style.visibility</p:attrName>
                                        </p:attrNameLst>
                                      </p:cBhvr>
                                      <p:to>
                                        <p:strVal val="visible"/>
                                      </p:to>
                                    </p:set>
                                    <p:animEffect transition="in" filter="slide(fromLeft)">
                                      <p:cBhvr>
                                        <p:cTn id="20" dur="500"/>
                                        <p:tgtEl>
                                          <p:spTgt spid="4014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01413">
                                            <p:txEl>
                                              <p:pRg st="2" end="2"/>
                                            </p:txEl>
                                          </p:spTgt>
                                        </p:tgtEl>
                                        <p:attrNameLst>
                                          <p:attrName>style.visibility</p:attrName>
                                        </p:attrNameLst>
                                      </p:cBhvr>
                                      <p:to>
                                        <p:strVal val="visible"/>
                                      </p:to>
                                    </p:set>
                                    <p:animEffect transition="in" filter="slide(fromLeft)">
                                      <p:cBhvr>
                                        <p:cTn id="25" dur="500"/>
                                        <p:tgtEl>
                                          <p:spTgt spid="4014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401413">
                                            <p:txEl>
                                              <p:pRg st="3" end="3"/>
                                            </p:txEl>
                                          </p:spTgt>
                                        </p:tgtEl>
                                        <p:attrNameLst>
                                          <p:attrName>style.visibility</p:attrName>
                                        </p:attrNameLst>
                                      </p:cBhvr>
                                      <p:to>
                                        <p:strVal val="visible"/>
                                      </p:to>
                                    </p:set>
                                    <p:animEffect transition="in" filter="slide(fromLeft)">
                                      <p:cBhvr>
                                        <p:cTn id="30" dur="500"/>
                                        <p:tgtEl>
                                          <p:spTgt spid="4014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01413">
                                            <p:txEl>
                                              <p:pRg st="4" end="4"/>
                                            </p:txEl>
                                          </p:spTgt>
                                        </p:tgtEl>
                                        <p:attrNameLst>
                                          <p:attrName>style.visibility</p:attrName>
                                        </p:attrNameLst>
                                      </p:cBhvr>
                                      <p:to>
                                        <p:strVal val="visible"/>
                                      </p:to>
                                    </p:set>
                                    <p:animEffect transition="in" filter="slide(fromLeft)">
                                      <p:cBhvr>
                                        <p:cTn id="35" dur="500"/>
                                        <p:tgtEl>
                                          <p:spTgt spid="4014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401413">
                                            <p:txEl>
                                              <p:pRg st="5" end="5"/>
                                            </p:txEl>
                                          </p:spTgt>
                                        </p:tgtEl>
                                        <p:attrNameLst>
                                          <p:attrName>style.visibility</p:attrName>
                                        </p:attrNameLst>
                                      </p:cBhvr>
                                      <p:to>
                                        <p:strVal val="visible"/>
                                      </p:to>
                                    </p:set>
                                    <p:animEffect transition="in" filter="slide(fromLeft)">
                                      <p:cBhvr>
                                        <p:cTn id="40" dur="500"/>
                                        <p:tgtEl>
                                          <p:spTgt spid="4014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autoUpdateAnimBg="0"/>
      <p:bldP spid="401413" grpId="0" build="p" bldLvl="2" autoUpdateAnimBg="0"/>
    </p:bld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C7455EAB-22D2-4145-B9F1-A45F84D85969}" type="slidenum">
              <a:rPr lang="en-US"/>
              <a:pPr/>
              <a:t>254</a:t>
            </a:fld>
            <a:endParaRPr lang="en-US"/>
          </a:p>
        </p:txBody>
      </p:sp>
      <p:sp>
        <p:nvSpPr>
          <p:cNvPr id="402439" name="Rectangle 7"/>
          <p:cNvSpPr>
            <a:spLocks noGrp="1" noChangeArrowheads="1"/>
          </p:cNvSpPr>
          <p:nvPr>
            <p:ph type="title"/>
          </p:nvPr>
        </p:nvSpPr>
        <p:spPr/>
        <p:txBody>
          <a:bodyPr>
            <a:normAutofit fontScale="90000"/>
          </a:bodyPr>
          <a:lstStyle/>
          <a:p>
            <a:r>
              <a:rPr lang="en-US"/>
              <a:t>Firm Performance and Strategic Change</a:t>
            </a:r>
          </a:p>
        </p:txBody>
      </p:sp>
      <p:sp>
        <p:nvSpPr>
          <p:cNvPr id="402440" name="Rectangle 8"/>
          <p:cNvSpPr>
            <a:spLocks noGrp="1" noChangeArrowheads="1"/>
          </p:cNvSpPr>
          <p:nvPr>
            <p:ph type="body" idx="1"/>
          </p:nvPr>
        </p:nvSpPr>
        <p:spPr/>
        <p:txBody>
          <a:bodyPr>
            <a:normAutofit lnSpcReduction="10000"/>
          </a:bodyPr>
          <a:lstStyle/>
          <a:p>
            <a:r>
              <a:rPr lang="en-US"/>
              <a:t>Heterogeneous top management teams:</a:t>
            </a:r>
          </a:p>
          <a:p>
            <a:pPr lvl="1"/>
            <a:r>
              <a:rPr lang="en-US"/>
              <a:t>Have difficulty functioning effectively as a team</a:t>
            </a:r>
          </a:p>
          <a:p>
            <a:pPr lvl="1"/>
            <a:r>
              <a:rPr lang="en-US"/>
              <a:t>Require effective management of the team to facilitate the process of decision making</a:t>
            </a:r>
          </a:p>
          <a:p>
            <a:pPr lvl="1"/>
            <a:r>
              <a:rPr lang="en-US"/>
              <a:t>but …</a:t>
            </a:r>
          </a:p>
          <a:p>
            <a:pPr lvl="1"/>
            <a:r>
              <a:rPr lang="en-US"/>
              <a:t>Are associated positively with innovation and strategic change</a:t>
            </a:r>
          </a:p>
          <a:p>
            <a:pPr lvl="1"/>
            <a:r>
              <a:rPr lang="en-US"/>
              <a:t>May force the team or members to “think outside of the box” and be more creative</a:t>
            </a:r>
          </a:p>
          <a:p>
            <a:pPr lvl="1"/>
            <a:r>
              <a:rPr lang="en-US"/>
              <a:t>Have greater capacity to provide effective strategic leadership in formulating strategy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2439"/>
                                        </p:tgtEl>
                                        <p:attrNameLst>
                                          <p:attrName>style.visibility</p:attrName>
                                        </p:attrNameLst>
                                      </p:cBhvr>
                                      <p:to>
                                        <p:strVal val="visible"/>
                                      </p:to>
                                    </p:set>
                                    <p:anim calcmode="lin" valueType="num">
                                      <p:cBhvr>
                                        <p:cTn id="7" dur="500" fill="hold"/>
                                        <p:tgtEl>
                                          <p:spTgt spid="402439"/>
                                        </p:tgtEl>
                                        <p:attrNameLst>
                                          <p:attrName>ppt_x</p:attrName>
                                        </p:attrNameLst>
                                      </p:cBhvr>
                                      <p:tavLst>
                                        <p:tav tm="0">
                                          <p:val>
                                            <p:strVal val="#ppt_x"/>
                                          </p:val>
                                        </p:tav>
                                        <p:tav tm="100000">
                                          <p:val>
                                            <p:strVal val="#ppt_x"/>
                                          </p:val>
                                        </p:tav>
                                      </p:tavLst>
                                    </p:anim>
                                    <p:anim calcmode="lin" valueType="num">
                                      <p:cBhvr>
                                        <p:cTn id="8" dur="500" fill="hold"/>
                                        <p:tgtEl>
                                          <p:spTgt spid="402439"/>
                                        </p:tgtEl>
                                        <p:attrNameLst>
                                          <p:attrName>ppt_y</p:attrName>
                                        </p:attrNameLst>
                                      </p:cBhvr>
                                      <p:tavLst>
                                        <p:tav tm="0">
                                          <p:val>
                                            <p:strVal val="#ppt_y-#ppt_h/2"/>
                                          </p:val>
                                        </p:tav>
                                        <p:tav tm="100000">
                                          <p:val>
                                            <p:strVal val="#ppt_y"/>
                                          </p:val>
                                        </p:tav>
                                      </p:tavLst>
                                    </p:anim>
                                    <p:anim calcmode="lin" valueType="num">
                                      <p:cBhvr>
                                        <p:cTn id="9" dur="500" fill="hold"/>
                                        <p:tgtEl>
                                          <p:spTgt spid="402439"/>
                                        </p:tgtEl>
                                        <p:attrNameLst>
                                          <p:attrName>ppt_w</p:attrName>
                                        </p:attrNameLst>
                                      </p:cBhvr>
                                      <p:tavLst>
                                        <p:tav tm="0">
                                          <p:val>
                                            <p:strVal val="#ppt_w"/>
                                          </p:val>
                                        </p:tav>
                                        <p:tav tm="100000">
                                          <p:val>
                                            <p:strVal val="#ppt_w"/>
                                          </p:val>
                                        </p:tav>
                                      </p:tavLst>
                                    </p:anim>
                                    <p:anim calcmode="lin" valueType="num">
                                      <p:cBhvr>
                                        <p:cTn id="10" dur="500" fill="hold"/>
                                        <p:tgtEl>
                                          <p:spTgt spid="40243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02440">
                                            <p:txEl>
                                              <p:pRg st="0" end="0"/>
                                            </p:txEl>
                                          </p:spTgt>
                                        </p:tgtEl>
                                        <p:attrNameLst>
                                          <p:attrName>style.visibility</p:attrName>
                                        </p:attrNameLst>
                                      </p:cBhvr>
                                      <p:to>
                                        <p:strVal val="visible"/>
                                      </p:to>
                                    </p:set>
                                    <p:animEffect transition="in" filter="slide(fromLeft)">
                                      <p:cBhvr>
                                        <p:cTn id="15" dur="500"/>
                                        <p:tgtEl>
                                          <p:spTgt spid="4024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02440">
                                            <p:txEl>
                                              <p:pRg st="1" end="1"/>
                                            </p:txEl>
                                          </p:spTgt>
                                        </p:tgtEl>
                                        <p:attrNameLst>
                                          <p:attrName>style.visibility</p:attrName>
                                        </p:attrNameLst>
                                      </p:cBhvr>
                                      <p:to>
                                        <p:strVal val="visible"/>
                                      </p:to>
                                    </p:set>
                                    <p:animEffect transition="in" filter="slide(fromLeft)">
                                      <p:cBhvr>
                                        <p:cTn id="20" dur="500"/>
                                        <p:tgtEl>
                                          <p:spTgt spid="4024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02440">
                                            <p:txEl>
                                              <p:pRg st="2" end="2"/>
                                            </p:txEl>
                                          </p:spTgt>
                                        </p:tgtEl>
                                        <p:attrNameLst>
                                          <p:attrName>style.visibility</p:attrName>
                                        </p:attrNameLst>
                                      </p:cBhvr>
                                      <p:to>
                                        <p:strVal val="visible"/>
                                      </p:to>
                                    </p:set>
                                    <p:animEffect transition="in" filter="slide(fromLeft)">
                                      <p:cBhvr>
                                        <p:cTn id="25" dur="500"/>
                                        <p:tgtEl>
                                          <p:spTgt spid="4024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402440">
                                            <p:txEl>
                                              <p:pRg st="3" end="3"/>
                                            </p:txEl>
                                          </p:spTgt>
                                        </p:tgtEl>
                                        <p:attrNameLst>
                                          <p:attrName>style.visibility</p:attrName>
                                        </p:attrNameLst>
                                      </p:cBhvr>
                                      <p:to>
                                        <p:strVal val="visible"/>
                                      </p:to>
                                    </p:set>
                                    <p:animEffect transition="in" filter="slide(fromLeft)">
                                      <p:cBhvr>
                                        <p:cTn id="30" dur="500"/>
                                        <p:tgtEl>
                                          <p:spTgt spid="4024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02440">
                                            <p:txEl>
                                              <p:pRg st="4" end="4"/>
                                            </p:txEl>
                                          </p:spTgt>
                                        </p:tgtEl>
                                        <p:attrNameLst>
                                          <p:attrName>style.visibility</p:attrName>
                                        </p:attrNameLst>
                                      </p:cBhvr>
                                      <p:to>
                                        <p:strVal val="visible"/>
                                      </p:to>
                                    </p:set>
                                    <p:animEffect transition="in" filter="slide(fromLeft)">
                                      <p:cBhvr>
                                        <p:cTn id="35" dur="500"/>
                                        <p:tgtEl>
                                          <p:spTgt spid="40244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402440">
                                            <p:txEl>
                                              <p:pRg st="5" end="5"/>
                                            </p:txEl>
                                          </p:spTgt>
                                        </p:tgtEl>
                                        <p:attrNameLst>
                                          <p:attrName>style.visibility</p:attrName>
                                        </p:attrNameLst>
                                      </p:cBhvr>
                                      <p:to>
                                        <p:strVal val="visible"/>
                                      </p:to>
                                    </p:set>
                                    <p:animEffect transition="in" filter="slide(fromLeft)">
                                      <p:cBhvr>
                                        <p:cTn id="40" dur="500"/>
                                        <p:tgtEl>
                                          <p:spTgt spid="40244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402440">
                                            <p:txEl>
                                              <p:pRg st="6" end="6"/>
                                            </p:txEl>
                                          </p:spTgt>
                                        </p:tgtEl>
                                        <p:attrNameLst>
                                          <p:attrName>style.visibility</p:attrName>
                                        </p:attrNameLst>
                                      </p:cBhvr>
                                      <p:to>
                                        <p:strVal val="visible"/>
                                      </p:to>
                                    </p:set>
                                    <p:animEffect transition="in" filter="slide(fromLeft)">
                                      <p:cBhvr>
                                        <p:cTn id="45" dur="500"/>
                                        <p:tgtEl>
                                          <p:spTgt spid="4024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9" grpId="0" autoUpdateAnimBg="0"/>
      <p:bldP spid="402440" grpId="0" build="p" bldLvl="2"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BB95BD05-079F-4A63-B45E-651363576BF0}" type="slidenum">
              <a:rPr lang="en-US"/>
              <a:pPr/>
              <a:t>255</a:t>
            </a:fld>
            <a:endParaRPr lang="en-US"/>
          </a:p>
        </p:txBody>
      </p:sp>
      <p:sp>
        <p:nvSpPr>
          <p:cNvPr id="403461" name="Rectangle 5"/>
          <p:cNvSpPr>
            <a:spLocks noGrp="1" noChangeArrowheads="1"/>
          </p:cNvSpPr>
          <p:nvPr>
            <p:ph type="title"/>
          </p:nvPr>
        </p:nvSpPr>
        <p:spPr/>
        <p:txBody>
          <a:bodyPr>
            <a:normAutofit fontScale="90000"/>
          </a:bodyPr>
          <a:lstStyle/>
          <a:p>
            <a:r>
              <a:rPr lang="en-US"/>
              <a:t>CEO and Top Management Team Power</a:t>
            </a:r>
          </a:p>
        </p:txBody>
      </p:sp>
      <p:sp>
        <p:nvSpPr>
          <p:cNvPr id="403462" name="Rectangle 6"/>
          <p:cNvSpPr>
            <a:spLocks noGrp="1" noChangeArrowheads="1"/>
          </p:cNvSpPr>
          <p:nvPr>
            <p:ph type="body" idx="1"/>
          </p:nvPr>
        </p:nvSpPr>
        <p:spPr/>
        <p:txBody>
          <a:bodyPr/>
          <a:lstStyle/>
          <a:p>
            <a:r>
              <a:rPr lang="en-US"/>
              <a:t>Higher performance is achieved when board of directors are more directly involved in shaping strategic direction</a:t>
            </a:r>
          </a:p>
          <a:p>
            <a:r>
              <a:rPr lang="en-US"/>
              <a:t>A powerful CEO may:</a:t>
            </a:r>
          </a:p>
          <a:p>
            <a:pPr lvl="1"/>
            <a:r>
              <a:rPr lang="en-US"/>
              <a:t>Appoint sympathetic outside board members</a:t>
            </a:r>
          </a:p>
          <a:p>
            <a:pPr lvl="1"/>
            <a:r>
              <a:rPr lang="en-US"/>
              <a:t>Have inside board members who report to the CEO</a:t>
            </a:r>
          </a:p>
          <a:p>
            <a:pPr lvl="1"/>
            <a:r>
              <a:rPr lang="en-US"/>
              <a:t>Have significant control over the board’s actions</a:t>
            </a:r>
          </a:p>
          <a:p>
            <a:pPr lvl="1"/>
            <a:r>
              <a:rPr lang="en-US"/>
              <a:t>May also hold the position of chairman of the board (CEO duality)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3462">
                                            <p:txEl>
                                              <p:pRg st="0" end="0"/>
                                            </p:txEl>
                                          </p:spTgt>
                                        </p:tgtEl>
                                        <p:attrNameLst>
                                          <p:attrName>style.visibility</p:attrName>
                                        </p:attrNameLst>
                                      </p:cBhvr>
                                      <p:to>
                                        <p:strVal val="visible"/>
                                      </p:to>
                                    </p:set>
                                    <p:anim calcmode="lin" valueType="num">
                                      <p:cBhvr>
                                        <p:cTn id="7" dur="500" fill="hold"/>
                                        <p:tgtEl>
                                          <p:spTgt spid="40346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03462">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03462">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034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03462">
                                            <p:txEl>
                                              <p:pRg st="1" end="1"/>
                                            </p:txEl>
                                          </p:spTgt>
                                        </p:tgtEl>
                                        <p:attrNameLst>
                                          <p:attrName>style.visibility</p:attrName>
                                        </p:attrNameLst>
                                      </p:cBhvr>
                                      <p:to>
                                        <p:strVal val="visible"/>
                                      </p:to>
                                    </p:set>
                                    <p:anim calcmode="lin" valueType="num">
                                      <p:cBhvr>
                                        <p:cTn id="15" dur="500" fill="hold"/>
                                        <p:tgtEl>
                                          <p:spTgt spid="40346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03462">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03462">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034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03462">
                                            <p:txEl>
                                              <p:pRg st="2" end="2"/>
                                            </p:txEl>
                                          </p:spTgt>
                                        </p:tgtEl>
                                        <p:attrNameLst>
                                          <p:attrName>style.visibility</p:attrName>
                                        </p:attrNameLst>
                                      </p:cBhvr>
                                      <p:to>
                                        <p:strVal val="visible"/>
                                      </p:to>
                                    </p:set>
                                    <p:anim calcmode="lin" valueType="num">
                                      <p:cBhvr>
                                        <p:cTn id="23" dur="500" fill="hold"/>
                                        <p:tgtEl>
                                          <p:spTgt spid="40346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03462">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03462">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0346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03462">
                                            <p:txEl>
                                              <p:pRg st="3" end="3"/>
                                            </p:txEl>
                                          </p:spTgt>
                                        </p:tgtEl>
                                        <p:attrNameLst>
                                          <p:attrName>style.visibility</p:attrName>
                                        </p:attrNameLst>
                                      </p:cBhvr>
                                      <p:to>
                                        <p:strVal val="visible"/>
                                      </p:to>
                                    </p:set>
                                    <p:anim calcmode="lin" valueType="num">
                                      <p:cBhvr>
                                        <p:cTn id="31" dur="500" fill="hold"/>
                                        <p:tgtEl>
                                          <p:spTgt spid="40346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03462">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03462">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0346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403462">
                                            <p:txEl>
                                              <p:pRg st="4" end="4"/>
                                            </p:txEl>
                                          </p:spTgt>
                                        </p:tgtEl>
                                        <p:attrNameLst>
                                          <p:attrName>style.visibility</p:attrName>
                                        </p:attrNameLst>
                                      </p:cBhvr>
                                      <p:to>
                                        <p:strVal val="visible"/>
                                      </p:to>
                                    </p:set>
                                    <p:anim calcmode="lin" valueType="num">
                                      <p:cBhvr>
                                        <p:cTn id="39" dur="500" fill="hold"/>
                                        <p:tgtEl>
                                          <p:spTgt spid="403462">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403462">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403462">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40346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403462">
                                            <p:txEl>
                                              <p:pRg st="5" end="5"/>
                                            </p:txEl>
                                          </p:spTgt>
                                        </p:tgtEl>
                                        <p:attrNameLst>
                                          <p:attrName>style.visibility</p:attrName>
                                        </p:attrNameLst>
                                      </p:cBhvr>
                                      <p:to>
                                        <p:strVal val="visible"/>
                                      </p:to>
                                    </p:set>
                                    <p:anim calcmode="lin" valueType="num">
                                      <p:cBhvr>
                                        <p:cTn id="47" dur="500" fill="hold"/>
                                        <p:tgtEl>
                                          <p:spTgt spid="403462">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403462">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403462">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40346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2" grpId="0" build="p" bldLvl="2"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C56DA6B8-F2AF-4C6E-8F4B-3DF35A6A2A34}" type="slidenum">
              <a:rPr lang="en-US"/>
              <a:pPr/>
              <a:t>256</a:t>
            </a:fld>
            <a:endParaRPr lang="en-US"/>
          </a:p>
        </p:txBody>
      </p:sp>
      <p:sp>
        <p:nvSpPr>
          <p:cNvPr id="404485" name="Rectangle 5"/>
          <p:cNvSpPr>
            <a:spLocks noGrp="1" noChangeArrowheads="1"/>
          </p:cNvSpPr>
          <p:nvPr>
            <p:ph type="title"/>
          </p:nvPr>
        </p:nvSpPr>
        <p:spPr/>
        <p:txBody>
          <a:bodyPr>
            <a:normAutofit fontScale="90000"/>
          </a:bodyPr>
          <a:lstStyle/>
          <a:p>
            <a:r>
              <a:rPr lang="en-US"/>
              <a:t>CEO and Top Management Power</a:t>
            </a:r>
          </a:p>
        </p:txBody>
      </p:sp>
      <p:sp>
        <p:nvSpPr>
          <p:cNvPr id="404486" name="Rectangle 6"/>
          <p:cNvSpPr>
            <a:spLocks noGrp="1" noChangeArrowheads="1"/>
          </p:cNvSpPr>
          <p:nvPr>
            <p:ph type="body" idx="1"/>
          </p:nvPr>
        </p:nvSpPr>
        <p:spPr/>
        <p:txBody>
          <a:bodyPr/>
          <a:lstStyle/>
          <a:p>
            <a:r>
              <a:rPr lang="en-US"/>
              <a:t>Duality often relates to poor performance and slow response to change</a:t>
            </a:r>
          </a:p>
          <a:p>
            <a:pPr lvl="1"/>
            <a:r>
              <a:rPr lang="en-US"/>
              <a:t>CEOs of long tenure can also wield substantial power</a:t>
            </a:r>
          </a:p>
          <a:p>
            <a:pPr lvl="1"/>
            <a:r>
              <a:rPr lang="en-US"/>
              <a:t>CEOs can gain so much power that they are virtually independent of oversight by the board of directors</a:t>
            </a:r>
          </a:p>
          <a:p>
            <a:r>
              <a:rPr lang="en-US"/>
              <a:t>The most effective forms of governance share power and influence among the CEO and board of directors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4486">
                                            <p:txEl>
                                              <p:pRg st="0" end="0"/>
                                            </p:txEl>
                                          </p:spTgt>
                                        </p:tgtEl>
                                        <p:attrNameLst>
                                          <p:attrName>style.visibility</p:attrName>
                                        </p:attrNameLst>
                                      </p:cBhvr>
                                      <p:to>
                                        <p:strVal val="visible"/>
                                      </p:to>
                                    </p:set>
                                    <p:anim calcmode="lin" valueType="num">
                                      <p:cBhvr>
                                        <p:cTn id="7" dur="500" fill="hold"/>
                                        <p:tgtEl>
                                          <p:spTgt spid="40448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04486">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04486">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044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04486">
                                            <p:txEl>
                                              <p:pRg st="1" end="1"/>
                                            </p:txEl>
                                          </p:spTgt>
                                        </p:tgtEl>
                                        <p:attrNameLst>
                                          <p:attrName>style.visibility</p:attrName>
                                        </p:attrNameLst>
                                      </p:cBhvr>
                                      <p:to>
                                        <p:strVal val="visible"/>
                                      </p:to>
                                    </p:set>
                                    <p:anim calcmode="lin" valueType="num">
                                      <p:cBhvr>
                                        <p:cTn id="15" dur="500" fill="hold"/>
                                        <p:tgtEl>
                                          <p:spTgt spid="40448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04486">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04486">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0448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04486">
                                            <p:txEl>
                                              <p:pRg st="2" end="2"/>
                                            </p:txEl>
                                          </p:spTgt>
                                        </p:tgtEl>
                                        <p:attrNameLst>
                                          <p:attrName>style.visibility</p:attrName>
                                        </p:attrNameLst>
                                      </p:cBhvr>
                                      <p:to>
                                        <p:strVal val="visible"/>
                                      </p:to>
                                    </p:set>
                                    <p:anim calcmode="lin" valueType="num">
                                      <p:cBhvr>
                                        <p:cTn id="23" dur="500" fill="hold"/>
                                        <p:tgtEl>
                                          <p:spTgt spid="40448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04486">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04486">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044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04486">
                                            <p:txEl>
                                              <p:pRg st="3" end="3"/>
                                            </p:txEl>
                                          </p:spTgt>
                                        </p:tgtEl>
                                        <p:attrNameLst>
                                          <p:attrName>style.visibility</p:attrName>
                                        </p:attrNameLst>
                                      </p:cBhvr>
                                      <p:to>
                                        <p:strVal val="visible"/>
                                      </p:to>
                                    </p:set>
                                    <p:anim calcmode="lin" valueType="num">
                                      <p:cBhvr>
                                        <p:cTn id="31" dur="500" fill="hold"/>
                                        <p:tgtEl>
                                          <p:spTgt spid="40448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04486">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04486">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0448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build="p" bldLvl="2"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41DAF141-B222-4245-9239-AF02D7DB86E1}" type="slidenum">
              <a:rPr lang="en-US"/>
              <a:pPr/>
              <a:t>257</a:t>
            </a:fld>
            <a:endParaRPr lang="en-US"/>
          </a:p>
        </p:txBody>
      </p:sp>
      <p:sp>
        <p:nvSpPr>
          <p:cNvPr id="405510" name="Rectangle 6"/>
          <p:cNvSpPr>
            <a:spLocks noGrp="1" noChangeArrowheads="1"/>
          </p:cNvSpPr>
          <p:nvPr>
            <p:ph type="title"/>
          </p:nvPr>
        </p:nvSpPr>
        <p:spPr/>
        <p:txBody>
          <a:bodyPr/>
          <a:lstStyle/>
          <a:p>
            <a:r>
              <a:rPr lang="en-US"/>
              <a:t>Managerial Labor Market</a:t>
            </a:r>
          </a:p>
        </p:txBody>
      </p:sp>
      <p:sp>
        <p:nvSpPr>
          <p:cNvPr id="405511" name="Rectangle 7"/>
          <p:cNvSpPr>
            <a:spLocks noGrp="1" noChangeArrowheads="1"/>
          </p:cNvSpPr>
          <p:nvPr>
            <p:ph type="body" idx="1"/>
          </p:nvPr>
        </p:nvSpPr>
        <p:spPr/>
        <p:txBody>
          <a:bodyPr/>
          <a:lstStyle/>
          <a:p>
            <a:r>
              <a:rPr lang="en-US"/>
              <a:t>Organizations select managers and strategic leaders from two types of managerial labor markets:</a:t>
            </a:r>
          </a:p>
          <a:p>
            <a:pPr lvl="1"/>
            <a:r>
              <a:rPr lang="en-US">
                <a:solidFill>
                  <a:schemeClr val="tx1"/>
                </a:solidFill>
              </a:rPr>
              <a:t>Internal managerial labor market:</a:t>
            </a:r>
            <a:r>
              <a:rPr lang="en-US"/>
              <a:t> advancement opportunities related to managerial positions within a firm</a:t>
            </a:r>
          </a:p>
          <a:p>
            <a:pPr lvl="1"/>
            <a:r>
              <a:rPr lang="en-US">
                <a:solidFill>
                  <a:schemeClr val="tx1"/>
                </a:solidFill>
              </a:rPr>
              <a:t>External managerial labor market:</a:t>
            </a:r>
            <a:r>
              <a:rPr lang="en-US"/>
              <a:t> career opportunities for managers in organizations other than the one for which they currently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5510"/>
                                        </p:tgtEl>
                                        <p:attrNameLst>
                                          <p:attrName>style.visibility</p:attrName>
                                        </p:attrNameLst>
                                      </p:cBhvr>
                                      <p:to>
                                        <p:strVal val="visible"/>
                                      </p:to>
                                    </p:set>
                                    <p:anim calcmode="lin" valueType="num">
                                      <p:cBhvr>
                                        <p:cTn id="7" dur="500" fill="hold"/>
                                        <p:tgtEl>
                                          <p:spTgt spid="405510"/>
                                        </p:tgtEl>
                                        <p:attrNameLst>
                                          <p:attrName>ppt_x</p:attrName>
                                        </p:attrNameLst>
                                      </p:cBhvr>
                                      <p:tavLst>
                                        <p:tav tm="0">
                                          <p:val>
                                            <p:strVal val="#ppt_x"/>
                                          </p:val>
                                        </p:tav>
                                        <p:tav tm="100000">
                                          <p:val>
                                            <p:strVal val="#ppt_x"/>
                                          </p:val>
                                        </p:tav>
                                      </p:tavLst>
                                    </p:anim>
                                    <p:anim calcmode="lin" valueType="num">
                                      <p:cBhvr>
                                        <p:cTn id="8" dur="500" fill="hold"/>
                                        <p:tgtEl>
                                          <p:spTgt spid="405510"/>
                                        </p:tgtEl>
                                        <p:attrNameLst>
                                          <p:attrName>ppt_y</p:attrName>
                                        </p:attrNameLst>
                                      </p:cBhvr>
                                      <p:tavLst>
                                        <p:tav tm="0">
                                          <p:val>
                                            <p:strVal val="#ppt_y-#ppt_h/2"/>
                                          </p:val>
                                        </p:tav>
                                        <p:tav tm="100000">
                                          <p:val>
                                            <p:strVal val="#ppt_y"/>
                                          </p:val>
                                        </p:tav>
                                      </p:tavLst>
                                    </p:anim>
                                    <p:anim calcmode="lin" valueType="num">
                                      <p:cBhvr>
                                        <p:cTn id="9" dur="500" fill="hold"/>
                                        <p:tgtEl>
                                          <p:spTgt spid="405510"/>
                                        </p:tgtEl>
                                        <p:attrNameLst>
                                          <p:attrName>ppt_w</p:attrName>
                                        </p:attrNameLst>
                                      </p:cBhvr>
                                      <p:tavLst>
                                        <p:tav tm="0">
                                          <p:val>
                                            <p:strVal val="#ppt_w"/>
                                          </p:val>
                                        </p:tav>
                                        <p:tav tm="100000">
                                          <p:val>
                                            <p:strVal val="#ppt_w"/>
                                          </p:val>
                                        </p:tav>
                                      </p:tavLst>
                                    </p:anim>
                                    <p:anim calcmode="lin" valueType="num">
                                      <p:cBhvr>
                                        <p:cTn id="10" dur="500" fill="hold"/>
                                        <p:tgtEl>
                                          <p:spTgt spid="40551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05511">
                                            <p:txEl>
                                              <p:pRg st="0" end="0"/>
                                            </p:txEl>
                                          </p:spTgt>
                                        </p:tgtEl>
                                        <p:attrNameLst>
                                          <p:attrName>style.visibility</p:attrName>
                                        </p:attrNameLst>
                                      </p:cBhvr>
                                      <p:to>
                                        <p:strVal val="visible"/>
                                      </p:to>
                                    </p:set>
                                    <p:animEffect transition="in" filter="slide(fromLeft)">
                                      <p:cBhvr>
                                        <p:cTn id="15" dur="500"/>
                                        <p:tgtEl>
                                          <p:spTgt spid="4055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05511">
                                            <p:txEl>
                                              <p:pRg st="1" end="1"/>
                                            </p:txEl>
                                          </p:spTgt>
                                        </p:tgtEl>
                                        <p:attrNameLst>
                                          <p:attrName>style.visibility</p:attrName>
                                        </p:attrNameLst>
                                      </p:cBhvr>
                                      <p:to>
                                        <p:strVal val="visible"/>
                                      </p:to>
                                    </p:set>
                                    <p:animEffect transition="in" filter="slide(fromLeft)">
                                      <p:cBhvr>
                                        <p:cTn id="20" dur="500"/>
                                        <p:tgtEl>
                                          <p:spTgt spid="4055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05511">
                                            <p:txEl>
                                              <p:pRg st="2" end="2"/>
                                            </p:txEl>
                                          </p:spTgt>
                                        </p:tgtEl>
                                        <p:attrNameLst>
                                          <p:attrName>style.visibility</p:attrName>
                                        </p:attrNameLst>
                                      </p:cBhvr>
                                      <p:to>
                                        <p:strVal val="visible"/>
                                      </p:to>
                                    </p:set>
                                    <p:animEffect transition="in" filter="slide(fromLeft)">
                                      <p:cBhvr>
                                        <p:cTn id="25" dur="500"/>
                                        <p:tgtEl>
                                          <p:spTgt spid="4055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autoUpdateAnimBg="0"/>
      <p:bldP spid="405511" grpId="0" build="p" bldLvl="2" autoUpdateAnimBg="0"/>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CF117593-FF6E-42F6-A55D-1FF62BAAA3ED}" type="slidenum">
              <a:rPr lang="en-US"/>
              <a:pPr/>
              <a:t>258</a:t>
            </a:fld>
            <a:endParaRPr lang="en-US"/>
          </a:p>
        </p:txBody>
      </p:sp>
      <p:sp>
        <p:nvSpPr>
          <p:cNvPr id="406532" name="Rectangle 4"/>
          <p:cNvSpPr>
            <a:spLocks noGrp="1" noChangeArrowheads="1"/>
          </p:cNvSpPr>
          <p:nvPr>
            <p:ph type="title"/>
          </p:nvPr>
        </p:nvSpPr>
        <p:spPr/>
        <p:txBody>
          <a:bodyPr>
            <a:normAutofit fontScale="90000"/>
          </a:bodyPr>
          <a:lstStyle/>
          <a:p>
            <a:r>
              <a:rPr lang="en-US"/>
              <a:t>Managerial Labor Market (cont’d)</a:t>
            </a:r>
          </a:p>
        </p:txBody>
      </p:sp>
      <p:sp>
        <p:nvSpPr>
          <p:cNvPr id="406533" name="Rectangle 5"/>
          <p:cNvSpPr>
            <a:spLocks noGrp="1" noChangeArrowheads="1"/>
          </p:cNvSpPr>
          <p:nvPr>
            <p:ph type="body" idx="1"/>
          </p:nvPr>
        </p:nvSpPr>
        <p:spPr/>
        <p:txBody>
          <a:bodyPr/>
          <a:lstStyle/>
          <a:p>
            <a:r>
              <a:rPr lang="en-US"/>
              <a:t>Advantages of internal managerial labor market include:</a:t>
            </a:r>
          </a:p>
          <a:p>
            <a:pPr lvl="1"/>
            <a:r>
              <a:rPr lang="en-US"/>
              <a:t>Experience with the firm and industry environment</a:t>
            </a:r>
          </a:p>
          <a:p>
            <a:pPr lvl="1"/>
            <a:r>
              <a:rPr lang="en-US"/>
              <a:t>Familiarity with company products, markets, technologies, and operating procedures</a:t>
            </a:r>
          </a:p>
          <a:p>
            <a:pPr lvl="1"/>
            <a:r>
              <a:rPr lang="en-US"/>
              <a:t>Produces lower turnover among existing personnel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animEffect transition="in" filter="slide(fromLeft)">
                                      <p:cBhvr>
                                        <p:cTn id="7" dur="500"/>
                                        <p:tgtEl>
                                          <p:spTgt spid="406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6533">
                                            <p:txEl>
                                              <p:pRg st="1" end="1"/>
                                            </p:txEl>
                                          </p:spTgt>
                                        </p:tgtEl>
                                        <p:attrNameLst>
                                          <p:attrName>style.visibility</p:attrName>
                                        </p:attrNameLst>
                                      </p:cBhvr>
                                      <p:to>
                                        <p:strVal val="visible"/>
                                      </p:to>
                                    </p:set>
                                    <p:animEffect transition="in" filter="slide(fromLeft)">
                                      <p:cBhvr>
                                        <p:cTn id="12" dur="500"/>
                                        <p:tgtEl>
                                          <p:spTgt spid="406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6533">
                                            <p:txEl>
                                              <p:pRg st="2" end="2"/>
                                            </p:txEl>
                                          </p:spTgt>
                                        </p:tgtEl>
                                        <p:attrNameLst>
                                          <p:attrName>style.visibility</p:attrName>
                                        </p:attrNameLst>
                                      </p:cBhvr>
                                      <p:to>
                                        <p:strVal val="visible"/>
                                      </p:to>
                                    </p:set>
                                    <p:animEffect transition="in" filter="slide(fromLeft)">
                                      <p:cBhvr>
                                        <p:cTn id="17" dur="500"/>
                                        <p:tgtEl>
                                          <p:spTgt spid="406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06533">
                                            <p:txEl>
                                              <p:pRg st="3" end="3"/>
                                            </p:txEl>
                                          </p:spTgt>
                                        </p:tgtEl>
                                        <p:attrNameLst>
                                          <p:attrName>style.visibility</p:attrName>
                                        </p:attrNameLst>
                                      </p:cBhvr>
                                      <p:to>
                                        <p:strVal val="visible"/>
                                      </p:to>
                                    </p:set>
                                    <p:animEffect transition="in" filter="slide(fromLeft)">
                                      <p:cBhvr>
                                        <p:cTn id="22" dur="500"/>
                                        <p:tgtEl>
                                          <p:spTgt spid="406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3" grpId="0" build="p" bldLvl="2"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12–</a:t>
            </a:r>
            <a:fld id="{BD31DF38-0680-496D-9EA4-374AE34D064C}" type="slidenum">
              <a:rPr lang="en-US"/>
              <a:pPr/>
              <a:t>259</a:t>
            </a:fld>
            <a:endParaRPr lang="en-US"/>
          </a:p>
        </p:txBody>
      </p:sp>
      <p:sp>
        <p:nvSpPr>
          <p:cNvPr id="427010" name="Rectangle 2"/>
          <p:cNvSpPr>
            <a:spLocks noGrp="1" noChangeArrowheads="1"/>
          </p:cNvSpPr>
          <p:nvPr>
            <p:ph type="title"/>
          </p:nvPr>
        </p:nvSpPr>
        <p:spPr/>
        <p:txBody>
          <a:bodyPr>
            <a:normAutofit fontScale="90000"/>
          </a:bodyPr>
          <a:lstStyle/>
          <a:p>
            <a:r>
              <a:rPr lang="en-US"/>
              <a:t>Managerial Labor Market (cont’d)</a:t>
            </a:r>
          </a:p>
        </p:txBody>
      </p:sp>
      <p:sp>
        <p:nvSpPr>
          <p:cNvPr id="427011" name="Rectangle 3"/>
          <p:cNvSpPr>
            <a:spLocks noGrp="1" noChangeArrowheads="1"/>
          </p:cNvSpPr>
          <p:nvPr>
            <p:ph type="body" idx="1"/>
          </p:nvPr>
        </p:nvSpPr>
        <p:spPr/>
        <p:txBody>
          <a:bodyPr/>
          <a:lstStyle/>
          <a:p>
            <a:r>
              <a:rPr lang="en-US"/>
              <a:t>Advantages of the external managerial labor market include</a:t>
            </a:r>
          </a:p>
          <a:p>
            <a:pPr lvl="1"/>
            <a:r>
              <a:rPr lang="en-US"/>
              <a:t>Long tenured insiders may be “stale in the saddle”</a:t>
            </a:r>
          </a:p>
          <a:p>
            <a:pPr lvl="1"/>
            <a:r>
              <a:rPr lang="en-US"/>
              <a:t>Outsiders may bring fresh perspectives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slide(fromLeft)">
                                      <p:cBhvr>
                                        <p:cTn id="7" dur="500"/>
                                        <p:tgtEl>
                                          <p:spTgt spid="427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27011">
                                            <p:txEl>
                                              <p:pRg st="1" end="1"/>
                                            </p:txEl>
                                          </p:spTgt>
                                        </p:tgtEl>
                                        <p:attrNameLst>
                                          <p:attrName>style.visibility</p:attrName>
                                        </p:attrNameLst>
                                      </p:cBhvr>
                                      <p:to>
                                        <p:strVal val="visible"/>
                                      </p:to>
                                    </p:set>
                                    <p:animEffect transition="in" filter="slide(fromLeft)">
                                      <p:cBhvr>
                                        <p:cTn id="12" dur="500"/>
                                        <p:tgtEl>
                                          <p:spTgt spid="427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7011">
                                            <p:txEl>
                                              <p:pRg st="2" end="2"/>
                                            </p:txEl>
                                          </p:spTgt>
                                        </p:tgtEl>
                                        <p:attrNameLst>
                                          <p:attrName>style.visibility</p:attrName>
                                        </p:attrNameLst>
                                      </p:cBhvr>
                                      <p:to>
                                        <p:strVal val="visible"/>
                                      </p:to>
                                    </p:set>
                                    <p:animEffect transition="in" filter="slide(fromLeft)">
                                      <p:cBhvr>
                                        <p:cTn id="17" dur="500"/>
                                        <p:tgtEl>
                                          <p:spTgt spid="427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lnSpcReduction="10000"/>
          </a:bodyPr>
          <a:lstStyle/>
          <a:p>
            <a:r>
              <a:rPr lang="en-US" sz="2800" dirty="0"/>
              <a:t>4) A policy should be definite, clear flexible and understandable to every one in the organization and </a:t>
            </a:r>
            <a:r>
              <a:rPr lang="en-US" sz="2800" dirty="0">
                <a:solidFill>
                  <a:srgbClr val="FF0000"/>
                </a:solidFill>
              </a:rPr>
              <a:t>must not leave any scope for ambiguity</a:t>
            </a:r>
            <a:r>
              <a:rPr lang="en-US" sz="2800" dirty="0" smtClean="0"/>
              <a:t>.</a:t>
            </a:r>
          </a:p>
          <a:p>
            <a:endParaRPr lang="en-US" sz="2800" dirty="0"/>
          </a:p>
          <a:p>
            <a:r>
              <a:rPr lang="en-US" sz="2800" dirty="0" smtClean="0"/>
              <a:t>5) Policy </a:t>
            </a:r>
            <a:r>
              <a:rPr lang="en-US" sz="2800" dirty="0"/>
              <a:t>should be related to objectives and </a:t>
            </a:r>
            <a:r>
              <a:rPr lang="en-US" sz="2800" dirty="0">
                <a:solidFill>
                  <a:srgbClr val="FF0000"/>
                </a:solidFill>
              </a:rPr>
              <a:t>compatible with public interest</a:t>
            </a:r>
            <a:r>
              <a:rPr lang="en-US" sz="2800" dirty="0" smtClean="0"/>
              <a:t>.</a:t>
            </a:r>
          </a:p>
          <a:p>
            <a:endParaRPr lang="en-US" sz="2800" dirty="0"/>
          </a:p>
          <a:p>
            <a:r>
              <a:rPr lang="en-US" sz="2800" dirty="0" smtClean="0"/>
              <a:t>6) </a:t>
            </a:r>
            <a:r>
              <a:rPr lang="en-US" sz="2800" dirty="0"/>
              <a:t>Policies should be based on </a:t>
            </a:r>
            <a:r>
              <a:rPr lang="en-US" sz="2800" dirty="0">
                <a:solidFill>
                  <a:srgbClr val="FF0000"/>
                </a:solidFill>
              </a:rPr>
              <a:t>fact </a:t>
            </a:r>
            <a:r>
              <a:rPr lang="en-US" sz="2800" dirty="0"/>
              <a:t>and</a:t>
            </a:r>
            <a:r>
              <a:rPr lang="en-US" sz="2800" dirty="0">
                <a:solidFill>
                  <a:srgbClr val="FF0000"/>
                </a:solidFill>
              </a:rPr>
              <a:t> sound judgment </a:t>
            </a:r>
            <a:r>
              <a:rPr lang="en-US" sz="2800" dirty="0"/>
              <a:t>and should not constitute merely </a:t>
            </a:r>
            <a:r>
              <a:rPr lang="en-US" sz="2800" dirty="0">
                <a:solidFill>
                  <a:srgbClr val="FF0000"/>
                </a:solidFill>
              </a:rPr>
              <a:t>personal reflections</a:t>
            </a:r>
            <a:r>
              <a:rPr lang="en-US" sz="2800" dirty="0"/>
              <a:t>.</a:t>
            </a:r>
          </a:p>
          <a:p>
            <a:endParaRPr lang="en-US" sz="2800" dirty="0"/>
          </a:p>
        </p:txBody>
      </p:sp>
    </p:spTree>
    <p:extLst>
      <p:ext uri="{BB962C8B-B14F-4D97-AF65-F5344CB8AC3E}">
        <p14:creationId xmlns:p14="http://schemas.microsoft.com/office/powerpoint/2010/main" xmlns="" val="95299033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3"/>
          <p:cNvSpPr>
            <a:spLocks noGrp="1"/>
          </p:cNvSpPr>
          <p:nvPr>
            <p:ph type="sldNum" sz="quarter" idx="11"/>
          </p:nvPr>
        </p:nvSpPr>
        <p:spPr/>
        <p:txBody>
          <a:bodyPr/>
          <a:lstStyle/>
          <a:p>
            <a:r>
              <a:rPr lang="en-US"/>
              <a:t>12–</a:t>
            </a:r>
            <a:fld id="{45CFD880-FB49-48EF-8F50-D953C32355DA}" type="slidenum">
              <a:rPr lang="en-US"/>
              <a:pPr/>
              <a:t>260</a:t>
            </a:fld>
            <a:endParaRPr lang="en-US"/>
          </a:p>
        </p:txBody>
      </p:sp>
      <p:sp>
        <p:nvSpPr>
          <p:cNvPr id="436226"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6227" name="Rectangle 3"/>
          <p:cNvSpPr>
            <a:spLocks noGrp="1" noChangeArrowheads="1"/>
          </p:cNvSpPr>
          <p:nvPr>
            <p:ph type="title"/>
          </p:nvPr>
        </p:nvSpPr>
        <p:spPr>
          <a:xfrm>
            <a:off x="533400" y="519113"/>
            <a:ext cx="7848600" cy="822325"/>
          </a:xfrm>
        </p:spPr>
        <p:txBody>
          <a:bodyPr/>
          <a:lstStyle/>
          <a:p>
            <a:r>
              <a:rPr lang="en-US" sz="2400"/>
              <a:t>Effects of CEO Succession and Top Management Team Composition on Strategy</a:t>
            </a:r>
          </a:p>
        </p:txBody>
      </p:sp>
      <p:sp>
        <p:nvSpPr>
          <p:cNvPr id="436250" name="Rectangle 26"/>
          <p:cNvSpPr>
            <a:spLocks noChangeArrowheads="1"/>
          </p:cNvSpPr>
          <p:nvPr/>
        </p:nvSpPr>
        <p:spPr bwMode="gray">
          <a:xfrm flipV="1">
            <a:off x="534988" y="1371600"/>
            <a:ext cx="8074025" cy="74613"/>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6251" name="Text Box 27"/>
          <p:cNvSpPr txBox="1">
            <a:spLocks noChangeArrowheads="1"/>
          </p:cNvSpPr>
          <p:nvPr/>
        </p:nvSpPr>
        <p:spPr bwMode="auto">
          <a:xfrm>
            <a:off x="7467600" y="6092825"/>
            <a:ext cx="12192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CC3300"/>
                </a:solidFill>
                <a:effectLst>
                  <a:outerShdw blurRad="38100" dist="38100" dir="2700000" algn="tl">
                    <a:srgbClr val="C0C0C0"/>
                  </a:outerShdw>
                </a:effectLst>
              </a:rPr>
              <a:t>Figure 12.3</a:t>
            </a:r>
          </a:p>
        </p:txBody>
      </p:sp>
      <p:pic>
        <p:nvPicPr>
          <p:cNvPr id="436252" name="Picture 28"/>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3281363" y="3014663"/>
            <a:ext cx="2620962" cy="1428750"/>
          </a:xfrm>
          <a:prstGeom prst="rect">
            <a:avLst/>
          </a:prstGeom>
          <a:noFill/>
          <a:ln w="9525">
            <a:noFill/>
            <a:miter lim="800000"/>
            <a:headEnd/>
            <a:tailEnd/>
          </a:ln>
          <a:effectLst/>
        </p:spPr>
      </p:pic>
      <p:pic>
        <p:nvPicPr>
          <p:cNvPr id="436253" name="Picture 29"/>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5857875" y="3014663"/>
            <a:ext cx="2667000" cy="1428750"/>
          </a:xfrm>
          <a:prstGeom prst="rect">
            <a:avLst/>
          </a:prstGeom>
          <a:noFill/>
          <a:ln w="9525">
            <a:noFill/>
            <a:miter lim="800000"/>
            <a:headEnd/>
            <a:tailEnd/>
          </a:ln>
          <a:effectLst/>
        </p:spPr>
      </p:pic>
      <p:pic>
        <p:nvPicPr>
          <p:cNvPr id="436254" name="Picture 30"/>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5857875" y="4397375"/>
            <a:ext cx="2667000" cy="1474788"/>
          </a:xfrm>
          <a:prstGeom prst="rect">
            <a:avLst/>
          </a:prstGeom>
          <a:noFill/>
          <a:ln w="9525">
            <a:noFill/>
            <a:miter lim="800000"/>
            <a:headEnd/>
            <a:tailEnd/>
          </a:ln>
          <a:effectLst/>
        </p:spPr>
      </p:pic>
      <p:pic>
        <p:nvPicPr>
          <p:cNvPr id="436255" name="Picture 31"/>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3286125" y="4397375"/>
            <a:ext cx="2620963" cy="1474788"/>
          </a:xfrm>
          <a:prstGeom prst="rect">
            <a:avLst/>
          </a:prstGeom>
          <a:noFill/>
          <a:ln w="9525">
            <a:noFill/>
            <a:miter lim="800000"/>
            <a:headEnd/>
            <a:tailEnd/>
          </a:ln>
          <a:effectLst/>
        </p:spPr>
      </p:pic>
      <p:pic>
        <p:nvPicPr>
          <p:cNvPr id="436256" name="Picture 32"/>
          <p:cNvPicPr>
            <a:picLocks noChangeAspect="1" noChangeArrowheads="1"/>
          </p:cNvPicPr>
          <p:nvPr/>
        </p:nvPicPr>
        <p:blipFill>
          <a:blip r:embed="rId6">
            <a:clrChange>
              <a:clrFrom>
                <a:srgbClr val="FFFFFE"/>
              </a:clrFrom>
              <a:clrTo>
                <a:srgbClr val="FFFFFE">
                  <a:alpha val="0"/>
                </a:srgbClr>
              </a:clrTo>
            </a:clrChange>
          </a:blip>
          <a:srcRect/>
          <a:stretch>
            <a:fillRect/>
          </a:stretch>
        </p:blipFill>
        <p:spPr bwMode="auto">
          <a:xfrm>
            <a:off x="3933825" y="1809750"/>
            <a:ext cx="3892550" cy="1181100"/>
          </a:xfrm>
          <a:prstGeom prst="rect">
            <a:avLst/>
          </a:prstGeom>
          <a:noFill/>
          <a:ln w="9525">
            <a:noFill/>
            <a:miter lim="800000"/>
            <a:headEnd/>
            <a:tailEnd/>
          </a:ln>
          <a:effectLst/>
        </p:spPr>
      </p:pic>
      <p:pic>
        <p:nvPicPr>
          <p:cNvPr id="436257" name="Picture 33"/>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614363" y="3532188"/>
            <a:ext cx="2667000" cy="170973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36227"/>
                                        </p:tgtEl>
                                        <p:attrNameLst>
                                          <p:attrName>style.visibility</p:attrName>
                                        </p:attrNameLst>
                                      </p:cBhvr>
                                      <p:to>
                                        <p:strVal val="visible"/>
                                      </p:to>
                                    </p:set>
                                    <p:anim calcmode="lin" valueType="num">
                                      <p:cBhvr>
                                        <p:cTn id="7" dur="500" fill="hold"/>
                                        <p:tgtEl>
                                          <p:spTgt spid="436227"/>
                                        </p:tgtEl>
                                        <p:attrNameLst>
                                          <p:attrName>ppt_x</p:attrName>
                                        </p:attrNameLst>
                                      </p:cBhvr>
                                      <p:tavLst>
                                        <p:tav tm="0">
                                          <p:val>
                                            <p:strVal val="#ppt_x"/>
                                          </p:val>
                                        </p:tav>
                                        <p:tav tm="100000">
                                          <p:val>
                                            <p:strVal val="#ppt_x"/>
                                          </p:val>
                                        </p:tav>
                                      </p:tavLst>
                                    </p:anim>
                                    <p:anim calcmode="lin" valueType="num">
                                      <p:cBhvr>
                                        <p:cTn id="8" dur="500" fill="hold"/>
                                        <p:tgtEl>
                                          <p:spTgt spid="436227"/>
                                        </p:tgtEl>
                                        <p:attrNameLst>
                                          <p:attrName>ppt_y</p:attrName>
                                        </p:attrNameLst>
                                      </p:cBhvr>
                                      <p:tavLst>
                                        <p:tav tm="0">
                                          <p:val>
                                            <p:strVal val="#ppt_y-#ppt_h/2"/>
                                          </p:val>
                                        </p:tav>
                                        <p:tav tm="100000">
                                          <p:val>
                                            <p:strVal val="#ppt_y"/>
                                          </p:val>
                                        </p:tav>
                                      </p:tavLst>
                                    </p:anim>
                                    <p:anim calcmode="lin" valueType="num">
                                      <p:cBhvr>
                                        <p:cTn id="9" dur="500" fill="hold"/>
                                        <p:tgtEl>
                                          <p:spTgt spid="436227"/>
                                        </p:tgtEl>
                                        <p:attrNameLst>
                                          <p:attrName>ppt_w</p:attrName>
                                        </p:attrNameLst>
                                      </p:cBhvr>
                                      <p:tavLst>
                                        <p:tav tm="0">
                                          <p:val>
                                            <p:strVal val="#ppt_w"/>
                                          </p:val>
                                        </p:tav>
                                        <p:tav tm="100000">
                                          <p:val>
                                            <p:strVal val="#ppt_w"/>
                                          </p:val>
                                        </p:tav>
                                      </p:tavLst>
                                    </p:anim>
                                    <p:anim calcmode="lin" valueType="num">
                                      <p:cBhvr>
                                        <p:cTn id="10" dur="500" fill="hold"/>
                                        <p:tgtEl>
                                          <p:spTgt spid="43622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36256"/>
                                        </p:tgtEl>
                                        <p:attrNameLst>
                                          <p:attrName>style.visibility</p:attrName>
                                        </p:attrNameLst>
                                      </p:cBhvr>
                                      <p:to>
                                        <p:strVal val="visible"/>
                                      </p:to>
                                    </p:set>
                                    <p:animEffect transition="in" filter="barn(outVertical)">
                                      <p:cBhvr>
                                        <p:cTn id="15" dur="500"/>
                                        <p:tgtEl>
                                          <p:spTgt spid="43625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436257"/>
                                        </p:tgtEl>
                                        <p:attrNameLst>
                                          <p:attrName>style.visibility</p:attrName>
                                        </p:attrNameLst>
                                      </p:cBhvr>
                                      <p:to>
                                        <p:strVal val="visible"/>
                                      </p:to>
                                    </p:set>
                                    <p:animEffect transition="in" filter="barn(outHorizontal)">
                                      <p:cBhvr>
                                        <p:cTn id="20" dur="500"/>
                                        <p:tgtEl>
                                          <p:spTgt spid="43625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nodeType="clickEffect">
                                  <p:stCondLst>
                                    <p:cond delay="0"/>
                                  </p:stCondLst>
                                  <p:childTnLst>
                                    <p:set>
                                      <p:cBhvr>
                                        <p:cTn id="24" dur="1" fill="hold">
                                          <p:stCondLst>
                                            <p:cond delay="0"/>
                                          </p:stCondLst>
                                        </p:cTn>
                                        <p:tgtEl>
                                          <p:spTgt spid="436252"/>
                                        </p:tgtEl>
                                        <p:attrNameLst>
                                          <p:attrName>style.visibility</p:attrName>
                                        </p:attrNameLst>
                                      </p:cBhvr>
                                      <p:to>
                                        <p:strVal val="visible"/>
                                      </p:to>
                                    </p:set>
                                    <p:anim calcmode="lin" valueType="num">
                                      <p:cBhvr>
                                        <p:cTn id="25" dur="500" fill="hold"/>
                                        <p:tgtEl>
                                          <p:spTgt spid="436252"/>
                                        </p:tgtEl>
                                        <p:attrNameLst>
                                          <p:attrName>ppt_w</p:attrName>
                                        </p:attrNameLst>
                                      </p:cBhvr>
                                      <p:tavLst>
                                        <p:tav tm="0">
                                          <p:val>
                                            <p:strVal val="4/3*#ppt_w"/>
                                          </p:val>
                                        </p:tav>
                                        <p:tav tm="100000">
                                          <p:val>
                                            <p:strVal val="#ppt_w"/>
                                          </p:val>
                                        </p:tav>
                                      </p:tavLst>
                                    </p:anim>
                                    <p:anim calcmode="lin" valueType="num">
                                      <p:cBhvr>
                                        <p:cTn id="26" dur="500" fill="hold"/>
                                        <p:tgtEl>
                                          <p:spTgt spid="436252"/>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nodeType="clickEffect">
                                  <p:stCondLst>
                                    <p:cond delay="0"/>
                                  </p:stCondLst>
                                  <p:childTnLst>
                                    <p:set>
                                      <p:cBhvr>
                                        <p:cTn id="30" dur="1" fill="hold">
                                          <p:stCondLst>
                                            <p:cond delay="0"/>
                                          </p:stCondLst>
                                        </p:cTn>
                                        <p:tgtEl>
                                          <p:spTgt spid="436253"/>
                                        </p:tgtEl>
                                        <p:attrNameLst>
                                          <p:attrName>style.visibility</p:attrName>
                                        </p:attrNameLst>
                                      </p:cBhvr>
                                      <p:to>
                                        <p:strVal val="visible"/>
                                      </p:to>
                                    </p:set>
                                    <p:anim calcmode="lin" valueType="num">
                                      <p:cBhvr>
                                        <p:cTn id="31" dur="500" fill="hold"/>
                                        <p:tgtEl>
                                          <p:spTgt spid="436253"/>
                                        </p:tgtEl>
                                        <p:attrNameLst>
                                          <p:attrName>ppt_w</p:attrName>
                                        </p:attrNameLst>
                                      </p:cBhvr>
                                      <p:tavLst>
                                        <p:tav tm="0">
                                          <p:val>
                                            <p:strVal val="4/3*#ppt_w"/>
                                          </p:val>
                                        </p:tav>
                                        <p:tav tm="100000">
                                          <p:val>
                                            <p:strVal val="#ppt_w"/>
                                          </p:val>
                                        </p:tav>
                                      </p:tavLst>
                                    </p:anim>
                                    <p:anim calcmode="lin" valueType="num">
                                      <p:cBhvr>
                                        <p:cTn id="32" dur="500" fill="hold"/>
                                        <p:tgtEl>
                                          <p:spTgt spid="436253"/>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nodeType="clickEffect">
                                  <p:stCondLst>
                                    <p:cond delay="0"/>
                                  </p:stCondLst>
                                  <p:childTnLst>
                                    <p:set>
                                      <p:cBhvr>
                                        <p:cTn id="36" dur="1" fill="hold">
                                          <p:stCondLst>
                                            <p:cond delay="0"/>
                                          </p:stCondLst>
                                        </p:cTn>
                                        <p:tgtEl>
                                          <p:spTgt spid="436255"/>
                                        </p:tgtEl>
                                        <p:attrNameLst>
                                          <p:attrName>style.visibility</p:attrName>
                                        </p:attrNameLst>
                                      </p:cBhvr>
                                      <p:to>
                                        <p:strVal val="visible"/>
                                      </p:to>
                                    </p:set>
                                    <p:anim calcmode="lin" valueType="num">
                                      <p:cBhvr>
                                        <p:cTn id="37" dur="500" fill="hold"/>
                                        <p:tgtEl>
                                          <p:spTgt spid="436255"/>
                                        </p:tgtEl>
                                        <p:attrNameLst>
                                          <p:attrName>ppt_w</p:attrName>
                                        </p:attrNameLst>
                                      </p:cBhvr>
                                      <p:tavLst>
                                        <p:tav tm="0">
                                          <p:val>
                                            <p:strVal val="4/3*#ppt_w"/>
                                          </p:val>
                                        </p:tav>
                                        <p:tav tm="100000">
                                          <p:val>
                                            <p:strVal val="#ppt_w"/>
                                          </p:val>
                                        </p:tav>
                                      </p:tavLst>
                                    </p:anim>
                                    <p:anim calcmode="lin" valueType="num">
                                      <p:cBhvr>
                                        <p:cTn id="38" dur="500" fill="hold"/>
                                        <p:tgtEl>
                                          <p:spTgt spid="436255"/>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nodeType="clickEffect">
                                  <p:stCondLst>
                                    <p:cond delay="0"/>
                                  </p:stCondLst>
                                  <p:childTnLst>
                                    <p:set>
                                      <p:cBhvr>
                                        <p:cTn id="42" dur="1" fill="hold">
                                          <p:stCondLst>
                                            <p:cond delay="0"/>
                                          </p:stCondLst>
                                        </p:cTn>
                                        <p:tgtEl>
                                          <p:spTgt spid="436254"/>
                                        </p:tgtEl>
                                        <p:attrNameLst>
                                          <p:attrName>style.visibility</p:attrName>
                                        </p:attrNameLst>
                                      </p:cBhvr>
                                      <p:to>
                                        <p:strVal val="visible"/>
                                      </p:to>
                                    </p:set>
                                    <p:anim calcmode="lin" valueType="num">
                                      <p:cBhvr>
                                        <p:cTn id="43" dur="500" fill="hold"/>
                                        <p:tgtEl>
                                          <p:spTgt spid="436254"/>
                                        </p:tgtEl>
                                        <p:attrNameLst>
                                          <p:attrName>ppt_w</p:attrName>
                                        </p:attrNameLst>
                                      </p:cBhvr>
                                      <p:tavLst>
                                        <p:tav tm="0">
                                          <p:val>
                                            <p:strVal val="4/3*#ppt_w"/>
                                          </p:val>
                                        </p:tav>
                                        <p:tav tm="100000">
                                          <p:val>
                                            <p:strVal val="#ppt_w"/>
                                          </p:val>
                                        </p:tav>
                                      </p:tavLst>
                                    </p:anim>
                                    <p:anim calcmode="lin" valueType="num">
                                      <p:cBhvr>
                                        <p:cTn id="44" dur="500" fill="hold"/>
                                        <p:tgtEl>
                                          <p:spTgt spid="43625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Slide Number Placeholder 3"/>
          <p:cNvSpPr>
            <a:spLocks noGrp="1"/>
          </p:cNvSpPr>
          <p:nvPr>
            <p:ph type="sldNum" sz="quarter" idx="11"/>
          </p:nvPr>
        </p:nvSpPr>
        <p:spPr/>
        <p:txBody>
          <a:bodyPr/>
          <a:lstStyle/>
          <a:p>
            <a:r>
              <a:rPr lang="en-US"/>
              <a:t>12–</a:t>
            </a:r>
            <a:fld id="{4693ADDD-E5A3-42E2-A119-54C50F0762BC}" type="slidenum">
              <a:rPr lang="en-US"/>
              <a:pPr/>
              <a:t>261</a:t>
            </a:fld>
            <a:endParaRPr lang="en-US"/>
          </a:p>
        </p:txBody>
      </p:sp>
      <p:sp>
        <p:nvSpPr>
          <p:cNvPr id="437250" name="Rectangle 2"/>
          <p:cNvSpPr>
            <a:spLocks noGrp="1" noChangeArrowheads="1"/>
          </p:cNvSpPr>
          <p:nvPr>
            <p:ph type="title"/>
          </p:nvPr>
        </p:nvSpPr>
        <p:spPr/>
        <p:txBody>
          <a:bodyPr>
            <a:normAutofit fontScale="90000"/>
          </a:bodyPr>
          <a:lstStyle/>
          <a:p>
            <a:r>
              <a:rPr lang="en-US"/>
              <a:t>Exercise of Effective Strategic Leadership</a:t>
            </a:r>
          </a:p>
        </p:txBody>
      </p:sp>
      <p:sp>
        <p:nvSpPr>
          <p:cNvPr id="437279" name="Text Box 31"/>
          <p:cNvSpPr txBox="1">
            <a:spLocks noChangeArrowheads="1"/>
          </p:cNvSpPr>
          <p:nvPr/>
        </p:nvSpPr>
        <p:spPr bwMode="auto">
          <a:xfrm>
            <a:off x="7467600" y="6092825"/>
            <a:ext cx="12192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CC3300"/>
                </a:solidFill>
                <a:effectLst>
                  <a:outerShdw blurRad="38100" dist="38100" dir="2700000" algn="tl">
                    <a:srgbClr val="C0C0C0"/>
                  </a:outerShdw>
                </a:effectLst>
              </a:rPr>
              <a:t>Figure 12.4</a:t>
            </a:r>
          </a:p>
        </p:txBody>
      </p:sp>
      <p:sp>
        <p:nvSpPr>
          <p:cNvPr id="437286" name="Line 38"/>
          <p:cNvSpPr>
            <a:spLocks noChangeShapeType="1"/>
          </p:cNvSpPr>
          <p:nvPr/>
        </p:nvSpPr>
        <p:spPr bwMode="auto">
          <a:xfrm>
            <a:off x="4529138" y="2357438"/>
            <a:ext cx="0" cy="1000125"/>
          </a:xfrm>
          <a:prstGeom prst="line">
            <a:avLst/>
          </a:prstGeom>
          <a:noFill/>
          <a:ln w="22225">
            <a:solidFill>
              <a:schemeClr val="tx1"/>
            </a:solidFill>
            <a:round/>
            <a:headEnd/>
            <a:tailEnd/>
          </a:ln>
          <a:effectLst/>
        </p:spPr>
        <p:txBody>
          <a:bodyPr wrap="none"/>
          <a:lstStyle/>
          <a:p>
            <a:endParaRPr lang="en-US"/>
          </a:p>
        </p:txBody>
      </p:sp>
      <p:sp>
        <p:nvSpPr>
          <p:cNvPr id="437289" name="Line 41"/>
          <p:cNvSpPr>
            <a:spLocks noChangeShapeType="1"/>
          </p:cNvSpPr>
          <p:nvPr/>
        </p:nvSpPr>
        <p:spPr bwMode="auto">
          <a:xfrm>
            <a:off x="4529138" y="3357563"/>
            <a:ext cx="0" cy="1030287"/>
          </a:xfrm>
          <a:prstGeom prst="line">
            <a:avLst/>
          </a:prstGeom>
          <a:noFill/>
          <a:ln w="22225">
            <a:solidFill>
              <a:schemeClr val="tx1"/>
            </a:solidFill>
            <a:round/>
            <a:headEnd/>
            <a:tailEnd/>
          </a:ln>
          <a:effectLst/>
        </p:spPr>
        <p:txBody>
          <a:bodyPr wrap="none"/>
          <a:lstStyle/>
          <a:p>
            <a:endParaRPr lang="en-US"/>
          </a:p>
        </p:txBody>
      </p:sp>
      <p:sp>
        <p:nvSpPr>
          <p:cNvPr id="437290" name="Line 42"/>
          <p:cNvSpPr>
            <a:spLocks noChangeShapeType="1"/>
          </p:cNvSpPr>
          <p:nvPr/>
        </p:nvSpPr>
        <p:spPr bwMode="auto">
          <a:xfrm>
            <a:off x="2597150" y="4367213"/>
            <a:ext cx="3886200" cy="0"/>
          </a:xfrm>
          <a:prstGeom prst="line">
            <a:avLst/>
          </a:prstGeom>
          <a:noFill/>
          <a:ln w="22225">
            <a:solidFill>
              <a:schemeClr val="tx1"/>
            </a:solidFill>
            <a:round/>
            <a:headEnd/>
            <a:tailEnd/>
          </a:ln>
          <a:effectLst/>
        </p:spPr>
        <p:txBody>
          <a:bodyPr wrap="none"/>
          <a:lstStyle/>
          <a:p>
            <a:endParaRPr lang="en-US"/>
          </a:p>
        </p:txBody>
      </p:sp>
      <p:grpSp>
        <p:nvGrpSpPr>
          <p:cNvPr id="2" name="Group 47"/>
          <p:cNvGrpSpPr>
            <a:grpSpLocks/>
          </p:cNvGrpSpPr>
          <p:nvPr/>
        </p:nvGrpSpPr>
        <p:grpSpPr bwMode="auto">
          <a:xfrm>
            <a:off x="2586038" y="4367213"/>
            <a:ext cx="3886200" cy="584200"/>
            <a:chOff x="1629" y="2751"/>
            <a:chExt cx="2448" cy="368"/>
          </a:xfrm>
        </p:grpSpPr>
        <p:grpSp>
          <p:nvGrpSpPr>
            <p:cNvPr id="3" name="Group 45"/>
            <p:cNvGrpSpPr>
              <a:grpSpLocks/>
            </p:cNvGrpSpPr>
            <p:nvPr/>
          </p:nvGrpSpPr>
          <p:grpSpPr bwMode="auto">
            <a:xfrm>
              <a:off x="1629" y="2751"/>
              <a:ext cx="2448" cy="339"/>
              <a:chOff x="1629" y="2751"/>
              <a:chExt cx="2448" cy="339"/>
            </a:xfrm>
          </p:grpSpPr>
          <p:sp>
            <p:nvSpPr>
              <p:cNvPr id="437291" name="Line 43"/>
              <p:cNvSpPr>
                <a:spLocks noChangeShapeType="1"/>
              </p:cNvSpPr>
              <p:nvPr/>
            </p:nvSpPr>
            <p:spPr bwMode="auto">
              <a:xfrm>
                <a:off x="4077" y="2751"/>
                <a:ext cx="0" cy="330"/>
              </a:xfrm>
              <a:prstGeom prst="line">
                <a:avLst/>
              </a:prstGeom>
              <a:noFill/>
              <a:ln w="22225">
                <a:solidFill>
                  <a:schemeClr val="tx1"/>
                </a:solidFill>
                <a:round/>
                <a:headEnd/>
                <a:tailEnd/>
              </a:ln>
              <a:effectLst/>
            </p:spPr>
            <p:txBody>
              <a:bodyPr wrap="none"/>
              <a:lstStyle/>
              <a:p>
                <a:endParaRPr lang="en-US"/>
              </a:p>
            </p:txBody>
          </p:sp>
          <p:sp>
            <p:nvSpPr>
              <p:cNvPr id="437292" name="Line 44"/>
              <p:cNvSpPr>
                <a:spLocks noChangeShapeType="1"/>
              </p:cNvSpPr>
              <p:nvPr/>
            </p:nvSpPr>
            <p:spPr bwMode="auto">
              <a:xfrm>
                <a:off x="1629" y="2751"/>
                <a:ext cx="0" cy="339"/>
              </a:xfrm>
              <a:prstGeom prst="line">
                <a:avLst/>
              </a:prstGeom>
              <a:noFill/>
              <a:ln w="22225">
                <a:solidFill>
                  <a:schemeClr val="tx1"/>
                </a:solidFill>
                <a:round/>
                <a:headEnd/>
                <a:tailEnd/>
              </a:ln>
              <a:effectLst/>
            </p:spPr>
            <p:txBody>
              <a:bodyPr wrap="none"/>
              <a:lstStyle/>
              <a:p>
                <a:endParaRPr lang="en-US"/>
              </a:p>
            </p:txBody>
          </p:sp>
        </p:grpSp>
        <p:sp>
          <p:nvSpPr>
            <p:cNvPr id="437294" name="Line 46"/>
            <p:cNvSpPr>
              <a:spLocks noChangeShapeType="1"/>
            </p:cNvSpPr>
            <p:nvPr/>
          </p:nvSpPr>
          <p:spPr bwMode="auto">
            <a:xfrm>
              <a:off x="2853" y="2767"/>
              <a:ext cx="0" cy="352"/>
            </a:xfrm>
            <a:prstGeom prst="line">
              <a:avLst/>
            </a:prstGeom>
            <a:noFill/>
            <a:ln w="22225">
              <a:solidFill>
                <a:schemeClr val="tx1"/>
              </a:solidFill>
              <a:round/>
              <a:headEnd/>
              <a:tailEnd/>
            </a:ln>
            <a:effectLst/>
          </p:spPr>
          <p:txBody>
            <a:bodyPr wrap="none"/>
            <a:lstStyle/>
            <a:p>
              <a:endParaRPr lang="en-US"/>
            </a:p>
          </p:txBody>
        </p:sp>
      </p:grpSp>
      <p:pic>
        <p:nvPicPr>
          <p:cNvPr id="437282" name="Picture 34"/>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6088063" y="4868863"/>
            <a:ext cx="2571750" cy="1065212"/>
          </a:xfrm>
          <a:prstGeom prst="rect">
            <a:avLst/>
          </a:prstGeom>
          <a:noFill/>
          <a:ln w="9525">
            <a:noFill/>
            <a:miter lim="800000"/>
            <a:headEnd/>
            <a:tailEnd/>
          </a:ln>
          <a:effectLst/>
        </p:spPr>
      </p:pic>
      <p:pic>
        <p:nvPicPr>
          <p:cNvPr id="437283" name="Picture 35"/>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3233738" y="4867275"/>
            <a:ext cx="2573337" cy="1077913"/>
          </a:xfrm>
          <a:prstGeom prst="rect">
            <a:avLst/>
          </a:prstGeom>
          <a:noFill/>
          <a:ln w="9525">
            <a:noFill/>
            <a:miter lim="800000"/>
            <a:headEnd/>
            <a:tailEnd/>
          </a:ln>
          <a:effectLst/>
        </p:spPr>
      </p:pic>
      <p:pic>
        <p:nvPicPr>
          <p:cNvPr id="437285" name="Picture 37"/>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392113" y="4865688"/>
            <a:ext cx="2560637" cy="1090612"/>
          </a:xfrm>
          <a:prstGeom prst="rect">
            <a:avLst/>
          </a:prstGeom>
          <a:noFill/>
          <a:ln w="9525">
            <a:noFill/>
            <a:miter lim="800000"/>
            <a:headEnd/>
            <a:tailEnd/>
          </a:ln>
          <a:effectLst/>
        </p:spPr>
      </p:pic>
      <p:grpSp>
        <p:nvGrpSpPr>
          <p:cNvPr id="4" name="Group 49"/>
          <p:cNvGrpSpPr>
            <a:grpSpLocks/>
          </p:cNvGrpSpPr>
          <p:nvPr/>
        </p:nvGrpSpPr>
        <p:grpSpPr bwMode="auto">
          <a:xfrm>
            <a:off x="957263" y="2870200"/>
            <a:ext cx="7134225" cy="1036638"/>
            <a:chOff x="830" y="1843"/>
            <a:chExt cx="4047" cy="588"/>
          </a:xfrm>
        </p:grpSpPr>
        <p:sp>
          <p:nvSpPr>
            <p:cNvPr id="437288" name="Line 40"/>
            <p:cNvSpPr>
              <a:spLocks noChangeShapeType="1"/>
            </p:cNvSpPr>
            <p:nvPr/>
          </p:nvSpPr>
          <p:spPr bwMode="auto">
            <a:xfrm>
              <a:off x="2271" y="2115"/>
              <a:ext cx="1164" cy="0"/>
            </a:xfrm>
            <a:prstGeom prst="line">
              <a:avLst/>
            </a:prstGeom>
            <a:noFill/>
            <a:ln w="22225">
              <a:solidFill>
                <a:schemeClr val="tx1"/>
              </a:solidFill>
              <a:round/>
              <a:headEnd/>
              <a:tailEnd/>
            </a:ln>
            <a:effectLst/>
          </p:spPr>
          <p:txBody>
            <a:bodyPr wrap="none"/>
            <a:lstStyle/>
            <a:p>
              <a:endParaRPr lang="en-US"/>
            </a:p>
          </p:txBody>
        </p:sp>
        <p:grpSp>
          <p:nvGrpSpPr>
            <p:cNvPr id="5" name="Group 48"/>
            <p:cNvGrpSpPr>
              <a:grpSpLocks/>
            </p:cNvGrpSpPr>
            <p:nvPr/>
          </p:nvGrpSpPr>
          <p:grpSpPr bwMode="auto">
            <a:xfrm>
              <a:off x="830" y="1843"/>
              <a:ext cx="4047" cy="588"/>
              <a:chOff x="830" y="1843"/>
              <a:chExt cx="4047" cy="588"/>
            </a:xfrm>
          </p:grpSpPr>
          <p:pic>
            <p:nvPicPr>
              <p:cNvPr id="437281" name="Picture 33"/>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3419" y="1843"/>
                <a:ext cx="1458" cy="584"/>
              </a:xfrm>
              <a:prstGeom prst="rect">
                <a:avLst/>
              </a:prstGeom>
              <a:noFill/>
              <a:ln w="9525">
                <a:noFill/>
                <a:miter lim="800000"/>
                <a:headEnd/>
                <a:tailEnd/>
              </a:ln>
              <a:effectLst/>
            </p:spPr>
          </p:pic>
          <p:pic>
            <p:nvPicPr>
              <p:cNvPr id="437284" name="Picture 36"/>
              <p:cNvPicPr>
                <a:picLocks noChangeAspect="1" noChangeArrowheads="1"/>
              </p:cNvPicPr>
              <p:nvPr/>
            </p:nvPicPr>
            <p:blipFill>
              <a:blip r:embed="rId6">
                <a:clrChange>
                  <a:clrFrom>
                    <a:srgbClr val="FFFFFE"/>
                  </a:clrFrom>
                  <a:clrTo>
                    <a:srgbClr val="FFFFFE">
                      <a:alpha val="0"/>
                    </a:srgbClr>
                  </a:clrTo>
                </a:clrChange>
              </a:blip>
              <a:srcRect/>
              <a:stretch>
                <a:fillRect/>
              </a:stretch>
            </p:blipFill>
            <p:spPr bwMode="auto">
              <a:xfrm>
                <a:off x="830" y="1855"/>
                <a:ext cx="1465" cy="576"/>
              </a:xfrm>
              <a:prstGeom prst="rect">
                <a:avLst/>
              </a:prstGeom>
              <a:noFill/>
              <a:ln w="9525">
                <a:noFill/>
                <a:miter lim="800000"/>
                <a:headEnd/>
                <a:tailEnd/>
              </a:ln>
              <a:effectLst/>
            </p:spPr>
          </p:pic>
        </p:grpSp>
      </p:grpSp>
      <p:pic>
        <p:nvPicPr>
          <p:cNvPr id="437280" name="Picture 32"/>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3248025" y="1373188"/>
            <a:ext cx="2460625" cy="1016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37250"/>
                                        </p:tgtEl>
                                        <p:attrNameLst>
                                          <p:attrName>style.visibility</p:attrName>
                                        </p:attrNameLst>
                                      </p:cBhvr>
                                      <p:to>
                                        <p:strVal val="visible"/>
                                      </p:to>
                                    </p:set>
                                    <p:anim calcmode="lin" valueType="num">
                                      <p:cBhvr>
                                        <p:cTn id="7" dur="500" fill="hold"/>
                                        <p:tgtEl>
                                          <p:spTgt spid="437250"/>
                                        </p:tgtEl>
                                        <p:attrNameLst>
                                          <p:attrName>ppt_x</p:attrName>
                                        </p:attrNameLst>
                                      </p:cBhvr>
                                      <p:tavLst>
                                        <p:tav tm="0">
                                          <p:val>
                                            <p:strVal val="#ppt_x"/>
                                          </p:val>
                                        </p:tav>
                                        <p:tav tm="100000">
                                          <p:val>
                                            <p:strVal val="#ppt_x"/>
                                          </p:val>
                                        </p:tav>
                                      </p:tavLst>
                                    </p:anim>
                                    <p:anim calcmode="lin" valueType="num">
                                      <p:cBhvr>
                                        <p:cTn id="8" dur="500" fill="hold"/>
                                        <p:tgtEl>
                                          <p:spTgt spid="437250"/>
                                        </p:tgtEl>
                                        <p:attrNameLst>
                                          <p:attrName>ppt_y</p:attrName>
                                        </p:attrNameLst>
                                      </p:cBhvr>
                                      <p:tavLst>
                                        <p:tav tm="0">
                                          <p:val>
                                            <p:strVal val="#ppt_y-#ppt_h/2"/>
                                          </p:val>
                                        </p:tav>
                                        <p:tav tm="100000">
                                          <p:val>
                                            <p:strVal val="#ppt_y"/>
                                          </p:val>
                                        </p:tav>
                                      </p:tavLst>
                                    </p:anim>
                                    <p:anim calcmode="lin" valueType="num">
                                      <p:cBhvr>
                                        <p:cTn id="9" dur="500" fill="hold"/>
                                        <p:tgtEl>
                                          <p:spTgt spid="437250"/>
                                        </p:tgtEl>
                                        <p:attrNameLst>
                                          <p:attrName>ppt_w</p:attrName>
                                        </p:attrNameLst>
                                      </p:cBhvr>
                                      <p:tavLst>
                                        <p:tav tm="0">
                                          <p:val>
                                            <p:strVal val="#ppt_w"/>
                                          </p:val>
                                        </p:tav>
                                        <p:tav tm="100000">
                                          <p:val>
                                            <p:strVal val="#ppt_w"/>
                                          </p:val>
                                        </p:tav>
                                      </p:tavLst>
                                    </p:anim>
                                    <p:anim calcmode="lin" valueType="num">
                                      <p:cBhvr>
                                        <p:cTn id="10" dur="500" fill="hold"/>
                                        <p:tgtEl>
                                          <p:spTgt spid="43725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437280"/>
                                        </p:tgtEl>
                                        <p:attrNameLst>
                                          <p:attrName>style.visibility</p:attrName>
                                        </p:attrNameLst>
                                      </p:cBhvr>
                                      <p:to>
                                        <p:strVal val="visible"/>
                                      </p:to>
                                    </p:set>
                                    <p:anim calcmode="lin" valueType="num">
                                      <p:cBhvr>
                                        <p:cTn id="14" dur="500" fill="hold"/>
                                        <p:tgtEl>
                                          <p:spTgt spid="437280"/>
                                        </p:tgtEl>
                                        <p:attrNameLst>
                                          <p:attrName>ppt_w</p:attrName>
                                        </p:attrNameLst>
                                      </p:cBhvr>
                                      <p:tavLst>
                                        <p:tav tm="0">
                                          <p:val>
                                            <p:fltVal val="0"/>
                                          </p:val>
                                        </p:tav>
                                        <p:tav tm="100000">
                                          <p:val>
                                            <p:strVal val="#ppt_w"/>
                                          </p:val>
                                        </p:tav>
                                      </p:tavLst>
                                    </p:anim>
                                    <p:anim calcmode="lin" valueType="num">
                                      <p:cBhvr>
                                        <p:cTn id="15" dur="500" fill="hold"/>
                                        <p:tgtEl>
                                          <p:spTgt spid="437280"/>
                                        </p:tgtEl>
                                        <p:attrNameLst>
                                          <p:attrName>ppt_h</p:attrName>
                                        </p:attrNameLst>
                                      </p:cBhvr>
                                      <p:tavLst>
                                        <p:tav tm="0">
                                          <p:val>
                                            <p:fltVal val="0"/>
                                          </p:val>
                                        </p:tav>
                                        <p:tav tm="100000">
                                          <p:val>
                                            <p:strVal val="#ppt_h"/>
                                          </p:val>
                                        </p:tav>
                                      </p:tavLst>
                                    </p:anim>
                                    <p:anim calcmode="lin" valueType="num">
                                      <p:cBhvr>
                                        <p:cTn id="16" dur="500" fill="hold"/>
                                        <p:tgtEl>
                                          <p:spTgt spid="437280"/>
                                        </p:tgtEl>
                                        <p:attrNameLst>
                                          <p:attrName>ppt_x</p:attrName>
                                        </p:attrNameLst>
                                      </p:cBhvr>
                                      <p:tavLst>
                                        <p:tav tm="0">
                                          <p:val>
                                            <p:fltVal val="0.5"/>
                                          </p:val>
                                        </p:tav>
                                        <p:tav tm="100000">
                                          <p:val>
                                            <p:strVal val="#ppt_x"/>
                                          </p:val>
                                        </p:tav>
                                      </p:tavLst>
                                    </p:anim>
                                    <p:anim calcmode="lin" valueType="num">
                                      <p:cBhvr>
                                        <p:cTn id="17" dur="500" fill="hold"/>
                                        <p:tgtEl>
                                          <p:spTgt spid="437280"/>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7286"/>
                                        </p:tgtEl>
                                        <p:attrNameLst>
                                          <p:attrName>style.visibility</p:attrName>
                                        </p:attrNameLst>
                                      </p:cBhvr>
                                      <p:to>
                                        <p:strVal val="visible"/>
                                      </p:to>
                                    </p:set>
                                    <p:animEffect transition="in" filter="wipe(up)">
                                      <p:cBhvr>
                                        <p:cTn id="22" dur="500"/>
                                        <p:tgtEl>
                                          <p:spTgt spid="437286"/>
                                        </p:tgtEl>
                                      </p:cBhvr>
                                    </p:animEffect>
                                  </p:childTnLst>
                                </p:cTn>
                              </p:par>
                            </p:childTnLst>
                          </p:cTn>
                        </p:par>
                        <p:par>
                          <p:cTn id="23" fill="hold">
                            <p:stCondLst>
                              <p:cond delay="500"/>
                            </p:stCondLst>
                            <p:childTnLst>
                              <p:par>
                                <p:cTn id="24" presetID="16" presetClass="entr" presetSubtype="37"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37289"/>
                                        </p:tgtEl>
                                        <p:attrNameLst>
                                          <p:attrName>style.visibility</p:attrName>
                                        </p:attrNameLst>
                                      </p:cBhvr>
                                      <p:to>
                                        <p:strVal val="visible"/>
                                      </p:to>
                                    </p:set>
                                    <p:animEffect transition="in" filter="wipe(up)">
                                      <p:cBhvr>
                                        <p:cTn id="31" dur="500"/>
                                        <p:tgtEl>
                                          <p:spTgt spid="437289"/>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437290"/>
                                        </p:tgtEl>
                                        <p:attrNameLst>
                                          <p:attrName>style.visibility</p:attrName>
                                        </p:attrNameLst>
                                      </p:cBhvr>
                                      <p:to>
                                        <p:strVal val="visible"/>
                                      </p:to>
                                    </p:set>
                                    <p:animEffect transition="in" filter="barn(outVertical)">
                                      <p:cBhvr>
                                        <p:cTn id="35" dur="500"/>
                                        <p:tgtEl>
                                          <p:spTgt spid="437290"/>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1500"/>
                            </p:stCondLst>
                            <p:childTnLst>
                              <p:par>
                                <p:cTn id="41" presetID="4" presetClass="entr" presetSubtype="16" fill="hold" nodeType="afterEffect">
                                  <p:stCondLst>
                                    <p:cond delay="0"/>
                                  </p:stCondLst>
                                  <p:childTnLst>
                                    <p:set>
                                      <p:cBhvr>
                                        <p:cTn id="42" dur="1" fill="hold">
                                          <p:stCondLst>
                                            <p:cond delay="0"/>
                                          </p:stCondLst>
                                        </p:cTn>
                                        <p:tgtEl>
                                          <p:spTgt spid="437285"/>
                                        </p:tgtEl>
                                        <p:attrNameLst>
                                          <p:attrName>style.visibility</p:attrName>
                                        </p:attrNameLst>
                                      </p:cBhvr>
                                      <p:to>
                                        <p:strVal val="visible"/>
                                      </p:to>
                                    </p:set>
                                    <p:animEffect transition="in" filter="box(in)">
                                      <p:cBhvr>
                                        <p:cTn id="43" dur="500"/>
                                        <p:tgtEl>
                                          <p:spTgt spid="437285"/>
                                        </p:tgtEl>
                                      </p:cBhvr>
                                    </p:animEffect>
                                  </p:childTnLst>
                                </p:cTn>
                              </p:par>
                            </p:childTnLst>
                          </p:cTn>
                        </p:par>
                        <p:par>
                          <p:cTn id="44" fill="hold">
                            <p:stCondLst>
                              <p:cond delay="2000"/>
                            </p:stCondLst>
                            <p:childTnLst>
                              <p:par>
                                <p:cTn id="45" presetID="4" presetClass="entr" presetSubtype="16" fill="hold" nodeType="afterEffect">
                                  <p:stCondLst>
                                    <p:cond delay="0"/>
                                  </p:stCondLst>
                                  <p:childTnLst>
                                    <p:set>
                                      <p:cBhvr>
                                        <p:cTn id="46" dur="1" fill="hold">
                                          <p:stCondLst>
                                            <p:cond delay="0"/>
                                          </p:stCondLst>
                                        </p:cTn>
                                        <p:tgtEl>
                                          <p:spTgt spid="437283"/>
                                        </p:tgtEl>
                                        <p:attrNameLst>
                                          <p:attrName>style.visibility</p:attrName>
                                        </p:attrNameLst>
                                      </p:cBhvr>
                                      <p:to>
                                        <p:strVal val="visible"/>
                                      </p:to>
                                    </p:set>
                                    <p:animEffect transition="in" filter="box(in)">
                                      <p:cBhvr>
                                        <p:cTn id="47" dur="500"/>
                                        <p:tgtEl>
                                          <p:spTgt spid="437283"/>
                                        </p:tgtEl>
                                      </p:cBhvr>
                                    </p:animEffect>
                                  </p:childTnLst>
                                </p:cTn>
                              </p:par>
                            </p:childTnLst>
                          </p:cTn>
                        </p:par>
                        <p:par>
                          <p:cTn id="48" fill="hold">
                            <p:stCondLst>
                              <p:cond delay="2500"/>
                            </p:stCondLst>
                            <p:childTnLst>
                              <p:par>
                                <p:cTn id="49" presetID="4" presetClass="entr" presetSubtype="16" fill="hold" nodeType="afterEffect">
                                  <p:stCondLst>
                                    <p:cond delay="0"/>
                                  </p:stCondLst>
                                  <p:childTnLst>
                                    <p:set>
                                      <p:cBhvr>
                                        <p:cTn id="50" dur="1" fill="hold">
                                          <p:stCondLst>
                                            <p:cond delay="0"/>
                                          </p:stCondLst>
                                        </p:cTn>
                                        <p:tgtEl>
                                          <p:spTgt spid="437282"/>
                                        </p:tgtEl>
                                        <p:attrNameLst>
                                          <p:attrName>style.visibility</p:attrName>
                                        </p:attrNameLst>
                                      </p:cBhvr>
                                      <p:to>
                                        <p:strVal val="visible"/>
                                      </p:to>
                                    </p:set>
                                    <p:animEffect transition="in" filter="box(in)">
                                      <p:cBhvr>
                                        <p:cTn id="51" dur="500"/>
                                        <p:tgtEl>
                                          <p:spTgt spid="43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437286" grpId="0" animBg="1"/>
      <p:bldP spid="437289" grpId="0" animBg="1"/>
      <p:bldP spid="43729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967E9FB8-F72E-4A73-B0F1-74C9D78F0975}" type="slidenum">
              <a:rPr lang="en-US"/>
              <a:pPr/>
              <a:t>262</a:t>
            </a:fld>
            <a:endParaRPr lang="en-US"/>
          </a:p>
        </p:txBody>
      </p:sp>
      <p:sp>
        <p:nvSpPr>
          <p:cNvPr id="409607" name="Rectangle 7"/>
          <p:cNvSpPr>
            <a:spLocks noGrp="1" noChangeArrowheads="1"/>
          </p:cNvSpPr>
          <p:nvPr>
            <p:ph type="title"/>
          </p:nvPr>
        </p:nvSpPr>
        <p:spPr>
          <a:xfrm>
            <a:off x="457200" y="704088"/>
            <a:ext cx="8229600" cy="819912"/>
          </a:xfrm>
        </p:spPr>
        <p:txBody>
          <a:bodyPr>
            <a:normAutofit fontScale="90000"/>
          </a:bodyPr>
          <a:lstStyle/>
          <a:p>
            <a:r>
              <a:rPr lang="en-US" dirty="0"/>
              <a:t>Key Strategic Leadership Actions: Determining Strategic Direction</a:t>
            </a:r>
          </a:p>
        </p:txBody>
      </p:sp>
      <p:sp>
        <p:nvSpPr>
          <p:cNvPr id="409608" name="Rectangle 8"/>
          <p:cNvSpPr>
            <a:spLocks noGrp="1" noChangeArrowheads="1"/>
          </p:cNvSpPr>
          <p:nvPr>
            <p:ph type="body" idx="1"/>
          </p:nvPr>
        </p:nvSpPr>
        <p:spPr>
          <a:xfrm>
            <a:off x="558800" y="1752600"/>
            <a:ext cx="8001000" cy="4267200"/>
          </a:xfrm>
        </p:spPr>
        <p:txBody>
          <a:bodyPr/>
          <a:lstStyle/>
          <a:p>
            <a:r>
              <a:rPr lang="en-US"/>
              <a:t>Determining strategic direction involves developing a long-term vision of the firm’s strategic intent</a:t>
            </a:r>
          </a:p>
          <a:p>
            <a:pPr lvl="1"/>
            <a:r>
              <a:rPr lang="en-US"/>
              <a:t>Five to ten years into the future</a:t>
            </a:r>
          </a:p>
          <a:p>
            <a:pPr lvl="1"/>
            <a:r>
              <a:rPr lang="en-US"/>
              <a:t>Philosophy with goals</a:t>
            </a:r>
          </a:p>
          <a:p>
            <a:pPr lvl="1"/>
            <a:r>
              <a:rPr lang="en-US"/>
              <a:t>The image and character the firm seeks</a:t>
            </a:r>
          </a:p>
          <a:p>
            <a:r>
              <a:rPr lang="en-US"/>
              <a:t>Ideal long-term vision has two parts:</a:t>
            </a:r>
          </a:p>
          <a:p>
            <a:pPr lvl="1"/>
            <a:r>
              <a:rPr lang="en-US"/>
              <a:t>Core ideology</a:t>
            </a:r>
          </a:p>
          <a:p>
            <a:pPr lvl="1"/>
            <a:r>
              <a:rPr lang="en-US"/>
              <a:t>Envisioned future</a:t>
            </a:r>
          </a:p>
        </p:txBody>
      </p:sp>
      <p:sp>
        <p:nvSpPr>
          <p:cNvPr id="409610" name="Rectangle 10"/>
          <p:cNvSpPr>
            <a:spLocks noChangeArrowheads="1"/>
          </p:cNvSpPr>
          <p:nvPr/>
        </p:nvSpPr>
        <p:spPr bwMode="gray">
          <a:xfrm flipV="1">
            <a:off x="536575" y="1601788"/>
            <a:ext cx="8074025" cy="74612"/>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09607"/>
                                        </p:tgtEl>
                                        <p:attrNameLst>
                                          <p:attrName>style.visibility</p:attrName>
                                        </p:attrNameLst>
                                      </p:cBhvr>
                                      <p:to>
                                        <p:strVal val="visible"/>
                                      </p:to>
                                    </p:set>
                                    <p:anim calcmode="lin" valueType="num">
                                      <p:cBhvr>
                                        <p:cTn id="7" dur="500" fill="hold"/>
                                        <p:tgtEl>
                                          <p:spTgt spid="409607"/>
                                        </p:tgtEl>
                                        <p:attrNameLst>
                                          <p:attrName>ppt_x</p:attrName>
                                        </p:attrNameLst>
                                      </p:cBhvr>
                                      <p:tavLst>
                                        <p:tav tm="0">
                                          <p:val>
                                            <p:strVal val="#ppt_x"/>
                                          </p:val>
                                        </p:tav>
                                        <p:tav tm="100000">
                                          <p:val>
                                            <p:strVal val="#ppt_x"/>
                                          </p:val>
                                        </p:tav>
                                      </p:tavLst>
                                    </p:anim>
                                    <p:anim calcmode="lin" valueType="num">
                                      <p:cBhvr>
                                        <p:cTn id="8" dur="500" fill="hold"/>
                                        <p:tgtEl>
                                          <p:spTgt spid="409607"/>
                                        </p:tgtEl>
                                        <p:attrNameLst>
                                          <p:attrName>ppt_y</p:attrName>
                                        </p:attrNameLst>
                                      </p:cBhvr>
                                      <p:tavLst>
                                        <p:tav tm="0">
                                          <p:val>
                                            <p:strVal val="#ppt_y-#ppt_h/2"/>
                                          </p:val>
                                        </p:tav>
                                        <p:tav tm="100000">
                                          <p:val>
                                            <p:strVal val="#ppt_y"/>
                                          </p:val>
                                        </p:tav>
                                      </p:tavLst>
                                    </p:anim>
                                    <p:anim calcmode="lin" valueType="num">
                                      <p:cBhvr>
                                        <p:cTn id="9" dur="500" fill="hold"/>
                                        <p:tgtEl>
                                          <p:spTgt spid="409607"/>
                                        </p:tgtEl>
                                        <p:attrNameLst>
                                          <p:attrName>ppt_w</p:attrName>
                                        </p:attrNameLst>
                                      </p:cBhvr>
                                      <p:tavLst>
                                        <p:tav tm="0">
                                          <p:val>
                                            <p:strVal val="#ppt_w"/>
                                          </p:val>
                                        </p:tav>
                                        <p:tav tm="100000">
                                          <p:val>
                                            <p:strVal val="#ppt_w"/>
                                          </p:val>
                                        </p:tav>
                                      </p:tavLst>
                                    </p:anim>
                                    <p:anim calcmode="lin" valueType="num">
                                      <p:cBhvr>
                                        <p:cTn id="10" dur="500" fill="hold"/>
                                        <p:tgtEl>
                                          <p:spTgt spid="40960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09608">
                                            <p:txEl>
                                              <p:pRg st="0" end="0"/>
                                            </p:txEl>
                                          </p:spTgt>
                                        </p:tgtEl>
                                        <p:attrNameLst>
                                          <p:attrName>style.visibility</p:attrName>
                                        </p:attrNameLst>
                                      </p:cBhvr>
                                      <p:to>
                                        <p:strVal val="visible"/>
                                      </p:to>
                                    </p:set>
                                    <p:animEffect transition="in" filter="slide(fromLeft)">
                                      <p:cBhvr>
                                        <p:cTn id="15" dur="500"/>
                                        <p:tgtEl>
                                          <p:spTgt spid="40960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09608">
                                            <p:txEl>
                                              <p:pRg st="1" end="1"/>
                                            </p:txEl>
                                          </p:spTgt>
                                        </p:tgtEl>
                                        <p:attrNameLst>
                                          <p:attrName>style.visibility</p:attrName>
                                        </p:attrNameLst>
                                      </p:cBhvr>
                                      <p:to>
                                        <p:strVal val="visible"/>
                                      </p:to>
                                    </p:set>
                                    <p:animEffect transition="in" filter="slide(fromLeft)">
                                      <p:cBhvr>
                                        <p:cTn id="20" dur="500"/>
                                        <p:tgtEl>
                                          <p:spTgt spid="40960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09608">
                                            <p:txEl>
                                              <p:pRg st="2" end="2"/>
                                            </p:txEl>
                                          </p:spTgt>
                                        </p:tgtEl>
                                        <p:attrNameLst>
                                          <p:attrName>style.visibility</p:attrName>
                                        </p:attrNameLst>
                                      </p:cBhvr>
                                      <p:to>
                                        <p:strVal val="visible"/>
                                      </p:to>
                                    </p:set>
                                    <p:animEffect transition="in" filter="slide(fromLeft)">
                                      <p:cBhvr>
                                        <p:cTn id="25" dur="500"/>
                                        <p:tgtEl>
                                          <p:spTgt spid="40960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409608">
                                            <p:txEl>
                                              <p:pRg st="3" end="3"/>
                                            </p:txEl>
                                          </p:spTgt>
                                        </p:tgtEl>
                                        <p:attrNameLst>
                                          <p:attrName>style.visibility</p:attrName>
                                        </p:attrNameLst>
                                      </p:cBhvr>
                                      <p:to>
                                        <p:strVal val="visible"/>
                                      </p:to>
                                    </p:set>
                                    <p:animEffect transition="in" filter="slide(fromLeft)">
                                      <p:cBhvr>
                                        <p:cTn id="30" dur="500"/>
                                        <p:tgtEl>
                                          <p:spTgt spid="40960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09608">
                                            <p:txEl>
                                              <p:pRg st="4" end="4"/>
                                            </p:txEl>
                                          </p:spTgt>
                                        </p:tgtEl>
                                        <p:attrNameLst>
                                          <p:attrName>style.visibility</p:attrName>
                                        </p:attrNameLst>
                                      </p:cBhvr>
                                      <p:to>
                                        <p:strVal val="visible"/>
                                      </p:to>
                                    </p:set>
                                    <p:animEffect transition="in" filter="slide(fromLeft)">
                                      <p:cBhvr>
                                        <p:cTn id="35" dur="500"/>
                                        <p:tgtEl>
                                          <p:spTgt spid="4096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409608">
                                            <p:txEl>
                                              <p:pRg st="5" end="5"/>
                                            </p:txEl>
                                          </p:spTgt>
                                        </p:tgtEl>
                                        <p:attrNameLst>
                                          <p:attrName>style.visibility</p:attrName>
                                        </p:attrNameLst>
                                      </p:cBhvr>
                                      <p:to>
                                        <p:strVal val="visible"/>
                                      </p:to>
                                    </p:set>
                                    <p:animEffect transition="in" filter="slide(fromLeft)">
                                      <p:cBhvr>
                                        <p:cTn id="40" dur="500"/>
                                        <p:tgtEl>
                                          <p:spTgt spid="4096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409608">
                                            <p:txEl>
                                              <p:pRg st="6" end="6"/>
                                            </p:txEl>
                                          </p:spTgt>
                                        </p:tgtEl>
                                        <p:attrNameLst>
                                          <p:attrName>style.visibility</p:attrName>
                                        </p:attrNameLst>
                                      </p:cBhvr>
                                      <p:to>
                                        <p:strVal val="visible"/>
                                      </p:to>
                                    </p:set>
                                    <p:animEffect transition="in" filter="slide(fromLeft)">
                                      <p:cBhvr>
                                        <p:cTn id="45" dur="500"/>
                                        <p:tgtEl>
                                          <p:spTgt spid="4096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7" grpId="0" autoUpdateAnimBg="0"/>
      <p:bldP spid="409608" grpId="0" build="p" bldLvl="2"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D7C4B951-51D1-4F0E-9A9A-1C9BFD4638E9}" type="slidenum">
              <a:rPr lang="en-US"/>
              <a:pPr/>
              <a:t>263</a:t>
            </a:fld>
            <a:endParaRPr lang="en-US"/>
          </a:p>
        </p:txBody>
      </p:sp>
      <p:sp>
        <p:nvSpPr>
          <p:cNvPr id="410635" name="Rectangle 11"/>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10633" name="Rectangle 9"/>
          <p:cNvSpPr>
            <a:spLocks noGrp="1" noChangeArrowheads="1"/>
          </p:cNvSpPr>
          <p:nvPr>
            <p:ph type="title"/>
          </p:nvPr>
        </p:nvSpPr>
        <p:spPr>
          <a:xfrm>
            <a:off x="533400" y="519113"/>
            <a:ext cx="8001000" cy="946150"/>
          </a:xfrm>
        </p:spPr>
        <p:txBody>
          <a:bodyPr/>
          <a:lstStyle/>
          <a:p>
            <a:r>
              <a:rPr lang="en-US" sz="2800"/>
              <a:t>Key Strategic Leadership Actions: </a:t>
            </a:r>
            <a:br>
              <a:rPr lang="en-US" sz="2800"/>
            </a:br>
            <a:r>
              <a:rPr lang="en-US" sz="2800"/>
              <a:t>Exploiting and Maintaining Core Competencies</a:t>
            </a:r>
          </a:p>
        </p:txBody>
      </p:sp>
      <p:sp>
        <p:nvSpPr>
          <p:cNvPr id="410634" name="Rectangle 10"/>
          <p:cNvSpPr>
            <a:spLocks noGrp="1" noChangeArrowheads="1"/>
          </p:cNvSpPr>
          <p:nvPr>
            <p:ph type="body" idx="1"/>
          </p:nvPr>
        </p:nvSpPr>
        <p:spPr>
          <a:xfrm>
            <a:off x="558800" y="1600200"/>
            <a:ext cx="8001000" cy="4419600"/>
          </a:xfrm>
        </p:spPr>
        <p:txBody>
          <a:bodyPr/>
          <a:lstStyle/>
          <a:p>
            <a:pPr>
              <a:spcBef>
                <a:spcPct val="50000"/>
              </a:spcBef>
            </a:pPr>
            <a:r>
              <a:rPr lang="en-US"/>
              <a:t>Core competencies</a:t>
            </a:r>
          </a:p>
          <a:p>
            <a:pPr lvl="1">
              <a:spcBef>
                <a:spcPct val="50000"/>
              </a:spcBef>
            </a:pPr>
            <a:r>
              <a:rPr lang="en-US"/>
              <a:t>Resources and capabilities of a firm that serve as a source of competitive advantage over its rivals</a:t>
            </a:r>
          </a:p>
          <a:p>
            <a:pPr lvl="1">
              <a:spcBef>
                <a:spcPct val="50000"/>
              </a:spcBef>
            </a:pPr>
            <a:r>
              <a:rPr lang="en-US"/>
              <a:t>Leadership must verify that the firm’s competencies are emphasized in strategy implementation efforts</a:t>
            </a:r>
          </a:p>
          <a:p>
            <a:pPr lvl="1">
              <a:spcBef>
                <a:spcPct val="50000"/>
              </a:spcBef>
            </a:pPr>
            <a:r>
              <a:rPr lang="en-US"/>
              <a:t>Firms must continuously develop or even change their core competencies to stay ahead of competitors</a:t>
            </a:r>
          </a:p>
        </p:txBody>
      </p:sp>
      <p:sp>
        <p:nvSpPr>
          <p:cNvPr id="410636" name="Rectangle 12"/>
          <p:cNvSpPr>
            <a:spLocks noChangeArrowheads="1"/>
          </p:cNvSpPr>
          <p:nvPr/>
        </p:nvSpPr>
        <p:spPr bwMode="gray">
          <a:xfrm flipV="1">
            <a:off x="536575" y="1524000"/>
            <a:ext cx="8074025" cy="74613"/>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0634">
                                            <p:txEl>
                                              <p:pRg st="0" end="0"/>
                                            </p:txEl>
                                          </p:spTgt>
                                        </p:tgtEl>
                                        <p:attrNameLst>
                                          <p:attrName>style.visibility</p:attrName>
                                        </p:attrNameLst>
                                      </p:cBhvr>
                                      <p:to>
                                        <p:strVal val="visible"/>
                                      </p:to>
                                    </p:set>
                                    <p:animEffect transition="in" filter="slide(fromLeft)">
                                      <p:cBhvr>
                                        <p:cTn id="7" dur="500"/>
                                        <p:tgtEl>
                                          <p:spTgt spid="410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0634">
                                            <p:txEl>
                                              <p:pRg st="1" end="1"/>
                                            </p:txEl>
                                          </p:spTgt>
                                        </p:tgtEl>
                                        <p:attrNameLst>
                                          <p:attrName>style.visibility</p:attrName>
                                        </p:attrNameLst>
                                      </p:cBhvr>
                                      <p:to>
                                        <p:strVal val="visible"/>
                                      </p:to>
                                    </p:set>
                                    <p:animEffect transition="in" filter="slide(fromLeft)">
                                      <p:cBhvr>
                                        <p:cTn id="12" dur="500"/>
                                        <p:tgtEl>
                                          <p:spTgt spid="410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0634">
                                            <p:txEl>
                                              <p:pRg st="2" end="2"/>
                                            </p:txEl>
                                          </p:spTgt>
                                        </p:tgtEl>
                                        <p:attrNameLst>
                                          <p:attrName>style.visibility</p:attrName>
                                        </p:attrNameLst>
                                      </p:cBhvr>
                                      <p:to>
                                        <p:strVal val="visible"/>
                                      </p:to>
                                    </p:set>
                                    <p:animEffect transition="in" filter="slide(fromLeft)">
                                      <p:cBhvr>
                                        <p:cTn id="17" dur="500"/>
                                        <p:tgtEl>
                                          <p:spTgt spid="410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0634">
                                            <p:txEl>
                                              <p:pRg st="3" end="3"/>
                                            </p:txEl>
                                          </p:spTgt>
                                        </p:tgtEl>
                                        <p:attrNameLst>
                                          <p:attrName>style.visibility</p:attrName>
                                        </p:attrNameLst>
                                      </p:cBhvr>
                                      <p:to>
                                        <p:strVal val="visible"/>
                                      </p:to>
                                    </p:set>
                                    <p:animEffect transition="in" filter="slide(fromLeft)">
                                      <p:cBhvr>
                                        <p:cTn id="22" dur="500"/>
                                        <p:tgtEl>
                                          <p:spTgt spid="4106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4" grpId="0" build="p" bldLvl="2"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6EE2C89E-06CA-407F-A312-5A8E7F83A08A}" type="slidenum">
              <a:rPr lang="en-US"/>
              <a:pPr/>
              <a:t>264</a:t>
            </a:fld>
            <a:endParaRPr lang="en-US"/>
          </a:p>
        </p:txBody>
      </p:sp>
      <p:sp>
        <p:nvSpPr>
          <p:cNvPr id="411657" name="Rectangle 9"/>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11655" name="Rectangle 7"/>
          <p:cNvSpPr>
            <a:spLocks noGrp="1" noChangeArrowheads="1"/>
          </p:cNvSpPr>
          <p:nvPr>
            <p:ph type="title"/>
          </p:nvPr>
        </p:nvSpPr>
        <p:spPr>
          <a:xfrm>
            <a:off x="533400" y="519113"/>
            <a:ext cx="8001000" cy="946150"/>
          </a:xfrm>
        </p:spPr>
        <p:txBody>
          <a:bodyPr/>
          <a:lstStyle/>
          <a:p>
            <a:r>
              <a:rPr lang="en-US" sz="2800"/>
              <a:t>Key Strategic Leadership Actions:</a:t>
            </a:r>
            <a:br>
              <a:rPr lang="en-US" sz="2800"/>
            </a:br>
            <a:r>
              <a:rPr lang="en-US" sz="2800"/>
              <a:t>Developing Human Capital and Social Capital</a:t>
            </a:r>
          </a:p>
        </p:txBody>
      </p:sp>
      <p:sp>
        <p:nvSpPr>
          <p:cNvPr id="411656" name="Rectangle 8"/>
          <p:cNvSpPr>
            <a:spLocks noGrp="1" noChangeArrowheads="1"/>
          </p:cNvSpPr>
          <p:nvPr>
            <p:ph type="body" idx="1"/>
          </p:nvPr>
        </p:nvSpPr>
        <p:spPr>
          <a:xfrm>
            <a:off x="558800" y="1600200"/>
            <a:ext cx="8001000" cy="4419600"/>
          </a:xfrm>
        </p:spPr>
        <p:txBody>
          <a:bodyPr/>
          <a:lstStyle/>
          <a:p>
            <a:pPr>
              <a:spcBef>
                <a:spcPct val="50000"/>
              </a:spcBef>
            </a:pPr>
            <a:r>
              <a:rPr lang="en-US"/>
              <a:t>Human capital</a:t>
            </a:r>
          </a:p>
          <a:p>
            <a:pPr lvl="1">
              <a:spcBef>
                <a:spcPct val="50000"/>
              </a:spcBef>
            </a:pPr>
            <a:r>
              <a:rPr lang="en-US"/>
              <a:t>The knowledge and skills of the firm’s entire workforce are a capital resource that requires investment in training and development</a:t>
            </a:r>
          </a:p>
          <a:p>
            <a:pPr>
              <a:spcBef>
                <a:spcPct val="50000"/>
              </a:spcBef>
            </a:pPr>
            <a:r>
              <a:rPr lang="en-US"/>
              <a:t>Social capital</a:t>
            </a:r>
          </a:p>
          <a:p>
            <a:pPr lvl="1">
              <a:spcBef>
                <a:spcPct val="50000"/>
              </a:spcBef>
            </a:pPr>
            <a:r>
              <a:rPr lang="en-US"/>
              <a:t>Relationships inside and outside the firm that help it accomplish tasks and create value for customers and shareholders</a:t>
            </a:r>
          </a:p>
        </p:txBody>
      </p:sp>
      <p:sp>
        <p:nvSpPr>
          <p:cNvPr id="411658" name="Rectangle 10"/>
          <p:cNvSpPr>
            <a:spLocks noChangeArrowheads="1"/>
          </p:cNvSpPr>
          <p:nvPr/>
        </p:nvSpPr>
        <p:spPr bwMode="gray">
          <a:xfrm flipV="1">
            <a:off x="536575" y="1524000"/>
            <a:ext cx="8074025" cy="74613"/>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1656">
                                            <p:txEl>
                                              <p:pRg st="0" end="0"/>
                                            </p:txEl>
                                          </p:spTgt>
                                        </p:tgtEl>
                                        <p:attrNameLst>
                                          <p:attrName>style.visibility</p:attrName>
                                        </p:attrNameLst>
                                      </p:cBhvr>
                                      <p:to>
                                        <p:strVal val="visible"/>
                                      </p:to>
                                    </p:set>
                                    <p:animEffect transition="in" filter="slide(fromLeft)">
                                      <p:cBhvr>
                                        <p:cTn id="7" dur="500"/>
                                        <p:tgtEl>
                                          <p:spTgt spid="4116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1656">
                                            <p:txEl>
                                              <p:pRg st="1" end="1"/>
                                            </p:txEl>
                                          </p:spTgt>
                                        </p:tgtEl>
                                        <p:attrNameLst>
                                          <p:attrName>style.visibility</p:attrName>
                                        </p:attrNameLst>
                                      </p:cBhvr>
                                      <p:to>
                                        <p:strVal val="visible"/>
                                      </p:to>
                                    </p:set>
                                    <p:animEffect transition="in" filter="slide(fromLeft)">
                                      <p:cBhvr>
                                        <p:cTn id="12" dur="500"/>
                                        <p:tgtEl>
                                          <p:spTgt spid="4116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1656">
                                            <p:txEl>
                                              <p:pRg st="2" end="2"/>
                                            </p:txEl>
                                          </p:spTgt>
                                        </p:tgtEl>
                                        <p:attrNameLst>
                                          <p:attrName>style.visibility</p:attrName>
                                        </p:attrNameLst>
                                      </p:cBhvr>
                                      <p:to>
                                        <p:strVal val="visible"/>
                                      </p:to>
                                    </p:set>
                                    <p:animEffect transition="in" filter="slide(fromLeft)">
                                      <p:cBhvr>
                                        <p:cTn id="17" dur="500"/>
                                        <p:tgtEl>
                                          <p:spTgt spid="4116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1656">
                                            <p:txEl>
                                              <p:pRg st="3" end="3"/>
                                            </p:txEl>
                                          </p:spTgt>
                                        </p:tgtEl>
                                        <p:attrNameLst>
                                          <p:attrName>style.visibility</p:attrName>
                                        </p:attrNameLst>
                                      </p:cBhvr>
                                      <p:to>
                                        <p:strVal val="visible"/>
                                      </p:to>
                                    </p:set>
                                    <p:animEffect transition="in" filter="slide(fromLeft)">
                                      <p:cBhvr>
                                        <p:cTn id="22" dur="500"/>
                                        <p:tgtEl>
                                          <p:spTgt spid="4116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6" grpId="0" build="p" bldLvl="2"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FC66979A-DD01-4F88-8CE2-65788A474958}" type="slidenum">
              <a:rPr lang="en-US"/>
              <a:pPr/>
              <a:t>265</a:t>
            </a:fld>
            <a:endParaRPr lang="en-US"/>
          </a:p>
        </p:txBody>
      </p:sp>
      <p:sp>
        <p:nvSpPr>
          <p:cNvPr id="412684" name="Rectangle 1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12681" name="Rectangle 9"/>
          <p:cNvSpPr>
            <a:spLocks noGrp="1" noChangeArrowheads="1"/>
          </p:cNvSpPr>
          <p:nvPr>
            <p:ph type="title"/>
          </p:nvPr>
        </p:nvSpPr>
        <p:spPr>
          <a:xfrm>
            <a:off x="533400" y="519113"/>
            <a:ext cx="8001000" cy="946150"/>
          </a:xfrm>
        </p:spPr>
        <p:txBody>
          <a:bodyPr/>
          <a:lstStyle/>
          <a:p>
            <a:r>
              <a:rPr lang="en-US" sz="2800"/>
              <a:t>Key Strategic Leadership Actions: </a:t>
            </a:r>
            <a:br>
              <a:rPr lang="en-US" sz="2800"/>
            </a:br>
            <a:r>
              <a:rPr lang="en-US" sz="2800"/>
              <a:t>Sustaining an Effective Organizational Culture</a:t>
            </a:r>
          </a:p>
        </p:txBody>
      </p:sp>
      <p:sp>
        <p:nvSpPr>
          <p:cNvPr id="412682" name="Rectangle 10"/>
          <p:cNvSpPr>
            <a:spLocks noGrp="1" noChangeArrowheads="1"/>
          </p:cNvSpPr>
          <p:nvPr>
            <p:ph type="body" idx="1"/>
          </p:nvPr>
        </p:nvSpPr>
        <p:spPr>
          <a:xfrm>
            <a:off x="558800" y="1676400"/>
            <a:ext cx="8001000" cy="4343400"/>
          </a:xfrm>
        </p:spPr>
        <p:txBody>
          <a:bodyPr/>
          <a:lstStyle/>
          <a:p>
            <a:pPr>
              <a:tabLst>
                <a:tab pos="3255963" algn="l"/>
              </a:tabLst>
            </a:pPr>
            <a:r>
              <a:rPr lang="en-US"/>
              <a:t>Organizational culture</a:t>
            </a:r>
          </a:p>
          <a:p>
            <a:pPr lvl="1">
              <a:tabLst>
                <a:tab pos="3255963" algn="l"/>
              </a:tabLst>
            </a:pPr>
            <a:r>
              <a:rPr lang="en-US"/>
              <a:t>The complex set of ideologies, symbols and core values shared through the firm, that influences the way business is conducted</a:t>
            </a:r>
          </a:p>
          <a:p>
            <a:pPr>
              <a:tabLst>
                <a:tab pos="3255963" algn="l"/>
              </a:tabLst>
            </a:pPr>
            <a:r>
              <a:rPr lang="en-US"/>
              <a:t>Entrepreneurial orientation</a:t>
            </a:r>
          </a:p>
          <a:p>
            <a:pPr lvl="1">
              <a:tabLst>
                <a:tab pos="3255963" algn="l"/>
              </a:tabLst>
            </a:pPr>
            <a:r>
              <a:rPr lang="en-US"/>
              <a:t>Personal characteristics that encourage or discourage entrepreneurial opportunities</a:t>
            </a:r>
          </a:p>
          <a:p>
            <a:pPr lvl="2">
              <a:tabLst>
                <a:tab pos="3255963" algn="l"/>
              </a:tabLst>
            </a:pPr>
            <a:r>
              <a:rPr lang="en-US"/>
              <a:t>Autonomy	</a:t>
            </a:r>
            <a:r>
              <a:rPr lang="en-US" sz="1600">
                <a:sym typeface="Wingdings" pitchFamily="2" charset="2"/>
              </a:rPr>
              <a:t> </a:t>
            </a:r>
            <a:r>
              <a:rPr lang="en-US"/>
              <a:t>Proactiveness</a:t>
            </a:r>
          </a:p>
          <a:p>
            <a:pPr lvl="2">
              <a:tabLst>
                <a:tab pos="3255963" algn="l"/>
              </a:tabLst>
            </a:pPr>
            <a:r>
              <a:rPr lang="en-US"/>
              <a:t>Innovativeness	</a:t>
            </a:r>
            <a:r>
              <a:rPr lang="en-US" sz="1600">
                <a:sym typeface="Wingdings" pitchFamily="2" charset="2"/>
              </a:rPr>
              <a:t></a:t>
            </a:r>
            <a:r>
              <a:rPr lang="en-US"/>
              <a:t> Risk taking</a:t>
            </a:r>
          </a:p>
        </p:txBody>
      </p:sp>
      <p:sp>
        <p:nvSpPr>
          <p:cNvPr id="412685" name="Rectangle 13"/>
          <p:cNvSpPr>
            <a:spLocks noChangeArrowheads="1"/>
          </p:cNvSpPr>
          <p:nvPr/>
        </p:nvSpPr>
        <p:spPr bwMode="gray">
          <a:xfrm flipV="1">
            <a:off x="536575" y="1524000"/>
            <a:ext cx="8074025" cy="74613"/>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2682">
                                            <p:txEl>
                                              <p:pRg st="0" end="0"/>
                                            </p:txEl>
                                          </p:spTgt>
                                        </p:tgtEl>
                                        <p:attrNameLst>
                                          <p:attrName>style.visibility</p:attrName>
                                        </p:attrNameLst>
                                      </p:cBhvr>
                                      <p:to>
                                        <p:strVal val="visible"/>
                                      </p:to>
                                    </p:set>
                                    <p:animEffect transition="in" filter="slide(fromLeft)">
                                      <p:cBhvr>
                                        <p:cTn id="7" dur="500"/>
                                        <p:tgtEl>
                                          <p:spTgt spid="412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2682">
                                            <p:txEl>
                                              <p:pRg st="1" end="1"/>
                                            </p:txEl>
                                          </p:spTgt>
                                        </p:tgtEl>
                                        <p:attrNameLst>
                                          <p:attrName>style.visibility</p:attrName>
                                        </p:attrNameLst>
                                      </p:cBhvr>
                                      <p:to>
                                        <p:strVal val="visible"/>
                                      </p:to>
                                    </p:set>
                                    <p:animEffect transition="in" filter="slide(fromLeft)">
                                      <p:cBhvr>
                                        <p:cTn id="12" dur="500"/>
                                        <p:tgtEl>
                                          <p:spTgt spid="4126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2682">
                                            <p:txEl>
                                              <p:pRg st="2" end="2"/>
                                            </p:txEl>
                                          </p:spTgt>
                                        </p:tgtEl>
                                        <p:attrNameLst>
                                          <p:attrName>style.visibility</p:attrName>
                                        </p:attrNameLst>
                                      </p:cBhvr>
                                      <p:to>
                                        <p:strVal val="visible"/>
                                      </p:to>
                                    </p:set>
                                    <p:animEffect transition="in" filter="slide(fromLeft)">
                                      <p:cBhvr>
                                        <p:cTn id="17" dur="500"/>
                                        <p:tgtEl>
                                          <p:spTgt spid="4126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2682">
                                            <p:txEl>
                                              <p:pRg st="3" end="3"/>
                                            </p:txEl>
                                          </p:spTgt>
                                        </p:tgtEl>
                                        <p:attrNameLst>
                                          <p:attrName>style.visibility</p:attrName>
                                        </p:attrNameLst>
                                      </p:cBhvr>
                                      <p:to>
                                        <p:strVal val="visible"/>
                                      </p:to>
                                    </p:set>
                                    <p:animEffect transition="in" filter="slide(fromLeft)">
                                      <p:cBhvr>
                                        <p:cTn id="22" dur="500"/>
                                        <p:tgtEl>
                                          <p:spTgt spid="412682">
                                            <p:txEl>
                                              <p:pRg st="3" end="3"/>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412682">
                                            <p:txEl>
                                              <p:pRg st="4" end="4"/>
                                            </p:txEl>
                                          </p:spTgt>
                                        </p:tgtEl>
                                        <p:attrNameLst>
                                          <p:attrName>style.visibility</p:attrName>
                                        </p:attrNameLst>
                                      </p:cBhvr>
                                      <p:to>
                                        <p:strVal val="visible"/>
                                      </p:to>
                                    </p:set>
                                    <p:animEffect transition="in" filter="slide(fromLeft)">
                                      <p:cBhvr>
                                        <p:cTn id="25" dur="500"/>
                                        <p:tgtEl>
                                          <p:spTgt spid="412682">
                                            <p:txEl>
                                              <p:pRg st="4" end="4"/>
                                            </p:txEl>
                                          </p:spTgt>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412682">
                                            <p:txEl>
                                              <p:pRg st="5" end="5"/>
                                            </p:txEl>
                                          </p:spTgt>
                                        </p:tgtEl>
                                        <p:attrNameLst>
                                          <p:attrName>style.visibility</p:attrName>
                                        </p:attrNameLst>
                                      </p:cBhvr>
                                      <p:to>
                                        <p:strVal val="visible"/>
                                      </p:to>
                                    </p:set>
                                    <p:animEffect transition="in" filter="slide(fromLeft)">
                                      <p:cBhvr>
                                        <p:cTn id="28" dur="500"/>
                                        <p:tgtEl>
                                          <p:spTgt spid="4126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2" grpId="0" build="p" bldLvl="2"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E9728592-7A2C-4459-B10E-713D2195FF9F}" type="slidenum">
              <a:rPr lang="en-US"/>
              <a:pPr/>
              <a:t>266</a:t>
            </a:fld>
            <a:endParaRPr lang="en-US"/>
          </a:p>
        </p:txBody>
      </p:sp>
      <p:sp>
        <p:nvSpPr>
          <p:cNvPr id="428034"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28040" name="Rectangle 8"/>
          <p:cNvSpPr>
            <a:spLocks noGrp="1" noChangeArrowheads="1"/>
          </p:cNvSpPr>
          <p:nvPr>
            <p:ph type="title"/>
          </p:nvPr>
        </p:nvSpPr>
        <p:spPr>
          <a:xfrm>
            <a:off x="533400" y="519113"/>
            <a:ext cx="8001000" cy="946150"/>
          </a:xfrm>
        </p:spPr>
        <p:txBody>
          <a:bodyPr/>
          <a:lstStyle/>
          <a:p>
            <a:r>
              <a:rPr lang="en-US" sz="2800"/>
              <a:t>Key Strategic Leadership Actions: </a:t>
            </a:r>
            <a:br>
              <a:rPr lang="en-US" sz="2800"/>
            </a:br>
            <a:r>
              <a:rPr lang="en-US" sz="2800"/>
              <a:t>Sustaining an Organizational Culture (cont’d)</a:t>
            </a:r>
          </a:p>
        </p:txBody>
      </p:sp>
      <p:sp>
        <p:nvSpPr>
          <p:cNvPr id="428041" name="Rectangle 9"/>
          <p:cNvSpPr>
            <a:spLocks noGrp="1" noChangeArrowheads="1"/>
          </p:cNvSpPr>
          <p:nvPr>
            <p:ph type="body" idx="1"/>
          </p:nvPr>
        </p:nvSpPr>
        <p:spPr>
          <a:xfrm>
            <a:off x="558800" y="1600200"/>
            <a:ext cx="8001000" cy="4419600"/>
          </a:xfrm>
        </p:spPr>
        <p:txBody>
          <a:bodyPr/>
          <a:lstStyle/>
          <a:p>
            <a:pPr>
              <a:lnSpc>
                <a:spcPct val="90000"/>
              </a:lnSpc>
            </a:pPr>
            <a:r>
              <a:rPr lang="en-US"/>
              <a:t>Changing a firm’s organizational culture is more difficult than maintaining it</a:t>
            </a:r>
          </a:p>
          <a:p>
            <a:pPr lvl="1">
              <a:lnSpc>
                <a:spcPct val="90000"/>
              </a:lnSpc>
            </a:pPr>
            <a:r>
              <a:rPr lang="en-US"/>
              <a:t>Effective strategic leaders recognize when change in culture is needed</a:t>
            </a:r>
          </a:p>
          <a:p>
            <a:pPr>
              <a:lnSpc>
                <a:spcPct val="90000"/>
              </a:lnSpc>
            </a:pPr>
            <a:r>
              <a:rPr lang="en-US"/>
              <a:t>Shaping and reinforcing culture requires:</a:t>
            </a:r>
          </a:p>
          <a:p>
            <a:pPr lvl="1">
              <a:lnSpc>
                <a:spcPct val="90000"/>
              </a:lnSpc>
            </a:pPr>
            <a:r>
              <a:rPr lang="en-US"/>
              <a:t>Effective communication</a:t>
            </a:r>
          </a:p>
          <a:p>
            <a:pPr lvl="1">
              <a:lnSpc>
                <a:spcPct val="90000"/>
              </a:lnSpc>
            </a:pPr>
            <a:r>
              <a:rPr lang="en-US"/>
              <a:t>Problem solving skills</a:t>
            </a:r>
          </a:p>
          <a:p>
            <a:pPr lvl="1">
              <a:lnSpc>
                <a:spcPct val="90000"/>
              </a:lnSpc>
            </a:pPr>
            <a:r>
              <a:rPr lang="en-US"/>
              <a:t>Selection of the right people</a:t>
            </a:r>
          </a:p>
          <a:p>
            <a:pPr lvl="1">
              <a:lnSpc>
                <a:spcPct val="90000"/>
              </a:lnSpc>
            </a:pPr>
            <a:r>
              <a:rPr lang="en-US"/>
              <a:t>Effective performance appraisals</a:t>
            </a:r>
          </a:p>
          <a:p>
            <a:pPr lvl="1">
              <a:lnSpc>
                <a:spcPct val="90000"/>
              </a:lnSpc>
            </a:pPr>
            <a:r>
              <a:rPr lang="en-US"/>
              <a:t>Appropriate reward systems</a:t>
            </a:r>
          </a:p>
        </p:txBody>
      </p:sp>
      <p:sp>
        <p:nvSpPr>
          <p:cNvPr id="428037" name="Rectangle 5"/>
          <p:cNvSpPr>
            <a:spLocks noChangeArrowheads="1"/>
          </p:cNvSpPr>
          <p:nvPr/>
        </p:nvSpPr>
        <p:spPr bwMode="gray">
          <a:xfrm flipV="1">
            <a:off x="536575" y="1525588"/>
            <a:ext cx="8074025" cy="74612"/>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8041">
                                            <p:txEl>
                                              <p:pRg st="0" end="0"/>
                                            </p:txEl>
                                          </p:spTgt>
                                        </p:tgtEl>
                                        <p:attrNameLst>
                                          <p:attrName>style.visibility</p:attrName>
                                        </p:attrNameLst>
                                      </p:cBhvr>
                                      <p:to>
                                        <p:strVal val="visible"/>
                                      </p:to>
                                    </p:set>
                                    <p:animEffect transition="in" filter="slide(fromLeft)">
                                      <p:cBhvr>
                                        <p:cTn id="7" dur="500"/>
                                        <p:tgtEl>
                                          <p:spTgt spid="4280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28041">
                                            <p:txEl>
                                              <p:pRg st="1" end="1"/>
                                            </p:txEl>
                                          </p:spTgt>
                                        </p:tgtEl>
                                        <p:attrNameLst>
                                          <p:attrName>style.visibility</p:attrName>
                                        </p:attrNameLst>
                                      </p:cBhvr>
                                      <p:to>
                                        <p:strVal val="visible"/>
                                      </p:to>
                                    </p:set>
                                    <p:animEffect transition="in" filter="slide(fromLeft)">
                                      <p:cBhvr>
                                        <p:cTn id="12" dur="500"/>
                                        <p:tgtEl>
                                          <p:spTgt spid="4280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8041">
                                            <p:txEl>
                                              <p:pRg st="2" end="2"/>
                                            </p:txEl>
                                          </p:spTgt>
                                        </p:tgtEl>
                                        <p:attrNameLst>
                                          <p:attrName>style.visibility</p:attrName>
                                        </p:attrNameLst>
                                      </p:cBhvr>
                                      <p:to>
                                        <p:strVal val="visible"/>
                                      </p:to>
                                    </p:set>
                                    <p:animEffect transition="in" filter="slide(fromLeft)">
                                      <p:cBhvr>
                                        <p:cTn id="17" dur="500"/>
                                        <p:tgtEl>
                                          <p:spTgt spid="4280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8041">
                                            <p:txEl>
                                              <p:pRg st="3" end="3"/>
                                            </p:txEl>
                                          </p:spTgt>
                                        </p:tgtEl>
                                        <p:attrNameLst>
                                          <p:attrName>style.visibility</p:attrName>
                                        </p:attrNameLst>
                                      </p:cBhvr>
                                      <p:to>
                                        <p:strVal val="visible"/>
                                      </p:to>
                                    </p:set>
                                    <p:animEffect transition="in" filter="slide(fromLeft)">
                                      <p:cBhvr>
                                        <p:cTn id="22" dur="500"/>
                                        <p:tgtEl>
                                          <p:spTgt spid="4280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8041">
                                            <p:txEl>
                                              <p:pRg st="4" end="4"/>
                                            </p:txEl>
                                          </p:spTgt>
                                        </p:tgtEl>
                                        <p:attrNameLst>
                                          <p:attrName>style.visibility</p:attrName>
                                        </p:attrNameLst>
                                      </p:cBhvr>
                                      <p:to>
                                        <p:strVal val="visible"/>
                                      </p:to>
                                    </p:set>
                                    <p:animEffect transition="in" filter="slide(fromLeft)">
                                      <p:cBhvr>
                                        <p:cTn id="27" dur="500"/>
                                        <p:tgtEl>
                                          <p:spTgt spid="4280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28041">
                                            <p:txEl>
                                              <p:pRg st="5" end="5"/>
                                            </p:txEl>
                                          </p:spTgt>
                                        </p:tgtEl>
                                        <p:attrNameLst>
                                          <p:attrName>style.visibility</p:attrName>
                                        </p:attrNameLst>
                                      </p:cBhvr>
                                      <p:to>
                                        <p:strVal val="visible"/>
                                      </p:to>
                                    </p:set>
                                    <p:animEffect transition="in" filter="slide(fromLeft)">
                                      <p:cBhvr>
                                        <p:cTn id="32" dur="500"/>
                                        <p:tgtEl>
                                          <p:spTgt spid="4280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28041">
                                            <p:txEl>
                                              <p:pRg st="6" end="6"/>
                                            </p:txEl>
                                          </p:spTgt>
                                        </p:tgtEl>
                                        <p:attrNameLst>
                                          <p:attrName>style.visibility</p:attrName>
                                        </p:attrNameLst>
                                      </p:cBhvr>
                                      <p:to>
                                        <p:strVal val="visible"/>
                                      </p:to>
                                    </p:set>
                                    <p:animEffect transition="in" filter="slide(fromLeft)">
                                      <p:cBhvr>
                                        <p:cTn id="37" dur="500"/>
                                        <p:tgtEl>
                                          <p:spTgt spid="4280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428041">
                                            <p:txEl>
                                              <p:pRg st="7" end="7"/>
                                            </p:txEl>
                                          </p:spTgt>
                                        </p:tgtEl>
                                        <p:attrNameLst>
                                          <p:attrName>style.visibility</p:attrName>
                                        </p:attrNameLst>
                                      </p:cBhvr>
                                      <p:to>
                                        <p:strVal val="visible"/>
                                      </p:to>
                                    </p:set>
                                    <p:animEffect transition="in" filter="slide(fromLeft)">
                                      <p:cBhvr>
                                        <p:cTn id="42" dur="500"/>
                                        <p:tgtEl>
                                          <p:spTgt spid="4280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1"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56EF24C1-C151-4E20-9141-B258DC199454}" type="slidenum">
              <a:rPr lang="en-US"/>
              <a:pPr/>
              <a:t>267</a:t>
            </a:fld>
            <a:endParaRPr lang="en-US"/>
          </a:p>
        </p:txBody>
      </p:sp>
      <p:sp>
        <p:nvSpPr>
          <p:cNvPr id="414725" name="Rectangle 5"/>
          <p:cNvSpPr>
            <a:spLocks noGrp="1" noChangeArrowheads="1"/>
          </p:cNvSpPr>
          <p:nvPr>
            <p:ph type="title"/>
          </p:nvPr>
        </p:nvSpPr>
        <p:spPr>
          <a:xfrm>
            <a:off x="457200" y="1600200"/>
            <a:ext cx="8229600" cy="246888"/>
          </a:xfrm>
        </p:spPr>
        <p:txBody>
          <a:bodyPr>
            <a:normAutofit fontScale="90000"/>
          </a:bodyPr>
          <a:lstStyle/>
          <a:p>
            <a:r>
              <a:rPr lang="en-US" dirty="0"/>
              <a:t>Key Strategic Leadership Actions: Emphasizing Ethical Practices</a:t>
            </a:r>
          </a:p>
        </p:txBody>
      </p:sp>
      <p:sp>
        <p:nvSpPr>
          <p:cNvPr id="414726" name="Rectangle 6"/>
          <p:cNvSpPr>
            <a:spLocks noGrp="1" noChangeArrowheads="1"/>
          </p:cNvSpPr>
          <p:nvPr>
            <p:ph type="body" idx="1"/>
          </p:nvPr>
        </p:nvSpPr>
        <p:spPr>
          <a:xfrm>
            <a:off x="558800" y="1828800"/>
            <a:ext cx="8001000" cy="4191000"/>
          </a:xfrm>
        </p:spPr>
        <p:txBody>
          <a:bodyPr/>
          <a:lstStyle/>
          <a:p>
            <a:r>
              <a:rPr lang="en-US" dirty="0"/>
              <a:t>Effectiveness of processes used to implement the firm’s strategies increases when based on ethical practices</a:t>
            </a:r>
          </a:p>
          <a:p>
            <a:r>
              <a:rPr lang="en-US" dirty="0"/>
              <a:t>Ethical practices create social capital and goodwill for the firm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4726">
                                            <p:txEl>
                                              <p:pRg st="0" end="0"/>
                                            </p:txEl>
                                          </p:spTgt>
                                        </p:tgtEl>
                                        <p:attrNameLst>
                                          <p:attrName>style.visibility</p:attrName>
                                        </p:attrNameLst>
                                      </p:cBhvr>
                                      <p:to>
                                        <p:strVal val="visible"/>
                                      </p:to>
                                    </p:set>
                                    <p:animEffect transition="in" filter="slide(fromLeft)">
                                      <p:cBhvr>
                                        <p:cTn id="7" dur="500"/>
                                        <p:tgtEl>
                                          <p:spTgt spid="414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4726">
                                            <p:txEl>
                                              <p:pRg st="1" end="1"/>
                                            </p:txEl>
                                          </p:spTgt>
                                        </p:tgtEl>
                                        <p:attrNameLst>
                                          <p:attrName>style.visibility</p:attrName>
                                        </p:attrNameLst>
                                      </p:cBhvr>
                                      <p:to>
                                        <p:strVal val="visible"/>
                                      </p:to>
                                    </p:set>
                                    <p:animEffect transition="in" filter="slide(fromLeft)">
                                      <p:cBhvr>
                                        <p:cTn id="12" dur="500"/>
                                        <p:tgtEl>
                                          <p:spTgt spid="4147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6"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50AA8A33-7E7E-402F-A3DF-9EC5C8ED1E78}" type="slidenum">
              <a:rPr lang="en-US"/>
              <a:pPr/>
              <a:t>268</a:t>
            </a:fld>
            <a:endParaRPr lang="en-US"/>
          </a:p>
        </p:txBody>
      </p:sp>
      <p:sp>
        <p:nvSpPr>
          <p:cNvPr id="415754" name="Rectangle 10"/>
          <p:cNvSpPr>
            <a:spLocks noGrp="1" noChangeArrowheads="1"/>
          </p:cNvSpPr>
          <p:nvPr>
            <p:ph type="title"/>
          </p:nvPr>
        </p:nvSpPr>
        <p:spPr>
          <a:xfrm>
            <a:off x="533400" y="519113"/>
            <a:ext cx="8001000" cy="1066800"/>
          </a:xfrm>
        </p:spPr>
        <p:txBody>
          <a:bodyPr>
            <a:normAutofit fontScale="90000"/>
          </a:bodyPr>
          <a:lstStyle/>
          <a:p>
            <a:r>
              <a:rPr lang="en-US"/>
              <a:t>Key Strategic Leadership Actions: Emphasizing Ethical Practices</a:t>
            </a:r>
          </a:p>
        </p:txBody>
      </p:sp>
      <p:sp>
        <p:nvSpPr>
          <p:cNvPr id="415755" name="Rectangle 11"/>
          <p:cNvSpPr>
            <a:spLocks noGrp="1" noChangeArrowheads="1"/>
          </p:cNvSpPr>
          <p:nvPr>
            <p:ph type="body" idx="1"/>
          </p:nvPr>
        </p:nvSpPr>
        <p:spPr>
          <a:xfrm>
            <a:off x="558800" y="1752600"/>
            <a:ext cx="8001000" cy="4267200"/>
          </a:xfrm>
        </p:spPr>
        <p:txBody>
          <a:bodyPr/>
          <a:lstStyle/>
          <a:p>
            <a:r>
              <a:rPr lang="en-US"/>
              <a:t>Actions that develop an ethical organizational culture include:</a:t>
            </a:r>
          </a:p>
          <a:p>
            <a:pPr lvl="1"/>
            <a:r>
              <a:rPr lang="en-US"/>
              <a:t>Establishing and communicating specific goals to describe the firm’s ethical standards</a:t>
            </a:r>
          </a:p>
          <a:p>
            <a:pPr lvl="1"/>
            <a:r>
              <a:rPr lang="en-US"/>
              <a:t>Continuously revising and updating the code of conduct</a:t>
            </a:r>
          </a:p>
          <a:p>
            <a:pPr lvl="1"/>
            <a:r>
              <a:rPr lang="en-US"/>
              <a:t>Disseminating the code of conduct to all stakeholders to  inform them of the firm’s ethical standards and practices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5755">
                                            <p:txEl>
                                              <p:pRg st="0" end="0"/>
                                            </p:txEl>
                                          </p:spTgt>
                                        </p:tgtEl>
                                        <p:attrNameLst>
                                          <p:attrName>style.visibility</p:attrName>
                                        </p:attrNameLst>
                                      </p:cBhvr>
                                      <p:to>
                                        <p:strVal val="visible"/>
                                      </p:to>
                                    </p:set>
                                    <p:animEffect transition="in" filter="slide(fromLeft)">
                                      <p:cBhvr>
                                        <p:cTn id="7" dur="500"/>
                                        <p:tgtEl>
                                          <p:spTgt spid="415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5755">
                                            <p:txEl>
                                              <p:pRg st="1" end="1"/>
                                            </p:txEl>
                                          </p:spTgt>
                                        </p:tgtEl>
                                        <p:attrNameLst>
                                          <p:attrName>style.visibility</p:attrName>
                                        </p:attrNameLst>
                                      </p:cBhvr>
                                      <p:to>
                                        <p:strVal val="visible"/>
                                      </p:to>
                                    </p:set>
                                    <p:animEffect transition="in" filter="slide(fromLeft)">
                                      <p:cBhvr>
                                        <p:cTn id="12" dur="500"/>
                                        <p:tgtEl>
                                          <p:spTgt spid="415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5755">
                                            <p:txEl>
                                              <p:pRg st="2" end="2"/>
                                            </p:txEl>
                                          </p:spTgt>
                                        </p:tgtEl>
                                        <p:attrNameLst>
                                          <p:attrName>style.visibility</p:attrName>
                                        </p:attrNameLst>
                                      </p:cBhvr>
                                      <p:to>
                                        <p:strVal val="visible"/>
                                      </p:to>
                                    </p:set>
                                    <p:animEffect transition="in" filter="slide(fromLeft)">
                                      <p:cBhvr>
                                        <p:cTn id="17" dur="500"/>
                                        <p:tgtEl>
                                          <p:spTgt spid="415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5755">
                                            <p:txEl>
                                              <p:pRg st="3" end="3"/>
                                            </p:txEl>
                                          </p:spTgt>
                                        </p:tgtEl>
                                        <p:attrNameLst>
                                          <p:attrName>style.visibility</p:attrName>
                                        </p:attrNameLst>
                                      </p:cBhvr>
                                      <p:to>
                                        <p:strVal val="visible"/>
                                      </p:to>
                                    </p:set>
                                    <p:animEffect transition="in" filter="slide(fromLeft)">
                                      <p:cBhvr>
                                        <p:cTn id="22" dur="500"/>
                                        <p:tgtEl>
                                          <p:spTgt spid="415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5" grpId="0" build="p" bldLvl="2" autoUpdateAnimBg="0"/>
    </p:bld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99A2C395-0259-4976-80C8-BD21682FD277}" type="slidenum">
              <a:rPr lang="en-US"/>
              <a:pPr/>
              <a:t>269</a:t>
            </a:fld>
            <a:endParaRPr lang="en-US"/>
          </a:p>
        </p:txBody>
      </p:sp>
      <p:sp>
        <p:nvSpPr>
          <p:cNvPr id="429060" name="Rectangle 4"/>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29058" name="Rectangle 2"/>
          <p:cNvSpPr>
            <a:spLocks noGrp="1" noChangeArrowheads="1"/>
          </p:cNvSpPr>
          <p:nvPr>
            <p:ph type="title"/>
          </p:nvPr>
        </p:nvSpPr>
        <p:spPr>
          <a:xfrm>
            <a:off x="533400" y="519113"/>
            <a:ext cx="8001000" cy="1066800"/>
          </a:xfrm>
        </p:spPr>
        <p:txBody>
          <a:bodyPr>
            <a:normAutofit fontScale="90000"/>
          </a:bodyPr>
          <a:lstStyle/>
          <a:p>
            <a:r>
              <a:rPr lang="en-US" dirty="0"/>
              <a:t>Key Strategic Leadership Actions: Emphasizing Ethical Practices (cont’d)</a:t>
            </a:r>
          </a:p>
        </p:txBody>
      </p:sp>
      <p:sp>
        <p:nvSpPr>
          <p:cNvPr id="429059" name="Rectangle 3"/>
          <p:cNvSpPr>
            <a:spLocks noGrp="1" noChangeArrowheads="1"/>
          </p:cNvSpPr>
          <p:nvPr>
            <p:ph type="body" idx="1"/>
          </p:nvPr>
        </p:nvSpPr>
        <p:spPr>
          <a:xfrm>
            <a:off x="558800" y="1752600"/>
            <a:ext cx="8001000" cy="4267200"/>
          </a:xfrm>
        </p:spPr>
        <p:txBody>
          <a:bodyPr/>
          <a:lstStyle/>
          <a:p>
            <a:r>
              <a:rPr lang="en-US" dirty="0"/>
              <a:t>Actions that develop an ethical organizational culture include:</a:t>
            </a:r>
            <a:endParaRPr lang="en-US" sz="3200" dirty="0"/>
          </a:p>
          <a:p>
            <a:pPr lvl="1"/>
            <a:r>
              <a:rPr lang="en-US" dirty="0"/>
              <a:t>Developing and implementing methods and procedures to use in achieving the firm’s ethical standards</a:t>
            </a:r>
          </a:p>
          <a:p>
            <a:pPr lvl="1"/>
            <a:r>
              <a:rPr lang="en-US" dirty="0"/>
              <a:t>Creating and using explicit reward systems that recognize acts of courage</a:t>
            </a:r>
          </a:p>
          <a:p>
            <a:pPr lvl="1"/>
            <a:r>
              <a:rPr lang="en-US" dirty="0"/>
              <a:t>Creating a work environment in which all people are treated with dignity</a:t>
            </a:r>
          </a:p>
        </p:txBody>
      </p:sp>
      <p:sp>
        <p:nvSpPr>
          <p:cNvPr id="429061" name="Rectangle 5"/>
          <p:cNvSpPr>
            <a:spLocks noChangeArrowheads="1"/>
          </p:cNvSpPr>
          <p:nvPr/>
        </p:nvSpPr>
        <p:spPr bwMode="gray">
          <a:xfrm flipV="1">
            <a:off x="536575" y="1601788"/>
            <a:ext cx="8074025" cy="74612"/>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slide(fromLeft)">
                                      <p:cBhvr>
                                        <p:cTn id="7" dur="500"/>
                                        <p:tgtEl>
                                          <p:spTgt spid="429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slide(fromLeft)">
                                      <p:cBhvr>
                                        <p:cTn id="12" dur="500"/>
                                        <p:tgtEl>
                                          <p:spTgt spid="429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9059">
                                            <p:txEl>
                                              <p:pRg st="2" end="2"/>
                                            </p:txEl>
                                          </p:spTgt>
                                        </p:tgtEl>
                                        <p:attrNameLst>
                                          <p:attrName>style.visibility</p:attrName>
                                        </p:attrNameLst>
                                      </p:cBhvr>
                                      <p:to>
                                        <p:strVal val="visible"/>
                                      </p:to>
                                    </p:set>
                                    <p:animEffect transition="in" filter="slide(fromLeft)">
                                      <p:cBhvr>
                                        <p:cTn id="17" dur="500"/>
                                        <p:tgtEl>
                                          <p:spTgt spid="429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slide(fromLeft)">
                                      <p:cBhvr>
                                        <p:cTn id="22" dur="500"/>
                                        <p:tgtEl>
                                          <p:spTgt spid="429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04800"/>
          </a:xfrm>
        </p:spPr>
        <p:txBody>
          <a:bodyPr>
            <a:noAutofit/>
          </a:bodyPr>
          <a:lstStyle/>
          <a:p>
            <a:r>
              <a:rPr lang="en-US" sz="3600" b="1" dirty="0"/>
              <a:t>Formulation of Polices:</a:t>
            </a:r>
            <a:r>
              <a:rPr lang="en-US" sz="3600" dirty="0"/>
              <a:t/>
            </a:r>
            <a:br>
              <a:rPr lang="en-US" sz="3600" dirty="0"/>
            </a:br>
            <a:endParaRPr lang="en-US" sz="3600"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b="1" dirty="0"/>
              <a:t>1)  Analysis of </a:t>
            </a:r>
            <a:r>
              <a:rPr lang="en-US" b="1" dirty="0" smtClean="0"/>
              <a:t>Environment</a:t>
            </a:r>
          </a:p>
          <a:p>
            <a:r>
              <a:rPr lang="en-US" dirty="0"/>
              <a:t>the management should understand and analyses the </a:t>
            </a:r>
            <a:r>
              <a:rPr lang="en-US" dirty="0">
                <a:solidFill>
                  <a:srgbClr val="FF0000"/>
                </a:solidFill>
              </a:rPr>
              <a:t>internal </a:t>
            </a:r>
            <a:r>
              <a:rPr lang="en-US" dirty="0"/>
              <a:t>and</a:t>
            </a:r>
            <a:r>
              <a:rPr lang="en-US" dirty="0">
                <a:solidFill>
                  <a:srgbClr val="FF0000"/>
                </a:solidFill>
              </a:rPr>
              <a:t> external environment </a:t>
            </a:r>
            <a:r>
              <a:rPr lang="en-US" dirty="0"/>
              <a:t>of the company. </a:t>
            </a:r>
          </a:p>
          <a:p>
            <a:pPr marL="0" indent="0">
              <a:buNone/>
            </a:pPr>
            <a:r>
              <a:rPr lang="en-US" b="1" dirty="0"/>
              <a:t>2)  Goal </a:t>
            </a:r>
            <a:r>
              <a:rPr lang="en-US" b="1" dirty="0" smtClean="0"/>
              <a:t>Specification</a:t>
            </a:r>
          </a:p>
          <a:p>
            <a:r>
              <a:rPr lang="en-US" dirty="0"/>
              <a:t>Policies should be formulated in the light of corporate goals.  </a:t>
            </a:r>
            <a:endParaRPr lang="en-US" dirty="0" smtClean="0"/>
          </a:p>
          <a:p>
            <a:r>
              <a:rPr lang="en-US" dirty="0" smtClean="0"/>
              <a:t>Corporate </a:t>
            </a:r>
            <a:r>
              <a:rPr lang="en-US" dirty="0"/>
              <a:t>goals based on market conditions, competition, government policies, input supply position, resources etc.</a:t>
            </a:r>
          </a:p>
          <a:p>
            <a:endParaRPr lang="en-US" dirty="0"/>
          </a:p>
        </p:txBody>
      </p:sp>
    </p:spTree>
    <p:extLst>
      <p:ext uri="{BB962C8B-B14F-4D97-AF65-F5344CB8AC3E}">
        <p14:creationId xmlns:p14="http://schemas.microsoft.com/office/powerpoint/2010/main" xmlns="" val="184347423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22C2E7B7-BD4E-4CD1-BAA5-9D9244B5D4D5}" type="slidenum">
              <a:rPr lang="en-US"/>
              <a:pPr/>
              <a:t>270</a:t>
            </a:fld>
            <a:endParaRPr lang="en-US"/>
          </a:p>
        </p:txBody>
      </p:sp>
      <p:sp>
        <p:nvSpPr>
          <p:cNvPr id="417799" name="Rectangle 7"/>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17797" name="Rectangle 5"/>
          <p:cNvSpPr>
            <a:spLocks noGrp="1" noChangeArrowheads="1"/>
          </p:cNvSpPr>
          <p:nvPr>
            <p:ph type="title"/>
          </p:nvPr>
        </p:nvSpPr>
        <p:spPr>
          <a:xfrm>
            <a:off x="533400" y="519113"/>
            <a:ext cx="8001000" cy="1066800"/>
          </a:xfrm>
        </p:spPr>
        <p:txBody>
          <a:bodyPr>
            <a:normAutofit fontScale="90000"/>
          </a:bodyPr>
          <a:lstStyle/>
          <a:p>
            <a:r>
              <a:rPr lang="en-US"/>
              <a:t>Key Strategic Leadership Actions:</a:t>
            </a:r>
            <a:br>
              <a:rPr lang="en-US"/>
            </a:br>
            <a:r>
              <a:rPr lang="en-US"/>
              <a:t>Establishing Organizational Controls</a:t>
            </a:r>
          </a:p>
        </p:txBody>
      </p:sp>
      <p:sp>
        <p:nvSpPr>
          <p:cNvPr id="417798" name="Rectangle 6"/>
          <p:cNvSpPr>
            <a:spLocks noGrp="1" noChangeArrowheads="1"/>
          </p:cNvSpPr>
          <p:nvPr>
            <p:ph type="body" idx="1"/>
          </p:nvPr>
        </p:nvSpPr>
        <p:spPr>
          <a:xfrm>
            <a:off x="558800" y="1676400"/>
            <a:ext cx="8001000" cy="4343400"/>
          </a:xfrm>
        </p:spPr>
        <p:txBody>
          <a:bodyPr/>
          <a:lstStyle/>
          <a:p>
            <a:r>
              <a:rPr lang="en-US"/>
              <a:t>Controls</a:t>
            </a:r>
          </a:p>
          <a:p>
            <a:pPr lvl="1"/>
            <a:r>
              <a:rPr lang="en-US"/>
              <a:t>Formal, information-based procedures used by managers to maintain or alter patterns in organizational activities</a:t>
            </a:r>
          </a:p>
          <a:p>
            <a:r>
              <a:rPr lang="en-US"/>
              <a:t>Controls help strategic leaders to: </a:t>
            </a:r>
          </a:p>
          <a:p>
            <a:pPr lvl="1"/>
            <a:r>
              <a:rPr lang="en-US"/>
              <a:t>Build credibility</a:t>
            </a:r>
          </a:p>
          <a:p>
            <a:pPr lvl="1"/>
            <a:r>
              <a:rPr lang="en-US"/>
              <a:t>Demonstrate the value of strategies to the firm’s stakeholders</a:t>
            </a:r>
          </a:p>
          <a:p>
            <a:pPr lvl="1"/>
            <a:r>
              <a:rPr lang="en-US"/>
              <a:t>Promote and support strategic change</a:t>
            </a:r>
          </a:p>
        </p:txBody>
      </p:sp>
      <p:sp>
        <p:nvSpPr>
          <p:cNvPr id="417800" name="Rectangle 8"/>
          <p:cNvSpPr>
            <a:spLocks noChangeArrowheads="1"/>
          </p:cNvSpPr>
          <p:nvPr/>
        </p:nvSpPr>
        <p:spPr bwMode="gray">
          <a:xfrm flipV="1">
            <a:off x="536575" y="1601788"/>
            <a:ext cx="8074025" cy="74612"/>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7798">
                                            <p:txEl>
                                              <p:pRg st="0" end="0"/>
                                            </p:txEl>
                                          </p:spTgt>
                                        </p:tgtEl>
                                        <p:attrNameLst>
                                          <p:attrName>style.visibility</p:attrName>
                                        </p:attrNameLst>
                                      </p:cBhvr>
                                      <p:to>
                                        <p:strVal val="visible"/>
                                      </p:to>
                                    </p:set>
                                    <p:animEffect transition="in" filter="slide(fromLeft)">
                                      <p:cBhvr>
                                        <p:cTn id="7" dur="500"/>
                                        <p:tgtEl>
                                          <p:spTgt spid="4177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7798">
                                            <p:txEl>
                                              <p:pRg st="1" end="1"/>
                                            </p:txEl>
                                          </p:spTgt>
                                        </p:tgtEl>
                                        <p:attrNameLst>
                                          <p:attrName>style.visibility</p:attrName>
                                        </p:attrNameLst>
                                      </p:cBhvr>
                                      <p:to>
                                        <p:strVal val="visible"/>
                                      </p:to>
                                    </p:set>
                                    <p:animEffect transition="in" filter="slide(fromLeft)">
                                      <p:cBhvr>
                                        <p:cTn id="12" dur="500"/>
                                        <p:tgtEl>
                                          <p:spTgt spid="4177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7798">
                                            <p:txEl>
                                              <p:pRg st="2" end="2"/>
                                            </p:txEl>
                                          </p:spTgt>
                                        </p:tgtEl>
                                        <p:attrNameLst>
                                          <p:attrName>style.visibility</p:attrName>
                                        </p:attrNameLst>
                                      </p:cBhvr>
                                      <p:to>
                                        <p:strVal val="visible"/>
                                      </p:to>
                                    </p:set>
                                    <p:animEffect transition="in" filter="slide(fromLeft)">
                                      <p:cBhvr>
                                        <p:cTn id="17" dur="500"/>
                                        <p:tgtEl>
                                          <p:spTgt spid="4177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7798">
                                            <p:txEl>
                                              <p:pRg st="3" end="3"/>
                                            </p:txEl>
                                          </p:spTgt>
                                        </p:tgtEl>
                                        <p:attrNameLst>
                                          <p:attrName>style.visibility</p:attrName>
                                        </p:attrNameLst>
                                      </p:cBhvr>
                                      <p:to>
                                        <p:strVal val="visible"/>
                                      </p:to>
                                    </p:set>
                                    <p:animEffect transition="in" filter="slide(fromLeft)">
                                      <p:cBhvr>
                                        <p:cTn id="22" dur="500"/>
                                        <p:tgtEl>
                                          <p:spTgt spid="4177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17798">
                                            <p:txEl>
                                              <p:pRg st="4" end="4"/>
                                            </p:txEl>
                                          </p:spTgt>
                                        </p:tgtEl>
                                        <p:attrNameLst>
                                          <p:attrName>style.visibility</p:attrName>
                                        </p:attrNameLst>
                                      </p:cBhvr>
                                      <p:to>
                                        <p:strVal val="visible"/>
                                      </p:to>
                                    </p:set>
                                    <p:animEffect transition="in" filter="slide(fromLeft)">
                                      <p:cBhvr>
                                        <p:cTn id="27" dur="500"/>
                                        <p:tgtEl>
                                          <p:spTgt spid="4177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17798">
                                            <p:txEl>
                                              <p:pRg st="5" end="5"/>
                                            </p:txEl>
                                          </p:spTgt>
                                        </p:tgtEl>
                                        <p:attrNameLst>
                                          <p:attrName>style.visibility</p:attrName>
                                        </p:attrNameLst>
                                      </p:cBhvr>
                                      <p:to>
                                        <p:strVal val="visible"/>
                                      </p:to>
                                    </p:set>
                                    <p:animEffect transition="in" filter="slide(fromLeft)">
                                      <p:cBhvr>
                                        <p:cTn id="32" dur="500"/>
                                        <p:tgtEl>
                                          <p:spTgt spid="4177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8" grpId="0" build="p" bldLvl="2"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50EDE293-9B60-4B0F-97D2-CF7276C947F5}" type="slidenum">
              <a:rPr lang="en-US"/>
              <a:pPr/>
              <a:t>271</a:t>
            </a:fld>
            <a:endParaRPr lang="en-US"/>
          </a:p>
        </p:txBody>
      </p:sp>
      <p:sp>
        <p:nvSpPr>
          <p:cNvPr id="418825" name="Rectangle 9"/>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18823" name="Rectangle 7"/>
          <p:cNvSpPr>
            <a:spLocks noGrp="1" noChangeArrowheads="1"/>
          </p:cNvSpPr>
          <p:nvPr>
            <p:ph type="title"/>
          </p:nvPr>
        </p:nvSpPr>
        <p:spPr>
          <a:xfrm>
            <a:off x="533400" y="519113"/>
            <a:ext cx="8001000" cy="946150"/>
          </a:xfrm>
        </p:spPr>
        <p:txBody>
          <a:bodyPr/>
          <a:lstStyle/>
          <a:p>
            <a:r>
              <a:rPr lang="en-US" sz="2800"/>
              <a:t>Key Strategic Leadership Actions: </a:t>
            </a:r>
            <a:br>
              <a:rPr lang="en-US" sz="2800"/>
            </a:br>
            <a:r>
              <a:rPr lang="en-US" sz="2800"/>
              <a:t>Establishing Balanced Organizational Controls</a:t>
            </a:r>
          </a:p>
        </p:txBody>
      </p:sp>
      <p:sp>
        <p:nvSpPr>
          <p:cNvPr id="418824" name="Rectangle 8"/>
          <p:cNvSpPr>
            <a:spLocks noGrp="1" noChangeArrowheads="1"/>
          </p:cNvSpPr>
          <p:nvPr>
            <p:ph type="body" idx="1"/>
          </p:nvPr>
        </p:nvSpPr>
        <p:spPr>
          <a:xfrm>
            <a:off x="558800" y="1752600"/>
            <a:ext cx="8001000" cy="4267200"/>
          </a:xfrm>
        </p:spPr>
        <p:txBody>
          <a:bodyPr/>
          <a:lstStyle/>
          <a:p>
            <a:pPr>
              <a:lnSpc>
                <a:spcPct val="90000"/>
              </a:lnSpc>
            </a:pPr>
            <a:r>
              <a:rPr lang="en-US"/>
              <a:t>Balanced Scorecard</a:t>
            </a:r>
          </a:p>
          <a:p>
            <a:pPr lvl="1">
              <a:lnSpc>
                <a:spcPct val="90000"/>
              </a:lnSpc>
            </a:pPr>
            <a:r>
              <a:rPr lang="en-US"/>
              <a:t>Framework used to verify that the firm has established both strategic and financial controls to assess its performance</a:t>
            </a:r>
          </a:p>
          <a:p>
            <a:pPr lvl="1">
              <a:lnSpc>
                <a:spcPct val="90000"/>
              </a:lnSpc>
            </a:pPr>
            <a:r>
              <a:rPr lang="en-US"/>
              <a:t>Prevents overemphasis of financial controls at the expense of strategic controls</a:t>
            </a:r>
          </a:p>
          <a:p>
            <a:pPr>
              <a:lnSpc>
                <a:spcPct val="90000"/>
              </a:lnSpc>
            </a:pPr>
            <a:r>
              <a:rPr lang="en-US"/>
              <a:t>Four perspectives of balanced scorecard</a:t>
            </a:r>
          </a:p>
          <a:p>
            <a:pPr lvl="1">
              <a:lnSpc>
                <a:spcPct val="90000"/>
              </a:lnSpc>
            </a:pPr>
            <a:r>
              <a:rPr lang="en-US"/>
              <a:t>Financial	</a:t>
            </a:r>
            <a:r>
              <a:rPr lang="en-US">
                <a:sym typeface="Wingdings" pitchFamily="2" charset="2"/>
              </a:rPr>
              <a:t>C</a:t>
            </a:r>
            <a:r>
              <a:rPr lang="en-US"/>
              <a:t>ustomer</a:t>
            </a:r>
          </a:p>
          <a:p>
            <a:pPr lvl="1">
              <a:lnSpc>
                <a:spcPct val="90000"/>
              </a:lnSpc>
            </a:pPr>
            <a:r>
              <a:rPr lang="en-US"/>
              <a:t>Internal business processes</a:t>
            </a:r>
          </a:p>
          <a:p>
            <a:pPr lvl="1">
              <a:lnSpc>
                <a:spcPct val="90000"/>
              </a:lnSpc>
            </a:pPr>
            <a:r>
              <a:rPr lang="en-US"/>
              <a:t>Learning and growth</a:t>
            </a:r>
          </a:p>
        </p:txBody>
      </p:sp>
      <p:sp>
        <p:nvSpPr>
          <p:cNvPr id="418826" name="Rectangle 10"/>
          <p:cNvSpPr>
            <a:spLocks noChangeArrowheads="1"/>
          </p:cNvSpPr>
          <p:nvPr/>
        </p:nvSpPr>
        <p:spPr bwMode="gray">
          <a:xfrm flipV="1">
            <a:off x="536575" y="1524000"/>
            <a:ext cx="8074025" cy="74613"/>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endParaRPr kumimoji="1" lang="en-US" sz="2400">
              <a:latin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8824">
                                            <p:txEl>
                                              <p:pRg st="0" end="0"/>
                                            </p:txEl>
                                          </p:spTgt>
                                        </p:tgtEl>
                                        <p:attrNameLst>
                                          <p:attrName>style.visibility</p:attrName>
                                        </p:attrNameLst>
                                      </p:cBhvr>
                                      <p:to>
                                        <p:strVal val="visible"/>
                                      </p:to>
                                    </p:set>
                                    <p:animEffect transition="in" filter="slide(fromLeft)">
                                      <p:cBhvr>
                                        <p:cTn id="7" dur="500"/>
                                        <p:tgtEl>
                                          <p:spTgt spid="418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8824">
                                            <p:txEl>
                                              <p:pRg st="1" end="1"/>
                                            </p:txEl>
                                          </p:spTgt>
                                        </p:tgtEl>
                                        <p:attrNameLst>
                                          <p:attrName>style.visibility</p:attrName>
                                        </p:attrNameLst>
                                      </p:cBhvr>
                                      <p:to>
                                        <p:strVal val="visible"/>
                                      </p:to>
                                    </p:set>
                                    <p:animEffect transition="in" filter="slide(fromLeft)">
                                      <p:cBhvr>
                                        <p:cTn id="12" dur="500"/>
                                        <p:tgtEl>
                                          <p:spTgt spid="4188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8824">
                                            <p:txEl>
                                              <p:pRg st="2" end="2"/>
                                            </p:txEl>
                                          </p:spTgt>
                                        </p:tgtEl>
                                        <p:attrNameLst>
                                          <p:attrName>style.visibility</p:attrName>
                                        </p:attrNameLst>
                                      </p:cBhvr>
                                      <p:to>
                                        <p:strVal val="visible"/>
                                      </p:to>
                                    </p:set>
                                    <p:animEffect transition="in" filter="slide(fromLeft)">
                                      <p:cBhvr>
                                        <p:cTn id="17" dur="500"/>
                                        <p:tgtEl>
                                          <p:spTgt spid="4188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18824">
                                            <p:txEl>
                                              <p:pRg st="3" end="3"/>
                                            </p:txEl>
                                          </p:spTgt>
                                        </p:tgtEl>
                                        <p:attrNameLst>
                                          <p:attrName>style.visibility</p:attrName>
                                        </p:attrNameLst>
                                      </p:cBhvr>
                                      <p:to>
                                        <p:strVal val="visible"/>
                                      </p:to>
                                    </p:set>
                                    <p:animEffect transition="in" filter="slide(fromLeft)">
                                      <p:cBhvr>
                                        <p:cTn id="22" dur="500"/>
                                        <p:tgtEl>
                                          <p:spTgt spid="4188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18824">
                                            <p:txEl>
                                              <p:pRg st="4" end="4"/>
                                            </p:txEl>
                                          </p:spTgt>
                                        </p:tgtEl>
                                        <p:attrNameLst>
                                          <p:attrName>style.visibility</p:attrName>
                                        </p:attrNameLst>
                                      </p:cBhvr>
                                      <p:to>
                                        <p:strVal val="visible"/>
                                      </p:to>
                                    </p:set>
                                    <p:animEffect transition="in" filter="slide(fromLeft)">
                                      <p:cBhvr>
                                        <p:cTn id="27" dur="500"/>
                                        <p:tgtEl>
                                          <p:spTgt spid="4188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18824">
                                            <p:txEl>
                                              <p:pRg st="5" end="5"/>
                                            </p:txEl>
                                          </p:spTgt>
                                        </p:tgtEl>
                                        <p:attrNameLst>
                                          <p:attrName>style.visibility</p:attrName>
                                        </p:attrNameLst>
                                      </p:cBhvr>
                                      <p:to>
                                        <p:strVal val="visible"/>
                                      </p:to>
                                    </p:set>
                                    <p:animEffect transition="in" filter="slide(fromLeft)">
                                      <p:cBhvr>
                                        <p:cTn id="32" dur="500"/>
                                        <p:tgtEl>
                                          <p:spTgt spid="4188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18824">
                                            <p:txEl>
                                              <p:pRg st="6" end="6"/>
                                            </p:txEl>
                                          </p:spTgt>
                                        </p:tgtEl>
                                        <p:attrNameLst>
                                          <p:attrName>style.visibility</p:attrName>
                                        </p:attrNameLst>
                                      </p:cBhvr>
                                      <p:to>
                                        <p:strVal val="visible"/>
                                      </p:to>
                                    </p:set>
                                    <p:animEffect transition="in" filter="slide(fromLeft)">
                                      <p:cBhvr>
                                        <p:cTn id="37" dur="500"/>
                                        <p:tgtEl>
                                          <p:spTgt spid="4188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4" grpId="0" build="p" bldLvl="2"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r>
              <a:rPr lang="en-US"/>
              <a:t>12–</a:t>
            </a:r>
            <a:fld id="{4DB9D6C1-A45C-4344-AD7A-B77CB57FE35E}" type="slidenum">
              <a:rPr lang="en-US"/>
              <a:pPr/>
              <a:t>272</a:t>
            </a:fld>
            <a:endParaRPr lang="en-US"/>
          </a:p>
        </p:txBody>
      </p:sp>
      <p:grpSp>
        <p:nvGrpSpPr>
          <p:cNvPr id="2" name="Group 39"/>
          <p:cNvGrpSpPr>
            <a:grpSpLocks/>
          </p:cNvGrpSpPr>
          <p:nvPr/>
        </p:nvGrpSpPr>
        <p:grpSpPr bwMode="auto">
          <a:xfrm>
            <a:off x="538163" y="3509963"/>
            <a:ext cx="8294687" cy="1654175"/>
            <a:chOff x="339" y="2221"/>
            <a:chExt cx="5225" cy="1042"/>
          </a:xfrm>
        </p:grpSpPr>
        <p:pic>
          <p:nvPicPr>
            <p:cNvPr id="438305" name="Picture 33" descr="D:\Chap12graphics\BoxFig 12.5.jpg"/>
            <p:cNvPicPr>
              <a:picLocks noChangeAspect="1" noChangeArrowheads="1"/>
            </p:cNvPicPr>
            <p:nvPr/>
          </p:nvPicPr>
          <p:blipFill>
            <a:blip r:embed="rId2"/>
            <a:srcRect/>
            <a:stretch>
              <a:fillRect/>
            </a:stretch>
          </p:blipFill>
          <p:spPr bwMode="auto">
            <a:xfrm>
              <a:off x="339" y="2221"/>
              <a:ext cx="5225" cy="1042"/>
            </a:xfrm>
            <a:prstGeom prst="rect">
              <a:avLst/>
            </a:prstGeom>
            <a:noFill/>
          </p:spPr>
        </p:pic>
        <p:sp>
          <p:nvSpPr>
            <p:cNvPr id="438307" name="Text Box 35"/>
            <p:cNvSpPr txBox="1">
              <a:spLocks noChangeArrowheads="1"/>
            </p:cNvSpPr>
            <p:nvPr/>
          </p:nvSpPr>
          <p:spPr bwMode="auto">
            <a:xfrm>
              <a:off x="864" y="2598"/>
              <a:ext cx="923" cy="288"/>
            </a:xfrm>
            <a:prstGeom prst="rect">
              <a:avLst/>
            </a:prstGeom>
            <a:noFill/>
            <a:ln w="9525">
              <a:noFill/>
              <a:miter lim="800000"/>
              <a:headEnd/>
              <a:tailEnd/>
            </a:ln>
            <a:effectLst/>
          </p:spPr>
          <p:txBody>
            <a:bodyPr wrap="none">
              <a:spAutoFit/>
            </a:bodyPr>
            <a:lstStyle/>
            <a:p>
              <a:pPr algn="ctr"/>
              <a:r>
                <a:rPr lang="en-US" sz="2400">
                  <a:latin typeface="Tahoma" pitchFamily="34" charset="0"/>
                </a:rPr>
                <a:t>Customer</a:t>
              </a:r>
            </a:p>
          </p:txBody>
        </p:sp>
      </p:grpSp>
      <p:sp>
        <p:nvSpPr>
          <p:cNvPr id="438274"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38276" name="Rectangle 4"/>
          <p:cNvSpPr>
            <a:spLocks noGrp="1" noChangeArrowheads="1"/>
          </p:cNvSpPr>
          <p:nvPr>
            <p:ph type="title"/>
          </p:nvPr>
        </p:nvSpPr>
        <p:spPr>
          <a:xfrm>
            <a:off x="533400" y="519113"/>
            <a:ext cx="7832725" cy="946150"/>
          </a:xfrm>
        </p:spPr>
        <p:txBody>
          <a:bodyPr/>
          <a:lstStyle/>
          <a:p>
            <a:r>
              <a:rPr lang="en-US" sz="2800"/>
              <a:t>Strategic and Financial Controls in a Balanced Scorecard Framework</a:t>
            </a:r>
          </a:p>
        </p:txBody>
      </p:sp>
      <p:sp>
        <p:nvSpPr>
          <p:cNvPr id="438289" name="Rectangle 17"/>
          <p:cNvSpPr>
            <a:spLocks noChangeArrowheads="1"/>
          </p:cNvSpPr>
          <p:nvPr/>
        </p:nvSpPr>
        <p:spPr bwMode="gray">
          <a:xfrm>
            <a:off x="536575" y="1492250"/>
            <a:ext cx="7296150" cy="7302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endParaRPr>
          </a:p>
        </p:txBody>
      </p:sp>
      <p:grpSp>
        <p:nvGrpSpPr>
          <p:cNvPr id="3" name="Group 38"/>
          <p:cNvGrpSpPr>
            <a:grpSpLocks/>
          </p:cNvGrpSpPr>
          <p:nvPr/>
        </p:nvGrpSpPr>
        <p:grpSpPr bwMode="auto">
          <a:xfrm>
            <a:off x="539750" y="1885950"/>
            <a:ext cx="8289925" cy="1641475"/>
            <a:chOff x="340" y="1188"/>
            <a:chExt cx="5222" cy="1034"/>
          </a:xfrm>
        </p:grpSpPr>
        <p:pic>
          <p:nvPicPr>
            <p:cNvPr id="438304" name="Picture 32" descr="D:\Chap12graphics\Box1Fig 12.5.jpg"/>
            <p:cNvPicPr>
              <a:picLocks noChangeAspect="1" noChangeArrowheads="1"/>
            </p:cNvPicPr>
            <p:nvPr/>
          </p:nvPicPr>
          <p:blipFill>
            <a:blip r:embed="rId3"/>
            <a:srcRect/>
            <a:stretch>
              <a:fillRect/>
            </a:stretch>
          </p:blipFill>
          <p:spPr bwMode="auto">
            <a:xfrm>
              <a:off x="340" y="1188"/>
              <a:ext cx="5222" cy="1034"/>
            </a:xfrm>
            <a:prstGeom prst="rect">
              <a:avLst/>
            </a:prstGeom>
            <a:noFill/>
          </p:spPr>
        </p:pic>
        <p:sp>
          <p:nvSpPr>
            <p:cNvPr id="438306" name="Text Box 34"/>
            <p:cNvSpPr txBox="1">
              <a:spLocks noChangeArrowheads="1"/>
            </p:cNvSpPr>
            <p:nvPr/>
          </p:nvSpPr>
          <p:spPr bwMode="auto">
            <a:xfrm>
              <a:off x="899" y="1561"/>
              <a:ext cx="853" cy="288"/>
            </a:xfrm>
            <a:prstGeom prst="rect">
              <a:avLst/>
            </a:prstGeom>
            <a:noFill/>
            <a:ln w="9525">
              <a:noFill/>
              <a:miter lim="800000"/>
              <a:headEnd/>
              <a:tailEnd/>
            </a:ln>
            <a:effectLst/>
          </p:spPr>
          <p:txBody>
            <a:bodyPr wrap="none">
              <a:spAutoFit/>
            </a:bodyPr>
            <a:lstStyle/>
            <a:p>
              <a:pPr algn="ctr"/>
              <a:r>
                <a:rPr lang="en-US" sz="2400">
                  <a:latin typeface="Tahoma" pitchFamily="34" charset="0"/>
                </a:rPr>
                <a:t>Financial</a:t>
              </a:r>
            </a:p>
          </p:txBody>
        </p:sp>
      </p:grpSp>
      <p:sp>
        <p:nvSpPr>
          <p:cNvPr id="438308" name="Text Box 36"/>
          <p:cNvSpPr txBox="1">
            <a:spLocks noChangeArrowheads="1"/>
          </p:cNvSpPr>
          <p:nvPr/>
        </p:nvSpPr>
        <p:spPr bwMode="auto">
          <a:xfrm>
            <a:off x="3725863" y="2227263"/>
            <a:ext cx="2206625" cy="958850"/>
          </a:xfrm>
          <a:prstGeom prst="rect">
            <a:avLst/>
          </a:prstGeom>
          <a:noFill/>
          <a:ln w="9525">
            <a:noFill/>
            <a:miter lim="800000"/>
            <a:headEnd/>
            <a:tailEnd/>
          </a:ln>
          <a:effectLst/>
        </p:spPr>
        <p:txBody>
          <a:bodyPr wrap="none">
            <a:spAutoFit/>
          </a:bodyPr>
          <a:lstStyle/>
          <a:p>
            <a:pPr marL="230188" indent="-230188">
              <a:buFontTx/>
              <a:buChar char="•"/>
            </a:pPr>
            <a:r>
              <a:rPr lang="en-US" sz="1900">
                <a:solidFill>
                  <a:schemeClr val="bg1"/>
                </a:solidFill>
                <a:latin typeface="Tahoma" pitchFamily="34" charset="0"/>
              </a:rPr>
              <a:t>Cash flow</a:t>
            </a:r>
          </a:p>
          <a:p>
            <a:pPr marL="230188" indent="-230188">
              <a:buFontTx/>
              <a:buChar char="•"/>
            </a:pPr>
            <a:r>
              <a:rPr lang="en-US" sz="1900">
                <a:solidFill>
                  <a:schemeClr val="bg1"/>
                </a:solidFill>
                <a:latin typeface="Tahoma" pitchFamily="34" charset="0"/>
              </a:rPr>
              <a:t>Return on equity</a:t>
            </a:r>
          </a:p>
          <a:p>
            <a:pPr marL="230188" indent="-230188">
              <a:buFontTx/>
              <a:buChar char="•"/>
            </a:pPr>
            <a:r>
              <a:rPr lang="en-US" sz="1900">
                <a:solidFill>
                  <a:schemeClr val="bg1"/>
                </a:solidFill>
                <a:latin typeface="Tahoma" pitchFamily="34" charset="0"/>
              </a:rPr>
              <a:t>Return on assets</a:t>
            </a:r>
          </a:p>
        </p:txBody>
      </p:sp>
      <p:sp>
        <p:nvSpPr>
          <p:cNvPr id="438309" name="Text Box 37"/>
          <p:cNvSpPr txBox="1">
            <a:spLocks noChangeArrowheads="1"/>
          </p:cNvSpPr>
          <p:nvPr/>
        </p:nvSpPr>
        <p:spPr bwMode="auto">
          <a:xfrm>
            <a:off x="3725863" y="3568700"/>
            <a:ext cx="4943475" cy="1536700"/>
          </a:xfrm>
          <a:prstGeom prst="rect">
            <a:avLst/>
          </a:prstGeom>
          <a:noFill/>
          <a:ln w="9525">
            <a:noFill/>
            <a:miter lim="800000"/>
            <a:headEnd/>
            <a:tailEnd/>
          </a:ln>
          <a:effectLst/>
        </p:spPr>
        <p:txBody>
          <a:bodyPr>
            <a:spAutoFit/>
          </a:bodyPr>
          <a:lstStyle/>
          <a:p>
            <a:pPr marL="230188" indent="-230188">
              <a:buFontTx/>
              <a:buChar char="•"/>
            </a:pPr>
            <a:r>
              <a:rPr lang="en-US" sz="1900">
                <a:solidFill>
                  <a:schemeClr val="bg1"/>
                </a:solidFill>
                <a:latin typeface="Tahoma" pitchFamily="34" charset="0"/>
              </a:rPr>
              <a:t>Assessment of ability to anticipate customer needs</a:t>
            </a:r>
          </a:p>
          <a:p>
            <a:pPr marL="230188" indent="-230188">
              <a:buFontTx/>
              <a:buChar char="•"/>
            </a:pPr>
            <a:r>
              <a:rPr lang="en-US" sz="1900">
                <a:solidFill>
                  <a:schemeClr val="bg1"/>
                </a:solidFill>
                <a:latin typeface="Tahoma" pitchFamily="34" charset="0"/>
              </a:rPr>
              <a:t>Effectiveness of customer service needs</a:t>
            </a:r>
          </a:p>
          <a:p>
            <a:pPr marL="230188" indent="-230188">
              <a:buFontTx/>
              <a:buChar char="•"/>
            </a:pPr>
            <a:r>
              <a:rPr lang="en-US" sz="1900">
                <a:solidFill>
                  <a:schemeClr val="bg1"/>
                </a:solidFill>
                <a:latin typeface="Tahoma" pitchFamily="34" charset="0"/>
              </a:rPr>
              <a:t>Percentage of repeat business</a:t>
            </a:r>
          </a:p>
          <a:p>
            <a:pPr marL="230188" indent="-230188">
              <a:buFontTx/>
              <a:buChar char="•"/>
            </a:pPr>
            <a:r>
              <a:rPr lang="en-US" sz="1900">
                <a:solidFill>
                  <a:schemeClr val="bg1"/>
                </a:solidFill>
                <a:latin typeface="Tahoma" pitchFamily="34" charset="0"/>
              </a:rPr>
              <a:t>Quality of communications with customers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38276"/>
                                        </p:tgtEl>
                                        <p:attrNameLst>
                                          <p:attrName>style.visibility</p:attrName>
                                        </p:attrNameLst>
                                      </p:cBhvr>
                                      <p:to>
                                        <p:strVal val="visible"/>
                                      </p:to>
                                    </p:set>
                                    <p:anim calcmode="lin" valueType="num">
                                      <p:cBhvr>
                                        <p:cTn id="7" dur="500" fill="hold"/>
                                        <p:tgtEl>
                                          <p:spTgt spid="438276"/>
                                        </p:tgtEl>
                                        <p:attrNameLst>
                                          <p:attrName>ppt_x</p:attrName>
                                        </p:attrNameLst>
                                      </p:cBhvr>
                                      <p:tavLst>
                                        <p:tav tm="0">
                                          <p:val>
                                            <p:strVal val="#ppt_x"/>
                                          </p:val>
                                        </p:tav>
                                        <p:tav tm="100000">
                                          <p:val>
                                            <p:strVal val="#ppt_x"/>
                                          </p:val>
                                        </p:tav>
                                      </p:tavLst>
                                    </p:anim>
                                    <p:anim calcmode="lin" valueType="num">
                                      <p:cBhvr>
                                        <p:cTn id="8" dur="500" fill="hold"/>
                                        <p:tgtEl>
                                          <p:spTgt spid="438276"/>
                                        </p:tgtEl>
                                        <p:attrNameLst>
                                          <p:attrName>ppt_y</p:attrName>
                                        </p:attrNameLst>
                                      </p:cBhvr>
                                      <p:tavLst>
                                        <p:tav tm="0">
                                          <p:val>
                                            <p:strVal val="#ppt_y-#ppt_h/2"/>
                                          </p:val>
                                        </p:tav>
                                        <p:tav tm="100000">
                                          <p:val>
                                            <p:strVal val="#ppt_y"/>
                                          </p:val>
                                        </p:tav>
                                      </p:tavLst>
                                    </p:anim>
                                    <p:anim calcmode="lin" valueType="num">
                                      <p:cBhvr>
                                        <p:cTn id="9" dur="500" fill="hold"/>
                                        <p:tgtEl>
                                          <p:spTgt spid="438276"/>
                                        </p:tgtEl>
                                        <p:attrNameLst>
                                          <p:attrName>ppt_w</p:attrName>
                                        </p:attrNameLst>
                                      </p:cBhvr>
                                      <p:tavLst>
                                        <p:tav tm="0">
                                          <p:val>
                                            <p:strVal val="#ppt_w"/>
                                          </p:val>
                                        </p:tav>
                                        <p:tav tm="100000">
                                          <p:val>
                                            <p:strVal val="#ppt_w"/>
                                          </p:val>
                                        </p:tav>
                                      </p:tavLst>
                                    </p:anim>
                                    <p:anim calcmode="lin" valueType="num">
                                      <p:cBhvr>
                                        <p:cTn id="10" dur="500" fill="hold"/>
                                        <p:tgtEl>
                                          <p:spTgt spid="43827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8308"/>
                                        </p:tgtEl>
                                        <p:attrNameLst>
                                          <p:attrName>style.visibility</p:attrName>
                                        </p:attrNameLst>
                                      </p:cBhvr>
                                      <p:to>
                                        <p:strVal val="visible"/>
                                      </p:to>
                                    </p:set>
                                    <p:animEffect transition="in" filter="wipe(left)">
                                      <p:cBhvr>
                                        <p:cTn id="20" dur="500"/>
                                        <p:tgtEl>
                                          <p:spTgt spid="43830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To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8309"/>
                                        </p:tgtEl>
                                        <p:attrNameLst>
                                          <p:attrName>style.visibility</p:attrName>
                                        </p:attrNameLst>
                                      </p:cBhvr>
                                      <p:to>
                                        <p:strVal val="visible"/>
                                      </p:to>
                                    </p:set>
                                    <p:animEffect transition="in" filter="wipe(left)">
                                      <p:cBhvr>
                                        <p:cTn id="30" dur="500"/>
                                        <p:tgtEl>
                                          <p:spTgt spid="43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utoUpdateAnimBg="0"/>
      <p:bldP spid="438308" grpId="0" autoUpdateAnimBg="0"/>
      <p:bldP spid="438309" grpId="0" autoUpdateAnimBg="0"/>
    </p:bld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r>
              <a:rPr lang="en-US"/>
              <a:t>12–</a:t>
            </a:r>
            <a:fld id="{BCB8DC1B-0E99-4693-B9B5-DE80EBE495EF}" type="slidenum">
              <a:rPr lang="en-US"/>
              <a:pPr/>
              <a:t>273</a:t>
            </a:fld>
            <a:endParaRPr lang="en-US"/>
          </a:p>
        </p:txBody>
      </p:sp>
      <p:grpSp>
        <p:nvGrpSpPr>
          <p:cNvPr id="2" name="Group 13"/>
          <p:cNvGrpSpPr>
            <a:grpSpLocks/>
          </p:cNvGrpSpPr>
          <p:nvPr/>
        </p:nvGrpSpPr>
        <p:grpSpPr bwMode="auto">
          <a:xfrm>
            <a:off x="538163" y="3509963"/>
            <a:ext cx="8294687" cy="1654175"/>
            <a:chOff x="339" y="2221"/>
            <a:chExt cx="5225" cy="1042"/>
          </a:xfrm>
        </p:grpSpPr>
        <p:pic>
          <p:nvPicPr>
            <p:cNvPr id="440327" name="Picture 7" descr="D:\Chap12graphics\BoxFig 12.5.jpg"/>
            <p:cNvPicPr>
              <a:picLocks noChangeAspect="1" noChangeArrowheads="1"/>
            </p:cNvPicPr>
            <p:nvPr/>
          </p:nvPicPr>
          <p:blipFill>
            <a:blip r:embed="rId2"/>
            <a:srcRect/>
            <a:stretch>
              <a:fillRect/>
            </a:stretch>
          </p:blipFill>
          <p:spPr bwMode="auto">
            <a:xfrm>
              <a:off x="339" y="2221"/>
              <a:ext cx="5225" cy="1042"/>
            </a:xfrm>
            <a:prstGeom prst="rect">
              <a:avLst/>
            </a:prstGeom>
            <a:noFill/>
          </p:spPr>
        </p:pic>
        <p:sp>
          <p:nvSpPr>
            <p:cNvPr id="440329" name="Text Box 9"/>
            <p:cNvSpPr txBox="1">
              <a:spLocks noChangeArrowheads="1"/>
            </p:cNvSpPr>
            <p:nvPr/>
          </p:nvSpPr>
          <p:spPr bwMode="auto">
            <a:xfrm>
              <a:off x="881" y="2368"/>
              <a:ext cx="935" cy="748"/>
            </a:xfrm>
            <a:prstGeom prst="rect">
              <a:avLst/>
            </a:prstGeom>
            <a:noFill/>
            <a:ln w="9525">
              <a:noFill/>
              <a:miter lim="800000"/>
              <a:headEnd/>
              <a:tailEnd/>
            </a:ln>
            <a:effectLst/>
          </p:spPr>
          <p:txBody>
            <a:bodyPr>
              <a:spAutoFit/>
            </a:bodyPr>
            <a:lstStyle/>
            <a:p>
              <a:pPr algn="ctr"/>
              <a:r>
                <a:rPr lang="en-US" sz="2400">
                  <a:latin typeface="Tahoma" pitchFamily="34" charset="0"/>
                </a:rPr>
                <a:t>Learning and Growth</a:t>
              </a:r>
            </a:p>
          </p:txBody>
        </p:sp>
      </p:grpSp>
      <p:sp>
        <p:nvSpPr>
          <p:cNvPr id="440331" name="Text Box 11"/>
          <p:cNvSpPr txBox="1">
            <a:spLocks noChangeArrowheads="1"/>
          </p:cNvSpPr>
          <p:nvPr/>
        </p:nvSpPr>
        <p:spPr bwMode="auto">
          <a:xfrm>
            <a:off x="3725863" y="3713163"/>
            <a:ext cx="4943475" cy="1247775"/>
          </a:xfrm>
          <a:prstGeom prst="rect">
            <a:avLst/>
          </a:prstGeom>
          <a:noFill/>
          <a:ln w="9525">
            <a:noFill/>
            <a:miter lim="800000"/>
            <a:headEnd/>
            <a:tailEnd/>
          </a:ln>
          <a:effectLst/>
        </p:spPr>
        <p:txBody>
          <a:bodyPr>
            <a:spAutoFit/>
          </a:bodyPr>
          <a:lstStyle/>
          <a:p>
            <a:pPr marL="230188" indent="-230188">
              <a:buFontTx/>
              <a:buChar char="•"/>
            </a:pPr>
            <a:r>
              <a:rPr lang="en-US" sz="1900">
                <a:solidFill>
                  <a:schemeClr val="bg1"/>
                </a:solidFill>
                <a:latin typeface="Tahoma" pitchFamily="34" charset="0"/>
              </a:rPr>
              <a:t>Improvements in innovation ability</a:t>
            </a:r>
          </a:p>
          <a:p>
            <a:pPr marL="230188" indent="-230188">
              <a:buFontTx/>
              <a:buChar char="•"/>
            </a:pPr>
            <a:r>
              <a:rPr lang="en-US" sz="1900">
                <a:solidFill>
                  <a:schemeClr val="bg1"/>
                </a:solidFill>
                <a:latin typeface="Tahoma" pitchFamily="34" charset="0"/>
              </a:rPr>
              <a:t>Number of new products compared to competitors’</a:t>
            </a:r>
          </a:p>
          <a:p>
            <a:pPr marL="230188" indent="-230188">
              <a:buFontTx/>
              <a:buChar char="•"/>
            </a:pPr>
            <a:r>
              <a:rPr lang="en-US" sz="1900">
                <a:solidFill>
                  <a:schemeClr val="bg1"/>
                </a:solidFill>
                <a:latin typeface="Tahoma" pitchFamily="34" charset="0"/>
              </a:rPr>
              <a:t>Increases in employees’ skills</a:t>
            </a:r>
          </a:p>
        </p:txBody>
      </p:sp>
      <p:sp>
        <p:nvSpPr>
          <p:cNvPr id="440322" name="Rectangle 2"/>
          <p:cNvSpPr>
            <a:spLocks noChangeArrowheads="1"/>
          </p:cNvSpPr>
          <p:nvPr/>
        </p:nvSpPr>
        <p:spPr bwMode="gray">
          <a:xfrm flipV="1">
            <a:off x="536575" y="1090613"/>
            <a:ext cx="8074025" cy="74612"/>
          </a:xfrm>
          <a:prstGeom prst="rect">
            <a:avLst/>
          </a:prstGeom>
          <a:solidFill>
            <a:schemeClr val="bg1"/>
          </a:solidFill>
          <a:ln w="9525">
            <a:noFill/>
            <a:miter lim="800000"/>
            <a:headEnd/>
            <a:tailEnd/>
          </a:ln>
          <a:effectLst/>
        </p:spPr>
        <p:txBody>
          <a:bodyPr rot="10800000" wrap="none" anchor="ctr"/>
          <a:lstStyle/>
          <a:p>
            <a:pPr algn="ctr"/>
            <a:endParaRPr kumimoji="1" lang="en-US" sz="2400">
              <a:latin typeface="Tahoma" pitchFamily="34" charset="0"/>
            </a:endParaRPr>
          </a:p>
        </p:txBody>
      </p:sp>
      <p:sp>
        <p:nvSpPr>
          <p:cNvPr id="440323" name="Rectangle 3"/>
          <p:cNvSpPr>
            <a:spLocks noGrp="1" noChangeArrowheads="1"/>
          </p:cNvSpPr>
          <p:nvPr>
            <p:ph type="title"/>
          </p:nvPr>
        </p:nvSpPr>
        <p:spPr>
          <a:xfrm>
            <a:off x="533400" y="519113"/>
            <a:ext cx="7832725" cy="946150"/>
          </a:xfrm>
        </p:spPr>
        <p:txBody>
          <a:bodyPr/>
          <a:lstStyle/>
          <a:p>
            <a:r>
              <a:rPr lang="en-US" sz="2800"/>
              <a:t>Strategic and Financial Controls in a Balanced Scorecard Framework</a:t>
            </a:r>
          </a:p>
        </p:txBody>
      </p:sp>
      <p:sp>
        <p:nvSpPr>
          <p:cNvPr id="440324" name="Rectangle 4"/>
          <p:cNvSpPr>
            <a:spLocks noChangeArrowheads="1"/>
          </p:cNvSpPr>
          <p:nvPr/>
        </p:nvSpPr>
        <p:spPr bwMode="gray">
          <a:xfrm>
            <a:off x="536575" y="1492250"/>
            <a:ext cx="7296150" cy="7302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endParaRPr>
          </a:p>
        </p:txBody>
      </p:sp>
      <p:grpSp>
        <p:nvGrpSpPr>
          <p:cNvPr id="3" name="Group 12"/>
          <p:cNvGrpSpPr>
            <a:grpSpLocks/>
          </p:cNvGrpSpPr>
          <p:nvPr/>
        </p:nvGrpSpPr>
        <p:grpSpPr bwMode="auto">
          <a:xfrm>
            <a:off x="539750" y="1885950"/>
            <a:ext cx="8289925" cy="1641475"/>
            <a:chOff x="340" y="1188"/>
            <a:chExt cx="5222" cy="1034"/>
          </a:xfrm>
        </p:grpSpPr>
        <p:pic>
          <p:nvPicPr>
            <p:cNvPr id="440326" name="Picture 6" descr="D:\Chap12graphics\Box1Fig 12.5.jpg"/>
            <p:cNvPicPr>
              <a:picLocks noChangeAspect="1" noChangeArrowheads="1"/>
            </p:cNvPicPr>
            <p:nvPr/>
          </p:nvPicPr>
          <p:blipFill>
            <a:blip r:embed="rId3"/>
            <a:srcRect/>
            <a:stretch>
              <a:fillRect/>
            </a:stretch>
          </p:blipFill>
          <p:spPr bwMode="auto">
            <a:xfrm>
              <a:off x="340" y="1188"/>
              <a:ext cx="5222" cy="1034"/>
            </a:xfrm>
            <a:prstGeom prst="rect">
              <a:avLst/>
            </a:prstGeom>
            <a:noFill/>
          </p:spPr>
        </p:pic>
        <p:sp>
          <p:nvSpPr>
            <p:cNvPr id="440328" name="Text Box 8"/>
            <p:cNvSpPr txBox="1">
              <a:spLocks noChangeArrowheads="1"/>
            </p:cNvSpPr>
            <p:nvPr/>
          </p:nvSpPr>
          <p:spPr bwMode="auto">
            <a:xfrm>
              <a:off x="621" y="1331"/>
              <a:ext cx="1461" cy="748"/>
            </a:xfrm>
            <a:prstGeom prst="rect">
              <a:avLst/>
            </a:prstGeom>
            <a:noFill/>
            <a:ln w="9525">
              <a:noFill/>
              <a:miter lim="800000"/>
              <a:headEnd/>
              <a:tailEnd/>
            </a:ln>
            <a:effectLst/>
          </p:spPr>
          <p:txBody>
            <a:bodyPr>
              <a:spAutoFit/>
            </a:bodyPr>
            <a:lstStyle/>
            <a:p>
              <a:pPr algn="ctr"/>
              <a:r>
                <a:rPr lang="en-US" sz="2400">
                  <a:latin typeface="Tahoma" pitchFamily="34" charset="0"/>
                </a:rPr>
                <a:t>Internal Business Processes</a:t>
              </a:r>
            </a:p>
          </p:txBody>
        </p:sp>
      </p:grpSp>
      <p:sp>
        <p:nvSpPr>
          <p:cNvPr id="440330" name="Text Box 10"/>
          <p:cNvSpPr txBox="1">
            <a:spLocks noChangeArrowheads="1"/>
          </p:cNvSpPr>
          <p:nvPr/>
        </p:nvSpPr>
        <p:spPr bwMode="auto">
          <a:xfrm>
            <a:off x="3725863" y="2227263"/>
            <a:ext cx="4138612" cy="958850"/>
          </a:xfrm>
          <a:prstGeom prst="rect">
            <a:avLst/>
          </a:prstGeom>
          <a:noFill/>
          <a:ln w="9525">
            <a:noFill/>
            <a:miter lim="800000"/>
            <a:headEnd/>
            <a:tailEnd/>
          </a:ln>
          <a:effectLst/>
        </p:spPr>
        <p:txBody>
          <a:bodyPr wrap="none">
            <a:spAutoFit/>
          </a:bodyPr>
          <a:lstStyle/>
          <a:p>
            <a:pPr marL="230188" indent="-230188">
              <a:buFontTx/>
              <a:buChar char="•"/>
            </a:pPr>
            <a:r>
              <a:rPr lang="en-US" sz="1900">
                <a:solidFill>
                  <a:schemeClr val="bg1"/>
                </a:solidFill>
                <a:latin typeface="Tahoma" pitchFamily="34" charset="0"/>
              </a:rPr>
              <a:t>Asset utilization improvements</a:t>
            </a:r>
          </a:p>
          <a:p>
            <a:pPr marL="230188" indent="-230188">
              <a:buFontTx/>
              <a:buChar char="•"/>
            </a:pPr>
            <a:r>
              <a:rPr lang="en-US" sz="1900">
                <a:solidFill>
                  <a:schemeClr val="bg1"/>
                </a:solidFill>
                <a:latin typeface="Tahoma" pitchFamily="34" charset="0"/>
              </a:rPr>
              <a:t>Improvements in employee morale</a:t>
            </a:r>
          </a:p>
          <a:p>
            <a:pPr marL="230188" indent="-230188">
              <a:buFontTx/>
              <a:buChar char="•"/>
            </a:pPr>
            <a:r>
              <a:rPr lang="en-US" sz="1900">
                <a:solidFill>
                  <a:schemeClr val="bg1"/>
                </a:solidFill>
                <a:latin typeface="Tahoma" pitchFamily="34" charset="0"/>
              </a:rPr>
              <a:t>Changes in turnover rates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30"/>
                                        </p:tgtEl>
                                        <p:attrNameLst>
                                          <p:attrName>style.visibility</p:attrName>
                                        </p:attrNameLst>
                                      </p:cBhvr>
                                      <p:to>
                                        <p:strVal val="visible"/>
                                      </p:to>
                                    </p:set>
                                    <p:animEffect transition="in" filter="wipe(left)">
                                      <p:cBhvr>
                                        <p:cTn id="7" dur="500"/>
                                        <p:tgtEl>
                                          <p:spTgt spid="4403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To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31"/>
                                        </p:tgtEl>
                                        <p:attrNameLst>
                                          <p:attrName>style.visibility</p:attrName>
                                        </p:attrNameLst>
                                      </p:cBhvr>
                                      <p:to>
                                        <p:strVal val="visible"/>
                                      </p:to>
                                    </p:set>
                                    <p:animEffect transition="in" filter="wipe(left)">
                                      <p:cBhvr>
                                        <p:cTn id="17" dur="500"/>
                                        <p:tgtEl>
                                          <p:spTgt spid="44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1" grpId="0" autoUpdateAnimBg="0"/>
      <p:bldP spid="440330" grpId="0" autoUpdateAnimBg="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152400" y="1371600"/>
            <a:ext cx="8610600" cy="5257800"/>
          </a:xfrm>
        </p:spPr>
        <p:txBody>
          <a:bodyPr>
            <a:normAutofit fontScale="70000" lnSpcReduction="20000"/>
          </a:bodyPr>
          <a:lstStyle/>
          <a:p>
            <a:pPr>
              <a:buNone/>
            </a:pPr>
            <a:r>
              <a:rPr lang="en-US" sz="7200" dirty="0" smtClean="0"/>
              <a:t>Assignment 1,</a:t>
            </a:r>
          </a:p>
          <a:p>
            <a:pPr>
              <a:buNone/>
            </a:pPr>
            <a:r>
              <a:rPr lang="en-US" sz="2800" dirty="0" smtClean="0"/>
              <a:t>Based on the  next slides sample cover page and contents, analyze the case given as “</a:t>
            </a:r>
            <a:r>
              <a:rPr lang="en-US" sz="4800" b="1" dirty="0" err="1" smtClean="0"/>
              <a:t>wr</a:t>
            </a:r>
            <a:r>
              <a:rPr lang="en-US" sz="2800" dirty="0" smtClean="0"/>
              <a:t>” file name. </a:t>
            </a:r>
          </a:p>
          <a:p>
            <a:pPr>
              <a:buNone/>
            </a:pPr>
            <a:r>
              <a:rPr lang="en-US" sz="2800" b="1" u="sng" dirty="0" smtClean="0"/>
              <a:t>General instruction</a:t>
            </a:r>
          </a:p>
          <a:p>
            <a:r>
              <a:rPr lang="en-US" sz="2800" dirty="0" smtClean="0"/>
              <a:t>All the contents in slide 244 should be addressed.</a:t>
            </a:r>
          </a:p>
          <a:p>
            <a:r>
              <a:rPr lang="en-US" sz="2800" dirty="0" smtClean="0"/>
              <a:t>All the assignments are required to do individually.</a:t>
            </a:r>
          </a:p>
          <a:p>
            <a:r>
              <a:rPr lang="en-US" sz="2800" dirty="0" smtClean="0"/>
              <a:t>Deadline for assignments submission: May 15, 2020. </a:t>
            </a:r>
          </a:p>
          <a:p>
            <a:r>
              <a:rPr lang="en-US" sz="2800" dirty="0" smtClean="0"/>
              <a:t>Submission way: softcopy via my email </a:t>
            </a:r>
          </a:p>
          <a:p>
            <a:r>
              <a:rPr lang="en-US" sz="2800" dirty="0" smtClean="0"/>
              <a:t>Your final exam will include the entire chapters.</a:t>
            </a:r>
          </a:p>
          <a:p>
            <a:r>
              <a:rPr lang="en-US" sz="2800" smtClean="0"/>
              <a:t> Note</a:t>
            </a:r>
            <a:r>
              <a:rPr lang="en-US" sz="2800" dirty="0" smtClean="0"/>
              <a:t>: if your time is not sufficient for the assignments I will add you some more days.</a:t>
            </a:r>
          </a:p>
          <a:p>
            <a:pPr algn="ctr">
              <a:buNone/>
            </a:pPr>
            <a:r>
              <a:rPr lang="en-US" sz="10300" b="1" dirty="0" smtClean="0"/>
              <a:t>STAY HOME</a:t>
            </a:r>
          </a:p>
          <a:p>
            <a:endParaRPr lang="en-US" sz="2800"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752600" y="990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7853373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0312"/>
            <a:ext cx="8229600" cy="21031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762000"/>
            <a:ext cx="8229600" cy="5943600"/>
          </a:xfrm>
        </p:spPr>
        <p:txBody>
          <a:bodyPr>
            <a:normAutofit fontScale="55000" lnSpcReduction="20000"/>
          </a:bodyPr>
          <a:lstStyle/>
          <a:p>
            <a:r>
              <a:rPr lang="en-US" b="1" u="sng" dirty="0" smtClean="0"/>
              <a:t>contents</a:t>
            </a:r>
          </a:p>
          <a:p>
            <a:r>
              <a:rPr lang="en-US" b="1" u="sng" dirty="0" smtClean="0"/>
              <a:t>Introduction/Background </a:t>
            </a:r>
            <a:endParaRPr lang="en-US" dirty="0"/>
          </a:p>
          <a:p>
            <a:r>
              <a:rPr lang="en-US" b="1" u="sng" dirty="0"/>
              <a:t>Problems </a:t>
            </a:r>
            <a:endParaRPr lang="en-US" dirty="0"/>
          </a:p>
          <a:p>
            <a:r>
              <a:rPr lang="en-US" b="1" u="sng" dirty="0"/>
              <a:t>Mission</a:t>
            </a:r>
            <a:endParaRPr lang="en-US" dirty="0"/>
          </a:p>
          <a:p>
            <a:r>
              <a:rPr lang="en-US" dirty="0"/>
              <a:t>Vision </a:t>
            </a:r>
          </a:p>
          <a:p>
            <a:r>
              <a:rPr lang="en-US" b="1" u="sng" dirty="0"/>
              <a:t>Objectives/goals</a:t>
            </a:r>
            <a:endParaRPr lang="en-US" dirty="0"/>
          </a:p>
          <a:p>
            <a:r>
              <a:rPr lang="en-US" b="1" u="sng" dirty="0"/>
              <a:t>Current situations and existing strategies of Apple Inc. </a:t>
            </a:r>
            <a:endParaRPr lang="en-US" dirty="0"/>
          </a:p>
          <a:p>
            <a:r>
              <a:rPr lang="en-US" b="1" u="sng" dirty="0"/>
              <a:t>Current </a:t>
            </a:r>
            <a:r>
              <a:rPr lang="en-US" b="1" u="sng" dirty="0" smtClean="0"/>
              <a:t>situation….about brand and price /marketing issues</a:t>
            </a:r>
          </a:p>
          <a:p>
            <a:r>
              <a:rPr lang="en-US" b="1" u="sng" dirty="0"/>
              <a:t>Key </a:t>
            </a:r>
            <a:r>
              <a:rPr lang="en-US" b="1" u="sng" dirty="0" smtClean="0"/>
              <a:t>Issues/dilemma</a:t>
            </a:r>
            <a:endParaRPr lang="en-US" dirty="0"/>
          </a:p>
          <a:p>
            <a:r>
              <a:rPr lang="en-US" b="1" u="sng" dirty="0"/>
              <a:t>Existing </a:t>
            </a:r>
            <a:r>
              <a:rPr lang="en-US" b="1" u="sng" dirty="0" smtClean="0"/>
              <a:t>strategies, </a:t>
            </a:r>
            <a:r>
              <a:rPr lang="en-US" i="1" u="sng" dirty="0"/>
              <a:t>Low-cost </a:t>
            </a:r>
            <a:r>
              <a:rPr lang="en-US" i="1" u="sng" dirty="0" smtClean="0"/>
              <a:t>strategy</a:t>
            </a:r>
            <a:r>
              <a:rPr lang="en-US" dirty="0"/>
              <a:t> </a:t>
            </a:r>
            <a:r>
              <a:rPr lang="en-US" dirty="0" smtClean="0"/>
              <a:t>or product </a:t>
            </a:r>
            <a:r>
              <a:rPr lang="en-US" i="1" u="sng" dirty="0" smtClean="0"/>
              <a:t>Differentiation</a:t>
            </a:r>
            <a:endParaRPr lang="en-US" dirty="0"/>
          </a:p>
          <a:p>
            <a:r>
              <a:rPr lang="en-US" b="1" u="sng" dirty="0"/>
              <a:t>SWOT Analysis </a:t>
            </a:r>
            <a:endParaRPr lang="en-US" dirty="0"/>
          </a:p>
          <a:p>
            <a:r>
              <a:rPr lang="en-US" b="1" u="sng" dirty="0" smtClean="0"/>
              <a:t>Strengths </a:t>
            </a:r>
            <a:endParaRPr lang="en-US" dirty="0" smtClean="0"/>
          </a:p>
          <a:p>
            <a:r>
              <a:rPr lang="en-US" b="1" u="sng" dirty="0" smtClean="0"/>
              <a:t>Weakness</a:t>
            </a:r>
            <a:endParaRPr lang="en-US" dirty="0"/>
          </a:p>
          <a:p>
            <a:r>
              <a:rPr lang="en-US" b="1" u="sng" dirty="0" smtClean="0"/>
              <a:t>Opportunities</a:t>
            </a:r>
            <a:endParaRPr lang="en-US" dirty="0"/>
          </a:p>
          <a:p>
            <a:r>
              <a:rPr lang="en-US" b="1" u="sng" dirty="0"/>
              <a:t>Threats </a:t>
            </a:r>
            <a:endParaRPr lang="en-US" dirty="0"/>
          </a:p>
          <a:p>
            <a:r>
              <a:rPr lang="en-US" b="1" u="sng" dirty="0"/>
              <a:t>Porter’s five Forces</a:t>
            </a:r>
            <a:endParaRPr lang="en-US" dirty="0"/>
          </a:p>
          <a:p>
            <a:pPr lvl="0"/>
            <a:r>
              <a:rPr lang="en-US" b="1" u="sng" dirty="0"/>
              <a:t>Bargaining Power of buyers </a:t>
            </a:r>
            <a:endParaRPr lang="en-US" dirty="0"/>
          </a:p>
          <a:p>
            <a:pPr lvl="0"/>
            <a:r>
              <a:rPr lang="en-US" b="1" u="sng" dirty="0"/>
              <a:t>Supplier’s Bargaining Power</a:t>
            </a:r>
            <a:endParaRPr lang="en-US" dirty="0"/>
          </a:p>
          <a:p>
            <a:pPr lvl="0"/>
            <a:r>
              <a:rPr lang="en-US" b="1" u="sng" dirty="0"/>
              <a:t>Entry Barriers </a:t>
            </a:r>
            <a:endParaRPr lang="en-US" dirty="0"/>
          </a:p>
          <a:p>
            <a:pPr lvl="0"/>
            <a:r>
              <a:rPr lang="en-US" b="1" u="sng" dirty="0"/>
              <a:t>Rivalry among competitors </a:t>
            </a:r>
            <a:endParaRPr lang="en-US" dirty="0"/>
          </a:p>
          <a:p>
            <a:pPr lvl="0"/>
            <a:r>
              <a:rPr lang="en-US" b="1" u="sng" dirty="0"/>
              <a:t>Substitute products </a:t>
            </a:r>
            <a:endParaRPr lang="en-US" b="1" u="sng" dirty="0" smtClean="0"/>
          </a:p>
          <a:p>
            <a:r>
              <a:rPr lang="en-US" b="1" dirty="0"/>
              <a:t>Corporate Strategy of the company </a:t>
            </a:r>
            <a:endParaRPr lang="en-US" b="1" u="sng" dirty="0" smtClean="0"/>
          </a:p>
          <a:p>
            <a:r>
              <a:rPr lang="en-US" b="1" i="1" u="sng" dirty="0"/>
              <a:t>Distinctive </a:t>
            </a:r>
            <a:r>
              <a:rPr lang="en-US" b="1" i="1" u="sng" dirty="0" smtClean="0"/>
              <a:t>Competencies</a:t>
            </a:r>
            <a:endParaRPr lang="en-US" dirty="0"/>
          </a:p>
          <a:p>
            <a:r>
              <a:rPr lang="en-US" b="1" i="1" u="sng" dirty="0"/>
              <a:t>Company Future trend and risk factors:</a:t>
            </a:r>
            <a:r>
              <a:rPr lang="en-US" i="1" u="sng" dirty="0"/>
              <a:t> </a:t>
            </a:r>
            <a:endParaRPr lang="en-US" dirty="0"/>
          </a:p>
          <a:p>
            <a:r>
              <a:rPr lang="en-US" b="1" dirty="0"/>
              <a:t>Risks </a:t>
            </a:r>
            <a:endParaRPr lang="en-US" dirty="0"/>
          </a:p>
          <a:p>
            <a:pPr lvl="0"/>
            <a:r>
              <a:rPr lang="en-US" b="1" u="sng" dirty="0"/>
              <a:t>Alternative strategy and recommendations </a:t>
            </a:r>
            <a:endParaRPr lang="en-US" dirty="0"/>
          </a:p>
          <a:p>
            <a:r>
              <a:rPr lang="en-US" b="1" dirty="0"/>
              <a:t> </a:t>
            </a:r>
            <a:endParaRPr lang="en-US" dirty="0"/>
          </a:p>
          <a:p>
            <a:endParaRPr lang="en-US" dirty="0"/>
          </a:p>
        </p:txBody>
      </p:sp>
      <p:sp>
        <p:nvSpPr>
          <p:cNvPr id="4" name="Rectangle 3"/>
          <p:cNvSpPr/>
          <p:nvPr/>
        </p:nvSpPr>
        <p:spPr>
          <a:xfrm>
            <a:off x="5562600" y="609600"/>
            <a:ext cx="2514600" cy="1477328"/>
          </a:xfrm>
          <a:prstGeom prst="rect">
            <a:avLst/>
          </a:prstGeom>
        </p:spPr>
        <p:txBody>
          <a:bodyPr wrap="square">
            <a:spAutoFit/>
          </a:bodyPr>
          <a:lstStyle/>
          <a:p>
            <a:r>
              <a:rPr lang="en-US" i="1" dirty="0"/>
              <a:t>Industry</a:t>
            </a:r>
            <a:r>
              <a:rPr lang="en-US" dirty="0"/>
              <a:t>: </a:t>
            </a:r>
          </a:p>
          <a:p>
            <a:r>
              <a:rPr lang="en-US" i="1" dirty="0"/>
              <a:t>Type of business</a:t>
            </a:r>
            <a:r>
              <a:rPr lang="en-US" dirty="0"/>
              <a:t>: </a:t>
            </a:r>
          </a:p>
          <a:p>
            <a:r>
              <a:rPr lang="en-US" i="1" dirty="0"/>
              <a:t>Key People</a:t>
            </a:r>
            <a:r>
              <a:rPr lang="en-US" dirty="0" smtClean="0"/>
              <a:t>:</a:t>
            </a:r>
            <a:endParaRPr lang="en-US" dirty="0"/>
          </a:p>
          <a:p>
            <a:r>
              <a:rPr lang="en-US" i="1" dirty="0"/>
              <a:t>Corporate social responsibility</a:t>
            </a:r>
            <a:r>
              <a:rPr lang="en-US" dirty="0"/>
              <a:t>:</a:t>
            </a:r>
          </a:p>
        </p:txBody>
      </p:sp>
    </p:spTree>
    <p:extLst>
      <p:ext uri="{BB962C8B-B14F-4D97-AF65-F5344CB8AC3E}">
        <p14:creationId xmlns:p14="http://schemas.microsoft.com/office/powerpoint/2010/main" xmlns="" val="3833967570"/>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a:xfrm>
            <a:off x="304800" y="1935480"/>
            <a:ext cx="8610600" cy="4389120"/>
          </a:xfrm>
        </p:spPr>
        <p:txBody>
          <a:bodyPr>
            <a:noAutofit/>
          </a:bodyPr>
          <a:lstStyle/>
          <a:p>
            <a:pPr lvl="0">
              <a:buNone/>
            </a:pPr>
            <a:r>
              <a:rPr lang="en-US" sz="1800" b="1" dirty="0" smtClean="0"/>
              <a:t>  </a:t>
            </a:r>
            <a:r>
              <a:rPr lang="en-US" sz="1800" dirty="0" smtClean="0"/>
              <a:t>1. Effective Strategic Leadership and the Strategic Management Process. </a:t>
            </a:r>
            <a:r>
              <a:rPr lang="en-US" sz="1800" dirty="0" smtClean="0">
                <a:solidFill>
                  <a:srgbClr val="FF0000"/>
                </a:solidFill>
              </a:rPr>
              <a:t>Discuss briefly and show their relationships?</a:t>
            </a:r>
            <a:endParaRPr lang="en-US" sz="1200" dirty="0" smtClean="0">
              <a:solidFill>
                <a:srgbClr val="FF0000"/>
              </a:solidFill>
            </a:endParaRPr>
          </a:p>
          <a:p>
            <a:pPr lvl="0"/>
            <a:r>
              <a:rPr lang="en-US" sz="1800" dirty="0" smtClean="0"/>
              <a:t>2. Firm Performance and Strategic Change. </a:t>
            </a:r>
            <a:r>
              <a:rPr lang="en-US" sz="1800" dirty="0" smtClean="0">
                <a:solidFill>
                  <a:srgbClr val="FF0000"/>
                </a:solidFill>
              </a:rPr>
              <a:t>Discuss briefly and show their relationships?</a:t>
            </a:r>
            <a:endParaRPr lang="en-US" sz="2000" dirty="0" smtClean="0"/>
          </a:p>
          <a:p>
            <a:pPr lvl="0"/>
            <a:r>
              <a:rPr lang="en-US" sz="1800" dirty="0" smtClean="0"/>
              <a:t>3. Key Strategic Leadership Actions. </a:t>
            </a:r>
            <a:r>
              <a:rPr lang="en-US" sz="1800" dirty="0" smtClean="0">
                <a:solidFill>
                  <a:srgbClr val="FF0000"/>
                </a:solidFill>
              </a:rPr>
              <a:t>Discuss briefly these key Strategic Leadership actions ?</a:t>
            </a:r>
            <a:endParaRPr lang="en-US" sz="1800" b="1" dirty="0" smtClean="0"/>
          </a:p>
          <a:p>
            <a:pPr lvl="0"/>
            <a:r>
              <a:rPr lang="en-US" sz="1800" b="1" dirty="0" smtClean="0"/>
              <a:t>4. Explain why it is appropriate for Ratings in an EFE Matrix to be 1, 2, 3, or 4 for any opportunity or threat.</a:t>
            </a:r>
          </a:p>
          <a:p>
            <a:pPr lvl="0"/>
            <a:r>
              <a:rPr lang="en-US" sz="1800" b="1" dirty="0" smtClean="0"/>
              <a:t>5. What are the three basic objectives of a competitive intelligence program?</a:t>
            </a:r>
          </a:p>
          <a:p>
            <a:pPr lvl="0"/>
            <a:r>
              <a:rPr lang="en-US" sz="1800" b="1" dirty="0" smtClean="0"/>
              <a:t>6. Governments worldwide are turning to “protectionism” to cope with economic recession, imposing tariffs and subsidies on foreign goods and restrictions/incentives on their own firms to keep jobs at home. What are the strategic implications of this trend for international commerce?</a:t>
            </a:r>
          </a:p>
          <a:p>
            <a:pPr lvl="0"/>
            <a:r>
              <a:rPr lang="en-US" sz="1800" b="1" dirty="0" smtClean="0"/>
              <a:t>7. What strategies would you recommend for most of our companies to reverse their economy downturn due to Covid-19 pandemic? (</a:t>
            </a:r>
            <a:r>
              <a:rPr lang="en-US" sz="1800" b="1" dirty="0" smtClean="0">
                <a:solidFill>
                  <a:srgbClr val="FF0000"/>
                </a:solidFill>
              </a:rPr>
              <a:t>Give special attention</a:t>
            </a:r>
            <a:r>
              <a:rPr lang="en-US" sz="1800" b="1" dirty="0" smtClean="0"/>
              <a:t>)</a:t>
            </a:r>
          </a:p>
          <a:p>
            <a:pPr lvl="0"/>
            <a:endParaRPr lang="en-US" sz="1800" b="1" dirty="0" smtClean="0"/>
          </a:p>
          <a:p>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b="1" dirty="0"/>
              <a:t>3)  Policy Alternatives</a:t>
            </a:r>
            <a:endParaRPr lang="en-US" dirty="0"/>
          </a:p>
          <a:p>
            <a:r>
              <a:rPr lang="en-US" dirty="0"/>
              <a:t>Every policy should have an </a:t>
            </a:r>
            <a:r>
              <a:rPr lang="en-US" dirty="0">
                <a:solidFill>
                  <a:srgbClr val="FF0000"/>
                </a:solidFill>
              </a:rPr>
              <a:t>alternative</a:t>
            </a:r>
            <a:r>
              <a:rPr lang="en-US" dirty="0"/>
              <a:t>, which may be used in the situation when the </a:t>
            </a:r>
            <a:r>
              <a:rPr lang="en-US" dirty="0">
                <a:solidFill>
                  <a:srgbClr val="FF0000"/>
                </a:solidFill>
              </a:rPr>
              <a:t>original policy does not work.  </a:t>
            </a:r>
            <a:endParaRPr lang="en-US" dirty="0" smtClean="0">
              <a:solidFill>
                <a:srgbClr val="FF0000"/>
              </a:solidFill>
            </a:endParaRPr>
          </a:p>
          <a:p>
            <a:r>
              <a:rPr lang="en-US" dirty="0" smtClean="0"/>
              <a:t>The </a:t>
            </a:r>
            <a:r>
              <a:rPr lang="en-US" dirty="0">
                <a:solidFill>
                  <a:srgbClr val="FF0000"/>
                </a:solidFill>
              </a:rPr>
              <a:t>environmental analysis </a:t>
            </a:r>
            <a:r>
              <a:rPr lang="en-US" dirty="0"/>
              <a:t>will reveal the strength, weakness and risk of the organization, which will lead to </a:t>
            </a:r>
            <a:r>
              <a:rPr lang="en-US" dirty="0">
                <a:solidFill>
                  <a:srgbClr val="FF0000"/>
                </a:solidFill>
              </a:rPr>
              <a:t>generate alternative policies</a:t>
            </a:r>
            <a:r>
              <a:rPr lang="en-US" dirty="0"/>
              <a:t>.</a:t>
            </a:r>
          </a:p>
          <a:p>
            <a:endParaRPr lang="en-US" dirty="0"/>
          </a:p>
        </p:txBody>
      </p:sp>
    </p:spTree>
    <p:extLst>
      <p:ext uri="{BB962C8B-B14F-4D97-AF65-F5344CB8AC3E}">
        <p14:creationId xmlns:p14="http://schemas.microsoft.com/office/powerpoint/2010/main" xmlns="" val="242690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pPr marL="0" indent="0">
              <a:buNone/>
            </a:pPr>
            <a:r>
              <a:rPr lang="en-US" b="1" dirty="0"/>
              <a:t>4)  Evaluation of Policy Alternatives</a:t>
            </a:r>
            <a:endParaRPr lang="en-US" dirty="0"/>
          </a:p>
          <a:p>
            <a:r>
              <a:rPr lang="en-US" dirty="0"/>
              <a:t>Alternative policies should be evaluated in terms of their </a:t>
            </a:r>
            <a:r>
              <a:rPr lang="en-US" dirty="0">
                <a:solidFill>
                  <a:srgbClr val="FF0000"/>
                </a:solidFill>
              </a:rPr>
              <a:t>contribution to corporate goals</a:t>
            </a:r>
            <a:r>
              <a:rPr lang="en-US" dirty="0"/>
              <a:t>.  </a:t>
            </a:r>
            <a:endParaRPr lang="en-US" dirty="0" smtClean="0"/>
          </a:p>
          <a:p>
            <a:endParaRPr lang="en-US" dirty="0"/>
          </a:p>
          <a:p>
            <a:r>
              <a:rPr lang="en-US" dirty="0" smtClean="0"/>
              <a:t>The </a:t>
            </a:r>
            <a:r>
              <a:rPr lang="en-US" dirty="0">
                <a:solidFill>
                  <a:srgbClr val="FF0000"/>
                </a:solidFill>
              </a:rPr>
              <a:t>effectiveness of a policy </a:t>
            </a:r>
            <a:r>
              <a:rPr lang="en-US" dirty="0"/>
              <a:t>can be tested by evaluating the </a:t>
            </a:r>
            <a:r>
              <a:rPr lang="en-US" dirty="0">
                <a:solidFill>
                  <a:srgbClr val="FF0000"/>
                </a:solidFill>
              </a:rPr>
              <a:t>profitability, growth</a:t>
            </a:r>
            <a:r>
              <a:rPr lang="en-US" dirty="0"/>
              <a:t>, and image of the company in the minds of customers.</a:t>
            </a:r>
          </a:p>
          <a:p>
            <a:endParaRPr lang="en-US" dirty="0"/>
          </a:p>
        </p:txBody>
      </p:sp>
    </p:spTree>
    <p:extLst>
      <p:ext uri="{BB962C8B-B14F-4D97-AF65-F5344CB8AC3E}">
        <p14:creationId xmlns:p14="http://schemas.microsoft.com/office/powerpoint/2010/main" xmlns="" val="400571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r>
              <a:rPr lang="en-US" sz="3200" dirty="0"/>
              <a:t>"Without a strategy, an organization is like a </a:t>
            </a:r>
            <a:r>
              <a:rPr lang="en-US" sz="3200" dirty="0">
                <a:solidFill>
                  <a:srgbClr val="FF0000"/>
                </a:solidFill>
              </a:rPr>
              <a:t>ship without a rudder</a:t>
            </a:r>
            <a:r>
              <a:rPr lang="en-US" sz="3200" dirty="0"/>
              <a:t>, going around in circles. It’s like a </a:t>
            </a:r>
            <a:r>
              <a:rPr lang="en-US" sz="3200" dirty="0">
                <a:solidFill>
                  <a:srgbClr val="FF0000"/>
                </a:solidFill>
              </a:rPr>
              <a:t>tramp</a:t>
            </a:r>
            <a:r>
              <a:rPr lang="en-US" sz="3200" dirty="0"/>
              <a:t>; it has no place to go." </a:t>
            </a:r>
            <a:endParaRPr lang="en-US" sz="3200" dirty="0" smtClean="0"/>
          </a:p>
          <a:p>
            <a:endParaRPr lang="en-US" sz="2800" dirty="0" smtClean="0"/>
          </a:p>
          <a:p>
            <a:r>
              <a:rPr lang="en-US" sz="2800" dirty="0" smtClean="0"/>
              <a:t>The </a:t>
            </a:r>
            <a:r>
              <a:rPr lang="en-US" sz="2800" dirty="0"/>
              <a:t>term </a:t>
            </a:r>
            <a:r>
              <a:rPr lang="en-US" sz="2800" i="1" dirty="0"/>
              <a:t>strategic management </a:t>
            </a:r>
            <a:r>
              <a:rPr lang="en-US" sz="2800" dirty="0" smtClean="0"/>
              <a:t>is </a:t>
            </a:r>
            <a:r>
              <a:rPr lang="en-US" sz="2800" dirty="0"/>
              <a:t>used </a:t>
            </a:r>
            <a:r>
              <a:rPr lang="en-US" sz="2800" dirty="0">
                <a:solidFill>
                  <a:srgbClr val="FF0000"/>
                </a:solidFill>
              </a:rPr>
              <a:t>synonymously</a:t>
            </a:r>
            <a:r>
              <a:rPr lang="en-US" sz="2800" dirty="0"/>
              <a:t> with the term </a:t>
            </a:r>
            <a:r>
              <a:rPr lang="en-US" sz="2800" i="1" dirty="0"/>
              <a:t>strategic planning. </a:t>
            </a:r>
            <a:endParaRPr lang="en-US" sz="2800" i="1" dirty="0" smtClean="0"/>
          </a:p>
          <a:p>
            <a:endParaRPr lang="en-US" sz="2800" i="1" dirty="0" smtClean="0"/>
          </a:p>
          <a:p>
            <a:r>
              <a:rPr lang="en-US" sz="2800" dirty="0" smtClean="0"/>
              <a:t>The </a:t>
            </a:r>
            <a:r>
              <a:rPr lang="en-US" sz="2800" dirty="0"/>
              <a:t>latter term is more often used in the </a:t>
            </a:r>
            <a:r>
              <a:rPr lang="en-US" sz="2800" dirty="0">
                <a:solidFill>
                  <a:srgbClr val="FF0000"/>
                </a:solidFill>
              </a:rPr>
              <a:t>business world,</a:t>
            </a:r>
            <a:r>
              <a:rPr lang="en-US" sz="2800" dirty="0"/>
              <a:t> whereas the former is often used in </a:t>
            </a:r>
            <a:r>
              <a:rPr lang="en-US" sz="2800" dirty="0">
                <a:solidFill>
                  <a:srgbClr val="FF0000"/>
                </a:solidFill>
              </a:rPr>
              <a:t>academia</a:t>
            </a:r>
            <a:r>
              <a:rPr lang="en-US" sz="2800" dirty="0"/>
              <a:t>. </a:t>
            </a:r>
          </a:p>
        </p:txBody>
      </p:sp>
    </p:spTree>
    <p:extLst>
      <p:ext uri="{BB962C8B-B14F-4D97-AF65-F5344CB8AC3E}">
        <p14:creationId xmlns:p14="http://schemas.microsoft.com/office/powerpoint/2010/main" xmlns="" val="337722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0" indent="0">
              <a:buNone/>
            </a:pPr>
            <a:r>
              <a:rPr lang="en-US" sz="2400" b="1" dirty="0" smtClean="0"/>
              <a:t>5</a:t>
            </a:r>
            <a:r>
              <a:rPr lang="en-US" sz="2400" b="1" dirty="0"/>
              <a:t>)  Selection of Policy</a:t>
            </a:r>
            <a:endParaRPr lang="en-US" sz="2400" dirty="0"/>
          </a:p>
          <a:p>
            <a:r>
              <a:rPr lang="en-US" sz="3200" dirty="0"/>
              <a:t>The last step in the process of policy formulation is the selection of policy from the alternatives.  </a:t>
            </a:r>
            <a:endParaRPr lang="en-US" sz="3200" dirty="0" smtClean="0"/>
          </a:p>
          <a:p>
            <a:r>
              <a:rPr lang="en-US" sz="3200" dirty="0" smtClean="0"/>
              <a:t>The </a:t>
            </a:r>
            <a:r>
              <a:rPr lang="en-US" sz="3200" dirty="0"/>
              <a:t>policy finally chosen should be tested in terms of its influences on organization.  </a:t>
            </a:r>
            <a:endParaRPr lang="en-US" sz="3200" dirty="0" smtClean="0"/>
          </a:p>
          <a:p>
            <a:r>
              <a:rPr lang="en-US" sz="3200" dirty="0" smtClean="0"/>
              <a:t>If </a:t>
            </a:r>
            <a:r>
              <a:rPr lang="en-US" sz="3200" dirty="0"/>
              <a:t>it is suitable must be used if not suitable should be reviewed and revised.  </a:t>
            </a:r>
            <a:endParaRPr lang="en-US" sz="3200" dirty="0" smtClean="0"/>
          </a:p>
          <a:p>
            <a:endParaRPr lang="en-US" dirty="0"/>
          </a:p>
        </p:txBody>
      </p:sp>
    </p:spTree>
    <p:extLst>
      <p:ext uri="{BB962C8B-B14F-4D97-AF65-F5344CB8AC3E}">
        <p14:creationId xmlns:p14="http://schemas.microsoft.com/office/powerpoint/2010/main" xmlns="" val="381390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2800" b="1" dirty="0" smtClean="0"/>
              <a:t>Fig 1. THE </a:t>
            </a:r>
            <a:r>
              <a:rPr lang="en-US" sz="2800" b="1" dirty="0"/>
              <a:t>STRATEGIC MANAGEMENT MODEL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9144000" cy="594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533400" y="5410200"/>
            <a:ext cx="7696200"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t>It is </a:t>
            </a:r>
            <a:r>
              <a:rPr lang="en-US" sz="2400" b="1" dirty="0"/>
              <a:t>a widely </a:t>
            </a:r>
            <a:r>
              <a:rPr lang="en-US" sz="2400" b="1" dirty="0" smtClean="0"/>
              <a:t>accepted and </a:t>
            </a:r>
            <a:r>
              <a:rPr lang="en-US" sz="2400" b="1" dirty="0">
                <a:solidFill>
                  <a:srgbClr val="FF0000"/>
                </a:solidFill>
              </a:rPr>
              <a:t>comprehensive model </a:t>
            </a:r>
            <a:r>
              <a:rPr lang="en-US" sz="2400" b="1" dirty="0"/>
              <a:t>of the strategic-management process. </a:t>
            </a:r>
          </a:p>
        </p:txBody>
      </p:sp>
    </p:spTree>
    <p:extLst>
      <p:ext uri="{BB962C8B-B14F-4D97-AF65-F5344CB8AC3E}">
        <p14:creationId xmlns:p14="http://schemas.microsoft.com/office/powerpoint/2010/main" xmlns="" val="295285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685800"/>
            <a:ext cx="8229600" cy="6019800"/>
          </a:xfrm>
        </p:spPr>
        <p:txBody>
          <a:bodyPr>
            <a:normAutofit/>
          </a:bodyPr>
          <a:lstStyle/>
          <a:p>
            <a:r>
              <a:rPr lang="en-US" sz="3200" dirty="0" smtClean="0"/>
              <a:t>This </a:t>
            </a:r>
            <a:r>
              <a:rPr lang="en-US" sz="3200" dirty="0"/>
              <a:t>model does </a:t>
            </a:r>
            <a:r>
              <a:rPr lang="en-US" sz="3200" dirty="0">
                <a:solidFill>
                  <a:srgbClr val="FF0000"/>
                </a:solidFill>
              </a:rPr>
              <a:t>not guarantee success</a:t>
            </a:r>
            <a:r>
              <a:rPr lang="en-US" sz="3200" dirty="0"/>
              <a:t>, but it does represent a clear and practical approach for formulating, implementing, and evaluating strategies</a:t>
            </a:r>
            <a:r>
              <a:rPr lang="en-US" sz="3200" dirty="0" smtClean="0"/>
              <a:t>.</a:t>
            </a:r>
          </a:p>
          <a:p>
            <a:endParaRPr lang="en-US" sz="3200" dirty="0" smtClean="0"/>
          </a:p>
          <a:p>
            <a:r>
              <a:rPr lang="en-US" sz="3200" dirty="0"/>
              <a:t>Application of the </a:t>
            </a:r>
            <a:r>
              <a:rPr lang="en-US" sz="3200" dirty="0">
                <a:solidFill>
                  <a:srgbClr val="FF0000"/>
                </a:solidFill>
              </a:rPr>
              <a:t>strategic-management process</a:t>
            </a:r>
            <a:r>
              <a:rPr lang="en-US" sz="3200" dirty="0"/>
              <a:t> is typically </a:t>
            </a:r>
            <a:r>
              <a:rPr lang="en-US" sz="3200" dirty="0">
                <a:solidFill>
                  <a:srgbClr val="FF0000"/>
                </a:solidFill>
              </a:rPr>
              <a:t>more formal </a:t>
            </a:r>
            <a:r>
              <a:rPr lang="en-US" sz="3200" dirty="0"/>
              <a:t>in larger and well-established organizations. </a:t>
            </a:r>
            <a:endParaRPr lang="en-US" sz="3200" dirty="0" smtClean="0"/>
          </a:p>
          <a:p>
            <a:endParaRPr lang="en-US" sz="3200" dirty="0" smtClean="0"/>
          </a:p>
          <a:p>
            <a:r>
              <a:rPr lang="en-US" sz="3200" dirty="0"/>
              <a:t>Smaller businesses tend to be </a:t>
            </a:r>
            <a:r>
              <a:rPr lang="en-US" sz="3200" dirty="0">
                <a:solidFill>
                  <a:srgbClr val="FF0000"/>
                </a:solidFill>
              </a:rPr>
              <a:t>less formal</a:t>
            </a:r>
            <a:r>
              <a:rPr lang="en-US" sz="3200" dirty="0"/>
              <a:t>. </a:t>
            </a:r>
          </a:p>
        </p:txBody>
      </p:sp>
    </p:spTree>
    <p:extLst>
      <p:ext uri="{BB962C8B-B14F-4D97-AF65-F5344CB8AC3E}">
        <p14:creationId xmlns:p14="http://schemas.microsoft.com/office/powerpoint/2010/main" xmlns="" val="4016604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l"/>
            <a:r>
              <a:rPr lang="en-US" sz="3200" b="1" dirty="0"/>
              <a:t>BENEFITS OF STRATEGIC MANAGEMENT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It helps to </a:t>
            </a:r>
            <a:r>
              <a:rPr lang="en-US" sz="3200" dirty="0">
                <a:solidFill>
                  <a:srgbClr val="FF0000"/>
                </a:solidFill>
              </a:rPr>
              <a:t>enhance</a:t>
            </a:r>
            <a:r>
              <a:rPr lang="en-US" sz="3200" dirty="0"/>
              <a:t> </a:t>
            </a:r>
            <a:r>
              <a:rPr lang="en-US" sz="3200" dirty="0" smtClean="0"/>
              <a:t>communication.</a:t>
            </a:r>
          </a:p>
          <a:p>
            <a:pPr lvl="1">
              <a:buFont typeface="Wingdings" panose="05000000000000000000" pitchFamily="2" charset="2"/>
              <a:buChar char="Ø"/>
            </a:pPr>
            <a:r>
              <a:rPr lang="en-US" sz="3000" dirty="0" smtClean="0"/>
              <a:t>Communication </a:t>
            </a:r>
            <a:r>
              <a:rPr lang="en-US" sz="3000" dirty="0"/>
              <a:t>is the key to success. </a:t>
            </a:r>
            <a:endParaRPr lang="en-US" sz="3000" dirty="0" smtClean="0"/>
          </a:p>
          <a:p>
            <a:pPr marL="514350" indent="-514350">
              <a:buAutoNum type="alphaUcPeriod"/>
            </a:pPr>
            <a:r>
              <a:rPr lang="en-US" sz="3200" b="1" dirty="0" smtClean="0"/>
              <a:t>Financial Benefits:</a:t>
            </a:r>
          </a:p>
          <a:p>
            <a:r>
              <a:rPr lang="en-US" sz="3200" dirty="0"/>
              <a:t>Research indicates that organizations using strategic-management concepts are </a:t>
            </a:r>
            <a:r>
              <a:rPr lang="en-US" sz="3200" dirty="0">
                <a:solidFill>
                  <a:srgbClr val="FF0000"/>
                </a:solidFill>
              </a:rPr>
              <a:t>more profitable </a:t>
            </a:r>
            <a:r>
              <a:rPr lang="en-US" sz="3200" dirty="0"/>
              <a:t>and</a:t>
            </a:r>
            <a:r>
              <a:rPr lang="en-US" sz="3200" dirty="0">
                <a:solidFill>
                  <a:srgbClr val="FF0000"/>
                </a:solidFill>
              </a:rPr>
              <a:t> successful </a:t>
            </a:r>
            <a:r>
              <a:rPr lang="en-US" sz="3200" dirty="0"/>
              <a:t>than those that do not</a:t>
            </a:r>
            <a:r>
              <a:rPr lang="en-US" sz="3200" dirty="0" smtClean="0"/>
              <a:t>.</a:t>
            </a:r>
          </a:p>
          <a:p>
            <a:pPr marL="0" indent="0">
              <a:buNone/>
            </a:pPr>
            <a:endParaRPr lang="en-US" sz="3200" b="1" dirty="0"/>
          </a:p>
          <a:p>
            <a:endParaRPr lang="en-US" sz="3200" dirty="0"/>
          </a:p>
        </p:txBody>
      </p:sp>
    </p:spTree>
    <p:extLst>
      <p:ext uri="{BB962C8B-B14F-4D97-AF65-F5344CB8AC3E}">
        <p14:creationId xmlns:p14="http://schemas.microsoft.com/office/powerpoint/2010/main" xmlns="" val="172681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95400"/>
            <a:ext cx="8534400" cy="4830763"/>
          </a:xfrm>
        </p:spPr>
        <p:txBody>
          <a:bodyPr>
            <a:noAutofit/>
          </a:bodyPr>
          <a:lstStyle/>
          <a:p>
            <a:pPr marL="514350" indent="-514350">
              <a:buAutoNum type="alphaUcPeriod" startAt="2"/>
            </a:pPr>
            <a:r>
              <a:rPr lang="en-US" sz="4000" b="1" dirty="0" smtClean="0"/>
              <a:t>Nonfinancial Benefits</a:t>
            </a:r>
            <a:endParaRPr lang="en-US" sz="4000" dirty="0" smtClean="0"/>
          </a:p>
          <a:p>
            <a:pPr>
              <a:buClrTx/>
            </a:pPr>
            <a:r>
              <a:rPr lang="en-US" sz="3600" dirty="0" smtClean="0"/>
              <a:t>Enhanced </a:t>
            </a:r>
            <a:r>
              <a:rPr lang="en-US" sz="3600" dirty="0">
                <a:solidFill>
                  <a:srgbClr val="FF0000"/>
                </a:solidFill>
              </a:rPr>
              <a:t>awareness of external threats</a:t>
            </a:r>
            <a:r>
              <a:rPr lang="en-US" sz="3600" dirty="0"/>
              <a:t>, </a:t>
            </a:r>
            <a:r>
              <a:rPr lang="en-US" sz="3600" dirty="0" smtClean="0"/>
              <a:t>know your   </a:t>
            </a:r>
            <a:r>
              <a:rPr lang="en-US" sz="3600" dirty="0"/>
              <a:t>competitors’   </a:t>
            </a:r>
            <a:r>
              <a:rPr lang="en-US" sz="3600" dirty="0" smtClean="0">
                <a:solidFill>
                  <a:srgbClr val="FF0000"/>
                </a:solidFill>
              </a:rPr>
              <a:t>strengths</a:t>
            </a:r>
            <a:r>
              <a:rPr lang="en-US" sz="3600" dirty="0"/>
              <a:t> </a:t>
            </a:r>
            <a:r>
              <a:rPr lang="en-US" sz="3600" dirty="0" smtClean="0"/>
              <a:t>etc. </a:t>
            </a:r>
          </a:p>
          <a:p>
            <a:pPr>
              <a:buClrTx/>
            </a:pPr>
            <a:endParaRPr lang="en-US" sz="3600" dirty="0"/>
          </a:p>
          <a:p>
            <a:pPr>
              <a:buClrTx/>
            </a:pPr>
            <a:r>
              <a:rPr lang="en-US" sz="3600" dirty="0" smtClean="0"/>
              <a:t>Strategic management </a:t>
            </a:r>
            <a:r>
              <a:rPr lang="en-US" sz="3600" dirty="0" smtClean="0">
                <a:solidFill>
                  <a:srgbClr val="FF0000"/>
                </a:solidFill>
              </a:rPr>
              <a:t>enhances</a:t>
            </a:r>
            <a:r>
              <a:rPr lang="en-US" sz="3600" dirty="0" smtClean="0"/>
              <a:t> </a:t>
            </a:r>
            <a:r>
              <a:rPr lang="en-US" sz="3600" dirty="0"/>
              <a:t>the </a:t>
            </a:r>
            <a:r>
              <a:rPr lang="en-US" sz="3600" dirty="0">
                <a:solidFill>
                  <a:srgbClr val="FF0000"/>
                </a:solidFill>
              </a:rPr>
              <a:t>problem-prevention capabilities </a:t>
            </a:r>
            <a:r>
              <a:rPr lang="en-US" sz="3600" dirty="0"/>
              <a:t>of organizations</a:t>
            </a:r>
            <a:endParaRPr lang="en-US" sz="3600" dirty="0" smtClean="0"/>
          </a:p>
        </p:txBody>
      </p:sp>
    </p:spTree>
    <p:extLst>
      <p:ext uri="{BB962C8B-B14F-4D97-AF65-F5344CB8AC3E}">
        <p14:creationId xmlns:p14="http://schemas.microsoft.com/office/powerpoint/2010/main" xmlns="" val="2678539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1371600"/>
            <a:ext cx="8763000" cy="4389120"/>
          </a:xfrm>
        </p:spPr>
        <p:txBody>
          <a:bodyPr>
            <a:noAutofit/>
          </a:bodyPr>
          <a:lstStyle/>
          <a:p>
            <a:r>
              <a:rPr lang="en-US" sz="3600" dirty="0"/>
              <a:t>It can be the </a:t>
            </a:r>
            <a:r>
              <a:rPr lang="en-US" sz="3600" dirty="0">
                <a:solidFill>
                  <a:srgbClr val="FF0000"/>
                </a:solidFill>
              </a:rPr>
              <a:t>beginning</a:t>
            </a:r>
            <a:r>
              <a:rPr lang="en-US" sz="3600" dirty="0"/>
              <a:t> </a:t>
            </a:r>
            <a:r>
              <a:rPr lang="en-US" sz="3600" dirty="0" smtClean="0"/>
              <a:t>of an </a:t>
            </a:r>
            <a:r>
              <a:rPr lang="en-US" sz="3600" dirty="0"/>
              <a:t>efficient and effective managerial system. </a:t>
            </a:r>
            <a:endParaRPr lang="en-US" sz="3600" dirty="0" smtClean="0"/>
          </a:p>
          <a:p>
            <a:endParaRPr lang="en-US" sz="3600" dirty="0" smtClean="0"/>
          </a:p>
          <a:p>
            <a:r>
              <a:rPr lang="en-US" sz="3600" dirty="0" smtClean="0"/>
              <a:t>Strategic </a:t>
            </a:r>
            <a:r>
              <a:rPr lang="en-US" sz="3600" dirty="0"/>
              <a:t>management may </a:t>
            </a:r>
            <a:r>
              <a:rPr lang="en-US" sz="3600" dirty="0">
                <a:solidFill>
                  <a:srgbClr val="FF0000"/>
                </a:solidFill>
              </a:rPr>
              <a:t>renew</a:t>
            </a:r>
            <a:r>
              <a:rPr lang="en-US" sz="3600" dirty="0"/>
              <a:t> </a:t>
            </a:r>
            <a:r>
              <a:rPr lang="en-US" sz="3600" dirty="0" smtClean="0">
                <a:solidFill>
                  <a:srgbClr val="FF0000"/>
                </a:solidFill>
              </a:rPr>
              <a:t>confidence</a:t>
            </a:r>
            <a:r>
              <a:rPr lang="en-US" sz="3600" dirty="0" smtClean="0"/>
              <a:t> in </a:t>
            </a:r>
            <a:r>
              <a:rPr lang="en-US" sz="3600" dirty="0"/>
              <a:t>the current business </a:t>
            </a:r>
            <a:r>
              <a:rPr lang="en-US" sz="3600" dirty="0" smtClean="0"/>
              <a:t>strategy.</a:t>
            </a:r>
          </a:p>
          <a:p>
            <a:endParaRPr lang="en-US" sz="3600" dirty="0" smtClean="0"/>
          </a:p>
          <a:p>
            <a:r>
              <a:rPr lang="en-US" sz="3600" dirty="0"/>
              <a:t>It allows for identification, prioritization, and exploitation of </a:t>
            </a:r>
            <a:r>
              <a:rPr lang="en-US" sz="3600" dirty="0">
                <a:solidFill>
                  <a:srgbClr val="FF0000"/>
                </a:solidFill>
              </a:rPr>
              <a:t>opportunities</a:t>
            </a:r>
            <a:r>
              <a:rPr lang="en-US" sz="3600" dirty="0"/>
              <a:t>.</a:t>
            </a:r>
          </a:p>
        </p:txBody>
      </p:sp>
    </p:spTree>
    <p:extLst>
      <p:ext uri="{BB962C8B-B14F-4D97-AF65-F5344CB8AC3E}">
        <p14:creationId xmlns:p14="http://schemas.microsoft.com/office/powerpoint/2010/main" xmlns="" val="2527356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pPr>
              <a:buClrTx/>
            </a:pPr>
            <a:r>
              <a:rPr lang="en-US" sz="3600" dirty="0"/>
              <a:t>It </a:t>
            </a:r>
            <a:r>
              <a:rPr lang="en-US" sz="3600" dirty="0">
                <a:solidFill>
                  <a:srgbClr val="FF0000"/>
                </a:solidFill>
              </a:rPr>
              <a:t>minimizes</a:t>
            </a:r>
            <a:r>
              <a:rPr lang="en-US" sz="3600" dirty="0"/>
              <a:t> the effects of </a:t>
            </a:r>
            <a:r>
              <a:rPr lang="en-US" sz="3600" dirty="0">
                <a:solidFill>
                  <a:srgbClr val="FF0000"/>
                </a:solidFill>
              </a:rPr>
              <a:t>adverse</a:t>
            </a:r>
            <a:r>
              <a:rPr lang="en-US" sz="3600" dirty="0"/>
              <a:t> conditions and changes</a:t>
            </a:r>
            <a:r>
              <a:rPr lang="en-US" sz="3600" dirty="0" smtClean="0"/>
              <a:t>.</a:t>
            </a:r>
          </a:p>
          <a:p>
            <a:pPr>
              <a:buClrTx/>
            </a:pPr>
            <a:endParaRPr lang="en-US" sz="3600" dirty="0"/>
          </a:p>
          <a:p>
            <a:pPr>
              <a:buClrTx/>
            </a:pPr>
            <a:r>
              <a:rPr lang="en-US" sz="3600" dirty="0"/>
              <a:t>It provides a basis for </a:t>
            </a:r>
            <a:r>
              <a:rPr lang="en-US" sz="3600" dirty="0">
                <a:solidFill>
                  <a:srgbClr val="FF0000"/>
                </a:solidFill>
              </a:rPr>
              <a:t>clarifying</a:t>
            </a:r>
            <a:r>
              <a:rPr lang="en-US" sz="3600" dirty="0"/>
              <a:t> individual </a:t>
            </a:r>
            <a:r>
              <a:rPr lang="en-US" sz="3600" dirty="0">
                <a:solidFill>
                  <a:srgbClr val="FF0000"/>
                </a:solidFill>
              </a:rPr>
              <a:t>responsibilities</a:t>
            </a:r>
          </a:p>
          <a:p>
            <a:endParaRPr lang="en-US" sz="3200" dirty="0"/>
          </a:p>
        </p:txBody>
      </p:sp>
    </p:spTree>
    <p:extLst>
      <p:ext uri="{BB962C8B-B14F-4D97-AF65-F5344CB8AC3E}">
        <p14:creationId xmlns:p14="http://schemas.microsoft.com/office/powerpoint/2010/main" xmlns="" val="772474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15112"/>
          </a:xfrm>
        </p:spPr>
        <p:txBody>
          <a:bodyPr>
            <a:noAutofit/>
          </a:bodyPr>
          <a:lstStyle/>
          <a:p>
            <a:pPr algn="l"/>
            <a:r>
              <a:rPr lang="en-US" sz="3200" b="1" dirty="0"/>
              <a:t>WHY SOME FIRMS DO NO STRATEGIC PLANNING </a:t>
            </a:r>
          </a:p>
        </p:txBody>
      </p:sp>
      <p:sp>
        <p:nvSpPr>
          <p:cNvPr id="3" name="Content Placeholder 2"/>
          <p:cNvSpPr>
            <a:spLocks noGrp="1"/>
          </p:cNvSpPr>
          <p:nvPr>
            <p:ph idx="1"/>
          </p:nvPr>
        </p:nvSpPr>
        <p:spPr>
          <a:xfrm>
            <a:off x="457200" y="1752600"/>
            <a:ext cx="8229600" cy="5029200"/>
          </a:xfrm>
        </p:spPr>
        <p:txBody>
          <a:bodyPr>
            <a:normAutofit/>
          </a:bodyPr>
          <a:lstStyle/>
          <a:p>
            <a:pPr marL="0" indent="0">
              <a:buNone/>
            </a:pPr>
            <a:r>
              <a:rPr lang="en-US" dirty="0" smtClean="0"/>
              <a:t>Reasons </a:t>
            </a:r>
            <a:r>
              <a:rPr lang="en-US" dirty="0"/>
              <a:t>for poor or no strategic planning are as follows</a:t>
            </a:r>
            <a:r>
              <a:rPr lang="en-US" dirty="0" smtClean="0"/>
              <a:t>:</a:t>
            </a:r>
          </a:p>
          <a:p>
            <a:r>
              <a:rPr lang="en-US" b="1" i="1" dirty="0"/>
              <a:t>Lack of knowledge or experience in strategic planning</a:t>
            </a:r>
            <a:r>
              <a:rPr lang="en-US" dirty="0"/>
              <a:t>—</a:t>
            </a:r>
            <a:r>
              <a:rPr lang="en-US" dirty="0">
                <a:solidFill>
                  <a:srgbClr val="FF0000"/>
                </a:solidFill>
              </a:rPr>
              <a:t>No</a:t>
            </a:r>
            <a:r>
              <a:rPr lang="en-US" dirty="0"/>
              <a:t> </a:t>
            </a:r>
            <a:r>
              <a:rPr lang="en-US" dirty="0">
                <a:solidFill>
                  <a:srgbClr val="FF0000"/>
                </a:solidFill>
              </a:rPr>
              <a:t>training</a:t>
            </a:r>
            <a:r>
              <a:rPr lang="en-US" dirty="0"/>
              <a:t> in strategic planning</a:t>
            </a:r>
            <a:r>
              <a:rPr lang="en-US" dirty="0" smtClean="0"/>
              <a:t>.</a:t>
            </a:r>
          </a:p>
          <a:p>
            <a:endParaRPr lang="en-US" dirty="0" smtClean="0"/>
          </a:p>
          <a:p>
            <a:r>
              <a:rPr lang="en-US" b="1" i="1" dirty="0"/>
              <a:t>Firefighting</a:t>
            </a:r>
            <a:r>
              <a:rPr lang="en-US" dirty="0"/>
              <a:t>—An organization can be so deeply </a:t>
            </a:r>
            <a:r>
              <a:rPr lang="en-US" dirty="0" smtClean="0">
                <a:solidFill>
                  <a:srgbClr val="FF0000"/>
                </a:solidFill>
              </a:rPr>
              <a:t>involved in </a:t>
            </a:r>
            <a:r>
              <a:rPr lang="en-US" dirty="0">
                <a:solidFill>
                  <a:srgbClr val="FF0000"/>
                </a:solidFill>
              </a:rPr>
              <a:t>resolving crises </a:t>
            </a:r>
            <a:r>
              <a:rPr lang="en-US" dirty="0"/>
              <a:t>and firefighting that it reserves no time for planning</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xmlns="" val="179856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 </a:t>
            </a:r>
            <a:endParaRPr lang="en-US" dirty="0"/>
          </a:p>
        </p:txBody>
      </p:sp>
      <p:sp>
        <p:nvSpPr>
          <p:cNvPr id="3" name="Content Placeholder 2"/>
          <p:cNvSpPr>
            <a:spLocks noGrp="1"/>
          </p:cNvSpPr>
          <p:nvPr>
            <p:ph idx="1"/>
          </p:nvPr>
        </p:nvSpPr>
        <p:spPr/>
        <p:txBody>
          <a:bodyPr>
            <a:noAutofit/>
          </a:bodyPr>
          <a:lstStyle/>
          <a:p>
            <a:r>
              <a:rPr lang="en-US" sz="3200" b="1" i="1" dirty="0"/>
              <a:t>Waste of time</a:t>
            </a:r>
            <a:r>
              <a:rPr lang="en-US" sz="3200" dirty="0"/>
              <a:t>—Some firms see </a:t>
            </a:r>
            <a:r>
              <a:rPr lang="en-US" sz="3200" dirty="0">
                <a:solidFill>
                  <a:srgbClr val="FF0000"/>
                </a:solidFill>
              </a:rPr>
              <a:t>planning as a waste of time</a:t>
            </a:r>
            <a:r>
              <a:rPr lang="en-US" sz="3200" dirty="0"/>
              <a:t> because no marketable product is </a:t>
            </a:r>
            <a:r>
              <a:rPr lang="en-US" sz="3200" dirty="0" smtClean="0"/>
              <a:t>produced.</a:t>
            </a:r>
          </a:p>
          <a:p>
            <a:endParaRPr lang="en-US" sz="3200" dirty="0" smtClean="0"/>
          </a:p>
          <a:p>
            <a:r>
              <a:rPr lang="en-US" sz="3200" b="1" i="1" dirty="0" smtClean="0"/>
              <a:t>Too </a:t>
            </a:r>
            <a:r>
              <a:rPr lang="en-US" sz="3200" b="1" i="1" dirty="0"/>
              <a:t>expensive</a:t>
            </a:r>
            <a:r>
              <a:rPr lang="en-US" sz="3200" dirty="0"/>
              <a:t>—Some organizations see planning as too expensive in </a:t>
            </a:r>
            <a:r>
              <a:rPr lang="en-US" sz="3200" dirty="0">
                <a:solidFill>
                  <a:srgbClr val="FF0000"/>
                </a:solidFill>
              </a:rPr>
              <a:t>time </a:t>
            </a:r>
            <a:r>
              <a:rPr lang="en-US" sz="3200" dirty="0"/>
              <a:t>and</a:t>
            </a:r>
            <a:r>
              <a:rPr lang="en-US" sz="3200" dirty="0">
                <a:solidFill>
                  <a:srgbClr val="FF0000"/>
                </a:solidFill>
              </a:rPr>
              <a:t> money</a:t>
            </a:r>
            <a:r>
              <a:rPr lang="en-US" sz="3200" dirty="0"/>
              <a:t>.</a:t>
            </a:r>
          </a:p>
          <a:p>
            <a:pPr lvl="1"/>
            <a:endParaRPr lang="en-US" sz="3200" dirty="0"/>
          </a:p>
          <a:p>
            <a:endParaRPr lang="en-US" sz="3200" dirty="0"/>
          </a:p>
        </p:txBody>
      </p:sp>
    </p:spTree>
    <p:extLst>
      <p:ext uri="{BB962C8B-B14F-4D97-AF65-F5344CB8AC3E}">
        <p14:creationId xmlns:p14="http://schemas.microsoft.com/office/powerpoint/2010/main" xmlns="" val="1215281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endParaRPr lang="en-US" dirty="0" smtClean="0"/>
          </a:p>
          <a:p>
            <a:r>
              <a:rPr lang="en-US" b="1" i="1" dirty="0"/>
              <a:t>Laziness</a:t>
            </a:r>
            <a:r>
              <a:rPr lang="en-US" dirty="0"/>
              <a:t>—People may </a:t>
            </a:r>
            <a:r>
              <a:rPr lang="en-US" dirty="0">
                <a:solidFill>
                  <a:srgbClr val="FF0000"/>
                </a:solidFill>
              </a:rPr>
              <a:t>not want to put forth the effort </a:t>
            </a:r>
            <a:r>
              <a:rPr lang="en-US" dirty="0"/>
              <a:t>needed to formulate a plan</a:t>
            </a:r>
            <a:r>
              <a:rPr lang="en-US" dirty="0" smtClean="0"/>
              <a:t>.</a:t>
            </a:r>
          </a:p>
          <a:p>
            <a:endParaRPr lang="en-US" dirty="0"/>
          </a:p>
          <a:p>
            <a:r>
              <a:rPr lang="en-US" b="1" i="1" dirty="0"/>
              <a:t>Content with success</a:t>
            </a:r>
            <a:r>
              <a:rPr lang="en-US" dirty="0"/>
              <a:t>—Particularly if a firm is </a:t>
            </a:r>
            <a:r>
              <a:rPr lang="en-US" dirty="0">
                <a:solidFill>
                  <a:srgbClr val="FF0000"/>
                </a:solidFill>
              </a:rPr>
              <a:t>successful,</a:t>
            </a:r>
            <a:r>
              <a:rPr lang="en-US" dirty="0"/>
              <a:t> individuals may feel there </a:t>
            </a:r>
            <a:r>
              <a:rPr lang="en-US" dirty="0">
                <a:solidFill>
                  <a:srgbClr val="FF0000"/>
                </a:solidFill>
              </a:rPr>
              <a:t>is no need to plan because things are fine</a:t>
            </a:r>
            <a:r>
              <a:rPr lang="en-US" dirty="0"/>
              <a:t> as they stand. </a:t>
            </a:r>
            <a:endParaRPr lang="en-US" dirty="0" smtClean="0"/>
          </a:p>
          <a:p>
            <a:endParaRPr lang="en-US" dirty="0" smtClean="0"/>
          </a:p>
          <a:p>
            <a:pPr lvl="1">
              <a:buFont typeface="Wingdings" panose="05000000000000000000" pitchFamily="2" charset="2"/>
              <a:buChar char="Ø"/>
            </a:pPr>
            <a:r>
              <a:rPr lang="en-US" dirty="0"/>
              <a:t>But success today does not guarantee success tomorrow.</a:t>
            </a:r>
          </a:p>
          <a:p>
            <a:endParaRPr lang="en-US" dirty="0"/>
          </a:p>
        </p:txBody>
      </p:sp>
    </p:spTree>
    <p:extLst>
      <p:ext uri="{BB962C8B-B14F-4D97-AF65-F5344CB8AC3E}">
        <p14:creationId xmlns:p14="http://schemas.microsoft.com/office/powerpoint/2010/main" xmlns="" val="383600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52400"/>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r>
              <a:rPr lang="en-US" sz="3200" dirty="0"/>
              <a:t>The </a:t>
            </a:r>
            <a:r>
              <a:rPr lang="en-US" sz="3200" dirty="0">
                <a:solidFill>
                  <a:srgbClr val="FF0000"/>
                </a:solidFill>
              </a:rPr>
              <a:t>purpose</a:t>
            </a:r>
            <a:r>
              <a:rPr lang="en-US" sz="3200" dirty="0"/>
              <a:t> of strategic management is to </a:t>
            </a:r>
            <a:r>
              <a:rPr lang="en-US" sz="3200" dirty="0">
                <a:solidFill>
                  <a:srgbClr val="FF0000"/>
                </a:solidFill>
              </a:rPr>
              <a:t>exploit </a:t>
            </a:r>
            <a:r>
              <a:rPr lang="en-US" sz="3200" dirty="0"/>
              <a:t>and</a:t>
            </a:r>
            <a:r>
              <a:rPr lang="en-US" sz="3200" dirty="0">
                <a:solidFill>
                  <a:srgbClr val="FF0000"/>
                </a:solidFill>
              </a:rPr>
              <a:t> create </a:t>
            </a:r>
            <a:r>
              <a:rPr lang="en-US" sz="3200" dirty="0"/>
              <a:t>new and different </a:t>
            </a:r>
            <a:r>
              <a:rPr lang="en-US" sz="3200" dirty="0">
                <a:solidFill>
                  <a:srgbClr val="FF0000"/>
                </a:solidFill>
              </a:rPr>
              <a:t>opportunities</a:t>
            </a:r>
            <a:r>
              <a:rPr lang="en-US" sz="3200" dirty="0"/>
              <a:t> for </a:t>
            </a:r>
            <a:r>
              <a:rPr lang="en-US" sz="3200" dirty="0" smtClean="0"/>
              <a:t>tomorrow.</a:t>
            </a:r>
          </a:p>
          <a:p>
            <a:r>
              <a:rPr lang="en-US" sz="3200" i="1" dirty="0" smtClean="0"/>
              <a:t>strategic management </a:t>
            </a:r>
            <a:r>
              <a:rPr lang="en-US" sz="3200" dirty="0" smtClean="0"/>
              <a:t>is used to </a:t>
            </a:r>
            <a:r>
              <a:rPr lang="en-US" sz="3200" dirty="0" smtClean="0">
                <a:solidFill>
                  <a:srgbClr val="FF0000"/>
                </a:solidFill>
              </a:rPr>
              <a:t>refer</a:t>
            </a:r>
            <a:r>
              <a:rPr lang="en-US" sz="3200" dirty="0" smtClean="0"/>
              <a:t> to strategy formulation, implementation, and evaluation.</a:t>
            </a:r>
          </a:p>
          <a:p>
            <a:r>
              <a:rPr lang="en-US" sz="3200" dirty="0" smtClean="0"/>
              <a:t> Where as </a:t>
            </a:r>
            <a:r>
              <a:rPr lang="en-US" sz="3200" i="1" dirty="0" smtClean="0"/>
              <a:t>strategic planning </a:t>
            </a:r>
            <a:r>
              <a:rPr lang="en-US" sz="3200" dirty="0" smtClean="0">
                <a:solidFill>
                  <a:srgbClr val="FF0000"/>
                </a:solidFill>
              </a:rPr>
              <a:t>referring</a:t>
            </a:r>
            <a:r>
              <a:rPr lang="en-US" sz="3200" dirty="0" smtClean="0"/>
              <a:t> only to strategy </a:t>
            </a:r>
            <a:r>
              <a:rPr lang="en-US" sz="3200" dirty="0" smtClean="0">
                <a:solidFill>
                  <a:srgbClr val="FF0000"/>
                </a:solidFill>
              </a:rPr>
              <a:t>formulation</a:t>
            </a:r>
            <a:r>
              <a:rPr lang="en-US" sz="3200" dirty="0" smtClean="0"/>
              <a:t>.</a:t>
            </a:r>
            <a:endParaRPr lang="en-US" sz="3200" dirty="0"/>
          </a:p>
        </p:txBody>
      </p:sp>
    </p:spTree>
    <p:extLst>
      <p:ext uri="{BB962C8B-B14F-4D97-AF65-F5344CB8AC3E}">
        <p14:creationId xmlns:p14="http://schemas.microsoft.com/office/powerpoint/2010/main" xmlns="" val="3156970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592763"/>
          </a:xfrm>
        </p:spPr>
        <p:txBody>
          <a:bodyPr>
            <a:normAutofit lnSpcReduction="10000"/>
          </a:bodyPr>
          <a:lstStyle/>
          <a:p>
            <a:r>
              <a:rPr lang="en-US" sz="3200" b="1" i="1" dirty="0"/>
              <a:t>Overconfidence</a:t>
            </a:r>
            <a:r>
              <a:rPr lang="en-US" sz="3200" dirty="0"/>
              <a:t>—As managers </a:t>
            </a:r>
            <a:r>
              <a:rPr lang="en-US" sz="3200" dirty="0">
                <a:solidFill>
                  <a:srgbClr val="FF0000"/>
                </a:solidFill>
              </a:rPr>
              <a:t>amass experience</a:t>
            </a:r>
            <a:r>
              <a:rPr lang="en-US" sz="3200" dirty="0"/>
              <a:t>, they may rely </a:t>
            </a:r>
            <a:r>
              <a:rPr lang="en-US" sz="3200" dirty="0">
                <a:solidFill>
                  <a:srgbClr val="FF0000"/>
                </a:solidFill>
              </a:rPr>
              <a:t>less on formalized planning</a:t>
            </a:r>
            <a:r>
              <a:rPr lang="en-US" sz="3200" dirty="0"/>
              <a:t>. </a:t>
            </a:r>
            <a:endParaRPr lang="en-US" sz="3200" dirty="0" smtClean="0"/>
          </a:p>
          <a:p>
            <a:endParaRPr lang="en-US" sz="3200" dirty="0" smtClean="0"/>
          </a:p>
          <a:p>
            <a:r>
              <a:rPr lang="en-US" sz="3200" b="1" i="1" dirty="0"/>
              <a:t>Prior bad experience</a:t>
            </a:r>
            <a:r>
              <a:rPr lang="en-US" sz="3200" dirty="0"/>
              <a:t>—People may have had a previous </a:t>
            </a:r>
            <a:r>
              <a:rPr lang="en-US" sz="3200" dirty="0">
                <a:solidFill>
                  <a:srgbClr val="FF0000"/>
                </a:solidFill>
              </a:rPr>
              <a:t>bad experience with </a:t>
            </a:r>
            <a:r>
              <a:rPr lang="en-US" sz="3200" dirty="0" smtClean="0">
                <a:solidFill>
                  <a:srgbClr val="FF0000"/>
                </a:solidFill>
              </a:rPr>
              <a:t>planning</a:t>
            </a:r>
            <a:endParaRPr lang="en-US" sz="3200" dirty="0"/>
          </a:p>
          <a:p>
            <a:r>
              <a:rPr lang="en-US" sz="3200" b="1" i="1" dirty="0" smtClean="0"/>
              <a:t>Fear of the unknown</a:t>
            </a:r>
            <a:r>
              <a:rPr lang="en-US" sz="3200" dirty="0" smtClean="0"/>
              <a:t>—People may be uncertain of their abilities to </a:t>
            </a:r>
            <a:r>
              <a:rPr lang="en-US" sz="3200" dirty="0" smtClean="0">
                <a:solidFill>
                  <a:srgbClr val="FF0000"/>
                </a:solidFill>
              </a:rPr>
              <a:t>learn new skills</a:t>
            </a:r>
            <a:r>
              <a:rPr lang="en-US" sz="3200" dirty="0" smtClean="0"/>
              <a:t>, of their aptitude with new systems, or of their ability to take on new roles.</a:t>
            </a:r>
          </a:p>
          <a:p>
            <a:endParaRPr lang="en-US" sz="3200" dirty="0" smtClean="0"/>
          </a:p>
          <a:p>
            <a:endParaRPr lang="en-US" sz="3200" dirty="0"/>
          </a:p>
        </p:txBody>
      </p:sp>
    </p:spTree>
    <p:extLst>
      <p:ext uri="{BB962C8B-B14F-4D97-AF65-F5344CB8AC3E}">
        <p14:creationId xmlns:p14="http://schemas.microsoft.com/office/powerpoint/2010/main" xmlns="" val="183048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33400" y="-61119"/>
            <a:ext cx="8229600" cy="1222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228600" y="685800"/>
            <a:ext cx="8839200" cy="6019800"/>
          </a:xfrm>
        </p:spPr>
        <p:txBody>
          <a:bodyPr>
            <a:normAutofit/>
          </a:bodyPr>
          <a:lstStyle/>
          <a:p>
            <a:pPr>
              <a:buClrTx/>
              <a:buFont typeface="Wingdings" panose="05000000000000000000" pitchFamily="2" charset="2"/>
              <a:buChar char="q"/>
            </a:pPr>
            <a:r>
              <a:rPr lang="en-US" sz="3200" b="1" dirty="0" smtClean="0"/>
              <a:t>  Pitfalls in strategic planning</a:t>
            </a:r>
          </a:p>
          <a:p>
            <a:pPr marL="0" indent="0" algn="just">
              <a:buNone/>
            </a:pPr>
            <a:r>
              <a:rPr lang="en-US" sz="3200" i="1" dirty="0" smtClean="0"/>
              <a:t>Some </a:t>
            </a:r>
            <a:r>
              <a:rPr lang="en-US" sz="3200" i="1" dirty="0"/>
              <a:t>pitfalls to watch for and avoid in strategic planning are provided below</a:t>
            </a:r>
            <a:r>
              <a:rPr lang="en-US" sz="3200" i="1" dirty="0" smtClean="0"/>
              <a:t>:</a:t>
            </a:r>
          </a:p>
          <a:p>
            <a:pPr marL="0" indent="0" algn="just">
              <a:buNone/>
            </a:pPr>
            <a:endParaRPr lang="en-US" sz="3200" i="1" dirty="0" smtClean="0"/>
          </a:p>
          <a:p>
            <a:pPr algn="just"/>
            <a:r>
              <a:rPr lang="en-US" sz="3200" dirty="0"/>
              <a:t>Doing strategic planning only to </a:t>
            </a:r>
            <a:r>
              <a:rPr lang="en-US" sz="3200" dirty="0">
                <a:solidFill>
                  <a:srgbClr val="FF0000"/>
                </a:solidFill>
              </a:rPr>
              <a:t>satisfy accreditation </a:t>
            </a:r>
            <a:r>
              <a:rPr lang="en-US" sz="3200" dirty="0"/>
              <a:t>or </a:t>
            </a:r>
            <a:r>
              <a:rPr lang="en-US" sz="3200" dirty="0">
                <a:solidFill>
                  <a:srgbClr val="FF0000"/>
                </a:solidFill>
              </a:rPr>
              <a:t>regulatory </a:t>
            </a:r>
            <a:r>
              <a:rPr lang="en-US" sz="3200" dirty="0" smtClean="0">
                <a:solidFill>
                  <a:srgbClr val="FF0000"/>
                </a:solidFill>
              </a:rPr>
              <a:t>requirements</a:t>
            </a:r>
            <a:r>
              <a:rPr lang="en-US" sz="3200" dirty="0" smtClean="0"/>
              <a:t>.</a:t>
            </a:r>
          </a:p>
          <a:p>
            <a:pPr algn="just"/>
            <a:endParaRPr lang="en-US" sz="3200" dirty="0" smtClean="0"/>
          </a:p>
          <a:p>
            <a:pPr algn="just"/>
            <a:r>
              <a:rPr lang="en-US" sz="3200" dirty="0"/>
              <a:t>Failing to </a:t>
            </a:r>
            <a:r>
              <a:rPr lang="en-US" sz="3200" dirty="0">
                <a:solidFill>
                  <a:srgbClr val="FF0000"/>
                </a:solidFill>
              </a:rPr>
              <a:t>communicate the plan to employees</a:t>
            </a:r>
            <a:r>
              <a:rPr lang="en-US" sz="3200" dirty="0"/>
              <a:t>, who continue working in the </a:t>
            </a:r>
            <a:r>
              <a:rPr lang="en-US" sz="3200" dirty="0" smtClean="0"/>
              <a:t>dark.</a:t>
            </a:r>
          </a:p>
          <a:p>
            <a:pPr algn="just"/>
            <a:endParaRPr lang="en-US" dirty="0" smtClean="0"/>
          </a:p>
          <a:p>
            <a:endParaRPr lang="en-US" b="1" dirty="0"/>
          </a:p>
        </p:txBody>
      </p:sp>
    </p:spTree>
    <p:extLst>
      <p:ext uri="{BB962C8B-B14F-4D97-AF65-F5344CB8AC3E}">
        <p14:creationId xmlns:p14="http://schemas.microsoft.com/office/powerpoint/2010/main" xmlns="" val="301237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pPr algn="just"/>
            <a:r>
              <a:rPr lang="en-US" sz="3200" dirty="0"/>
              <a:t>Failing to involve </a:t>
            </a:r>
            <a:r>
              <a:rPr lang="en-US" sz="3200" dirty="0">
                <a:solidFill>
                  <a:srgbClr val="FF0000"/>
                </a:solidFill>
              </a:rPr>
              <a:t>key employees in all phases </a:t>
            </a:r>
            <a:r>
              <a:rPr lang="en-US" sz="3200" dirty="0"/>
              <a:t>of planning</a:t>
            </a:r>
          </a:p>
          <a:p>
            <a:pPr algn="just"/>
            <a:endParaRPr lang="en-US" sz="3200" dirty="0"/>
          </a:p>
          <a:p>
            <a:pPr algn="just"/>
            <a:r>
              <a:rPr lang="en-US" sz="3200" dirty="0"/>
              <a:t>Too </a:t>
            </a:r>
            <a:r>
              <a:rPr lang="en-US" sz="3200" dirty="0">
                <a:solidFill>
                  <a:srgbClr val="FF0000"/>
                </a:solidFill>
              </a:rPr>
              <a:t>quickly moving </a:t>
            </a:r>
            <a:r>
              <a:rPr lang="en-US" sz="3200" dirty="0"/>
              <a:t>from mission development to strategy formulation</a:t>
            </a:r>
          </a:p>
          <a:p>
            <a:endParaRPr lang="en-US" sz="3200" dirty="0"/>
          </a:p>
        </p:txBody>
      </p:sp>
    </p:spTree>
    <p:extLst>
      <p:ext uri="{BB962C8B-B14F-4D97-AF65-F5344CB8AC3E}">
        <p14:creationId xmlns:p14="http://schemas.microsoft.com/office/powerpoint/2010/main" xmlns="" val="2682224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375073" cy="381000"/>
          </a:xfrm>
        </p:spPr>
        <p:txBody>
          <a:bodyPr>
            <a:noAutofit/>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Guidelines </a:t>
            </a:r>
            <a:r>
              <a:rPr lang="en-US" sz="3200" b="1" dirty="0"/>
              <a:t>for the Strategic-Planning Process to Be Effective:</a:t>
            </a:r>
            <a:br>
              <a:rPr lang="en-US" sz="3200" b="1" dirty="0"/>
            </a:br>
            <a:endParaRPr lang="en-US" sz="3200" dirty="0"/>
          </a:p>
        </p:txBody>
      </p:sp>
      <p:sp>
        <p:nvSpPr>
          <p:cNvPr id="3" name="Content Placeholder 2"/>
          <p:cNvSpPr>
            <a:spLocks noGrp="1"/>
          </p:cNvSpPr>
          <p:nvPr>
            <p:ph idx="1"/>
          </p:nvPr>
        </p:nvSpPr>
        <p:spPr>
          <a:xfrm>
            <a:off x="457200" y="1905000"/>
            <a:ext cx="8229600" cy="4800600"/>
          </a:xfrm>
        </p:spPr>
        <p:txBody>
          <a:bodyPr>
            <a:normAutofit/>
          </a:bodyPr>
          <a:lstStyle/>
          <a:p>
            <a:r>
              <a:rPr lang="en-US" sz="3600" dirty="0" smtClean="0"/>
              <a:t>It </a:t>
            </a:r>
            <a:r>
              <a:rPr lang="en-US" sz="3600" dirty="0"/>
              <a:t>should be a people process more than a paper process</a:t>
            </a:r>
            <a:r>
              <a:rPr lang="en-US" sz="3600" dirty="0" smtClean="0"/>
              <a:t>.</a:t>
            </a:r>
          </a:p>
          <a:p>
            <a:r>
              <a:rPr lang="en-US" sz="3600" dirty="0"/>
              <a:t>It should be simple and non routine.</a:t>
            </a:r>
          </a:p>
          <a:p>
            <a:r>
              <a:rPr lang="en-US" sz="3600" dirty="0"/>
              <a:t>It should welcome bad news</a:t>
            </a:r>
            <a:r>
              <a:rPr lang="en-US" sz="3600" dirty="0" smtClean="0"/>
              <a:t>.</a:t>
            </a:r>
          </a:p>
          <a:p>
            <a:r>
              <a:rPr lang="en-US" sz="3600" dirty="0"/>
              <a:t>It should welcome open-</a:t>
            </a:r>
            <a:r>
              <a:rPr lang="en-US" sz="3600" dirty="0" err="1"/>
              <a:t>mindness</a:t>
            </a:r>
            <a:r>
              <a:rPr lang="en-US" sz="3600" dirty="0"/>
              <a:t> and a spirit of inquiry and learning</a:t>
            </a:r>
            <a:r>
              <a:rPr lang="en-US" sz="3600" dirty="0" smtClean="0"/>
              <a:t>.</a:t>
            </a:r>
          </a:p>
        </p:txBody>
      </p:sp>
    </p:spTree>
    <p:extLst>
      <p:ext uri="{BB962C8B-B14F-4D97-AF65-F5344CB8AC3E}">
        <p14:creationId xmlns:p14="http://schemas.microsoft.com/office/powerpoint/2010/main" xmlns="" val="629891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600" dirty="0"/>
              <a:t>It should not be a bureaucratic mechanism.</a:t>
            </a:r>
          </a:p>
          <a:p>
            <a:r>
              <a:rPr lang="en-US" sz="3600" dirty="0"/>
              <a:t>It should not become ritualistic, overformal, or orchestrated.</a:t>
            </a:r>
          </a:p>
          <a:p>
            <a:r>
              <a:rPr lang="en-US" sz="3600" dirty="0"/>
              <a:t>It should not contain jargon or arcane planning language.</a:t>
            </a:r>
          </a:p>
          <a:p>
            <a:endParaRPr lang="en-US" sz="3600" dirty="0"/>
          </a:p>
        </p:txBody>
      </p:sp>
    </p:spTree>
    <p:extLst>
      <p:ext uri="{BB962C8B-B14F-4D97-AF65-F5344CB8AC3E}">
        <p14:creationId xmlns:p14="http://schemas.microsoft.com/office/powerpoint/2010/main" xmlns="" val="227165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1600"/>
            <a:ext cx="9067800" cy="457200"/>
          </a:xfrm>
        </p:spPr>
        <p:txBody>
          <a:bodyPr>
            <a:noAutofit/>
          </a:bodyPr>
          <a:lstStyle/>
          <a:p>
            <a:pPr marL="457200" indent="-457200">
              <a:buFont typeface="Wingdings" panose="05000000000000000000" pitchFamily="2" charset="2"/>
              <a:buChar char="q"/>
            </a:pPr>
            <a:r>
              <a:rPr lang="en-US" sz="3200" b="1" dirty="0" smtClean="0"/>
              <a:t> BUSINESS ETHICS AND STRATEGIC MANAGEMENT </a:t>
            </a:r>
          </a:p>
        </p:txBody>
      </p:sp>
      <p:sp>
        <p:nvSpPr>
          <p:cNvPr id="3" name="Content Placeholder 2"/>
          <p:cNvSpPr>
            <a:spLocks noGrp="1"/>
          </p:cNvSpPr>
          <p:nvPr>
            <p:ph idx="1"/>
          </p:nvPr>
        </p:nvSpPr>
        <p:spPr>
          <a:xfrm>
            <a:off x="457200" y="1981200"/>
            <a:ext cx="8229600" cy="4144963"/>
          </a:xfrm>
        </p:spPr>
        <p:txBody>
          <a:bodyPr>
            <a:normAutofit/>
          </a:bodyPr>
          <a:lstStyle/>
          <a:p>
            <a:r>
              <a:rPr lang="en-US" sz="3200" dirty="0" smtClean="0"/>
              <a:t>Business </a:t>
            </a:r>
            <a:r>
              <a:rPr lang="en-US" sz="3200" dirty="0"/>
              <a:t>ethics </a:t>
            </a:r>
            <a:r>
              <a:rPr lang="en-US" sz="3200" dirty="0" smtClean="0"/>
              <a:t>are </a:t>
            </a:r>
            <a:r>
              <a:rPr lang="en-US" sz="3200" dirty="0"/>
              <a:t>principles of </a:t>
            </a:r>
            <a:r>
              <a:rPr lang="en-US" sz="3200" dirty="0">
                <a:solidFill>
                  <a:srgbClr val="FF0000"/>
                </a:solidFill>
              </a:rPr>
              <a:t>conduct</a:t>
            </a:r>
            <a:r>
              <a:rPr lang="en-US" sz="3200" dirty="0"/>
              <a:t> within organizations that </a:t>
            </a:r>
            <a:r>
              <a:rPr lang="en-US" sz="3200" dirty="0">
                <a:solidFill>
                  <a:srgbClr val="FF0000"/>
                </a:solidFill>
              </a:rPr>
              <a:t>guide decision making</a:t>
            </a:r>
            <a:r>
              <a:rPr lang="en-US" sz="3200" dirty="0"/>
              <a:t> and behavior. </a:t>
            </a:r>
            <a:endParaRPr lang="en-US" sz="3200" dirty="0" smtClean="0"/>
          </a:p>
          <a:p>
            <a:endParaRPr lang="en-US" sz="3200" dirty="0" smtClean="0"/>
          </a:p>
          <a:p>
            <a:r>
              <a:rPr lang="en-US" sz="3200" dirty="0" smtClean="0"/>
              <a:t>Good </a:t>
            </a:r>
            <a:r>
              <a:rPr lang="en-US" sz="3200" dirty="0"/>
              <a:t>business ethics are a </a:t>
            </a:r>
            <a:r>
              <a:rPr lang="en-US" sz="3200" dirty="0">
                <a:solidFill>
                  <a:srgbClr val="FF0000"/>
                </a:solidFill>
              </a:rPr>
              <a:t>prerequisite</a:t>
            </a:r>
            <a:r>
              <a:rPr lang="en-US" sz="3200" dirty="0"/>
              <a:t> for good strategic management</a:t>
            </a:r>
            <a:endParaRPr lang="en-US" sz="3200" b="1" dirty="0"/>
          </a:p>
        </p:txBody>
      </p:sp>
    </p:spTree>
    <p:extLst>
      <p:ext uri="{BB962C8B-B14F-4D97-AF65-F5344CB8AC3E}">
        <p14:creationId xmlns:p14="http://schemas.microsoft.com/office/powerpoint/2010/main" xmlns="" val="106514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229600" cy="4876800"/>
          </a:xfrm>
        </p:spPr>
        <p:txBody>
          <a:bodyPr/>
          <a:lstStyle/>
          <a:p>
            <a:r>
              <a:rPr lang="en-US" b="1" dirty="0" smtClean="0"/>
              <a:t>Product safety</a:t>
            </a:r>
            <a:r>
              <a:rPr lang="en-US" dirty="0" smtClean="0"/>
              <a:t>:  </a:t>
            </a:r>
            <a:r>
              <a:rPr lang="en-US" dirty="0"/>
              <a:t>will be influenced to an extent by legislation, but an organization can build </a:t>
            </a:r>
            <a:r>
              <a:rPr lang="en-US" dirty="0" smtClean="0"/>
              <a:t>in more </a:t>
            </a:r>
            <a:r>
              <a:rPr lang="en-US" dirty="0"/>
              <a:t>safety features than the law requires</a:t>
            </a:r>
            <a:r>
              <a:rPr lang="en-US" dirty="0" smtClean="0"/>
              <a:t>.</a:t>
            </a:r>
          </a:p>
          <a:p>
            <a:r>
              <a:rPr lang="en-US" b="1" dirty="0"/>
              <a:t>Working conditions</a:t>
            </a:r>
            <a:r>
              <a:rPr lang="en-US" dirty="0" smtClean="0"/>
              <a:t>: </a:t>
            </a:r>
            <a:r>
              <a:rPr lang="en-US" dirty="0"/>
              <a:t>these can include safety at </a:t>
            </a:r>
            <a:r>
              <a:rPr lang="en-US" dirty="0" smtClean="0"/>
              <a:t>work</a:t>
            </a:r>
          </a:p>
          <a:p>
            <a:r>
              <a:rPr lang="en-US" b="1" dirty="0"/>
              <a:t>Honesty</a:t>
            </a:r>
            <a:r>
              <a:rPr lang="en-US" dirty="0"/>
              <a:t>, including not offering or accepting bribes.</a:t>
            </a:r>
          </a:p>
          <a:p>
            <a:r>
              <a:rPr lang="en-US" dirty="0"/>
              <a:t> </a:t>
            </a:r>
            <a:r>
              <a:rPr lang="en-US" b="1" dirty="0"/>
              <a:t>Avoiding pollution</a:t>
            </a:r>
            <a:r>
              <a:rPr lang="en-US" dirty="0"/>
              <a:t>.</a:t>
            </a:r>
          </a:p>
          <a:p>
            <a:r>
              <a:rPr lang="en-US" dirty="0"/>
              <a:t> </a:t>
            </a:r>
            <a:r>
              <a:rPr lang="en-US" b="1" dirty="0"/>
              <a:t>Avoiding discrimination</a:t>
            </a:r>
          </a:p>
        </p:txBody>
      </p:sp>
    </p:spTree>
    <p:extLst>
      <p:ext uri="{BB962C8B-B14F-4D97-AF65-F5344CB8AC3E}">
        <p14:creationId xmlns:p14="http://schemas.microsoft.com/office/powerpoint/2010/main" xmlns="" val="2202392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a:bodyPr>
          <a:lstStyle/>
          <a:p>
            <a:pPr marL="457200" indent="-457200">
              <a:buFont typeface="Wingdings" panose="05000000000000000000" pitchFamily="2" charset="2"/>
              <a:buChar char="q"/>
            </a:pPr>
            <a:r>
              <a:rPr lang="en-US" sz="3200" b="1" dirty="0"/>
              <a:t>International Firms or Multinational Corporations</a:t>
            </a:r>
          </a:p>
        </p:txBody>
      </p:sp>
      <p:sp>
        <p:nvSpPr>
          <p:cNvPr id="3" name="Content Placeholder 2"/>
          <p:cNvSpPr>
            <a:spLocks noGrp="1"/>
          </p:cNvSpPr>
          <p:nvPr>
            <p:ph idx="1"/>
          </p:nvPr>
        </p:nvSpPr>
        <p:spPr>
          <a:xfrm>
            <a:off x="457200" y="1676400"/>
            <a:ext cx="8229600" cy="4754563"/>
          </a:xfrm>
        </p:spPr>
        <p:txBody>
          <a:bodyPr>
            <a:normAutofit/>
          </a:bodyPr>
          <a:lstStyle/>
          <a:p>
            <a:r>
              <a:rPr lang="en-US" sz="3200" dirty="0"/>
              <a:t>Organizations that conduct business operations </a:t>
            </a:r>
            <a:r>
              <a:rPr lang="en-US" sz="3200" dirty="0">
                <a:solidFill>
                  <a:srgbClr val="FF0000"/>
                </a:solidFill>
              </a:rPr>
              <a:t>across national borders </a:t>
            </a:r>
            <a:r>
              <a:rPr lang="en-US" sz="3200" dirty="0"/>
              <a:t>are called international firms or multinational corporations.</a:t>
            </a:r>
          </a:p>
          <a:p>
            <a:pPr lvl="3"/>
            <a:r>
              <a:rPr lang="en-US" sz="3200" dirty="0" smtClean="0"/>
              <a:t>Also called as </a:t>
            </a:r>
            <a:r>
              <a:rPr lang="en-US" sz="3200" i="1" dirty="0" smtClean="0">
                <a:solidFill>
                  <a:srgbClr val="FF0000"/>
                </a:solidFill>
              </a:rPr>
              <a:t>parent company</a:t>
            </a:r>
          </a:p>
          <a:p>
            <a:pPr lvl="3"/>
            <a:endParaRPr lang="en-US" sz="3200" dirty="0">
              <a:solidFill>
                <a:srgbClr val="FF0000"/>
              </a:solidFill>
            </a:endParaRPr>
          </a:p>
          <a:p>
            <a:r>
              <a:rPr lang="en-US" sz="3200" dirty="0"/>
              <a:t>h</a:t>
            </a:r>
            <a:r>
              <a:rPr lang="en-US" sz="3200" dirty="0" smtClean="0"/>
              <a:t>ost </a:t>
            </a:r>
            <a:r>
              <a:rPr lang="en-US" sz="3200" dirty="0"/>
              <a:t>country is the country where that business is conducted. </a:t>
            </a:r>
          </a:p>
        </p:txBody>
      </p:sp>
    </p:spTree>
    <p:extLst>
      <p:ext uri="{BB962C8B-B14F-4D97-AF65-F5344CB8AC3E}">
        <p14:creationId xmlns:p14="http://schemas.microsoft.com/office/powerpoint/2010/main" xmlns="" val="393735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91312"/>
          </a:xfrm>
        </p:spPr>
        <p:txBody>
          <a:bodyPr>
            <a:noAutofit/>
          </a:bodyPr>
          <a:lstStyle/>
          <a:p>
            <a:r>
              <a:rPr lang="en-US" sz="3600" b="1" dirty="0"/>
              <a:t>Advantages of International Operations</a:t>
            </a:r>
          </a:p>
        </p:txBody>
      </p:sp>
      <p:sp>
        <p:nvSpPr>
          <p:cNvPr id="3" name="Content Placeholder 2"/>
          <p:cNvSpPr>
            <a:spLocks noGrp="1"/>
          </p:cNvSpPr>
          <p:nvPr>
            <p:ph idx="1"/>
          </p:nvPr>
        </p:nvSpPr>
        <p:spPr>
          <a:xfrm>
            <a:off x="457200" y="1676400"/>
            <a:ext cx="8229600" cy="4449763"/>
          </a:xfrm>
        </p:spPr>
        <p:txBody>
          <a:bodyPr>
            <a:noAutofit/>
          </a:bodyPr>
          <a:lstStyle/>
          <a:p>
            <a:r>
              <a:rPr lang="en-US" sz="3200" dirty="0" smtClean="0"/>
              <a:t>Joint  </a:t>
            </a:r>
            <a:r>
              <a:rPr lang="en-US" sz="3200" dirty="0"/>
              <a:t>ventures  can  enable  </a:t>
            </a:r>
            <a:r>
              <a:rPr lang="en-US" sz="3200" dirty="0">
                <a:solidFill>
                  <a:srgbClr val="FF0000"/>
                </a:solidFill>
              </a:rPr>
              <a:t>firms  to  learn  </a:t>
            </a:r>
            <a:r>
              <a:rPr lang="en-US" sz="3200" dirty="0"/>
              <a:t>the  technology,  culture,  and business practices of other </a:t>
            </a:r>
            <a:r>
              <a:rPr lang="en-US" sz="3200" dirty="0" smtClean="0"/>
              <a:t>people;</a:t>
            </a:r>
          </a:p>
          <a:p>
            <a:r>
              <a:rPr lang="en-US" sz="3200" dirty="0" smtClean="0"/>
              <a:t>It open </a:t>
            </a:r>
            <a:r>
              <a:rPr lang="en-US" sz="3200" dirty="0" smtClean="0">
                <a:solidFill>
                  <a:srgbClr val="FF0000"/>
                </a:solidFill>
              </a:rPr>
              <a:t>contacts </a:t>
            </a:r>
            <a:r>
              <a:rPr lang="en-US" sz="3200" dirty="0">
                <a:solidFill>
                  <a:srgbClr val="FF0000"/>
                </a:solidFill>
              </a:rPr>
              <a:t>with </a:t>
            </a:r>
            <a:r>
              <a:rPr lang="en-US" sz="3200" dirty="0" smtClean="0">
                <a:solidFill>
                  <a:srgbClr val="FF0000"/>
                </a:solidFill>
              </a:rPr>
              <a:t>customers</a:t>
            </a:r>
            <a:r>
              <a:rPr lang="en-US" sz="3200" dirty="0"/>
              <a:t>, suppliers, creditors, and distributors in foreign countries.</a:t>
            </a:r>
          </a:p>
          <a:p>
            <a:r>
              <a:rPr lang="en-US" sz="3200" dirty="0"/>
              <a:t>Foreign  operations  may  result  in  </a:t>
            </a:r>
            <a:r>
              <a:rPr lang="en-US" sz="3200" dirty="0">
                <a:solidFill>
                  <a:srgbClr val="FF0000"/>
                </a:solidFill>
              </a:rPr>
              <a:t>reduced</a:t>
            </a:r>
            <a:r>
              <a:rPr lang="en-US" sz="3200" dirty="0"/>
              <a:t>  tariffs,  lower  taxes,  and favorable political treatment in other countries.</a:t>
            </a:r>
          </a:p>
        </p:txBody>
      </p:sp>
    </p:spTree>
    <p:extLst>
      <p:ext uri="{BB962C8B-B14F-4D97-AF65-F5344CB8AC3E}">
        <p14:creationId xmlns:p14="http://schemas.microsoft.com/office/powerpoint/2010/main" xmlns="" val="2844186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82000" cy="609600"/>
          </a:xfrm>
        </p:spPr>
        <p:txBody>
          <a:bodyPr>
            <a:noAutofit/>
          </a:bodyPr>
          <a:lstStyle/>
          <a:p>
            <a:r>
              <a:rPr lang="en-US" sz="3600" b="1" dirty="0"/>
              <a:t>Disadvantages of International Operations</a:t>
            </a:r>
          </a:p>
        </p:txBody>
      </p:sp>
      <p:sp>
        <p:nvSpPr>
          <p:cNvPr id="3" name="Content Placeholder 2"/>
          <p:cNvSpPr>
            <a:spLocks noGrp="1"/>
          </p:cNvSpPr>
          <p:nvPr>
            <p:ph idx="1"/>
          </p:nvPr>
        </p:nvSpPr>
        <p:spPr>
          <a:xfrm>
            <a:off x="152400" y="1828801"/>
            <a:ext cx="8839200" cy="4724400"/>
          </a:xfrm>
        </p:spPr>
        <p:txBody>
          <a:bodyPr>
            <a:noAutofit/>
          </a:bodyPr>
          <a:lstStyle/>
          <a:p>
            <a:r>
              <a:rPr lang="en-US" sz="3600" dirty="0"/>
              <a:t>Firms  </a:t>
            </a:r>
            <a:r>
              <a:rPr lang="en-US" sz="3600" dirty="0">
                <a:solidFill>
                  <a:srgbClr val="FF0000"/>
                </a:solidFill>
              </a:rPr>
              <a:t>confront</a:t>
            </a:r>
            <a:r>
              <a:rPr lang="en-US" sz="3600" dirty="0"/>
              <a:t>  different  social,  cultural,  </a:t>
            </a:r>
            <a:r>
              <a:rPr lang="en-US" sz="3600" dirty="0" smtClean="0"/>
              <a:t>demographic, political, </a:t>
            </a:r>
            <a:r>
              <a:rPr lang="en-US" sz="3600" dirty="0"/>
              <a:t>legal, technological, economic, and competitive </a:t>
            </a:r>
            <a:r>
              <a:rPr lang="en-US" sz="3600" dirty="0" smtClean="0"/>
              <a:t>forces.</a:t>
            </a:r>
          </a:p>
          <a:p>
            <a:endParaRPr lang="en-US" sz="3600" dirty="0" smtClean="0"/>
          </a:p>
          <a:p>
            <a:r>
              <a:rPr lang="en-US" sz="3600" dirty="0" smtClean="0">
                <a:solidFill>
                  <a:srgbClr val="FF0000"/>
                </a:solidFill>
              </a:rPr>
              <a:t>Weaknesses</a:t>
            </a:r>
            <a:r>
              <a:rPr lang="en-US" sz="3600" dirty="0" smtClean="0"/>
              <a:t> </a:t>
            </a:r>
            <a:r>
              <a:rPr lang="en-US" sz="3600" dirty="0"/>
              <a:t>of competitors in foreign lands </a:t>
            </a:r>
            <a:r>
              <a:rPr lang="en-US" sz="3600" dirty="0" smtClean="0"/>
              <a:t>are often </a:t>
            </a:r>
            <a:r>
              <a:rPr lang="en-US" sz="3600" dirty="0">
                <a:solidFill>
                  <a:srgbClr val="FF0000"/>
                </a:solidFill>
              </a:rPr>
              <a:t>overestimated</a:t>
            </a:r>
            <a:r>
              <a:rPr lang="en-US" sz="3600" dirty="0"/>
              <a:t> and </a:t>
            </a:r>
            <a:r>
              <a:rPr lang="en-US" sz="3600" dirty="0">
                <a:solidFill>
                  <a:srgbClr val="FF0000"/>
                </a:solidFill>
              </a:rPr>
              <a:t>strengths underestimated</a:t>
            </a:r>
            <a:r>
              <a:rPr lang="en-US" sz="3600" dirty="0" smtClean="0"/>
              <a:t>.</a:t>
            </a:r>
          </a:p>
        </p:txBody>
      </p:sp>
    </p:spTree>
    <p:extLst>
      <p:ext uri="{BB962C8B-B14F-4D97-AF65-F5344CB8AC3E}">
        <p14:creationId xmlns:p14="http://schemas.microsoft.com/office/powerpoint/2010/main" xmlns="" val="378020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a:buClrTx/>
              <a:buFont typeface="Wingdings" panose="05000000000000000000" pitchFamily="2" charset="2"/>
              <a:buChar char="q"/>
            </a:pPr>
            <a:r>
              <a:rPr lang="en-US" sz="3600" b="1" dirty="0" smtClean="0"/>
              <a:t>  Stages of </a:t>
            </a:r>
            <a:r>
              <a:rPr lang="en-US" sz="3600" b="1" dirty="0"/>
              <a:t>Strategic </a:t>
            </a:r>
            <a:r>
              <a:rPr lang="en-US" sz="3600" b="1" dirty="0" smtClean="0"/>
              <a:t>Management:</a:t>
            </a:r>
          </a:p>
          <a:p>
            <a:r>
              <a:rPr lang="en-US" sz="3200" dirty="0" smtClean="0"/>
              <a:t>It consists </a:t>
            </a:r>
            <a:r>
              <a:rPr lang="en-US" sz="3200" dirty="0"/>
              <a:t>of three </a:t>
            </a:r>
            <a:r>
              <a:rPr lang="en-US" sz="3200" dirty="0" smtClean="0"/>
              <a:t>stages:-</a:t>
            </a:r>
          </a:p>
          <a:p>
            <a:pPr marL="514350" indent="-514350">
              <a:buAutoNum type="arabicPeriod"/>
            </a:pPr>
            <a:r>
              <a:rPr lang="en-US" sz="3200" b="1" dirty="0" smtClean="0"/>
              <a:t>Strategy formulation </a:t>
            </a:r>
            <a:r>
              <a:rPr lang="en-US" sz="3200" dirty="0" smtClean="0"/>
              <a:t>includes:-</a:t>
            </a:r>
          </a:p>
          <a:p>
            <a:r>
              <a:rPr lang="en-US" sz="3200" dirty="0" smtClean="0"/>
              <a:t> </a:t>
            </a:r>
            <a:r>
              <a:rPr lang="en-US" sz="3200" dirty="0"/>
              <a:t>developing a vision and mission</a:t>
            </a:r>
            <a:r>
              <a:rPr lang="en-US" sz="3200" dirty="0" smtClean="0"/>
              <a:t>,</a:t>
            </a:r>
          </a:p>
          <a:p>
            <a:r>
              <a:rPr lang="en-US" sz="3200" dirty="0" smtClean="0"/>
              <a:t>identifying </a:t>
            </a:r>
            <a:r>
              <a:rPr lang="en-US" sz="3200" dirty="0"/>
              <a:t>an organization’s   external   opportunities   and   threats,   </a:t>
            </a:r>
          </a:p>
        </p:txBody>
      </p:sp>
    </p:spTree>
    <p:extLst>
      <p:ext uri="{BB962C8B-B14F-4D97-AF65-F5344CB8AC3E}">
        <p14:creationId xmlns:p14="http://schemas.microsoft.com/office/powerpoint/2010/main" xmlns="" val="1907365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066800"/>
            <a:ext cx="8229600" cy="5257800"/>
          </a:xfrm>
        </p:spPr>
        <p:txBody>
          <a:bodyPr>
            <a:noAutofit/>
          </a:bodyPr>
          <a:lstStyle/>
          <a:p>
            <a:r>
              <a:rPr lang="en-US" sz="3600" dirty="0"/>
              <a:t>Dealing with </a:t>
            </a:r>
            <a:r>
              <a:rPr lang="en-US" sz="3600" dirty="0">
                <a:solidFill>
                  <a:srgbClr val="FF0000"/>
                </a:solidFill>
              </a:rPr>
              <a:t>two or more monetary systems </a:t>
            </a:r>
            <a:r>
              <a:rPr lang="en-US" sz="3600" dirty="0"/>
              <a:t>can </a:t>
            </a:r>
            <a:r>
              <a:rPr lang="en-US" sz="3600" dirty="0">
                <a:solidFill>
                  <a:srgbClr val="FF0000"/>
                </a:solidFill>
              </a:rPr>
              <a:t>complicate</a:t>
            </a:r>
            <a:r>
              <a:rPr lang="en-US" sz="3600" dirty="0"/>
              <a:t> international business operations</a:t>
            </a:r>
            <a:r>
              <a:rPr lang="en-US" sz="3600" dirty="0" smtClean="0"/>
              <a:t>.</a:t>
            </a:r>
          </a:p>
          <a:p>
            <a:endParaRPr lang="en-US" sz="3600" dirty="0"/>
          </a:p>
          <a:p>
            <a:r>
              <a:rPr lang="en-US" sz="3600" dirty="0"/>
              <a:t>The  availability,  depth,  and  reliability  of  economic  and  marketing</a:t>
            </a:r>
            <a:r>
              <a:rPr lang="en-US" sz="3600" dirty="0">
                <a:solidFill>
                  <a:srgbClr val="FF0000"/>
                </a:solidFill>
              </a:rPr>
              <a:t> information </a:t>
            </a:r>
            <a:r>
              <a:rPr lang="en-US" sz="3600" dirty="0"/>
              <a:t>in different countries </a:t>
            </a:r>
            <a:r>
              <a:rPr lang="en-US" sz="3600" dirty="0">
                <a:solidFill>
                  <a:srgbClr val="FF0000"/>
                </a:solidFill>
              </a:rPr>
              <a:t>vary</a:t>
            </a:r>
            <a:r>
              <a:rPr lang="en-US" sz="3600" dirty="0"/>
              <a:t> extensively.      </a:t>
            </a:r>
          </a:p>
          <a:p>
            <a:pPr marL="0" indent="0">
              <a:buNone/>
            </a:pPr>
            <a:r>
              <a:rPr lang="en-US" sz="2800" dirty="0"/>
              <a:t>                           Because of </a:t>
            </a:r>
            <a:r>
              <a:rPr lang="en-US" sz="2800" b="1" dirty="0"/>
              <a:t>–</a:t>
            </a:r>
            <a:r>
              <a:rPr lang="en-US" sz="2800" dirty="0"/>
              <a:t> </a:t>
            </a:r>
            <a:r>
              <a:rPr lang="en-US" sz="2800" b="1" dirty="0"/>
              <a:t>industry structure</a:t>
            </a:r>
          </a:p>
          <a:p>
            <a:pPr marL="0" indent="0">
              <a:buNone/>
            </a:pPr>
            <a:r>
              <a:rPr lang="en-US" sz="2800" b="1" dirty="0"/>
              <a:t>                                                - business practice</a:t>
            </a:r>
          </a:p>
          <a:p>
            <a:endParaRPr lang="en-US" sz="2800" dirty="0"/>
          </a:p>
        </p:txBody>
      </p:sp>
    </p:spTree>
    <p:extLst>
      <p:ext uri="{BB962C8B-B14F-4D97-AF65-F5344CB8AC3E}">
        <p14:creationId xmlns:p14="http://schemas.microsoft.com/office/powerpoint/2010/main" xmlns="" val="961519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762000"/>
          </a:xfrm>
        </p:spPr>
        <p:txBody>
          <a:bodyPr>
            <a:noAutofit/>
          </a:bodyPr>
          <a:lstStyle/>
          <a:p>
            <a:pPr algn="ctr"/>
            <a:r>
              <a:rPr lang="en-US" sz="3600" b="1" dirty="0" smtClean="0"/>
              <a:t>CHAPTER 2 </a:t>
            </a:r>
            <a:br>
              <a:rPr lang="en-US" sz="3600" b="1" dirty="0" smtClean="0"/>
            </a:br>
            <a:r>
              <a:rPr lang="en-US" sz="3600" b="1" dirty="0" smtClean="0"/>
              <a:t>THE </a:t>
            </a:r>
            <a:r>
              <a:rPr lang="en-US" sz="3600" b="1" dirty="0"/>
              <a:t>BUSINESS VISION AND MISSION</a:t>
            </a:r>
            <a:r>
              <a:rPr lang="en-US" sz="3600" dirty="0"/>
              <a:t/>
            </a:r>
            <a:br>
              <a:rPr lang="en-US" sz="3600" dirty="0"/>
            </a:br>
            <a:endParaRPr lang="en-US" sz="3600" dirty="0"/>
          </a:p>
        </p:txBody>
      </p:sp>
      <p:sp>
        <p:nvSpPr>
          <p:cNvPr id="3" name="Content Placeholder 2"/>
          <p:cNvSpPr>
            <a:spLocks noGrp="1"/>
          </p:cNvSpPr>
          <p:nvPr>
            <p:ph idx="1"/>
          </p:nvPr>
        </p:nvSpPr>
        <p:spPr>
          <a:xfrm>
            <a:off x="304800" y="1981200"/>
            <a:ext cx="8610600" cy="4297363"/>
          </a:xfrm>
        </p:spPr>
        <p:txBody>
          <a:bodyPr>
            <a:noAutofit/>
          </a:bodyPr>
          <a:lstStyle/>
          <a:p>
            <a:r>
              <a:rPr lang="en-US" sz="3200" dirty="0"/>
              <a:t>Vision and mission statements often can be found in the front of </a:t>
            </a:r>
            <a:r>
              <a:rPr lang="en-US" sz="3200" dirty="0">
                <a:solidFill>
                  <a:srgbClr val="FF0000"/>
                </a:solidFill>
              </a:rPr>
              <a:t>annual reports</a:t>
            </a:r>
            <a:r>
              <a:rPr lang="en-US" sz="3200" dirty="0"/>
              <a:t>. </a:t>
            </a:r>
            <a:endParaRPr lang="en-US" sz="3200" dirty="0" smtClean="0"/>
          </a:p>
          <a:p>
            <a:endParaRPr lang="en-US" sz="3200" dirty="0" smtClean="0"/>
          </a:p>
          <a:p>
            <a:r>
              <a:rPr lang="en-US" sz="3200" dirty="0" smtClean="0"/>
              <a:t>A </a:t>
            </a:r>
            <a:r>
              <a:rPr lang="en-US" sz="3200" dirty="0">
                <a:solidFill>
                  <a:srgbClr val="FF0000"/>
                </a:solidFill>
              </a:rPr>
              <a:t>clear vision provides </a:t>
            </a:r>
            <a:r>
              <a:rPr lang="en-US" sz="3200" dirty="0"/>
              <a:t>the foundation for developing a </a:t>
            </a:r>
            <a:r>
              <a:rPr lang="en-US" sz="3200" dirty="0">
                <a:solidFill>
                  <a:srgbClr val="FF0000"/>
                </a:solidFill>
              </a:rPr>
              <a:t>comprehensive mission </a:t>
            </a:r>
            <a:r>
              <a:rPr lang="en-US" sz="3200" dirty="0"/>
              <a:t>statement</a:t>
            </a:r>
            <a:r>
              <a:rPr lang="en-US" sz="3200" dirty="0" smtClean="0"/>
              <a:t>.</a:t>
            </a:r>
          </a:p>
          <a:p>
            <a:endParaRPr lang="en-US" sz="3200" dirty="0" smtClean="0"/>
          </a:p>
          <a:p>
            <a:endParaRPr lang="en-US" sz="3200" dirty="0"/>
          </a:p>
        </p:txBody>
      </p:sp>
    </p:spTree>
    <p:extLst>
      <p:ext uri="{BB962C8B-B14F-4D97-AF65-F5344CB8AC3E}">
        <p14:creationId xmlns:p14="http://schemas.microsoft.com/office/powerpoint/2010/main" xmlns="" val="1331259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sz="2800" dirty="0"/>
              <a:t>"Where there is no vision, the people </a:t>
            </a:r>
            <a:r>
              <a:rPr lang="en-US" sz="2800" dirty="0">
                <a:solidFill>
                  <a:srgbClr val="FF0000"/>
                </a:solidFill>
              </a:rPr>
              <a:t>perish</a:t>
            </a:r>
            <a:r>
              <a:rPr lang="en-US" sz="2800" dirty="0"/>
              <a:t>."</a:t>
            </a:r>
          </a:p>
          <a:p>
            <a:r>
              <a:rPr lang="en-US" dirty="0" err="1" smtClean="0"/>
              <a:t>E.g</a:t>
            </a:r>
            <a:r>
              <a:rPr lang="en-US" dirty="0" smtClean="0"/>
              <a:t> of vision statement:</a:t>
            </a:r>
          </a:p>
          <a:p>
            <a:endParaRPr lang="en-US" dirty="0" smtClean="0"/>
          </a:p>
          <a:p>
            <a:pPr lvl="1">
              <a:buFont typeface="Wingdings" panose="05000000000000000000" pitchFamily="2" charset="2"/>
              <a:buChar char="Ø"/>
            </a:pPr>
            <a:r>
              <a:rPr lang="en-US" sz="2800" dirty="0" smtClean="0"/>
              <a:t> Tyson </a:t>
            </a:r>
            <a:r>
              <a:rPr lang="en-US" sz="2800" dirty="0"/>
              <a:t>Foods’ vision is to be the world’s first choice for protein solutions while maximizing shareholder value</a:t>
            </a:r>
            <a:r>
              <a:rPr lang="en-US" sz="2800" dirty="0" smtClean="0"/>
              <a:t>.</a:t>
            </a:r>
          </a:p>
          <a:p>
            <a:pPr lvl="1">
              <a:buFont typeface="Wingdings" panose="05000000000000000000" pitchFamily="2" charset="2"/>
              <a:buChar char="Ø"/>
            </a:pPr>
            <a:endParaRPr lang="en-US" sz="2800" dirty="0" smtClean="0"/>
          </a:p>
          <a:p>
            <a:pPr lvl="1">
              <a:buFont typeface="Wingdings" panose="05000000000000000000" pitchFamily="2" charset="2"/>
              <a:buChar char="Ø"/>
            </a:pPr>
            <a:r>
              <a:rPr lang="en-US" sz="2800" dirty="0" smtClean="0"/>
              <a:t> General </a:t>
            </a:r>
            <a:r>
              <a:rPr lang="en-US" sz="2800" dirty="0"/>
              <a:t>Motors’ vision is to be the world leader in transportation products and related services.</a:t>
            </a:r>
          </a:p>
        </p:txBody>
      </p:sp>
    </p:spTree>
    <p:extLst>
      <p:ext uri="{BB962C8B-B14F-4D97-AF65-F5344CB8AC3E}">
        <p14:creationId xmlns:p14="http://schemas.microsoft.com/office/powerpoint/2010/main" xmlns="" val="2018563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334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3200" dirty="0" smtClean="0"/>
              <a:t>Many organizations have both a vision and a mission statement, but the vision statement should be established </a:t>
            </a:r>
            <a:r>
              <a:rPr lang="en-US" sz="3200" dirty="0" smtClean="0">
                <a:solidFill>
                  <a:srgbClr val="FF0000"/>
                </a:solidFill>
              </a:rPr>
              <a:t>first </a:t>
            </a:r>
            <a:r>
              <a:rPr lang="en-US" sz="3200" dirty="0" smtClean="0"/>
              <a:t>and</a:t>
            </a:r>
            <a:r>
              <a:rPr lang="en-US" sz="3200" dirty="0" smtClean="0">
                <a:solidFill>
                  <a:srgbClr val="FF0000"/>
                </a:solidFill>
              </a:rPr>
              <a:t> foremost</a:t>
            </a:r>
            <a:r>
              <a:rPr lang="en-US" sz="3200" dirty="0" smtClean="0"/>
              <a:t>.</a:t>
            </a:r>
          </a:p>
          <a:p>
            <a:endParaRPr lang="en-US" sz="3200" dirty="0" smtClean="0"/>
          </a:p>
          <a:p>
            <a:pPr lvl="0"/>
            <a:r>
              <a:rPr lang="en-US" sz="3200" dirty="0" smtClean="0"/>
              <a:t>The </a:t>
            </a:r>
            <a:r>
              <a:rPr lang="en-US" sz="3200" dirty="0"/>
              <a:t>vision statement should be </a:t>
            </a:r>
            <a:r>
              <a:rPr lang="en-US" sz="3200" dirty="0" smtClean="0">
                <a:solidFill>
                  <a:srgbClr val="FF0000"/>
                </a:solidFill>
              </a:rPr>
              <a:t>short</a:t>
            </a:r>
            <a:r>
              <a:rPr lang="en-US" sz="3200" dirty="0" smtClean="0"/>
              <a:t>.</a:t>
            </a:r>
          </a:p>
          <a:p>
            <a:pPr lvl="0"/>
            <a:endParaRPr lang="en-US" sz="3200" dirty="0" smtClean="0"/>
          </a:p>
          <a:p>
            <a:pPr lvl="0"/>
            <a:r>
              <a:rPr lang="en-US" sz="3200" dirty="0" smtClean="0"/>
              <a:t>As </a:t>
            </a:r>
            <a:r>
              <a:rPr lang="en-US" sz="3200" dirty="0"/>
              <a:t>many </a:t>
            </a:r>
            <a:r>
              <a:rPr lang="en-US" sz="3200" dirty="0">
                <a:solidFill>
                  <a:srgbClr val="FF0000"/>
                </a:solidFill>
              </a:rPr>
              <a:t>managers</a:t>
            </a:r>
            <a:r>
              <a:rPr lang="en-US" sz="3200" dirty="0"/>
              <a:t> as possible should have </a:t>
            </a:r>
            <a:r>
              <a:rPr lang="en-US" sz="3200" dirty="0">
                <a:solidFill>
                  <a:srgbClr val="FF0000"/>
                </a:solidFill>
              </a:rPr>
              <a:t>input into developing </a:t>
            </a:r>
            <a:r>
              <a:rPr lang="en-US" sz="3200" dirty="0"/>
              <a:t>the statement.</a:t>
            </a:r>
          </a:p>
          <a:p>
            <a:endParaRPr lang="en-US" sz="3200" dirty="0"/>
          </a:p>
        </p:txBody>
      </p:sp>
    </p:spTree>
    <p:extLst>
      <p:ext uri="{BB962C8B-B14F-4D97-AF65-F5344CB8AC3E}">
        <p14:creationId xmlns:p14="http://schemas.microsoft.com/office/powerpoint/2010/main" xmlns="" val="3063111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strategic vision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Mental exercise: it is an exercise in </a:t>
            </a:r>
            <a:r>
              <a:rPr lang="en-US" dirty="0" smtClean="0">
                <a:solidFill>
                  <a:srgbClr val="FF0000"/>
                </a:solidFill>
              </a:rPr>
              <a:t>thinking carefully about where a company needs to head </a:t>
            </a:r>
            <a:r>
              <a:rPr lang="en-US" dirty="0" smtClean="0"/>
              <a:t>to be successful.</a:t>
            </a:r>
          </a:p>
          <a:p>
            <a:pPr marL="514350" indent="-514350">
              <a:buAutoNum type="arabicPeriod"/>
            </a:pPr>
            <a:r>
              <a:rPr lang="en-US" dirty="0" smtClean="0"/>
              <a:t>Select the </a:t>
            </a:r>
            <a:r>
              <a:rPr lang="en-US" dirty="0" smtClean="0">
                <a:solidFill>
                  <a:srgbClr val="FF0000"/>
                </a:solidFill>
              </a:rPr>
              <a:t>target market</a:t>
            </a:r>
            <a:r>
              <a:rPr lang="en-US" dirty="0" smtClean="0"/>
              <a:t>: selecting the market areas in which </a:t>
            </a:r>
            <a:r>
              <a:rPr lang="en-US" dirty="0" smtClean="0">
                <a:solidFill>
                  <a:srgbClr val="FF0000"/>
                </a:solidFill>
              </a:rPr>
              <a:t>to participate </a:t>
            </a:r>
            <a:r>
              <a:rPr lang="en-US" dirty="0" smtClean="0"/>
              <a:t>and a commitment to follow that path.</a:t>
            </a:r>
          </a:p>
          <a:p>
            <a:pPr marL="514350" indent="-514350">
              <a:buAutoNum type="arabicPeriod"/>
            </a:pPr>
            <a:r>
              <a:rPr lang="en-US" dirty="0" smtClean="0"/>
              <a:t>Reflects </a:t>
            </a:r>
            <a:r>
              <a:rPr lang="en-US" dirty="0" smtClean="0">
                <a:solidFill>
                  <a:srgbClr val="FF0000"/>
                </a:solidFill>
              </a:rPr>
              <a:t>future plan</a:t>
            </a:r>
            <a:r>
              <a:rPr lang="en-US" dirty="0" smtClean="0"/>
              <a:t>: it reflects managements aspirations for the organization and its business.</a:t>
            </a:r>
          </a:p>
          <a:p>
            <a:pPr marL="514350" indent="-514350">
              <a:buAutoNum type="arabicPeriod"/>
            </a:pPr>
            <a:r>
              <a:rPr lang="en-US" dirty="0" smtClean="0"/>
              <a:t>Dynamic and flexible:  it is dynamic  and can be </a:t>
            </a:r>
            <a:r>
              <a:rPr lang="en-US" dirty="0" smtClean="0">
                <a:solidFill>
                  <a:srgbClr val="FF0000"/>
                </a:solidFill>
              </a:rPr>
              <a:t>changed according </a:t>
            </a:r>
            <a:r>
              <a:rPr lang="en-US" dirty="0" smtClean="0"/>
              <a:t>to change in </a:t>
            </a:r>
            <a:r>
              <a:rPr lang="en-US" dirty="0" smtClean="0">
                <a:solidFill>
                  <a:srgbClr val="FF0000"/>
                </a:solidFill>
              </a:rPr>
              <a:t>environment</a:t>
            </a:r>
            <a:r>
              <a:rPr lang="en-US" dirty="0" smtClean="0"/>
              <a:t>.</a:t>
            </a:r>
          </a:p>
          <a:p>
            <a:pPr marL="514350" indent="-514350">
              <a:buAutoNum type="arabicPeriod"/>
            </a:pPr>
            <a:endParaRPr lang="en-US" dirty="0"/>
          </a:p>
        </p:txBody>
      </p:sp>
    </p:spTree>
    <p:extLst>
      <p:ext uri="{BB962C8B-B14F-4D97-AF65-F5344CB8AC3E}">
        <p14:creationId xmlns:p14="http://schemas.microsoft.com/office/powerpoint/2010/main" xmlns="" val="3603874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 </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smtClean="0"/>
              <a:t>Comprehensive: it is very compressive, on the basis of which </a:t>
            </a:r>
            <a:r>
              <a:rPr lang="en-US" dirty="0" smtClean="0">
                <a:solidFill>
                  <a:srgbClr val="FF0000"/>
                </a:solidFill>
              </a:rPr>
              <a:t>mission, objectives, goals</a:t>
            </a:r>
            <a:r>
              <a:rPr lang="en-US" dirty="0" smtClean="0"/>
              <a:t>, and strategies are determined.</a:t>
            </a:r>
          </a:p>
          <a:p>
            <a:pPr marL="514350" indent="-514350">
              <a:buAutoNum type="arabicPeriod" startAt="5"/>
            </a:pPr>
            <a:r>
              <a:rPr lang="en-US" dirty="0" smtClean="0"/>
              <a:t>Time bound: it should have a time horizon of </a:t>
            </a:r>
            <a:r>
              <a:rPr lang="en-US" dirty="0" smtClean="0">
                <a:solidFill>
                  <a:srgbClr val="FF0000"/>
                </a:solidFill>
              </a:rPr>
              <a:t>five or more </a:t>
            </a:r>
            <a:r>
              <a:rPr lang="en-US" dirty="0" smtClean="0"/>
              <a:t>unless the industry is </a:t>
            </a:r>
            <a:r>
              <a:rPr lang="en-US" dirty="0" smtClean="0">
                <a:solidFill>
                  <a:srgbClr val="FF0000"/>
                </a:solidFill>
              </a:rPr>
              <a:t>very new </a:t>
            </a:r>
            <a:r>
              <a:rPr lang="en-US" dirty="0" smtClean="0"/>
              <a:t>or market conditions are violate.  </a:t>
            </a:r>
          </a:p>
          <a:p>
            <a:pPr marL="514350" indent="-514350">
              <a:buAutoNum type="arabicPeriod" startAt="5"/>
            </a:pPr>
            <a:r>
              <a:rPr lang="en-US" dirty="0" smtClean="0"/>
              <a:t>Simple and concise: executives should present their vision for the company in </a:t>
            </a:r>
            <a:r>
              <a:rPr lang="en-US" dirty="0" smtClean="0">
                <a:solidFill>
                  <a:srgbClr val="FF0000"/>
                </a:solidFill>
              </a:rPr>
              <a:t>languages that reaches out </a:t>
            </a:r>
            <a:r>
              <a:rPr lang="en-US" dirty="0" smtClean="0"/>
              <a:t>and grabs people to create image in their heads. </a:t>
            </a:r>
            <a:endParaRPr lang="en-US" dirty="0"/>
          </a:p>
        </p:txBody>
      </p:sp>
    </p:spTree>
    <p:extLst>
      <p:ext uri="{BB962C8B-B14F-4D97-AF65-F5344CB8AC3E}">
        <p14:creationId xmlns:p14="http://schemas.microsoft.com/office/powerpoint/2010/main" xmlns="" val="1970760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915400" cy="704088"/>
          </a:xfrm>
        </p:spPr>
        <p:txBody>
          <a:bodyPr>
            <a:noAutofit/>
          </a:bodyPr>
          <a:lstStyle/>
          <a:p>
            <a:r>
              <a:rPr lang="en-US" sz="3200" b="1" dirty="0" smtClean="0"/>
              <a:t>Common shortcomings in company vision statement</a:t>
            </a:r>
            <a:endParaRPr lang="en-US" sz="3200" b="1" dirty="0"/>
          </a:p>
        </p:txBody>
      </p:sp>
      <p:sp>
        <p:nvSpPr>
          <p:cNvPr id="3" name="Content Placeholder 2"/>
          <p:cNvSpPr>
            <a:spLocks noGrp="1"/>
          </p:cNvSpPr>
          <p:nvPr>
            <p:ph idx="1"/>
          </p:nvPr>
        </p:nvSpPr>
        <p:spPr>
          <a:xfrm>
            <a:off x="457200" y="2438400"/>
            <a:ext cx="8229600" cy="3886200"/>
          </a:xfrm>
        </p:spPr>
        <p:txBody>
          <a:bodyPr/>
          <a:lstStyle/>
          <a:p>
            <a:r>
              <a:rPr lang="en-US" dirty="0" smtClean="0"/>
              <a:t>Incomplete: </a:t>
            </a:r>
          </a:p>
          <a:p>
            <a:r>
              <a:rPr lang="en-US" dirty="0" smtClean="0"/>
              <a:t>Vague: </a:t>
            </a:r>
          </a:p>
          <a:p>
            <a:r>
              <a:rPr lang="en-US" dirty="0" smtClean="0"/>
              <a:t>Bland: lacking in motivational power</a:t>
            </a:r>
          </a:p>
          <a:p>
            <a:r>
              <a:rPr lang="en-US" dirty="0" smtClean="0"/>
              <a:t>Not distinctive: it could apply to most any company or (at least several others in the same industry).</a:t>
            </a:r>
          </a:p>
          <a:p>
            <a:endParaRPr lang="en-US" dirty="0"/>
          </a:p>
        </p:txBody>
      </p:sp>
    </p:spTree>
    <p:extLst>
      <p:ext uri="{BB962C8B-B14F-4D97-AF65-F5344CB8AC3E}">
        <p14:creationId xmlns:p14="http://schemas.microsoft.com/office/powerpoint/2010/main" xmlns="" val="204452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381000"/>
          </a:xfrm>
        </p:spPr>
        <p:txBody>
          <a:bodyPr>
            <a:normAutofit fontScale="90000"/>
          </a:bodyPr>
          <a:lstStyle/>
          <a:p>
            <a:r>
              <a:rPr lang="en-US" sz="5400" b="1" dirty="0"/>
              <a:t>Mission Statements:</a:t>
            </a:r>
            <a:br>
              <a:rPr lang="en-US" sz="5400" b="1" dirty="0"/>
            </a:br>
            <a:endParaRPr lang="en-US" dirty="0"/>
          </a:p>
        </p:txBody>
      </p:sp>
      <p:sp>
        <p:nvSpPr>
          <p:cNvPr id="3" name="Content Placeholder 2"/>
          <p:cNvSpPr>
            <a:spLocks noGrp="1"/>
          </p:cNvSpPr>
          <p:nvPr>
            <p:ph idx="1"/>
          </p:nvPr>
        </p:nvSpPr>
        <p:spPr/>
        <p:txBody>
          <a:bodyPr/>
          <a:lstStyle/>
          <a:p>
            <a:pPr marL="0" indent="0">
              <a:buNone/>
            </a:pPr>
            <a:endParaRPr lang="en-US" sz="3200" b="1" dirty="0"/>
          </a:p>
          <a:p>
            <a:r>
              <a:rPr lang="en-US" sz="2800" dirty="0"/>
              <a:t>Drucker says asking the question, “What is our business?” is synonymous with asking the question, “What is our mission?”</a:t>
            </a:r>
          </a:p>
          <a:p>
            <a:endParaRPr lang="en-US" sz="2800" dirty="0"/>
          </a:p>
          <a:p>
            <a:pPr marL="0" indent="0">
              <a:buNone/>
            </a:pPr>
            <a:r>
              <a:rPr lang="en-US" sz="2800" dirty="0"/>
              <a:t>The mission statement is a declaration of an organization’s “</a:t>
            </a:r>
            <a:r>
              <a:rPr lang="en-US" sz="2800" dirty="0">
                <a:solidFill>
                  <a:srgbClr val="FF0000"/>
                </a:solidFill>
              </a:rPr>
              <a:t>reason for being</a:t>
            </a:r>
            <a:r>
              <a:rPr lang="en-US" sz="2800" dirty="0"/>
              <a:t>.” </a:t>
            </a:r>
          </a:p>
          <a:p>
            <a:pPr marL="0" indent="0">
              <a:buNone/>
            </a:pPr>
            <a:endParaRPr lang="en-US" dirty="0"/>
          </a:p>
        </p:txBody>
      </p:sp>
    </p:spTree>
    <p:extLst>
      <p:ext uri="{BB962C8B-B14F-4D97-AF65-F5344CB8AC3E}">
        <p14:creationId xmlns:p14="http://schemas.microsoft.com/office/powerpoint/2010/main" xmlns="" val="2901051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3200" dirty="0" smtClean="0"/>
              <a:t>A </a:t>
            </a:r>
            <a:r>
              <a:rPr lang="en-US" sz="3200" dirty="0"/>
              <a:t>clear mission statement is </a:t>
            </a:r>
            <a:r>
              <a:rPr lang="en-US" sz="3200" dirty="0">
                <a:solidFill>
                  <a:srgbClr val="FF0000"/>
                </a:solidFill>
              </a:rPr>
              <a:t>essential</a:t>
            </a:r>
            <a:r>
              <a:rPr lang="en-US" sz="3200" dirty="0"/>
              <a:t> for effectively </a:t>
            </a:r>
            <a:r>
              <a:rPr lang="en-US" sz="3200" dirty="0">
                <a:solidFill>
                  <a:srgbClr val="FF0000"/>
                </a:solidFill>
              </a:rPr>
              <a:t>establishing objectives </a:t>
            </a:r>
            <a:r>
              <a:rPr lang="en-US" sz="3200" dirty="0"/>
              <a:t>and </a:t>
            </a:r>
            <a:r>
              <a:rPr lang="en-US" sz="3200" dirty="0">
                <a:solidFill>
                  <a:srgbClr val="FF0000"/>
                </a:solidFill>
              </a:rPr>
              <a:t>formulating strategies</a:t>
            </a:r>
            <a:r>
              <a:rPr lang="en-US" sz="3200" dirty="0" smtClean="0"/>
              <a:t>.</a:t>
            </a:r>
          </a:p>
          <a:p>
            <a:endParaRPr lang="en-US" sz="3200" dirty="0" smtClean="0"/>
          </a:p>
          <a:p>
            <a:r>
              <a:rPr lang="en-US" sz="3200" dirty="0"/>
              <a:t>Sometimes called a </a:t>
            </a:r>
            <a:r>
              <a:rPr lang="en-US" sz="3200" dirty="0">
                <a:solidFill>
                  <a:srgbClr val="FF0000"/>
                </a:solidFill>
              </a:rPr>
              <a:t>creed statement</a:t>
            </a:r>
            <a:r>
              <a:rPr lang="en-US" sz="3200" dirty="0"/>
              <a:t>, a statement of purpose, a statement of philosophy, a statement of beliefs, a statement of business </a:t>
            </a:r>
            <a:r>
              <a:rPr lang="en-US" sz="3200" dirty="0" smtClean="0"/>
              <a:t>principles etc.</a:t>
            </a:r>
            <a:endParaRPr lang="en-US" sz="3200" dirty="0"/>
          </a:p>
        </p:txBody>
      </p:sp>
    </p:spTree>
    <p:extLst>
      <p:ext uri="{BB962C8B-B14F-4D97-AF65-F5344CB8AC3E}">
        <p14:creationId xmlns:p14="http://schemas.microsoft.com/office/powerpoint/2010/main" xmlns="" val="153393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5635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371600"/>
            <a:ext cx="8229600" cy="5211763"/>
          </a:xfrm>
        </p:spPr>
        <p:txBody>
          <a:bodyPr>
            <a:normAutofit/>
          </a:bodyPr>
          <a:lstStyle/>
          <a:p>
            <a:pPr lvl="0"/>
            <a:r>
              <a:rPr lang="en-US" sz="3600" dirty="0"/>
              <a:t>A</a:t>
            </a:r>
            <a:r>
              <a:rPr lang="en-US" sz="3600" dirty="0" smtClean="0"/>
              <a:t> </a:t>
            </a:r>
            <a:r>
              <a:rPr lang="en-US" sz="3600" dirty="0"/>
              <a:t>mission statement </a:t>
            </a:r>
            <a:r>
              <a:rPr lang="en-US" sz="3600" dirty="0">
                <a:solidFill>
                  <a:srgbClr val="FF0000"/>
                </a:solidFill>
              </a:rPr>
              <a:t>reveals</a:t>
            </a:r>
            <a:r>
              <a:rPr lang="en-US" sz="3600" dirty="0"/>
              <a:t> </a:t>
            </a:r>
            <a:r>
              <a:rPr lang="en-US" sz="3600" dirty="0">
                <a:solidFill>
                  <a:srgbClr val="FF0000"/>
                </a:solidFill>
              </a:rPr>
              <a:t>what an organization wants </a:t>
            </a:r>
            <a:r>
              <a:rPr lang="en-US" sz="3600" dirty="0"/>
              <a:t>to be and whom it </a:t>
            </a:r>
            <a:r>
              <a:rPr lang="en-US" sz="3600" dirty="0">
                <a:solidFill>
                  <a:srgbClr val="FF0000"/>
                </a:solidFill>
              </a:rPr>
              <a:t>wants to serve</a:t>
            </a:r>
            <a:r>
              <a:rPr lang="en-US" sz="3600" dirty="0" smtClean="0"/>
              <a:t>.</a:t>
            </a:r>
          </a:p>
          <a:p>
            <a:pPr lvl="0"/>
            <a:endParaRPr lang="en-US" sz="3600" dirty="0" smtClean="0"/>
          </a:p>
          <a:p>
            <a:pPr lvl="0"/>
            <a:r>
              <a:rPr lang="en-US" sz="3600" dirty="0" smtClean="0"/>
              <a:t>It </a:t>
            </a:r>
            <a:r>
              <a:rPr lang="en-US" sz="3600" dirty="0"/>
              <a:t>is the starting point for the </a:t>
            </a:r>
            <a:r>
              <a:rPr lang="en-US" sz="3600" dirty="0">
                <a:solidFill>
                  <a:srgbClr val="FF0000"/>
                </a:solidFill>
              </a:rPr>
              <a:t>design</a:t>
            </a:r>
            <a:r>
              <a:rPr lang="en-US" sz="3600" dirty="0"/>
              <a:t> of managerial jobs </a:t>
            </a:r>
            <a:r>
              <a:rPr lang="en-US" sz="3600" dirty="0" smtClean="0"/>
              <a:t>and for </a:t>
            </a:r>
            <a:r>
              <a:rPr lang="en-US" sz="3600" dirty="0"/>
              <a:t>the design of </a:t>
            </a:r>
            <a:r>
              <a:rPr lang="en-US" sz="3600" dirty="0">
                <a:solidFill>
                  <a:srgbClr val="FF0000"/>
                </a:solidFill>
              </a:rPr>
              <a:t>managerial structures</a:t>
            </a:r>
            <a:r>
              <a:rPr lang="en-US" sz="3600" dirty="0"/>
              <a:t>. </a:t>
            </a:r>
            <a:endParaRPr lang="en-US" sz="3600" dirty="0" smtClean="0"/>
          </a:p>
          <a:p>
            <a:endParaRPr lang="en-US" sz="3600" dirty="0"/>
          </a:p>
        </p:txBody>
      </p:sp>
    </p:spTree>
    <p:extLst>
      <p:ext uri="{BB962C8B-B14F-4D97-AF65-F5344CB8AC3E}">
        <p14:creationId xmlns:p14="http://schemas.microsoft.com/office/powerpoint/2010/main" xmlns="" val="386510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err="1" smtClean="0"/>
              <a:t>contd</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r>
              <a:rPr lang="en-US" sz="3600" dirty="0" smtClean="0"/>
              <a:t>Determining   </a:t>
            </a:r>
            <a:r>
              <a:rPr lang="en-US" sz="3600" dirty="0"/>
              <a:t>internal strengths and </a:t>
            </a:r>
            <a:r>
              <a:rPr lang="en-US" sz="3600" dirty="0" smtClean="0"/>
              <a:t>weaknesses </a:t>
            </a:r>
            <a:endParaRPr lang="en-US" sz="3600" dirty="0"/>
          </a:p>
          <a:p>
            <a:r>
              <a:rPr lang="en-US" sz="3600" dirty="0" smtClean="0"/>
              <a:t>Establishing </a:t>
            </a:r>
          </a:p>
          <a:p>
            <a:pPr lvl="4"/>
            <a:r>
              <a:rPr lang="en-US" sz="3200" i="1" dirty="0" smtClean="0"/>
              <a:t>long-term </a:t>
            </a:r>
            <a:r>
              <a:rPr lang="en-US" sz="3200" i="1" dirty="0"/>
              <a:t>objectives, </a:t>
            </a:r>
            <a:endParaRPr lang="en-US" sz="3200" i="1" dirty="0" smtClean="0"/>
          </a:p>
          <a:p>
            <a:pPr lvl="4"/>
            <a:r>
              <a:rPr lang="en-US" sz="3200" i="1" dirty="0" smtClean="0"/>
              <a:t>generating </a:t>
            </a:r>
            <a:r>
              <a:rPr lang="en-US" sz="3200" i="1" dirty="0"/>
              <a:t>alternative strategies, </a:t>
            </a:r>
            <a:r>
              <a:rPr lang="en-US" sz="3200" i="1" dirty="0" smtClean="0"/>
              <a:t>and</a:t>
            </a:r>
          </a:p>
          <a:p>
            <a:pPr lvl="4"/>
            <a:r>
              <a:rPr lang="en-US" sz="3200" i="1" dirty="0" smtClean="0"/>
              <a:t>choosing </a:t>
            </a:r>
            <a:r>
              <a:rPr lang="en-US" sz="3200" i="1" dirty="0"/>
              <a:t>particular strategies to pursue.</a:t>
            </a:r>
            <a:endParaRPr lang="en-US" sz="3200" b="1" i="1" dirty="0"/>
          </a:p>
          <a:p>
            <a:endParaRPr lang="en-US" sz="3600" dirty="0"/>
          </a:p>
        </p:txBody>
      </p:sp>
    </p:spTree>
    <p:extLst>
      <p:ext uri="{BB962C8B-B14F-4D97-AF65-F5344CB8AC3E}">
        <p14:creationId xmlns:p14="http://schemas.microsoft.com/office/powerpoint/2010/main" xmlns="" val="870803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6397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676400"/>
            <a:ext cx="8534400" cy="4876800"/>
          </a:xfrm>
        </p:spPr>
        <p:txBody>
          <a:bodyPr>
            <a:normAutofit/>
          </a:bodyPr>
          <a:lstStyle/>
          <a:p>
            <a:r>
              <a:rPr lang="en-US" sz="3200" dirty="0"/>
              <a:t>An effective mission statement should not be </a:t>
            </a:r>
            <a:r>
              <a:rPr lang="en-US" sz="3200" dirty="0">
                <a:solidFill>
                  <a:srgbClr val="FF0000"/>
                </a:solidFill>
              </a:rPr>
              <a:t>too lengthy</a:t>
            </a:r>
            <a:r>
              <a:rPr lang="en-US" sz="3200" dirty="0"/>
              <a:t>; recommended length is less than 250 words</a:t>
            </a:r>
            <a:r>
              <a:rPr lang="en-US" sz="3200" dirty="0" smtClean="0"/>
              <a:t>.</a:t>
            </a:r>
          </a:p>
          <a:p>
            <a:endParaRPr lang="en-US" sz="3200" dirty="0"/>
          </a:p>
          <a:p>
            <a:pPr lvl="0"/>
            <a:r>
              <a:rPr lang="en-US" sz="3200" dirty="0"/>
              <a:t>Some companies develop mission statements simply because they feel it is </a:t>
            </a:r>
            <a:r>
              <a:rPr lang="en-US" sz="3200" dirty="0">
                <a:solidFill>
                  <a:srgbClr val="FF0000"/>
                </a:solidFill>
              </a:rPr>
              <a:t>fashionable</a:t>
            </a:r>
            <a:r>
              <a:rPr lang="en-US" sz="3200" dirty="0"/>
              <a:t>, rather than out of any </a:t>
            </a:r>
            <a:r>
              <a:rPr lang="en-US" sz="3200" dirty="0">
                <a:solidFill>
                  <a:srgbClr val="FF0000"/>
                </a:solidFill>
              </a:rPr>
              <a:t>real commitment.</a:t>
            </a:r>
          </a:p>
          <a:p>
            <a:endParaRPr lang="en-US" sz="3200" dirty="0"/>
          </a:p>
        </p:txBody>
      </p:sp>
    </p:spTree>
    <p:extLst>
      <p:ext uri="{BB962C8B-B14F-4D97-AF65-F5344CB8AC3E}">
        <p14:creationId xmlns:p14="http://schemas.microsoft.com/office/powerpoint/2010/main" xmlns="" val="560363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r>
              <a:rPr lang="en-US" dirty="0" err="1" smtClean="0"/>
              <a:t>E.g</a:t>
            </a:r>
            <a:r>
              <a:rPr lang="en-US" dirty="0" smtClean="0"/>
              <a:t> of mission statement </a:t>
            </a:r>
            <a:endParaRPr lang="en-US" dirty="0"/>
          </a:p>
        </p:txBody>
      </p:sp>
      <p:sp>
        <p:nvSpPr>
          <p:cNvPr id="3" name="Content Placeholder 2"/>
          <p:cNvSpPr>
            <a:spLocks noGrp="1"/>
          </p:cNvSpPr>
          <p:nvPr>
            <p:ph idx="1"/>
          </p:nvPr>
        </p:nvSpPr>
        <p:spPr>
          <a:xfrm>
            <a:off x="228600" y="1935480"/>
            <a:ext cx="8686800" cy="4389120"/>
          </a:xfrm>
        </p:spPr>
        <p:txBody>
          <a:bodyPr>
            <a:normAutofit/>
          </a:bodyPr>
          <a:lstStyle/>
          <a:p>
            <a:r>
              <a:rPr lang="en-US" dirty="0"/>
              <a:t>We aspire to make PepsiCo the world’s (3) premier consumer products company, focused on convenient foods and beverages (2</a:t>
            </a:r>
            <a:r>
              <a:rPr lang="en-US" dirty="0" smtClean="0"/>
              <a:t>). We </a:t>
            </a:r>
            <a:r>
              <a:rPr lang="en-US" dirty="0"/>
              <a:t>seek to produce healthy financial rewards for investors (5) as we provide opportunities for growth and enrichment to our </a:t>
            </a:r>
            <a:r>
              <a:rPr lang="en-US" dirty="0" smtClean="0"/>
              <a:t>employees (9</a:t>
            </a:r>
            <a:r>
              <a:rPr lang="en-US" dirty="0"/>
              <a:t>), our business partners and the communities (8) in which we operate. And in everything we do, we strive to act with </a:t>
            </a:r>
            <a:r>
              <a:rPr lang="en-US" dirty="0" smtClean="0"/>
              <a:t>honesty, openness</a:t>
            </a:r>
            <a:r>
              <a:rPr lang="en-US" dirty="0"/>
              <a:t>, fairness and integrity (6). </a:t>
            </a:r>
            <a:r>
              <a:rPr lang="en-US" i="1" dirty="0"/>
              <a:t>(Author comment: Statement lacks three components: Customers, Technology, and Self-Concept)</a:t>
            </a:r>
            <a:endParaRPr lang="en-US" dirty="0"/>
          </a:p>
        </p:txBody>
      </p:sp>
    </p:spTree>
    <p:extLst>
      <p:ext uri="{BB962C8B-B14F-4D97-AF65-F5344CB8AC3E}">
        <p14:creationId xmlns:p14="http://schemas.microsoft.com/office/powerpoint/2010/main" xmlns="" val="4192411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lgn="just">
              <a:buNone/>
            </a:pPr>
            <a:r>
              <a:rPr lang="en-US" b="1" dirty="0"/>
              <a:t>The Process of Developing a Vision and Mission </a:t>
            </a:r>
            <a:r>
              <a:rPr lang="en-US" b="1" dirty="0" smtClean="0"/>
              <a:t>Statement:</a:t>
            </a:r>
          </a:p>
          <a:p>
            <a:pPr lvl="0" algn="just">
              <a:buFont typeface="Wingdings" panose="05000000000000000000" pitchFamily="2" charset="2"/>
              <a:buChar char="Ø"/>
            </a:pPr>
            <a:r>
              <a:rPr lang="en-US" sz="3200" dirty="0"/>
              <a:t>Select </a:t>
            </a:r>
            <a:r>
              <a:rPr lang="en-US" sz="3200" dirty="0">
                <a:solidFill>
                  <a:srgbClr val="FF0000"/>
                </a:solidFill>
              </a:rPr>
              <a:t>several articles </a:t>
            </a:r>
            <a:r>
              <a:rPr lang="en-US" sz="3200" dirty="0"/>
              <a:t>about mission statements and ask all managers to read these as background information</a:t>
            </a:r>
            <a:r>
              <a:rPr lang="en-US" sz="3200" dirty="0" smtClean="0"/>
              <a:t>.</a:t>
            </a:r>
          </a:p>
          <a:p>
            <a:pPr lvl="0" algn="just">
              <a:buFont typeface="Wingdings" panose="05000000000000000000" pitchFamily="2" charset="2"/>
              <a:buChar char="Ø"/>
            </a:pPr>
            <a:endParaRPr lang="en-US" sz="3200" dirty="0" smtClean="0"/>
          </a:p>
          <a:p>
            <a:pPr algn="just">
              <a:buFont typeface="Wingdings" panose="05000000000000000000" pitchFamily="2" charset="2"/>
              <a:buChar char="Ø"/>
            </a:pPr>
            <a:r>
              <a:rPr lang="en-US" sz="3200" dirty="0"/>
              <a:t>Ask managers to </a:t>
            </a:r>
            <a:r>
              <a:rPr lang="en-US" sz="3200" dirty="0">
                <a:solidFill>
                  <a:srgbClr val="FF0000"/>
                </a:solidFill>
              </a:rPr>
              <a:t>prepare a mission </a:t>
            </a:r>
            <a:r>
              <a:rPr lang="en-US" sz="3200" dirty="0"/>
              <a:t>statement for the organization.</a:t>
            </a:r>
          </a:p>
          <a:p>
            <a:pPr algn="just"/>
            <a:endParaRPr lang="en-US" dirty="0"/>
          </a:p>
        </p:txBody>
      </p:sp>
    </p:spTree>
    <p:extLst>
      <p:ext uri="{BB962C8B-B14F-4D97-AF65-F5344CB8AC3E}">
        <p14:creationId xmlns:p14="http://schemas.microsoft.com/office/powerpoint/2010/main" xmlns="" val="4020646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229600" cy="3810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828800"/>
            <a:ext cx="8229600" cy="4572000"/>
          </a:xfrm>
        </p:spPr>
        <p:txBody>
          <a:bodyPr>
            <a:normAutofit fontScale="92500" lnSpcReduction="10000"/>
          </a:bodyPr>
          <a:lstStyle/>
          <a:p>
            <a:pPr lvl="0"/>
            <a:r>
              <a:rPr lang="en-US" sz="2800" dirty="0"/>
              <a:t>A  facilitator,  or  committee  of  top  managers,  should  then  </a:t>
            </a:r>
            <a:r>
              <a:rPr lang="en-US" sz="2800" dirty="0">
                <a:solidFill>
                  <a:srgbClr val="FF0000"/>
                </a:solidFill>
              </a:rPr>
              <a:t>merge  these statements into a single</a:t>
            </a:r>
            <a:r>
              <a:rPr lang="en-US" sz="2800" dirty="0"/>
              <a:t> document and distribute this draft to all </a:t>
            </a:r>
            <a:r>
              <a:rPr lang="en-US" sz="2800" dirty="0" smtClean="0"/>
              <a:t>managers</a:t>
            </a:r>
          </a:p>
          <a:p>
            <a:pPr lvl="0"/>
            <a:endParaRPr lang="en-US" sz="2800" dirty="0" smtClean="0"/>
          </a:p>
          <a:p>
            <a:r>
              <a:rPr lang="en-US" sz="2800" dirty="0" smtClean="0"/>
              <a:t>A </a:t>
            </a:r>
            <a:r>
              <a:rPr lang="en-US" sz="2800" dirty="0">
                <a:solidFill>
                  <a:srgbClr val="FF0000"/>
                </a:solidFill>
              </a:rPr>
              <a:t>request for modifications</a:t>
            </a:r>
            <a:r>
              <a:rPr lang="en-US" sz="2800" dirty="0"/>
              <a:t>, additions, and deletions is needed next along with a meeting to revise the document</a:t>
            </a:r>
            <a:r>
              <a:rPr lang="en-US" sz="2800" dirty="0" smtClean="0"/>
              <a:t>.</a:t>
            </a:r>
          </a:p>
          <a:p>
            <a:endParaRPr lang="en-US" sz="2800" dirty="0" smtClean="0"/>
          </a:p>
          <a:p>
            <a:r>
              <a:rPr lang="en-US" sz="2800" dirty="0"/>
              <a:t>Some organizations </a:t>
            </a:r>
            <a:r>
              <a:rPr lang="en-US" sz="2800" dirty="0">
                <a:solidFill>
                  <a:srgbClr val="FF0000"/>
                </a:solidFill>
              </a:rPr>
              <a:t>hire an outside consultant </a:t>
            </a:r>
            <a:r>
              <a:rPr lang="en-US" sz="2800" dirty="0"/>
              <a:t>or facilitator to manage the process and help draft the language. </a:t>
            </a:r>
          </a:p>
          <a:p>
            <a:endParaRPr lang="en-US" sz="2800" dirty="0"/>
          </a:p>
        </p:txBody>
      </p:sp>
    </p:spTree>
    <p:extLst>
      <p:ext uri="{BB962C8B-B14F-4D97-AF65-F5344CB8AC3E}">
        <p14:creationId xmlns:p14="http://schemas.microsoft.com/office/powerpoint/2010/main" xmlns="" val="1928961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743712"/>
          </a:xfrm>
        </p:spPr>
        <p:txBody>
          <a:bodyPr>
            <a:normAutofit fontScale="90000"/>
          </a:bodyPr>
          <a:lstStyle/>
          <a:p>
            <a:r>
              <a:rPr lang="en-US" sz="3200" b="1" dirty="0"/>
              <a:t>IMPORTANCE OF VISION AND MISSION STATEMENTS </a:t>
            </a:r>
            <a:br>
              <a:rPr lang="en-US" sz="3200" b="1" dirty="0"/>
            </a:br>
            <a:endParaRPr lang="en-US" sz="3200" b="1" dirty="0"/>
          </a:p>
        </p:txBody>
      </p:sp>
      <p:sp>
        <p:nvSpPr>
          <p:cNvPr id="3" name="Content Placeholder 2"/>
          <p:cNvSpPr>
            <a:spLocks noGrp="1"/>
          </p:cNvSpPr>
          <p:nvPr>
            <p:ph idx="1"/>
          </p:nvPr>
        </p:nvSpPr>
        <p:spPr>
          <a:xfrm>
            <a:off x="457200" y="1600200"/>
            <a:ext cx="8229600" cy="4983163"/>
          </a:xfrm>
        </p:spPr>
        <p:txBody>
          <a:bodyPr>
            <a:normAutofit/>
          </a:bodyPr>
          <a:lstStyle/>
          <a:p>
            <a:pPr marL="0" indent="0">
              <a:buNone/>
            </a:pPr>
            <a:r>
              <a:rPr lang="en-US" sz="2800" dirty="0"/>
              <a:t>1. Achieve clarity of purpose among all managers and </a:t>
            </a:r>
            <a:r>
              <a:rPr lang="en-US" sz="2800" dirty="0" smtClean="0"/>
              <a:t>employees.</a:t>
            </a:r>
            <a:endParaRPr lang="en-US" sz="2800" dirty="0"/>
          </a:p>
          <a:p>
            <a:pPr marL="0" indent="0">
              <a:buNone/>
            </a:pPr>
            <a:r>
              <a:rPr lang="en-US" sz="2800" dirty="0" smtClean="0"/>
              <a:t>2. Provide </a:t>
            </a:r>
            <a:r>
              <a:rPr lang="en-US" sz="2800" dirty="0"/>
              <a:t>a basis for all other strategic planning activities, including the internal and external assessment, establishing objectives, developing </a:t>
            </a:r>
            <a:r>
              <a:rPr lang="en-US" sz="2800" dirty="0" smtClean="0"/>
              <a:t>strategies etc.</a:t>
            </a:r>
          </a:p>
          <a:p>
            <a:pPr marL="0" indent="0">
              <a:buNone/>
            </a:pPr>
            <a:r>
              <a:rPr lang="en-US" sz="2800" dirty="0"/>
              <a:t>3. Provide direction.</a:t>
            </a:r>
          </a:p>
          <a:p>
            <a:pPr marL="0" indent="0">
              <a:buNone/>
            </a:pPr>
            <a:r>
              <a:rPr lang="en-US" sz="2800" dirty="0"/>
              <a:t>4</a:t>
            </a:r>
            <a:r>
              <a:rPr lang="en-US" sz="2800" dirty="0" smtClean="0"/>
              <a:t>. </a:t>
            </a:r>
            <a:r>
              <a:rPr lang="en-US" sz="2800" dirty="0"/>
              <a:t>Resolve divergent views among managers.</a:t>
            </a:r>
          </a:p>
          <a:p>
            <a:pPr marL="0" indent="0">
              <a:buNone/>
            </a:pPr>
            <a:endParaRPr lang="en-US" sz="2800" b="1" dirty="0" smtClean="0"/>
          </a:p>
        </p:txBody>
      </p:sp>
    </p:spTree>
    <p:extLst>
      <p:ext uri="{BB962C8B-B14F-4D97-AF65-F5344CB8AC3E}">
        <p14:creationId xmlns:p14="http://schemas.microsoft.com/office/powerpoint/2010/main" xmlns="" val="2424032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096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381000" y="1676400"/>
            <a:ext cx="8229600" cy="4389120"/>
          </a:xfrm>
        </p:spPr>
        <p:txBody>
          <a:bodyPr>
            <a:normAutofit fontScale="92500"/>
          </a:bodyPr>
          <a:lstStyle/>
          <a:p>
            <a:pPr marL="0" indent="0">
              <a:buNone/>
            </a:pPr>
            <a:r>
              <a:rPr lang="en-US" sz="3200" dirty="0" smtClean="0"/>
              <a:t>5. Achieve </a:t>
            </a:r>
            <a:r>
              <a:rPr lang="en-US" sz="3200" dirty="0"/>
              <a:t>synergy among all managers and </a:t>
            </a:r>
            <a:r>
              <a:rPr lang="en-US" sz="3200" dirty="0" smtClean="0"/>
              <a:t>employees</a:t>
            </a:r>
          </a:p>
          <a:p>
            <a:pPr marL="0" indent="0">
              <a:buNone/>
            </a:pPr>
            <a:endParaRPr lang="en-US" sz="3200" dirty="0" smtClean="0"/>
          </a:p>
          <a:p>
            <a:pPr marL="0" indent="0">
              <a:buNone/>
            </a:pPr>
            <a:r>
              <a:rPr lang="en-US" sz="3200" dirty="0"/>
              <a:t>6</a:t>
            </a:r>
            <a:r>
              <a:rPr lang="en-US" sz="3200" dirty="0" smtClean="0"/>
              <a:t>. </a:t>
            </a:r>
            <a:r>
              <a:rPr lang="en-US" sz="3200" dirty="0"/>
              <a:t>Achieve higher organizational performance</a:t>
            </a:r>
            <a:r>
              <a:rPr lang="en-US" sz="3200" dirty="0" smtClean="0"/>
              <a:t>.</a:t>
            </a:r>
          </a:p>
          <a:p>
            <a:pPr marL="0" indent="0">
              <a:buNone/>
            </a:pPr>
            <a:endParaRPr lang="en-US" sz="3200" b="1" dirty="0" smtClean="0"/>
          </a:p>
          <a:p>
            <a:r>
              <a:rPr lang="en-US" sz="3200" b="1" dirty="0" smtClean="0"/>
              <a:t>Bart </a:t>
            </a:r>
            <a:r>
              <a:rPr lang="en-US" sz="3200" b="1" dirty="0"/>
              <a:t>and </a:t>
            </a:r>
            <a:r>
              <a:rPr lang="en-US" sz="3200" b="1" dirty="0" err="1"/>
              <a:t>Baetz</a:t>
            </a:r>
            <a:r>
              <a:rPr lang="en-US" sz="3200" b="1" dirty="0"/>
              <a:t> </a:t>
            </a:r>
            <a:r>
              <a:rPr lang="en-US" sz="3200" dirty="0"/>
              <a:t>found a </a:t>
            </a:r>
            <a:r>
              <a:rPr lang="en-US" sz="3200" dirty="0">
                <a:solidFill>
                  <a:srgbClr val="FF0000"/>
                </a:solidFill>
              </a:rPr>
              <a:t>positive relationship </a:t>
            </a:r>
            <a:r>
              <a:rPr lang="en-US" sz="3200" dirty="0"/>
              <a:t>between </a:t>
            </a:r>
            <a:r>
              <a:rPr lang="en-US" sz="3200" dirty="0">
                <a:solidFill>
                  <a:srgbClr val="FF0000"/>
                </a:solidFill>
              </a:rPr>
              <a:t>mission statements </a:t>
            </a:r>
            <a:r>
              <a:rPr lang="en-US" sz="3200" dirty="0"/>
              <a:t>and </a:t>
            </a:r>
            <a:r>
              <a:rPr lang="en-US" sz="3200" dirty="0">
                <a:solidFill>
                  <a:srgbClr val="FF0000"/>
                </a:solidFill>
              </a:rPr>
              <a:t>organizational performance</a:t>
            </a:r>
            <a:r>
              <a:rPr lang="en-US" sz="3200" dirty="0"/>
              <a:t>. </a:t>
            </a:r>
          </a:p>
          <a:p>
            <a:endParaRPr lang="en-US" sz="3200" dirty="0"/>
          </a:p>
        </p:txBody>
      </p:sp>
    </p:spTree>
    <p:extLst>
      <p:ext uri="{BB962C8B-B14F-4D97-AF65-F5344CB8AC3E}">
        <p14:creationId xmlns:p14="http://schemas.microsoft.com/office/powerpoint/2010/main" xmlns="" val="807463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609600"/>
          </a:xfrm>
        </p:spPr>
        <p:txBody>
          <a:bodyPr>
            <a:noAutofit/>
          </a:bodyPr>
          <a:lstStyle/>
          <a:p>
            <a:pPr marL="0" indent="0"/>
            <a:r>
              <a:rPr lang="en-US" sz="3600" b="1" dirty="0"/>
              <a:t>COMPONENTS OF A MISSION STATEMENT</a:t>
            </a:r>
          </a:p>
        </p:txBody>
      </p:sp>
      <p:sp>
        <p:nvSpPr>
          <p:cNvPr id="3" name="Content Placeholder 2"/>
          <p:cNvSpPr>
            <a:spLocks noGrp="1"/>
          </p:cNvSpPr>
          <p:nvPr>
            <p:ph idx="1"/>
          </p:nvPr>
        </p:nvSpPr>
        <p:spPr/>
        <p:txBody>
          <a:bodyPr>
            <a:normAutofit/>
          </a:bodyPr>
          <a:lstStyle/>
          <a:p>
            <a:pPr algn="just"/>
            <a:r>
              <a:rPr lang="en-US" sz="3200" dirty="0" smtClean="0"/>
              <a:t>Mission </a:t>
            </a:r>
            <a:r>
              <a:rPr lang="en-US" sz="3200" dirty="0"/>
              <a:t>statements can and do vary in length, content, format, and </a:t>
            </a:r>
            <a:r>
              <a:rPr lang="en-US" sz="3200" dirty="0" smtClean="0"/>
              <a:t>specificity</a:t>
            </a:r>
          </a:p>
          <a:p>
            <a:pPr algn="just"/>
            <a:endParaRPr lang="en-US" sz="3200" dirty="0" smtClean="0"/>
          </a:p>
          <a:p>
            <a:pPr algn="just"/>
            <a:r>
              <a:rPr lang="en-US" sz="3200" dirty="0"/>
              <a:t>Most practitioners and academicians of strategic management feel that an effective statement should include </a:t>
            </a:r>
            <a:r>
              <a:rPr lang="en-US" sz="3200" dirty="0" smtClean="0">
                <a:solidFill>
                  <a:srgbClr val="FF0000"/>
                </a:solidFill>
              </a:rPr>
              <a:t>nine components</a:t>
            </a:r>
            <a:r>
              <a:rPr lang="en-US" sz="3200" dirty="0"/>
              <a:t>.</a:t>
            </a:r>
            <a:endParaRPr lang="en-US" sz="3200" b="1" dirty="0"/>
          </a:p>
        </p:txBody>
      </p:sp>
    </p:spTree>
    <p:extLst>
      <p:ext uri="{BB962C8B-B14F-4D97-AF65-F5344CB8AC3E}">
        <p14:creationId xmlns:p14="http://schemas.microsoft.com/office/powerpoint/2010/main" xmlns="" val="2196562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457200"/>
          </a:xfrm>
        </p:spPr>
        <p:txBody>
          <a:bodyPr>
            <a:normAutofit fontScale="90000"/>
          </a:bodyPr>
          <a:lstStyle/>
          <a:p>
            <a:r>
              <a:rPr lang="en-US" b="1" dirty="0" smtClean="0"/>
              <a:t>The components includes:</a:t>
            </a:r>
            <a:endParaRPr lang="en-US" b="1" dirty="0"/>
          </a:p>
        </p:txBody>
      </p:sp>
      <p:sp>
        <p:nvSpPr>
          <p:cNvPr id="3" name="Content Placeholder 2"/>
          <p:cNvSpPr>
            <a:spLocks noGrp="1"/>
          </p:cNvSpPr>
          <p:nvPr>
            <p:ph idx="1"/>
          </p:nvPr>
        </p:nvSpPr>
        <p:spPr/>
        <p:txBody>
          <a:bodyPr>
            <a:normAutofit/>
          </a:bodyPr>
          <a:lstStyle/>
          <a:p>
            <a:r>
              <a:rPr lang="en-US" sz="2800" dirty="0" smtClean="0"/>
              <a:t>1. </a:t>
            </a:r>
            <a:r>
              <a:rPr lang="en-US" sz="2800" b="1" i="1" dirty="0" smtClean="0"/>
              <a:t>Customers</a:t>
            </a:r>
            <a:r>
              <a:rPr lang="en-US" sz="2800" dirty="0" smtClean="0"/>
              <a:t>—Who are the firm’s customers?</a:t>
            </a:r>
          </a:p>
          <a:p>
            <a:r>
              <a:rPr lang="en-US" sz="2800" dirty="0" smtClean="0"/>
              <a:t>2. </a:t>
            </a:r>
            <a:r>
              <a:rPr lang="en-US" sz="2800" b="1" i="1" dirty="0" smtClean="0"/>
              <a:t>Products or services</a:t>
            </a:r>
            <a:r>
              <a:rPr lang="en-US" sz="2800" dirty="0" smtClean="0"/>
              <a:t>—What are the firm’s major products or services?</a:t>
            </a:r>
          </a:p>
          <a:p>
            <a:r>
              <a:rPr lang="en-US" sz="2800" dirty="0" smtClean="0"/>
              <a:t>3. </a:t>
            </a:r>
            <a:r>
              <a:rPr lang="en-US" sz="2800" b="1" i="1" dirty="0" smtClean="0"/>
              <a:t>Markets</a:t>
            </a:r>
            <a:r>
              <a:rPr lang="en-US" sz="2800" dirty="0" smtClean="0"/>
              <a:t>—Geographically, where does the firm compete?</a:t>
            </a:r>
          </a:p>
          <a:p>
            <a:r>
              <a:rPr lang="en-US" sz="2800" dirty="0" smtClean="0"/>
              <a:t>4. </a:t>
            </a:r>
            <a:r>
              <a:rPr lang="en-US" sz="2800" b="1" i="1" dirty="0" smtClean="0"/>
              <a:t>Technology</a:t>
            </a:r>
            <a:r>
              <a:rPr lang="en-US" sz="2800" dirty="0" smtClean="0"/>
              <a:t>—Is the firm technologically current?</a:t>
            </a:r>
          </a:p>
          <a:p>
            <a:endParaRPr lang="en-US" sz="2800" dirty="0"/>
          </a:p>
        </p:txBody>
      </p:sp>
    </p:spTree>
    <p:extLst>
      <p:ext uri="{BB962C8B-B14F-4D97-AF65-F5344CB8AC3E}">
        <p14:creationId xmlns:p14="http://schemas.microsoft.com/office/powerpoint/2010/main" xmlns="" val="129260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a:t>5. </a:t>
            </a:r>
            <a:r>
              <a:rPr lang="en-US" b="1" i="1" dirty="0"/>
              <a:t>Concern for survival, growth, and profitability</a:t>
            </a:r>
            <a:r>
              <a:rPr lang="en-US" dirty="0"/>
              <a:t>—Is the firm committed to growth and financial soundness?</a:t>
            </a:r>
          </a:p>
          <a:p>
            <a:r>
              <a:rPr lang="en-US" dirty="0"/>
              <a:t>6. </a:t>
            </a:r>
            <a:r>
              <a:rPr lang="en-US" b="1" i="1" dirty="0"/>
              <a:t>Philosophy</a:t>
            </a:r>
            <a:r>
              <a:rPr lang="en-US" dirty="0"/>
              <a:t>—What are the basic beliefs, values, aspirations, and ethical priorities of the firm?</a:t>
            </a:r>
          </a:p>
          <a:p>
            <a:r>
              <a:rPr lang="en-US" dirty="0"/>
              <a:t>7. </a:t>
            </a:r>
            <a:r>
              <a:rPr lang="en-US" b="1" i="1" dirty="0"/>
              <a:t>Self-concept</a:t>
            </a:r>
            <a:r>
              <a:rPr lang="en-US" dirty="0"/>
              <a:t>—What is the firm’s distinctive competence or major competitive advantage?</a:t>
            </a:r>
          </a:p>
          <a:p>
            <a:endParaRPr lang="en-US" dirty="0"/>
          </a:p>
        </p:txBody>
      </p:sp>
    </p:spTree>
    <p:extLst>
      <p:ext uri="{BB962C8B-B14F-4D97-AF65-F5344CB8AC3E}">
        <p14:creationId xmlns:p14="http://schemas.microsoft.com/office/powerpoint/2010/main" xmlns="" val="42855829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6096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a:t>8. </a:t>
            </a:r>
            <a:r>
              <a:rPr lang="en-US" b="1" i="1" dirty="0"/>
              <a:t>Concern for public image</a:t>
            </a:r>
            <a:r>
              <a:rPr lang="en-US" dirty="0"/>
              <a:t>—Is the firm responsive to social, community, and environmental concerns?</a:t>
            </a:r>
          </a:p>
          <a:p>
            <a:r>
              <a:rPr lang="en-US" dirty="0"/>
              <a:t>9. </a:t>
            </a:r>
            <a:r>
              <a:rPr lang="en-US" b="1" i="1" dirty="0"/>
              <a:t>Concern for employees</a:t>
            </a:r>
            <a:r>
              <a:rPr lang="en-US" dirty="0"/>
              <a:t>—Are employees a valuable asset of the firm?</a:t>
            </a:r>
          </a:p>
          <a:p>
            <a:endParaRPr lang="en-US" dirty="0"/>
          </a:p>
        </p:txBody>
      </p:sp>
    </p:spTree>
    <p:extLst>
      <p:ext uri="{BB962C8B-B14F-4D97-AF65-F5344CB8AC3E}">
        <p14:creationId xmlns:p14="http://schemas.microsoft.com/office/powerpoint/2010/main" xmlns="" val="85834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4400" b="1" dirty="0" smtClean="0"/>
              <a:t>2. </a:t>
            </a:r>
            <a:r>
              <a:rPr lang="en-US" sz="3600" b="1" dirty="0" smtClean="0"/>
              <a:t>Strategy </a:t>
            </a:r>
            <a:r>
              <a:rPr lang="en-US" sz="3600" b="1" dirty="0"/>
              <a:t>implementation</a:t>
            </a:r>
            <a:r>
              <a:rPr lang="en-US" b="1" dirty="0"/>
              <a:t> </a:t>
            </a:r>
            <a:r>
              <a:rPr lang="en-US" sz="3200" dirty="0"/>
              <a:t>requires a firm to </a:t>
            </a:r>
            <a:r>
              <a:rPr lang="en-US" sz="3200" dirty="0" smtClean="0"/>
              <a:t>establish:</a:t>
            </a:r>
            <a:endParaRPr lang="en-US" dirty="0" smtClean="0"/>
          </a:p>
          <a:p>
            <a:pPr>
              <a:buFont typeface="Wingdings" panose="05000000000000000000" pitchFamily="2" charset="2"/>
              <a:buChar char="Ø"/>
            </a:pPr>
            <a:r>
              <a:rPr lang="en-US" dirty="0" smtClean="0"/>
              <a:t> </a:t>
            </a:r>
            <a:r>
              <a:rPr lang="en-US" sz="3200" dirty="0"/>
              <a:t>annual objectives, </a:t>
            </a:r>
            <a:endParaRPr lang="en-US" sz="3200" dirty="0" smtClean="0"/>
          </a:p>
          <a:p>
            <a:pPr>
              <a:buFont typeface="Wingdings" panose="05000000000000000000" pitchFamily="2" charset="2"/>
              <a:buChar char="Ø"/>
            </a:pPr>
            <a:r>
              <a:rPr lang="en-US" sz="3200" dirty="0" smtClean="0"/>
              <a:t>devise </a:t>
            </a:r>
            <a:r>
              <a:rPr lang="en-US" sz="3200" dirty="0"/>
              <a:t>policies, </a:t>
            </a:r>
            <a:endParaRPr lang="en-US" sz="3200" dirty="0" smtClean="0"/>
          </a:p>
          <a:p>
            <a:pPr>
              <a:buFont typeface="Wingdings" panose="05000000000000000000" pitchFamily="2" charset="2"/>
              <a:buChar char="Ø"/>
            </a:pPr>
            <a:r>
              <a:rPr lang="en-US" sz="3200" dirty="0" smtClean="0"/>
              <a:t>motivate </a:t>
            </a:r>
            <a:r>
              <a:rPr lang="en-US" sz="3200" dirty="0"/>
              <a:t>employees, and </a:t>
            </a:r>
            <a:endParaRPr lang="en-US" sz="3200" dirty="0" smtClean="0"/>
          </a:p>
          <a:p>
            <a:pPr>
              <a:buFont typeface="Wingdings" panose="05000000000000000000" pitchFamily="2" charset="2"/>
              <a:buChar char="Ø"/>
            </a:pPr>
            <a:r>
              <a:rPr lang="en-US" sz="3200" dirty="0" smtClean="0"/>
              <a:t>allocate </a:t>
            </a:r>
            <a:r>
              <a:rPr lang="en-US" sz="3200" dirty="0"/>
              <a:t>resources so that formulated strategies can be </a:t>
            </a:r>
            <a:r>
              <a:rPr lang="en-US" sz="3200" dirty="0" smtClean="0"/>
              <a:t>executed.</a:t>
            </a:r>
          </a:p>
          <a:p>
            <a:pPr marL="0" indent="0">
              <a:buClrTx/>
              <a:buNone/>
            </a:pPr>
            <a:endParaRPr lang="en-US" dirty="0" smtClean="0"/>
          </a:p>
        </p:txBody>
      </p:sp>
    </p:spTree>
    <p:extLst>
      <p:ext uri="{BB962C8B-B14F-4D97-AF65-F5344CB8AC3E}">
        <p14:creationId xmlns:p14="http://schemas.microsoft.com/office/powerpoint/2010/main" xmlns="" val="999660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Goals refer to the specific target or results that business will try to achieve</a:t>
            </a:r>
            <a:r>
              <a:rPr lang="en-US" dirty="0" smtClean="0"/>
              <a:t>.</a:t>
            </a:r>
          </a:p>
          <a:p>
            <a:r>
              <a:rPr lang="en-US" dirty="0"/>
              <a:t>There are three types of goals, namely, short-term goals, long-term goals and Intermediate term Goals.</a:t>
            </a:r>
          </a:p>
          <a:p>
            <a:pPr marL="0" indent="0">
              <a:buNone/>
            </a:pPr>
            <a:r>
              <a:rPr lang="en-US" dirty="0"/>
              <a:t>Short-term goals</a:t>
            </a:r>
          </a:p>
          <a:p>
            <a:r>
              <a:rPr lang="en-US" dirty="0"/>
              <a:t>Short-term goals should be accomplished with in one year and should be very specific. For example a corporate Goal is to increases profit by 12% by the end of </a:t>
            </a:r>
            <a:r>
              <a:rPr lang="en-US" dirty="0" smtClean="0"/>
              <a:t>December 2011</a:t>
            </a:r>
            <a:endParaRPr lang="en-US" dirty="0"/>
          </a:p>
        </p:txBody>
      </p:sp>
    </p:spTree>
    <p:extLst>
      <p:ext uri="{BB962C8B-B14F-4D97-AF65-F5344CB8AC3E}">
        <p14:creationId xmlns:p14="http://schemas.microsoft.com/office/powerpoint/2010/main" xmlns="" val="3729720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sz="4400" b="1" dirty="0"/>
              <a:t>Long-term Goals</a:t>
            </a:r>
            <a:r>
              <a:rPr lang="en-US" sz="4400" dirty="0"/>
              <a:t/>
            </a:r>
            <a:br>
              <a:rPr lang="en-US" sz="4400" dirty="0"/>
            </a:br>
            <a:endParaRPr lang="en-US" dirty="0"/>
          </a:p>
        </p:txBody>
      </p:sp>
      <p:sp>
        <p:nvSpPr>
          <p:cNvPr id="3" name="Content Placeholder 2"/>
          <p:cNvSpPr>
            <a:spLocks noGrp="1"/>
          </p:cNvSpPr>
          <p:nvPr>
            <p:ph idx="1"/>
          </p:nvPr>
        </p:nvSpPr>
        <p:spPr>
          <a:xfrm>
            <a:off x="457200" y="1447800"/>
            <a:ext cx="8229600" cy="4876800"/>
          </a:xfrm>
        </p:spPr>
        <p:txBody>
          <a:bodyPr/>
          <a:lstStyle/>
          <a:p>
            <a:r>
              <a:rPr lang="en-US" dirty="0" smtClean="0"/>
              <a:t>Long-term </a:t>
            </a:r>
            <a:r>
              <a:rPr lang="en-US" dirty="0"/>
              <a:t>goals should be accomplished in more than one year (one decision cycle may be five years</a:t>
            </a:r>
            <a:r>
              <a:rPr lang="en-US" dirty="0" smtClean="0"/>
              <a:t>).</a:t>
            </a:r>
          </a:p>
          <a:p>
            <a:r>
              <a:rPr lang="en-US" dirty="0" err="1" smtClean="0"/>
              <a:t>E.g</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292178981"/>
              </p:ext>
            </p:extLst>
          </p:nvPr>
        </p:nvGraphicFramePr>
        <p:xfrm>
          <a:off x="1524000" y="2590800"/>
          <a:ext cx="5623560" cy="1295400"/>
        </p:xfrm>
        <a:graphic>
          <a:graphicData uri="http://schemas.openxmlformats.org/drawingml/2006/table">
            <a:tbl>
              <a:tblPr>
                <a:tableStyleId>{5C22544A-7EE6-4342-B048-85BDC9FD1C3A}</a:tableStyleId>
              </a:tblPr>
              <a:tblGrid>
                <a:gridCol w="2811780"/>
                <a:gridCol w="2811780"/>
              </a:tblGrid>
              <a:tr h="1295400">
                <a:tc>
                  <a:txBody>
                    <a:bodyPr/>
                    <a:lstStyle/>
                    <a:p>
                      <a:pPr algn="just">
                        <a:spcAft>
                          <a:spcPts val="0"/>
                        </a:spcAft>
                      </a:pPr>
                      <a:r>
                        <a:rPr lang="en-US" sz="2000" dirty="0">
                          <a:effectLst/>
                        </a:rPr>
                        <a:t>Productivity: related with resources and output generated.</a:t>
                      </a:r>
                      <a:endParaRPr lang="en-US" sz="2000" dirty="0">
                        <a:effectLst/>
                        <a:latin typeface="Times New Roman"/>
                        <a:ea typeface="Times New Roman"/>
                      </a:endParaRPr>
                    </a:p>
                  </a:txBody>
                  <a:tcPr marL="68580" marR="68580" marT="0" marB="0"/>
                </a:tc>
                <a:tc>
                  <a:txBody>
                    <a:bodyPr/>
                    <a:lstStyle/>
                    <a:p>
                      <a:pPr algn="just">
                        <a:spcAft>
                          <a:spcPts val="0"/>
                        </a:spcAft>
                      </a:pPr>
                      <a:r>
                        <a:rPr lang="en-US" sz="2000" dirty="0">
                          <a:effectLst/>
                        </a:rPr>
                        <a:t>Reduce manufacturing costs for all product line by 3%</a:t>
                      </a:r>
                      <a:endParaRPr lang="en-US" sz="20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67542923"/>
              </p:ext>
            </p:extLst>
          </p:nvPr>
        </p:nvGraphicFramePr>
        <p:xfrm>
          <a:off x="1524000" y="4114800"/>
          <a:ext cx="5623560" cy="1143000"/>
        </p:xfrm>
        <a:graphic>
          <a:graphicData uri="http://schemas.openxmlformats.org/drawingml/2006/table">
            <a:tbl>
              <a:tblPr>
                <a:tableStyleId>{5C22544A-7EE6-4342-B048-85BDC9FD1C3A}</a:tableStyleId>
              </a:tblPr>
              <a:tblGrid>
                <a:gridCol w="2811780"/>
                <a:gridCol w="2811780"/>
              </a:tblGrid>
              <a:tr h="1143000">
                <a:tc>
                  <a:txBody>
                    <a:bodyPr/>
                    <a:lstStyle/>
                    <a:p>
                      <a:pPr algn="just">
                        <a:spcAft>
                          <a:spcPts val="0"/>
                        </a:spcAft>
                      </a:pPr>
                      <a:r>
                        <a:rPr lang="en-US" sz="1800" dirty="0">
                          <a:effectLst/>
                        </a:rPr>
                        <a:t>Innovation: development of new products or services. </a:t>
                      </a:r>
                      <a:endParaRPr lang="en-US" sz="1800" dirty="0">
                        <a:effectLst/>
                        <a:latin typeface="Times New Roman"/>
                        <a:ea typeface="Times New Roman"/>
                      </a:endParaRPr>
                    </a:p>
                  </a:txBody>
                  <a:tcPr marL="68580" marR="68580" marT="0" marB="0"/>
                </a:tc>
                <a:tc>
                  <a:txBody>
                    <a:bodyPr/>
                    <a:lstStyle/>
                    <a:p>
                      <a:pPr algn="just">
                        <a:spcAft>
                          <a:spcPts val="0"/>
                        </a:spcAft>
                      </a:pPr>
                      <a:r>
                        <a:rPr lang="en-US" sz="1800" dirty="0">
                          <a:effectLst/>
                        </a:rPr>
                        <a:t>Introduce 3 new brands of products each year</a:t>
                      </a:r>
                      <a:endParaRPr lang="en-US" sz="18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54273972"/>
              </p:ext>
            </p:extLst>
          </p:nvPr>
        </p:nvGraphicFramePr>
        <p:xfrm>
          <a:off x="1447800" y="5486400"/>
          <a:ext cx="5623560" cy="1219200"/>
        </p:xfrm>
        <a:graphic>
          <a:graphicData uri="http://schemas.openxmlformats.org/drawingml/2006/table">
            <a:tbl>
              <a:tblPr>
                <a:tableStyleId>{5C22544A-7EE6-4342-B048-85BDC9FD1C3A}</a:tableStyleId>
              </a:tblPr>
              <a:tblGrid>
                <a:gridCol w="2811780"/>
                <a:gridCol w="2811780"/>
              </a:tblGrid>
              <a:tr h="1219200">
                <a:tc>
                  <a:txBody>
                    <a:bodyPr/>
                    <a:lstStyle/>
                    <a:p>
                      <a:pPr algn="just">
                        <a:spcAft>
                          <a:spcPts val="0"/>
                        </a:spcAft>
                      </a:pPr>
                      <a:r>
                        <a:rPr lang="en-US" sz="1600">
                          <a:effectLst/>
                        </a:rPr>
                        <a:t>Public responsibility: Discharge social responsibility towards society, community &amp; the nation</a:t>
                      </a:r>
                    </a:p>
                    <a:p>
                      <a:pPr algn="just">
                        <a:spcAft>
                          <a:spcPts val="0"/>
                        </a:spcAft>
                      </a:pPr>
                      <a:r>
                        <a:rPr lang="en-US" sz="1600">
                          <a:effectLst/>
                        </a:rPr>
                        <a:t> </a:t>
                      </a:r>
                      <a:endParaRPr lang="en-US" sz="1600">
                        <a:effectLst/>
                        <a:latin typeface="Times New Roman"/>
                        <a:ea typeface="Times New Roman"/>
                      </a:endParaRPr>
                    </a:p>
                  </a:txBody>
                  <a:tcPr marL="68580" marR="68580" marT="0" marB="0"/>
                </a:tc>
                <a:tc>
                  <a:txBody>
                    <a:bodyPr/>
                    <a:lstStyle/>
                    <a:p>
                      <a:pPr algn="just">
                        <a:spcAft>
                          <a:spcPts val="0"/>
                        </a:spcAft>
                      </a:pPr>
                      <a:r>
                        <a:rPr lang="en-US" sz="1600" dirty="0">
                          <a:effectLst/>
                        </a:rPr>
                        <a:t>Generate 10% employment within 5 </a:t>
                      </a:r>
                      <a:r>
                        <a:rPr lang="en-US" sz="1600" dirty="0" err="1">
                          <a:effectLst/>
                        </a:rPr>
                        <a:t>yrs</a:t>
                      </a:r>
                      <a:r>
                        <a:rPr lang="en-US" sz="1600" dirty="0">
                          <a:effectLst/>
                        </a:rPr>
                        <a:t> (2005)</a:t>
                      </a:r>
                    </a:p>
                    <a:p>
                      <a:pPr algn="just">
                        <a:spcAft>
                          <a:spcPts val="0"/>
                        </a:spcAft>
                      </a:pP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2112444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4400" dirty="0" smtClean="0"/>
              <a:t>Levels of strategy </a:t>
            </a:r>
            <a:endParaRPr lang="en-US" sz="4400"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a:t>There are three main levels </a:t>
            </a:r>
            <a:r>
              <a:rPr lang="en-US" dirty="0" smtClean="0"/>
              <a:t>of strategic management</a:t>
            </a:r>
            <a:r>
              <a:rPr lang="en-US" dirty="0"/>
              <a:t>: corporate, business, and </a:t>
            </a:r>
            <a:r>
              <a:rPr lang="en-US" dirty="0" smtClean="0"/>
              <a:t>functional.</a:t>
            </a:r>
          </a:p>
          <a:p>
            <a:pPr marL="0" indent="0">
              <a:buNone/>
            </a:pPr>
            <a:r>
              <a:rPr lang="en-US" b="1" dirty="0" smtClean="0"/>
              <a:t>Corporate-Level</a:t>
            </a:r>
          </a:p>
          <a:p>
            <a:r>
              <a:rPr lang="en-US" dirty="0" smtClean="0"/>
              <a:t>It is the top management’s plan to direct and run the organization as a whole.</a:t>
            </a:r>
          </a:p>
          <a:p>
            <a:r>
              <a:rPr lang="en-US" dirty="0"/>
              <a:t>The corporate level of management consists of the chief executive </a:t>
            </a:r>
            <a:r>
              <a:rPr lang="en-US" dirty="0" smtClean="0"/>
              <a:t>officer </a:t>
            </a:r>
            <a:r>
              <a:rPr lang="en-US" dirty="0"/>
              <a:t>(CEO</a:t>
            </a:r>
            <a:r>
              <a:rPr lang="en-US" dirty="0" smtClean="0"/>
              <a:t>), other </a:t>
            </a:r>
            <a:r>
              <a:rPr lang="en-US" dirty="0"/>
              <a:t>senior executives, and corporate staff</a:t>
            </a:r>
            <a:r>
              <a:rPr lang="en-US" dirty="0" smtClean="0"/>
              <a:t>.</a:t>
            </a:r>
          </a:p>
          <a:p>
            <a:r>
              <a:rPr lang="en-US" dirty="0"/>
              <a:t>These individuals occupy the apex </a:t>
            </a:r>
            <a:r>
              <a:rPr lang="en-US" dirty="0" smtClean="0"/>
              <a:t>of decision </a:t>
            </a:r>
            <a:r>
              <a:rPr lang="en-US" dirty="0"/>
              <a:t>making within the organization</a:t>
            </a:r>
            <a:r>
              <a:rPr lang="en-US" dirty="0" smtClean="0"/>
              <a:t>.</a:t>
            </a:r>
          </a:p>
          <a:p>
            <a:r>
              <a:rPr lang="en-US" dirty="0"/>
              <a:t>T</a:t>
            </a:r>
            <a:r>
              <a:rPr lang="en-US" dirty="0" smtClean="0"/>
              <a:t>he </a:t>
            </a:r>
            <a:r>
              <a:rPr lang="en-US" dirty="0"/>
              <a:t>role of corporate-level </a:t>
            </a:r>
            <a:r>
              <a:rPr lang="en-US" dirty="0" smtClean="0"/>
              <a:t>managers is </a:t>
            </a:r>
            <a:r>
              <a:rPr lang="en-US" dirty="0"/>
              <a:t>to </a:t>
            </a:r>
            <a:r>
              <a:rPr lang="en-US" dirty="0">
                <a:solidFill>
                  <a:srgbClr val="FF0000"/>
                </a:solidFill>
              </a:rPr>
              <a:t>oversee</a:t>
            </a:r>
            <a:r>
              <a:rPr lang="en-US" dirty="0"/>
              <a:t> the development of strategies for the whole organization.</a:t>
            </a:r>
          </a:p>
        </p:txBody>
      </p:sp>
    </p:spTree>
    <p:extLst>
      <p:ext uri="{BB962C8B-B14F-4D97-AF65-F5344CB8AC3E}">
        <p14:creationId xmlns:p14="http://schemas.microsoft.com/office/powerpoint/2010/main" xmlns="" val="1337249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pPr marL="0" indent="0">
              <a:buNone/>
            </a:pPr>
            <a:r>
              <a:rPr lang="en-US" dirty="0" smtClean="0"/>
              <a:t>This role includes:</a:t>
            </a:r>
          </a:p>
          <a:p>
            <a:r>
              <a:rPr lang="en-US" dirty="0" smtClean="0"/>
              <a:t> defining </a:t>
            </a:r>
            <a:r>
              <a:rPr lang="en-US" dirty="0"/>
              <a:t>the goals of the organization, </a:t>
            </a:r>
            <a:endParaRPr lang="en-US" dirty="0" smtClean="0"/>
          </a:p>
          <a:p>
            <a:r>
              <a:rPr lang="en-US" dirty="0" smtClean="0"/>
              <a:t>determining </a:t>
            </a:r>
            <a:r>
              <a:rPr lang="en-US" dirty="0"/>
              <a:t>what businesses </a:t>
            </a:r>
            <a:r>
              <a:rPr lang="en-US" dirty="0" smtClean="0"/>
              <a:t>it should </a:t>
            </a:r>
            <a:r>
              <a:rPr lang="en-US" dirty="0"/>
              <a:t>be </a:t>
            </a:r>
            <a:r>
              <a:rPr lang="en-US" dirty="0" smtClean="0"/>
              <a:t>in,</a:t>
            </a:r>
          </a:p>
          <a:p>
            <a:r>
              <a:rPr lang="en-US" dirty="0" smtClean="0"/>
              <a:t>allocating </a:t>
            </a:r>
            <a:r>
              <a:rPr lang="en-US" dirty="0"/>
              <a:t>resources among the different </a:t>
            </a:r>
            <a:r>
              <a:rPr lang="en-US" dirty="0" smtClean="0"/>
              <a:t>businesses,</a:t>
            </a:r>
          </a:p>
          <a:p>
            <a:r>
              <a:rPr lang="en-US" dirty="0" smtClean="0"/>
              <a:t>formulating and implementing </a:t>
            </a:r>
            <a:r>
              <a:rPr lang="en-US" dirty="0"/>
              <a:t>strategies that span individual businesses, </a:t>
            </a:r>
            <a:r>
              <a:rPr lang="en-US" dirty="0" smtClean="0"/>
              <a:t>and</a:t>
            </a:r>
          </a:p>
          <a:p>
            <a:r>
              <a:rPr lang="en-US" dirty="0" smtClean="0"/>
              <a:t> </a:t>
            </a:r>
            <a:r>
              <a:rPr lang="en-US" dirty="0"/>
              <a:t>providing </a:t>
            </a:r>
            <a:r>
              <a:rPr lang="en-US" dirty="0" smtClean="0"/>
              <a:t>leadership for </a:t>
            </a:r>
            <a:r>
              <a:rPr lang="en-US" dirty="0"/>
              <a:t>the entire organization.</a:t>
            </a:r>
          </a:p>
        </p:txBody>
      </p:sp>
    </p:spTree>
    <p:extLst>
      <p:ext uri="{BB962C8B-B14F-4D97-AF65-F5344CB8AC3E}">
        <p14:creationId xmlns:p14="http://schemas.microsoft.com/office/powerpoint/2010/main" xmlns="" val="133994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level strategy</a:t>
            </a:r>
            <a:endParaRPr lang="en-US" dirty="0"/>
          </a:p>
        </p:txBody>
      </p:sp>
      <p:sp>
        <p:nvSpPr>
          <p:cNvPr id="3" name="Content Placeholder 2"/>
          <p:cNvSpPr>
            <a:spLocks noGrp="1"/>
          </p:cNvSpPr>
          <p:nvPr>
            <p:ph idx="1"/>
          </p:nvPr>
        </p:nvSpPr>
        <p:spPr/>
        <p:txBody>
          <a:bodyPr/>
          <a:lstStyle/>
          <a:p>
            <a:r>
              <a:rPr lang="en-US" dirty="0" smtClean="0"/>
              <a:t>It is the managerial plan for directing and running a particular business unit. </a:t>
            </a:r>
          </a:p>
          <a:p>
            <a:r>
              <a:rPr lang="en-US" dirty="0" smtClean="0"/>
              <a:t>The fundamental in SBU is to identify the discrete independent product/market segments served by </a:t>
            </a:r>
            <a:r>
              <a:rPr lang="en-US" smtClean="0"/>
              <a:t>an organization.  </a:t>
            </a:r>
            <a:endParaRPr lang="en-US" dirty="0" smtClean="0"/>
          </a:p>
          <a:p>
            <a:r>
              <a:rPr lang="en-US" dirty="0"/>
              <a:t>The strategic role of these managers </a:t>
            </a:r>
            <a:r>
              <a:rPr lang="en-US" dirty="0" smtClean="0"/>
              <a:t>is to </a:t>
            </a:r>
            <a:r>
              <a:rPr lang="en-US" dirty="0"/>
              <a:t>translate the general statements of direction and intent that come from the </a:t>
            </a:r>
            <a:r>
              <a:rPr lang="en-US" dirty="0" smtClean="0"/>
              <a:t>corporate level </a:t>
            </a:r>
            <a:r>
              <a:rPr lang="en-US" dirty="0"/>
              <a:t>into concrete strategies for individual businesses.</a:t>
            </a:r>
          </a:p>
        </p:txBody>
      </p:sp>
    </p:spTree>
    <p:extLst>
      <p:ext uri="{BB962C8B-B14F-4D97-AF65-F5344CB8AC3E}">
        <p14:creationId xmlns:p14="http://schemas.microsoft.com/office/powerpoint/2010/main" xmlns="" val="3658886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Functional level strategy</a:t>
            </a:r>
            <a:endParaRPr lang="en-US" dirty="0"/>
          </a:p>
        </p:txBody>
      </p:sp>
      <p:sp>
        <p:nvSpPr>
          <p:cNvPr id="3" name="Content Placeholder 2"/>
          <p:cNvSpPr>
            <a:spLocks noGrp="1"/>
          </p:cNvSpPr>
          <p:nvPr>
            <p:ph idx="1"/>
          </p:nvPr>
        </p:nvSpPr>
        <p:spPr>
          <a:xfrm>
            <a:off x="457200" y="1447800"/>
            <a:ext cx="8229600" cy="5257800"/>
          </a:xfrm>
        </p:spPr>
        <p:txBody>
          <a:bodyPr>
            <a:normAutofit fontScale="92500"/>
          </a:bodyPr>
          <a:lstStyle/>
          <a:p>
            <a:r>
              <a:rPr lang="en-US" dirty="0" smtClean="0"/>
              <a:t>It is the plan to manage a principal subordinate activity with in a business. </a:t>
            </a:r>
          </a:p>
          <a:p>
            <a:r>
              <a:rPr lang="en-US" dirty="0"/>
              <a:t>Functional-level managers are responsible for the </a:t>
            </a:r>
            <a:r>
              <a:rPr lang="en-US" dirty="0" err="1"/>
              <a:t>specifi</a:t>
            </a:r>
            <a:r>
              <a:rPr lang="en-US" dirty="0"/>
              <a:t> c business functions or </a:t>
            </a:r>
            <a:r>
              <a:rPr lang="en-US" dirty="0" smtClean="0"/>
              <a:t>operations (human </a:t>
            </a:r>
            <a:r>
              <a:rPr lang="en-US" dirty="0"/>
              <a:t>resources, purchasing, product development, customer service, and so </a:t>
            </a:r>
            <a:r>
              <a:rPr lang="en-US" dirty="0" smtClean="0"/>
              <a:t>on) that </a:t>
            </a:r>
            <a:r>
              <a:rPr lang="en-US" dirty="0"/>
              <a:t>constitute a company or one of its divisions. </a:t>
            </a:r>
            <a:endParaRPr lang="en-US" dirty="0" smtClean="0"/>
          </a:p>
          <a:p>
            <a:r>
              <a:rPr lang="en-US" dirty="0" smtClean="0"/>
              <a:t>Thus</a:t>
            </a:r>
            <a:r>
              <a:rPr lang="en-US" dirty="0"/>
              <a:t>, a functional manager’s </a:t>
            </a:r>
            <a:r>
              <a:rPr lang="en-US" dirty="0" smtClean="0"/>
              <a:t>sphere of </a:t>
            </a:r>
            <a:r>
              <a:rPr lang="en-US" dirty="0"/>
              <a:t>responsibility is generally </a:t>
            </a:r>
            <a:r>
              <a:rPr lang="en-US" dirty="0" smtClean="0"/>
              <a:t>confined </a:t>
            </a:r>
            <a:r>
              <a:rPr lang="en-US" dirty="0"/>
              <a:t>to one organizational </a:t>
            </a:r>
            <a:r>
              <a:rPr lang="en-US" dirty="0" smtClean="0"/>
              <a:t>activity.</a:t>
            </a:r>
          </a:p>
          <a:p>
            <a:r>
              <a:rPr lang="en-US" dirty="0"/>
              <a:t>Indeed, because they are closer to the customer than is the </a:t>
            </a:r>
            <a:r>
              <a:rPr lang="en-US"/>
              <a:t>typical </a:t>
            </a:r>
            <a:r>
              <a:rPr lang="en-US" smtClean="0"/>
              <a:t>general manager</a:t>
            </a:r>
            <a:r>
              <a:rPr lang="en-US" dirty="0"/>
              <a:t>, functional managers themselves may generate important ideas that </a:t>
            </a:r>
            <a:r>
              <a:rPr lang="en-US" dirty="0" smtClean="0"/>
              <a:t>subsequently become </a:t>
            </a:r>
            <a:r>
              <a:rPr lang="en-US" dirty="0"/>
              <a:t>major strategies for the company.</a:t>
            </a:r>
          </a:p>
        </p:txBody>
      </p:sp>
    </p:spTree>
    <p:extLst>
      <p:ext uri="{BB962C8B-B14F-4D97-AF65-F5344CB8AC3E}">
        <p14:creationId xmlns:p14="http://schemas.microsoft.com/office/powerpoint/2010/main" xmlns="" val="951832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264967"/>
            <a:ext cx="3505200" cy="3220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18290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We </a:t>
            </a:r>
            <a:r>
              <a:rPr lang="en-US" dirty="0"/>
              <a:t>are loyal to Royal Caribbean and Celebrity and strive for continuous improvement in everything we do. We always </a:t>
            </a:r>
            <a:r>
              <a:rPr lang="en-US" dirty="0" smtClean="0"/>
              <a:t>provide service </a:t>
            </a:r>
            <a:r>
              <a:rPr lang="en-US" dirty="0"/>
              <a:t>with a friendly greeting and a smile (7). We anticipate the needs of our customers and make all efforts to exceed </a:t>
            </a:r>
            <a:r>
              <a:rPr lang="en-US" dirty="0" smtClean="0"/>
              <a:t>our customers</a:t>
            </a:r>
            <a:r>
              <a:rPr lang="en-US" dirty="0"/>
              <a:t>’ expectations (1). We take ownership of any problem that is brought to our attention. We engage in conduct that </a:t>
            </a:r>
            <a:r>
              <a:rPr lang="en-US" dirty="0" smtClean="0"/>
              <a:t>enhances our </a:t>
            </a:r>
            <a:r>
              <a:rPr lang="en-US" dirty="0"/>
              <a:t>corporate reputation and employee morale (9). We are committed to act in the highest ethical manner and respect the rights </a:t>
            </a:r>
            <a:r>
              <a:rPr lang="en-US" dirty="0" smtClean="0"/>
              <a:t>and dignity </a:t>
            </a:r>
            <a:r>
              <a:rPr lang="en-US" dirty="0"/>
              <a:t>of others (6</a:t>
            </a:r>
            <a:r>
              <a:rPr lang="en-US" sz="1200" dirty="0"/>
              <a:t>). </a:t>
            </a:r>
            <a:r>
              <a:rPr lang="en-US" sz="100" i="1" dirty="0"/>
              <a:t>(Author comment: Statement lacks five components: Products/Services, Markets, Technology, Concern </a:t>
            </a:r>
            <a:r>
              <a:rPr lang="en-US" sz="100" i="1" dirty="0" smtClean="0"/>
              <a:t>for Survival/Growth/Profits</a:t>
            </a:r>
            <a:r>
              <a:rPr lang="en-US" sz="100" i="1" dirty="0"/>
              <a:t>, Concern for Public Image</a:t>
            </a:r>
            <a:endParaRPr lang="en-US" sz="100" dirty="0"/>
          </a:p>
        </p:txBody>
      </p:sp>
    </p:spTree>
    <p:extLst>
      <p:ext uri="{BB962C8B-B14F-4D97-AF65-F5344CB8AC3E}">
        <p14:creationId xmlns:p14="http://schemas.microsoft.com/office/powerpoint/2010/main" xmlns="" val="32727771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Assignment 2</a:t>
            </a:r>
            <a:endParaRPr lang="en-US" dirty="0"/>
          </a:p>
        </p:txBody>
      </p:sp>
      <p:sp>
        <p:nvSpPr>
          <p:cNvPr id="3" name="Content Placeholder 2"/>
          <p:cNvSpPr>
            <a:spLocks noGrp="1"/>
          </p:cNvSpPr>
          <p:nvPr>
            <p:ph idx="1"/>
          </p:nvPr>
        </p:nvSpPr>
        <p:spPr>
          <a:xfrm>
            <a:off x="457200" y="838200"/>
            <a:ext cx="8229600" cy="5486400"/>
          </a:xfrm>
        </p:spPr>
        <p:txBody>
          <a:bodyPr>
            <a:noAutofit/>
          </a:bodyPr>
          <a:lstStyle/>
          <a:p>
            <a:r>
              <a:rPr lang="en-US" sz="2800" dirty="0" smtClean="0"/>
              <a:t>2. </a:t>
            </a:r>
            <a:r>
              <a:rPr lang="en-US" sz="2800" dirty="0"/>
              <a:t>Dell’s mission is to be the most successful computer company (2) in the world (3) at delivering the best customer experience in</a:t>
            </a:r>
          </a:p>
          <a:p>
            <a:r>
              <a:rPr lang="en-US" sz="2800" dirty="0"/>
              <a:t>markets we serve (1). In doing so, Dell will meet customer expectations of highest quality; leading technology (4); competitive</a:t>
            </a:r>
          </a:p>
          <a:p>
            <a:r>
              <a:rPr lang="en-US" sz="2800" dirty="0"/>
              <a:t>pricing; individual and company accountability (6); best-in-class service and support (7); flexible customization capability (7);</a:t>
            </a:r>
          </a:p>
          <a:p>
            <a:r>
              <a:rPr lang="en-US" sz="2800" dirty="0"/>
              <a:t>superior corporate citizenship (8); financial stability (5). </a:t>
            </a:r>
            <a:r>
              <a:rPr lang="en-US" sz="4800" i="1" dirty="0"/>
              <a:t>(</a:t>
            </a:r>
            <a:r>
              <a:rPr lang="en-US" sz="3200" i="1" dirty="0"/>
              <a:t>Author comment: Statement </a:t>
            </a:r>
            <a:r>
              <a:rPr lang="en-US" sz="2800" i="1" dirty="0"/>
              <a:t>l</a:t>
            </a:r>
            <a:r>
              <a:rPr lang="en-US" sz="3200" i="1" dirty="0"/>
              <a:t>acks only one component: Concern for</a:t>
            </a:r>
          </a:p>
          <a:p>
            <a:r>
              <a:rPr lang="en-US" sz="100" i="1" dirty="0"/>
              <a:t>Employees</a:t>
            </a:r>
            <a:r>
              <a:rPr lang="en-US" sz="100" i="1" dirty="0" smtClean="0"/>
              <a:t>)</a:t>
            </a:r>
            <a:endParaRPr lang="en-US" sz="500" i="1" dirty="0"/>
          </a:p>
        </p:txBody>
      </p:sp>
    </p:spTree>
    <p:extLst>
      <p:ext uri="{BB962C8B-B14F-4D97-AF65-F5344CB8AC3E}">
        <p14:creationId xmlns:p14="http://schemas.microsoft.com/office/powerpoint/2010/main" xmlns="" val="37192793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a:t>Procter &amp; Gamble will provide branded products and services of superior quality and value (7) that improve the lives of the world’s</a:t>
            </a:r>
          </a:p>
          <a:p>
            <a:r>
              <a:rPr lang="en-US" sz="2800" dirty="0"/>
              <a:t>(3) consumers. As a result, consumers (1) will reward us with industry leadership in sales, profit (5), and value creation, allowing our</a:t>
            </a:r>
          </a:p>
          <a:p>
            <a:r>
              <a:rPr lang="en-US" sz="2800" dirty="0"/>
              <a:t>people (9), our shareholders, and the communities (8) in which we live and work to prosper. </a:t>
            </a:r>
            <a:r>
              <a:rPr lang="en-US" sz="100" i="1" dirty="0"/>
              <a:t>(Author comment: Statement lacks three</a:t>
            </a:r>
          </a:p>
          <a:p>
            <a:r>
              <a:rPr lang="en-US" sz="100" i="1" dirty="0"/>
              <a:t>components: Products/Services, Technology, and Philosophy)</a:t>
            </a:r>
          </a:p>
          <a:p>
            <a:r>
              <a:rPr lang="en-US" sz="2800" dirty="0"/>
              <a:t>At </a:t>
            </a:r>
            <a:r>
              <a:rPr lang="en-US" sz="2800" dirty="0" err="1"/>
              <a:t>L’Oreal</a:t>
            </a:r>
            <a:r>
              <a:rPr lang="en-US" sz="2800" dirty="0"/>
              <a:t>, we believe that lasting business success is built upon ethical (6) standards which guide growth and on a genuine sense</a:t>
            </a:r>
          </a:p>
          <a:p>
            <a:r>
              <a:rPr lang="en-US" sz="2800" dirty="0"/>
              <a:t>of responsibility to our employees (9), our consumers, our environment and to the communities in which we operate (8). </a:t>
            </a:r>
            <a:r>
              <a:rPr lang="en-US" sz="100" i="1" dirty="0"/>
              <a:t>(Author</a:t>
            </a:r>
          </a:p>
          <a:p>
            <a:r>
              <a:rPr lang="en-US" sz="100" i="1" dirty="0"/>
              <a:t>comment: Statement lacks six components: Customers, Products/Services, Markets, Technology, Concern for</a:t>
            </a:r>
          </a:p>
          <a:p>
            <a:r>
              <a:rPr lang="en-US" sz="100" i="1" dirty="0"/>
              <a:t>Survival/Growth/Profits, Concern for Public Image)</a:t>
            </a:r>
            <a:endParaRPr lang="en-US" sz="100" dirty="0"/>
          </a:p>
          <a:p>
            <a:endParaRPr lang="en-US" dirty="0"/>
          </a:p>
        </p:txBody>
      </p:sp>
    </p:spTree>
    <p:extLst>
      <p:ext uri="{BB962C8B-B14F-4D97-AF65-F5344CB8AC3E}">
        <p14:creationId xmlns:p14="http://schemas.microsoft.com/office/powerpoint/2010/main" xmlns="" val="123936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447800"/>
            <a:ext cx="8534400" cy="4876800"/>
          </a:xfrm>
        </p:spPr>
        <p:txBody>
          <a:bodyPr/>
          <a:lstStyle/>
          <a:p>
            <a:pPr>
              <a:buClrTx/>
              <a:buFont typeface="Wingdings" panose="05000000000000000000" pitchFamily="2" charset="2"/>
              <a:buChar char="q"/>
            </a:pPr>
            <a:r>
              <a:rPr lang="en-US" sz="3600" b="1" dirty="0" smtClean="0"/>
              <a:t>  strategy </a:t>
            </a:r>
            <a:r>
              <a:rPr lang="en-US" sz="3600" b="1" dirty="0"/>
              <a:t>implementation includes:- </a:t>
            </a:r>
          </a:p>
          <a:p>
            <a:r>
              <a:rPr lang="en-US" sz="3200" dirty="0"/>
              <a:t>creating an effective </a:t>
            </a:r>
            <a:r>
              <a:rPr lang="en-US" sz="3200" dirty="0">
                <a:solidFill>
                  <a:srgbClr val="FF0000"/>
                </a:solidFill>
              </a:rPr>
              <a:t>organizational structure</a:t>
            </a:r>
            <a:r>
              <a:rPr lang="en-US" sz="3200" dirty="0"/>
              <a:t>, </a:t>
            </a:r>
          </a:p>
          <a:p>
            <a:r>
              <a:rPr lang="en-US" sz="3200" dirty="0"/>
              <a:t>redirecting marketing efforts, </a:t>
            </a:r>
          </a:p>
          <a:p>
            <a:r>
              <a:rPr lang="en-US" sz="3200" dirty="0"/>
              <a:t>preparing budgets, </a:t>
            </a:r>
            <a:endParaRPr lang="en-US" sz="3200" dirty="0" smtClean="0"/>
          </a:p>
          <a:p>
            <a:r>
              <a:rPr lang="en-US" sz="3200" dirty="0" smtClean="0"/>
              <a:t>developing </a:t>
            </a:r>
            <a:r>
              <a:rPr lang="en-US" sz="3200" dirty="0"/>
              <a:t>and utilizing  information systems, and </a:t>
            </a:r>
          </a:p>
          <a:p>
            <a:r>
              <a:rPr lang="en-US" sz="3200" dirty="0"/>
              <a:t>linking employee compensation to organizational performance.</a:t>
            </a:r>
          </a:p>
          <a:p>
            <a:endParaRPr lang="en-US" dirty="0"/>
          </a:p>
        </p:txBody>
      </p:sp>
    </p:spTree>
    <p:extLst>
      <p:ext uri="{BB962C8B-B14F-4D97-AF65-F5344CB8AC3E}">
        <p14:creationId xmlns:p14="http://schemas.microsoft.com/office/powerpoint/2010/main" xmlns="" val="981103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marL="0" indent="0" algn="ctr">
              <a:buNone/>
            </a:pPr>
            <a:r>
              <a:rPr lang="en-US" sz="3500" b="1" dirty="0"/>
              <a:t>CHAPTER </a:t>
            </a:r>
            <a:r>
              <a:rPr lang="en-US" sz="4300" b="1" dirty="0" smtClean="0">
                <a:latin typeface="Times New Roman" panose="02020603050405020304" pitchFamily="18" charset="0"/>
                <a:cs typeface="Times New Roman" panose="02020603050405020304" pitchFamily="18" charset="0"/>
              </a:rPr>
              <a:t>3</a:t>
            </a:r>
          </a:p>
          <a:p>
            <a:pPr marL="0" indent="0" algn="ctr">
              <a:buNone/>
            </a:pPr>
            <a:r>
              <a:rPr lang="en-US" sz="3200" b="1" dirty="0"/>
              <a:t>THE EXTERNAL ASSESSMENT</a:t>
            </a:r>
            <a:endParaRPr lang="en-US" sz="3200" dirty="0"/>
          </a:p>
          <a:p>
            <a:r>
              <a:rPr lang="en-US" sz="3600" dirty="0"/>
              <a:t>The purpose of an </a:t>
            </a:r>
            <a:r>
              <a:rPr lang="en-US" sz="3600" i="1" dirty="0"/>
              <a:t>external audit </a:t>
            </a:r>
            <a:r>
              <a:rPr lang="en-US" sz="3600" dirty="0"/>
              <a:t>is to develop a finite </a:t>
            </a:r>
            <a:r>
              <a:rPr lang="en-US" sz="3600" dirty="0">
                <a:solidFill>
                  <a:srgbClr val="FF0000"/>
                </a:solidFill>
              </a:rPr>
              <a:t>list of opportunities </a:t>
            </a:r>
            <a:r>
              <a:rPr lang="en-US" sz="3600" dirty="0"/>
              <a:t>that could </a:t>
            </a:r>
            <a:r>
              <a:rPr lang="en-US" sz="3600" dirty="0">
                <a:solidFill>
                  <a:srgbClr val="FF0000"/>
                </a:solidFill>
              </a:rPr>
              <a:t>benefit</a:t>
            </a:r>
            <a:r>
              <a:rPr lang="en-US" sz="3600" dirty="0"/>
              <a:t> a firm and </a:t>
            </a:r>
            <a:r>
              <a:rPr lang="en-US" sz="3600" dirty="0">
                <a:solidFill>
                  <a:srgbClr val="FF0000"/>
                </a:solidFill>
              </a:rPr>
              <a:t>threats</a:t>
            </a:r>
            <a:r>
              <a:rPr lang="en-US" sz="3600" dirty="0"/>
              <a:t> that should be </a:t>
            </a:r>
            <a:r>
              <a:rPr lang="en-US" sz="3600" dirty="0">
                <a:solidFill>
                  <a:srgbClr val="FF0000"/>
                </a:solidFill>
              </a:rPr>
              <a:t>avoided</a:t>
            </a:r>
            <a:r>
              <a:rPr lang="en-US" sz="3600" dirty="0" smtClean="0"/>
              <a:t>.</a:t>
            </a:r>
          </a:p>
          <a:p>
            <a:endParaRPr lang="en-US" sz="3600" dirty="0"/>
          </a:p>
          <a:p>
            <a:r>
              <a:rPr lang="en-US" sz="3600" dirty="0">
                <a:solidFill>
                  <a:srgbClr val="FF0000"/>
                </a:solidFill>
              </a:rPr>
              <a:t>External trends    </a:t>
            </a:r>
            <a:r>
              <a:rPr lang="en-US" sz="3600" dirty="0"/>
              <a:t>and events significantly </a:t>
            </a:r>
            <a:r>
              <a:rPr lang="en-US" sz="3600" dirty="0">
                <a:solidFill>
                  <a:srgbClr val="FF0000"/>
                </a:solidFill>
              </a:rPr>
              <a:t>affect all products</a:t>
            </a:r>
            <a:r>
              <a:rPr lang="en-US" sz="3600" dirty="0"/>
              <a:t>, services, markets, and organizations in the world. </a:t>
            </a:r>
          </a:p>
        </p:txBody>
      </p:sp>
    </p:spTree>
    <p:extLst>
      <p:ext uri="{BB962C8B-B14F-4D97-AF65-F5344CB8AC3E}">
        <p14:creationId xmlns:p14="http://schemas.microsoft.com/office/powerpoint/2010/main" xmlns="" val="2932871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Autofit/>
          </a:bodyPr>
          <a:lstStyle/>
          <a:p>
            <a:r>
              <a:rPr lang="en-US" sz="2800" dirty="0"/>
              <a:t>Not only must managers be aware of environmental forces </a:t>
            </a:r>
            <a:r>
              <a:rPr lang="en-US" sz="2800" dirty="0" smtClean="0"/>
              <a:t>and environmental </a:t>
            </a:r>
            <a:r>
              <a:rPr lang="en-US" sz="2800" dirty="0"/>
              <a:t>change, they must manage the organization’s resources to take </a:t>
            </a:r>
            <a:r>
              <a:rPr lang="en-US" sz="2800" dirty="0" smtClean="0"/>
              <a:t>advantage of </a:t>
            </a:r>
            <a:r>
              <a:rPr lang="en-US" sz="2800" dirty="0"/>
              <a:t>opportunities and counter </a:t>
            </a:r>
            <a:r>
              <a:rPr lang="en-US" sz="2800" dirty="0" smtClean="0"/>
              <a:t>threats. </a:t>
            </a:r>
          </a:p>
          <a:p>
            <a:endParaRPr lang="en-US" sz="2800" dirty="0"/>
          </a:p>
          <a:p>
            <a:r>
              <a:rPr lang="en-US" sz="2800" dirty="0" smtClean="0"/>
              <a:t>The </a:t>
            </a:r>
            <a:r>
              <a:rPr lang="en-US" sz="2800" dirty="0"/>
              <a:t>strategic leader should </a:t>
            </a:r>
            <a:r>
              <a:rPr lang="en-US" sz="2800" dirty="0" smtClean="0"/>
              <a:t>ensure that </a:t>
            </a:r>
            <a:r>
              <a:rPr lang="en-US" sz="2800" dirty="0"/>
              <a:t>this happens and that the values and culture of the organization are appropriate </a:t>
            </a:r>
            <a:r>
              <a:rPr lang="en-US" sz="2800" dirty="0" smtClean="0"/>
              <a:t>for satisfying </a:t>
            </a:r>
            <a:r>
              <a:rPr lang="en-US" sz="2800" dirty="0"/>
              <a:t>the key success factors.</a:t>
            </a:r>
          </a:p>
        </p:txBody>
      </p:sp>
    </p:spTree>
    <p:extLst>
      <p:ext uri="{BB962C8B-B14F-4D97-AF65-F5344CB8AC3E}">
        <p14:creationId xmlns:p14="http://schemas.microsoft.com/office/powerpoint/2010/main" xmlns="" val="8323299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a:t>
            </a:r>
            <a:r>
              <a:rPr lang="en-US" dirty="0" smtClean="0"/>
              <a:t>and dynamism</a:t>
            </a:r>
            <a:endParaRPr lang="en-US" dirty="0"/>
          </a:p>
        </p:txBody>
      </p:sp>
      <p:sp>
        <p:nvSpPr>
          <p:cNvPr id="3" name="Content Placeholder 2"/>
          <p:cNvSpPr>
            <a:spLocks noGrp="1"/>
          </p:cNvSpPr>
          <p:nvPr>
            <p:ph idx="1"/>
          </p:nvPr>
        </p:nvSpPr>
        <p:spPr/>
        <p:txBody>
          <a:bodyPr>
            <a:noAutofit/>
          </a:bodyPr>
          <a:lstStyle/>
          <a:p>
            <a:r>
              <a:rPr lang="en-US" sz="3200" dirty="0"/>
              <a:t>Quite often complexity </a:t>
            </a:r>
            <a:r>
              <a:rPr lang="en-US" sz="3200" dirty="0" smtClean="0"/>
              <a:t>and dynamism </a:t>
            </a:r>
            <a:r>
              <a:rPr lang="en-US" sz="3200" dirty="0"/>
              <a:t>occur together. Technology-based industries and Internet-based </a:t>
            </a:r>
            <a:r>
              <a:rPr lang="en-US" sz="3200" dirty="0" smtClean="0"/>
              <a:t>businesses are </a:t>
            </a:r>
            <a:r>
              <a:rPr lang="en-US" sz="3200" dirty="0"/>
              <a:t>excellent examples of this</a:t>
            </a:r>
            <a:r>
              <a:rPr lang="en-US" sz="3200" dirty="0" smtClean="0"/>
              <a:t>.</a:t>
            </a:r>
          </a:p>
          <a:p>
            <a:endParaRPr lang="en-US" sz="3200" dirty="0" smtClean="0"/>
          </a:p>
          <a:p>
            <a:r>
              <a:rPr lang="en-US" sz="3200" dirty="0"/>
              <a:t>Managers will need to be </a:t>
            </a:r>
            <a:r>
              <a:rPr lang="en-US" sz="3200" dirty="0">
                <a:solidFill>
                  <a:srgbClr val="FF0000"/>
                </a:solidFill>
              </a:rPr>
              <a:t>open and responsive </a:t>
            </a:r>
            <a:r>
              <a:rPr lang="en-US" sz="3200" dirty="0"/>
              <a:t>to the need for </a:t>
            </a:r>
            <a:r>
              <a:rPr lang="en-US" sz="3200" dirty="0">
                <a:solidFill>
                  <a:srgbClr val="FF0000"/>
                </a:solidFill>
              </a:rPr>
              <a:t>change</a:t>
            </a:r>
            <a:r>
              <a:rPr lang="en-US" sz="3200" dirty="0"/>
              <a:t> and flexible </a:t>
            </a:r>
            <a:r>
              <a:rPr lang="en-US" sz="3200" dirty="0" smtClean="0"/>
              <a:t>in their </a:t>
            </a:r>
            <a:r>
              <a:rPr lang="en-US" sz="3200" dirty="0"/>
              <a:t>approach if they are to handle complexity successfully.</a:t>
            </a:r>
          </a:p>
        </p:txBody>
      </p:sp>
    </p:spTree>
    <p:extLst>
      <p:ext uri="{BB962C8B-B14F-4D97-AF65-F5344CB8AC3E}">
        <p14:creationId xmlns:p14="http://schemas.microsoft.com/office/powerpoint/2010/main" xmlns="" val="3641230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7200"/>
            <a:ext cx="8229600" cy="46038"/>
          </a:xfrm>
        </p:spPr>
        <p:txBody>
          <a:bodyPr>
            <a:normAutofit fontScale="90000"/>
          </a:bodyPr>
          <a:lstStyle/>
          <a:p>
            <a:r>
              <a:rPr lang="en-US" dirty="0"/>
              <a:t>.</a:t>
            </a:r>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marL="0" indent="0" algn="just">
              <a:buNone/>
            </a:pPr>
            <a:r>
              <a:rPr lang="en-US" sz="2800" b="1" dirty="0">
                <a:solidFill>
                  <a:srgbClr val="002060"/>
                </a:solidFill>
              </a:rPr>
              <a:t>THE </a:t>
            </a:r>
            <a:r>
              <a:rPr lang="en-US" sz="2800" b="1" dirty="0" smtClean="0">
                <a:solidFill>
                  <a:srgbClr val="002060"/>
                </a:solidFill>
              </a:rPr>
              <a:t>INDUSTRIAL </a:t>
            </a:r>
            <a:r>
              <a:rPr lang="en-US" sz="2800" b="1" dirty="0">
                <a:solidFill>
                  <a:srgbClr val="002060"/>
                </a:solidFill>
              </a:rPr>
              <a:t>ORGANIZATION (I/O) </a:t>
            </a:r>
            <a:r>
              <a:rPr lang="en-US" sz="2800" b="1" dirty="0" smtClean="0">
                <a:solidFill>
                  <a:srgbClr val="002060"/>
                </a:solidFill>
              </a:rPr>
              <a:t>VIEW</a:t>
            </a:r>
          </a:p>
          <a:p>
            <a:pPr marL="0" indent="0" algn="just">
              <a:buNone/>
            </a:pPr>
            <a:r>
              <a:rPr lang="en-US" sz="2800" b="1" dirty="0" smtClean="0">
                <a:solidFill>
                  <a:srgbClr val="002060"/>
                </a:solidFill>
              </a:rPr>
              <a:t> </a:t>
            </a:r>
            <a:endParaRPr lang="en-US" sz="3200" dirty="0" smtClean="0">
              <a:solidFill>
                <a:srgbClr val="002060"/>
              </a:solidFill>
            </a:endParaRPr>
          </a:p>
          <a:p>
            <a:r>
              <a:rPr lang="en-US" sz="3200" dirty="0" smtClean="0"/>
              <a:t>The </a:t>
            </a:r>
            <a:r>
              <a:rPr lang="en-US" sz="3200" i="1" dirty="0"/>
              <a:t>Industrial Organization (I/O) </a:t>
            </a:r>
            <a:r>
              <a:rPr lang="en-US" sz="3200" dirty="0"/>
              <a:t>approach to competitive advantage advocates that external (industry) factors are more important than internal factors in a firm achieving competitive advantage. </a:t>
            </a:r>
            <a:endParaRPr lang="en-US" sz="3200" dirty="0" smtClean="0"/>
          </a:p>
          <a:p>
            <a:endParaRPr lang="en-US" sz="3200" dirty="0" smtClean="0"/>
          </a:p>
          <a:p>
            <a:r>
              <a:rPr lang="en-US" sz="3200" dirty="0"/>
              <a:t>Proponents of the I/O view, such as Michael Porter, contend that organizational performance will be primarily determined by industry forces. </a:t>
            </a:r>
            <a:endParaRPr lang="en-US" sz="3200" b="1" dirty="0"/>
          </a:p>
        </p:txBody>
      </p:sp>
    </p:spTree>
    <p:extLst>
      <p:ext uri="{BB962C8B-B14F-4D97-AF65-F5344CB8AC3E}">
        <p14:creationId xmlns:p14="http://schemas.microsoft.com/office/powerpoint/2010/main" xmlns="" val="1620150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5105400"/>
          </a:xfrm>
        </p:spPr>
        <p:txBody>
          <a:bodyPr>
            <a:noAutofit/>
          </a:bodyPr>
          <a:lstStyle/>
          <a:p>
            <a:r>
              <a:rPr lang="en-US" sz="3200" dirty="0"/>
              <a:t>I/O theorists </a:t>
            </a:r>
            <a:r>
              <a:rPr lang="en-US" sz="3200" dirty="0" smtClean="0"/>
              <a:t>deal with </a:t>
            </a:r>
            <a:r>
              <a:rPr lang="en-US" sz="3200" dirty="0"/>
              <a:t>that external factors in general and the industry in which a firm chooses to compete has a stronger influence on the </a:t>
            </a:r>
            <a:r>
              <a:rPr lang="en-US" sz="3200" dirty="0">
                <a:solidFill>
                  <a:srgbClr val="FF0000"/>
                </a:solidFill>
              </a:rPr>
              <a:t>firm’s </a:t>
            </a:r>
            <a:r>
              <a:rPr lang="en-US" sz="3200" dirty="0" smtClean="0">
                <a:solidFill>
                  <a:srgbClr val="FF0000"/>
                </a:solidFill>
              </a:rPr>
              <a:t>performance</a:t>
            </a:r>
            <a:r>
              <a:rPr lang="en-US" sz="3200" dirty="0" smtClean="0"/>
              <a:t>.</a:t>
            </a:r>
          </a:p>
          <a:p>
            <a:endParaRPr lang="en-US" sz="3200" dirty="0" smtClean="0"/>
          </a:p>
          <a:p>
            <a:r>
              <a:rPr lang="en-US" sz="3200" dirty="0" smtClean="0"/>
              <a:t>Effective </a:t>
            </a:r>
            <a:r>
              <a:rPr lang="en-US" sz="3200" dirty="0"/>
              <a:t>integration and understanding of </a:t>
            </a:r>
            <a:r>
              <a:rPr lang="en-US" sz="3200" i="1" dirty="0"/>
              <a:t>both </a:t>
            </a:r>
            <a:r>
              <a:rPr lang="en-US" sz="3200" dirty="0"/>
              <a:t>external and internal factors is the key to securing and keeping a competitive advantage.</a:t>
            </a:r>
          </a:p>
          <a:p>
            <a:pPr marL="0" indent="0">
              <a:buNone/>
            </a:pPr>
            <a:r>
              <a:rPr lang="en-US" sz="3200" dirty="0" smtClean="0"/>
              <a:t> </a:t>
            </a:r>
            <a:endParaRPr lang="en-US" sz="3200" dirty="0"/>
          </a:p>
        </p:txBody>
      </p:sp>
    </p:spTree>
    <p:extLst>
      <p:ext uri="{BB962C8B-B14F-4D97-AF65-F5344CB8AC3E}">
        <p14:creationId xmlns:p14="http://schemas.microsoft.com/office/powerpoint/2010/main" xmlns="" val="5312795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4572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marL="0" indent="0">
              <a:buNone/>
            </a:pPr>
            <a:r>
              <a:rPr lang="en-US" sz="4000" b="1" dirty="0"/>
              <a:t>Key External Forces</a:t>
            </a:r>
          </a:p>
          <a:p>
            <a:pPr lvl="0"/>
            <a:endParaRPr lang="en-US" dirty="0" smtClean="0"/>
          </a:p>
          <a:p>
            <a:pPr lvl="0"/>
            <a:r>
              <a:rPr lang="en-US" sz="2800" dirty="0" smtClean="0"/>
              <a:t>External </a:t>
            </a:r>
            <a:r>
              <a:rPr lang="en-US" sz="2800" dirty="0"/>
              <a:t>forces can be divided </a:t>
            </a:r>
            <a:r>
              <a:rPr lang="en-US" sz="2800" dirty="0" smtClean="0"/>
              <a:t>into five broad categories: </a:t>
            </a:r>
            <a:endParaRPr lang="en-US" sz="2800" dirty="0"/>
          </a:p>
          <a:p>
            <a:r>
              <a:rPr lang="en-US" sz="2800" dirty="0"/>
              <a:t>(1) Economic forces; </a:t>
            </a:r>
          </a:p>
          <a:p>
            <a:r>
              <a:rPr lang="en-US" sz="2800" dirty="0"/>
              <a:t>(2) Social, cultural, demographic, and environmental forces; </a:t>
            </a:r>
          </a:p>
          <a:p>
            <a:r>
              <a:rPr lang="en-US" sz="2800" dirty="0"/>
              <a:t>(3) Political, governmental, and legal forces; </a:t>
            </a:r>
          </a:p>
          <a:p>
            <a:r>
              <a:rPr lang="en-US" sz="2800" dirty="0"/>
              <a:t>(4) Technological forces; </a:t>
            </a:r>
            <a:r>
              <a:rPr lang="en-US" sz="2800" dirty="0" smtClean="0"/>
              <a:t>and</a:t>
            </a:r>
          </a:p>
          <a:p>
            <a:r>
              <a:rPr lang="en-US" sz="2800" dirty="0"/>
              <a:t>(5) competitive forces.</a:t>
            </a:r>
          </a:p>
          <a:p>
            <a:pPr marL="0" indent="0">
              <a:buNone/>
            </a:pPr>
            <a:endParaRPr lang="en-US" dirty="0"/>
          </a:p>
        </p:txBody>
      </p:sp>
    </p:spTree>
    <p:extLst>
      <p:ext uri="{BB962C8B-B14F-4D97-AF65-F5344CB8AC3E}">
        <p14:creationId xmlns:p14="http://schemas.microsoft.com/office/powerpoint/2010/main" xmlns="" val="2874651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1524000"/>
            <a:ext cx="8229600" cy="4800600"/>
          </a:xfrm>
        </p:spPr>
        <p:txBody>
          <a:bodyPr>
            <a:noAutofit/>
          </a:bodyPr>
          <a:lstStyle/>
          <a:p>
            <a:r>
              <a:rPr lang="en-US" sz="3200" dirty="0"/>
              <a:t>Changes in external forces translate into changes in consumer demand for both </a:t>
            </a:r>
            <a:r>
              <a:rPr lang="en-US" sz="3200" dirty="0" smtClean="0"/>
              <a:t>industrial and </a:t>
            </a:r>
            <a:r>
              <a:rPr lang="en-US" sz="3200" dirty="0"/>
              <a:t>consumer products and services. </a:t>
            </a:r>
            <a:endParaRPr lang="en-US" sz="3200" dirty="0" smtClean="0"/>
          </a:p>
          <a:p>
            <a:endParaRPr lang="en-US" sz="3200" dirty="0"/>
          </a:p>
          <a:p>
            <a:r>
              <a:rPr lang="en-US" sz="3200" dirty="0" smtClean="0"/>
              <a:t>External </a:t>
            </a:r>
            <a:r>
              <a:rPr lang="en-US" sz="3200" dirty="0"/>
              <a:t>forces affect the types of </a:t>
            </a:r>
            <a:r>
              <a:rPr lang="en-US" sz="3200" dirty="0" smtClean="0"/>
              <a:t>products developed</a:t>
            </a:r>
            <a:r>
              <a:rPr lang="en-US" sz="3200" dirty="0"/>
              <a:t>, the nature of positioning and market segmentation strategies, the type </a:t>
            </a:r>
            <a:r>
              <a:rPr lang="en-US" sz="3200" dirty="0" smtClean="0"/>
              <a:t>of services </a:t>
            </a:r>
            <a:r>
              <a:rPr lang="en-US" sz="3200" dirty="0"/>
              <a:t>offered, and the choice of businesses to acquire or sell.</a:t>
            </a:r>
          </a:p>
        </p:txBody>
      </p:sp>
    </p:spTree>
    <p:extLst>
      <p:ext uri="{BB962C8B-B14F-4D97-AF65-F5344CB8AC3E}">
        <p14:creationId xmlns:p14="http://schemas.microsoft.com/office/powerpoint/2010/main" xmlns="" val="1307259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562600"/>
          </a:xfrm>
        </p:spPr>
        <p:txBody>
          <a:bodyPr>
            <a:normAutofit fontScale="92500"/>
          </a:bodyPr>
          <a:lstStyle/>
          <a:p>
            <a:pPr marL="514350" indent="-514350">
              <a:buAutoNum type="arabicPeriod"/>
            </a:pPr>
            <a:r>
              <a:rPr lang="en-US" sz="3200" b="1" dirty="0" smtClean="0"/>
              <a:t>ECONOMIC FORCES</a:t>
            </a:r>
          </a:p>
          <a:p>
            <a:r>
              <a:rPr lang="en-US" sz="3200" dirty="0"/>
              <a:t>Economic </a:t>
            </a:r>
            <a:r>
              <a:rPr lang="en-US" sz="3200" dirty="0" smtClean="0"/>
              <a:t>factors have a direct impact</a:t>
            </a:r>
          </a:p>
          <a:p>
            <a:pPr>
              <a:buFont typeface="Wingdings" panose="05000000000000000000" pitchFamily="2" charset="2"/>
              <a:buChar char="Ø"/>
            </a:pPr>
            <a:r>
              <a:rPr lang="en-US" sz="3200" dirty="0"/>
              <a:t>For example, if interest rates rise, then funds needed for </a:t>
            </a:r>
            <a:r>
              <a:rPr lang="en-US" sz="3200" dirty="0">
                <a:solidFill>
                  <a:srgbClr val="FF0000"/>
                </a:solidFill>
              </a:rPr>
              <a:t>capital expansion </a:t>
            </a:r>
            <a:r>
              <a:rPr lang="en-US" sz="3200" dirty="0"/>
              <a:t>become more costly or </a:t>
            </a:r>
            <a:r>
              <a:rPr lang="en-US" sz="3200" dirty="0" smtClean="0"/>
              <a:t>unavailable.</a:t>
            </a:r>
          </a:p>
          <a:p>
            <a:pPr>
              <a:buFont typeface="Wingdings" panose="05000000000000000000" pitchFamily="2" charset="2"/>
              <a:buChar char="Ø"/>
            </a:pPr>
            <a:endParaRPr lang="en-US" sz="3200" dirty="0" smtClean="0"/>
          </a:p>
          <a:p>
            <a:pPr>
              <a:buFont typeface="Wingdings" panose="05000000000000000000" pitchFamily="2" charset="2"/>
              <a:buChar char="Ø"/>
            </a:pPr>
            <a:r>
              <a:rPr lang="en-US" sz="3200" dirty="0"/>
              <a:t>The key economic variables that a firm should monitor </a:t>
            </a:r>
            <a:r>
              <a:rPr lang="en-US" sz="3200" dirty="0" smtClean="0"/>
              <a:t>are: (</a:t>
            </a:r>
            <a:r>
              <a:rPr lang="en-US" sz="3200" dirty="0"/>
              <a:t>1</a:t>
            </a:r>
            <a:r>
              <a:rPr lang="en-US" sz="3200" dirty="0" smtClean="0"/>
              <a:t>) </a:t>
            </a:r>
            <a:r>
              <a:rPr lang="en-US" sz="3200" dirty="0"/>
              <a:t>availability of credit; </a:t>
            </a:r>
            <a:r>
              <a:rPr lang="en-US" sz="3200" dirty="0" smtClean="0"/>
              <a:t>(2) </a:t>
            </a:r>
            <a:r>
              <a:rPr lang="en-US" sz="3200" dirty="0"/>
              <a:t>level of disposable income; </a:t>
            </a:r>
            <a:r>
              <a:rPr lang="en-US" sz="3200" dirty="0" smtClean="0"/>
              <a:t>(3) </a:t>
            </a:r>
            <a:r>
              <a:rPr lang="en-US" sz="3200" dirty="0"/>
              <a:t>propensity of people to spend; </a:t>
            </a:r>
            <a:r>
              <a:rPr lang="en-US" sz="3200" dirty="0" smtClean="0"/>
              <a:t>(4) </a:t>
            </a:r>
            <a:r>
              <a:rPr lang="en-US" sz="3200" dirty="0"/>
              <a:t>interest rates; </a:t>
            </a:r>
            <a:r>
              <a:rPr lang="en-US" sz="3200" dirty="0" smtClean="0"/>
              <a:t>(5) </a:t>
            </a:r>
            <a:r>
              <a:rPr lang="en-US" sz="3200" dirty="0"/>
              <a:t>inflation rate; </a:t>
            </a:r>
            <a:r>
              <a:rPr lang="en-US" sz="3200" dirty="0" smtClean="0"/>
              <a:t>(6) </a:t>
            </a:r>
            <a:r>
              <a:rPr lang="en-US" sz="3200" dirty="0"/>
              <a:t>unemployment trends; and so on.</a:t>
            </a:r>
          </a:p>
          <a:p>
            <a:pPr>
              <a:buFont typeface="Wingdings" panose="05000000000000000000" pitchFamily="2" charset="2"/>
              <a:buChar char="Ø"/>
            </a:pPr>
            <a:endParaRPr lang="en-US" dirty="0"/>
          </a:p>
          <a:p>
            <a:endParaRPr lang="en-US" b="1" dirty="0"/>
          </a:p>
        </p:txBody>
      </p:sp>
    </p:spTree>
    <p:extLst>
      <p:ext uri="{BB962C8B-B14F-4D97-AF65-F5344CB8AC3E}">
        <p14:creationId xmlns:p14="http://schemas.microsoft.com/office/powerpoint/2010/main" xmlns="" val="21228017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sz="3200" dirty="0"/>
              <a:t>Trends in the dollar’s value have significant and unequal effects on companies in different industries and in different locations</a:t>
            </a:r>
            <a:r>
              <a:rPr lang="en-US" sz="3200" dirty="0" smtClean="0"/>
              <a:t>.</a:t>
            </a:r>
          </a:p>
          <a:p>
            <a:endParaRPr lang="en-US" sz="3200" dirty="0" smtClean="0"/>
          </a:p>
          <a:p>
            <a:r>
              <a:rPr lang="en-US" sz="3200" dirty="0"/>
              <a:t>A low value of the dollar means lower imports and higher exports; it helps U.S. companies’ competitiveness in world markets. </a:t>
            </a:r>
          </a:p>
        </p:txBody>
      </p:sp>
    </p:spTree>
    <p:extLst>
      <p:ext uri="{BB962C8B-B14F-4D97-AF65-F5344CB8AC3E}">
        <p14:creationId xmlns:p14="http://schemas.microsoft.com/office/powerpoint/2010/main" xmlns="" val="1639989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458200" cy="228600"/>
          </a:xfrm>
        </p:spPr>
        <p:txBody>
          <a:bodyPr>
            <a:normAutofit fontScale="90000"/>
          </a:bodyPr>
          <a:lstStyle/>
          <a:p>
            <a:r>
              <a:rPr lang="en-US" sz="4000" b="1" dirty="0" err="1"/>
              <a:t>Ansoff’s</a:t>
            </a:r>
            <a:r>
              <a:rPr lang="en-US" sz="4000" b="1" dirty="0"/>
              <a:t> model</a:t>
            </a:r>
            <a:br>
              <a:rPr lang="en-US" sz="4000" b="1" dirty="0"/>
            </a:b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err="1" smtClean="0"/>
              <a:t>Ansoff</a:t>
            </a:r>
            <a:r>
              <a:rPr lang="en-US" dirty="0" smtClean="0"/>
              <a:t> </a:t>
            </a:r>
            <a:r>
              <a:rPr lang="en-US" dirty="0"/>
              <a:t>(1987) contends that ‘to </a:t>
            </a:r>
            <a:r>
              <a:rPr lang="en-US" dirty="0">
                <a:solidFill>
                  <a:srgbClr val="FF0000"/>
                </a:solidFill>
              </a:rPr>
              <a:t>survive and succeed in an industry,</a:t>
            </a:r>
            <a:r>
              <a:rPr lang="en-US" dirty="0"/>
              <a:t> the </a:t>
            </a:r>
            <a:r>
              <a:rPr lang="en-US" dirty="0">
                <a:solidFill>
                  <a:srgbClr val="FF0000"/>
                </a:solidFill>
              </a:rPr>
              <a:t>firm must </a:t>
            </a:r>
            <a:r>
              <a:rPr lang="en-US" dirty="0" smtClean="0">
                <a:solidFill>
                  <a:srgbClr val="FF0000"/>
                </a:solidFill>
              </a:rPr>
              <a:t>match the </a:t>
            </a:r>
            <a:r>
              <a:rPr lang="en-US" dirty="0">
                <a:solidFill>
                  <a:srgbClr val="FF0000"/>
                </a:solidFill>
              </a:rPr>
              <a:t>aggressiveness of its operating</a:t>
            </a:r>
            <a:r>
              <a:rPr lang="en-US" dirty="0"/>
              <a:t> and strategic </a:t>
            </a:r>
            <a:r>
              <a:rPr lang="en-US" dirty="0" err="1"/>
              <a:t>behaviours</a:t>
            </a:r>
            <a:r>
              <a:rPr lang="en-US" dirty="0"/>
              <a:t> to the changeability </a:t>
            </a:r>
            <a:r>
              <a:rPr lang="en-US" dirty="0" smtClean="0"/>
              <a:t>of demands </a:t>
            </a:r>
            <a:r>
              <a:rPr lang="en-US" dirty="0"/>
              <a:t>and opportunities in the marketplace</a:t>
            </a:r>
            <a:r>
              <a:rPr lang="en-US" dirty="0" smtClean="0"/>
              <a:t>’.</a:t>
            </a:r>
          </a:p>
          <a:p>
            <a:endParaRPr lang="en-US" dirty="0" smtClean="0"/>
          </a:p>
          <a:p>
            <a:r>
              <a:rPr lang="en-US" dirty="0" err="1"/>
              <a:t>Ansoff</a:t>
            </a:r>
            <a:r>
              <a:rPr lang="en-US" dirty="0"/>
              <a:t> suggests that the more turbulent the environment is, the more aggressive </a:t>
            </a:r>
            <a:r>
              <a:rPr lang="en-US" dirty="0" smtClean="0"/>
              <a:t>the firm </a:t>
            </a:r>
            <a:r>
              <a:rPr lang="en-US" dirty="0"/>
              <a:t>must be in terms of competitive strategies and entrepreneurialism or change </a:t>
            </a:r>
            <a:r>
              <a:rPr lang="en-US" dirty="0" smtClean="0"/>
              <a:t>orientation if </a:t>
            </a:r>
            <a:r>
              <a:rPr lang="en-US" dirty="0"/>
              <a:t>it is to succeed.</a:t>
            </a:r>
            <a:endParaRPr lang="en-US" dirty="0" smtClean="0"/>
          </a:p>
          <a:p>
            <a:endParaRPr lang="en-US" dirty="0"/>
          </a:p>
        </p:txBody>
      </p:sp>
    </p:spTree>
    <p:extLst>
      <p:ext uri="{BB962C8B-B14F-4D97-AF65-F5344CB8AC3E}">
        <p14:creationId xmlns:p14="http://schemas.microsoft.com/office/powerpoint/2010/main" xmlns="" val="116872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endParaRPr lang="en-US" sz="3200" dirty="0" smtClean="0"/>
          </a:p>
          <a:p>
            <a:r>
              <a:rPr lang="en-US" sz="3200" dirty="0" smtClean="0"/>
              <a:t>Strategy implementation often is called the “</a:t>
            </a:r>
            <a:r>
              <a:rPr lang="en-US" sz="3200" dirty="0" smtClean="0">
                <a:solidFill>
                  <a:srgbClr val="FF0000"/>
                </a:solidFill>
              </a:rPr>
              <a:t>action stage</a:t>
            </a:r>
            <a:r>
              <a:rPr lang="en-US" sz="3200" dirty="0" smtClean="0"/>
              <a:t>” of strategic management. </a:t>
            </a:r>
          </a:p>
          <a:p>
            <a:endParaRPr lang="en-US" sz="3200" dirty="0" smtClean="0"/>
          </a:p>
          <a:p>
            <a:r>
              <a:rPr lang="en-US" sz="3200" dirty="0"/>
              <a:t>Implementing strategy means </a:t>
            </a:r>
            <a:r>
              <a:rPr lang="en-US" sz="3200" dirty="0">
                <a:solidFill>
                  <a:srgbClr val="FF0000"/>
                </a:solidFill>
              </a:rPr>
              <a:t>mobilizing employees </a:t>
            </a:r>
            <a:r>
              <a:rPr lang="en-US" sz="3200" dirty="0"/>
              <a:t>and</a:t>
            </a:r>
            <a:r>
              <a:rPr lang="en-US" sz="3200" dirty="0">
                <a:solidFill>
                  <a:srgbClr val="FF0000"/>
                </a:solidFill>
              </a:rPr>
              <a:t> managers</a:t>
            </a:r>
            <a:r>
              <a:rPr lang="en-US" sz="3200" dirty="0"/>
              <a:t> to put formulated strategies into action. </a:t>
            </a:r>
            <a:endParaRPr lang="en-US" sz="3200" dirty="0" smtClean="0"/>
          </a:p>
          <a:p>
            <a:endParaRPr lang="en-US" sz="3200" dirty="0" smtClean="0"/>
          </a:p>
        </p:txBody>
      </p:sp>
    </p:spTree>
    <p:extLst>
      <p:ext uri="{BB962C8B-B14F-4D97-AF65-F5344CB8AC3E}">
        <p14:creationId xmlns:p14="http://schemas.microsoft.com/office/powerpoint/2010/main" xmlns="" val="42067088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18"/>
            <a:ext cx="8229600" cy="259081"/>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828800"/>
            <a:ext cx="8229600" cy="4495800"/>
          </a:xfrm>
        </p:spPr>
        <p:txBody>
          <a:bodyPr/>
          <a:lstStyle/>
          <a:p>
            <a:r>
              <a:rPr lang="en-US" b="1" dirty="0"/>
              <a:t>The extent to which the environment </a:t>
            </a:r>
            <a:r>
              <a:rPr lang="en-US" b="1" dirty="0" smtClean="0"/>
              <a:t>is changeable </a:t>
            </a:r>
            <a:r>
              <a:rPr lang="en-US" b="1" dirty="0"/>
              <a:t>or turbulent depends on six factors</a:t>
            </a:r>
            <a:r>
              <a:rPr lang="en-US" b="1" dirty="0" smtClean="0"/>
              <a:t>:</a:t>
            </a:r>
          </a:p>
          <a:p>
            <a:endParaRPr lang="en-US" b="1" dirty="0"/>
          </a:p>
          <a:p>
            <a:r>
              <a:rPr lang="en-US" dirty="0"/>
              <a:t> changeability of the market environment</a:t>
            </a:r>
          </a:p>
          <a:p>
            <a:r>
              <a:rPr lang="en-US" dirty="0"/>
              <a:t> speed of change</a:t>
            </a:r>
          </a:p>
          <a:p>
            <a:r>
              <a:rPr lang="en-US" dirty="0"/>
              <a:t> intensity of competition</a:t>
            </a:r>
          </a:p>
          <a:p>
            <a:r>
              <a:rPr lang="en-US" dirty="0"/>
              <a:t> fertility of technology</a:t>
            </a:r>
          </a:p>
          <a:p>
            <a:r>
              <a:rPr lang="en-US" dirty="0"/>
              <a:t> discrimination by customers</a:t>
            </a:r>
          </a:p>
          <a:p>
            <a:r>
              <a:rPr lang="en-US" dirty="0"/>
              <a:t> pressures from governments and influence groups.</a:t>
            </a:r>
          </a:p>
        </p:txBody>
      </p:sp>
    </p:spTree>
    <p:extLst>
      <p:ext uri="{BB962C8B-B14F-4D97-AF65-F5344CB8AC3E}">
        <p14:creationId xmlns:p14="http://schemas.microsoft.com/office/powerpoint/2010/main" xmlns="" val="18867080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200" dirty="0" err="1"/>
              <a:t>Ansoff</a:t>
            </a:r>
            <a:r>
              <a:rPr lang="en-US" sz="3200" dirty="0"/>
              <a:t> suggests that the environment should be </a:t>
            </a:r>
            <a:r>
              <a:rPr lang="en-US" sz="3200" dirty="0" err="1"/>
              <a:t>analysed</a:t>
            </a:r>
            <a:r>
              <a:rPr lang="en-US" sz="3200" dirty="0"/>
              <a:t> in terms of competition </a:t>
            </a:r>
            <a:r>
              <a:rPr lang="en-US" sz="3200" dirty="0" smtClean="0"/>
              <a:t>and entrepreneurship </a:t>
            </a:r>
            <a:r>
              <a:rPr lang="en-US" sz="3200" dirty="0"/>
              <a:t>or change</a:t>
            </a:r>
            <a:r>
              <a:rPr lang="en-US" sz="3200" dirty="0" smtClean="0"/>
              <a:t>.</a:t>
            </a:r>
          </a:p>
          <a:p>
            <a:endParaRPr lang="en-US" sz="3200" dirty="0"/>
          </a:p>
          <a:p>
            <a:r>
              <a:rPr lang="en-US" sz="3200" dirty="0" err="1"/>
              <a:t>Ansoff</a:t>
            </a:r>
            <a:r>
              <a:rPr lang="en-US" sz="3200" dirty="0"/>
              <a:t> is really arguing that the resources </a:t>
            </a:r>
            <a:r>
              <a:rPr lang="en-US" sz="3200" dirty="0" smtClean="0"/>
              <a:t>of the </a:t>
            </a:r>
            <a:r>
              <a:rPr lang="en-US" sz="3200" dirty="0"/>
              <a:t>organization and the values must be congruent with the needs of the environment.</a:t>
            </a:r>
          </a:p>
        </p:txBody>
      </p:sp>
    </p:spTree>
    <p:extLst>
      <p:ext uri="{BB962C8B-B14F-4D97-AF65-F5344CB8AC3E}">
        <p14:creationId xmlns:p14="http://schemas.microsoft.com/office/powerpoint/2010/main" xmlns="" val="1769453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01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791200"/>
          </a:xfrm>
        </p:spPr>
        <p:txBody>
          <a:bodyPr>
            <a:normAutofit/>
          </a:bodyPr>
          <a:lstStyle/>
          <a:p>
            <a:pPr marL="0" indent="0">
              <a:buNone/>
            </a:pPr>
            <a:r>
              <a:rPr lang="en-US" b="1" dirty="0" smtClean="0"/>
              <a:t>2. </a:t>
            </a:r>
            <a:r>
              <a:rPr lang="en-US" b="1" dirty="0"/>
              <a:t>SOCIAL, CULTURAL, DEMOGRAPHIC, AND ENVIRONMENTAL FORCES </a:t>
            </a:r>
            <a:endParaRPr lang="en-US" b="1" dirty="0" smtClean="0"/>
          </a:p>
          <a:p>
            <a:pPr marL="0" indent="0">
              <a:buNone/>
            </a:pPr>
            <a:endParaRPr lang="en-US" b="1" dirty="0" smtClean="0"/>
          </a:p>
          <a:p>
            <a:r>
              <a:rPr lang="en-US" dirty="0"/>
              <a:t>Social, cultural, demographic, and environmental changes have a major impact on virtually all products, services, markets, and customers. </a:t>
            </a:r>
            <a:endParaRPr lang="en-US" dirty="0" smtClean="0"/>
          </a:p>
          <a:p>
            <a:endParaRPr lang="en-US" dirty="0" smtClean="0"/>
          </a:p>
          <a:p>
            <a:r>
              <a:rPr lang="en-US" dirty="0"/>
              <a:t>Small, large, for-profit, and nonprofit organizations in all industries are being staggered and challenged by the opportunities and threats arising from changes in social, cultural, demographic, and environmental variables</a:t>
            </a:r>
            <a:r>
              <a:rPr lang="en-US" dirty="0" smtClean="0"/>
              <a:t>.</a:t>
            </a:r>
          </a:p>
          <a:p>
            <a:r>
              <a:rPr lang="en-US" b="1" dirty="0" err="1" smtClean="0"/>
              <a:t>E.g</a:t>
            </a:r>
            <a:r>
              <a:rPr lang="en-US" b="1" dirty="0" smtClean="0"/>
              <a:t> </a:t>
            </a:r>
            <a:r>
              <a:rPr lang="en-US" dirty="0"/>
              <a:t>The United States is getting older and less white.</a:t>
            </a:r>
            <a:endParaRPr lang="en-US" b="1" dirty="0"/>
          </a:p>
        </p:txBody>
      </p:sp>
    </p:spTree>
    <p:extLst>
      <p:ext uri="{BB962C8B-B14F-4D97-AF65-F5344CB8AC3E}">
        <p14:creationId xmlns:p14="http://schemas.microsoft.com/office/powerpoint/2010/main" xmlns="" val="29535956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buFont typeface="Wingdings" panose="05000000000000000000" pitchFamily="2" charset="2"/>
              <a:buChar char="q"/>
            </a:pPr>
            <a:r>
              <a:rPr lang="en-US" b="1" dirty="0" smtClean="0"/>
              <a:t> Key </a:t>
            </a:r>
            <a:r>
              <a:rPr lang="en-US" b="1" dirty="0"/>
              <a:t>Social, Cultural, Demographic, and Natural Environment Variables are:</a:t>
            </a:r>
          </a:p>
          <a:p>
            <a:pPr lvl="0"/>
            <a:r>
              <a:rPr lang="en-US" dirty="0"/>
              <a:t>Childbearing rates</a:t>
            </a:r>
          </a:p>
          <a:p>
            <a:pPr lvl="0"/>
            <a:r>
              <a:rPr lang="en-US" dirty="0"/>
              <a:t>Number of special-interest groups</a:t>
            </a:r>
          </a:p>
          <a:p>
            <a:pPr lvl="0"/>
            <a:r>
              <a:rPr lang="en-US" dirty="0"/>
              <a:t>Number of marriages</a:t>
            </a:r>
          </a:p>
          <a:p>
            <a:pPr lvl="0"/>
            <a:r>
              <a:rPr lang="en-US" dirty="0"/>
              <a:t>Number of </a:t>
            </a:r>
            <a:r>
              <a:rPr lang="en-US" dirty="0" smtClean="0"/>
              <a:t>divorces</a:t>
            </a:r>
          </a:p>
          <a:p>
            <a:pPr lvl="0"/>
            <a:r>
              <a:rPr lang="en-US" dirty="0"/>
              <a:t>Attitudes toward retirement</a:t>
            </a:r>
          </a:p>
          <a:p>
            <a:pPr lvl="0"/>
            <a:r>
              <a:rPr lang="en-US" dirty="0"/>
              <a:t>Attitudes toward leisure time</a:t>
            </a:r>
          </a:p>
          <a:p>
            <a:pPr lvl="0"/>
            <a:endParaRPr lang="en-US" dirty="0"/>
          </a:p>
          <a:p>
            <a:endParaRPr lang="en-US" dirty="0"/>
          </a:p>
        </p:txBody>
      </p:sp>
    </p:spTree>
    <p:extLst>
      <p:ext uri="{BB962C8B-B14F-4D97-AF65-F5344CB8AC3E}">
        <p14:creationId xmlns:p14="http://schemas.microsoft.com/office/powerpoint/2010/main" xmlns="" val="34568093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0" indent="0">
              <a:buNone/>
            </a:pPr>
            <a:r>
              <a:rPr lang="en-US" b="1" dirty="0" smtClean="0"/>
              <a:t>3. POLITICAL</a:t>
            </a:r>
            <a:r>
              <a:rPr lang="en-US" b="1" dirty="0"/>
              <a:t>, GOVERNMENTAL, AND LEGAL </a:t>
            </a:r>
            <a:r>
              <a:rPr lang="en-US" b="1" dirty="0" smtClean="0"/>
              <a:t>FORCES</a:t>
            </a:r>
          </a:p>
          <a:p>
            <a:pPr marL="0" indent="0">
              <a:buNone/>
            </a:pPr>
            <a:endParaRPr lang="en-US" b="1" dirty="0" smtClean="0"/>
          </a:p>
          <a:p>
            <a:r>
              <a:rPr lang="en-US" sz="3200" dirty="0" smtClean="0"/>
              <a:t>For </a:t>
            </a:r>
            <a:r>
              <a:rPr lang="en-US" sz="3200" dirty="0"/>
              <a:t>industries and firms that depend heavily on government contracts or subsidies, political forecasts can be the most important part of an external audit</a:t>
            </a:r>
            <a:r>
              <a:rPr lang="en-US" sz="3200" dirty="0" smtClean="0"/>
              <a:t>.</a:t>
            </a:r>
          </a:p>
          <a:p>
            <a:endParaRPr lang="en-US" sz="3200" dirty="0" smtClean="0"/>
          </a:p>
          <a:p>
            <a:r>
              <a:rPr lang="en-US" sz="3200" dirty="0"/>
              <a:t>Changes in patent laws, antitrust legislation, tax rates, and lobbying activities can affect firms significantly.</a:t>
            </a:r>
            <a:endParaRPr lang="en-US" sz="3200" b="1" dirty="0"/>
          </a:p>
        </p:txBody>
      </p:sp>
    </p:spTree>
    <p:extLst>
      <p:ext uri="{BB962C8B-B14F-4D97-AF65-F5344CB8AC3E}">
        <p14:creationId xmlns:p14="http://schemas.microsoft.com/office/powerpoint/2010/main" xmlns="" val="430571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3200" dirty="0"/>
              <a:t>Local, state, and federal laws, regulatory agencies, and special interest groups can have a major impact on the strategies of </a:t>
            </a:r>
            <a:r>
              <a:rPr lang="en-US" sz="3200" dirty="0" smtClean="0"/>
              <a:t>organizations.</a:t>
            </a:r>
          </a:p>
          <a:p>
            <a:endParaRPr lang="en-US" sz="3200" dirty="0" smtClean="0"/>
          </a:p>
          <a:p>
            <a:r>
              <a:rPr lang="en-US" sz="3200" dirty="0"/>
              <a:t>Increasing global competition accents the need for accurate political, governmental, and legal forecasts.</a:t>
            </a:r>
          </a:p>
          <a:p>
            <a:endParaRPr lang="en-US" sz="3200" dirty="0"/>
          </a:p>
        </p:txBody>
      </p:sp>
    </p:spTree>
    <p:extLst>
      <p:ext uri="{BB962C8B-B14F-4D97-AF65-F5344CB8AC3E}">
        <p14:creationId xmlns:p14="http://schemas.microsoft.com/office/powerpoint/2010/main" xmlns="" val="4247807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Font typeface="Wingdings" panose="05000000000000000000" pitchFamily="2" charset="2"/>
              <a:buChar char="q"/>
            </a:pPr>
            <a:r>
              <a:rPr lang="en-US" b="1" dirty="0" smtClean="0"/>
              <a:t> key </a:t>
            </a:r>
            <a:r>
              <a:rPr lang="en-US" b="1" dirty="0"/>
              <a:t>political, governmental, and legal variables are:</a:t>
            </a:r>
          </a:p>
          <a:p>
            <a:pPr lvl="0"/>
            <a:r>
              <a:rPr lang="en-US" dirty="0"/>
              <a:t>Government regulations or deregulations</a:t>
            </a:r>
          </a:p>
          <a:p>
            <a:pPr lvl="0"/>
            <a:r>
              <a:rPr lang="en-US" dirty="0"/>
              <a:t>Changes in tax </a:t>
            </a:r>
            <a:r>
              <a:rPr lang="en-US" dirty="0" smtClean="0"/>
              <a:t>laws, infrastructure, power, transport</a:t>
            </a:r>
            <a:endParaRPr lang="en-US" dirty="0"/>
          </a:p>
          <a:p>
            <a:pPr lvl="0"/>
            <a:r>
              <a:rPr lang="en-US" dirty="0"/>
              <a:t>Special tariffs</a:t>
            </a:r>
          </a:p>
          <a:p>
            <a:pPr lvl="0"/>
            <a:r>
              <a:rPr lang="en-US" dirty="0" smtClean="0"/>
              <a:t>Changes </a:t>
            </a:r>
            <a:r>
              <a:rPr lang="en-US" dirty="0"/>
              <a:t>in patent laws</a:t>
            </a:r>
          </a:p>
          <a:p>
            <a:pPr lvl="0"/>
            <a:r>
              <a:rPr lang="en-US" dirty="0"/>
              <a:t>Environmental protection laws</a:t>
            </a:r>
          </a:p>
          <a:p>
            <a:pPr lvl="0"/>
            <a:r>
              <a:rPr lang="en-US" dirty="0" smtClean="0"/>
              <a:t>Political </a:t>
            </a:r>
            <a:r>
              <a:rPr lang="en-US" dirty="0"/>
              <a:t>conditions in foreign countries</a:t>
            </a:r>
          </a:p>
          <a:p>
            <a:pPr lvl="0"/>
            <a:r>
              <a:rPr lang="en-US" dirty="0"/>
              <a:t>Special local, state, and federal laws</a:t>
            </a:r>
          </a:p>
          <a:p>
            <a:endParaRPr lang="en-US" dirty="0"/>
          </a:p>
        </p:txBody>
      </p:sp>
    </p:spTree>
    <p:extLst>
      <p:ext uri="{BB962C8B-B14F-4D97-AF65-F5344CB8AC3E}">
        <p14:creationId xmlns:p14="http://schemas.microsoft.com/office/powerpoint/2010/main" xmlns="" val="21267955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19"/>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90600"/>
            <a:ext cx="8534400" cy="5135563"/>
          </a:xfrm>
        </p:spPr>
        <p:txBody>
          <a:bodyPr/>
          <a:lstStyle/>
          <a:p>
            <a:pPr marL="0" indent="0">
              <a:buNone/>
            </a:pPr>
            <a:r>
              <a:rPr lang="en-US" b="1" dirty="0" smtClean="0"/>
              <a:t>4. TECHNOLOGICAL FORCES</a:t>
            </a:r>
          </a:p>
          <a:p>
            <a:pPr marL="0" indent="0">
              <a:buNone/>
            </a:pPr>
            <a:endParaRPr lang="en-US" b="1" dirty="0" smtClean="0"/>
          </a:p>
          <a:p>
            <a:r>
              <a:rPr lang="en-US" sz="2800" dirty="0"/>
              <a:t>The Internet is changing the very nature of opportunities and threats by </a:t>
            </a:r>
            <a:endParaRPr lang="en-US" sz="2800" dirty="0" smtClean="0"/>
          </a:p>
          <a:p>
            <a:pPr marL="0" indent="0">
              <a:buNone/>
            </a:pPr>
            <a:r>
              <a:rPr lang="en-US" sz="2800" dirty="0" smtClean="0"/>
              <a:t>           - altering </a:t>
            </a:r>
            <a:r>
              <a:rPr lang="en-US" sz="2800" dirty="0"/>
              <a:t>the life cycles of </a:t>
            </a:r>
            <a:r>
              <a:rPr lang="en-US" sz="2800" dirty="0" smtClean="0"/>
              <a:t>products,</a:t>
            </a:r>
          </a:p>
          <a:p>
            <a:pPr marL="0" indent="0">
              <a:buNone/>
            </a:pPr>
            <a:r>
              <a:rPr lang="en-US" sz="2800" dirty="0" smtClean="0"/>
              <a:t>           - increasing </a:t>
            </a:r>
            <a:r>
              <a:rPr lang="en-US" sz="2800" dirty="0"/>
              <a:t>the speed of </a:t>
            </a:r>
            <a:r>
              <a:rPr lang="en-US" sz="2800" dirty="0" smtClean="0"/>
              <a:t>distribution,</a:t>
            </a:r>
          </a:p>
          <a:p>
            <a:pPr marL="0" indent="0">
              <a:buNone/>
            </a:pPr>
            <a:r>
              <a:rPr lang="en-US" sz="2800" dirty="0" smtClean="0"/>
              <a:t>           - creating </a:t>
            </a:r>
            <a:r>
              <a:rPr lang="en-US" sz="2800" dirty="0"/>
              <a:t>new products and </a:t>
            </a:r>
            <a:r>
              <a:rPr lang="en-US" sz="2800" dirty="0" smtClean="0"/>
              <a:t>services,</a:t>
            </a:r>
          </a:p>
          <a:p>
            <a:pPr marL="0" indent="0">
              <a:buNone/>
            </a:pPr>
            <a:r>
              <a:rPr lang="en-US" sz="2800" dirty="0" smtClean="0"/>
              <a:t>           - erasing </a:t>
            </a:r>
            <a:r>
              <a:rPr lang="en-US" sz="2800" dirty="0"/>
              <a:t>limitations of traditional geographic </a:t>
            </a:r>
            <a:r>
              <a:rPr lang="en-US" sz="2800" dirty="0" smtClean="0"/>
              <a:t>markets etc.</a:t>
            </a:r>
            <a:endParaRPr lang="en-US" sz="2800" dirty="0"/>
          </a:p>
        </p:txBody>
      </p:sp>
    </p:spTree>
    <p:extLst>
      <p:ext uri="{BB962C8B-B14F-4D97-AF65-F5344CB8AC3E}">
        <p14:creationId xmlns:p14="http://schemas.microsoft.com/office/powerpoint/2010/main" xmlns="" val="30060678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627888"/>
          </a:xfrm>
        </p:spPr>
        <p:txBody>
          <a:bodyPr>
            <a:noAutofit/>
          </a:bodyPr>
          <a:lstStyle/>
          <a:p>
            <a:r>
              <a:rPr lang="en-US" sz="2400" b="1" dirty="0" smtClean="0"/>
              <a:t> </a:t>
            </a:r>
            <a:r>
              <a:rPr lang="en-US" sz="3600" b="1" dirty="0"/>
              <a:t>Science and technology have enabled</a:t>
            </a:r>
            <a:r>
              <a:rPr lang="en-US" sz="2400" b="1" dirty="0"/>
              <a:t>:</a:t>
            </a:r>
            <a:br>
              <a:rPr lang="en-US" sz="2400" b="1" dirty="0"/>
            </a:br>
            <a:endParaRPr lang="en-US" sz="4800" dirty="0"/>
          </a:p>
        </p:txBody>
      </p:sp>
      <p:sp>
        <p:nvSpPr>
          <p:cNvPr id="3" name="Content Placeholder 2"/>
          <p:cNvSpPr>
            <a:spLocks noGrp="1"/>
          </p:cNvSpPr>
          <p:nvPr>
            <p:ph idx="1"/>
          </p:nvPr>
        </p:nvSpPr>
        <p:spPr>
          <a:xfrm>
            <a:off x="228600" y="1447800"/>
            <a:ext cx="8686800" cy="4724400"/>
          </a:xfrm>
        </p:spPr>
        <p:txBody>
          <a:bodyPr>
            <a:normAutofit/>
          </a:bodyPr>
          <a:lstStyle/>
          <a:p>
            <a:pPr>
              <a:buFont typeface="Wingdings" panose="05000000000000000000" pitchFamily="2" charset="2"/>
              <a:buChar char="q"/>
            </a:pPr>
            <a:endParaRPr lang="en-US" sz="2800" b="1" dirty="0" smtClean="0"/>
          </a:p>
          <a:p>
            <a:r>
              <a:rPr lang="en-US" dirty="0" smtClean="0"/>
              <a:t> </a:t>
            </a:r>
            <a:r>
              <a:rPr lang="en-US" b="1" dirty="0" smtClean="0"/>
              <a:t>man </a:t>
            </a:r>
            <a:r>
              <a:rPr lang="en-US" b="1" dirty="0"/>
              <a:t>to conquer distances; </a:t>
            </a:r>
            <a:endParaRPr lang="en-US" b="1" dirty="0" smtClean="0"/>
          </a:p>
          <a:p>
            <a:r>
              <a:rPr lang="en-US" b="1" dirty="0" smtClean="0"/>
              <a:t>control </a:t>
            </a:r>
            <a:r>
              <a:rPr lang="en-US" b="1" dirty="0"/>
              <a:t>birth rate; </a:t>
            </a:r>
            <a:endParaRPr lang="en-US" b="1" dirty="0" smtClean="0"/>
          </a:p>
          <a:p>
            <a:r>
              <a:rPr lang="en-US" b="1" dirty="0" smtClean="0"/>
              <a:t>saving </a:t>
            </a:r>
            <a:r>
              <a:rPr lang="en-US" b="1" dirty="0"/>
              <a:t>lives</a:t>
            </a:r>
            <a:r>
              <a:rPr lang="en-US" b="1" dirty="0" smtClean="0"/>
              <a:t>; </a:t>
            </a:r>
          </a:p>
          <a:p>
            <a:r>
              <a:rPr lang="en-US" b="1" dirty="0" smtClean="0"/>
              <a:t>discover </a:t>
            </a:r>
            <a:r>
              <a:rPr lang="en-US" b="1" dirty="0"/>
              <a:t>new materials and substitutes to existing ones; </a:t>
            </a:r>
            <a:endParaRPr lang="en-US" b="1" dirty="0" smtClean="0"/>
          </a:p>
          <a:p>
            <a:r>
              <a:rPr lang="en-US" b="1" dirty="0" smtClean="0"/>
              <a:t>introduce </a:t>
            </a:r>
            <a:r>
              <a:rPr lang="en-US" b="1" dirty="0"/>
              <a:t>machine to do the world of human beings; substitute mental work with </a:t>
            </a:r>
            <a:r>
              <a:rPr lang="en-US" b="1" dirty="0" smtClean="0"/>
              <a:t>computers</a:t>
            </a:r>
          </a:p>
          <a:p>
            <a:r>
              <a:rPr lang="en-US" b="1" dirty="0"/>
              <a:t>It increases the productivity in terms of both quality and quantity.</a:t>
            </a:r>
          </a:p>
          <a:p>
            <a:endParaRPr lang="en-US" b="1" dirty="0"/>
          </a:p>
        </p:txBody>
      </p:sp>
    </p:spTree>
    <p:extLst>
      <p:ext uri="{BB962C8B-B14F-4D97-AF65-F5344CB8AC3E}">
        <p14:creationId xmlns:p14="http://schemas.microsoft.com/office/powerpoint/2010/main" xmlns="" val="41122754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574"/>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074920"/>
          </a:xfrm>
        </p:spPr>
        <p:txBody>
          <a:bodyPr>
            <a:noAutofit/>
          </a:bodyPr>
          <a:lstStyle/>
          <a:p>
            <a:r>
              <a:rPr lang="en-US" sz="2800" dirty="0"/>
              <a:t>Technology is very much involved in our daily </a:t>
            </a:r>
            <a:r>
              <a:rPr lang="en-US" sz="2800" dirty="0" smtClean="0"/>
              <a:t>living</a:t>
            </a:r>
          </a:p>
          <a:p>
            <a:endParaRPr lang="en-US" sz="2800" dirty="0" smtClean="0"/>
          </a:p>
          <a:p>
            <a:r>
              <a:rPr lang="en-US" sz="2800" dirty="0"/>
              <a:t>Right from the morning till night, we are surrounded by so much of technology that we cannot live without electricity, running water, transport, telephone, etc.</a:t>
            </a:r>
          </a:p>
          <a:p>
            <a:endParaRPr lang="en-US" sz="2800" dirty="0" smtClean="0"/>
          </a:p>
          <a:p>
            <a:r>
              <a:rPr lang="en-US" sz="2800" dirty="0"/>
              <a:t>To effectively capitalize on information technology, a number of organizations are establishing two new positions in their firms: chief information officer (CIO) and chief technology officer (CTO).</a:t>
            </a:r>
          </a:p>
          <a:p>
            <a:endParaRPr lang="en-US" sz="2800" dirty="0"/>
          </a:p>
        </p:txBody>
      </p:sp>
    </p:spTree>
    <p:extLst>
      <p:ext uri="{BB962C8B-B14F-4D97-AF65-F5344CB8AC3E}">
        <p14:creationId xmlns:p14="http://schemas.microsoft.com/office/powerpoint/2010/main" xmlns="" val="4155258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4766</TotalTime>
  <Words>13867</Words>
  <Application>Microsoft Office PowerPoint</Application>
  <PresentationFormat>On-screen Show (4:3)</PresentationFormat>
  <Paragraphs>1520</Paragraphs>
  <Slides>277</Slides>
  <Notes>1</Notes>
  <HiddenSlides>0</HiddenSlides>
  <MMClips>0</MMClips>
  <ScaleCrop>false</ScaleCrop>
  <HeadingPairs>
    <vt:vector size="4" baseType="variant">
      <vt:variant>
        <vt:lpstr>Theme</vt:lpstr>
      </vt:variant>
      <vt:variant>
        <vt:i4>2</vt:i4>
      </vt:variant>
      <vt:variant>
        <vt:lpstr>Slide Titles</vt:lpstr>
      </vt:variant>
      <vt:variant>
        <vt:i4>277</vt:i4>
      </vt:variant>
    </vt:vector>
  </HeadingPairs>
  <TitlesOfParts>
    <vt:vector size="279" baseType="lpstr">
      <vt:lpstr>Flow</vt:lpstr>
      <vt:lpstr>Office Theme</vt:lpstr>
      <vt:lpstr>CHAPTER 1 THE NATURE OF STRATEGIC MANAGEMENT</vt:lpstr>
      <vt:lpstr>contd</vt:lpstr>
      <vt:lpstr>.</vt:lpstr>
      <vt:lpstr>.</vt:lpstr>
      <vt:lpstr>.</vt:lpstr>
      <vt:lpstr>contd</vt:lpstr>
      <vt:lpstr>.</vt:lpstr>
      <vt:lpstr>contd</vt:lpstr>
      <vt:lpstr>.</vt:lpstr>
      <vt:lpstr>contd</vt:lpstr>
      <vt:lpstr>.</vt:lpstr>
      <vt:lpstr>.</vt:lpstr>
      <vt:lpstr>.</vt:lpstr>
      <vt:lpstr>Adapting to Change</vt:lpstr>
      <vt:lpstr>.</vt:lpstr>
      <vt:lpstr>.</vt:lpstr>
      <vt:lpstr>.</vt:lpstr>
      <vt:lpstr>.</vt:lpstr>
      <vt:lpstr>.</vt:lpstr>
      <vt:lpstr>.</vt:lpstr>
      <vt:lpstr>.</vt:lpstr>
      <vt:lpstr>.</vt:lpstr>
      <vt:lpstr>Importance of Policy </vt:lpstr>
      <vt:lpstr> Demerits of Policy </vt:lpstr>
      <vt:lpstr>Essential Feature of Business Policy </vt:lpstr>
      <vt:lpstr>contd</vt:lpstr>
      <vt:lpstr>Formulation of Polices: </vt:lpstr>
      <vt:lpstr>contd</vt:lpstr>
      <vt:lpstr>contd</vt:lpstr>
      <vt:lpstr>contd</vt:lpstr>
      <vt:lpstr>Fig 1. THE STRATEGIC MANAGEMENT MODEL</vt:lpstr>
      <vt:lpstr>.</vt:lpstr>
      <vt:lpstr>BENEFITS OF STRATEGIC MANAGEMENT</vt:lpstr>
      <vt:lpstr>.</vt:lpstr>
      <vt:lpstr>contd</vt:lpstr>
      <vt:lpstr>contd</vt:lpstr>
      <vt:lpstr>WHY SOME FIRMS DO NO STRATEGIC PLANNING </vt:lpstr>
      <vt:lpstr>Contd </vt:lpstr>
      <vt:lpstr>.</vt:lpstr>
      <vt:lpstr>.</vt:lpstr>
      <vt:lpstr>.</vt:lpstr>
      <vt:lpstr>contd</vt:lpstr>
      <vt:lpstr>   Guidelines for the Strategic-Planning Process to Be Effective: </vt:lpstr>
      <vt:lpstr>contd</vt:lpstr>
      <vt:lpstr> BUSINESS ETHICS AND STRATEGIC MANAGEMENT </vt:lpstr>
      <vt:lpstr>contd</vt:lpstr>
      <vt:lpstr>International Firms or Multinational Corporations</vt:lpstr>
      <vt:lpstr>Advantages of International Operations</vt:lpstr>
      <vt:lpstr>Disadvantages of International Operations</vt:lpstr>
      <vt:lpstr>contd</vt:lpstr>
      <vt:lpstr>CHAPTER 2  THE BUSINESS VISION AND MISSION </vt:lpstr>
      <vt:lpstr>contd</vt:lpstr>
      <vt:lpstr>contd</vt:lpstr>
      <vt:lpstr>Features of strategic vision </vt:lpstr>
      <vt:lpstr>Contd </vt:lpstr>
      <vt:lpstr>Common shortcomings in company vision statement</vt:lpstr>
      <vt:lpstr>Mission Statements: </vt:lpstr>
      <vt:lpstr>.</vt:lpstr>
      <vt:lpstr>contd</vt:lpstr>
      <vt:lpstr>contd</vt:lpstr>
      <vt:lpstr>E.g of mission statement </vt:lpstr>
      <vt:lpstr>.</vt:lpstr>
      <vt:lpstr>contd</vt:lpstr>
      <vt:lpstr>IMPORTANCE OF VISION AND MISSION STATEMENTS  </vt:lpstr>
      <vt:lpstr>contd</vt:lpstr>
      <vt:lpstr>COMPONENTS OF A MISSION STATEMENT</vt:lpstr>
      <vt:lpstr>The components includes:</vt:lpstr>
      <vt:lpstr>contd</vt:lpstr>
      <vt:lpstr>contd</vt:lpstr>
      <vt:lpstr>Goals</vt:lpstr>
      <vt:lpstr>Long-term Goals </vt:lpstr>
      <vt:lpstr>Levels of strategy </vt:lpstr>
      <vt:lpstr>contd</vt:lpstr>
      <vt:lpstr>Business level strategy</vt:lpstr>
      <vt:lpstr>Functional level strategy</vt:lpstr>
      <vt:lpstr>.</vt:lpstr>
      <vt:lpstr>Assignments </vt:lpstr>
      <vt:lpstr>Assignment 2</vt:lpstr>
      <vt:lpstr>Assignment 3</vt:lpstr>
      <vt:lpstr>.</vt:lpstr>
      <vt:lpstr>contd</vt:lpstr>
      <vt:lpstr>complexity and dynamism</vt:lpstr>
      <vt:lpstr>.</vt:lpstr>
      <vt:lpstr>.</vt:lpstr>
      <vt:lpstr>.</vt:lpstr>
      <vt:lpstr>contd</vt:lpstr>
      <vt:lpstr>.</vt:lpstr>
      <vt:lpstr>.</vt:lpstr>
      <vt:lpstr>Ansoff’s model </vt:lpstr>
      <vt:lpstr>.</vt:lpstr>
      <vt:lpstr>contd</vt:lpstr>
      <vt:lpstr>.</vt:lpstr>
      <vt:lpstr>.</vt:lpstr>
      <vt:lpstr>.</vt:lpstr>
      <vt:lpstr>.</vt:lpstr>
      <vt:lpstr>.</vt:lpstr>
      <vt:lpstr>.</vt:lpstr>
      <vt:lpstr> Science and technology have enabled: </vt:lpstr>
      <vt:lpstr>.</vt:lpstr>
      <vt:lpstr>.</vt:lpstr>
      <vt:lpstr>Unfavorable effects of technology on business </vt:lpstr>
      <vt:lpstr>Competitive Forces</vt:lpstr>
      <vt:lpstr>.</vt:lpstr>
      <vt:lpstr>.</vt:lpstr>
      <vt:lpstr>.</vt:lpstr>
      <vt:lpstr>.</vt:lpstr>
      <vt:lpstr>.</vt:lpstr>
      <vt:lpstr>.</vt:lpstr>
      <vt:lpstr>contd</vt:lpstr>
      <vt:lpstr>.</vt:lpstr>
      <vt:lpstr>.</vt:lpstr>
      <vt:lpstr>A number of factors can create barriers to enter: </vt:lpstr>
      <vt:lpstr>contd</vt:lpstr>
      <vt:lpstr>contd</vt:lpstr>
      <vt:lpstr>.</vt:lpstr>
      <vt:lpstr>.</vt:lpstr>
      <vt:lpstr>.</vt:lpstr>
      <vt:lpstr>contd</vt:lpstr>
      <vt:lpstr>.</vt:lpstr>
      <vt:lpstr>contd</vt:lpstr>
      <vt:lpstr>.</vt:lpstr>
      <vt:lpstr>.</vt:lpstr>
      <vt:lpstr>.</vt:lpstr>
      <vt:lpstr>.</vt:lpstr>
      <vt:lpstr>.</vt:lpstr>
      <vt:lpstr>contd</vt:lpstr>
      <vt:lpstr>.</vt:lpstr>
      <vt:lpstr>contd</vt:lpstr>
      <vt:lpstr>contd</vt:lpstr>
      <vt:lpstr>Integrating Strategy and Culture</vt:lpstr>
      <vt:lpstr>Marketing</vt:lpstr>
      <vt:lpstr>.</vt:lpstr>
      <vt:lpstr>Contd…</vt:lpstr>
      <vt:lpstr>Management Information Systems</vt:lpstr>
      <vt:lpstr>.</vt:lpstr>
      <vt:lpstr>Value Chain Analysis (VCA)</vt:lpstr>
      <vt:lpstr>.</vt:lpstr>
      <vt:lpstr>Purpose of analysis of Internal Environment </vt:lpstr>
      <vt:lpstr>contd</vt:lpstr>
      <vt:lpstr>.</vt:lpstr>
      <vt:lpstr>Competitive Advantage and Profitability</vt:lpstr>
      <vt:lpstr>contd</vt:lpstr>
      <vt:lpstr>Distinctive Competencies</vt:lpstr>
      <vt:lpstr>contd</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contd</vt:lpstr>
      <vt:lpstr>contd</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TABLE 6-3 A SPACE Matrix for a Bank</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Chapter Eight</vt:lpstr>
      <vt:lpstr>Knowledge Objectives</vt:lpstr>
      <vt:lpstr>Knowledge Objectives (cont’d)</vt:lpstr>
      <vt:lpstr>The Strategic Management Process</vt:lpstr>
      <vt:lpstr>Strategic Leadership    and the Strategic Management Process</vt:lpstr>
      <vt:lpstr>Strategic Leadership</vt:lpstr>
      <vt:lpstr>Strategic Leadership (cont’d)</vt:lpstr>
      <vt:lpstr>Managers as an Organizational Resource</vt:lpstr>
      <vt:lpstr>Factors Affecting Managerial Discretion</vt:lpstr>
      <vt:lpstr>Factors Affecting Managerial Discretion</vt:lpstr>
      <vt:lpstr>Factors Affecting Managerial Discretion</vt:lpstr>
      <vt:lpstr>Top Management Teams</vt:lpstr>
      <vt:lpstr>Firm Performance and Strategic Change</vt:lpstr>
      <vt:lpstr>CEO and Top Management Team Power</vt:lpstr>
      <vt:lpstr>CEO and Top Management Power</vt:lpstr>
      <vt:lpstr>Managerial Labor Market</vt:lpstr>
      <vt:lpstr>Managerial Labor Market (cont’d)</vt:lpstr>
      <vt:lpstr>Managerial Labor Market (cont’d)</vt:lpstr>
      <vt:lpstr>Effects of CEO Succession and Top Management Team Composition on Strategy</vt:lpstr>
      <vt:lpstr>Exercise of Effective Strategic Leadership</vt:lpstr>
      <vt:lpstr>Key Strategic Leadership Actions: Determining Strategic Direction</vt:lpstr>
      <vt:lpstr>Key Strategic Leadership Actions:  Exploiting and Maintaining Core Competencies</vt:lpstr>
      <vt:lpstr>Key Strategic Leadership Actions: Developing Human Capital and Social Capital</vt:lpstr>
      <vt:lpstr>Key Strategic Leadership Actions:  Sustaining an Effective Organizational Culture</vt:lpstr>
      <vt:lpstr>Key Strategic Leadership Actions:  Sustaining an Organizational Culture (cont’d)</vt:lpstr>
      <vt:lpstr>Key Strategic Leadership Actions: Emphasizing Ethical Practices</vt:lpstr>
      <vt:lpstr>Key Strategic Leadership Actions: Emphasizing Ethical Practices</vt:lpstr>
      <vt:lpstr>Key Strategic Leadership Actions: Emphasizing Ethical Practices (cont’d)</vt:lpstr>
      <vt:lpstr>Key Strategic Leadership Actions: Establishing Organizational Controls</vt:lpstr>
      <vt:lpstr>Key Strategic Leadership Actions:  Establishing Balanced Organizational Controls</vt:lpstr>
      <vt:lpstr>Strategic and Financial Controls in a Balanced Scorecard Framework</vt:lpstr>
      <vt:lpstr>Strategic and Financial Controls in a Balanced Scorecard Framework</vt:lpstr>
      <vt:lpstr>.</vt:lpstr>
      <vt:lpstr>.</vt:lpstr>
      <vt:lpstr>.</vt:lpstr>
      <vt:lpstr>Assignment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NATURE OF STRATEGIC MANAGEMENT</dc:title>
  <dc:creator>agaddisu@gmail.com</dc:creator>
  <cp:lastModifiedBy>user</cp:lastModifiedBy>
  <cp:revision>492</cp:revision>
  <dcterms:created xsi:type="dcterms:W3CDTF">2016-11-27T15:42:33Z</dcterms:created>
  <dcterms:modified xsi:type="dcterms:W3CDTF">2020-05-21T10:40:20Z</dcterms:modified>
</cp:coreProperties>
</file>