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304" r:id="rId2"/>
    <p:sldId id="305" r:id="rId3"/>
    <p:sldId id="306" r:id="rId4"/>
    <p:sldId id="307" r:id="rId5"/>
    <p:sldId id="309" r:id="rId6"/>
    <p:sldId id="310" r:id="rId7"/>
    <p:sldId id="317" r:id="rId8"/>
    <p:sldId id="311" r:id="rId9"/>
    <p:sldId id="312" r:id="rId10"/>
    <p:sldId id="313" r:id="rId11"/>
    <p:sldId id="314" r:id="rId12"/>
    <p:sldId id="315" r:id="rId13"/>
    <p:sldId id="316" r:id="rId14"/>
    <p:sldId id="318" r:id="rId15"/>
    <p:sldId id="31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2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20EA3-6321-45D4-BC25-19913822EAC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FF1C1-B37E-48AF-A0AC-C848DB49C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D7CDF-DB34-4F9E-97DB-25312C108FDE}" type="slidenum">
              <a:rPr lang="ar-SA"/>
              <a:pPr/>
              <a:t>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97D028-9C9B-4E02-820B-048D53E79F2A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3885974" y="1"/>
            <a:ext cx="2972026" cy="4564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3885974" y="8687595"/>
            <a:ext cx="2972026" cy="4564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0137" tIns="0" rIns="20137" bIns="0" anchor="b"/>
          <a:lstStyle/>
          <a:p>
            <a:pPr algn="r" defTabSz="966788"/>
            <a:r>
              <a:rPr lang="en-US" sz="1000" i="1"/>
              <a:t>3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0" y="8687595"/>
            <a:ext cx="2972027" cy="4564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0" y="1"/>
            <a:ext cx="2972027" cy="4564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970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5081" y="4343798"/>
            <a:ext cx="5027839" cy="4113609"/>
          </a:xfrm>
          <a:noFill/>
          <a:ln/>
        </p:spPr>
        <p:txBody>
          <a:bodyPr lIns="95651" tIns="46986" rIns="95651" bIns="46986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913549-5DA8-43E8-8EBA-149ED48748F0}" type="slidenum">
              <a:rPr lang="ar-SA"/>
              <a:pPr/>
              <a:t>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99EF8-8A83-4B2F-A1C1-FE4BCB4D32EB}" type="slidenum">
              <a:rPr lang="ar-SA"/>
              <a:pPr/>
              <a:t>10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E145A-8630-4B78-8BBA-13BEA2E82600}" type="slidenum">
              <a:rPr lang="ar-SA"/>
              <a:pPr/>
              <a:t>11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B59B31-B1D3-4345-B7E0-D0CD38F43CFC}" type="slidenum">
              <a:rPr lang="ar-SA"/>
              <a:pPr/>
              <a:t>12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D06548-C370-4E64-82A9-88A21E28F0D8}" type="slidenum">
              <a:rPr lang="ar-SA"/>
              <a:pPr/>
              <a:t>13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F1FE3E-EDA7-4FB6-AEDF-C2EBC2FB1ED0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2B0B1-8320-44B3-862E-A3415C9017BD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65C21-962B-447A-8F79-44C752B5A4D1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78F31-4AC6-49B8-9934-5B200508421A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84D8A-3306-458E-A335-2EBAE4D4D36D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3615C-95FE-4665-AEC4-2C71A2832249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F7E54-5C9D-4BDE-BF81-E1BEAC6FFD75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79390-FD79-42BD-A7D2-F95AFBD98CDC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1F5EF-59CD-44BD-B229-5015DD9FBA95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4D394D-0AC5-410C-B346-27A113F75D45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FBB63D-265A-4553-9725-B8DC465DE5DD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251FEBF-2C4F-4C88-9C5B-180F97BD038F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339964-DC6D-40A0-882C-69E7F094D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8000" b="1" dirty="0" smtClean="0">
                <a:latin typeface="Algerian" pitchFamily="82" charset="0"/>
              </a:rPr>
              <a:t>Chapter 6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8000" b="1" dirty="0" smtClean="0">
                <a:latin typeface="Algerian" pitchFamily="82" charset="0"/>
              </a:rPr>
              <a:t>Game Theory </a:t>
            </a:r>
            <a:endParaRPr lang="en-US" sz="8000" b="1" dirty="0">
              <a:latin typeface="Algerian" pitchFamily="8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76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Con’t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28600" y="1066800"/>
            <a:ext cx="8610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solution of the game is based on the principle of securing </a:t>
            </a:r>
            <a:r>
              <a:rPr lang="en-US" sz="24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the best of the worst</a:t>
            </a:r>
            <a:r>
              <a:rPr lang="en-US" sz="2400" b="1" dirty="0" smtClean="0">
                <a:solidFill>
                  <a:srgbClr val="CC99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each player. If the player A plays strategy 1, then whatever strategy B plays, A will get at least 2.</a:t>
            </a:r>
            <a:endParaRPr lang="en-US" sz="2400" dirty="0" smtClean="0">
              <a:latin typeface="Times New Roman" pitchFamily="18" charset="0"/>
            </a:endParaRPr>
          </a:p>
          <a:p>
            <a:pPr algn="just" rtl="0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</a:rPr>
              <a:t>Similarly</a:t>
            </a:r>
            <a:r>
              <a:rPr lang="en-US" sz="2400" dirty="0">
                <a:latin typeface="Times New Roman" pitchFamily="18" charset="0"/>
              </a:rPr>
              <a:t>, if A plays strategy 2, then whatever B plays, will get at least 4. and if A plays strategy 3, then he will get at least 3 whatever B plays</a:t>
            </a:r>
            <a:r>
              <a:rPr lang="en-US" sz="2400" dirty="0" smtClean="0">
                <a:latin typeface="Times New Roman" pitchFamily="18" charset="0"/>
              </a:rPr>
              <a:t>.</a:t>
            </a:r>
          </a:p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</a:rPr>
              <a:t>Thus to </a:t>
            </a:r>
            <a:r>
              <a:rPr lang="en-US" sz="2400" b="1" dirty="0" smtClean="0">
                <a:solidFill>
                  <a:srgbClr val="FF6600"/>
                </a:solidFill>
                <a:latin typeface="Times New Roman" pitchFamily="18" charset="0"/>
              </a:rPr>
              <a:t>maximize</a:t>
            </a:r>
            <a:r>
              <a:rPr lang="en-US" sz="2400" b="1" dirty="0" smtClean="0">
                <a:solidFill>
                  <a:srgbClr val="CC99FF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his minimum returns, he should play strategy 2.</a:t>
            </a:r>
          </a:p>
          <a:p>
            <a:pPr algn="just" rtl="0" eaLnBrk="0" hangingPunct="0">
              <a:lnSpc>
                <a:spcPct val="150000"/>
              </a:lnSpc>
              <a:spcBef>
                <a:spcPct val="50000"/>
              </a:spcBef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400" dirty="0" err="1" smtClean="0">
                <a:latin typeface="Times New Roman" pitchFamily="18" charset="0"/>
              </a:rPr>
              <a:t>Con’t</a:t>
            </a:r>
            <a:r>
              <a:rPr lang="en-US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04800" y="990600"/>
            <a:ext cx="8382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Now if B plays strategy 1, then whatever A plays, he will lose a maximum of 8. Similarly for strategies 2,3,4. (These are the maximum of the respective columns). Thus to minimize this maximum loss, B should play strategy 3 </a:t>
            </a:r>
          </a:p>
          <a:p>
            <a:pPr algn="just" eaLnBrk="0" hangingPunct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      4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 max (row minima)</a:t>
            </a:r>
          </a:p>
          <a:p>
            <a:pPr algn="just" rtl="0" eaLnBrk="0" hangingPunct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min (column maxima)</a:t>
            </a:r>
          </a:p>
          <a:p>
            <a:pPr algn="just" rtl="0" eaLnBrk="0" hangingPunct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called the </a:t>
            </a:r>
            <a:r>
              <a:rPr lang="en-US" sz="2400" b="1" dirty="0">
                <a:solidFill>
                  <a:srgbClr val="CC99FF"/>
                </a:solidFill>
                <a:latin typeface="Times New Roman" pitchFamily="18" charset="0"/>
                <a:cs typeface="Times New Roman" pitchFamily="18" charset="0"/>
              </a:rPr>
              <a:t>value of the game</a:t>
            </a:r>
            <a:r>
              <a:rPr lang="en-US" sz="2400" b="1" dirty="0" smtClean="0">
                <a:solidFill>
                  <a:srgbClr val="CC99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 hangingPunct="0">
              <a:lnSpc>
                <a:spcPct val="150000"/>
              </a:lnSpc>
            </a:pPr>
            <a:r>
              <a:rPr lang="en-US" sz="24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4 is called the saddle-point.</a:t>
            </a:r>
          </a:p>
          <a:p>
            <a:pPr algn="l" rtl="0" eaLnBrk="0" hangingPunct="0"/>
            <a:endParaRPr lang="en-US" sz="3600" b="1" dirty="0">
              <a:solidFill>
                <a:srgbClr val="CC99FF"/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8610600" cy="113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Specify the range for the value of the game in the following case assuming that the payoff is for player A.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981200" y="3429000"/>
            <a:ext cx="4419600" cy="2133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2057400" y="3581400"/>
            <a:ext cx="41910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3                    6                   1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5                    2                   3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4                    2                 -5</a:t>
            </a:r>
            <a:r>
              <a:rPr lang="en-US" sz="2800">
                <a:latin typeface="Times New Roman" pitchFamily="18" charset="0"/>
              </a:rPr>
              <a:t>    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1219200" y="3581400"/>
            <a:ext cx="838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A</a:t>
            </a:r>
            <a:r>
              <a:rPr lang="en-US" sz="2800" baseline="-25000">
                <a:latin typeface="Times New Roman" pitchFamily="18" charset="0"/>
              </a:rPr>
              <a:t>1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A</a:t>
            </a:r>
            <a:r>
              <a:rPr lang="en-US" sz="2800" baseline="-25000">
                <a:latin typeface="Times New Roman" pitchFamily="18" charset="0"/>
              </a:rPr>
              <a:t>2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A</a:t>
            </a:r>
            <a:r>
              <a:rPr lang="en-US" sz="2800" baseline="-25000">
                <a:latin typeface="Times New Roman" pitchFamily="18" charset="0"/>
              </a:rPr>
              <a:t>3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1981200" y="2819400"/>
            <a:ext cx="434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B</a:t>
            </a:r>
            <a:r>
              <a:rPr lang="en-US" sz="2800" baseline="-25000">
                <a:latin typeface="Times New Roman" pitchFamily="18" charset="0"/>
              </a:rPr>
              <a:t>1                           </a:t>
            </a:r>
            <a:r>
              <a:rPr lang="en-US" sz="2800">
                <a:latin typeface="Times New Roman" pitchFamily="18" charset="0"/>
              </a:rPr>
              <a:t>B</a:t>
            </a:r>
            <a:r>
              <a:rPr lang="en-US" sz="2800" baseline="-25000">
                <a:latin typeface="Times New Roman" pitchFamily="18" charset="0"/>
              </a:rPr>
              <a:t>2 </a:t>
            </a:r>
            <a:r>
              <a:rPr lang="en-US" sz="2800">
                <a:latin typeface="Times New Roman" pitchFamily="18" charset="0"/>
              </a:rPr>
              <a:t>               B</a:t>
            </a:r>
            <a:r>
              <a:rPr lang="en-US" sz="2800" baseline="-25000">
                <a:latin typeface="Times New Roman" pitchFamily="18" charset="0"/>
              </a:rPr>
              <a:t>3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304800" y="57150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Col max      5                    6</a:t>
            </a: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6705600" y="2895600"/>
            <a:ext cx="17526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Row min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1</a:t>
            </a:r>
          </a:p>
          <a:p>
            <a:pPr algn="l" rtl="0" eaLnBrk="0" hangingPunct="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algn="l" rtl="0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-5</a:t>
            </a:r>
          </a:p>
        </p:txBody>
      </p:sp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5638800" y="5638800"/>
            <a:ext cx="6096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 sz="2800">
                <a:latin typeface="Times New Roman" pitchFamily="18" charset="0"/>
              </a:rPr>
              <a:t>3</a:t>
            </a:r>
          </a:p>
        </p:txBody>
      </p:sp>
      <p:sp>
        <p:nvSpPr>
          <p:cNvPr id="26634" name="Rectangle 11"/>
          <p:cNvSpPr>
            <a:spLocks noChangeArrowheads="1"/>
          </p:cNvSpPr>
          <p:nvPr/>
        </p:nvSpPr>
        <p:spPr bwMode="auto">
          <a:xfrm>
            <a:off x="6553200" y="4267200"/>
            <a:ext cx="609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 sz="2800">
                <a:latin typeface="Times New Roman" pitchFamily="18" charset="0"/>
              </a:rPr>
              <a:t>2</a:t>
            </a:r>
          </a:p>
        </p:txBody>
      </p:sp>
      <p:sp>
        <p:nvSpPr>
          <p:cNvPr id="26635" name="Text Box 12"/>
          <p:cNvSpPr txBox="1">
            <a:spLocks noChangeArrowheads="1"/>
          </p:cNvSpPr>
          <p:nvPr/>
        </p:nvSpPr>
        <p:spPr bwMode="auto">
          <a:xfrm>
            <a:off x="228600" y="3048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</a:rPr>
              <a:t>Example2</a:t>
            </a:r>
            <a:endParaRPr lang="en-US" sz="3600" b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763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endParaRPr lang="en-US" sz="3600" dirty="0" smtClean="0">
              <a:latin typeface="Times New Roman" pitchFamily="18" charset="0"/>
            </a:endParaRPr>
          </a:p>
          <a:p>
            <a:pPr algn="l" rtl="0" eaLnBrk="0" hangingPunct="0">
              <a:spcBef>
                <a:spcPct val="50000"/>
              </a:spcBef>
            </a:pPr>
            <a:endParaRPr lang="en-US" sz="3600" dirty="0" smtClean="0">
              <a:latin typeface="Times New Roman" pitchFamily="18" charset="0"/>
            </a:endParaRPr>
          </a:p>
          <a:p>
            <a:pPr algn="l" rtl="0" eaLnBrk="0" hangingPunct="0">
              <a:spcBef>
                <a:spcPct val="50000"/>
              </a:spcBef>
            </a:pPr>
            <a:r>
              <a:rPr lang="en-US" sz="3600" i="1" dirty="0" smtClean="0">
                <a:latin typeface="Times New Roman" pitchFamily="18" charset="0"/>
              </a:rPr>
              <a:t>.</a:t>
            </a:r>
            <a:endParaRPr lang="en-US" sz="3600" b="1" i="1" dirty="0">
              <a:solidFill>
                <a:srgbClr val="CC99FF"/>
              </a:solidFill>
              <a:latin typeface="Times New Roman" pitchFamily="18" charset="0"/>
            </a:endParaRP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 flipH="1">
            <a:off x="3505200" y="457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 max( row min) &lt;= min (column max)</a:t>
            </a:r>
          </a:p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say that the game has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no saddle point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Thus the value of the game lies between 2 and 3.</a:t>
            </a:r>
          </a:p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Here both players must use random mixes of their respective strategies so that A will maximize his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minimum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expected return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B will minimize his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maximum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expected loss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Definition: A strategy S dominates a strategy T if every outcome in S is at least as good as the corresponding outcome in T, and at least one outcome in S is strictly better than the corresponding outcome in T.</a:t>
            </a:r>
          </a:p>
          <a:p>
            <a:pPr algn="just">
              <a:lnSpc>
                <a:spcPct val="150000"/>
              </a:lnSpc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Dominance Principle: A rational player would never play a dominated strategy.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Dominance and Dominance Principle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0000" b="1" dirty="0" smtClean="0">
                <a:latin typeface="Times New Roman" pitchFamily="18" charset="0"/>
                <a:cs typeface="Times New Roman" pitchFamily="18" charset="0"/>
              </a:rPr>
              <a:t>End </a:t>
            </a:r>
            <a:endParaRPr lang="en-US" sz="20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500" b="1" dirty="0" smtClean="0">
                <a:latin typeface="Times New Roman" pitchFamily="18" charset="0"/>
              </a:rPr>
              <a:t>Life </a:t>
            </a:r>
            <a:r>
              <a:rPr lang="en-US" sz="2500" dirty="0" smtClean="0">
                <a:latin typeface="Times New Roman" pitchFamily="18" charset="0"/>
              </a:rPr>
              <a:t>is </a:t>
            </a:r>
            <a:r>
              <a:rPr lang="en-US" sz="2500" u="sng" dirty="0" smtClean="0">
                <a:latin typeface="Times New Roman" pitchFamily="18" charset="0"/>
              </a:rPr>
              <a:t>full of conflict and competition</a:t>
            </a:r>
            <a:r>
              <a:rPr lang="en-US" sz="2500" dirty="0" smtClean="0">
                <a:latin typeface="Times New Roman" pitchFamily="18" charset="0"/>
              </a:rPr>
              <a:t>. Numerical examples involving in conflict include games, military, political, advertising and marketing by competing business firms and so forth. A basic feature in many of these situations is that the final outcome depends primarily upon the combination of </a:t>
            </a:r>
            <a:r>
              <a:rPr lang="en-US" sz="2500" i="1" dirty="0" smtClean="0">
                <a:latin typeface="Times New Roman" pitchFamily="18" charset="0"/>
              </a:rPr>
              <a:t>strategies</a:t>
            </a:r>
          </a:p>
          <a:p>
            <a:pPr algn="just">
              <a:lnSpc>
                <a:spcPct val="150000"/>
              </a:lnSpc>
            </a:pPr>
            <a:r>
              <a:rPr lang="en-US" sz="2500" b="1" dirty="0" smtClean="0">
                <a:latin typeface="Times New Roman" pitchFamily="18" charset="0"/>
              </a:rPr>
              <a:t>Game theory </a:t>
            </a:r>
            <a:r>
              <a:rPr lang="en-US" sz="2500" dirty="0" smtClean="0">
                <a:latin typeface="Times New Roman" pitchFamily="18" charset="0"/>
              </a:rPr>
              <a:t>is a mathematical theory that deals with the general features of competitive situations like these in a formal, abstract way. It places particular emphasis on the decision-making processes.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Dr. Wasihun Tiku             Ch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6.1 Introduction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</a:rPr>
              <a:t>Research on game theory continues to deal with complicated types of competitive situations. However, we shall be dealing only with the simplest case, called </a:t>
            </a:r>
            <a:r>
              <a:rPr lang="en-US" sz="2400" b="1" u="sng" dirty="0" smtClean="0">
                <a:solidFill>
                  <a:srgbClr val="FF6600"/>
                </a:solidFill>
                <a:latin typeface="Times New Roman" pitchFamily="18" charset="0"/>
              </a:rPr>
              <a:t>two-person, zero sum games.</a:t>
            </a:r>
            <a:r>
              <a:rPr lang="en-US" sz="2400" dirty="0" smtClean="0">
                <a:latin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</a:rPr>
              <a:t>As the name implies, these games involve only two players .They are called zero-sum games because one player wins whatever the other one loses, so that the sum of their net winnings is zero.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Con’t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general, a two-person game is characterized by</a:t>
            </a:r>
          </a:p>
          <a:p>
            <a:pPr eaLnBrk="0" hangingPunct="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The strategies of player 1.</a:t>
            </a:r>
          </a:p>
          <a:p>
            <a:pPr eaLnBrk="0" hangingPunct="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The strategies of player 2.</a:t>
            </a:r>
          </a:p>
          <a:p>
            <a:pPr eaLnBrk="0" hangingPunct="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The pay-off table.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Con’t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8839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Thus the game is represented by the payoff matrix </a:t>
            </a:r>
            <a:r>
              <a:rPr lang="en-US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to player A as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362200" y="2438400"/>
            <a:ext cx="4735513" cy="3429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en-GB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438400" y="2819400"/>
            <a:ext cx="4648200" cy="310854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 b="1" dirty="0"/>
              <a:t>a</a:t>
            </a:r>
            <a:r>
              <a:rPr lang="en-US" sz="2800" b="1" baseline="-25000" dirty="0"/>
              <a:t>11</a:t>
            </a:r>
            <a:r>
              <a:rPr lang="en-US" sz="2800" b="1" dirty="0"/>
              <a:t>      a</a:t>
            </a:r>
            <a:r>
              <a:rPr lang="en-US" sz="2800" b="1" baseline="-25000" dirty="0"/>
              <a:t>12</a:t>
            </a:r>
            <a:r>
              <a:rPr lang="en-US" sz="2800" b="1" dirty="0"/>
              <a:t>     ………  </a:t>
            </a:r>
            <a:r>
              <a:rPr lang="en-US" sz="2800" b="1" dirty="0" smtClean="0"/>
              <a:t> a</a:t>
            </a:r>
            <a:r>
              <a:rPr lang="en-US" sz="2800" b="1" baseline="-25000" dirty="0" smtClean="0"/>
              <a:t>1n</a:t>
            </a:r>
            <a:endParaRPr lang="en-US" sz="2800" b="1" baseline="-25000" dirty="0"/>
          </a:p>
          <a:p>
            <a:pPr algn="l" rtl="0" eaLnBrk="0" hangingPunct="0">
              <a:spcBef>
                <a:spcPct val="50000"/>
              </a:spcBef>
            </a:pPr>
            <a:r>
              <a:rPr lang="en-US" sz="2800" b="1" dirty="0"/>
              <a:t>a</a:t>
            </a:r>
            <a:r>
              <a:rPr lang="en-US" sz="2800" b="1" baseline="-25000" dirty="0"/>
              <a:t>21         </a:t>
            </a:r>
            <a:r>
              <a:rPr lang="en-US" sz="2800" b="1" dirty="0"/>
              <a:t>a</a:t>
            </a:r>
            <a:r>
              <a:rPr lang="en-US" sz="2800" b="1" baseline="-25000" dirty="0"/>
              <a:t>22        </a:t>
            </a:r>
            <a:r>
              <a:rPr lang="en-US" sz="2800" b="1" dirty="0"/>
              <a:t>…........</a:t>
            </a:r>
            <a:r>
              <a:rPr lang="en-US" sz="2800" b="1" baseline="-25000" dirty="0"/>
              <a:t> </a:t>
            </a:r>
            <a:r>
              <a:rPr lang="en-US" sz="2800" b="1" dirty="0" smtClean="0"/>
              <a:t>A</a:t>
            </a:r>
            <a:r>
              <a:rPr lang="en-US" sz="2800" b="1" baseline="-25000" dirty="0" smtClean="0"/>
              <a:t>2n</a:t>
            </a:r>
          </a:p>
          <a:p>
            <a:pPr algn="l" rtl="0" eaLnBrk="0" hangingPunct="0">
              <a:spcBef>
                <a:spcPct val="50000"/>
              </a:spcBef>
            </a:pPr>
            <a:endParaRPr lang="en-US" sz="2800" b="1" baseline="-25000" dirty="0" smtClean="0"/>
          </a:p>
          <a:p>
            <a:pPr algn="l" rtl="0" eaLnBrk="0" hangingPunct="0">
              <a:spcBef>
                <a:spcPct val="50000"/>
              </a:spcBef>
            </a:pPr>
            <a:endParaRPr lang="en-US" sz="2800" b="1" baseline="-25000" dirty="0" smtClean="0"/>
          </a:p>
          <a:p>
            <a:pPr algn="l" rtl="0" eaLnBrk="0" hangingPunct="0">
              <a:spcBef>
                <a:spcPct val="50000"/>
              </a:spcBef>
            </a:pPr>
            <a:endParaRPr lang="en-US" sz="2800" b="1" baseline="-25000" dirty="0"/>
          </a:p>
          <a:p>
            <a:pPr algn="l" rtl="0" eaLnBrk="0" hangingPunct="0">
              <a:spcBef>
                <a:spcPct val="50000"/>
              </a:spcBef>
            </a:pPr>
            <a:r>
              <a:rPr lang="en-US" sz="2800" b="1" dirty="0" smtClean="0"/>
              <a:t>a</a:t>
            </a:r>
            <a:r>
              <a:rPr lang="en-US" sz="2800" b="1" baseline="-25000" dirty="0" smtClean="0"/>
              <a:t>m1</a:t>
            </a:r>
            <a:r>
              <a:rPr lang="en-US" sz="2800" b="1" dirty="0" smtClean="0"/>
              <a:t>    </a:t>
            </a:r>
            <a:r>
              <a:rPr lang="en-US" sz="2800" b="1" dirty="0"/>
              <a:t>a</a:t>
            </a:r>
            <a:r>
              <a:rPr lang="en-US" sz="2800" b="1" baseline="-25000" dirty="0"/>
              <a:t>m2</a:t>
            </a:r>
            <a:r>
              <a:rPr lang="en-US" sz="2800" b="1" dirty="0"/>
              <a:t>     ……….   </a:t>
            </a:r>
            <a:r>
              <a:rPr lang="en-US" sz="2800" b="1" dirty="0" err="1" smtClean="0"/>
              <a:t>a</a:t>
            </a:r>
            <a:r>
              <a:rPr lang="en-US" sz="2800" b="1" baseline="-25000" dirty="0" err="1" smtClean="0"/>
              <a:t>mn</a:t>
            </a:r>
            <a:r>
              <a:rPr lang="en-US" sz="2800" dirty="0" smtClean="0">
                <a:latin typeface="Times New Roman" pitchFamily="18" charset="0"/>
              </a:rPr>
              <a:t>               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647173" name="Text Box 5"/>
          <p:cNvSpPr txBox="1">
            <a:spLocks noChangeArrowheads="1"/>
          </p:cNvSpPr>
          <p:nvPr/>
        </p:nvSpPr>
        <p:spPr bwMode="auto">
          <a:xfrm>
            <a:off x="2514600" y="18288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B</a:t>
            </a:r>
            <a:r>
              <a:rPr lang="en-US" sz="2800" b="1" baseline="-25000" dirty="0">
                <a:latin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</a:rPr>
              <a:t>        B</a:t>
            </a:r>
            <a:r>
              <a:rPr lang="en-US" sz="2800" b="1" baseline="-25000" dirty="0">
                <a:latin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</a:rPr>
              <a:t>     ………         </a:t>
            </a:r>
            <a:r>
              <a:rPr lang="en-US" sz="2800" b="1" dirty="0" err="1">
                <a:latin typeface="Times New Roman" pitchFamily="18" charset="0"/>
              </a:rPr>
              <a:t>B</a:t>
            </a:r>
            <a:r>
              <a:rPr lang="en-US" sz="2800" b="1" baseline="-25000" dirty="0" err="1">
                <a:latin typeface="Times New Roman" pitchFamily="18" charset="0"/>
              </a:rPr>
              <a:t>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647174" name="Text Box 6"/>
          <p:cNvSpPr txBox="1">
            <a:spLocks noChangeArrowheads="1"/>
          </p:cNvSpPr>
          <p:nvPr/>
        </p:nvSpPr>
        <p:spPr bwMode="auto">
          <a:xfrm>
            <a:off x="1676400" y="2819400"/>
            <a:ext cx="7620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A</a:t>
            </a:r>
            <a:r>
              <a:rPr lang="en-US" sz="2800" b="1" baseline="-25000">
                <a:latin typeface="Times New Roman" pitchFamily="18" charset="0"/>
              </a:rPr>
              <a:t>1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A</a:t>
            </a:r>
            <a:r>
              <a:rPr lang="en-US" sz="2800" b="1" baseline="-25000">
                <a:latin typeface="Times New Roman" pitchFamily="18" charset="0"/>
              </a:rPr>
              <a:t>2</a:t>
            </a:r>
            <a:endParaRPr lang="en-US" sz="2800" b="1">
              <a:latin typeface="Times New Roman" pitchFamily="18" charset="0"/>
            </a:endParaRPr>
          </a:p>
          <a:p>
            <a:pPr algn="l" rtl="0" eaLnBrk="0" hangingPunct="0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A</a:t>
            </a:r>
            <a:r>
              <a:rPr lang="en-US" sz="2800" b="1" baseline="-25000">
                <a:latin typeface="Times New Roman" pitchFamily="18" charset="0"/>
              </a:rPr>
              <a:t>m</a:t>
            </a:r>
            <a:endParaRPr lang="en-US" sz="2800" b="1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3" grpId="0" autoUpdateAnimBg="0"/>
      <p:bldP spid="64717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92500"/>
          </a:bodyPr>
          <a:lstStyle/>
          <a:p>
            <a:pPr algn="just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Here 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,…..,A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m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the strategies of player A</a:t>
            </a:r>
          </a:p>
          <a:p>
            <a:pPr algn="just" eaLnBrk="0" hangingPunct="0">
              <a:lnSpc>
                <a:spcPct val="120000"/>
              </a:lnSpc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B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,B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,…...,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the strategies of  player B</a:t>
            </a:r>
          </a:p>
          <a:p>
            <a:pPr algn="just" eaLnBrk="0" hangingPunct="0">
              <a:lnSpc>
                <a:spcPct val="120000"/>
              </a:lnSpc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payoff to player A (by B) when the player A plays strategy 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B plays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means B got |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 from A)</a:t>
            </a:r>
          </a:p>
          <a:p>
            <a:pPr algn="just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 primary objective of game theory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development of rational criteria for selecting a strategy. Two key assumptions are made:</a:t>
            </a:r>
          </a:p>
          <a:p>
            <a:pPr marL="365125" indent="33338" algn="just" eaLnBrk="0" hangingPunct="0">
              <a:lnSpc>
                <a:spcPct val="120000"/>
              </a:lnSpc>
              <a:spcBef>
                <a:spcPct val="50000"/>
              </a:spcBef>
              <a:buClr>
                <a:srgbClr val="CC99FF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Both players are rational</a:t>
            </a:r>
          </a:p>
          <a:p>
            <a:pPr marL="365125" indent="33338" algn="just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Both players choose their strategies solely to promote their own welfare (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no compassion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the opponent)</a:t>
            </a:r>
          </a:p>
          <a:p>
            <a:pPr algn="just" eaLnBrk="0" hangingPunct="0">
              <a:lnSpc>
                <a:spcPct val="150000"/>
              </a:lnSpc>
              <a:spcBef>
                <a:spcPct val="50000"/>
              </a:spcBef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Con’t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0B01C8F-58CD-47A9-908C-AB35A9A3167B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534400" cy="1143000"/>
          </a:xfrm>
          <a:noFill/>
        </p:spPr>
        <p:txBody>
          <a:bodyPr lIns="90488" tIns="44450" rIns="90488" bIns="44450"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Rules, Strategies, Payoffs, and Equilibrium</a:t>
            </a:r>
          </a:p>
        </p:txBody>
      </p:sp>
      <p:sp>
        <p:nvSpPr>
          <p:cNvPr id="2867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  <a:noFill/>
        </p:spPr>
        <p:txBody>
          <a:bodyPr lIns="90488" tIns="44450" rIns="90488" bIns="44450">
            <a:normAutofit lnSpcReduction="10000"/>
          </a:bodyPr>
          <a:lstStyle/>
          <a:p>
            <a:pPr marL="0" indent="0" algn="just">
              <a:lnSpc>
                <a:spcPct val="150000"/>
              </a:lnSpc>
              <a:buFontTx/>
              <a:buNone/>
              <a:tabLst>
                <a:tab pos="457200" algn="l"/>
                <a:tab pos="742950" algn="l"/>
                <a:tab pos="11430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Situations are treated as games.</a:t>
            </a:r>
          </a:p>
          <a:p>
            <a:pPr marL="457200" lvl="1" indent="-228600" algn="just">
              <a:lnSpc>
                <a:spcPct val="150000"/>
              </a:lnSpc>
              <a:tabLst>
                <a:tab pos="457200" algn="l"/>
                <a:tab pos="742950" algn="l"/>
                <a:tab pos="11430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game state who can do what, and when they can do it</a:t>
            </a:r>
          </a:p>
          <a:p>
            <a:pPr marL="457200" lvl="1" indent="-228600" algn="just">
              <a:lnSpc>
                <a:spcPct val="150000"/>
              </a:lnSpc>
              <a:tabLst>
                <a:tab pos="457200" algn="l"/>
                <a:tab pos="742950" algn="l"/>
                <a:tab pos="11430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player's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strategy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plan for actions in  each possible situation in the game</a:t>
            </a:r>
          </a:p>
          <a:p>
            <a:pPr marL="457200" lvl="1" indent="-228600" algn="just">
              <a:lnSpc>
                <a:spcPct val="150000"/>
              </a:lnSpc>
              <a:tabLst>
                <a:tab pos="457200" algn="l"/>
                <a:tab pos="742950" algn="l"/>
                <a:tab pos="11430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player's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payoff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amount that the player wins or loses in a particular situation in a game</a:t>
            </a:r>
          </a:p>
          <a:p>
            <a:pPr marL="457200" lvl="1" indent="-228600" algn="just">
              <a:lnSpc>
                <a:spcPct val="150000"/>
              </a:lnSpc>
              <a:tabLst>
                <a:tab pos="457200" algn="l"/>
                <a:tab pos="742950" algn="l"/>
                <a:tab pos="11430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players has a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dominant strategy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if his best strategy doesn’t depend on what other players do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Determine the saddle-point solution, the associated pure strategies, and the value of the game for the following game. The payoffs are for player A.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Optimal solution of two-person zero-sum games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endParaRPr lang="en-GB" sz="2800"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447800" y="2209800"/>
            <a:ext cx="5410200" cy="2438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600200" y="2209800"/>
            <a:ext cx="5257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8           6            2          8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8           9            4          5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7           5            3          5</a:t>
            </a:r>
            <a:r>
              <a:rPr lang="en-US" sz="2400">
                <a:latin typeface="Times New Roman" pitchFamily="18" charset="0"/>
              </a:rPr>
              <a:t>      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447800" y="1447800"/>
            <a:ext cx="541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 </a:t>
            </a:r>
            <a:r>
              <a:rPr lang="en-US" sz="3600">
                <a:latin typeface="Times New Roman" pitchFamily="18" charset="0"/>
              </a:rPr>
              <a:t>B</a:t>
            </a:r>
            <a:r>
              <a:rPr lang="en-US" sz="3600" baseline="-25000">
                <a:latin typeface="Times New Roman" pitchFamily="18" charset="0"/>
              </a:rPr>
              <a:t>1             </a:t>
            </a:r>
            <a:r>
              <a:rPr lang="en-US" sz="3600">
                <a:latin typeface="Times New Roman" pitchFamily="18" charset="0"/>
              </a:rPr>
              <a:t>B</a:t>
            </a:r>
            <a:r>
              <a:rPr lang="en-US" sz="3600" baseline="-25000">
                <a:latin typeface="Times New Roman" pitchFamily="18" charset="0"/>
              </a:rPr>
              <a:t>2</a:t>
            </a:r>
            <a:r>
              <a:rPr lang="en-US" sz="3600">
                <a:latin typeface="Times New Roman" pitchFamily="18" charset="0"/>
              </a:rPr>
              <a:t>         B</a:t>
            </a:r>
            <a:r>
              <a:rPr lang="en-US" sz="3600" baseline="-25000">
                <a:latin typeface="Times New Roman" pitchFamily="18" charset="0"/>
              </a:rPr>
              <a:t>3             </a:t>
            </a:r>
            <a:r>
              <a:rPr lang="en-US" sz="3600">
                <a:latin typeface="Times New Roman" pitchFamily="18" charset="0"/>
              </a:rPr>
              <a:t>B</a:t>
            </a:r>
            <a:r>
              <a:rPr lang="en-US" sz="3600" baseline="-25000">
                <a:latin typeface="Times New Roman" pitchFamily="18" charset="0"/>
              </a:rPr>
              <a:t>4</a:t>
            </a:r>
            <a:endParaRPr lang="en-US" sz="3600">
              <a:latin typeface="Times New Roman" pitchFamily="18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524000" y="4191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endParaRPr lang="en-GB">
              <a:latin typeface="Tahoma" pitchFamily="34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85800" y="2209800"/>
            <a:ext cx="685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A</a:t>
            </a:r>
            <a:r>
              <a:rPr lang="en-US" sz="3600" baseline="-25000">
                <a:latin typeface="Times New Roman" pitchFamily="18" charset="0"/>
              </a:rPr>
              <a:t>1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A</a:t>
            </a:r>
            <a:r>
              <a:rPr lang="en-US" sz="3600" baseline="-25000">
                <a:latin typeface="Times New Roman" pitchFamily="18" charset="0"/>
              </a:rPr>
              <a:t>2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A</a:t>
            </a:r>
            <a:r>
              <a:rPr lang="en-US" sz="3600" baseline="-25000">
                <a:latin typeface="Times New Roman" pitchFamily="18" charset="0"/>
              </a:rPr>
              <a:t>3</a:t>
            </a:r>
            <a:endParaRPr lang="en-US" sz="3600">
              <a:latin typeface="Times New Roman" pitchFamily="18" charset="0"/>
            </a:endParaRPr>
          </a:p>
        </p:txBody>
      </p:sp>
      <p:sp>
        <p:nvSpPr>
          <p:cNvPr id="659464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Max</a:t>
            </a:r>
          </a:p>
        </p:txBody>
      </p:sp>
      <p:sp>
        <p:nvSpPr>
          <p:cNvPr id="659465" name="Text Box 9"/>
          <p:cNvSpPr txBox="1">
            <a:spLocks noChangeArrowheads="1"/>
          </p:cNvSpPr>
          <p:nvPr/>
        </p:nvSpPr>
        <p:spPr bwMode="auto">
          <a:xfrm>
            <a:off x="6858000" y="14478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Row min</a:t>
            </a:r>
          </a:p>
        </p:txBody>
      </p:sp>
      <p:sp>
        <p:nvSpPr>
          <p:cNvPr id="659466" name="Text Box 10"/>
          <p:cNvSpPr txBox="1">
            <a:spLocks noChangeArrowheads="1"/>
          </p:cNvSpPr>
          <p:nvPr/>
        </p:nvSpPr>
        <p:spPr bwMode="auto">
          <a:xfrm>
            <a:off x="381000" y="4953000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Col     8           9            4          8 </a:t>
            </a:r>
          </a:p>
        </p:txBody>
      </p:sp>
      <p:sp>
        <p:nvSpPr>
          <p:cNvPr id="659467" name="Text Box 11"/>
          <p:cNvSpPr txBox="1">
            <a:spLocks noChangeArrowheads="1"/>
          </p:cNvSpPr>
          <p:nvPr/>
        </p:nvSpPr>
        <p:spPr bwMode="auto">
          <a:xfrm>
            <a:off x="7239000" y="2209800"/>
            <a:ext cx="4572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2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4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3</a:t>
            </a:r>
          </a:p>
        </p:txBody>
      </p:sp>
      <p:sp>
        <p:nvSpPr>
          <p:cNvPr id="659468" name="Rectangle 12"/>
          <p:cNvSpPr>
            <a:spLocks noChangeArrowheads="1"/>
          </p:cNvSpPr>
          <p:nvPr/>
        </p:nvSpPr>
        <p:spPr bwMode="auto">
          <a:xfrm>
            <a:off x="4527550" y="6096000"/>
            <a:ext cx="1797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min max</a:t>
            </a:r>
          </a:p>
        </p:txBody>
      </p:sp>
      <p:sp>
        <p:nvSpPr>
          <p:cNvPr id="659469" name="Line 13"/>
          <p:cNvSpPr>
            <a:spLocks noChangeShapeType="1"/>
          </p:cNvSpPr>
          <p:nvPr/>
        </p:nvSpPr>
        <p:spPr bwMode="auto">
          <a:xfrm flipH="1" flipV="1">
            <a:off x="5105400" y="5486400"/>
            <a:ext cx="990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9470" name="Text Box 14"/>
          <p:cNvSpPr txBox="1">
            <a:spLocks noChangeArrowheads="1"/>
          </p:cNvSpPr>
          <p:nvPr/>
        </p:nvSpPr>
        <p:spPr bwMode="auto">
          <a:xfrm>
            <a:off x="7162800" y="487680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max min</a:t>
            </a:r>
          </a:p>
        </p:txBody>
      </p:sp>
      <p:sp>
        <p:nvSpPr>
          <p:cNvPr id="659471" name="Line 15"/>
          <p:cNvSpPr>
            <a:spLocks noChangeShapeType="1"/>
          </p:cNvSpPr>
          <p:nvPr/>
        </p:nvSpPr>
        <p:spPr bwMode="auto">
          <a:xfrm flipH="1" flipV="1">
            <a:off x="7620000" y="3581400"/>
            <a:ext cx="114300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28600" y="3048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3600" b="1">
                <a:solidFill>
                  <a:srgbClr val="006600"/>
                </a:solidFill>
                <a:latin typeface="Times New Roman" pitchFamily="18" charset="0"/>
              </a:rPr>
              <a:t>Example1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9964-DC6D-40A0-882C-69E7F094D65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Dr. Wasihun Tiku             Ch 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5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65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65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5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5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65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5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5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64" grpId="0"/>
      <p:bldP spid="659465" grpId="0"/>
      <p:bldP spid="659466" grpId="0"/>
      <p:bldP spid="659467" grpId="0"/>
      <p:bldP spid="659468" grpId="0"/>
      <p:bldP spid="659469" grpId="0" animBg="1"/>
      <p:bldP spid="659470" grpId="0"/>
      <p:bldP spid="65947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924</TotalTime>
  <Words>940</Words>
  <Application>Microsoft Office PowerPoint</Application>
  <PresentationFormat>On-screen Show (4:3)</PresentationFormat>
  <Paragraphs>132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Slide 1</vt:lpstr>
      <vt:lpstr>6.1 Introduction </vt:lpstr>
      <vt:lpstr>Con’t </vt:lpstr>
      <vt:lpstr>Con’t </vt:lpstr>
      <vt:lpstr>Slide 5</vt:lpstr>
      <vt:lpstr>Con’t </vt:lpstr>
      <vt:lpstr>Rules, Strategies, Payoffs, and Equilibrium</vt:lpstr>
      <vt:lpstr>Optimal solution of two-person zero-sum games</vt:lpstr>
      <vt:lpstr>Slide 9</vt:lpstr>
      <vt:lpstr>Slide 10</vt:lpstr>
      <vt:lpstr>Slide 11</vt:lpstr>
      <vt:lpstr>Slide 12</vt:lpstr>
      <vt:lpstr>Con’t</vt:lpstr>
      <vt:lpstr>Dominance and Dominance Principle 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wass_12</dc:creator>
  <cp:lastModifiedBy>sd</cp:lastModifiedBy>
  <cp:revision>73</cp:revision>
  <dcterms:created xsi:type="dcterms:W3CDTF">2014-08-12T20:57:38Z</dcterms:created>
  <dcterms:modified xsi:type="dcterms:W3CDTF">2018-07-31T09:12:00Z</dcterms:modified>
</cp:coreProperties>
</file>