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58" r:id="rId4"/>
    <p:sldId id="259" r:id="rId5"/>
    <p:sldId id="260" r:id="rId6"/>
    <p:sldId id="264" r:id="rId7"/>
    <p:sldId id="265" r:id="rId8"/>
    <p:sldId id="266" r:id="rId9"/>
    <p:sldId id="267" r:id="rId10"/>
    <p:sldId id="261" r:id="rId11"/>
    <p:sldId id="263"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0" r:id="rId26"/>
    <p:sldId id="282" r:id="rId27"/>
    <p:sldId id="283" r:id="rId28"/>
    <p:sldId id="284" r:id="rId29"/>
    <p:sldId id="285" r:id="rId30"/>
    <p:sldId id="286" r:id="rId31"/>
    <p:sldId id="287" r:id="rId32"/>
    <p:sldId id="288" r:id="rId33"/>
    <p:sldId id="289" r:id="rId34"/>
    <p:sldId id="290" r:id="rId35"/>
    <p:sldId id="294" r:id="rId36"/>
    <p:sldId id="295" r:id="rId37"/>
    <p:sldId id="291" r:id="rId38"/>
    <p:sldId id="292" r:id="rId39"/>
    <p:sldId id="293" r:id="rId40"/>
    <p:sldId id="296" r:id="rId41"/>
    <p:sldId id="29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528BBA-55C8-4E46-80C7-42FF1C68FAA5}" type="datetimeFigureOut">
              <a:rPr lang="en-US" smtClean="0"/>
              <a:pPr/>
              <a:t>12/2/2019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AA3D5-2E08-48CC-A733-6EBB78F4F717}" type="slidenum">
              <a:rPr lang="en-US" smtClean="0"/>
              <a:pPr/>
              <a:t>‹#›</a:t>
            </a:fld>
            <a:endParaRPr lang="en-US"/>
          </a:p>
        </p:txBody>
      </p:sp>
    </p:spTree>
    <p:extLst>
      <p:ext uri="{BB962C8B-B14F-4D97-AF65-F5344CB8AC3E}">
        <p14:creationId xmlns:p14="http://schemas.microsoft.com/office/powerpoint/2010/main" val="294066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3D6F0B5-574F-434E-A64D-8D9D56F73ACC}" type="datetime1">
              <a:rPr lang="en-US" smtClean="0"/>
              <a:pPr/>
              <a:t>12/2/2019</a:t>
            </a:fld>
            <a:endParaRPr lang="en-US"/>
          </a:p>
        </p:txBody>
      </p:sp>
      <p:sp>
        <p:nvSpPr>
          <p:cNvPr id="19" name="Footer Placeholder 18"/>
          <p:cNvSpPr>
            <a:spLocks noGrp="1"/>
          </p:cNvSpPr>
          <p:nvPr>
            <p:ph type="ftr" sz="quarter" idx="11"/>
          </p:nvPr>
        </p:nvSpPr>
        <p:spPr/>
        <p:txBody>
          <a:bodyPr/>
          <a:lstStyle/>
          <a:p>
            <a:r>
              <a:rPr lang="en-US" smtClean="0"/>
              <a:t>Dr.Wasihun T.                      Ch.4 Decision theory </a:t>
            </a:r>
            <a:endParaRPr lang="en-US"/>
          </a:p>
        </p:txBody>
      </p:sp>
      <p:sp>
        <p:nvSpPr>
          <p:cNvPr id="27" name="Slide Number Placeholder 26"/>
          <p:cNvSpPr>
            <a:spLocks noGrp="1"/>
          </p:cNvSpPr>
          <p:nvPr>
            <p:ph type="sldNum" sz="quarter" idx="12"/>
          </p:nvPr>
        </p:nvSpPr>
        <p:spPr/>
        <p:txBody>
          <a:bodyPr/>
          <a:lstStyle/>
          <a:p>
            <a:fld id="{E6C161E3-EA85-4AD3-AA79-1269D699B8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445E47-7B47-4131-B5C6-AC1CC0CB1AC7}"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
        <p:nvSpPr>
          <p:cNvPr id="6" name="Slide Number Placeholder 5"/>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7795D1-23D9-4328-AD0B-E704B592F0D8}"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
        <p:nvSpPr>
          <p:cNvPr id="6" name="Slide Number Placeholder 5"/>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C48373-4030-4E36-A64C-10E2320593F0}"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
        <p:nvSpPr>
          <p:cNvPr id="6" name="Slide Number Placeholder 5"/>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003A2E-FF3A-4834-8BB4-7C35CE3E52C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
        <p:nvSpPr>
          <p:cNvPr id="6" name="Slide Number Placeholder 5"/>
          <p:cNvSpPr>
            <a:spLocks noGrp="1"/>
          </p:cNvSpPr>
          <p:nvPr>
            <p:ph type="sldNum" sz="quarter" idx="12"/>
          </p:nvPr>
        </p:nvSpPr>
        <p:spPr/>
        <p:txBody>
          <a:bodyPr/>
          <a:lstStyle/>
          <a:p>
            <a:fld id="{E6C161E3-EA85-4AD3-AA79-1269D699B8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282C51-BC40-4A59-A2AD-AF7C3B917B48}"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
        <p:nvSpPr>
          <p:cNvPr id="7" name="Slide Number Placeholder 6"/>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308C3E-7CA7-43F1-BEAC-3BB39142752C}" type="datetime1">
              <a:rPr lang="en-US" smtClean="0"/>
              <a:pPr/>
              <a:t>12/2/2019</a:t>
            </a:fld>
            <a:endParaRPr lang="en-US"/>
          </a:p>
        </p:txBody>
      </p:sp>
      <p:sp>
        <p:nvSpPr>
          <p:cNvPr id="8" name="Footer Placeholder 7"/>
          <p:cNvSpPr>
            <a:spLocks noGrp="1"/>
          </p:cNvSpPr>
          <p:nvPr>
            <p:ph type="ftr" sz="quarter" idx="11"/>
          </p:nvPr>
        </p:nvSpPr>
        <p:spPr/>
        <p:txBody>
          <a:bodyPr/>
          <a:lstStyle/>
          <a:p>
            <a:r>
              <a:rPr lang="en-US" smtClean="0"/>
              <a:t>Dr.Wasihun T.                      Ch.4 Decision theory </a:t>
            </a:r>
            <a:endParaRPr lang="en-US"/>
          </a:p>
        </p:txBody>
      </p:sp>
      <p:sp>
        <p:nvSpPr>
          <p:cNvPr id="9" name="Slide Number Placeholder 8"/>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4A867D-334D-4694-A756-6F81DFEE55EF}" type="datetime1">
              <a:rPr lang="en-US" smtClean="0"/>
              <a:pPr/>
              <a:t>12/2/2019</a:t>
            </a:fld>
            <a:endParaRPr lang="en-US"/>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E5871-31C6-48E4-83E2-C370C6982167}" type="datetime1">
              <a:rPr lang="en-US" smtClean="0"/>
              <a:pPr/>
              <a:t>12/2/2019</a:t>
            </a:fld>
            <a:endParaRPr lang="en-US"/>
          </a:p>
        </p:txBody>
      </p:sp>
      <p:sp>
        <p:nvSpPr>
          <p:cNvPr id="3" name="Footer Placeholder 2"/>
          <p:cNvSpPr>
            <a:spLocks noGrp="1"/>
          </p:cNvSpPr>
          <p:nvPr>
            <p:ph type="ftr" sz="quarter" idx="11"/>
          </p:nvPr>
        </p:nvSpPr>
        <p:spPr/>
        <p:txBody>
          <a:bodyPr/>
          <a:lstStyle/>
          <a:p>
            <a:r>
              <a:rPr lang="en-US" smtClean="0"/>
              <a:t>Dr.Wasihun T.                      Ch.4 Decision theory </a:t>
            </a:r>
            <a:endParaRPr lang="en-US"/>
          </a:p>
        </p:txBody>
      </p:sp>
      <p:sp>
        <p:nvSpPr>
          <p:cNvPr id="4" name="Slide Number Placeholder 3"/>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9096F8-E943-4AC3-81F5-ADE450FE4247}"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
        <p:nvSpPr>
          <p:cNvPr id="7" name="Slide Number Placeholder 6"/>
          <p:cNvSpPr>
            <a:spLocks noGrp="1"/>
          </p:cNvSpPr>
          <p:nvPr>
            <p:ph type="sldNum" sz="quarter" idx="12"/>
          </p:nvPr>
        </p:nvSpPr>
        <p:spPr/>
        <p:txBody>
          <a:bodyPr/>
          <a:lstStyle/>
          <a:p>
            <a:fld id="{E6C161E3-EA85-4AD3-AA79-1269D699B8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9080A9-E3A4-4F63-A430-30AADAD1CF9B}"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6C161E3-EA85-4AD3-AA79-1269D699B84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648C0E-7768-4A88-A4F7-8DC64D09A49F}" type="datetime1">
              <a:rPr lang="en-US" smtClean="0"/>
              <a:pPr/>
              <a:t>12/2/2019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Dr.Wasihun T.                      Ch.4 Decision theory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C161E3-EA85-4AD3-AA79-1269D699B84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447800"/>
            <a:ext cx="8077200" cy="4191000"/>
          </a:xfrm>
        </p:spPr>
        <p:txBody>
          <a:bodyPr>
            <a:noAutofit/>
          </a:bodyPr>
          <a:lstStyle/>
          <a:p>
            <a:pPr algn="ctr"/>
            <a:r>
              <a:rPr lang="en-US" sz="7200" dirty="0" smtClean="0">
                <a:latin typeface="Algerian" pitchFamily="82" charset="0"/>
              </a:rPr>
              <a:t>Chapter 4</a:t>
            </a:r>
          </a:p>
          <a:p>
            <a:pPr algn="ctr"/>
            <a:r>
              <a:rPr lang="en-US" sz="7200" b="1" dirty="0">
                <a:latin typeface="Algerian" pitchFamily="82" charset="0"/>
              </a:rPr>
              <a:t>Decision Theory </a:t>
            </a:r>
            <a:endParaRPr lang="en-US" sz="7200" dirty="0">
              <a:latin typeface="Algerian" pitchFamily="82"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a:bodyPr>
          <a:lstStyle/>
          <a:p>
            <a:r>
              <a:rPr lang="en-US" sz="3200" b="1" dirty="0" smtClean="0">
                <a:latin typeface="Times New Roman" pitchFamily="18" charset="0"/>
                <a:cs typeface="Times New Roman" pitchFamily="18" charset="0"/>
              </a:rPr>
              <a:t>4.5.1 Decision Making Under Certainty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In this environment , </a:t>
            </a:r>
            <a:r>
              <a:rPr lang="en-US" sz="2400" u="sng" dirty="0" smtClean="0">
                <a:latin typeface="Times New Roman" pitchFamily="18" charset="0"/>
                <a:cs typeface="Times New Roman" pitchFamily="18" charset="0"/>
              </a:rPr>
              <a:t>only one state of nature </a:t>
            </a:r>
            <a:r>
              <a:rPr lang="en-US" sz="2400" dirty="0" smtClean="0">
                <a:latin typeface="Times New Roman" pitchFamily="18" charset="0"/>
                <a:cs typeface="Times New Roman" pitchFamily="18" charset="0"/>
              </a:rPr>
              <a:t>exists for each alternative  </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there is </a:t>
            </a:r>
            <a:r>
              <a:rPr lang="en-US" sz="2400" u="sng" dirty="0" smtClean="0">
                <a:latin typeface="Times New Roman" pitchFamily="18" charset="0"/>
                <a:cs typeface="Times New Roman" pitchFamily="18" charset="0"/>
              </a:rPr>
              <a:t>complete certainty </a:t>
            </a:r>
            <a:r>
              <a:rPr lang="en-US" sz="2400" dirty="0" smtClean="0">
                <a:latin typeface="Times New Roman" pitchFamily="18" charset="0"/>
                <a:cs typeface="Times New Roman" pitchFamily="18" charset="0"/>
              </a:rPr>
              <a:t>about the future .</a:t>
            </a:r>
          </a:p>
          <a:p>
            <a:pPr algn="just">
              <a:lnSpc>
                <a:spcPct val="150000"/>
              </a:lnSpc>
              <a:buFont typeface="Wingdings" pitchFamily="2" charset="2"/>
              <a:buChar char="v"/>
            </a:pPr>
            <a:r>
              <a:rPr lang="en-US" sz="2400" dirty="0" smtClean="0">
                <a:latin typeface="Times New Roman" pitchFamily="18" charset="0"/>
                <a:cs typeface="Times New Roman" pitchFamily="18" charset="0"/>
              </a:rPr>
              <a:t>It is </a:t>
            </a:r>
            <a:r>
              <a:rPr lang="en-US" sz="2400" u="sng" dirty="0" smtClean="0">
                <a:latin typeface="Times New Roman" pitchFamily="18" charset="0"/>
                <a:cs typeface="Times New Roman" pitchFamily="18" charset="0"/>
              </a:rPr>
              <a:t>easy to analyze </a:t>
            </a:r>
            <a:r>
              <a:rPr lang="en-US" sz="2400" dirty="0" smtClean="0">
                <a:latin typeface="Times New Roman" pitchFamily="18" charset="0"/>
                <a:cs typeface="Times New Roman" pitchFamily="18" charset="0"/>
              </a:rPr>
              <a:t>the situation and make good decision. Since the decision maker has </a:t>
            </a:r>
            <a:r>
              <a:rPr lang="en-US" sz="2400" dirty="0" smtClean="0">
                <a:solidFill>
                  <a:srgbClr val="FF0000"/>
                </a:solidFill>
                <a:latin typeface="Times New Roman" pitchFamily="18" charset="0"/>
                <a:cs typeface="Times New Roman" pitchFamily="18" charset="0"/>
              </a:rPr>
              <a:t>perfect knowledge </a:t>
            </a:r>
            <a:r>
              <a:rPr lang="en-US" sz="2400" dirty="0" smtClean="0">
                <a:latin typeface="Times New Roman" pitchFamily="18" charset="0"/>
                <a:cs typeface="Times New Roman" pitchFamily="18" charset="0"/>
              </a:rPr>
              <a:t>about the future outcomes, he simple choose the alternative having optimum payoff.</a:t>
            </a:r>
          </a:p>
          <a:p>
            <a:pPr algn="just">
              <a:lnSpc>
                <a:spcPct val="150000"/>
              </a:lnSpc>
              <a:buNone/>
            </a:pPr>
            <a:r>
              <a:rPr lang="en-US" sz="2400" dirty="0" smtClean="0">
                <a:latin typeface="Times New Roman" pitchFamily="18" charset="0"/>
                <a:cs typeface="Times New Roman" pitchFamily="18" charset="0"/>
              </a:rPr>
              <a:t> </a:t>
            </a:r>
            <a:endParaRPr lang="en-US" dirty="0"/>
          </a:p>
        </p:txBody>
      </p:sp>
      <p:sp>
        <p:nvSpPr>
          <p:cNvPr id="4" name="Slide Number Placeholder 3"/>
          <p:cNvSpPr>
            <a:spLocks noGrp="1"/>
          </p:cNvSpPr>
          <p:nvPr>
            <p:ph type="sldNum" sz="quarter" idx="12"/>
          </p:nvPr>
        </p:nvSpPr>
        <p:spPr/>
        <p:txBody>
          <a:bodyPr/>
          <a:lstStyle/>
          <a:p>
            <a:fld id="{E6C161E3-EA85-4AD3-AA79-1269D699B84A}"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Example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905000"/>
            <a:ext cx="8229600" cy="4389120"/>
          </a:xfrm>
        </p:spPr>
        <p:txBody>
          <a:bodyPr>
            <a:normAutofit fontScale="62500" lnSpcReduction="20000"/>
          </a:bodyPr>
          <a:lstStyle/>
          <a:p>
            <a:pPr algn="just">
              <a:lnSpc>
                <a:spcPct val="150000"/>
              </a:lnSpc>
            </a:pPr>
            <a:r>
              <a:rPr lang="en-US" sz="3100" dirty="0" smtClean="0">
                <a:latin typeface="Times New Roman" pitchFamily="18" charset="0"/>
                <a:cs typeface="Times New Roman" pitchFamily="18" charset="0"/>
              </a:rPr>
              <a:t>The following payoff table provides data about profits of the various states of nature/alternative combination</a:t>
            </a:r>
            <a:r>
              <a:rPr lang="en-US" sz="2400" dirty="0" smtClean="0">
                <a:latin typeface="Times New Roman" pitchFamily="18" charset="0"/>
                <a:cs typeface="Times New Roman" pitchFamily="18" charset="0"/>
              </a:rPr>
              <a:t>.</a:t>
            </a:r>
          </a:p>
          <a:p>
            <a:pPr algn="just">
              <a:lnSpc>
                <a:spcPct val="150000"/>
              </a:lnSpc>
              <a:buNone/>
            </a:pPr>
            <a:r>
              <a:rPr lang="en-US" sz="2400" dirty="0" smtClean="0">
                <a:latin typeface="Times New Roman" pitchFamily="18" charset="0"/>
                <a:cs typeface="Times New Roman" pitchFamily="18" charset="0"/>
              </a:rPr>
              <a:t>                  S1                S 2                 S3</a:t>
            </a:r>
          </a:p>
          <a:p>
            <a:pPr algn="just">
              <a:lnSpc>
                <a:spcPct val="150000"/>
              </a:lnSpc>
              <a:buNone/>
            </a:pPr>
            <a:r>
              <a:rPr lang="en-US" sz="2400" dirty="0" smtClean="0">
                <a:latin typeface="Times New Roman" pitchFamily="18" charset="0"/>
                <a:cs typeface="Times New Roman" pitchFamily="18" charset="0"/>
              </a:rPr>
              <a:t> A1  </a:t>
            </a:r>
          </a:p>
          <a:p>
            <a:pPr algn="just">
              <a:lnSpc>
                <a:spcPct val="150000"/>
              </a:lnSpc>
              <a:buNone/>
            </a:pPr>
            <a:r>
              <a:rPr lang="en-US" sz="2400" dirty="0" smtClean="0">
                <a:latin typeface="Times New Roman" pitchFamily="18" charset="0"/>
                <a:cs typeface="Times New Roman" pitchFamily="18" charset="0"/>
              </a:rPr>
              <a:t>A2  </a:t>
            </a:r>
          </a:p>
          <a:p>
            <a:pPr algn="just">
              <a:lnSpc>
                <a:spcPct val="150000"/>
              </a:lnSpc>
              <a:buNone/>
            </a:pPr>
            <a:r>
              <a:rPr lang="en-US" sz="2400" dirty="0" smtClean="0">
                <a:latin typeface="Times New Roman" pitchFamily="18" charset="0"/>
                <a:cs typeface="Times New Roman" pitchFamily="18" charset="0"/>
              </a:rPr>
              <a:t>A3</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None/>
            </a:pPr>
            <a:r>
              <a:rPr lang="en-US" sz="3400" dirty="0" smtClean="0">
                <a:latin typeface="Times New Roman" pitchFamily="18" charset="0"/>
                <a:cs typeface="Times New Roman" pitchFamily="18" charset="0"/>
              </a:rPr>
              <a:t>If we know that </a:t>
            </a:r>
            <a:r>
              <a:rPr lang="en-US" sz="3400" b="1" dirty="0" smtClean="0">
                <a:latin typeface="Times New Roman" pitchFamily="18" charset="0"/>
                <a:cs typeface="Times New Roman" pitchFamily="18" charset="0"/>
              </a:rPr>
              <a:t>S2</a:t>
            </a:r>
            <a:r>
              <a:rPr lang="en-US" sz="3400" dirty="0" smtClean="0">
                <a:latin typeface="Times New Roman" pitchFamily="18" charset="0"/>
                <a:cs typeface="Times New Roman" pitchFamily="18" charset="0"/>
              </a:rPr>
              <a:t> will occur, the decision maker then can focus on the first raw of the payoff table. Because alternative </a:t>
            </a:r>
            <a:r>
              <a:rPr lang="en-US" sz="3400" b="1" dirty="0" smtClean="0">
                <a:latin typeface="Times New Roman" pitchFamily="18" charset="0"/>
                <a:cs typeface="Times New Roman" pitchFamily="18" charset="0"/>
              </a:rPr>
              <a:t>A1 has the largest profit (16)</a:t>
            </a:r>
            <a:r>
              <a:rPr lang="en-US" sz="3400" dirty="0" smtClean="0">
                <a:latin typeface="Times New Roman" pitchFamily="18" charset="0"/>
                <a:cs typeface="Times New Roman" pitchFamily="18" charset="0"/>
              </a:rPr>
              <a:t>, it would be selected.</a:t>
            </a:r>
            <a:endParaRPr lang="en-US" sz="3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143000" y="3048000"/>
          <a:ext cx="4114800" cy="1295400"/>
        </p:xfrm>
        <a:graphic>
          <a:graphicData uri="http://schemas.openxmlformats.org/drawingml/2006/table">
            <a:tbl>
              <a:tblPr firstRow="1" bandRow="1">
                <a:tableStyleId>{5940675A-B579-460E-94D1-54222C63F5DA}</a:tableStyleId>
              </a:tblPr>
              <a:tblGrid>
                <a:gridCol w="979714"/>
                <a:gridCol w="1175657"/>
                <a:gridCol w="1959429"/>
              </a:tblGrid>
              <a:tr h="431800">
                <a:tc>
                  <a:txBody>
                    <a:bodyPr/>
                    <a:lstStyle/>
                    <a:p>
                      <a:r>
                        <a:rPr lang="en-US" dirty="0" smtClean="0"/>
                        <a:t>4</a:t>
                      </a:r>
                      <a:endParaRPr lang="en-US" dirty="0"/>
                    </a:p>
                  </a:txBody>
                  <a:tcPr/>
                </a:tc>
                <a:tc>
                  <a:txBody>
                    <a:bodyPr/>
                    <a:lstStyle/>
                    <a:p>
                      <a:r>
                        <a:rPr lang="en-US" dirty="0" smtClean="0"/>
                        <a:t>16</a:t>
                      </a:r>
                      <a:endParaRPr lang="en-US" dirty="0"/>
                    </a:p>
                  </a:txBody>
                  <a:tcPr>
                    <a:solidFill>
                      <a:schemeClr val="accent2"/>
                    </a:solidFill>
                  </a:tcPr>
                </a:tc>
                <a:tc>
                  <a:txBody>
                    <a:bodyPr/>
                    <a:lstStyle/>
                    <a:p>
                      <a:r>
                        <a:rPr lang="en-US" dirty="0" smtClean="0"/>
                        <a:t>12</a:t>
                      </a:r>
                      <a:endParaRPr lang="en-US" dirty="0"/>
                    </a:p>
                  </a:txBody>
                  <a:tcPr/>
                </a:tc>
              </a:tr>
              <a:tr h="43180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r>
              <a:tr h="43180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E6C161E3-EA85-4AD3-AA79-1269D699B84A}"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254125" indent="-914400"/>
            <a:r>
              <a:rPr lang="en-US" sz="2600" b="1" dirty="0" smtClean="0">
                <a:latin typeface="Times New Roman" pitchFamily="18" charset="0"/>
                <a:cs typeface="Times New Roman" pitchFamily="18" charset="0"/>
              </a:rPr>
              <a:t>4.5.2 Decision making under conditions of  uncertainty </a:t>
            </a:r>
            <a:endParaRPr lang="en-US" sz="2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lnSpc>
                <a:spcPct val="150000"/>
              </a:lnSpc>
              <a:buFont typeface="Wingdings" pitchFamily="2" charset="2"/>
              <a:buChar char="v"/>
            </a:pPr>
            <a:r>
              <a:rPr lang="en-US" sz="2400" u="sng" dirty="0" smtClean="0">
                <a:latin typeface="Times New Roman" pitchFamily="18" charset="0"/>
                <a:cs typeface="Times New Roman" pitchFamily="18" charset="0"/>
              </a:rPr>
              <a:t>More than one states of nature </a:t>
            </a:r>
            <a:r>
              <a:rPr lang="en-US" sz="2400" dirty="0" smtClean="0">
                <a:latin typeface="Times New Roman" pitchFamily="18" charset="0"/>
                <a:cs typeface="Times New Roman" pitchFamily="18" charset="0"/>
              </a:rPr>
              <a:t>exists but the decision maker </a:t>
            </a:r>
            <a:r>
              <a:rPr lang="en-US" sz="2400" u="sng" dirty="0" smtClean="0">
                <a:solidFill>
                  <a:srgbClr val="FF0000"/>
                </a:solidFill>
                <a:latin typeface="Times New Roman" pitchFamily="18" charset="0"/>
                <a:cs typeface="Times New Roman" pitchFamily="18" charset="0"/>
              </a:rPr>
              <a:t>lacks the knowledge</a:t>
            </a:r>
            <a:r>
              <a:rPr lang="en-US" sz="2400" dirty="0" smtClean="0">
                <a:latin typeface="Times New Roman" pitchFamily="18" charset="0"/>
                <a:cs typeface="Times New Roman" pitchFamily="18" charset="0"/>
              </a:rPr>
              <a:t> about the probabilities of their circumstances . A few decision criteria are available which can be help to the decision maker.</a:t>
            </a:r>
          </a:p>
          <a:p>
            <a:pPr>
              <a:buNone/>
            </a:pPr>
            <a:r>
              <a:rPr lang="en-US" sz="2400" dirty="0" smtClean="0">
                <a:latin typeface="Times New Roman" pitchFamily="18" charset="0"/>
                <a:cs typeface="Times New Roman" pitchFamily="18" charset="0"/>
              </a:rPr>
              <a:t>1. </a:t>
            </a:r>
            <a:r>
              <a:rPr lang="en-US" b="1" dirty="0" smtClean="0">
                <a:latin typeface="Times New Roman" pitchFamily="18" charset="0"/>
                <a:cs typeface="Times New Roman" pitchFamily="18" charset="0"/>
              </a:rPr>
              <a:t>MAXIMAX (optimistic ) Criteria </a:t>
            </a:r>
            <a:endParaRPr lang="en-US" dirty="0" smtClean="0">
              <a:latin typeface="Times New Roman" pitchFamily="18" charset="0"/>
              <a:cs typeface="Times New Roman" pitchFamily="18" charset="0"/>
            </a:endParaRPr>
          </a:p>
          <a:p>
            <a:pPr algn="just">
              <a:lnSpc>
                <a:spcPct val="150000"/>
              </a:lnSpc>
              <a:buFont typeface="Wingdings" pitchFamily="2" charset="2"/>
              <a:buChar char="v"/>
            </a:pPr>
            <a:r>
              <a:rPr lang="en-US" sz="2400" dirty="0" smtClean="0">
                <a:latin typeface="Times New Roman" pitchFamily="18" charset="0"/>
                <a:cs typeface="Times New Roman" pitchFamily="18" charset="0"/>
              </a:rPr>
              <a:t>The decision maker selects the decision that will result in the </a:t>
            </a:r>
            <a:r>
              <a:rPr lang="en-US" sz="2400" u="sng" dirty="0" smtClean="0">
                <a:solidFill>
                  <a:srgbClr val="FF0000"/>
                </a:solidFill>
                <a:latin typeface="Times New Roman" pitchFamily="18" charset="0"/>
                <a:cs typeface="Times New Roman" pitchFamily="18" charset="0"/>
              </a:rPr>
              <a:t>maximum of the maximum payoffs</a:t>
            </a:r>
            <a:r>
              <a:rPr lang="en-US" sz="2400" dirty="0" smtClean="0">
                <a:latin typeface="Times New Roman" pitchFamily="18" charset="0"/>
                <a:cs typeface="Times New Roman" pitchFamily="18" charset="0"/>
              </a:rPr>
              <a:t>. The </a:t>
            </a:r>
            <a:r>
              <a:rPr lang="en-US" sz="2400" dirty="0" err="1" smtClean="0">
                <a:latin typeface="Times New Roman" pitchFamily="18" charset="0"/>
                <a:cs typeface="Times New Roman" pitchFamily="18" charset="0"/>
              </a:rPr>
              <a:t>maximax</a:t>
            </a:r>
            <a:r>
              <a:rPr lang="en-US" sz="2400" dirty="0" smtClean="0">
                <a:latin typeface="Times New Roman" pitchFamily="18" charset="0"/>
                <a:cs typeface="Times New Roman" pitchFamily="18" charset="0"/>
              </a:rPr>
              <a:t> is very optimistic. The decision maker assumes that the </a:t>
            </a:r>
            <a:r>
              <a:rPr lang="en-US" sz="2400" dirty="0" smtClean="0">
                <a:solidFill>
                  <a:srgbClr val="FF0000"/>
                </a:solidFill>
                <a:latin typeface="Times New Roman" pitchFamily="18" charset="0"/>
                <a:cs typeface="Times New Roman" pitchFamily="18" charset="0"/>
              </a:rPr>
              <a:t>most favorable state of nature </a:t>
            </a:r>
            <a:r>
              <a:rPr lang="en-US" sz="2400" dirty="0" smtClean="0">
                <a:latin typeface="Times New Roman" pitchFamily="18" charset="0"/>
                <a:cs typeface="Times New Roman" pitchFamily="18" charset="0"/>
              </a:rPr>
              <a:t>for each decision alternative will occur</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investor would optimistically assume that </a:t>
            </a:r>
            <a:r>
              <a:rPr lang="en-US" sz="2400" dirty="0" smtClean="0">
                <a:solidFill>
                  <a:srgbClr val="FF0000"/>
                </a:solidFill>
                <a:latin typeface="Times New Roman" pitchFamily="18" charset="0"/>
                <a:cs typeface="Times New Roman" pitchFamily="18" charset="0"/>
              </a:rPr>
              <a:t>good economic conditions</a:t>
            </a:r>
            <a:r>
              <a:rPr lang="en-US" sz="2400" dirty="0" smtClean="0">
                <a:latin typeface="Times New Roman" pitchFamily="18" charset="0"/>
                <a:cs typeface="Times New Roman" pitchFamily="18" charset="0"/>
              </a:rPr>
              <a:t> will prevail in the future. The best payoff for each alternative is identified, and the alternative with the maximum of these is the designated decision.</a:t>
            </a:r>
          </a:p>
          <a:p>
            <a:pPr algn="just">
              <a:lnSpc>
                <a:spcPct val="150000"/>
              </a:lnSpc>
              <a:buNone/>
            </a:pPr>
            <a:r>
              <a:rPr lang="en-US" sz="2400" dirty="0" smtClean="0">
                <a:latin typeface="Times New Roman" pitchFamily="18" charset="0"/>
                <a:cs typeface="Times New Roman" pitchFamily="18" charset="0"/>
              </a:rPr>
              <a:t>                 S1             S2              S3            </a:t>
            </a:r>
            <a:r>
              <a:rPr lang="en-US" sz="2400" dirty="0" smtClean="0"/>
              <a:t>Row Maximum</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A1</a:t>
            </a:r>
          </a:p>
          <a:p>
            <a:pPr algn="just">
              <a:buNone/>
            </a:pPr>
            <a:r>
              <a:rPr lang="en-US" sz="2400" dirty="0" smtClean="0">
                <a:latin typeface="Times New Roman" pitchFamily="18" charset="0"/>
                <a:cs typeface="Times New Roman" pitchFamily="18" charset="0"/>
              </a:rPr>
              <a:t>   A2</a:t>
            </a:r>
          </a:p>
          <a:p>
            <a:pPr algn="just">
              <a:buNone/>
            </a:pPr>
            <a:r>
              <a:rPr lang="en-US" sz="2400" dirty="0" smtClean="0">
                <a:latin typeface="Times New Roman" pitchFamily="18" charset="0"/>
                <a:cs typeface="Times New Roman" pitchFamily="18" charset="0"/>
              </a:rPr>
              <a:t>   A3</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447800" y="4953000"/>
          <a:ext cx="6096000" cy="1112520"/>
        </p:xfrm>
        <a:graphic>
          <a:graphicData uri="http://schemas.openxmlformats.org/drawingml/2006/table">
            <a:tbl>
              <a:tblPr firstRow="1" bandRow="1">
                <a:tableStyleId>{5940675A-B579-460E-94D1-54222C63F5DA}</a:tableStyleId>
              </a:tblPr>
              <a:tblGrid>
                <a:gridCol w="1447800"/>
                <a:gridCol w="1676400"/>
                <a:gridCol w="1160206"/>
                <a:gridCol w="1811594"/>
              </a:tblGrid>
              <a:tr h="3708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16*</a:t>
                      </a:r>
                      <a:r>
                        <a:rPr kumimoji="0" lang="en-US" sz="1800" kern="1200" baseline="0" dirty="0" smtClean="0">
                          <a:solidFill>
                            <a:schemeClr val="tx1"/>
                          </a:solidFill>
                          <a:latin typeface="+mn-lt"/>
                          <a:ea typeface="+mn-ea"/>
                          <a:cs typeface="+mn-cs"/>
                        </a:rPr>
                        <a:t>Maximum</a:t>
                      </a:r>
                      <a:endParaRPr lang="en-US" dirty="0"/>
                    </a:p>
                  </a:txBody>
                  <a:tcPr>
                    <a:lnL w="12700" cap="flat" cmpd="sng" algn="ctr">
                      <a:solidFill>
                        <a:schemeClr val="tx1"/>
                      </a:solidFill>
                      <a:prstDash val="solid"/>
                      <a:round/>
                      <a:headEnd type="none" w="med" len="med"/>
                      <a:tailEnd type="none" w="med" len="med"/>
                    </a:lnL>
                    <a:solidFill>
                      <a:srgbClr val="FFFF00"/>
                    </a:solidFill>
                  </a:tcPr>
                </a:tc>
              </a:tr>
              <a:tr h="37084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10</a:t>
                      </a:r>
                      <a:endParaRPr lang="en-US" dirty="0"/>
                    </a:p>
                  </a:txBody>
                  <a:tcPr>
                    <a:lnL w="12700" cap="flat" cmpd="sng" algn="ctr">
                      <a:solidFill>
                        <a:schemeClr val="tx1"/>
                      </a:solidFill>
                      <a:prstDash val="solid"/>
                      <a:round/>
                      <a:headEnd type="none" w="med" len="med"/>
                      <a:tailEnd type="none" w="med" len="med"/>
                    </a:lnL>
                  </a:tcPr>
                </a:tc>
              </a:tr>
              <a:tr h="37084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15</a:t>
                      </a:r>
                      <a:endParaRPr lang="en-US" dirty="0"/>
                    </a:p>
                  </a:txBody>
                  <a:tcPr>
                    <a:lnL w="12700" cap="flat" cmpd="sng" algn="ctr">
                      <a:solidFill>
                        <a:schemeClr val="tx1"/>
                      </a:solidFill>
                      <a:prstDash val="solid"/>
                      <a:round/>
                      <a:headEnd type="none" w="med" len="med"/>
                      <a:tailEnd type="none" w="med" len="med"/>
                    </a:lnL>
                  </a:tcPr>
                </a:tc>
              </a:tr>
            </a:tbl>
          </a:graphicData>
        </a:graphic>
      </p:graphicFrame>
      <p:sp>
        <p:nvSpPr>
          <p:cNvPr id="5" name="Slide Number Placeholder 4"/>
          <p:cNvSpPr>
            <a:spLocks noGrp="1"/>
          </p:cNvSpPr>
          <p:nvPr>
            <p:ph type="sldNum" sz="quarter" idx="12"/>
          </p:nvPr>
        </p:nvSpPr>
        <p:spPr/>
        <p:txBody>
          <a:bodyPr/>
          <a:lstStyle/>
          <a:p>
            <a:fld id="{E6C161E3-EA85-4AD3-AA79-1269D699B84A}"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b="1" dirty="0" smtClean="0"/>
              <a:t>Decision: A1 will be chosen.</a:t>
            </a:r>
          </a:p>
          <a:p>
            <a:pPr algn="just">
              <a:lnSpc>
                <a:spcPct val="150000"/>
              </a:lnSpc>
              <a:buNone/>
            </a:pPr>
            <a:r>
              <a:rPr lang="en-US" b="1" dirty="0" smtClean="0"/>
              <a:t>Note: </a:t>
            </a:r>
            <a:r>
              <a:rPr lang="en-US" sz="2400" dirty="0" smtClean="0">
                <a:latin typeface="Times New Roman" pitchFamily="18" charset="0"/>
                <a:cs typeface="Times New Roman" pitchFamily="18" charset="0"/>
              </a:rPr>
              <a:t>If the pay off table consists of costs instead of profits, the </a:t>
            </a:r>
            <a:r>
              <a:rPr lang="en-US" sz="2400" dirty="0" smtClean="0">
                <a:solidFill>
                  <a:srgbClr val="FF0000"/>
                </a:solidFill>
                <a:latin typeface="Times New Roman" pitchFamily="18" charset="0"/>
                <a:cs typeface="Times New Roman" pitchFamily="18" charset="0"/>
              </a:rPr>
              <a:t>opposite selection </a:t>
            </a:r>
            <a:r>
              <a:rPr lang="en-US" sz="2400" dirty="0" smtClean="0">
                <a:latin typeface="Times New Roman" pitchFamily="18" charset="0"/>
                <a:cs typeface="Times New Roman" pitchFamily="18" charset="0"/>
              </a:rPr>
              <a:t>would be indicated: The </a:t>
            </a:r>
            <a:r>
              <a:rPr lang="en-US" sz="2400" dirty="0" smtClean="0">
                <a:solidFill>
                  <a:srgbClr val="FF0000"/>
                </a:solidFill>
                <a:latin typeface="Times New Roman" pitchFamily="18" charset="0"/>
                <a:cs typeface="Times New Roman" pitchFamily="18" charset="0"/>
              </a:rPr>
              <a:t>minimum of minimum costs</a:t>
            </a:r>
            <a:r>
              <a:rPr lang="en-US" sz="2400" dirty="0" smtClean="0">
                <a:latin typeface="Times New Roman" pitchFamily="18" charset="0"/>
                <a:cs typeface="Times New Roman" pitchFamily="18" charset="0"/>
              </a:rPr>
              <a:t>. For the subsequent decision criteria we encounter, the same logic in the case of costs can be used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2. </a:t>
            </a:r>
            <a:r>
              <a:rPr lang="en-US" sz="3200" b="1" dirty="0" err="1" smtClean="0">
                <a:latin typeface="Times New Roman" pitchFamily="18" charset="0"/>
                <a:cs typeface="Times New Roman" pitchFamily="18" charset="0"/>
              </a:rPr>
              <a:t>Maximin</a:t>
            </a:r>
            <a:r>
              <a:rPr lang="en-US" sz="3200" b="1" dirty="0" smtClean="0">
                <a:latin typeface="Times New Roman" pitchFamily="18" charset="0"/>
                <a:cs typeface="Times New Roman" pitchFamily="18" charset="0"/>
              </a:rPr>
              <a:t> Criteria</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This approach is the </a:t>
            </a:r>
            <a:r>
              <a:rPr lang="en-US" sz="2400" u="sng" dirty="0" smtClean="0">
                <a:latin typeface="Times New Roman" pitchFamily="18" charset="0"/>
                <a:cs typeface="Times New Roman" pitchFamily="18" charset="0"/>
              </a:rPr>
              <a:t>opposite</a:t>
            </a:r>
            <a:r>
              <a:rPr lang="en-US" sz="2400" dirty="0" smtClean="0">
                <a:latin typeface="Times New Roman" pitchFamily="18" charset="0"/>
                <a:cs typeface="Times New Roman" pitchFamily="18" charset="0"/>
              </a:rPr>
              <a:t> of the previous one, i.e. it is </a:t>
            </a:r>
            <a:r>
              <a:rPr lang="en-US" sz="2400" u="sng" dirty="0" smtClean="0">
                <a:solidFill>
                  <a:srgbClr val="FF0000"/>
                </a:solidFill>
                <a:latin typeface="Times New Roman" pitchFamily="18" charset="0"/>
                <a:cs typeface="Times New Roman" pitchFamily="18" charset="0"/>
              </a:rPr>
              <a:t>pessimistic</a:t>
            </a:r>
            <a:r>
              <a:rPr lang="en-US" sz="2400" dirty="0" smtClean="0">
                <a:latin typeface="Times New Roman" pitchFamily="18" charset="0"/>
                <a:cs typeface="Times New Roman" pitchFamily="18" charset="0"/>
              </a:rPr>
              <a:t>. This strategy is a </a:t>
            </a:r>
            <a:r>
              <a:rPr lang="en-US" sz="2400" dirty="0" smtClean="0">
                <a:solidFill>
                  <a:srgbClr val="FF0000"/>
                </a:solidFill>
                <a:latin typeface="Times New Roman" pitchFamily="18" charset="0"/>
                <a:cs typeface="Times New Roman" pitchFamily="18" charset="0"/>
              </a:rPr>
              <a:t>conservative</a:t>
            </a:r>
            <a:r>
              <a:rPr lang="en-US" sz="2400" dirty="0" smtClean="0">
                <a:latin typeface="Times New Roman" pitchFamily="18" charset="0"/>
                <a:cs typeface="Times New Roman" pitchFamily="18" charset="0"/>
              </a:rPr>
              <a:t> one; it consists of </a:t>
            </a:r>
            <a:r>
              <a:rPr lang="en-US" sz="2400" b="1" dirty="0" smtClean="0">
                <a:latin typeface="Times New Roman" pitchFamily="18" charset="0"/>
                <a:cs typeface="Times New Roman" pitchFamily="18" charset="0"/>
              </a:rPr>
              <a:t>identifying the worst </a:t>
            </a:r>
            <a:r>
              <a:rPr lang="en-US" sz="2400" dirty="0" smtClean="0">
                <a:latin typeface="Times New Roman" pitchFamily="18" charset="0"/>
                <a:cs typeface="Times New Roman" pitchFamily="18" charset="0"/>
              </a:rPr>
              <a:t>(minimum) payoff for each alternative, and, then, selecting the alternative that has the </a:t>
            </a:r>
            <a:r>
              <a:rPr lang="en-US" sz="2400" dirty="0" smtClean="0">
                <a:solidFill>
                  <a:srgbClr val="FF0000"/>
                </a:solidFill>
                <a:latin typeface="Times New Roman" pitchFamily="18" charset="0"/>
                <a:cs typeface="Times New Roman" pitchFamily="18" charset="0"/>
              </a:rPr>
              <a:t>best (maximum) of the worst payoffs</a:t>
            </a:r>
            <a:r>
              <a:rPr lang="en-US" sz="2400" dirty="0" smtClean="0">
                <a:latin typeface="Times New Roman" pitchFamily="18" charset="0"/>
                <a:cs typeface="Times New Roman" pitchFamily="18" charset="0"/>
              </a:rPr>
              <a:t>. In effect, the decision maker is setting a floor on the potential payoff by selecting maximum of the minimum; the actual payoff can not be less than this amount. It involves selecting best of the worst.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Example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dirty="0" smtClean="0"/>
              <a:t>                     S1               S2              S3</a:t>
            </a:r>
          </a:p>
          <a:p>
            <a:pPr>
              <a:buNone/>
            </a:pPr>
            <a:r>
              <a:rPr lang="en-US" dirty="0" smtClean="0"/>
              <a:t>      A1</a:t>
            </a:r>
          </a:p>
          <a:p>
            <a:pPr>
              <a:buNone/>
            </a:pPr>
            <a:r>
              <a:rPr lang="en-US" dirty="0" smtClean="0"/>
              <a:t>     A2</a:t>
            </a:r>
          </a:p>
          <a:p>
            <a:pPr>
              <a:buNone/>
            </a:pPr>
            <a:r>
              <a:rPr lang="en-US" dirty="0" smtClean="0"/>
              <a:t>     A3</a:t>
            </a:r>
          </a:p>
          <a:p>
            <a:pPr>
              <a:buNone/>
            </a:pPr>
            <a:r>
              <a:rPr lang="en-US" b="1" dirty="0" smtClean="0"/>
              <a:t>Decision: A2 will be chosen.</a:t>
            </a:r>
          </a:p>
          <a:p>
            <a:pPr>
              <a:buNone/>
            </a:pPr>
            <a:endParaRPr lang="en-US" b="1" dirty="0" smtClean="0"/>
          </a:p>
          <a:p>
            <a:pPr>
              <a:buNone/>
            </a:pPr>
            <a:r>
              <a:rPr lang="en-US" b="1" dirty="0" smtClean="0"/>
              <a:t>Note: </a:t>
            </a:r>
            <a:r>
              <a:rPr lang="en-US" sz="2400" dirty="0" smtClean="0">
                <a:latin typeface="Times New Roman" pitchFamily="18" charset="0"/>
                <a:cs typeface="Times New Roman" pitchFamily="18" charset="0"/>
              </a:rPr>
              <a:t>If it were cost, the conservative approach would be to select the </a:t>
            </a:r>
            <a:r>
              <a:rPr lang="en-US" sz="2400" dirty="0" smtClean="0">
                <a:solidFill>
                  <a:srgbClr val="FF0000"/>
                </a:solidFill>
                <a:latin typeface="Times New Roman" pitchFamily="18" charset="0"/>
                <a:cs typeface="Times New Roman" pitchFamily="18" charset="0"/>
              </a:rPr>
              <a:t>maximum cost </a:t>
            </a:r>
            <a:r>
              <a:rPr lang="en-US" sz="2400" dirty="0" smtClean="0">
                <a:latin typeface="Times New Roman" pitchFamily="18" charset="0"/>
                <a:cs typeface="Times New Roman" pitchFamily="18" charset="0"/>
              </a:rPr>
              <a:t>for each decision and select the </a:t>
            </a:r>
            <a:r>
              <a:rPr lang="en-US" sz="2400" dirty="0" smtClean="0">
                <a:solidFill>
                  <a:srgbClr val="FF0000"/>
                </a:solidFill>
                <a:latin typeface="Times New Roman" pitchFamily="18" charset="0"/>
                <a:cs typeface="Times New Roman" pitchFamily="18" charset="0"/>
              </a:rPr>
              <a:t>minimum of these costs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524000" y="2514600"/>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tc>
                <a:tc>
                  <a:txBody>
                    <a:bodyPr/>
                    <a:lstStyle/>
                    <a:p>
                      <a:r>
                        <a:rPr lang="en-US" dirty="0" smtClean="0"/>
                        <a:t>4</a:t>
                      </a:r>
                      <a:endParaRPr lang="en-US" dirty="0"/>
                    </a:p>
                  </a:txBody>
                  <a:tcPr/>
                </a:tc>
              </a:tr>
              <a:tr h="37084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c>
                  <a:txBody>
                    <a:bodyPr/>
                    <a:lstStyle/>
                    <a:p>
                      <a:r>
                        <a:rPr kumimoji="0" lang="en-US" sz="1800" b="1" kern="1200" baseline="0" dirty="0" smtClean="0">
                          <a:solidFill>
                            <a:schemeClr val="tx1"/>
                          </a:solidFill>
                          <a:latin typeface="+mn-lt"/>
                          <a:ea typeface="+mn-ea"/>
                          <a:cs typeface="+mn-cs"/>
                        </a:rPr>
                        <a:t>5*maximum</a:t>
                      </a:r>
                      <a:endParaRPr lang="en-US" b="1" dirty="0"/>
                    </a:p>
                  </a:txBody>
                  <a:tcPr/>
                </a:tc>
              </a:tr>
              <a:tr h="37084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r>
            </a:tbl>
          </a:graphicData>
        </a:graphic>
      </p:graphicFrame>
      <p:sp>
        <p:nvSpPr>
          <p:cNvPr id="6" name="Slide Number Placeholder 5"/>
          <p:cNvSpPr>
            <a:spLocks noGrp="1"/>
          </p:cNvSpPr>
          <p:nvPr>
            <p:ph type="sldNum" sz="quarter" idx="12"/>
          </p:nvPr>
        </p:nvSpPr>
        <p:spPr/>
        <p:txBody>
          <a:bodyPr/>
          <a:lstStyle/>
          <a:p>
            <a:fld id="{E6C161E3-EA85-4AD3-AA79-1269D699B84A}"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3. MINIMAX REGRET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389120"/>
          </a:xfrm>
        </p:spPr>
        <p:txBody>
          <a:bodyPr>
            <a:normAutofit fontScale="85000" lnSpcReduction="10000"/>
          </a:bodyPr>
          <a:lstStyle/>
          <a:p>
            <a:pPr algn="just">
              <a:lnSpc>
                <a:spcPct val="150000"/>
              </a:lnSpc>
              <a:buFont typeface="Wingdings" pitchFamily="2" charset="2"/>
              <a:buChar char="v"/>
            </a:pPr>
            <a:r>
              <a:rPr lang="en-US" dirty="0" smtClean="0">
                <a:latin typeface="Times New Roman" pitchFamily="18" charset="0"/>
                <a:cs typeface="Times New Roman" pitchFamily="18" charset="0"/>
              </a:rPr>
              <a:t>In order to use this approach, it is necessary to </a:t>
            </a:r>
            <a:r>
              <a:rPr lang="en-US" u="sng" dirty="0" smtClean="0">
                <a:latin typeface="Times New Roman" pitchFamily="18" charset="0"/>
                <a:cs typeface="Times New Roman" pitchFamily="18" charset="0"/>
              </a:rPr>
              <a:t>develop an </a:t>
            </a:r>
            <a:r>
              <a:rPr lang="en-US" u="sng" dirty="0" smtClean="0">
                <a:solidFill>
                  <a:srgbClr val="FF0000"/>
                </a:solidFill>
                <a:latin typeface="Times New Roman" pitchFamily="18" charset="0"/>
                <a:cs typeface="Times New Roman" pitchFamily="18" charset="0"/>
              </a:rPr>
              <a:t>opportunity loss table</a:t>
            </a:r>
            <a:r>
              <a:rPr lang="en-US" dirty="0" smtClean="0">
                <a:latin typeface="Times New Roman" pitchFamily="18" charset="0"/>
                <a:cs typeface="Times New Roman" pitchFamily="18" charset="0"/>
              </a:rPr>
              <a:t>. The opportunity loss reflects the difference between each payoff and the best possible payoff in a column (i.e., given a state of nature). </a:t>
            </a:r>
          </a:p>
          <a:p>
            <a:pPr algn="just">
              <a:lnSpc>
                <a:spcPct val="150000"/>
              </a:lnSpc>
              <a:buFont typeface="Wingdings" pitchFamily="2" charset="2"/>
              <a:buChar char="v"/>
            </a:pPr>
            <a:r>
              <a:rPr lang="en-US" b="1" dirty="0" smtClean="0">
                <a:latin typeface="Times New Roman" pitchFamily="18" charset="0"/>
                <a:cs typeface="Times New Roman" pitchFamily="18" charset="0"/>
              </a:rPr>
              <a:t>Hence, </a:t>
            </a:r>
            <a:r>
              <a:rPr lang="en-US" dirty="0" smtClean="0">
                <a:latin typeface="Times New Roman" pitchFamily="18" charset="0"/>
                <a:cs typeface="Times New Roman" pitchFamily="18" charset="0"/>
              </a:rPr>
              <a:t>opportunity loss amounts are found by </a:t>
            </a:r>
            <a:r>
              <a:rPr lang="en-US" b="1" dirty="0" smtClean="0">
                <a:latin typeface="Times New Roman" pitchFamily="18" charset="0"/>
                <a:cs typeface="Times New Roman" pitchFamily="18" charset="0"/>
              </a:rPr>
              <a:t>identifying the best payoff in a column and, then, subtracting each of the other values in the column </a:t>
            </a:r>
            <a:r>
              <a:rPr lang="en-US" dirty="0" smtClean="0">
                <a:latin typeface="Times New Roman" pitchFamily="18" charset="0"/>
                <a:cs typeface="Times New Roman" pitchFamily="18" charset="0"/>
              </a:rPr>
              <a:t>from that payoff. Therefore, this </a:t>
            </a:r>
            <a:r>
              <a:rPr lang="en-US" u="sng" dirty="0" smtClean="0">
                <a:latin typeface="Times New Roman" pitchFamily="18" charset="0"/>
                <a:cs typeface="Times New Roman" pitchFamily="18" charset="0"/>
              </a:rPr>
              <a:t>decision avoids the greatest regret</a:t>
            </a:r>
            <a:r>
              <a:rPr lang="en-US" dirty="0" smtClean="0">
                <a:latin typeface="Times New Roman" pitchFamily="18" charset="0"/>
                <a:cs typeface="Times New Roman" pitchFamily="18" charset="0"/>
              </a:rPr>
              <a:t> by selecting the decision alternative that minimizes the maximum regret.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S1               S2              S3</a:t>
            </a:r>
          </a:p>
          <a:p>
            <a:pPr>
              <a:buNone/>
            </a:pPr>
            <a:r>
              <a:rPr lang="en-US" dirty="0" smtClean="0"/>
              <a:t>    A1</a:t>
            </a:r>
          </a:p>
          <a:p>
            <a:pPr>
              <a:buNone/>
            </a:pPr>
            <a:r>
              <a:rPr lang="en-US" dirty="0" smtClean="0"/>
              <a:t>    A2</a:t>
            </a:r>
          </a:p>
          <a:p>
            <a:pPr>
              <a:buNone/>
            </a:pPr>
            <a:r>
              <a:rPr lang="en-US" dirty="0" smtClean="0"/>
              <a:t>    A3</a:t>
            </a:r>
          </a:p>
          <a:p>
            <a:endParaRPr lang="en-US" b="1" dirty="0" smtClean="0"/>
          </a:p>
          <a:p>
            <a:r>
              <a:rPr lang="en-US" b="1" dirty="0" smtClean="0"/>
              <a:t>opportunity loss table</a:t>
            </a:r>
          </a:p>
          <a:p>
            <a:pPr>
              <a:buNone/>
            </a:pPr>
            <a:r>
              <a:rPr lang="en-US" dirty="0" smtClean="0"/>
              <a:t>            S1                        S2                     S3</a:t>
            </a:r>
          </a:p>
          <a:p>
            <a:pPr>
              <a:buNone/>
            </a:pPr>
            <a:r>
              <a:rPr lang="en-US" dirty="0" smtClean="0"/>
              <a:t>A1</a:t>
            </a:r>
          </a:p>
          <a:p>
            <a:pPr>
              <a:buNone/>
            </a:pPr>
            <a:r>
              <a:rPr lang="en-US" dirty="0" smtClean="0"/>
              <a:t>A2</a:t>
            </a:r>
          </a:p>
          <a:p>
            <a:pPr>
              <a:buNone/>
            </a:pPr>
            <a:r>
              <a:rPr lang="en-US" dirty="0" smtClean="0"/>
              <a:t>A3</a:t>
            </a:r>
            <a:endParaRPr lang="en-US" dirty="0"/>
          </a:p>
        </p:txBody>
      </p:sp>
      <p:graphicFrame>
        <p:nvGraphicFramePr>
          <p:cNvPr id="5" name="Table 4"/>
          <p:cNvGraphicFramePr>
            <a:graphicFrameLocks noGrp="1"/>
          </p:cNvGraphicFramePr>
          <p:nvPr/>
        </p:nvGraphicFramePr>
        <p:xfrm>
          <a:off x="1447800" y="2514600"/>
          <a:ext cx="4572000" cy="1468120"/>
        </p:xfrm>
        <a:graphic>
          <a:graphicData uri="http://schemas.openxmlformats.org/drawingml/2006/table">
            <a:tbl>
              <a:tblPr firstRow="1" bandRow="1">
                <a:tableStyleId>{5940675A-B579-460E-94D1-54222C63F5DA}</a:tableStyleId>
              </a:tblPr>
              <a:tblGrid>
                <a:gridCol w="1524000"/>
                <a:gridCol w="1524000"/>
                <a:gridCol w="1524000"/>
              </a:tblGrid>
              <a:tr h="3708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tc>
              </a:tr>
              <a:tr h="54356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r>
              <a:tr h="55372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tc>
              </a:tr>
            </a:tbl>
          </a:graphicData>
        </a:graphic>
      </p:graphicFrame>
      <p:graphicFrame>
        <p:nvGraphicFramePr>
          <p:cNvPr id="6" name="Table 5"/>
          <p:cNvGraphicFramePr>
            <a:graphicFrameLocks noGrp="1"/>
          </p:cNvGraphicFramePr>
          <p:nvPr/>
        </p:nvGraphicFramePr>
        <p:xfrm>
          <a:off x="1066800" y="5029200"/>
          <a:ext cx="6096000" cy="1112520"/>
        </p:xfrm>
        <a:graphic>
          <a:graphicData uri="http://schemas.openxmlformats.org/drawingml/2006/table">
            <a:tbl>
              <a:tblPr firstRow="1" bandRow="1">
                <a:tableStyleId>{5940675A-B579-460E-94D1-54222C63F5DA}</a:tableStyleId>
              </a:tblPr>
              <a:tblGrid>
                <a:gridCol w="1447800"/>
                <a:gridCol w="1371600"/>
                <a:gridCol w="1393723"/>
                <a:gridCol w="1882877"/>
              </a:tblGrid>
              <a:tr h="370840">
                <a:tc>
                  <a:txBody>
                    <a:bodyPr/>
                    <a:lstStyle/>
                    <a:p>
                      <a:r>
                        <a:rPr kumimoji="0" lang="en-US" sz="1800" kern="1200" baseline="0" dirty="0" smtClean="0">
                          <a:solidFill>
                            <a:schemeClr val="tx1"/>
                          </a:solidFill>
                          <a:latin typeface="+mn-lt"/>
                          <a:ea typeface="+mn-ea"/>
                          <a:cs typeface="+mn-cs"/>
                        </a:rPr>
                        <a:t>5-4=1</a:t>
                      </a:r>
                      <a:endParaRPr lang="en-US" dirty="0"/>
                    </a:p>
                  </a:txBody>
                  <a:tcPr/>
                </a:tc>
                <a:tc>
                  <a:txBody>
                    <a:bodyPr/>
                    <a:lstStyle/>
                    <a:p>
                      <a:r>
                        <a:rPr lang="en-US" dirty="0" smtClean="0"/>
                        <a:t>16-16=0</a:t>
                      </a:r>
                      <a:endParaRPr lang="en-US" dirty="0"/>
                    </a:p>
                  </a:txBody>
                  <a:tcPr/>
                </a:tc>
                <a:tc>
                  <a:txBody>
                    <a:bodyPr/>
                    <a:lstStyle/>
                    <a:p>
                      <a:r>
                        <a:rPr lang="en-US" dirty="0" smtClean="0"/>
                        <a:t>15-12=3</a:t>
                      </a:r>
                      <a:endParaRPr lang="en-US" dirty="0"/>
                    </a:p>
                  </a:txBody>
                  <a:tcPr>
                    <a:lnR w="12700" cap="flat" cmpd="sng" algn="ctr">
                      <a:solidFill>
                        <a:schemeClr val="tx1"/>
                      </a:solidFill>
                      <a:prstDash val="solid"/>
                      <a:round/>
                      <a:headEnd type="none" w="med" len="med"/>
                      <a:tailEnd type="none" w="med" len="med"/>
                    </a:lnR>
                  </a:tcPr>
                </a:tc>
                <a:tc>
                  <a:txBody>
                    <a:bodyPr/>
                    <a:lstStyle/>
                    <a:p>
                      <a:r>
                        <a:rPr kumimoji="0" lang="en-US" sz="1800" kern="1200" baseline="0" dirty="0" smtClean="0">
                          <a:solidFill>
                            <a:schemeClr val="tx1"/>
                          </a:solidFill>
                          <a:latin typeface="+mn-lt"/>
                          <a:ea typeface="+mn-ea"/>
                          <a:cs typeface="+mn-cs"/>
                        </a:rPr>
                        <a:t>3*minimum</a:t>
                      </a:r>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US" dirty="0" smtClean="0"/>
                        <a:t>5-5=0</a:t>
                      </a:r>
                      <a:endParaRPr lang="en-US" dirty="0"/>
                    </a:p>
                  </a:txBody>
                  <a:tcPr/>
                </a:tc>
                <a:tc>
                  <a:txBody>
                    <a:bodyPr/>
                    <a:lstStyle/>
                    <a:p>
                      <a:r>
                        <a:rPr kumimoji="0" lang="en-US" sz="1800" kern="1200" baseline="0" dirty="0" smtClean="0">
                          <a:solidFill>
                            <a:schemeClr val="tx1"/>
                          </a:solidFill>
                          <a:latin typeface="+mn-lt"/>
                          <a:ea typeface="+mn-ea"/>
                          <a:cs typeface="+mn-cs"/>
                        </a:rPr>
                        <a:t>16-6=10</a:t>
                      </a:r>
                      <a:endParaRPr lang="en-US" dirty="0"/>
                    </a:p>
                  </a:txBody>
                  <a:tcPr/>
                </a:tc>
                <a:tc>
                  <a:txBody>
                    <a:bodyPr/>
                    <a:lstStyle/>
                    <a:p>
                      <a:r>
                        <a:rPr kumimoji="0" lang="en-US" sz="1800" kern="1200" baseline="0" dirty="0" smtClean="0">
                          <a:solidFill>
                            <a:schemeClr val="tx1"/>
                          </a:solidFill>
                          <a:latin typeface="+mn-lt"/>
                          <a:ea typeface="+mn-ea"/>
                          <a:cs typeface="+mn-cs"/>
                        </a:rPr>
                        <a:t>15-10=5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10</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5-(-1)=6</a:t>
                      </a:r>
                    </a:p>
                  </a:txBody>
                  <a:tcPr/>
                </a:tc>
                <a:tc>
                  <a:txBody>
                    <a:bodyPr/>
                    <a:lstStyle/>
                    <a:p>
                      <a:r>
                        <a:rPr kumimoji="0" lang="en-US" sz="1800" kern="1200" baseline="0" dirty="0" smtClean="0">
                          <a:solidFill>
                            <a:schemeClr val="tx1"/>
                          </a:solidFill>
                          <a:latin typeface="+mn-lt"/>
                          <a:ea typeface="+mn-ea"/>
                          <a:cs typeface="+mn-cs"/>
                        </a:rPr>
                        <a:t>16-4=12</a:t>
                      </a:r>
                      <a:endParaRPr lang="en-US" dirty="0"/>
                    </a:p>
                  </a:txBody>
                  <a:tcPr/>
                </a:tc>
                <a:tc>
                  <a:txBody>
                    <a:bodyPr/>
                    <a:lstStyle/>
                    <a:p>
                      <a:r>
                        <a:rPr kumimoji="0" lang="en-US" sz="1800" kern="1200" baseline="0" dirty="0" smtClean="0">
                          <a:solidFill>
                            <a:schemeClr val="tx1"/>
                          </a:solidFill>
                          <a:latin typeface="+mn-lt"/>
                          <a:ea typeface="+mn-ea"/>
                          <a:cs typeface="+mn-cs"/>
                        </a:rPr>
                        <a:t>15-15=0</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12</a:t>
                      </a:r>
                      <a:endParaRPr lang="en-US" dirty="0"/>
                    </a:p>
                  </a:txBody>
                  <a:tcPr>
                    <a:lnL w="12700" cap="flat" cmpd="sng" algn="ctr">
                      <a:solidFill>
                        <a:schemeClr val="tx1"/>
                      </a:solidFill>
                      <a:prstDash val="solid"/>
                      <a:round/>
                      <a:headEnd type="none" w="med" len="med"/>
                      <a:tailEnd type="none" w="med" len="med"/>
                    </a:lnL>
                  </a:tcPr>
                </a:tc>
              </a:tr>
            </a:tbl>
          </a:graphicData>
        </a:graphic>
      </p:graphicFrame>
      <p:sp>
        <p:nvSpPr>
          <p:cNvPr id="7" name="Slide Number Placeholder 6"/>
          <p:cNvSpPr>
            <a:spLocks noGrp="1"/>
          </p:cNvSpPr>
          <p:nvPr>
            <p:ph type="sldNum" sz="quarter" idx="12"/>
          </p:nvPr>
        </p:nvSpPr>
        <p:spPr/>
        <p:txBody>
          <a:bodyPr/>
          <a:lstStyle/>
          <a:p>
            <a:fld id="{E6C161E3-EA85-4AD3-AA79-1269D699B84A}" type="slidenum">
              <a:rPr lang="en-US" smtClean="0"/>
              <a:pPr/>
              <a:t>18</a:t>
            </a:fld>
            <a:endParaRPr lang="en-US"/>
          </a:p>
        </p:txBody>
      </p:sp>
      <p:sp>
        <p:nvSpPr>
          <p:cNvPr id="8" name="Footer Placeholder 7"/>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A decision maker could select an alternative in such a way as to minimize the maximum possible regret. This requires identifying the </a:t>
            </a:r>
            <a:r>
              <a:rPr lang="en-US" sz="2400" dirty="0" smtClean="0">
                <a:solidFill>
                  <a:srgbClr val="FF0000"/>
                </a:solidFill>
                <a:latin typeface="Times New Roman" pitchFamily="18" charset="0"/>
                <a:cs typeface="Times New Roman" pitchFamily="18" charset="0"/>
              </a:rPr>
              <a:t>maximum opportunity loss </a:t>
            </a:r>
            <a:r>
              <a:rPr lang="en-US" sz="2400" dirty="0" smtClean="0">
                <a:latin typeface="Times New Roman" pitchFamily="18" charset="0"/>
                <a:cs typeface="Times New Roman" pitchFamily="18" charset="0"/>
              </a:rPr>
              <a:t>in each row and, then, choosing the alternative that would yield the </a:t>
            </a:r>
            <a:r>
              <a:rPr lang="en-US" sz="2400" dirty="0" smtClean="0">
                <a:solidFill>
                  <a:srgbClr val="FF0000"/>
                </a:solidFill>
                <a:latin typeface="Times New Roman" pitchFamily="18" charset="0"/>
                <a:cs typeface="Times New Roman" pitchFamily="18" charset="0"/>
              </a:rPr>
              <a:t>best (minimum) of those regrets.</a:t>
            </a:r>
          </a:p>
          <a:p>
            <a:pPr algn="just">
              <a:lnSpc>
                <a:spcPct val="150000"/>
              </a:lnSpc>
              <a:buNone/>
            </a:pPr>
            <a:r>
              <a:rPr lang="en-US" sz="2400" b="1" dirty="0" smtClean="0"/>
              <a:t>Decision: A1 will be chosen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4.1 Introduction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lnSpc>
                <a:spcPct val="150000"/>
              </a:lnSpc>
              <a:buFont typeface="Wingdings" pitchFamily="2" charset="2"/>
              <a:buChar char="v"/>
            </a:pPr>
            <a:r>
              <a:rPr lang="en-US" sz="2400" dirty="0" smtClean="0">
                <a:solidFill>
                  <a:srgbClr val="FF0000"/>
                </a:solidFill>
                <a:latin typeface="Times New Roman" pitchFamily="18" charset="0"/>
                <a:cs typeface="Times New Roman" pitchFamily="18" charset="0"/>
              </a:rPr>
              <a:t>The decisions </a:t>
            </a:r>
            <a:r>
              <a:rPr lang="en-US" sz="2400" dirty="0" smtClean="0">
                <a:latin typeface="Times New Roman" pitchFamily="18" charset="0"/>
                <a:cs typeface="Times New Roman" pitchFamily="18" charset="0"/>
              </a:rPr>
              <a:t>are based on the criteria decided by the organization objective of the business.</a:t>
            </a:r>
          </a:p>
          <a:p>
            <a:pPr algn="just">
              <a:lnSpc>
                <a:spcPct val="150000"/>
              </a:lnSpc>
              <a:buNone/>
            </a:pPr>
            <a:r>
              <a:rPr lang="en-US" sz="2400" b="1" i="1" dirty="0" smtClean="0">
                <a:latin typeface="Times New Roman" pitchFamily="18" charset="0"/>
                <a:cs typeface="Times New Roman" pitchFamily="18" charset="0"/>
              </a:rPr>
              <a:t>Example</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Maximization of profit or Minimization of cost /time </a:t>
            </a:r>
          </a:p>
          <a:p>
            <a:pPr algn="just">
              <a:lnSpc>
                <a:spcPct val="150000"/>
              </a:lnSpc>
              <a:buFont typeface="Wingdings" pitchFamily="2" charset="2"/>
              <a:buChar char="v"/>
            </a:pPr>
            <a:r>
              <a:rPr lang="en-US" sz="2400" dirty="0" smtClean="0">
                <a:solidFill>
                  <a:srgbClr val="FF0000"/>
                </a:solidFill>
                <a:latin typeface="Times New Roman" pitchFamily="18" charset="0"/>
                <a:cs typeface="Times New Roman" pitchFamily="18" charset="0"/>
              </a:rPr>
              <a:t>Many decision </a:t>
            </a:r>
            <a:r>
              <a:rPr lang="en-US" sz="2400" dirty="0" smtClean="0">
                <a:latin typeface="Times New Roman" pitchFamily="18" charset="0"/>
                <a:cs typeface="Times New Roman" pitchFamily="18" charset="0"/>
              </a:rPr>
              <a:t>making situations occur under conditions of </a:t>
            </a:r>
            <a:r>
              <a:rPr lang="en-US" sz="2400" i="1" u="sng" dirty="0" smtClean="0">
                <a:latin typeface="Times New Roman" pitchFamily="18" charset="0"/>
                <a:cs typeface="Times New Roman" pitchFamily="18" charset="0"/>
              </a:rPr>
              <a:t>uncertainty.</a:t>
            </a:r>
            <a:r>
              <a:rPr lang="en-US" sz="2400" b="1" i="1" dirty="0" smtClean="0">
                <a:latin typeface="Times New Roman" pitchFamily="18" charset="0"/>
                <a:cs typeface="Times New Roman" pitchFamily="18" charset="0"/>
              </a:rPr>
              <a:t> </a:t>
            </a:r>
          </a:p>
          <a:p>
            <a:pPr algn="just">
              <a:lnSpc>
                <a:spcPct val="150000"/>
              </a:lnSpc>
              <a:buNone/>
            </a:pPr>
            <a:r>
              <a:rPr lang="en-US" sz="2400" b="1" i="1" dirty="0" smtClean="0">
                <a:latin typeface="Times New Roman" pitchFamily="18" charset="0"/>
                <a:cs typeface="Times New Roman" pitchFamily="18" charset="0"/>
              </a:rPr>
              <a:t>Example : </a:t>
            </a:r>
            <a:r>
              <a:rPr lang="en-US" sz="2400" i="1" dirty="0" smtClean="0">
                <a:latin typeface="Times New Roman" pitchFamily="18" charset="0"/>
                <a:cs typeface="Times New Roman" pitchFamily="18" charset="0"/>
              </a:rPr>
              <a:t>the demand for a product may be not 100 units next </a:t>
            </a:r>
            <a:r>
              <a:rPr lang="en-US" sz="2400" dirty="0" smtClean="0">
                <a:latin typeface="Times New Roman" pitchFamily="18" charset="0"/>
                <a:cs typeface="Times New Roman" pitchFamily="18" charset="0"/>
              </a:rPr>
              <a:t>week, but 50 or 200 units, depending on the market (which is uncertain).</a:t>
            </a:r>
          </a:p>
          <a:p>
            <a:pPr algn="just">
              <a:buNone/>
            </a:pPr>
            <a:endParaRPr lang="en-US" dirty="0"/>
          </a:p>
        </p:txBody>
      </p:sp>
      <p:sp>
        <p:nvSpPr>
          <p:cNvPr id="4" name="Slide Number Placeholder 3"/>
          <p:cNvSpPr>
            <a:spLocks noGrp="1"/>
          </p:cNvSpPr>
          <p:nvPr>
            <p:ph type="sldNum" sz="quarter" idx="12"/>
          </p:nvPr>
        </p:nvSpPr>
        <p:spPr/>
        <p:txBody>
          <a:bodyPr/>
          <a:lstStyle/>
          <a:p>
            <a:fld id="{E6C161E3-EA85-4AD3-AA79-1269D699B84A}"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4675" indent="-338138"/>
            <a:r>
              <a:rPr lang="en-US" sz="3200" b="1" dirty="0" smtClean="0">
                <a:latin typeface="Times New Roman" pitchFamily="18" charset="0"/>
                <a:cs typeface="Times New Roman" pitchFamily="18" charset="0"/>
              </a:rPr>
              <a:t>4. Laplace (criteria of rationality)or </a:t>
            </a:r>
            <a:r>
              <a:rPr lang="en-US" sz="3200" b="1" dirty="0" err="1" smtClean="0">
                <a:latin typeface="Times New Roman" pitchFamily="18" charset="0"/>
                <a:cs typeface="Times New Roman" pitchFamily="18" charset="0"/>
              </a:rPr>
              <a:t>Baye’s</a:t>
            </a:r>
            <a:r>
              <a:rPr lang="en-US" sz="3200" b="1" dirty="0" smtClean="0">
                <a:latin typeface="Times New Roman" pitchFamily="18" charset="0"/>
                <a:cs typeface="Times New Roman" pitchFamily="18" charset="0"/>
              </a:rPr>
              <a:t>  criteria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The principle of </a:t>
            </a:r>
            <a:r>
              <a:rPr lang="en-US" sz="2400" dirty="0" smtClean="0">
                <a:solidFill>
                  <a:srgbClr val="FF0000"/>
                </a:solidFill>
                <a:latin typeface="Times New Roman" pitchFamily="18" charset="0"/>
                <a:cs typeface="Times New Roman" pitchFamily="18" charset="0"/>
              </a:rPr>
              <a:t>insufficient reason </a:t>
            </a:r>
            <a:r>
              <a:rPr lang="en-US" sz="2400" dirty="0" smtClean="0">
                <a:latin typeface="Times New Roman" pitchFamily="18" charset="0"/>
                <a:cs typeface="Times New Roman" pitchFamily="18" charset="0"/>
              </a:rPr>
              <a:t>offers a method that incorporates more of the information. It treats the states of nature as if each were </a:t>
            </a:r>
            <a:r>
              <a:rPr lang="en-US" sz="2400" u="sng" dirty="0" smtClean="0">
                <a:solidFill>
                  <a:srgbClr val="FF0000"/>
                </a:solidFill>
                <a:latin typeface="Times New Roman" pitchFamily="18" charset="0"/>
                <a:cs typeface="Times New Roman" pitchFamily="18" charset="0"/>
              </a:rPr>
              <a:t>equally likely</a:t>
            </a:r>
            <a:r>
              <a:rPr lang="en-US" sz="2400" dirty="0" smtClean="0">
                <a:latin typeface="Times New Roman" pitchFamily="18" charset="0"/>
                <a:cs typeface="Times New Roman" pitchFamily="18" charset="0"/>
              </a:rPr>
              <a:t>, and it focuses on the </a:t>
            </a:r>
            <a:r>
              <a:rPr lang="en-US" sz="2400" u="sng" dirty="0" smtClean="0">
                <a:solidFill>
                  <a:srgbClr val="FF0000"/>
                </a:solidFill>
                <a:latin typeface="Times New Roman" pitchFamily="18" charset="0"/>
                <a:cs typeface="Times New Roman" pitchFamily="18" charset="0"/>
              </a:rPr>
              <a:t>average payoff </a:t>
            </a:r>
            <a:r>
              <a:rPr lang="en-US" sz="2400" dirty="0" smtClean="0">
                <a:latin typeface="Times New Roman" pitchFamily="18" charset="0"/>
                <a:cs typeface="Times New Roman" pitchFamily="18" charset="0"/>
              </a:rPr>
              <a:t>for each row, selecting the alternative that has the </a:t>
            </a:r>
            <a:r>
              <a:rPr lang="en-US" sz="2400" dirty="0" smtClean="0">
                <a:solidFill>
                  <a:srgbClr val="FF0000"/>
                </a:solidFill>
                <a:latin typeface="Times New Roman" pitchFamily="18" charset="0"/>
                <a:cs typeface="Times New Roman" pitchFamily="18" charset="0"/>
              </a:rPr>
              <a:t>highest row average</a:t>
            </a:r>
            <a:r>
              <a:rPr lang="en-US" dirty="0" smtClean="0"/>
              <a:t>.</a:t>
            </a:r>
          </a:p>
          <a:p>
            <a:pPr algn="just">
              <a:lnSpc>
                <a:spcPct val="150000"/>
              </a:lnSpc>
            </a:pPr>
            <a:endParaRPr lang="en-US" dirty="0"/>
          </a:p>
        </p:txBody>
      </p:sp>
      <p:sp>
        <p:nvSpPr>
          <p:cNvPr id="4" name="Slide Number Placeholder 3"/>
          <p:cNvSpPr>
            <a:spLocks noGrp="1"/>
          </p:cNvSpPr>
          <p:nvPr>
            <p:ph type="sldNum" sz="quarter" idx="12"/>
          </p:nvPr>
        </p:nvSpPr>
        <p:spPr/>
        <p:txBody>
          <a:bodyPr/>
          <a:lstStyle/>
          <a:p>
            <a:fld id="{E6C161E3-EA85-4AD3-AA79-1269D699B84A}"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Example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buNone/>
            </a:pPr>
            <a:r>
              <a:rPr lang="en-US" dirty="0" smtClean="0"/>
              <a:t>            S1             S2               S3               S4            S5       Row average </a:t>
            </a:r>
          </a:p>
          <a:p>
            <a:pPr>
              <a:buNone/>
            </a:pPr>
            <a:r>
              <a:rPr lang="en-US" dirty="0" smtClean="0"/>
              <a:t> A1</a:t>
            </a:r>
          </a:p>
          <a:p>
            <a:pPr>
              <a:buNone/>
            </a:pPr>
            <a:r>
              <a:rPr lang="en-US" dirty="0" smtClean="0"/>
              <a:t> A2</a:t>
            </a:r>
          </a:p>
          <a:p>
            <a:pPr>
              <a:buNone/>
            </a:pPr>
            <a:r>
              <a:rPr lang="en-US" dirty="0" smtClean="0"/>
              <a:t> A3</a:t>
            </a:r>
          </a:p>
          <a:p>
            <a:pPr>
              <a:buNone/>
            </a:pPr>
            <a:endParaRPr lang="en-US" dirty="0" smtClean="0"/>
          </a:p>
          <a:p>
            <a:endParaRPr lang="en-US" b="1" dirty="0" smtClean="0"/>
          </a:p>
          <a:p>
            <a:pPr>
              <a:buNone/>
            </a:pPr>
            <a:r>
              <a:rPr lang="en-US" b="1" dirty="0" smtClean="0"/>
              <a:t>Decision: A1 is selected</a:t>
            </a:r>
          </a:p>
          <a:p>
            <a:pPr algn="just">
              <a:lnSpc>
                <a:spcPct val="170000"/>
              </a:lnSpc>
              <a:buNone/>
            </a:pPr>
            <a:r>
              <a:rPr lang="en-US" dirty="0" smtClean="0">
                <a:latin typeface="Times New Roman" pitchFamily="18" charset="0"/>
                <a:cs typeface="Times New Roman" pitchFamily="18" charset="0"/>
              </a:rPr>
              <a:t>The basis for the criterion of insufficient reason is that </a:t>
            </a:r>
            <a:r>
              <a:rPr lang="en-US" u="sng" dirty="0" smtClean="0">
                <a:latin typeface="Times New Roman" pitchFamily="18" charset="0"/>
                <a:cs typeface="Times New Roman" pitchFamily="18" charset="0"/>
              </a:rPr>
              <a:t>under complete uncertainty</a:t>
            </a:r>
            <a:r>
              <a:rPr lang="en-US" dirty="0" smtClean="0">
                <a:latin typeface="Times New Roman" pitchFamily="18" charset="0"/>
                <a:cs typeface="Times New Roman" pitchFamily="18" charset="0"/>
              </a:rPr>
              <a:t>, the decision maker should </a:t>
            </a:r>
            <a:r>
              <a:rPr lang="en-US" u="sng" dirty="0" smtClean="0">
                <a:latin typeface="Times New Roman" pitchFamily="18" charset="0"/>
                <a:cs typeface="Times New Roman" pitchFamily="18" charset="0"/>
              </a:rPr>
              <a:t>not focus on either high or low payoffs</a:t>
            </a:r>
            <a:r>
              <a:rPr lang="en-US" dirty="0" smtClean="0">
                <a:latin typeface="Times New Roman" pitchFamily="18" charset="0"/>
                <a:cs typeface="Times New Roman" pitchFamily="18" charset="0"/>
              </a:rPr>
              <a:t>, but should treat all payoffs (actually, all states of nature), as if they were equally likely. Averaging row payoffs accomplishes this.</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286000"/>
          <a:ext cx="7239000" cy="1112520"/>
        </p:xfrm>
        <a:graphic>
          <a:graphicData uri="http://schemas.openxmlformats.org/drawingml/2006/table">
            <a:tbl>
              <a:tblPr firstRow="1" bandRow="1">
                <a:tableStyleId>{5940675A-B579-460E-94D1-54222C63F5DA}</a:tableStyleId>
              </a:tblPr>
              <a:tblGrid>
                <a:gridCol w="1056030"/>
                <a:gridCol w="1165026"/>
                <a:gridCol w="1151659"/>
                <a:gridCol w="1069398"/>
                <a:gridCol w="968087"/>
                <a:gridCol w="1828800"/>
              </a:tblGrid>
              <a:tr h="370840">
                <a:tc>
                  <a:txBody>
                    <a:bodyPr/>
                    <a:lstStyle/>
                    <a:p>
                      <a:r>
                        <a:rPr lang="en-US" dirty="0" smtClean="0"/>
                        <a:t>28</a:t>
                      </a:r>
                      <a:endParaRPr lang="en-US" dirty="0"/>
                    </a:p>
                  </a:txBody>
                  <a:tcPr/>
                </a:tc>
                <a:tc>
                  <a:txBody>
                    <a:bodyPr/>
                    <a:lstStyle/>
                    <a:p>
                      <a:r>
                        <a:rPr lang="en-US" dirty="0" smtClean="0"/>
                        <a:t>28</a:t>
                      </a:r>
                      <a:endParaRPr lang="en-US" dirty="0"/>
                    </a:p>
                  </a:txBody>
                  <a:tcPr/>
                </a:tc>
                <a:tc>
                  <a:txBody>
                    <a:bodyPr/>
                    <a:lstStyle/>
                    <a:p>
                      <a:r>
                        <a:rPr lang="en-US" dirty="0" smtClean="0"/>
                        <a:t>28</a:t>
                      </a:r>
                      <a:endParaRPr lang="en-US" dirty="0"/>
                    </a:p>
                  </a:txBody>
                  <a:tcPr/>
                </a:tc>
                <a:tc>
                  <a:txBody>
                    <a:bodyPr/>
                    <a:lstStyle/>
                    <a:p>
                      <a:r>
                        <a:rPr lang="en-US" dirty="0" smtClean="0"/>
                        <a:t>28</a:t>
                      </a:r>
                      <a:endParaRPr lang="en-US" dirty="0"/>
                    </a:p>
                  </a:txBody>
                  <a:tcPr/>
                </a:tc>
                <a:tc>
                  <a:txBody>
                    <a:bodyPr/>
                    <a:lstStyle/>
                    <a:p>
                      <a:r>
                        <a:rPr lang="en-US" dirty="0" smtClean="0"/>
                        <a:t>4</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23.2*maximum</a:t>
                      </a:r>
                      <a:endParaRPr lang="en-US" dirty="0"/>
                    </a:p>
                  </a:txBody>
                  <a:tcPr>
                    <a:lnL w="12700" cap="flat" cmpd="sng" algn="ctr">
                      <a:solidFill>
                        <a:schemeClr val="tx1"/>
                      </a:solidFill>
                      <a:prstDash val="solid"/>
                      <a:round/>
                      <a:headEnd type="none" w="med" len="med"/>
                      <a:tailEnd type="none" w="med" len="med"/>
                    </a:lnL>
                    <a:solidFill>
                      <a:srgbClr val="FFFF00"/>
                    </a:solidFill>
                  </a:tcPr>
                </a:tc>
              </a:tr>
              <a:tr h="370840">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28</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9.6</a:t>
                      </a:r>
                      <a:endParaRPr lang="en-US" dirty="0"/>
                    </a:p>
                  </a:txBody>
                  <a:tcPr>
                    <a:lnL w="12700" cap="flat" cmpd="sng" algn="ctr">
                      <a:solidFill>
                        <a:schemeClr val="tx1"/>
                      </a:solidFill>
                      <a:prstDash val="solid"/>
                      <a:round/>
                      <a:headEnd type="none" w="med" len="med"/>
                      <a:tailEnd type="none" w="med" len="med"/>
                    </a:lnL>
                  </a:tcPr>
                </a:tc>
              </a:tr>
              <a:tr h="370840">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25</a:t>
                      </a:r>
                      <a:endParaRPr lang="en-US" dirty="0"/>
                    </a:p>
                  </a:txBody>
                  <a:tcPr/>
                </a:tc>
                <a:tc>
                  <a:txBody>
                    <a:bodyPr/>
                    <a:lstStyle/>
                    <a:p>
                      <a:r>
                        <a:rPr lang="en-US" dirty="0" smtClean="0"/>
                        <a:t>28</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9.6</a:t>
                      </a:r>
                      <a:endParaRPr lang="en-US" dirty="0"/>
                    </a:p>
                  </a:txBody>
                  <a:tcPr>
                    <a:lnL w="12700" cap="flat" cmpd="sng" algn="ctr">
                      <a:solidFill>
                        <a:schemeClr val="tx1"/>
                      </a:solidFill>
                      <a:prstDash val="solid"/>
                      <a:round/>
                      <a:headEnd type="none" w="med" len="med"/>
                      <a:tailEnd type="none" w="med" len="med"/>
                    </a:lnL>
                  </a:tcPr>
                </a:tc>
              </a:tr>
            </a:tbl>
          </a:graphicData>
        </a:graphic>
      </p:graphicFrame>
      <p:sp>
        <p:nvSpPr>
          <p:cNvPr id="5" name="Slide Number Placeholder 4"/>
          <p:cNvSpPr>
            <a:spLocks noGrp="1"/>
          </p:cNvSpPr>
          <p:nvPr>
            <p:ph type="sldNum" sz="quarter" idx="12"/>
          </p:nvPr>
        </p:nvSpPr>
        <p:spPr/>
        <p:txBody>
          <a:bodyPr/>
          <a:lstStyle/>
          <a:p>
            <a:fld id="{E6C161E3-EA85-4AD3-AA79-1269D699B84A}"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5. The Hurwitz Criterion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35480"/>
            <a:ext cx="8229600" cy="4541520"/>
          </a:xfrm>
        </p:spPr>
        <p:txBody>
          <a:bodyPr>
            <a:noAutofit/>
          </a:bodyPr>
          <a:lstStyle/>
          <a:p>
            <a:pPr algn="just">
              <a:buFont typeface="Wingdings" pitchFamily="2" charset="2"/>
              <a:buChar char="v"/>
            </a:pPr>
            <a:r>
              <a:rPr lang="en-US" sz="2200" dirty="0" smtClean="0">
                <a:latin typeface="Times New Roman" pitchFamily="18" charset="0"/>
                <a:cs typeface="Times New Roman" pitchFamily="18" charset="0"/>
              </a:rPr>
              <a:t>The Hurwitz criterion strikes a </a:t>
            </a:r>
            <a:r>
              <a:rPr lang="en-US" sz="2200" u="sng" dirty="0" smtClean="0">
                <a:solidFill>
                  <a:srgbClr val="FF0000"/>
                </a:solidFill>
                <a:latin typeface="Times New Roman" pitchFamily="18" charset="0"/>
                <a:cs typeface="Times New Roman" pitchFamily="18" charset="0"/>
              </a:rPr>
              <a:t>compromise between the </a:t>
            </a:r>
            <a:r>
              <a:rPr lang="en-US" sz="2200" u="sng" dirty="0" err="1" smtClean="0">
                <a:solidFill>
                  <a:srgbClr val="FF0000"/>
                </a:solidFill>
                <a:latin typeface="Times New Roman" pitchFamily="18" charset="0"/>
                <a:cs typeface="Times New Roman" pitchFamily="18" charset="0"/>
              </a:rPr>
              <a:t>maximax</a:t>
            </a:r>
            <a:r>
              <a:rPr lang="en-US" sz="2200" u="sng" dirty="0" smtClean="0">
                <a:solidFill>
                  <a:srgbClr val="FF0000"/>
                </a:solidFill>
                <a:latin typeface="Times New Roman" pitchFamily="18" charset="0"/>
                <a:cs typeface="Times New Roman" pitchFamily="18" charset="0"/>
              </a:rPr>
              <a:t> and </a:t>
            </a:r>
            <a:r>
              <a:rPr lang="en-US" sz="2200" u="sng" dirty="0" err="1" smtClean="0">
                <a:solidFill>
                  <a:srgbClr val="FF0000"/>
                </a:solidFill>
                <a:latin typeface="Times New Roman" pitchFamily="18" charset="0"/>
                <a:cs typeface="Times New Roman" pitchFamily="18" charset="0"/>
              </a:rPr>
              <a:t>maximin</a:t>
            </a:r>
            <a:r>
              <a:rPr lang="en-US" sz="2200" u="sng" dirty="0" smtClean="0">
                <a:solidFill>
                  <a:srgbClr val="FF0000"/>
                </a:solidFill>
                <a:latin typeface="Times New Roman" pitchFamily="18" charset="0"/>
                <a:cs typeface="Times New Roman" pitchFamily="18" charset="0"/>
              </a:rPr>
              <a:t> criterion</a:t>
            </a:r>
            <a:r>
              <a:rPr lang="en-US" sz="2200" dirty="0" smtClean="0">
                <a:latin typeface="Times New Roman" pitchFamily="18" charset="0"/>
                <a:cs typeface="Times New Roman" pitchFamily="18" charset="0"/>
              </a:rPr>
              <a:t>. The principle underlying this decision criterion is that the decision maker is </a:t>
            </a:r>
            <a:r>
              <a:rPr lang="en-US" sz="2200" u="sng" dirty="0" smtClean="0">
                <a:latin typeface="Times New Roman" pitchFamily="18" charset="0"/>
                <a:cs typeface="Times New Roman" pitchFamily="18" charset="0"/>
              </a:rPr>
              <a:t>neither totally optimistic, nor totally pessimistic</a:t>
            </a:r>
            <a:r>
              <a:rPr lang="en-US" sz="2200" dirty="0" smtClean="0">
                <a:latin typeface="Times New Roman" pitchFamily="18" charset="0"/>
                <a:cs typeface="Times New Roman" pitchFamily="18" charset="0"/>
              </a:rPr>
              <a:t>. With Hurwitz criterion, the decision payoffs are weighted by </a:t>
            </a:r>
            <a:r>
              <a:rPr lang="en-US" sz="2200" b="1" dirty="0" smtClean="0">
                <a:latin typeface="Times New Roman" pitchFamily="18" charset="0"/>
                <a:cs typeface="Times New Roman" pitchFamily="18" charset="0"/>
              </a:rPr>
              <a:t>a coefficient of optimism</a:t>
            </a:r>
            <a:r>
              <a:rPr lang="en-US" sz="2200" dirty="0" smtClean="0">
                <a:latin typeface="Times New Roman" pitchFamily="18" charset="0"/>
                <a:cs typeface="Times New Roman" pitchFamily="18" charset="0"/>
              </a:rPr>
              <a:t>, a measure of a decision maker’s optimism. The coefficient of optimism, which is defined as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is between zero and one (0&lt; </a:t>
            </a:r>
            <a:r>
              <a:rPr lang="en-US" sz="2200" dirty="0" smtClean="0">
                <a:latin typeface="Times New Roman" pitchFamily="18" charset="0"/>
                <a:cs typeface="Times New Roman" pitchFamily="18" charset="0"/>
                <a:sym typeface="Symbol"/>
              </a:rPr>
              <a:t> </a:t>
            </a:r>
            <a:r>
              <a:rPr lang="en-US" sz="2200" dirty="0" smtClean="0">
                <a:latin typeface="Times New Roman" pitchFamily="18" charset="0"/>
                <a:cs typeface="Times New Roman" pitchFamily="18" charset="0"/>
              </a:rPr>
              <a:t>&lt;1). If </a:t>
            </a:r>
            <a:r>
              <a:rPr lang="en-US" sz="2200" b="1" dirty="0" smtClean="0">
                <a:latin typeface="Times New Roman" pitchFamily="18" charset="0"/>
                <a:cs typeface="Times New Roman" pitchFamily="18" charset="0"/>
                <a:sym typeface="Symbol"/>
              </a:rPr>
              <a:t></a:t>
            </a:r>
            <a:r>
              <a:rPr lang="en-US" sz="2200" b="1" dirty="0" smtClean="0">
                <a:latin typeface="Times New Roman" pitchFamily="18" charset="0"/>
                <a:cs typeface="Times New Roman" pitchFamily="18" charset="0"/>
              </a:rPr>
              <a:t> = 1</a:t>
            </a:r>
            <a:r>
              <a:rPr lang="en-US" sz="2200" dirty="0" smtClean="0">
                <a:latin typeface="Times New Roman" pitchFamily="18" charset="0"/>
                <a:cs typeface="Times New Roman" pitchFamily="18" charset="0"/>
              </a:rPr>
              <a:t>, then the decision maker is said to be </a:t>
            </a:r>
            <a:r>
              <a:rPr lang="en-US" sz="2200" b="1" dirty="0" smtClean="0">
                <a:latin typeface="Times New Roman" pitchFamily="18" charset="0"/>
                <a:cs typeface="Times New Roman" pitchFamily="18" charset="0"/>
              </a:rPr>
              <a:t>completely optimistic</a:t>
            </a:r>
            <a:r>
              <a:rPr lang="en-US" sz="2200" dirty="0" smtClean="0">
                <a:latin typeface="Times New Roman" pitchFamily="18" charset="0"/>
                <a:cs typeface="Times New Roman" pitchFamily="18" charset="0"/>
              </a:rPr>
              <a:t>, if </a:t>
            </a:r>
            <a:r>
              <a:rPr lang="en-US" sz="2200" b="1" dirty="0" smtClean="0">
                <a:latin typeface="Times New Roman" pitchFamily="18" charset="0"/>
                <a:cs typeface="Times New Roman" pitchFamily="18" charset="0"/>
                <a:sym typeface="Symbol"/>
              </a:rPr>
              <a:t> </a:t>
            </a:r>
            <a:r>
              <a:rPr lang="en-US" sz="2200" b="1" dirty="0" smtClean="0">
                <a:latin typeface="Times New Roman" pitchFamily="18" charset="0"/>
                <a:cs typeface="Times New Roman" pitchFamily="18" charset="0"/>
              </a:rPr>
              <a:t>= 0</a:t>
            </a:r>
            <a:r>
              <a:rPr lang="en-US" sz="2200" dirty="0" smtClean="0">
                <a:latin typeface="Times New Roman" pitchFamily="18" charset="0"/>
                <a:cs typeface="Times New Roman" pitchFamily="18" charset="0"/>
              </a:rPr>
              <a:t>, then the decision maker is </a:t>
            </a:r>
            <a:r>
              <a:rPr lang="en-US" sz="2200" b="1" dirty="0" smtClean="0">
                <a:latin typeface="Times New Roman" pitchFamily="18" charset="0"/>
                <a:cs typeface="Times New Roman" pitchFamily="18" charset="0"/>
              </a:rPr>
              <a:t>completely pessimistic</a:t>
            </a:r>
            <a:r>
              <a:rPr lang="en-US" sz="2200" dirty="0" smtClean="0">
                <a:latin typeface="Times New Roman" pitchFamily="18" charset="0"/>
                <a:cs typeface="Times New Roman" pitchFamily="18" charset="0"/>
              </a:rPr>
              <a:t>. Given this definition, if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is coefficient of optimism, 1-</a:t>
            </a:r>
            <a:r>
              <a:rPr lang="en-US" sz="2200" dirty="0" smtClean="0">
                <a:latin typeface="Times New Roman" pitchFamily="18" charset="0"/>
                <a:cs typeface="Times New Roman" pitchFamily="18" charset="0"/>
                <a:sym typeface="Symbol"/>
              </a:rPr>
              <a:t>  </a:t>
            </a:r>
            <a:r>
              <a:rPr lang="en-US" sz="2200" dirty="0" smtClean="0">
                <a:latin typeface="Times New Roman" pitchFamily="18" charset="0"/>
                <a:cs typeface="Times New Roman" pitchFamily="18" charset="0"/>
              </a:rPr>
              <a:t>is coefficient of pessimism.</a:t>
            </a:r>
          </a:p>
          <a:p>
            <a:pPr algn="just">
              <a:buFont typeface="Wingdings" pitchFamily="2" charset="2"/>
              <a:buChar char="v"/>
            </a:pPr>
            <a:r>
              <a:rPr lang="en-US" sz="2200" dirty="0" smtClean="0">
                <a:latin typeface="Times New Roman" pitchFamily="18" charset="0"/>
                <a:cs typeface="Times New Roman" pitchFamily="18" charset="0"/>
              </a:rPr>
              <a:t>The Hurwitz criterion requires that for each alternative, the </a:t>
            </a:r>
            <a:r>
              <a:rPr lang="en-US" sz="2200" b="1" dirty="0" smtClean="0">
                <a:latin typeface="Times New Roman" pitchFamily="18" charset="0"/>
                <a:cs typeface="Times New Roman" pitchFamily="18" charset="0"/>
              </a:rPr>
              <a:t>maximum payoff </a:t>
            </a:r>
            <a:r>
              <a:rPr lang="en-US" sz="2200" dirty="0" smtClean="0">
                <a:latin typeface="Times New Roman" pitchFamily="18" charset="0"/>
                <a:cs typeface="Times New Roman" pitchFamily="18" charset="0"/>
              </a:rPr>
              <a:t>is </a:t>
            </a:r>
            <a:r>
              <a:rPr lang="en-US" sz="2200" b="1" dirty="0" smtClean="0">
                <a:latin typeface="Times New Roman" pitchFamily="18" charset="0"/>
                <a:cs typeface="Times New Roman" pitchFamily="18" charset="0"/>
              </a:rPr>
              <a:t>multiplied by </a:t>
            </a:r>
            <a:r>
              <a:rPr lang="en-US" sz="2200" b="1" dirty="0" smtClean="0">
                <a:latin typeface="Times New Roman" pitchFamily="18" charset="0"/>
                <a:cs typeface="Times New Roman" pitchFamily="18" charset="0"/>
                <a:sym typeface="Symbol"/>
              </a:rPr>
              <a:t>  </a:t>
            </a:r>
            <a:r>
              <a:rPr lang="en-US" sz="2200" b="1" dirty="0" smtClean="0">
                <a:latin typeface="Times New Roman" pitchFamily="18" charset="0"/>
                <a:cs typeface="Times New Roman" pitchFamily="18" charset="0"/>
              </a:rPr>
              <a:t>and the minimum payoff be multiplied by 1-</a:t>
            </a:r>
            <a:r>
              <a:rPr lang="en-US" sz="2200" b="1" dirty="0" smtClean="0">
                <a:latin typeface="Times New Roman" pitchFamily="18" charset="0"/>
                <a:cs typeface="Times New Roman" pitchFamily="18" charset="0"/>
                <a:sym typeface="Symbol"/>
              </a:rPr>
              <a:t> </a:t>
            </a:r>
            <a:r>
              <a:rPr lang="en-US" sz="2200" b="1" dirty="0" smtClean="0">
                <a:latin typeface="Times New Roman" pitchFamily="18" charset="0"/>
                <a:cs typeface="Times New Roman" pitchFamily="18" charset="0"/>
              </a:rPr>
              <a:t>.</a:t>
            </a:r>
          </a:p>
        </p:txBody>
      </p:sp>
      <p:sp>
        <p:nvSpPr>
          <p:cNvPr id="4" name="Slide Number Placeholder 3"/>
          <p:cNvSpPr>
            <a:spLocks noGrp="1"/>
          </p:cNvSpPr>
          <p:nvPr>
            <p:ph type="sldNum" sz="quarter" idx="12"/>
          </p:nvPr>
        </p:nvSpPr>
        <p:spPr/>
        <p:txBody>
          <a:bodyPr/>
          <a:lstStyle/>
          <a:p>
            <a:fld id="{E6C161E3-EA85-4AD3-AA79-1269D699B84A}"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Example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            S1          S2                S3       Max row </a:t>
            </a:r>
          </a:p>
          <a:p>
            <a:pPr algn="just">
              <a:buNone/>
            </a:pPr>
            <a:r>
              <a:rPr lang="en-US" sz="2400" dirty="0" smtClean="0">
                <a:latin typeface="Times New Roman" pitchFamily="18" charset="0"/>
                <a:cs typeface="Times New Roman" pitchFamily="18" charset="0"/>
              </a:rPr>
              <a:t>A1</a:t>
            </a:r>
          </a:p>
          <a:p>
            <a:pPr algn="just">
              <a:buNone/>
            </a:pPr>
            <a:r>
              <a:rPr lang="en-US" sz="2400" dirty="0" smtClean="0">
                <a:latin typeface="Times New Roman" pitchFamily="18" charset="0"/>
                <a:cs typeface="Times New Roman" pitchFamily="18" charset="0"/>
              </a:rPr>
              <a:t>A2</a:t>
            </a:r>
          </a:p>
          <a:p>
            <a:pPr algn="just">
              <a:buNone/>
            </a:pPr>
            <a:r>
              <a:rPr lang="en-US" sz="2400" dirty="0" smtClean="0">
                <a:latin typeface="Times New Roman" pitchFamily="18" charset="0"/>
                <a:cs typeface="Times New Roman" pitchFamily="18" charset="0"/>
              </a:rPr>
              <a:t>A3</a:t>
            </a:r>
          </a:p>
          <a:p>
            <a:pPr algn="just">
              <a:buNone/>
            </a:pPr>
            <a:r>
              <a:rPr lang="en-US" sz="2400" dirty="0" smtClean="0">
                <a:latin typeface="Times New Roman" pitchFamily="18" charset="0"/>
                <a:cs typeface="Times New Roman" pitchFamily="18" charset="0"/>
              </a:rPr>
              <a:t>If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 0.4 for the above example,</a:t>
            </a:r>
          </a:p>
          <a:p>
            <a:pPr algn="just">
              <a:buNone/>
            </a:pPr>
            <a:r>
              <a:rPr lang="en-US" sz="2400" dirty="0" smtClean="0">
                <a:latin typeface="Times New Roman" pitchFamily="18" charset="0"/>
                <a:cs typeface="Times New Roman" pitchFamily="18" charset="0"/>
              </a:rPr>
              <a:t>      A1 = (0.4x16) + (0.6x4) </a:t>
            </a:r>
            <a:r>
              <a:rPr lang="en-US" sz="2400" b="1" dirty="0" smtClean="0">
                <a:latin typeface="Times New Roman" pitchFamily="18" charset="0"/>
                <a:cs typeface="Times New Roman" pitchFamily="18" charset="0"/>
              </a:rPr>
              <a:t>= 8.8</a:t>
            </a:r>
          </a:p>
          <a:p>
            <a:pPr algn="just">
              <a:buNone/>
            </a:pPr>
            <a:r>
              <a:rPr lang="en-US" sz="2400" dirty="0" smtClean="0">
                <a:latin typeface="Times New Roman" pitchFamily="18" charset="0"/>
                <a:cs typeface="Times New Roman" pitchFamily="18" charset="0"/>
              </a:rPr>
              <a:t>      A2 = (0.4x10) + (0.6x5) = 7</a:t>
            </a:r>
          </a:p>
          <a:p>
            <a:pPr algn="just">
              <a:buNone/>
            </a:pPr>
            <a:r>
              <a:rPr lang="en-US" sz="2400" dirty="0" smtClean="0">
                <a:latin typeface="Times New Roman" pitchFamily="18" charset="0"/>
                <a:cs typeface="Times New Roman" pitchFamily="18" charset="0"/>
              </a:rPr>
              <a:t>      A3 = (0.4x15) + (0.6x-1) = 5.6</a:t>
            </a:r>
          </a:p>
          <a:p>
            <a:pPr algn="just"/>
            <a:r>
              <a:rPr lang="en-US" sz="2400" b="1" dirty="0" smtClean="0">
                <a:latin typeface="Times New Roman" pitchFamily="18" charset="0"/>
                <a:cs typeface="Times New Roman" pitchFamily="18" charset="0"/>
              </a:rPr>
              <a:t>Decision: A1 is selected</a:t>
            </a:r>
          </a:p>
        </p:txBody>
      </p:sp>
      <p:sp>
        <p:nvSpPr>
          <p:cNvPr id="4" name="Slide Number Placeholder 3"/>
          <p:cNvSpPr>
            <a:spLocks noGrp="1"/>
          </p:cNvSpPr>
          <p:nvPr>
            <p:ph type="sldNum" sz="quarter" idx="12"/>
          </p:nvPr>
        </p:nvSpPr>
        <p:spPr/>
        <p:txBody>
          <a:bodyPr/>
          <a:lstStyle/>
          <a:p>
            <a:fld id="{E6C161E3-EA85-4AD3-AA79-1269D699B84A}"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graphicFrame>
        <p:nvGraphicFramePr>
          <p:cNvPr id="6" name="Table 5"/>
          <p:cNvGraphicFramePr>
            <a:graphicFrameLocks noGrp="1"/>
          </p:cNvGraphicFramePr>
          <p:nvPr/>
        </p:nvGraphicFramePr>
        <p:xfrm>
          <a:off x="990600" y="2438400"/>
          <a:ext cx="5181600" cy="1107440"/>
        </p:xfrm>
        <a:graphic>
          <a:graphicData uri="http://schemas.openxmlformats.org/drawingml/2006/table">
            <a:tbl>
              <a:tblPr firstRow="1" bandRow="1">
                <a:tableStyleId>{5940675A-B579-460E-94D1-54222C63F5DA}</a:tableStyleId>
              </a:tblPr>
              <a:tblGrid>
                <a:gridCol w="1295400"/>
                <a:gridCol w="1143000"/>
                <a:gridCol w="1371600"/>
                <a:gridCol w="1371600"/>
              </a:tblGrid>
              <a:tr h="2184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16</a:t>
                      </a:r>
                      <a:endParaRPr lang="en-US" dirty="0"/>
                    </a:p>
                  </a:txBody>
                  <a:tcPr>
                    <a:lnL w="12700" cap="flat" cmpd="sng" algn="ctr">
                      <a:solidFill>
                        <a:schemeClr val="tx1"/>
                      </a:solidFill>
                      <a:prstDash val="solid"/>
                      <a:round/>
                      <a:headEnd type="none" w="med" len="med"/>
                      <a:tailEnd type="none" w="med" len="med"/>
                    </a:lnL>
                  </a:tcPr>
                </a:tc>
              </a:tr>
              <a:tr h="37084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10</a:t>
                      </a:r>
                      <a:endParaRPr lang="en-US" dirty="0"/>
                    </a:p>
                  </a:txBody>
                  <a:tcPr>
                    <a:lnL w="12700" cap="flat" cmpd="sng" algn="ctr">
                      <a:solidFill>
                        <a:schemeClr val="tx1"/>
                      </a:solidFill>
                      <a:prstDash val="solid"/>
                      <a:round/>
                      <a:headEnd type="none" w="med" len="med"/>
                      <a:tailEnd type="none" w="med" len="med"/>
                    </a:lnL>
                  </a:tcPr>
                </a:tc>
              </a:tr>
              <a:tr h="37084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15</a:t>
                      </a:r>
                      <a:endParaRPr lang="en-US" dirty="0"/>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 A limitation of </a:t>
            </a:r>
            <a:r>
              <a:rPr lang="en-US" sz="2400" dirty="0" err="1" smtClean="0">
                <a:latin typeface="Times New Roman" pitchFamily="18" charset="0"/>
                <a:cs typeface="Times New Roman" pitchFamily="18" charset="0"/>
              </a:rPr>
              <a:t>Hurwicz</a:t>
            </a:r>
            <a:r>
              <a:rPr lang="en-US" sz="2400" dirty="0" smtClean="0">
                <a:latin typeface="Times New Roman" pitchFamily="18" charset="0"/>
                <a:cs typeface="Times New Roman" pitchFamily="18" charset="0"/>
              </a:rPr>
              <a:t> criterion is the fact that </a:t>
            </a:r>
            <a:r>
              <a:rPr lang="en-US" sz="2400" dirty="0" smtClean="0">
                <a:solidFill>
                  <a:srgbClr val="FF0000"/>
                </a:solidFill>
                <a:latin typeface="Times New Roman" pitchFamily="18" charset="0"/>
                <a:cs typeface="Times New Roman" pitchFamily="18" charset="0"/>
                <a:sym typeface="Symbol"/>
              </a:rPr>
              <a:t> </a:t>
            </a:r>
            <a:r>
              <a:rPr lang="en-US" sz="2400" dirty="0" smtClean="0">
                <a:solidFill>
                  <a:srgbClr val="FF0000"/>
                </a:solidFill>
                <a:latin typeface="Times New Roman" pitchFamily="18" charset="0"/>
                <a:cs typeface="Times New Roman" pitchFamily="18" charset="0"/>
              </a:rPr>
              <a:t> must be determined by the decision maker</a:t>
            </a:r>
            <a:r>
              <a:rPr lang="en-US" sz="2400" dirty="0" smtClean="0">
                <a:latin typeface="Times New Roman" pitchFamily="18" charset="0"/>
                <a:cs typeface="Times New Roman" pitchFamily="18" charset="0"/>
              </a:rPr>
              <a:t>. Regardless of how the decision maker determines</a:t>
            </a:r>
            <a:r>
              <a:rPr lang="en-US" sz="2400" dirty="0" smtClean="0">
                <a:latin typeface="Times New Roman" pitchFamily="18" charset="0"/>
                <a:cs typeface="Times New Roman" pitchFamily="18" charset="0"/>
                <a:sym typeface="Symbol"/>
              </a:rPr>
              <a:t> </a:t>
            </a:r>
            <a:r>
              <a:rPr lang="en-US" sz="2400" dirty="0" smtClean="0">
                <a:latin typeface="Times New Roman" pitchFamily="18" charset="0"/>
                <a:cs typeface="Times New Roman" pitchFamily="18" charset="0"/>
              </a:rPr>
              <a:t>, it is still a completely a subjective measure of the decision maker’s degree of optimism. </a:t>
            </a:r>
          </a:p>
          <a:p>
            <a:pPr algn="just">
              <a:lnSpc>
                <a:spcPct val="150000"/>
              </a:lnSpc>
              <a:buFont typeface="Wingdings" pitchFamily="2" charset="2"/>
              <a:buChar char="v"/>
            </a:pPr>
            <a:r>
              <a:rPr lang="en-US" sz="2400" dirty="0" smtClean="0"/>
              <a:t> Therefore, </a:t>
            </a:r>
            <a:r>
              <a:rPr lang="en-US" sz="2400" dirty="0" err="1" smtClean="0"/>
              <a:t>Hurwicz</a:t>
            </a:r>
            <a:r>
              <a:rPr lang="en-US" sz="2400" dirty="0" smtClean="0"/>
              <a:t> criterion is a </a:t>
            </a:r>
            <a:r>
              <a:rPr lang="en-US" sz="2400" b="1" dirty="0" smtClean="0"/>
              <a:t>completely subjective </a:t>
            </a:r>
            <a:r>
              <a:rPr lang="en-US" sz="2400" dirty="0" smtClean="0"/>
              <a:t>decision making criterion.</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4.5.3 Decision Making Under Risk</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decision making criteria </a:t>
            </a:r>
            <a:r>
              <a:rPr lang="en-US" sz="2400" dirty="0" smtClean="0">
                <a:latin typeface="Times New Roman" pitchFamily="18" charset="0"/>
                <a:cs typeface="Times New Roman" pitchFamily="18" charset="0"/>
              </a:rPr>
              <a:t>just presented were </a:t>
            </a:r>
            <a:r>
              <a:rPr lang="en-US" sz="2400" u="sng" dirty="0" smtClean="0">
                <a:latin typeface="Times New Roman" pitchFamily="18" charset="0"/>
                <a:cs typeface="Times New Roman" pitchFamily="18" charset="0"/>
              </a:rPr>
              <a:t>based on the assumption </a:t>
            </a:r>
            <a:r>
              <a:rPr lang="en-US" sz="2400" dirty="0" smtClean="0">
                <a:latin typeface="Times New Roman" pitchFamily="18" charset="0"/>
                <a:cs typeface="Times New Roman" pitchFamily="18" charset="0"/>
              </a:rPr>
              <a:t>that no information regarding the likelihood of the states of the nature was available. Thus</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no probabilities </a:t>
            </a:r>
            <a:r>
              <a:rPr lang="en-US" sz="2400" dirty="0" smtClean="0">
                <a:latin typeface="Times New Roman" pitchFamily="18" charset="0"/>
                <a:cs typeface="Times New Roman" pitchFamily="18" charset="0"/>
              </a:rPr>
              <a:t>of occurrence were assigned to the states of nature, except in the case of the equal likely hood criterion.</a:t>
            </a:r>
          </a:p>
          <a:p>
            <a:pPr algn="just">
              <a:lnSpc>
                <a:spcPct val="150000"/>
              </a:lnSpc>
            </a:pPr>
            <a:r>
              <a:rPr lang="en-US" sz="2400" dirty="0" smtClean="0">
                <a:latin typeface="Times New Roman" pitchFamily="18" charset="0"/>
                <a:cs typeface="Times New Roman" pitchFamily="18" charset="0"/>
              </a:rPr>
              <a:t>It is often possible for the decision maker to </a:t>
            </a:r>
            <a:r>
              <a:rPr lang="en-US" sz="2400" u="sng" dirty="0" smtClean="0">
                <a:latin typeface="Times New Roman" pitchFamily="18" charset="0"/>
                <a:cs typeface="Times New Roman" pitchFamily="18" charset="0"/>
              </a:rPr>
              <a:t>know enough about the future</a:t>
            </a:r>
            <a:r>
              <a:rPr lang="en-US" sz="2400" dirty="0" smtClean="0">
                <a:latin typeface="Times New Roman" pitchFamily="18" charset="0"/>
                <a:cs typeface="Times New Roman" pitchFamily="18" charset="0"/>
              </a:rPr>
              <a:t> state of nature to </a:t>
            </a:r>
            <a:r>
              <a:rPr lang="en-US" sz="2400" u="sng" dirty="0" smtClean="0">
                <a:latin typeface="Times New Roman" pitchFamily="18" charset="0"/>
                <a:cs typeface="Times New Roman" pitchFamily="18" charset="0"/>
              </a:rPr>
              <a:t>assign probabilities </a:t>
            </a:r>
            <a:r>
              <a:rPr lang="en-US" sz="2400" dirty="0" smtClean="0">
                <a:latin typeface="Times New Roman" pitchFamily="18" charset="0"/>
                <a:cs typeface="Times New Roman" pitchFamily="18" charset="0"/>
              </a:rPr>
              <a:t>to their occurrences.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400" dirty="0" smtClean="0">
                <a:latin typeface="Times New Roman" pitchFamily="18" charset="0"/>
                <a:cs typeface="Times New Roman" pitchFamily="18" charset="0"/>
              </a:rPr>
              <a:t>The term </a:t>
            </a:r>
            <a:r>
              <a:rPr lang="en-US" sz="2400" b="1" dirty="0" smtClean="0">
                <a:latin typeface="Times New Roman" pitchFamily="18" charset="0"/>
                <a:cs typeface="Times New Roman" pitchFamily="18" charset="0"/>
              </a:rPr>
              <a:t>risk</a:t>
            </a:r>
            <a:r>
              <a:rPr lang="en-US" sz="2400" dirty="0" smtClean="0">
                <a:latin typeface="Times New Roman" pitchFamily="18" charset="0"/>
                <a:cs typeface="Times New Roman" pitchFamily="18" charset="0"/>
              </a:rPr>
              <a:t> is often used in conjunction with </a:t>
            </a:r>
            <a:r>
              <a:rPr lang="en-US" sz="2400" u="sng" dirty="0" smtClean="0">
                <a:latin typeface="Times New Roman" pitchFamily="18" charset="0"/>
                <a:cs typeface="Times New Roman" pitchFamily="18" charset="0"/>
              </a:rPr>
              <a:t>partial uncertainty</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presence of probabilities </a:t>
            </a:r>
            <a:r>
              <a:rPr lang="en-US" sz="2400" dirty="0" smtClean="0">
                <a:latin typeface="Times New Roman" pitchFamily="18" charset="0"/>
                <a:cs typeface="Times New Roman" pitchFamily="18" charset="0"/>
              </a:rPr>
              <a:t>for the occurrence of various states of nature. The </a:t>
            </a:r>
            <a:r>
              <a:rPr lang="en-US" sz="2400" b="1" dirty="0" smtClean="0">
                <a:latin typeface="Times New Roman" pitchFamily="18" charset="0"/>
                <a:cs typeface="Times New Roman" pitchFamily="18" charset="0"/>
              </a:rPr>
              <a:t>probabilities</a:t>
            </a:r>
            <a:r>
              <a:rPr lang="en-US" sz="2400" dirty="0" smtClean="0">
                <a:latin typeface="Times New Roman" pitchFamily="18" charset="0"/>
                <a:cs typeface="Times New Roman" pitchFamily="18" charset="0"/>
              </a:rPr>
              <a:t> may be </a:t>
            </a:r>
            <a:r>
              <a:rPr lang="en-US" sz="2400" u="sng" dirty="0" smtClean="0">
                <a:latin typeface="Times New Roman" pitchFamily="18" charset="0"/>
                <a:cs typeface="Times New Roman" pitchFamily="18" charset="0"/>
              </a:rPr>
              <a:t>subjective estimates</a:t>
            </a:r>
            <a:r>
              <a:rPr lang="en-US" sz="2400" dirty="0" smtClean="0">
                <a:latin typeface="Times New Roman" pitchFamily="18" charset="0"/>
                <a:cs typeface="Times New Roman" pitchFamily="18" charset="0"/>
              </a:rPr>
              <a:t> from managers or from experts in a particular field, or they may reflect </a:t>
            </a:r>
            <a:r>
              <a:rPr lang="en-US" sz="2400" b="1" dirty="0" smtClean="0">
                <a:latin typeface="Times New Roman" pitchFamily="18" charset="0"/>
                <a:cs typeface="Times New Roman" pitchFamily="18" charset="0"/>
              </a:rPr>
              <a:t>historical frequencies</a:t>
            </a:r>
            <a:r>
              <a:rPr lang="en-US" sz="2400" dirty="0" smtClean="0">
                <a:latin typeface="Times New Roman" pitchFamily="18" charset="0"/>
                <a:cs typeface="Times New Roman" pitchFamily="18" charset="0"/>
              </a:rPr>
              <a:t>. If they are reasonably correct, they provide the decision maker with additional information that can dramatically improve the decision making process. Given that probabilities can be assigned, several decision criteria are available to aid the decision maker.</a:t>
            </a:r>
            <a:r>
              <a:rPr lang="en-US" sz="2000" dirty="0" smtClean="0"/>
              <a:t> Some of these are discussed below.</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A. EXPECTED MONETARY VALUE (EMV)</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lnSpc>
                <a:spcPct val="170000"/>
              </a:lnSpc>
              <a:buFont typeface="Wingdings" pitchFamily="2" charset="2"/>
              <a:buChar char="v"/>
            </a:pPr>
            <a:r>
              <a:rPr lang="en-US" sz="3100" b="1" dirty="0" smtClean="0">
                <a:latin typeface="Times New Roman" pitchFamily="18" charset="0"/>
                <a:cs typeface="Times New Roman" pitchFamily="18" charset="0"/>
              </a:rPr>
              <a:t>The EMV approach </a:t>
            </a:r>
            <a:r>
              <a:rPr lang="en-US" sz="3100" dirty="0" smtClean="0">
                <a:latin typeface="Times New Roman" pitchFamily="18" charset="0"/>
                <a:cs typeface="Times New Roman" pitchFamily="18" charset="0"/>
              </a:rPr>
              <a:t>provides the decision maker with a value which represents an </a:t>
            </a:r>
            <a:r>
              <a:rPr lang="en-US" sz="3100" u="sng" dirty="0" smtClean="0">
                <a:latin typeface="Times New Roman" pitchFamily="18" charset="0"/>
                <a:cs typeface="Times New Roman" pitchFamily="18" charset="0"/>
              </a:rPr>
              <a:t>average payoff for each alternative</a:t>
            </a:r>
            <a:r>
              <a:rPr lang="en-US" sz="3100" dirty="0" smtClean="0">
                <a:latin typeface="Times New Roman" pitchFamily="18" charset="0"/>
                <a:cs typeface="Times New Roman" pitchFamily="18" charset="0"/>
              </a:rPr>
              <a:t>. The best alternative is, then, the one that has the highest EMV. The average or expected payoff of each alternative is a weighted average:</a:t>
            </a:r>
          </a:p>
          <a:p>
            <a:pPr>
              <a:buNone/>
            </a:pPr>
            <a:r>
              <a:rPr lang="en-US" dirty="0" smtClean="0">
                <a:latin typeface="Times New Roman" pitchFamily="18" charset="0"/>
                <a:cs typeface="Times New Roman" pitchFamily="18" charset="0"/>
              </a:rPr>
              <a:t>                   k</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EMVi</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 </a:t>
            </a:r>
            <a:r>
              <a:rPr lang="en-US" dirty="0" err="1" smtClean="0">
                <a:latin typeface="Times New Roman" pitchFamily="18" charset="0"/>
                <a:cs typeface="Times New Roman" pitchFamily="18" charset="0"/>
              </a:rPr>
              <a:t>Pj.Vij</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=1</a:t>
            </a:r>
          </a:p>
          <a:p>
            <a:pPr>
              <a:lnSpc>
                <a:spcPct val="120000"/>
              </a:lnSpc>
              <a:buNone/>
            </a:pPr>
            <a:r>
              <a:rPr lang="en-US" dirty="0" smtClean="0">
                <a:latin typeface="Times New Roman" pitchFamily="18" charset="0"/>
                <a:cs typeface="Times New Roman" pitchFamily="18" charset="0"/>
              </a:rPr>
              <a:t>  Where:</a:t>
            </a:r>
          </a:p>
          <a:p>
            <a:pPr>
              <a:lnSpc>
                <a:spcPct val="12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EMVi</a:t>
            </a:r>
            <a:r>
              <a:rPr lang="en-US" dirty="0" smtClean="0">
                <a:latin typeface="Times New Roman" pitchFamily="18" charset="0"/>
                <a:cs typeface="Times New Roman" pitchFamily="18" charset="0"/>
              </a:rPr>
              <a:t> = the EMV for the </a:t>
            </a:r>
            <a:r>
              <a:rPr lang="en-US" dirty="0" err="1" smtClean="0">
                <a:latin typeface="Times New Roman" pitchFamily="18" charset="0"/>
                <a:cs typeface="Times New Roman" pitchFamily="18" charset="0"/>
              </a:rPr>
              <a:t>ith</a:t>
            </a:r>
            <a:r>
              <a:rPr lang="en-US" dirty="0" smtClean="0">
                <a:latin typeface="Times New Roman" pitchFamily="18" charset="0"/>
                <a:cs typeface="Times New Roman" pitchFamily="18" charset="0"/>
              </a:rPr>
              <a:t> alternative</a:t>
            </a:r>
          </a:p>
          <a:p>
            <a:pPr>
              <a:lnSpc>
                <a:spcPct val="120000"/>
              </a:lnSpc>
              <a:buNone/>
            </a:pPr>
            <a:r>
              <a:rPr lang="en-US" dirty="0" smtClean="0">
                <a:latin typeface="Times New Roman" pitchFamily="18" charset="0"/>
                <a:cs typeface="Times New Roman" pitchFamily="18" charset="0"/>
              </a:rPr>
              <a:t>          Pi = the probability of the </a:t>
            </a:r>
            <a:r>
              <a:rPr lang="en-US" dirty="0" err="1" smtClean="0">
                <a:latin typeface="Times New Roman" pitchFamily="18" charset="0"/>
                <a:cs typeface="Times New Roman" pitchFamily="18" charset="0"/>
              </a:rPr>
              <a:t>ith</a:t>
            </a:r>
            <a:r>
              <a:rPr lang="en-US" dirty="0" smtClean="0">
                <a:latin typeface="Times New Roman" pitchFamily="18" charset="0"/>
                <a:cs typeface="Times New Roman" pitchFamily="18" charset="0"/>
              </a:rPr>
              <a:t> state of nature</a:t>
            </a:r>
          </a:p>
          <a:p>
            <a:pPr>
              <a:lnSpc>
                <a:spcPct val="12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Vij</a:t>
            </a:r>
            <a:r>
              <a:rPr lang="en-US" dirty="0" smtClean="0">
                <a:latin typeface="Times New Roman" pitchFamily="18" charset="0"/>
                <a:cs typeface="Times New Roman" pitchFamily="18" charset="0"/>
              </a:rPr>
              <a:t> = the estimated payoff for alternative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under state of nature j.</a:t>
            </a:r>
          </a:p>
          <a:p>
            <a:pPr>
              <a:lnSpc>
                <a:spcPct val="120000"/>
              </a:lnSpc>
            </a:pPr>
            <a:endParaRPr lang="en-US" dirty="0" smtClean="0">
              <a:latin typeface="Times New Roman" pitchFamily="18" charset="0"/>
              <a:cs typeface="Times New Roman" pitchFamily="18" charset="0"/>
            </a:endParaRPr>
          </a:p>
          <a:p>
            <a:pPr>
              <a:lnSpc>
                <a:spcPct val="120000"/>
              </a:lnSpc>
              <a:buNone/>
            </a:pPr>
            <a:r>
              <a:rPr lang="en-US" b="1" dirty="0" smtClean="0">
                <a:latin typeface="Times New Roman" pitchFamily="18" charset="0"/>
                <a:cs typeface="Times New Roman" pitchFamily="18" charset="0"/>
              </a:rPr>
              <a:t>   Note: </a:t>
            </a:r>
            <a:r>
              <a:rPr lang="en-US" dirty="0" smtClean="0">
                <a:latin typeface="Times New Roman" pitchFamily="18" charset="0"/>
                <a:cs typeface="Times New Roman" pitchFamily="18" charset="0"/>
              </a:rPr>
              <a:t>the sum of the probabilities for all states of nature must be 1.</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Example</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 Probability      0.20             0.50         0.30</a:t>
            </a:r>
          </a:p>
          <a:p>
            <a:pPr>
              <a:buNone/>
            </a:pPr>
            <a:r>
              <a:rPr lang="en-US" dirty="0" smtClean="0"/>
              <a:t>                            S1                   S2             S3  </a:t>
            </a:r>
            <a:r>
              <a:rPr lang="en-US" sz="2000" dirty="0" smtClean="0">
                <a:latin typeface="Times New Roman" pitchFamily="18" charset="0"/>
                <a:cs typeface="Times New Roman" pitchFamily="18" charset="0"/>
              </a:rPr>
              <a:t>Expected payoff</a:t>
            </a:r>
          </a:p>
          <a:p>
            <a:pPr>
              <a:buNone/>
            </a:pPr>
            <a:r>
              <a:rPr lang="en-US" dirty="0" smtClean="0"/>
              <a:t>              A1</a:t>
            </a:r>
          </a:p>
          <a:p>
            <a:pPr>
              <a:buNone/>
            </a:pPr>
            <a:r>
              <a:rPr lang="en-US" dirty="0" smtClean="0"/>
              <a:t>              A2</a:t>
            </a:r>
          </a:p>
          <a:p>
            <a:pPr>
              <a:buNone/>
            </a:pPr>
            <a:r>
              <a:rPr lang="en-US" dirty="0" smtClean="0"/>
              <a:t>              A3</a:t>
            </a:r>
          </a:p>
          <a:p>
            <a:pPr>
              <a:buNone/>
            </a:pPr>
            <a:endParaRPr lang="en-US" b="1" dirty="0" smtClean="0"/>
          </a:p>
          <a:p>
            <a:pPr>
              <a:buNone/>
            </a:pPr>
            <a:r>
              <a:rPr lang="en-US" b="1" dirty="0" smtClean="0"/>
              <a:t>Decision: A1 will be chosen</a:t>
            </a:r>
            <a:endParaRPr lang="en-US" dirty="0"/>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28</a:t>
            </a:fld>
            <a:endParaRPr lang="en-US"/>
          </a:p>
        </p:txBody>
      </p:sp>
      <p:graphicFrame>
        <p:nvGraphicFramePr>
          <p:cNvPr id="6" name="Table 5"/>
          <p:cNvGraphicFramePr>
            <a:graphicFrameLocks noGrp="1"/>
          </p:cNvGraphicFramePr>
          <p:nvPr/>
        </p:nvGraphicFramePr>
        <p:xfrm>
          <a:off x="2133600" y="3048000"/>
          <a:ext cx="6324600" cy="1112520"/>
        </p:xfrm>
        <a:graphic>
          <a:graphicData uri="http://schemas.openxmlformats.org/drawingml/2006/table">
            <a:tbl>
              <a:tblPr firstRow="1" bandRow="1">
                <a:tableStyleId>{5940675A-B579-460E-94D1-54222C63F5DA}</a:tableStyleId>
              </a:tblPr>
              <a:tblGrid>
                <a:gridCol w="2108200"/>
                <a:gridCol w="1449388"/>
                <a:gridCol w="785812"/>
                <a:gridCol w="1981200"/>
              </a:tblGrid>
              <a:tr h="3708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lnR w="12700" cap="flat" cmpd="sng" algn="ctr">
                      <a:solidFill>
                        <a:schemeClr val="tx1"/>
                      </a:solidFill>
                      <a:prstDash val="solid"/>
                      <a:round/>
                      <a:headEnd type="none" w="med" len="med"/>
                      <a:tailEnd type="none" w="med" len="med"/>
                    </a:lnR>
                  </a:tcPr>
                </a:tc>
                <a:tc>
                  <a:txBody>
                    <a:bodyPr/>
                    <a:lstStyle/>
                    <a:p>
                      <a:r>
                        <a:rPr kumimoji="0" lang="en-US" sz="1800" kern="1200" baseline="0" dirty="0" smtClean="0">
                          <a:solidFill>
                            <a:schemeClr val="tx1"/>
                          </a:solidFill>
                          <a:latin typeface="+mn-lt"/>
                          <a:ea typeface="+mn-ea"/>
                          <a:cs typeface="+mn-cs"/>
                        </a:rPr>
                        <a:t>12.40*maximum</a:t>
                      </a:r>
                      <a:endParaRPr lang="en-US" dirty="0"/>
                    </a:p>
                  </a:txBody>
                  <a:tcPr>
                    <a:lnL w="12700" cap="flat" cmpd="sng" algn="ctr">
                      <a:solidFill>
                        <a:schemeClr val="tx1"/>
                      </a:solidFill>
                      <a:prstDash val="solid"/>
                      <a:round/>
                      <a:headEnd type="none" w="med" len="med"/>
                      <a:tailEnd type="none" w="med" len="med"/>
                    </a:lnL>
                    <a:solidFill>
                      <a:srgbClr val="FFFF00"/>
                    </a:solidFill>
                  </a:tcPr>
                </a:tc>
              </a:tr>
              <a:tr h="37084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tcPr>
                </a:tc>
              </a:tr>
              <a:tr h="37084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6.3</a:t>
                      </a:r>
                      <a:endParaRPr lang="en-US" dirty="0"/>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B. Expected Opportunity Loss (EOL)</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v"/>
            </a:pPr>
            <a:r>
              <a:rPr lang="en-US" sz="2400" b="1" dirty="0" smtClean="0">
                <a:latin typeface="Times New Roman" pitchFamily="18" charset="0"/>
                <a:cs typeface="Times New Roman" pitchFamily="18" charset="0"/>
              </a:rPr>
              <a:t>The table of opportunity loss </a:t>
            </a:r>
            <a:r>
              <a:rPr lang="en-US" sz="2400" dirty="0" smtClean="0">
                <a:latin typeface="Times New Roman" pitchFamily="18" charset="0"/>
                <a:cs typeface="Times New Roman" pitchFamily="18" charset="0"/>
              </a:rPr>
              <a:t>is used </a:t>
            </a:r>
            <a:r>
              <a:rPr lang="en-US" sz="2400" u="sng" dirty="0" smtClean="0">
                <a:latin typeface="Times New Roman" pitchFamily="18" charset="0"/>
                <a:cs typeface="Times New Roman" pitchFamily="18" charset="0"/>
              </a:rPr>
              <a:t>rather than </a:t>
            </a:r>
            <a:r>
              <a:rPr lang="en-US" sz="2400" dirty="0" smtClean="0">
                <a:latin typeface="Times New Roman" pitchFamily="18" charset="0"/>
                <a:cs typeface="Times New Roman" pitchFamily="18" charset="0"/>
              </a:rPr>
              <a:t>a table of </a:t>
            </a:r>
            <a:r>
              <a:rPr lang="en-US" sz="2400" b="1" dirty="0" smtClean="0">
                <a:latin typeface="Times New Roman" pitchFamily="18" charset="0"/>
                <a:cs typeface="Times New Roman" pitchFamily="18" charset="0"/>
              </a:rPr>
              <a:t>payoffs.</a:t>
            </a:r>
            <a:r>
              <a:rPr lang="en-US" sz="2400" dirty="0" smtClean="0">
                <a:latin typeface="Times New Roman" pitchFamily="18" charset="0"/>
                <a:cs typeface="Times New Roman" pitchFamily="18" charset="0"/>
              </a:rPr>
              <a:t> Hence, the opportunity losses for each alternative are weighted by the probabilities of their respective state of nature to compute a long run average opportunity loss, and the alternative with the </a:t>
            </a:r>
            <a:r>
              <a:rPr lang="en-US" sz="2400" dirty="0" smtClean="0">
                <a:solidFill>
                  <a:srgbClr val="FF0000"/>
                </a:solidFill>
                <a:latin typeface="Times New Roman" pitchFamily="18" charset="0"/>
                <a:cs typeface="Times New Roman" pitchFamily="18" charset="0"/>
              </a:rPr>
              <a:t>smallest expected loss is selected as the best choice.</a:t>
            </a:r>
            <a:endParaRPr lang="en-US" sz="2400" dirty="0">
              <a:solidFill>
                <a:srgbClr val="FF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4.2 Characteristics of Decision Theory (5)</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1. </a:t>
            </a:r>
            <a:r>
              <a:rPr lang="en-US" sz="2400" b="1" dirty="0" smtClean="0">
                <a:latin typeface="Times New Roman" pitchFamily="18" charset="0"/>
                <a:cs typeface="Times New Roman" pitchFamily="18" charset="0"/>
              </a:rPr>
              <a:t>List of alternatives: </a:t>
            </a:r>
            <a:r>
              <a:rPr lang="en-US" sz="2400" dirty="0" smtClean="0">
                <a:latin typeface="Times New Roman" pitchFamily="18" charset="0"/>
                <a:cs typeface="Times New Roman" pitchFamily="18" charset="0"/>
              </a:rPr>
              <a:t>are a set of mutually exclusive and collectively exhaustive decisions that are available to the decision maker (some times, not always, one of these alternatives will be to ‘do nothing’.)</a:t>
            </a:r>
          </a:p>
          <a:p>
            <a:pPr algn="just">
              <a:buNone/>
            </a:pPr>
            <a:r>
              <a:rPr lang="en-US" sz="2400"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States of nature: </a:t>
            </a:r>
            <a:r>
              <a:rPr lang="en-US" sz="2400" dirty="0" smtClean="0">
                <a:latin typeface="Times New Roman" pitchFamily="18" charset="0"/>
                <a:cs typeface="Times New Roman" pitchFamily="18" charset="0"/>
              </a:rPr>
              <a:t>- the set of </a:t>
            </a:r>
            <a:r>
              <a:rPr lang="en-US" sz="2400" u="sng" dirty="0" smtClean="0">
                <a:solidFill>
                  <a:srgbClr val="FF0000"/>
                </a:solidFill>
                <a:latin typeface="Times New Roman" pitchFamily="18" charset="0"/>
                <a:cs typeface="Times New Roman" pitchFamily="18" charset="0"/>
              </a:rPr>
              <a:t>possible future conditions</a:t>
            </a:r>
            <a:r>
              <a:rPr lang="en-US" sz="2400" dirty="0" smtClean="0">
                <a:latin typeface="Times New Roman" pitchFamily="18" charset="0"/>
                <a:cs typeface="Times New Roman" pitchFamily="18" charset="0"/>
              </a:rPr>
              <a:t>, or </a:t>
            </a:r>
            <a:r>
              <a:rPr lang="en-US" sz="2400" u="sng" dirty="0" smtClean="0">
                <a:latin typeface="Times New Roman" pitchFamily="18" charset="0"/>
                <a:cs typeface="Times New Roman" pitchFamily="18" charset="0"/>
              </a:rPr>
              <a:t>events</a:t>
            </a: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beyond the control </a:t>
            </a:r>
            <a:r>
              <a:rPr lang="en-US" sz="2400" dirty="0" smtClean="0">
                <a:latin typeface="Times New Roman" pitchFamily="18" charset="0"/>
                <a:cs typeface="Times New Roman" pitchFamily="18" charset="0"/>
              </a:rPr>
              <a:t>of the decision maker, that will be the primary determinants of the eventual consequence of the decision. The states of nature, like the list of alternatives, must be mutually exclusive and collectively exhaustive.</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Example</a:t>
            </a:r>
            <a:r>
              <a:rPr lang="en-US" dirty="0" smtClean="0"/>
              <a:t> </a:t>
            </a:r>
            <a:endParaRPr lang="en-US" dirty="0"/>
          </a:p>
        </p:txBody>
      </p:sp>
      <p:sp>
        <p:nvSpPr>
          <p:cNvPr id="3" name="Content Placeholder 2"/>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                S1                  S2                       S3 </a:t>
            </a:r>
          </a:p>
          <a:p>
            <a:pPr algn="just">
              <a:buNone/>
            </a:pPr>
            <a:r>
              <a:rPr lang="en-US" sz="2400" dirty="0" smtClean="0">
                <a:latin typeface="Times New Roman" pitchFamily="18" charset="0"/>
                <a:cs typeface="Times New Roman" pitchFamily="18" charset="0"/>
              </a:rPr>
              <a:t>A1</a:t>
            </a:r>
          </a:p>
          <a:p>
            <a:pPr algn="just">
              <a:buNone/>
            </a:pPr>
            <a:r>
              <a:rPr lang="en-US" sz="2400" dirty="0" smtClean="0">
                <a:latin typeface="Times New Roman" pitchFamily="18" charset="0"/>
                <a:cs typeface="Times New Roman" pitchFamily="18" charset="0"/>
              </a:rPr>
              <a:t>A2</a:t>
            </a:r>
          </a:p>
          <a:p>
            <a:pPr algn="just">
              <a:buNone/>
            </a:pPr>
            <a:r>
              <a:rPr lang="en-US" sz="2400" dirty="0" smtClean="0">
                <a:latin typeface="Times New Roman" pitchFamily="18" charset="0"/>
                <a:cs typeface="Times New Roman" pitchFamily="18" charset="0"/>
              </a:rPr>
              <a:t>A3</a:t>
            </a:r>
          </a:p>
          <a:p>
            <a:pPr algn="just">
              <a:buNone/>
            </a:pPr>
            <a:r>
              <a:rPr lang="en-US" sz="2400" dirty="0" smtClean="0">
                <a:latin typeface="Times New Roman" pitchFamily="18" charset="0"/>
                <a:cs typeface="Times New Roman" pitchFamily="18" charset="0"/>
              </a:rPr>
              <a:t>  EOL (A1) = 0.20(1) + 0.50(0) + 0.30(3) = </a:t>
            </a:r>
            <a:r>
              <a:rPr lang="en-US" sz="2400" b="1" dirty="0" smtClean="0">
                <a:latin typeface="Times New Roman" pitchFamily="18" charset="0"/>
                <a:cs typeface="Times New Roman" pitchFamily="18" charset="0"/>
              </a:rPr>
              <a:t>1.10 *minimum</a:t>
            </a:r>
          </a:p>
          <a:p>
            <a:pPr algn="just">
              <a:buNone/>
            </a:pPr>
            <a:r>
              <a:rPr lang="en-US" sz="2400" dirty="0" smtClean="0">
                <a:latin typeface="Times New Roman" pitchFamily="18" charset="0"/>
                <a:cs typeface="Times New Roman" pitchFamily="18" charset="0"/>
              </a:rPr>
              <a:t>  EOL (A2) = 0.20(0) + 0.50(10) + 0.30(5) = 6.50</a:t>
            </a:r>
          </a:p>
          <a:p>
            <a:pPr algn="just">
              <a:buNone/>
            </a:pPr>
            <a:r>
              <a:rPr lang="en-US" sz="2400" dirty="0" smtClean="0">
                <a:latin typeface="Times New Roman" pitchFamily="18" charset="0"/>
                <a:cs typeface="Times New Roman" pitchFamily="18" charset="0"/>
              </a:rPr>
              <a:t>  EOL (A3) = 0.20(6) + 0.50(12) + 0.30(0) = 7.20</a:t>
            </a:r>
          </a:p>
          <a:p>
            <a:pPr algn="just">
              <a:buNone/>
            </a:pPr>
            <a:r>
              <a:rPr lang="en-US" sz="2400" b="1" dirty="0" smtClean="0">
                <a:latin typeface="Times New Roman" pitchFamily="18" charset="0"/>
                <a:cs typeface="Times New Roman" pitchFamily="18" charset="0"/>
              </a:rPr>
              <a:t>Note: </a:t>
            </a:r>
            <a:r>
              <a:rPr lang="en-US" sz="2400" dirty="0" smtClean="0">
                <a:latin typeface="Times New Roman" pitchFamily="18" charset="0"/>
                <a:cs typeface="Times New Roman" pitchFamily="18" charset="0"/>
              </a:rPr>
              <a:t>The EOL approach resulted in the same alternative as the EMV approach (Maximizing the payoffs is equivalent to minimizing the opportunity losses).</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30</a:t>
            </a:fld>
            <a:endParaRPr lang="en-US"/>
          </a:p>
        </p:txBody>
      </p:sp>
      <p:graphicFrame>
        <p:nvGraphicFramePr>
          <p:cNvPr id="6" name="Table 5"/>
          <p:cNvGraphicFramePr>
            <a:graphicFrameLocks noGrp="1"/>
          </p:cNvGraphicFramePr>
          <p:nvPr/>
        </p:nvGraphicFramePr>
        <p:xfrm>
          <a:off x="1066800" y="2438400"/>
          <a:ext cx="6096000" cy="1264920"/>
        </p:xfrm>
        <a:graphic>
          <a:graphicData uri="http://schemas.openxmlformats.org/drawingml/2006/table">
            <a:tbl>
              <a:tblPr firstRow="1" bandRow="1">
                <a:tableStyleId>{5940675A-B579-460E-94D1-54222C63F5DA}</a:tableStyleId>
              </a:tblPr>
              <a:tblGrid>
                <a:gridCol w="2032000"/>
                <a:gridCol w="2032000"/>
                <a:gridCol w="2032000"/>
              </a:tblGrid>
              <a:tr h="523240">
                <a:tc>
                  <a:txBody>
                    <a:bodyPr/>
                    <a:lstStyle/>
                    <a:p>
                      <a:r>
                        <a:rPr lang="en-US" dirty="0" smtClean="0"/>
                        <a:t>4</a:t>
                      </a:r>
                      <a:endParaRPr lang="en-US" dirty="0"/>
                    </a:p>
                  </a:txBody>
                  <a:tcPr/>
                </a:tc>
                <a:tc>
                  <a:txBody>
                    <a:bodyPr/>
                    <a:lstStyle/>
                    <a:p>
                      <a:r>
                        <a:rPr lang="en-US" dirty="0" smtClean="0"/>
                        <a:t>16</a:t>
                      </a:r>
                      <a:endParaRPr lang="en-US" dirty="0"/>
                    </a:p>
                  </a:txBody>
                  <a:tcPr/>
                </a:tc>
                <a:tc>
                  <a:txBody>
                    <a:bodyPr/>
                    <a:lstStyle/>
                    <a:p>
                      <a:r>
                        <a:rPr lang="en-US" dirty="0" smtClean="0"/>
                        <a:t>12</a:t>
                      </a:r>
                      <a:endParaRPr lang="en-US" dirty="0"/>
                    </a:p>
                  </a:txBody>
                  <a:tcPr/>
                </a:tc>
              </a:tr>
              <a:tr h="37084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r>
              <a:tr h="370840">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 Expected Value of Perfect Information (EVPI)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It can some times be </a:t>
            </a:r>
            <a:r>
              <a:rPr lang="en-US" sz="2400" u="sng" dirty="0" smtClean="0">
                <a:latin typeface="Times New Roman" pitchFamily="18" charset="0"/>
                <a:cs typeface="Times New Roman" pitchFamily="18" charset="0"/>
              </a:rPr>
              <a:t>useful </a:t>
            </a:r>
            <a:r>
              <a:rPr lang="en-US" sz="2400" dirty="0" smtClean="0">
                <a:latin typeface="Times New Roman" pitchFamily="18" charset="0"/>
                <a:cs typeface="Times New Roman" pitchFamily="18" charset="0"/>
              </a:rPr>
              <a:t>for a decision maker to </a:t>
            </a:r>
            <a:r>
              <a:rPr lang="en-US" sz="2400" b="1" dirty="0" smtClean="0">
                <a:latin typeface="Times New Roman" pitchFamily="18" charset="0"/>
                <a:cs typeface="Times New Roman" pitchFamily="18" charset="0"/>
              </a:rPr>
              <a:t>determine the potential benefit </a:t>
            </a:r>
            <a:r>
              <a:rPr lang="en-US" sz="2400" dirty="0" smtClean="0">
                <a:latin typeface="Times New Roman" pitchFamily="18" charset="0"/>
                <a:cs typeface="Times New Roman" pitchFamily="18" charset="0"/>
              </a:rPr>
              <a:t>of knowing for certain which state of nature is going to prevail. </a:t>
            </a:r>
            <a:r>
              <a:rPr lang="en-US" sz="2400" dirty="0" smtClean="0">
                <a:solidFill>
                  <a:srgbClr val="FF0000"/>
                </a:solidFill>
                <a:latin typeface="Times New Roman" pitchFamily="18" charset="0"/>
                <a:cs typeface="Times New Roman" pitchFamily="18" charset="0"/>
              </a:rPr>
              <a:t>The EVPI is the measure of the difference between the certain payoffs that could be realized under a condition involving risk</a:t>
            </a:r>
            <a:r>
              <a:rPr lang="en-US" sz="2400" dirty="0" smtClean="0">
                <a:latin typeface="Times New Roman" pitchFamily="18" charset="0"/>
                <a:cs typeface="Times New Roman" pitchFamily="18" charset="0"/>
              </a:rPr>
              <a:t>. If the decision maker knows that S1 will occur, A2 would be chosen with a payoff of $5. Similarly for S2 $16 (for A1) and for S3, $15 (with A3) would be chosen.</a:t>
            </a: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latin typeface="Times New Roman" pitchFamily="18" charset="0"/>
                <a:cs typeface="Times New Roman" pitchFamily="18" charset="0"/>
              </a:rPr>
              <a:t>Con’t</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r>
              <a:rPr lang="en-US" sz="2400" dirty="0" smtClean="0">
                <a:latin typeface="Times New Roman" pitchFamily="18" charset="0"/>
                <a:cs typeface="Times New Roman" pitchFamily="18" charset="0"/>
              </a:rPr>
              <a:t>Hence, the expected payoff under certainty (EPC) would be:</a:t>
            </a:r>
          </a:p>
          <a:p>
            <a:pPr algn="just">
              <a:buNone/>
            </a:pPr>
            <a:r>
              <a:rPr lang="pl-PL" sz="2400" dirty="0" smtClean="0">
                <a:latin typeface="Times New Roman" pitchFamily="18" charset="0"/>
                <a:cs typeface="Times New Roman" pitchFamily="18" charset="0"/>
              </a:rPr>
              <a:t>EPC = 0.20(5) + 0.50(16) + 0.30(15) = 13.50</a:t>
            </a:r>
          </a:p>
          <a:p>
            <a:pPr algn="just">
              <a:buNone/>
            </a:pPr>
            <a:r>
              <a:rPr lang="en-US" sz="2400" dirty="0" smtClean="0">
                <a:latin typeface="Times New Roman" pitchFamily="18" charset="0"/>
                <a:cs typeface="Times New Roman" pitchFamily="18" charset="0"/>
              </a:rPr>
              <a:t>The difference between this figure and the expected payoff under risk (i.e., the EMV) is the expected value of perfect information. Thus:</a:t>
            </a:r>
          </a:p>
          <a:p>
            <a:pPr algn="just">
              <a:buNone/>
            </a:pPr>
            <a:r>
              <a:rPr lang="en-US" sz="2400" dirty="0" smtClean="0">
                <a:latin typeface="Times New Roman" pitchFamily="18" charset="0"/>
                <a:cs typeface="Times New Roman" pitchFamily="18" charset="0"/>
              </a:rPr>
              <a:t>     EVPI = EPC - EMV</a:t>
            </a:r>
          </a:p>
          <a:p>
            <a:pPr algn="just">
              <a:buNone/>
            </a:pPr>
            <a:r>
              <a:rPr lang="en-US" sz="2400" dirty="0" smtClean="0">
                <a:latin typeface="Times New Roman" pitchFamily="18" charset="0"/>
                <a:cs typeface="Times New Roman" pitchFamily="18" charset="0"/>
              </a:rPr>
              <a:t>                = 13.50 -12.40 = </a:t>
            </a:r>
            <a:r>
              <a:rPr lang="en-US" sz="2400" b="1" dirty="0" smtClean="0">
                <a:latin typeface="Times New Roman" pitchFamily="18" charset="0"/>
                <a:cs typeface="Times New Roman" pitchFamily="18" charset="0"/>
              </a:rPr>
              <a:t>1.10</a:t>
            </a:r>
          </a:p>
          <a:p>
            <a:pPr algn="just"/>
            <a:r>
              <a:rPr lang="en-US" sz="2400" b="1" dirty="0" smtClean="0">
                <a:latin typeface="Times New Roman" pitchFamily="18" charset="0"/>
                <a:cs typeface="Times New Roman" pitchFamily="18" charset="0"/>
              </a:rPr>
              <a:t>Note: </a:t>
            </a:r>
            <a:r>
              <a:rPr lang="en-US" sz="2400" dirty="0" smtClean="0">
                <a:latin typeface="Times New Roman" pitchFamily="18" charset="0"/>
                <a:cs typeface="Times New Roman" pitchFamily="18" charset="0"/>
              </a:rPr>
              <a:t>The EVPI is exactly equal to the EOL. The EOL indicates the expected opportunity</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loss due to imperfect information, which is another way of saying the expected payoff that could be achieved by having perfect information.</a:t>
            </a: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Decision Trees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lnSpc>
                <a:spcPct val="150000"/>
              </a:lnSpc>
            </a:pPr>
            <a:r>
              <a:rPr lang="en-US" sz="2400" dirty="0" smtClean="0">
                <a:latin typeface="Times New Roman" pitchFamily="18" charset="0"/>
                <a:cs typeface="Times New Roman" pitchFamily="18" charset="0"/>
              </a:rPr>
              <a:t>It is </a:t>
            </a:r>
            <a:r>
              <a:rPr lang="en-US" sz="2400" b="1" dirty="0" smtClean="0">
                <a:latin typeface="Times New Roman" pitchFamily="18" charset="0"/>
                <a:cs typeface="Times New Roman" pitchFamily="18" charset="0"/>
              </a:rPr>
              <a:t>a graphical representation </a:t>
            </a:r>
            <a:r>
              <a:rPr lang="en-US" sz="2400" dirty="0" smtClean="0">
                <a:latin typeface="Times New Roman" pitchFamily="18" charset="0"/>
                <a:cs typeface="Times New Roman" pitchFamily="18" charset="0"/>
              </a:rPr>
              <a:t>of the decision process indicating decision alternatives, state of nature, probabilities attached to the states of nature and conditional benefits and loss.</a:t>
            </a:r>
          </a:p>
          <a:p>
            <a:pPr algn="just">
              <a:lnSpc>
                <a:spcPct val="150000"/>
              </a:lnSpc>
            </a:pPr>
            <a:r>
              <a:rPr lang="en-US" sz="2400" dirty="0" smtClean="0">
                <a:latin typeface="Times New Roman" pitchFamily="18" charset="0"/>
                <a:cs typeface="Times New Roman" pitchFamily="18" charset="0"/>
              </a:rPr>
              <a:t>It consists of a network of nodes and branches. </a:t>
            </a:r>
            <a:r>
              <a:rPr lang="en-US" sz="2400" b="1" dirty="0" smtClean="0">
                <a:latin typeface="Times New Roman" pitchFamily="18" charset="0"/>
                <a:cs typeface="Times New Roman" pitchFamily="18" charset="0"/>
              </a:rPr>
              <a:t>Two types </a:t>
            </a:r>
            <a:r>
              <a:rPr lang="en-US" sz="2400" dirty="0" smtClean="0">
                <a:latin typeface="Times New Roman" pitchFamily="18" charset="0"/>
                <a:cs typeface="Times New Roman" pitchFamily="18" charset="0"/>
              </a:rPr>
              <a:t>of nodes are used:</a:t>
            </a:r>
          </a:p>
          <a:p>
            <a:pPr marL="514350" indent="-514350" algn="just">
              <a:lnSpc>
                <a:spcPct val="150000"/>
              </a:lnSpc>
              <a:buAutoNum type="alphaLcPeriod"/>
            </a:pPr>
            <a:r>
              <a:rPr lang="en-US" sz="2400" b="1" dirty="0" smtClean="0">
                <a:latin typeface="Times New Roman" pitchFamily="18" charset="0"/>
                <a:cs typeface="Times New Roman" pitchFamily="18" charset="0"/>
              </a:rPr>
              <a:t>Decision node </a:t>
            </a:r>
            <a:r>
              <a:rPr lang="en-US" sz="2400" dirty="0" smtClean="0">
                <a:latin typeface="Times New Roman" pitchFamily="18" charset="0"/>
                <a:cs typeface="Times New Roman" pitchFamily="18" charset="0"/>
              </a:rPr>
              <a:t>–represented by a square </a:t>
            </a:r>
          </a:p>
          <a:p>
            <a:pPr marL="514350" indent="-514350" algn="just">
              <a:lnSpc>
                <a:spcPct val="150000"/>
              </a:lnSpc>
              <a:buAutoNum type="alphaLcPeriod"/>
            </a:pPr>
            <a:r>
              <a:rPr lang="en-US" sz="2400" b="1" dirty="0" smtClean="0">
                <a:latin typeface="Times New Roman" pitchFamily="18" charset="0"/>
                <a:cs typeface="Times New Roman" pitchFamily="18" charset="0"/>
              </a:rPr>
              <a:t>State of nature (chance or event) node </a:t>
            </a:r>
            <a:r>
              <a:rPr lang="en-US" sz="2400" dirty="0" smtClean="0">
                <a:latin typeface="Times New Roman" pitchFamily="18" charset="0"/>
                <a:cs typeface="Times New Roman" pitchFamily="18" charset="0"/>
              </a:rPr>
              <a:t>–represented by a circle. </a:t>
            </a:r>
          </a:p>
          <a:p>
            <a:pPr algn="just">
              <a:lnSpc>
                <a:spcPct val="150000"/>
              </a:lnSpc>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Decision tree format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34</a:t>
            </a:fld>
            <a:endParaRPr lang="en-US"/>
          </a:p>
        </p:txBody>
      </p:sp>
      <p:sp>
        <p:nvSpPr>
          <p:cNvPr id="6" name="Rectangle 5"/>
          <p:cNvSpPr/>
          <p:nvPr/>
        </p:nvSpPr>
        <p:spPr>
          <a:xfrm>
            <a:off x="1143000" y="3657600"/>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2362200"/>
            <a:ext cx="5334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810000" y="3810000"/>
            <a:ext cx="6096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038600" y="5181600"/>
            <a:ext cx="6096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endCxn id="7" idx="3"/>
          </p:cNvCxnSpPr>
          <p:nvPr/>
        </p:nvCxnSpPr>
        <p:spPr>
          <a:xfrm flipV="1">
            <a:off x="1752600" y="2622363"/>
            <a:ext cx="2135515" cy="1263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6" idx="3"/>
            <a:endCxn id="8" idx="2"/>
          </p:cNvCxnSpPr>
          <p:nvPr/>
        </p:nvCxnSpPr>
        <p:spPr>
          <a:xfrm>
            <a:off x="1676400" y="3886200"/>
            <a:ext cx="2133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6" idx="3"/>
            <a:endCxn id="9" idx="1"/>
          </p:cNvCxnSpPr>
          <p:nvPr/>
        </p:nvCxnSpPr>
        <p:spPr>
          <a:xfrm>
            <a:off x="1676400" y="3886200"/>
            <a:ext cx="2451474" cy="13400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7" idx="7"/>
          </p:cNvCxnSpPr>
          <p:nvPr/>
        </p:nvCxnSpPr>
        <p:spPr>
          <a:xfrm rot="5400000" flipH="1" flipV="1">
            <a:off x="4777324" y="1164362"/>
            <a:ext cx="730437" cy="17545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7" idx="6"/>
          </p:cNvCxnSpPr>
          <p:nvPr/>
        </p:nvCxnSpPr>
        <p:spPr>
          <a:xfrm>
            <a:off x="4343400" y="2514600"/>
            <a:ext cx="1828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5236439" y="4745761"/>
            <a:ext cx="578037" cy="190691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6"/>
          </p:cNvCxnSpPr>
          <p:nvPr/>
        </p:nvCxnSpPr>
        <p:spPr>
          <a:xfrm flipV="1">
            <a:off x="4419600" y="3505200"/>
            <a:ext cx="17526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5"/>
          </p:cNvCxnSpPr>
          <p:nvPr/>
        </p:nvCxnSpPr>
        <p:spPr>
          <a:xfrm rot="16200000" flipH="1">
            <a:off x="5190845" y="3209644"/>
            <a:ext cx="273237" cy="19942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9" idx="6"/>
          </p:cNvCxnSpPr>
          <p:nvPr/>
        </p:nvCxnSpPr>
        <p:spPr>
          <a:xfrm flipV="1">
            <a:off x="4648200" y="4800600"/>
            <a:ext cx="1752600" cy="533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Steps in decision tree analysis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514350" indent="-514350" algn="just">
              <a:lnSpc>
                <a:spcPct val="150000"/>
              </a:lnSpc>
              <a:buAutoNum type="arabicPeriod"/>
            </a:pPr>
            <a:r>
              <a:rPr lang="en-US" sz="2400" b="1" dirty="0" smtClean="0">
                <a:latin typeface="Times New Roman" pitchFamily="18" charset="0"/>
                <a:cs typeface="Times New Roman" pitchFamily="18" charset="0"/>
              </a:rPr>
              <a:t>Identify</a:t>
            </a:r>
            <a:r>
              <a:rPr lang="en-US" sz="2400" dirty="0" smtClean="0">
                <a:latin typeface="Times New Roman" pitchFamily="18" charset="0"/>
                <a:cs typeface="Times New Roman" pitchFamily="18" charset="0"/>
              </a:rPr>
              <a:t> the decision point and alternative course of action at each decision  point systematically</a:t>
            </a:r>
          </a:p>
          <a:p>
            <a:pPr marL="514350" indent="-514350" algn="just">
              <a:lnSpc>
                <a:spcPct val="150000"/>
              </a:lnSpc>
              <a:buAutoNum type="arabicPeriod"/>
            </a:pPr>
            <a:r>
              <a:rPr lang="en-US" sz="2400" dirty="0" smtClean="0">
                <a:latin typeface="Times New Roman" pitchFamily="18" charset="0"/>
                <a:cs typeface="Times New Roman" pitchFamily="18" charset="0"/>
              </a:rPr>
              <a:t>At each point , </a:t>
            </a:r>
            <a:r>
              <a:rPr lang="en-US" sz="2400" b="1" dirty="0" smtClean="0">
                <a:latin typeface="Times New Roman" pitchFamily="18" charset="0"/>
                <a:cs typeface="Times New Roman" pitchFamily="18" charset="0"/>
              </a:rPr>
              <a:t>determine</a:t>
            </a:r>
            <a:r>
              <a:rPr lang="en-US" sz="2400" dirty="0" smtClean="0">
                <a:latin typeface="Times New Roman" pitchFamily="18" charset="0"/>
                <a:cs typeface="Times New Roman" pitchFamily="18" charset="0"/>
              </a:rPr>
              <a:t> the probability and payoff associated with each course of action</a:t>
            </a:r>
          </a:p>
          <a:p>
            <a:pPr marL="514350" indent="-514350" algn="just">
              <a:lnSpc>
                <a:spcPct val="150000"/>
              </a:lnSpc>
              <a:buAutoNum type="arabicPeriod"/>
            </a:pPr>
            <a:r>
              <a:rPr lang="en-US" sz="2400" dirty="0" smtClean="0">
                <a:latin typeface="Times New Roman" pitchFamily="18" charset="0"/>
                <a:cs typeface="Times New Roman" pitchFamily="18" charset="0"/>
              </a:rPr>
              <a:t>Commencing from the extreme right end , compute the expected payoff(EMV)  for each course of action.</a:t>
            </a:r>
          </a:p>
          <a:p>
            <a:pPr marL="514350" indent="-514350" algn="just">
              <a:lnSpc>
                <a:spcPct val="150000"/>
              </a:lnSpc>
              <a:buAutoNum type="arabicPeriod"/>
            </a:pPr>
            <a:r>
              <a:rPr lang="en-US" sz="2400" dirty="0" smtClean="0">
                <a:latin typeface="Times New Roman" pitchFamily="18" charset="0"/>
                <a:cs typeface="Times New Roman" pitchFamily="18" charset="0"/>
              </a:rPr>
              <a:t>Choose the course of action that yield the best payoff for each of the decision. </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lgn="just">
              <a:lnSpc>
                <a:spcPct val="150000"/>
              </a:lnSpc>
              <a:buNone/>
            </a:pPr>
            <a:r>
              <a:rPr lang="en-US" dirty="0" smtClean="0"/>
              <a:t>5</a:t>
            </a:r>
            <a:r>
              <a:rPr lang="en-US" sz="2400" dirty="0" smtClean="0">
                <a:latin typeface="Times New Roman" pitchFamily="18" charset="0"/>
                <a:cs typeface="Times New Roman" pitchFamily="18" charset="0"/>
              </a:rPr>
              <a:t>. Proceed backwards to the next stage of decision point.</a:t>
            </a:r>
          </a:p>
          <a:p>
            <a:pPr algn="just">
              <a:lnSpc>
                <a:spcPct val="150000"/>
              </a:lnSpc>
              <a:buNone/>
            </a:pPr>
            <a:r>
              <a:rPr lang="en-US" sz="2400" dirty="0" smtClean="0">
                <a:latin typeface="Times New Roman" pitchFamily="18" charset="0"/>
                <a:cs typeface="Times New Roman" pitchFamily="18" charset="0"/>
              </a:rPr>
              <a:t>6. Repeat above steps till the first decision point is reached</a:t>
            </a:r>
          </a:p>
          <a:p>
            <a:pPr algn="just">
              <a:lnSpc>
                <a:spcPct val="150000"/>
              </a:lnSpc>
              <a:buNone/>
            </a:pPr>
            <a:r>
              <a:rPr lang="en-US" sz="2400" dirty="0" smtClean="0">
                <a:latin typeface="Times New Roman" pitchFamily="18" charset="0"/>
                <a:cs typeface="Times New Roman" pitchFamily="18" charset="0"/>
              </a:rPr>
              <a:t>7. Finally identify the course of action to be adopted from the beginning to the end under different possible outcomes for the situation as a whole. </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Pay off table for Real Estate investment</a:t>
            </a:r>
          </a:p>
          <a:p>
            <a:pPr>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State of Nature</a:t>
            </a:r>
          </a:p>
          <a:p>
            <a:pPr>
              <a:buNone/>
            </a:pPr>
            <a:r>
              <a:rPr lang="en-US" sz="2400" dirty="0" smtClean="0">
                <a:latin typeface="Times New Roman" pitchFamily="18" charset="0"/>
                <a:cs typeface="Times New Roman" pitchFamily="18" charset="0"/>
              </a:rPr>
              <a:t>                                 Good economic         poor economic</a:t>
            </a:r>
          </a:p>
          <a:p>
            <a:pPr>
              <a:buNone/>
            </a:pPr>
            <a:r>
              <a:rPr lang="en-US" sz="2400" dirty="0" smtClean="0">
                <a:latin typeface="Times New Roman" pitchFamily="18" charset="0"/>
                <a:cs typeface="Times New Roman" pitchFamily="18" charset="0"/>
              </a:rPr>
              <a:t>      Decision                  conditions                  conditions</a:t>
            </a:r>
          </a:p>
          <a:p>
            <a:pPr>
              <a:buNone/>
            </a:pPr>
            <a:r>
              <a:rPr lang="en-US" sz="2400" u="sng" dirty="0" smtClean="0">
                <a:latin typeface="Times New Roman" pitchFamily="18" charset="0"/>
                <a:cs typeface="Times New Roman" pitchFamily="18" charset="0"/>
              </a:rPr>
              <a:t>      (Purchase)                   0.6                                0.4</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Apartment building     50,000                     30,000</a:t>
            </a:r>
          </a:p>
          <a:p>
            <a:pPr>
              <a:buNone/>
            </a:pPr>
            <a:r>
              <a:rPr lang="en-US" sz="2400" dirty="0" smtClean="0">
                <a:latin typeface="Times New Roman" pitchFamily="18" charset="0"/>
                <a:cs typeface="Times New Roman" pitchFamily="18" charset="0"/>
              </a:rPr>
              <a:t>    Office building             100,000                  -40,000</a:t>
            </a:r>
          </a:p>
          <a:p>
            <a:pPr>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Warehouse                    30,000                        10,000</a:t>
            </a:r>
          </a:p>
          <a:p>
            <a:pPr>
              <a:buNone/>
            </a:pPr>
            <a:r>
              <a:rPr lang="en-US" sz="2400" b="1" dirty="0" smtClean="0">
                <a:latin typeface="Times New Roman" pitchFamily="18" charset="0"/>
                <a:cs typeface="Times New Roman" pitchFamily="18" charset="0"/>
              </a:rPr>
              <a:t>Required</a:t>
            </a:r>
            <a:r>
              <a:rPr lang="en-US" sz="2400" dirty="0" smtClean="0">
                <a:latin typeface="Times New Roman" pitchFamily="18" charset="0"/>
                <a:cs typeface="Times New Roman" pitchFamily="18" charset="0"/>
              </a:rPr>
              <a:t> : Draw the decision tree and determine the best strategy?</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endParaRPr lang="en-US" sz="1200" dirty="0" smtClean="0"/>
          </a:p>
          <a:p>
            <a:pPr>
              <a:buNone/>
            </a:pPr>
            <a:r>
              <a:rPr lang="en-US" sz="1200" dirty="0" smtClean="0"/>
              <a:t>                 </a:t>
            </a:r>
            <a:r>
              <a:rPr lang="en-US" sz="1600" dirty="0" smtClean="0"/>
              <a:t>Apartment (0.6</a:t>
            </a:r>
          </a:p>
          <a:p>
            <a:pPr>
              <a:buNone/>
            </a:pPr>
            <a:r>
              <a:rPr lang="en-US" sz="1600" dirty="0" smtClean="0"/>
              <a:t>                                                                                                                                    Good economic         </a:t>
            </a:r>
            <a:r>
              <a:rPr lang="en-US" sz="1600" b="1" dirty="0" smtClean="0"/>
              <a:t> 50,0000</a:t>
            </a:r>
          </a:p>
          <a:p>
            <a:pPr>
              <a:buNone/>
            </a:pPr>
            <a:r>
              <a:rPr lang="en-US" sz="1600" dirty="0" smtClean="0"/>
              <a:t>                building                                                                                                           conditions (0.6)</a:t>
            </a:r>
          </a:p>
          <a:p>
            <a:pPr>
              <a:buNone/>
            </a:pPr>
            <a:endParaRPr lang="en-US" sz="1600" dirty="0" smtClean="0"/>
          </a:p>
          <a:p>
            <a:pPr algn="ctr">
              <a:buNone/>
            </a:pPr>
            <a:r>
              <a:rPr lang="en-US" sz="1600" dirty="0" smtClean="0"/>
              <a:t>                                                                                              Poor economic      </a:t>
            </a:r>
            <a:r>
              <a:rPr lang="en-US" sz="1600" b="1" dirty="0" smtClean="0"/>
              <a:t> 30,000</a:t>
            </a:r>
          </a:p>
          <a:p>
            <a:pPr algn="ctr">
              <a:buNone/>
            </a:pPr>
            <a:r>
              <a:rPr lang="en-US" sz="1600" dirty="0" smtClean="0"/>
              <a:t>                                                                    conditions (0.4)</a:t>
            </a:r>
          </a:p>
          <a:p>
            <a:pPr>
              <a:buNone/>
            </a:pPr>
            <a:r>
              <a:rPr lang="en-US" sz="1600" dirty="0" smtClean="0"/>
              <a:t>                    </a:t>
            </a:r>
          </a:p>
          <a:p>
            <a:pPr>
              <a:buNone/>
            </a:pPr>
            <a:r>
              <a:rPr lang="en-US" sz="1600" dirty="0" smtClean="0"/>
              <a:t>                                                                  </a:t>
            </a:r>
          </a:p>
          <a:p>
            <a:pPr>
              <a:buNone/>
            </a:pPr>
            <a:r>
              <a:rPr lang="en-US" sz="1600" dirty="0" smtClean="0"/>
              <a:t>                                                                                                                                             Good economic conditions (0.6)  100,00  </a:t>
            </a:r>
          </a:p>
          <a:p>
            <a:pPr>
              <a:buNone/>
            </a:pPr>
            <a:r>
              <a:rPr lang="en-US" sz="1600" dirty="0" smtClean="0"/>
              <a:t>                                 Office building</a:t>
            </a:r>
          </a:p>
          <a:p>
            <a:pPr>
              <a:buNone/>
            </a:pPr>
            <a:endParaRPr lang="en-US" sz="1600" dirty="0" smtClean="0"/>
          </a:p>
          <a:p>
            <a:pPr>
              <a:buNone/>
            </a:pPr>
            <a:r>
              <a:rPr lang="en-US" sz="1600" dirty="0" smtClean="0"/>
              <a:t>)</a:t>
            </a:r>
          </a:p>
          <a:p>
            <a:pPr algn="ctr">
              <a:buNone/>
            </a:pPr>
            <a:endParaRPr lang="en-US" sz="1600" dirty="0" smtClean="0"/>
          </a:p>
          <a:p>
            <a:pPr algn="ctr">
              <a:buNone/>
            </a:pPr>
            <a:r>
              <a:rPr lang="en-US" sz="1600" dirty="0" smtClean="0"/>
              <a:t>                                                                                               Poor economic           -40,000</a:t>
            </a:r>
          </a:p>
          <a:p>
            <a:pPr algn="ctr">
              <a:buNone/>
            </a:pPr>
            <a:r>
              <a:rPr lang="en-US" sz="1600" dirty="0" smtClean="0"/>
              <a:t>                                                                    conditions (0.4)</a:t>
            </a:r>
          </a:p>
          <a:p>
            <a:pPr>
              <a:buNone/>
            </a:pPr>
            <a:r>
              <a:rPr lang="en-US" sz="1600" dirty="0" smtClean="0"/>
              <a:t>  </a:t>
            </a:r>
          </a:p>
          <a:p>
            <a:pPr>
              <a:buNone/>
            </a:pPr>
            <a:r>
              <a:rPr lang="en-US" sz="1600" dirty="0" smtClean="0"/>
              <a:t>                                                                                                          </a:t>
            </a:r>
          </a:p>
          <a:p>
            <a:pPr>
              <a:buNone/>
            </a:pPr>
            <a:r>
              <a:rPr lang="en-US" sz="1600" dirty="0" smtClean="0"/>
              <a:t>                                                                                                                                   Good economic conditions (0.6   30,100</a:t>
            </a:r>
          </a:p>
          <a:p>
            <a:pPr>
              <a:buNone/>
            </a:pPr>
            <a:endParaRPr lang="en-US" sz="1600" dirty="0" smtClean="0"/>
          </a:p>
          <a:p>
            <a:pPr>
              <a:buNone/>
            </a:pPr>
            <a:r>
              <a:rPr lang="en-US" sz="1600" dirty="0" smtClean="0"/>
              <a:t>               </a:t>
            </a:r>
            <a:r>
              <a:rPr lang="en-US" sz="1600" u="sng" dirty="0" smtClean="0"/>
              <a:t>Warehouse</a:t>
            </a:r>
          </a:p>
          <a:p>
            <a:pPr>
              <a:buNone/>
            </a:pPr>
            <a:endParaRPr lang="en-US" sz="1200" dirty="0" smtClean="0"/>
          </a:p>
          <a:p>
            <a:pPr algn="ctr">
              <a:buNone/>
            </a:pPr>
            <a:r>
              <a:rPr lang="en-US" sz="1200" dirty="0" smtClean="0"/>
              <a:t>                                                                                                                 Poor economic                     10,000</a:t>
            </a:r>
          </a:p>
          <a:p>
            <a:pPr algn="ctr">
              <a:buNone/>
            </a:pPr>
            <a:r>
              <a:rPr lang="en-US" sz="1200" dirty="0" smtClean="0"/>
              <a:t>                                                                    conditions (0.</a:t>
            </a: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38</a:t>
            </a:fld>
            <a:endParaRPr lang="en-US"/>
          </a:p>
        </p:txBody>
      </p:sp>
      <p:sp>
        <p:nvSpPr>
          <p:cNvPr id="6" name="Rectangle 5"/>
          <p:cNvSpPr/>
          <p:nvPr/>
        </p:nvSpPr>
        <p:spPr>
          <a:xfrm>
            <a:off x="685800" y="3657600"/>
            <a:ext cx="533400" cy="381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1</a:t>
            </a:r>
            <a:endParaRPr lang="en-US" dirty="0"/>
          </a:p>
        </p:txBody>
      </p:sp>
      <p:sp>
        <p:nvSpPr>
          <p:cNvPr id="7" name="Oval 6"/>
          <p:cNvSpPr/>
          <p:nvPr/>
        </p:nvSpPr>
        <p:spPr>
          <a:xfrm>
            <a:off x="3505200" y="2590800"/>
            <a:ext cx="609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8" name="Oval 7"/>
          <p:cNvSpPr/>
          <p:nvPr/>
        </p:nvSpPr>
        <p:spPr>
          <a:xfrm>
            <a:off x="2819400" y="3810000"/>
            <a:ext cx="838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9" name="Oval 8"/>
          <p:cNvSpPr/>
          <p:nvPr/>
        </p:nvSpPr>
        <p:spPr>
          <a:xfrm>
            <a:off x="3276600" y="5562600"/>
            <a:ext cx="4572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1" name="Straight Connector 10"/>
          <p:cNvCxnSpPr>
            <a:stCxn id="6" idx="3"/>
          </p:cNvCxnSpPr>
          <p:nvPr/>
        </p:nvCxnSpPr>
        <p:spPr>
          <a:xfrm flipV="1">
            <a:off x="1219200" y="2819400"/>
            <a:ext cx="2286000" cy="1028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6" idx="3"/>
          </p:cNvCxnSpPr>
          <p:nvPr/>
        </p:nvCxnSpPr>
        <p:spPr>
          <a:xfrm>
            <a:off x="1219200" y="3848100"/>
            <a:ext cx="1722952" cy="938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9200" y="3962400"/>
            <a:ext cx="19812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191000" y="2514600"/>
            <a:ext cx="914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6"/>
          </p:cNvCxnSpPr>
          <p:nvPr/>
        </p:nvCxnSpPr>
        <p:spPr>
          <a:xfrm>
            <a:off x="4114800" y="2781300"/>
            <a:ext cx="106680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657600" y="3810000"/>
            <a:ext cx="1828800" cy="114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657600" y="4038600"/>
            <a:ext cx="15240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3733800" y="5181600"/>
            <a:ext cx="1295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810000" y="5715000"/>
            <a:ext cx="129540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Determining the best decision using a decision tree involves computing the expected value at each probability node. This is accomplished by starting with the final outcomes (payoffs) and working backward through the decision tree toward node 1. First, the expected value of the payoffs is computed at each probability node.</a:t>
            </a:r>
          </a:p>
          <a:p>
            <a:pPr algn="just">
              <a:lnSpc>
                <a:spcPct val="150000"/>
              </a:lnSpc>
              <a:buNone/>
            </a:pPr>
            <a:r>
              <a:rPr lang="nn-NO" sz="2400" dirty="0" smtClean="0">
                <a:latin typeface="Times New Roman" pitchFamily="18" charset="0"/>
                <a:cs typeface="Times New Roman" pitchFamily="18" charset="0"/>
              </a:rPr>
              <a:t> EV(node 2) = .60($ 50,000) + .40($ 30,000) = $42,000</a:t>
            </a:r>
          </a:p>
          <a:p>
            <a:pPr algn="just">
              <a:lnSpc>
                <a:spcPct val="150000"/>
              </a:lnSpc>
              <a:buNone/>
            </a:pPr>
            <a:r>
              <a:rPr lang="nn-NO" sz="2400" dirty="0" smtClean="0">
                <a:latin typeface="Times New Roman" pitchFamily="18" charset="0"/>
                <a:cs typeface="Times New Roman" pitchFamily="18" charset="0"/>
              </a:rPr>
              <a:t>EV(node 3) = .60($100,000) + .40($-40,000) = </a:t>
            </a:r>
            <a:r>
              <a:rPr lang="nn-NO" sz="2400" b="1" dirty="0" smtClean="0">
                <a:latin typeface="Times New Roman" pitchFamily="18" charset="0"/>
                <a:cs typeface="Times New Roman" pitchFamily="18" charset="0"/>
              </a:rPr>
              <a:t>$44,000</a:t>
            </a:r>
          </a:p>
          <a:p>
            <a:pPr algn="just">
              <a:lnSpc>
                <a:spcPct val="150000"/>
              </a:lnSpc>
              <a:buNone/>
            </a:pPr>
            <a:r>
              <a:rPr lang="nn-NO" sz="2400" dirty="0" smtClean="0">
                <a:latin typeface="Times New Roman" pitchFamily="18" charset="0"/>
                <a:cs typeface="Times New Roman" pitchFamily="18" charset="0"/>
              </a:rPr>
              <a:t>EV(node 4) = .60($ 30,000) + .40($ 10,000) = $22,000</a:t>
            </a:r>
          </a:p>
          <a:p>
            <a:pPr algn="just">
              <a:lnSpc>
                <a:spcPct val="150000"/>
              </a:lnSpc>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Autofit/>
          </a:bodyPr>
          <a:lstStyle/>
          <a:p>
            <a:pPr algn="just">
              <a:lnSpc>
                <a:spcPct val="150000"/>
              </a:lnSpc>
              <a:buNone/>
            </a:pPr>
            <a:r>
              <a:rPr lang="en-US" sz="2400" b="1" dirty="0" smtClean="0">
                <a:latin typeface="Times New Roman" pitchFamily="18" charset="0"/>
                <a:cs typeface="Times New Roman" pitchFamily="18" charset="0"/>
              </a:rPr>
              <a:t>3. Payoffs: - </a:t>
            </a:r>
            <a:r>
              <a:rPr lang="en-US" sz="2400" dirty="0" smtClean="0">
                <a:latin typeface="Times New Roman" pitchFamily="18" charset="0"/>
                <a:cs typeface="Times New Roman" pitchFamily="18" charset="0"/>
              </a:rPr>
              <a:t>the payoffs might be </a:t>
            </a:r>
            <a:r>
              <a:rPr lang="en-US" sz="2400" u="sng" dirty="0" smtClean="0">
                <a:latin typeface="Times New Roman" pitchFamily="18" charset="0"/>
                <a:cs typeface="Times New Roman" pitchFamily="18" charset="0"/>
              </a:rPr>
              <a:t>profits,</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revenues</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costs</a:t>
            </a:r>
            <a:r>
              <a:rPr lang="en-US" sz="2400" dirty="0" smtClean="0">
                <a:latin typeface="Times New Roman" pitchFamily="18" charset="0"/>
                <a:cs typeface="Times New Roman" pitchFamily="18" charset="0"/>
              </a:rPr>
              <a:t>, or other measures of value. Usually the measures are </a:t>
            </a:r>
            <a:r>
              <a:rPr lang="en-US" sz="2400" dirty="0" smtClean="0">
                <a:solidFill>
                  <a:srgbClr val="FF0000"/>
                </a:solidFill>
                <a:latin typeface="Times New Roman" pitchFamily="18" charset="0"/>
                <a:cs typeface="Times New Roman" pitchFamily="18" charset="0"/>
              </a:rPr>
              <a:t>financial</a:t>
            </a:r>
            <a:r>
              <a:rPr lang="en-US" sz="2400" dirty="0" smtClean="0">
                <a:latin typeface="Times New Roman" pitchFamily="18" charset="0"/>
                <a:cs typeface="Times New Roman" pitchFamily="18" charset="0"/>
              </a:rPr>
              <a:t>. Usually payoffs are </a:t>
            </a:r>
            <a:r>
              <a:rPr lang="en-US" sz="2400" dirty="0" smtClean="0">
                <a:solidFill>
                  <a:srgbClr val="FF0000"/>
                </a:solidFill>
                <a:latin typeface="Times New Roman" pitchFamily="18" charset="0"/>
                <a:cs typeface="Times New Roman" pitchFamily="18" charset="0"/>
              </a:rPr>
              <a:t>estimated values</a:t>
            </a:r>
            <a:r>
              <a:rPr lang="en-US" sz="2400" dirty="0" smtClean="0">
                <a:latin typeface="Times New Roman" pitchFamily="18" charset="0"/>
                <a:cs typeface="Times New Roman" pitchFamily="18" charset="0"/>
              </a:rPr>
              <a:t>. The more accurate these estimates, the more useful they will be for decision making purposes and the more likely, it is that the decision maker will choose an appropriate alternative. The </a:t>
            </a:r>
            <a:r>
              <a:rPr lang="en-US" sz="2400" dirty="0" smtClean="0">
                <a:solidFill>
                  <a:srgbClr val="FF0000"/>
                </a:solidFill>
                <a:latin typeface="Times New Roman" pitchFamily="18" charset="0"/>
                <a:cs typeface="Times New Roman" pitchFamily="18" charset="0"/>
              </a:rPr>
              <a:t>number of payoffs </a:t>
            </a:r>
            <a:r>
              <a:rPr lang="en-US" sz="2400" dirty="0" smtClean="0">
                <a:latin typeface="Times New Roman" pitchFamily="18" charset="0"/>
                <a:cs typeface="Times New Roman" pitchFamily="18" charset="0"/>
              </a:rPr>
              <a:t>depends on the number of alternative/state of nature combination.</a:t>
            </a:r>
          </a:p>
        </p:txBody>
      </p:sp>
      <p:sp>
        <p:nvSpPr>
          <p:cNvPr id="4" name="Slide Number Placeholder 3"/>
          <p:cNvSpPr>
            <a:spLocks noGrp="1"/>
          </p:cNvSpPr>
          <p:nvPr>
            <p:ph type="sldNum" sz="quarter" idx="12"/>
          </p:nvPr>
        </p:nvSpPr>
        <p:spPr/>
        <p:txBody>
          <a:bodyPr/>
          <a:lstStyle/>
          <a:p>
            <a:fld id="{E6C161E3-EA85-4AD3-AA79-1269D699B84A}"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buNone/>
            </a:pPr>
            <a:r>
              <a:rPr lang="en-US" sz="2400" dirty="0" smtClean="0">
                <a:latin typeface="Times New Roman" pitchFamily="18" charset="0"/>
                <a:cs typeface="Times New Roman" pitchFamily="18" charset="0"/>
              </a:rPr>
              <a:t>The maximum benefit accrues when you </a:t>
            </a:r>
            <a:r>
              <a:rPr lang="en-US" sz="2400" dirty="0" smtClean="0">
                <a:solidFill>
                  <a:srgbClr val="FF0000"/>
                </a:solidFill>
                <a:latin typeface="Times New Roman" pitchFamily="18" charset="0"/>
                <a:cs typeface="Times New Roman" pitchFamily="18" charset="0"/>
              </a:rPr>
              <a:t>invest in office building as it give you the greatest expected value in purchase</a:t>
            </a:r>
            <a:r>
              <a:rPr lang="en-US" sz="2400" b="1" dirty="0" smtClean="0">
                <a:latin typeface="Times New Roman" pitchFamily="18" charset="0"/>
                <a:cs typeface="Times New Roman" pitchFamily="18" charset="0"/>
              </a:rPr>
              <a:t>.</a:t>
            </a:r>
          </a:p>
          <a:p>
            <a:pPr algn="just">
              <a:lnSpc>
                <a:spcPct val="150000"/>
              </a:lnSpc>
              <a:buNone/>
            </a:pPr>
            <a:r>
              <a:rPr lang="en-US" sz="2400" b="1" dirty="0" smtClean="0">
                <a:latin typeface="Times New Roman" pitchFamily="18" charset="0"/>
                <a:cs typeface="Times New Roman" pitchFamily="18" charset="0"/>
              </a:rPr>
              <a:t>Therefor</a:t>
            </a:r>
            <a:r>
              <a:rPr lang="en-US" sz="2400" dirty="0" smtClean="0">
                <a:latin typeface="Times New Roman" pitchFamily="18" charset="0"/>
                <a:cs typeface="Times New Roman" pitchFamily="18" charset="0"/>
              </a:rPr>
              <a:t>e , the stage of the decision tree would depend on the level of decision making . If there are series of decisions to be made , made say likely profit for 5 years  spans, it will be a multistage decision tree case for spans of 1,2,3,4 and 5 years decisions.</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lgn="ctr">
              <a:buNone/>
            </a:pPr>
            <a:r>
              <a:rPr lang="en-US" sz="20000" dirty="0" smtClean="0">
                <a:latin typeface="Algerian" pitchFamily="82" charset="0"/>
              </a:rPr>
              <a:t>end </a:t>
            </a:r>
            <a:endParaRPr lang="en-US" sz="20000" dirty="0">
              <a:latin typeface="Algerian" pitchFamily="82" charset="0"/>
            </a:endParaRPr>
          </a:p>
        </p:txBody>
      </p:sp>
      <p:sp>
        <p:nvSpPr>
          <p:cNvPr id="4" name="Footer Placeholder 3"/>
          <p:cNvSpPr>
            <a:spLocks noGrp="1"/>
          </p:cNvSpPr>
          <p:nvPr>
            <p:ph type="ftr" sz="quarter" idx="11"/>
          </p:nvPr>
        </p:nvSpPr>
        <p:spPr/>
        <p:txBody>
          <a:bodyPr/>
          <a:lstStyle/>
          <a:p>
            <a:r>
              <a:rPr lang="en-US" smtClean="0"/>
              <a:t>Dr.Wasihun T.                      Ch.4 Decision theory </a:t>
            </a:r>
            <a:endParaRPr lang="en-US"/>
          </a:p>
        </p:txBody>
      </p:sp>
      <p:sp>
        <p:nvSpPr>
          <p:cNvPr id="5" name="Slide Number Placeholder 4"/>
          <p:cNvSpPr>
            <a:spLocks noGrp="1"/>
          </p:cNvSpPr>
          <p:nvPr>
            <p:ph type="sldNum" sz="quarter" idx="12"/>
          </p:nvPr>
        </p:nvSpPr>
        <p:spPr/>
        <p:txBody>
          <a:bodyPr/>
          <a:lstStyle/>
          <a:p>
            <a:fld id="{E6C161E3-EA85-4AD3-AA79-1269D699B84A}" type="slidenum">
              <a:rPr lang="en-US" smtClean="0"/>
              <a:pPr/>
              <a:t>41</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50000"/>
              </a:lnSpc>
              <a:buNone/>
            </a:pPr>
            <a:r>
              <a:rPr lang="en-US" sz="2800" dirty="0" smtClean="0">
                <a:latin typeface="Times New Roman" pitchFamily="18" charset="0"/>
                <a:cs typeface="Times New Roman" pitchFamily="18" charset="0"/>
              </a:rPr>
              <a:t>4. </a:t>
            </a:r>
            <a:r>
              <a:rPr lang="en-US" sz="2800" b="1" dirty="0" smtClean="0">
                <a:latin typeface="Times New Roman" pitchFamily="18" charset="0"/>
                <a:cs typeface="Times New Roman" pitchFamily="18" charset="0"/>
              </a:rPr>
              <a:t>Degree of certainty: </a:t>
            </a:r>
            <a:r>
              <a:rPr lang="en-US" sz="2800" dirty="0" smtClean="0">
                <a:latin typeface="Times New Roman" pitchFamily="18" charset="0"/>
                <a:cs typeface="Times New Roman" pitchFamily="18" charset="0"/>
              </a:rPr>
              <a:t>- the approach often used by a decision maker depends on the </a:t>
            </a:r>
            <a:r>
              <a:rPr lang="en-US" sz="2800" u="sng" dirty="0" smtClean="0">
                <a:latin typeface="Times New Roman" pitchFamily="18" charset="0"/>
                <a:cs typeface="Times New Roman" pitchFamily="18" charset="0"/>
              </a:rPr>
              <a:t>degree of certainty that exists</a:t>
            </a:r>
            <a:r>
              <a:rPr lang="en-US" sz="2800" dirty="0" smtClean="0">
                <a:latin typeface="Times New Roman" pitchFamily="18" charset="0"/>
                <a:cs typeface="Times New Roman" pitchFamily="18" charset="0"/>
              </a:rPr>
              <a:t>. There can be different degrees of certainty. One extreme is </a:t>
            </a:r>
            <a:r>
              <a:rPr lang="en-US" sz="2800" u="sng" dirty="0" smtClean="0">
                <a:solidFill>
                  <a:srgbClr val="FF0000"/>
                </a:solidFill>
                <a:latin typeface="Times New Roman" pitchFamily="18" charset="0"/>
                <a:cs typeface="Times New Roman" pitchFamily="18" charset="0"/>
              </a:rPr>
              <a:t>complete certainty</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and the other is </a:t>
            </a:r>
            <a:r>
              <a:rPr lang="en-US" sz="2800" u="sng" dirty="0" smtClean="0">
                <a:solidFill>
                  <a:srgbClr val="FF0000"/>
                </a:solidFill>
                <a:latin typeface="Times New Roman" pitchFamily="18" charset="0"/>
                <a:cs typeface="Times New Roman" pitchFamily="18" charset="0"/>
              </a:rPr>
              <a:t>complete uncertainty</a:t>
            </a:r>
            <a:r>
              <a:rPr lang="en-US" sz="2800" dirty="0" smtClean="0">
                <a:latin typeface="Times New Roman" pitchFamily="18" charset="0"/>
                <a:cs typeface="Times New Roman" pitchFamily="18" charset="0"/>
              </a:rPr>
              <a:t>. The later exists when the likelihood of the various states of nature are unknown. Between these two extremes is risk (probabilities are unknown for the states of nature). Knowledge of the likelihood of each of the states of nature can play an important role in selecting a course of active. </a:t>
            </a:r>
          </a:p>
          <a:p>
            <a:pPr algn="just">
              <a:lnSpc>
                <a:spcPct val="150000"/>
              </a:lnSpc>
              <a:buNone/>
            </a:pPr>
            <a:r>
              <a:rPr lang="en-US" sz="2800" dirty="0" smtClean="0">
                <a:latin typeface="Times New Roman" pitchFamily="18" charset="0"/>
                <a:cs typeface="Times New Roman" pitchFamily="18" charset="0"/>
              </a:rPr>
              <a:t>5. </a:t>
            </a:r>
            <a:r>
              <a:rPr lang="en-US" sz="2800" b="1" dirty="0" smtClean="0">
                <a:latin typeface="Times New Roman" pitchFamily="18" charset="0"/>
                <a:cs typeface="Times New Roman" pitchFamily="18" charset="0"/>
              </a:rPr>
              <a:t>Decision criteria: </a:t>
            </a:r>
            <a:r>
              <a:rPr lang="en-US" sz="2800" dirty="0" smtClean="0">
                <a:latin typeface="Times New Roman" pitchFamily="18" charset="0"/>
                <a:cs typeface="Times New Roman" pitchFamily="18" charset="0"/>
              </a:rPr>
              <a:t>- the decision maker’s attitudes toward the decision as well as the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degree of certainty that surrounds a decision. Example; maximize the expected payoffs</a:t>
            </a:r>
          </a:p>
          <a:p>
            <a:endParaRPr lang="en-US" dirty="0"/>
          </a:p>
        </p:txBody>
      </p:sp>
      <p:sp>
        <p:nvSpPr>
          <p:cNvPr id="4" name="Slide Number Placeholder 3"/>
          <p:cNvSpPr>
            <a:spLocks noGrp="1"/>
          </p:cNvSpPr>
          <p:nvPr>
            <p:ph type="sldNum" sz="quarter" idx="12"/>
          </p:nvPr>
        </p:nvSpPr>
        <p:spPr/>
        <p:txBody>
          <a:bodyPr/>
          <a:lstStyle/>
          <a:p>
            <a:fld id="{E6C161E3-EA85-4AD3-AA79-1269D699B84A}"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 4.3 Payoff  Table</a:t>
            </a:r>
            <a:endParaRPr lang="en-US" sz="3200" dirty="0"/>
          </a:p>
        </p:txBody>
      </p:sp>
      <p:sp>
        <p:nvSpPr>
          <p:cNvPr id="3" name="Content Placeholder 2"/>
          <p:cNvSpPr>
            <a:spLocks noGrp="1"/>
          </p:cNvSpPr>
          <p:nvPr>
            <p:ph idx="1"/>
          </p:nvPr>
        </p:nvSpPr>
        <p:spPr/>
        <p:txBody>
          <a:bodyPr/>
          <a:lstStyle/>
          <a:p>
            <a:pPr algn="just">
              <a:lnSpc>
                <a:spcPct val="150000"/>
              </a:lnSpc>
            </a:pPr>
            <a:r>
              <a:rPr lang="en-US" sz="2400" b="1" dirty="0" smtClean="0">
                <a:latin typeface="Times New Roman" pitchFamily="18" charset="0"/>
                <a:cs typeface="Times New Roman" pitchFamily="18" charset="0"/>
              </a:rPr>
              <a:t>A payoff table </a:t>
            </a:r>
            <a:r>
              <a:rPr lang="en-US" sz="2400" dirty="0" smtClean="0">
                <a:latin typeface="Times New Roman" pitchFamily="18" charset="0"/>
                <a:cs typeface="Times New Roman" pitchFamily="18" charset="0"/>
              </a:rPr>
              <a:t>is a device a decision maker can use to </a:t>
            </a:r>
            <a:r>
              <a:rPr lang="en-US" sz="2400" u="sng" dirty="0" smtClean="0">
                <a:solidFill>
                  <a:srgbClr val="FF0000"/>
                </a:solidFill>
                <a:latin typeface="Times New Roman" pitchFamily="18" charset="0"/>
                <a:cs typeface="Times New Roman" pitchFamily="18" charset="0"/>
              </a:rPr>
              <a:t>summarize and organize information</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relevant to a particular decision. It includes a list of alternatives, the possible future states of nature, and the payoffs associated with each of the alternative/state of nature combinations. If probabilities for the states of nature are available, these can also be listed. The general format of the table is illustrated below:</a:t>
            </a:r>
          </a:p>
          <a:p>
            <a:pPr algn="just">
              <a:lnSpc>
                <a:spcPct val="150000"/>
              </a:lnSpc>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                                               State of nature </a:t>
            </a:r>
          </a:p>
          <a:p>
            <a:pPr>
              <a:buNone/>
            </a:pPr>
            <a:r>
              <a:rPr lang="en-US" sz="2400" dirty="0" smtClean="0">
                <a:latin typeface="Times New Roman" pitchFamily="18" charset="0"/>
                <a:cs typeface="Times New Roman" pitchFamily="18" charset="0"/>
              </a:rPr>
              <a:t>                                            S1           S2            S3</a:t>
            </a:r>
          </a:p>
          <a:p>
            <a:pPr>
              <a:buNone/>
            </a:pPr>
            <a:r>
              <a:rPr lang="en-US" sz="2400" dirty="0" smtClean="0">
                <a:latin typeface="Times New Roman" pitchFamily="18" charset="0"/>
                <a:cs typeface="Times New Roman" pitchFamily="18" charset="0"/>
              </a:rPr>
              <a:t>     Alternatives     A1</a:t>
            </a:r>
          </a:p>
          <a:p>
            <a:pPr>
              <a:buNone/>
            </a:pPr>
            <a:r>
              <a:rPr lang="en-US" sz="2400" dirty="0" smtClean="0">
                <a:latin typeface="Times New Roman" pitchFamily="18" charset="0"/>
                <a:cs typeface="Times New Roman" pitchFamily="18" charset="0"/>
              </a:rPr>
              <a:t>                             A2</a:t>
            </a:r>
          </a:p>
          <a:p>
            <a:pPr>
              <a:buNone/>
            </a:pPr>
            <a:r>
              <a:rPr lang="en-US" sz="2400" dirty="0" smtClean="0">
                <a:latin typeface="Times New Roman" pitchFamily="18" charset="0"/>
                <a:cs typeface="Times New Roman" pitchFamily="18" charset="0"/>
              </a:rPr>
              <a:t>                             A3</a:t>
            </a:r>
          </a:p>
          <a:p>
            <a:pPr>
              <a:buNone/>
            </a:pPr>
            <a:r>
              <a:rPr lang="en-US" sz="2400" dirty="0" smtClean="0">
                <a:latin typeface="Times New Roman" pitchFamily="18" charset="0"/>
                <a:cs typeface="Times New Roman" pitchFamily="18" charset="0"/>
              </a:rPr>
              <a:t>where:</a:t>
            </a:r>
          </a:p>
          <a:p>
            <a:pPr>
              <a:buNone/>
            </a:pPr>
            <a:r>
              <a:rPr lang="en-US" sz="2400" dirty="0" smtClean="0">
                <a:latin typeface="Times New Roman" pitchFamily="18" charset="0"/>
                <a:cs typeface="Times New Roman" pitchFamily="18" charset="0"/>
              </a:rPr>
              <a:t>Ai = the </a:t>
            </a:r>
            <a:r>
              <a:rPr lang="en-US" sz="2400" dirty="0" err="1" smtClean="0">
                <a:latin typeface="Times New Roman" pitchFamily="18" charset="0"/>
                <a:cs typeface="Times New Roman" pitchFamily="18" charset="0"/>
              </a:rPr>
              <a:t>ith</a:t>
            </a:r>
            <a:r>
              <a:rPr lang="en-US" sz="2400" dirty="0" smtClean="0">
                <a:latin typeface="Times New Roman" pitchFamily="18" charset="0"/>
                <a:cs typeface="Times New Roman" pitchFamily="18" charset="0"/>
              </a:rPr>
              <a:t> alternative</a:t>
            </a:r>
          </a:p>
          <a:p>
            <a:pPr>
              <a:buNone/>
            </a:pPr>
            <a:r>
              <a:rPr lang="en-US" sz="2400" dirty="0" err="1" smtClean="0">
                <a:latin typeface="Times New Roman" pitchFamily="18" charset="0"/>
                <a:cs typeface="Times New Roman" pitchFamily="18" charset="0"/>
              </a:rPr>
              <a:t>Sj</a:t>
            </a:r>
            <a:r>
              <a:rPr lang="en-US" sz="2400" dirty="0" smtClean="0">
                <a:latin typeface="Times New Roman" pitchFamily="18" charset="0"/>
                <a:cs typeface="Times New Roman" pitchFamily="18" charset="0"/>
              </a:rPr>
              <a:t> = the </a:t>
            </a:r>
            <a:r>
              <a:rPr lang="en-US" sz="2400" dirty="0" err="1" smtClean="0">
                <a:latin typeface="Times New Roman" pitchFamily="18" charset="0"/>
                <a:cs typeface="Times New Roman" pitchFamily="18" charset="0"/>
              </a:rPr>
              <a:t>jth</a:t>
            </a:r>
            <a:r>
              <a:rPr lang="en-US" sz="2400" dirty="0" smtClean="0">
                <a:latin typeface="Times New Roman" pitchFamily="18" charset="0"/>
                <a:cs typeface="Times New Roman" pitchFamily="18" charset="0"/>
              </a:rPr>
              <a:t> states of nature</a:t>
            </a:r>
          </a:p>
          <a:p>
            <a:pPr>
              <a:buNone/>
            </a:pPr>
            <a:r>
              <a:rPr lang="en-US" sz="2400" dirty="0" err="1" smtClean="0">
                <a:latin typeface="Times New Roman" pitchFamily="18" charset="0"/>
                <a:cs typeface="Times New Roman" pitchFamily="18" charset="0"/>
              </a:rPr>
              <a:t>Vij</a:t>
            </a:r>
            <a:r>
              <a:rPr lang="en-US" sz="2400" dirty="0" smtClean="0">
                <a:latin typeface="Times New Roman" pitchFamily="18" charset="0"/>
                <a:cs typeface="Times New Roman" pitchFamily="18" charset="0"/>
              </a:rPr>
              <a:t> = the value or payoff that will be realized if alternative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is chosen and event j occurs.</a:t>
            </a:r>
          </a:p>
          <a:p>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50253932"/>
              </p:ext>
            </p:extLst>
          </p:nvPr>
        </p:nvGraphicFramePr>
        <p:xfrm>
          <a:off x="3200400" y="2819400"/>
          <a:ext cx="4114800" cy="1371600"/>
        </p:xfrm>
        <a:graphic>
          <a:graphicData uri="http://schemas.openxmlformats.org/drawingml/2006/table">
            <a:tbl>
              <a:tblPr firstRow="1" bandRow="1">
                <a:tableStyleId>{5940675A-B579-460E-94D1-54222C63F5DA}</a:tableStyleId>
              </a:tblPr>
              <a:tblGrid>
                <a:gridCol w="1371600"/>
                <a:gridCol w="1447800"/>
                <a:gridCol w="1295400"/>
              </a:tblGrid>
              <a:tr h="370840">
                <a:tc>
                  <a:txBody>
                    <a:bodyPr/>
                    <a:lstStyle/>
                    <a:p>
                      <a:r>
                        <a:rPr lang="en-US" sz="2400" dirty="0" smtClean="0">
                          <a:latin typeface="Times New Roman" pitchFamily="18" charset="0"/>
                          <a:cs typeface="Times New Roman" pitchFamily="18" charset="0"/>
                        </a:rPr>
                        <a:t>v11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v12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V13</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v21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v22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v23</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v31</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v32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v33</a:t>
                      </a:r>
                      <a:endParaRPr lang="en-US" sz="2400" dirty="0">
                        <a:latin typeface="Times New Roman" pitchFamily="18" charset="0"/>
                        <a:cs typeface="Times New Roman" pitchFamily="18" charset="0"/>
                      </a:endParaRPr>
                    </a:p>
                  </a:txBody>
                  <a:tcPr/>
                </a:tc>
              </a:tr>
            </a:tbl>
          </a:graphicData>
        </a:graphic>
      </p:graphicFrame>
      <p:sp>
        <p:nvSpPr>
          <p:cNvPr id="5" name="Slide Number Placeholder 4"/>
          <p:cNvSpPr>
            <a:spLocks noGrp="1"/>
          </p:cNvSpPr>
          <p:nvPr>
            <p:ph type="sldNum" sz="quarter" idx="12"/>
          </p:nvPr>
        </p:nvSpPr>
        <p:spPr/>
        <p:txBody>
          <a:bodyPr/>
          <a:lstStyle/>
          <a:p>
            <a:fld id="{E6C161E3-EA85-4AD3-AA79-1269D699B84A}"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4.4 Decision Making Process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514350" indent="-514350" algn="just">
              <a:lnSpc>
                <a:spcPct val="170000"/>
              </a:lnSpc>
              <a:buAutoNum type="arabicPeriod"/>
            </a:pPr>
            <a:r>
              <a:rPr lang="en-US" b="1" dirty="0" smtClean="0">
                <a:latin typeface="Times New Roman" pitchFamily="18" charset="0"/>
                <a:cs typeface="Times New Roman" pitchFamily="18" charset="0"/>
              </a:rPr>
              <a:t>Identify </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all possible state of nature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events available or affecting the decision.</a:t>
            </a:r>
          </a:p>
          <a:p>
            <a:pPr marL="514350" indent="-514350" algn="just">
              <a:lnSpc>
                <a:spcPct val="170000"/>
              </a:lnSpc>
              <a:buAutoNum type="arabicPeriod"/>
            </a:pPr>
            <a:r>
              <a:rPr lang="en-US" b="1" dirty="0" smtClean="0">
                <a:latin typeface="Times New Roman" pitchFamily="18" charset="0"/>
                <a:cs typeface="Times New Roman" pitchFamily="18" charset="0"/>
              </a:rPr>
              <a:t> list out various course of action</a:t>
            </a:r>
            <a:r>
              <a:rPr lang="en-US" dirty="0" smtClean="0">
                <a:latin typeface="Times New Roman" pitchFamily="18" charset="0"/>
                <a:cs typeface="Times New Roman" pitchFamily="18" charset="0"/>
              </a:rPr>
              <a:t> open to the decision maker. These finite number of course of action will facilitate the decision maker to decide under controlled parameters.</a:t>
            </a:r>
          </a:p>
          <a:p>
            <a:pPr marL="514350" indent="-514350" algn="just">
              <a:lnSpc>
                <a:spcPct val="170000"/>
              </a:lnSpc>
              <a:buAutoNum type="arabicPeriod"/>
            </a:pPr>
            <a:r>
              <a:rPr lang="en-US" b="1" dirty="0" smtClean="0">
                <a:latin typeface="Times New Roman" pitchFamily="18" charset="0"/>
                <a:cs typeface="Times New Roman" pitchFamily="18" charset="0"/>
              </a:rPr>
              <a:t>Identify the pay-offs </a:t>
            </a:r>
            <a:r>
              <a:rPr lang="en-US" dirty="0" smtClean="0">
                <a:latin typeface="Times New Roman" pitchFamily="18" charset="0"/>
                <a:cs typeface="Times New Roman" pitchFamily="18" charset="0"/>
              </a:rPr>
              <a:t>for various strategic solution under all known events or state of nature . Variation  of acts &amp; events will be helpful to identify the outcomes or pay-off for various combination.</a:t>
            </a:r>
          </a:p>
          <a:p>
            <a:pPr marL="514350" indent="-514350" algn="just">
              <a:lnSpc>
                <a:spcPct val="170000"/>
              </a:lnSpc>
              <a:buAutoNum type="arabicPeriod"/>
            </a:pPr>
            <a:r>
              <a:rPr lang="en-US" b="1" dirty="0" smtClean="0">
                <a:latin typeface="Times New Roman" pitchFamily="18" charset="0"/>
                <a:cs typeface="Times New Roman" pitchFamily="18" charset="0"/>
              </a:rPr>
              <a:t>Decision to choose</a:t>
            </a:r>
            <a:r>
              <a:rPr lang="en-US" dirty="0" smtClean="0">
                <a:latin typeface="Times New Roman" pitchFamily="18" charset="0"/>
                <a:cs typeface="Times New Roman" pitchFamily="18" charset="0"/>
              </a:rPr>
              <a:t> from amongst these alternative under given conditions with identified pay-offs. This steps may involves the judgment or any additional information helping the decision making process.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4.5 Decision making environment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v"/>
            </a:pPr>
            <a:r>
              <a:rPr lang="en-US" sz="2400" dirty="0" smtClean="0">
                <a:latin typeface="Times New Roman" pitchFamily="18" charset="0"/>
                <a:cs typeface="Times New Roman" pitchFamily="18" charset="0"/>
              </a:rPr>
              <a:t>Decision are made under </a:t>
            </a:r>
            <a:r>
              <a:rPr lang="en-US" sz="2400" b="1" dirty="0" smtClean="0">
                <a:solidFill>
                  <a:srgbClr val="FF0000"/>
                </a:solidFill>
                <a:latin typeface="Times New Roman" pitchFamily="18" charset="0"/>
                <a:cs typeface="Times New Roman" pitchFamily="18" charset="0"/>
              </a:rPr>
              <a:t>four types </a:t>
            </a:r>
            <a:r>
              <a:rPr lang="en-US" sz="2400" dirty="0" smtClean="0">
                <a:latin typeface="Times New Roman" pitchFamily="18" charset="0"/>
                <a:cs typeface="Times New Roman" pitchFamily="18" charset="0"/>
              </a:rPr>
              <a:t>of environment:</a:t>
            </a:r>
          </a:p>
          <a:p>
            <a:pPr marL="633413" indent="-352425" algn="just">
              <a:lnSpc>
                <a:spcPct val="150000"/>
              </a:lnSpc>
              <a:buAutoNum type="arabicPeriod"/>
            </a:pPr>
            <a:r>
              <a:rPr lang="en-US" sz="2400" dirty="0" smtClean="0">
                <a:latin typeface="Times New Roman" pitchFamily="18" charset="0"/>
                <a:cs typeface="Times New Roman" pitchFamily="18" charset="0"/>
              </a:rPr>
              <a:t>Decision making under condition of </a:t>
            </a:r>
            <a:r>
              <a:rPr lang="en-US" sz="2400" dirty="0" smtClean="0">
                <a:solidFill>
                  <a:srgbClr val="FF0000"/>
                </a:solidFill>
                <a:latin typeface="Times New Roman" pitchFamily="18" charset="0"/>
                <a:cs typeface="Times New Roman" pitchFamily="18" charset="0"/>
              </a:rPr>
              <a:t>certainty </a:t>
            </a:r>
          </a:p>
          <a:p>
            <a:pPr marL="633413" indent="-352425" algn="just">
              <a:lnSpc>
                <a:spcPct val="150000"/>
              </a:lnSpc>
              <a:buAutoNum type="arabicPeriod"/>
            </a:pPr>
            <a:r>
              <a:rPr lang="en-US" sz="2400" dirty="0" smtClean="0">
                <a:latin typeface="Times New Roman" pitchFamily="18" charset="0"/>
                <a:cs typeface="Times New Roman" pitchFamily="18" charset="0"/>
              </a:rPr>
              <a:t>Decision making under condition of </a:t>
            </a:r>
            <a:r>
              <a:rPr lang="en-US" sz="2400" dirty="0" smtClean="0">
                <a:solidFill>
                  <a:srgbClr val="FF0000"/>
                </a:solidFill>
                <a:latin typeface="Times New Roman" pitchFamily="18" charset="0"/>
                <a:cs typeface="Times New Roman" pitchFamily="18" charset="0"/>
              </a:rPr>
              <a:t>uncertainty </a:t>
            </a:r>
          </a:p>
          <a:p>
            <a:pPr marL="633413" indent="-352425" algn="just">
              <a:lnSpc>
                <a:spcPct val="150000"/>
              </a:lnSpc>
              <a:buAutoNum type="arabicPeriod"/>
            </a:pPr>
            <a:r>
              <a:rPr lang="en-US" sz="2400" dirty="0" smtClean="0">
                <a:latin typeface="Times New Roman" pitchFamily="18" charset="0"/>
                <a:cs typeface="Times New Roman" pitchFamily="18" charset="0"/>
              </a:rPr>
              <a:t>Decision making under condition of </a:t>
            </a:r>
            <a:r>
              <a:rPr lang="en-US" sz="2400" dirty="0" smtClean="0">
                <a:solidFill>
                  <a:srgbClr val="FF0000"/>
                </a:solidFill>
                <a:latin typeface="Times New Roman" pitchFamily="18" charset="0"/>
                <a:cs typeface="Times New Roman" pitchFamily="18" charset="0"/>
              </a:rPr>
              <a:t>risk</a:t>
            </a:r>
          </a:p>
          <a:p>
            <a:pPr marL="633413" indent="-352425" algn="just">
              <a:lnSpc>
                <a:spcPct val="150000"/>
              </a:lnSpc>
              <a:buFont typeface="Wingdings 2"/>
              <a:buAutoNum type="arabicPeriod"/>
            </a:pPr>
            <a:r>
              <a:rPr lang="en-US" sz="2400" dirty="0" smtClean="0">
                <a:latin typeface="Times New Roman" pitchFamily="18" charset="0"/>
                <a:cs typeface="Times New Roman" pitchFamily="18" charset="0"/>
              </a:rPr>
              <a:t>Decision making under condition of </a:t>
            </a:r>
            <a:r>
              <a:rPr lang="en-US" sz="2400" dirty="0" smtClean="0">
                <a:solidFill>
                  <a:srgbClr val="FF0000"/>
                </a:solidFill>
                <a:latin typeface="Times New Roman" pitchFamily="18" charset="0"/>
                <a:cs typeface="Times New Roman" pitchFamily="18" charset="0"/>
              </a:rPr>
              <a:t>conflict</a:t>
            </a:r>
            <a:r>
              <a:rPr lang="en-US" sz="2400" dirty="0" smtClean="0">
                <a:latin typeface="Times New Roman" pitchFamily="18" charset="0"/>
                <a:cs typeface="Times New Roman" pitchFamily="18" charset="0"/>
              </a:rPr>
              <a:t>  </a:t>
            </a:r>
          </a:p>
          <a:p>
            <a:pPr marL="633413" indent="-352425" algn="just">
              <a:lnSpc>
                <a:spcPct val="150000"/>
              </a:lnSpc>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E6C161E3-EA85-4AD3-AA79-1269D699B84A}"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Dr.Wasihun T.                      Ch.4 Decision theory </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1433</TotalTime>
  <Words>3318</Words>
  <Application>Microsoft Office PowerPoint</Application>
  <PresentationFormat>On-screen Show (4:3)</PresentationFormat>
  <Paragraphs>424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PowerPoint Presentation</vt:lpstr>
      <vt:lpstr>4.1 Introduction </vt:lpstr>
      <vt:lpstr>4.2 Characteristics of Decision Theory (5)</vt:lpstr>
      <vt:lpstr>Con’t </vt:lpstr>
      <vt:lpstr>Con’t </vt:lpstr>
      <vt:lpstr> 4.3 Payoff  Table</vt:lpstr>
      <vt:lpstr>Con’t </vt:lpstr>
      <vt:lpstr>4.4 Decision Making Process</vt:lpstr>
      <vt:lpstr>4.5 Decision making environment </vt:lpstr>
      <vt:lpstr>4.5.1 Decision Making Under Certainty</vt:lpstr>
      <vt:lpstr>Example</vt:lpstr>
      <vt:lpstr>4.5.2 Decision making under conditions of  uncertainty </vt:lpstr>
      <vt:lpstr>Example  </vt:lpstr>
      <vt:lpstr>Con’t </vt:lpstr>
      <vt:lpstr>2. Maximin Criteria</vt:lpstr>
      <vt:lpstr>Example </vt:lpstr>
      <vt:lpstr>3. MINIMAX REGRET</vt:lpstr>
      <vt:lpstr>Example </vt:lpstr>
      <vt:lpstr>Con’t </vt:lpstr>
      <vt:lpstr>4. Laplace (criteria of rationality)or Baye’s  criteria </vt:lpstr>
      <vt:lpstr>Example </vt:lpstr>
      <vt:lpstr>5. The Hurwitz Criterion</vt:lpstr>
      <vt:lpstr>Example </vt:lpstr>
      <vt:lpstr>Con’t </vt:lpstr>
      <vt:lpstr>4.5.3 Decision Making Under Risk</vt:lpstr>
      <vt:lpstr>Con’t </vt:lpstr>
      <vt:lpstr>A. EXPECTED MONETARY VALUE (EMV)</vt:lpstr>
      <vt:lpstr>Example </vt:lpstr>
      <vt:lpstr>B. Expected Opportunity Loss (EOL)</vt:lpstr>
      <vt:lpstr>Example </vt:lpstr>
      <vt:lpstr>C. Expected Value of Perfect Information (EVPI)</vt:lpstr>
      <vt:lpstr>Con’t </vt:lpstr>
      <vt:lpstr>Decision Trees </vt:lpstr>
      <vt:lpstr>Decision tree format</vt:lpstr>
      <vt:lpstr>Steps in decision tree analysis </vt:lpstr>
      <vt:lpstr>Con’t</vt:lpstr>
      <vt:lpstr>Example </vt:lpstr>
      <vt:lpstr>Con’t </vt:lpstr>
      <vt:lpstr>Con’t </vt:lpstr>
      <vt:lpstr>Con’t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wass_12</dc:creator>
  <cp:lastModifiedBy>Windows User</cp:lastModifiedBy>
  <cp:revision>80</cp:revision>
  <dcterms:created xsi:type="dcterms:W3CDTF">2014-08-05T05:36:44Z</dcterms:created>
  <dcterms:modified xsi:type="dcterms:W3CDTF">2019-12-02T18:16:27Z</dcterms:modified>
</cp:coreProperties>
</file>