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361" r:id="rId2"/>
    <p:sldId id="257" r:id="rId3"/>
    <p:sldId id="258" r:id="rId4"/>
    <p:sldId id="259" r:id="rId5"/>
    <p:sldId id="269" r:id="rId6"/>
    <p:sldId id="270" r:id="rId7"/>
    <p:sldId id="271" r:id="rId8"/>
    <p:sldId id="260" r:id="rId9"/>
    <p:sldId id="261" r:id="rId10"/>
    <p:sldId id="265" r:id="rId11"/>
    <p:sldId id="266" r:id="rId12"/>
    <p:sldId id="267" r:id="rId13"/>
    <p:sldId id="268"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314" r:id="rId33"/>
    <p:sldId id="290" r:id="rId34"/>
    <p:sldId id="291" r:id="rId35"/>
    <p:sldId id="292" r:id="rId36"/>
    <p:sldId id="293"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20" r:id="rId56"/>
    <p:sldId id="321" r:id="rId57"/>
    <p:sldId id="322" r:id="rId58"/>
    <p:sldId id="313" r:id="rId59"/>
    <p:sldId id="315" r:id="rId60"/>
    <p:sldId id="316" r:id="rId61"/>
    <p:sldId id="317" r:id="rId62"/>
    <p:sldId id="318" r:id="rId63"/>
    <p:sldId id="319"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6"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47"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D06ED4-AAAB-4096-B630-D62F4C9A8EC9}" type="datetimeFigureOut">
              <a:rPr lang="en-US" smtClean="0"/>
              <a:pPr/>
              <a:t>7/23/2019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97301-D049-429D-BBA3-8C50EEE415ED}" type="slidenum">
              <a:rPr lang="en-US" smtClean="0"/>
              <a:pPr/>
              <a:t>‹#›</a:t>
            </a:fld>
            <a:endParaRPr lang="en-US"/>
          </a:p>
        </p:txBody>
      </p:sp>
    </p:spTree>
    <p:extLst>
      <p:ext uri="{BB962C8B-B14F-4D97-AF65-F5344CB8AC3E}">
        <p14:creationId xmlns:p14="http://schemas.microsoft.com/office/powerpoint/2010/main" val="1747762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997301-D049-429D-BBA3-8C50EEE415ED}"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810739-18CD-4815-AFBD-3090C4FA1E4D}" type="datetime1">
              <a:rPr lang="en-US" smtClean="0"/>
              <a:pPr/>
              <a:t>7/23/2019</a:t>
            </a:fld>
            <a:endParaRPr lang="en-US"/>
          </a:p>
        </p:txBody>
      </p:sp>
      <p:sp>
        <p:nvSpPr>
          <p:cNvPr id="19" name="Footer Placeholder 18"/>
          <p:cNvSpPr>
            <a:spLocks noGrp="1"/>
          </p:cNvSpPr>
          <p:nvPr>
            <p:ph type="ftr" sz="quarter" idx="11"/>
          </p:nvPr>
        </p:nvSpPr>
        <p:spPr/>
        <p:txBody>
          <a:bodyPr/>
          <a:lstStyle/>
          <a:p>
            <a:r>
              <a:rPr lang="en-US" smtClean="0"/>
              <a:t>Wasihun T.                         CH 1  introduction to OR</a:t>
            </a:r>
            <a:endParaRPr lang="en-US"/>
          </a:p>
        </p:txBody>
      </p:sp>
      <p:sp>
        <p:nvSpPr>
          <p:cNvPr id="27" name="Slide Number Placeholder 26"/>
          <p:cNvSpPr>
            <a:spLocks noGrp="1"/>
          </p:cNvSpPr>
          <p:nvPr>
            <p:ph type="sldNum" sz="quarter" idx="12"/>
          </p:nvPr>
        </p:nvSpPr>
        <p:spPr/>
        <p:txBody>
          <a:bodyPr/>
          <a:lstStyle/>
          <a:p>
            <a:fld id="{2A9FE9CE-8964-4113-B6FD-531B2DA4CC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2F4B3-F15A-42BC-9452-FECFA461B262}" type="datetime1">
              <a:rPr lang="en-US" smtClean="0"/>
              <a:pPr/>
              <a:t>7/23/2019</a:t>
            </a:fld>
            <a:endParaRPr lang="en-US"/>
          </a:p>
        </p:txBody>
      </p:sp>
      <p:sp>
        <p:nvSpPr>
          <p:cNvPr id="5" name="Footer Placeholder 4"/>
          <p:cNvSpPr>
            <a:spLocks noGrp="1"/>
          </p:cNvSpPr>
          <p:nvPr>
            <p:ph type="ftr" sz="quarter" idx="11"/>
          </p:nvPr>
        </p:nvSpPr>
        <p:spPr/>
        <p:txBody>
          <a:bodyPr/>
          <a:lstStyle/>
          <a:p>
            <a:r>
              <a:rPr lang="en-US" smtClean="0"/>
              <a:t>Wasihun T.                         CH 1  introduction to OR</a:t>
            </a:r>
            <a:endParaRPr lang="en-US"/>
          </a:p>
        </p:txBody>
      </p:sp>
      <p:sp>
        <p:nvSpPr>
          <p:cNvPr id="6" name="Slide Number Placeholder 5"/>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87E7F8-8C80-4588-9B42-BF30888CF980}" type="datetime1">
              <a:rPr lang="en-US" smtClean="0"/>
              <a:pPr/>
              <a:t>7/23/2019</a:t>
            </a:fld>
            <a:endParaRPr lang="en-US"/>
          </a:p>
        </p:txBody>
      </p:sp>
      <p:sp>
        <p:nvSpPr>
          <p:cNvPr id="5" name="Footer Placeholder 4"/>
          <p:cNvSpPr>
            <a:spLocks noGrp="1"/>
          </p:cNvSpPr>
          <p:nvPr>
            <p:ph type="ftr" sz="quarter" idx="11"/>
          </p:nvPr>
        </p:nvSpPr>
        <p:spPr/>
        <p:txBody>
          <a:bodyPr/>
          <a:lstStyle/>
          <a:p>
            <a:r>
              <a:rPr lang="en-US" smtClean="0"/>
              <a:t>Wasihun T.                         CH 1  introduction to OR</a:t>
            </a:r>
            <a:endParaRPr lang="en-US"/>
          </a:p>
        </p:txBody>
      </p:sp>
      <p:sp>
        <p:nvSpPr>
          <p:cNvPr id="6" name="Slide Number Placeholder 5"/>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3BAF01-B7C9-4A8B-9E57-ED891044BEA5}" type="datetime1">
              <a:rPr lang="en-US" smtClean="0"/>
              <a:pPr/>
              <a:t>7/23/2019</a:t>
            </a:fld>
            <a:endParaRPr lang="en-US"/>
          </a:p>
        </p:txBody>
      </p:sp>
      <p:sp>
        <p:nvSpPr>
          <p:cNvPr id="5" name="Footer Placeholder 4"/>
          <p:cNvSpPr>
            <a:spLocks noGrp="1"/>
          </p:cNvSpPr>
          <p:nvPr>
            <p:ph type="ftr" sz="quarter" idx="11"/>
          </p:nvPr>
        </p:nvSpPr>
        <p:spPr/>
        <p:txBody>
          <a:bodyPr/>
          <a:lstStyle/>
          <a:p>
            <a:r>
              <a:rPr lang="en-US" smtClean="0"/>
              <a:t>Wasihun T.                         CH 1  introduction to OR</a:t>
            </a:r>
            <a:endParaRPr lang="en-US"/>
          </a:p>
        </p:txBody>
      </p:sp>
      <p:sp>
        <p:nvSpPr>
          <p:cNvPr id="6" name="Slide Number Placeholder 5"/>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A22C50-6859-4760-A6A3-03D02785E9BC}" type="datetime1">
              <a:rPr lang="en-US" smtClean="0"/>
              <a:pPr/>
              <a:t>7/23/2019</a:t>
            </a:fld>
            <a:endParaRPr lang="en-US"/>
          </a:p>
        </p:txBody>
      </p:sp>
      <p:sp>
        <p:nvSpPr>
          <p:cNvPr id="5" name="Footer Placeholder 4"/>
          <p:cNvSpPr>
            <a:spLocks noGrp="1"/>
          </p:cNvSpPr>
          <p:nvPr>
            <p:ph type="ftr" sz="quarter" idx="11"/>
          </p:nvPr>
        </p:nvSpPr>
        <p:spPr/>
        <p:txBody>
          <a:bodyPr/>
          <a:lstStyle/>
          <a:p>
            <a:r>
              <a:rPr lang="en-US" smtClean="0"/>
              <a:t>Wasihun T.                         CH 1  introduction to OR</a:t>
            </a:r>
            <a:endParaRPr lang="en-US"/>
          </a:p>
        </p:txBody>
      </p:sp>
      <p:sp>
        <p:nvSpPr>
          <p:cNvPr id="6" name="Slide Number Placeholder 5"/>
          <p:cNvSpPr>
            <a:spLocks noGrp="1"/>
          </p:cNvSpPr>
          <p:nvPr>
            <p:ph type="sldNum" sz="quarter" idx="12"/>
          </p:nvPr>
        </p:nvSpPr>
        <p:spPr/>
        <p:txBody>
          <a:bodyPr/>
          <a:lstStyle/>
          <a:p>
            <a:fld id="{2A9FE9CE-8964-4113-B6FD-531B2DA4CC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CC976F-67D2-4970-B552-EF0EDD9810AE}" type="datetime1">
              <a:rPr lang="en-US" smtClean="0"/>
              <a:pPr/>
              <a:t>7/23/2019</a:t>
            </a:fld>
            <a:endParaRPr lang="en-US"/>
          </a:p>
        </p:txBody>
      </p:sp>
      <p:sp>
        <p:nvSpPr>
          <p:cNvPr id="6" name="Footer Placeholder 5"/>
          <p:cNvSpPr>
            <a:spLocks noGrp="1"/>
          </p:cNvSpPr>
          <p:nvPr>
            <p:ph type="ftr" sz="quarter" idx="11"/>
          </p:nvPr>
        </p:nvSpPr>
        <p:spPr/>
        <p:txBody>
          <a:bodyPr/>
          <a:lstStyle/>
          <a:p>
            <a:r>
              <a:rPr lang="en-US" smtClean="0"/>
              <a:t>Wasihun T.                         CH 1  introduction to OR</a:t>
            </a:r>
            <a:endParaRPr lang="en-US"/>
          </a:p>
        </p:txBody>
      </p:sp>
      <p:sp>
        <p:nvSpPr>
          <p:cNvPr id="7" name="Slide Number Placeholder 6"/>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1D500E1-B9EF-424D-B2D6-B90F1BBBF510}" type="datetime1">
              <a:rPr lang="en-US" smtClean="0"/>
              <a:pPr/>
              <a:t>7/23/2019</a:t>
            </a:fld>
            <a:endParaRPr lang="en-US"/>
          </a:p>
        </p:txBody>
      </p:sp>
      <p:sp>
        <p:nvSpPr>
          <p:cNvPr id="8" name="Footer Placeholder 7"/>
          <p:cNvSpPr>
            <a:spLocks noGrp="1"/>
          </p:cNvSpPr>
          <p:nvPr>
            <p:ph type="ftr" sz="quarter" idx="11"/>
          </p:nvPr>
        </p:nvSpPr>
        <p:spPr/>
        <p:txBody>
          <a:bodyPr/>
          <a:lstStyle/>
          <a:p>
            <a:r>
              <a:rPr lang="en-US" smtClean="0"/>
              <a:t>Wasihun T.                         CH 1  introduction to OR</a:t>
            </a:r>
            <a:endParaRPr lang="en-US"/>
          </a:p>
        </p:txBody>
      </p:sp>
      <p:sp>
        <p:nvSpPr>
          <p:cNvPr id="9" name="Slide Number Placeholder 8"/>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8A8290-1EB4-4E58-AAE2-4F3FFC9E9C40}" type="datetime1">
              <a:rPr lang="en-US" smtClean="0"/>
              <a:pPr/>
              <a:t>7/23/2019</a:t>
            </a:fld>
            <a:endParaRPr lang="en-US"/>
          </a:p>
        </p:txBody>
      </p:sp>
      <p:sp>
        <p:nvSpPr>
          <p:cNvPr id="4" name="Footer Placeholder 3"/>
          <p:cNvSpPr>
            <a:spLocks noGrp="1"/>
          </p:cNvSpPr>
          <p:nvPr>
            <p:ph type="ftr" sz="quarter" idx="11"/>
          </p:nvPr>
        </p:nvSpPr>
        <p:spPr/>
        <p:txBody>
          <a:bodyPr/>
          <a:lstStyle/>
          <a:p>
            <a:r>
              <a:rPr lang="en-US" smtClean="0"/>
              <a:t>Wasihun T.                         CH 1  introduction to OR</a:t>
            </a:r>
            <a:endParaRPr lang="en-US"/>
          </a:p>
        </p:txBody>
      </p:sp>
      <p:sp>
        <p:nvSpPr>
          <p:cNvPr id="5" name="Slide Number Placeholder 4"/>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C7AE0A-2528-47CB-A46F-98C2E5A0F8C2}" type="datetime1">
              <a:rPr lang="en-US" smtClean="0"/>
              <a:pPr/>
              <a:t>7/23/2019</a:t>
            </a:fld>
            <a:endParaRPr lang="en-US"/>
          </a:p>
        </p:txBody>
      </p:sp>
      <p:sp>
        <p:nvSpPr>
          <p:cNvPr id="3" name="Footer Placeholder 2"/>
          <p:cNvSpPr>
            <a:spLocks noGrp="1"/>
          </p:cNvSpPr>
          <p:nvPr>
            <p:ph type="ftr" sz="quarter" idx="11"/>
          </p:nvPr>
        </p:nvSpPr>
        <p:spPr/>
        <p:txBody>
          <a:bodyPr/>
          <a:lstStyle/>
          <a:p>
            <a:r>
              <a:rPr lang="en-US" smtClean="0"/>
              <a:t>Wasihun T.                         CH 1  introduction to OR</a:t>
            </a:r>
            <a:endParaRPr lang="en-US"/>
          </a:p>
        </p:txBody>
      </p:sp>
      <p:sp>
        <p:nvSpPr>
          <p:cNvPr id="4" name="Slide Number Placeholder 3"/>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AC62CF-6B93-43EF-A665-61D966C35EC8}" type="datetime1">
              <a:rPr lang="en-US" smtClean="0"/>
              <a:pPr/>
              <a:t>7/23/2019</a:t>
            </a:fld>
            <a:endParaRPr lang="en-US"/>
          </a:p>
        </p:txBody>
      </p:sp>
      <p:sp>
        <p:nvSpPr>
          <p:cNvPr id="6" name="Footer Placeholder 5"/>
          <p:cNvSpPr>
            <a:spLocks noGrp="1"/>
          </p:cNvSpPr>
          <p:nvPr>
            <p:ph type="ftr" sz="quarter" idx="11"/>
          </p:nvPr>
        </p:nvSpPr>
        <p:spPr/>
        <p:txBody>
          <a:bodyPr/>
          <a:lstStyle/>
          <a:p>
            <a:r>
              <a:rPr lang="en-US" smtClean="0"/>
              <a:t>Wasihun T.                         CH 1  introduction to OR</a:t>
            </a:r>
            <a:endParaRPr lang="en-US"/>
          </a:p>
        </p:txBody>
      </p:sp>
      <p:sp>
        <p:nvSpPr>
          <p:cNvPr id="7" name="Slide Number Placeholder 6"/>
          <p:cNvSpPr>
            <a:spLocks noGrp="1"/>
          </p:cNvSpPr>
          <p:nvPr>
            <p:ph type="sldNum" sz="quarter" idx="12"/>
          </p:nvPr>
        </p:nvSpPr>
        <p:spPr/>
        <p:txBody>
          <a:bodyPr/>
          <a:lstStyle/>
          <a:p>
            <a:fld id="{2A9FE9CE-8964-4113-B6FD-531B2DA4CC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55677D-2637-474E-AD29-F0371C58C9EF}" type="datetime1">
              <a:rPr lang="en-US" smtClean="0"/>
              <a:pPr/>
              <a:t>7/23/2019</a:t>
            </a:fld>
            <a:endParaRPr lang="en-US"/>
          </a:p>
        </p:txBody>
      </p:sp>
      <p:sp>
        <p:nvSpPr>
          <p:cNvPr id="6" name="Footer Placeholder 5"/>
          <p:cNvSpPr>
            <a:spLocks noGrp="1"/>
          </p:cNvSpPr>
          <p:nvPr>
            <p:ph type="ftr" sz="quarter" idx="11"/>
          </p:nvPr>
        </p:nvSpPr>
        <p:spPr/>
        <p:txBody>
          <a:bodyPr/>
          <a:lstStyle/>
          <a:p>
            <a:r>
              <a:rPr lang="en-US" smtClean="0"/>
              <a:t>Wasihun T.                         CH 1  introduction to OR</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A9FE9CE-8964-4113-B6FD-531B2DA4CC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1D576B-DAAA-404B-A7F1-32D51FDED131}" type="datetime1">
              <a:rPr lang="en-US" smtClean="0"/>
              <a:pPr/>
              <a:t>7/23/2019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Wasihun T.                         CH 1  introduction to OR</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9FE9CE-8964-4113-B6FD-531B2DA4CC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2971800"/>
          </a:xfrm>
        </p:spPr>
        <p:txBody>
          <a:bodyPr>
            <a:normAutofit/>
          </a:bodyPr>
          <a:lstStyle/>
          <a:p>
            <a:pPr algn="ctr"/>
            <a:r>
              <a:rPr lang="en-US" sz="4000" b="1" dirty="0" smtClean="0">
                <a:latin typeface="Times New Roman" pitchFamily="18" charset="0"/>
                <a:cs typeface="Times New Roman" pitchFamily="18" charset="0"/>
              </a:rPr>
              <a:t>Chapter -1</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Introduction to Operations Research</a:t>
            </a:r>
            <a:br>
              <a:rPr lang="en-US" sz="4000" b="1" dirty="0" smtClean="0">
                <a:latin typeface="Times New Roman" pitchFamily="18" charset="0"/>
                <a:cs typeface="Times New Roman" pitchFamily="18" charset="0"/>
              </a:rPr>
            </a:br>
            <a:endParaRPr lang="en-US" sz="4000" dirty="0"/>
          </a:p>
        </p:txBody>
      </p:sp>
      <p:sp>
        <p:nvSpPr>
          <p:cNvPr id="3" name="Content Placeholder 2"/>
          <p:cNvSpPr>
            <a:spLocks noGrp="1"/>
          </p:cNvSpPr>
          <p:nvPr>
            <p:ph idx="1"/>
          </p:nvPr>
        </p:nvSpPr>
        <p:spPr>
          <a:xfrm>
            <a:off x="3429000" y="5181600"/>
            <a:ext cx="5257800" cy="1143000"/>
          </a:xfrm>
        </p:spPr>
        <p:txBody>
          <a:bodyPr>
            <a:normAutofit/>
          </a:bodyPr>
          <a:lstStyle/>
          <a:p>
            <a:pPr algn="r">
              <a:buNone/>
            </a:pPr>
            <a:r>
              <a:rPr lang="en-US" sz="2000" b="1" i="1" dirty="0" err="1" smtClean="0"/>
              <a:t>Wasihun</a:t>
            </a:r>
            <a:r>
              <a:rPr lang="en-US" sz="2000" b="1" i="1" dirty="0" smtClean="0"/>
              <a:t> </a:t>
            </a:r>
            <a:r>
              <a:rPr lang="en-US" sz="2000" b="1" i="1" dirty="0" err="1" smtClean="0"/>
              <a:t>Tiku</a:t>
            </a:r>
            <a:r>
              <a:rPr lang="en-US" sz="2000" b="1" i="1" dirty="0" smtClean="0"/>
              <a:t> (PhD, MBA)</a:t>
            </a:r>
          </a:p>
          <a:p>
            <a:pPr algn="r">
              <a:buNone/>
            </a:pPr>
            <a:r>
              <a:rPr lang="en-US" sz="2000" b="1" i="1" dirty="0" smtClean="0"/>
              <a:t>Department of Management</a:t>
            </a:r>
          </a:p>
          <a:p>
            <a:pPr marL="273050" indent="-273050" algn="r">
              <a:buNone/>
              <a:tabLst>
                <a:tab pos="803275" algn="l"/>
              </a:tabLst>
            </a:pPr>
            <a:r>
              <a:rPr lang="en-US" sz="2000" b="1" i="1" dirty="0" err="1" smtClean="0"/>
              <a:t>Debre</a:t>
            </a:r>
            <a:r>
              <a:rPr lang="en-US" sz="2000" b="1" i="1" dirty="0" smtClean="0"/>
              <a:t> </a:t>
            </a:r>
            <a:r>
              <a:rPr lang="en-US" sz="2000" b="1" i="1" dirty="0" err="1" smtClean="0"/>
              <a:t>Markos</a:t>
            </a:r>
            <a:r>
              <a:rPr lang="en-US" sz="2000" b="1" i="1" dirty="0" smtClean="0"/>
              <a:t> University</a:t>
            </a:r>
            <a:endParaRPr lang="en-US" sz="2000" b="1" i="1"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1.4 </a:t>
            </a:r>
            <a:r>
              <a:rPr lang="en-US" sz="2800" b="1" dirty="0" smtClean="0">
                <a:latin typeface="Times New Roman" pitchFamily="18" charset="0"/>
                <a:cs typeface="Times New Roman" pitchFamily="18" charset="0"/>
              </a:rPr>
              <a:t>Features of Operations Research Approach (7)</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457200" indent="-457200">
              <a:buNone/>
            </a:pPr>
            <a:r>
              <a:rPr lang="en-US" sz="2400" b="1" dirty="0" smtClean="0">
                <a:latin typeface="Times New Roman" pitchFamily="18" charset="0"/>
                <a:cs typeface="Times New Roman" pitchFamily="18" charset="0"/>
              </a:rPr>
              <a:t>1. </a:t>
            </a:r>
            <a:r>
              <a:rPr lang="en-US" sz="2400" b="1" dirty="0" smtClean="0">
                <a:solidFill>
                  <a:srgbClr val="FF0000"/>
                </a:solidFill>
                <a:latin typeface="Times New Roman" pitchFamily="18" charset="0"/>
                <a:cs typeface="Times New Roman" pitchFamily="18" charset="0"/>
              </a:rPr>
              <a:t>Inter-disciplinary approach</a:t>
            </a:r>
          </a:p>
          <a:p>
            <a:pPr algn="just">
              <a:lnSpc>
                <a:spcPct val="150000"/>
              </a:lnSpc>
            </a:pPr>
            <a:r>
              <a:rPr lang="en-US" sz="2400" b="1" dirty="0" smtClean="0">
                <a:latin typeface="Times New Roman" pitchFamily="18" charset="0"/>
                <a:cs typeface="Times New Roman" pitchFamily="18" charset="0"/>
              </a:rPr>
              <a:t>Interdisciplinary teamwork </a:t>
            </a:r>
            <a:r>
              <a:rPr lang="en-US" sz="2400" dirty="0" smtClean="0">
                <a:latin typeface="Times New Roman" pitchFamily="18" charset="0"/>
                <a:cs typeface="Times New Roman" pitchFamily="18" charset="0"/>
              </a:rPr>
              <a:t>is essential because while attempting to </a:t>
            </a:r>
            <a:r>
              <a:rPr lang="en-US" sz="2400" u="sng" dirty="0" smtClean="0">
                <a:latin typeface="Times New Roman" pitchFamily="18" charset="0"/>
                <a:cs typeface="Times New Roman" pitchFamily="18" charset="0"/>
              </a:rPr>
              <a:t>solve a complex management problem</a:t>
            </a:r>
            <a:r>
              <a:rPr lang="en-US" sz="2400" dirty="0" smtClean="0">
                <a:latin typeface="Times New Roman" pitchFamily="18" charset="0"/>
                <a:cs typeface="Times New Roman" pitchFamily="18" charset="0"/>
              </a:rPr>
              <a:t>, one person may not have complete knowledge of all its aspects such as economic, social, political, psychological, engineering, etc.</a:t>
            </a:r>
          </a:p>
          <a:p>
            <a:pPr>
              <a:buNone/>
            </a:pPr>
            <a:r>
              <a:rPr lang="en-US" sz="2400" dirty="0" smtClean="0">
                <a:latin typeface="Times New Roman" pitchFamily="18" charset="0"/>
                <a:cs typeface="Times New Roman" pitchFamily="18" charset="0"/>
              </a:rPr>
              <a:t>2. </a:t>
            </a:r>
            <a:r>
              <a:rPr lang="en-US" sz="2400" b="1" dirty="0" smtClean="0">
                <a:solidFill>
                  <a:srgbClr val="FF0000"/>
                </a:solidFill>
              </a:rPr>
              <a:t>Methodological Approach</a:t>
            </a:r>
          </a:p>
          <a:p>
            <a:pPr algn="just">
              <a:lnSpc>
                <a:spcPct val="150000"/>
              </a:lnSpc>
            </a:pPr>
            <a:r>
              <a:rPr lang="en-US" sz="2400" b="1" dirty="0" smtClean="0"/>
              <a:t>OR</a:t>
            </a:r>
            <a:r>
              <a:rPr lang="en-US" sz="2400" dirty="0" smtClean="0"/>
              <a:t> is the </a:t>
            </a:r>
            <a:r>
              <a:rPr lang="en-US" sz="2400" b="1" dirty="0" smtClean="0"/>
              <a:t>application of scientific</a:t>
            </a:r>
            <a:r>
              <a:rPr lang="en-US" sz="2400" dirty="0" smtClean="0"/>
              <a:t> methods, techniques and tools to problems involving the operations of systems so as to </a:t>
            </a:r>
            <a:r>
              <a:rPr lang="en-US" sz="2400" u="sng" dirty="0" smtClean="0"/>
              <a:t>provide</a:t>
            </a:r>
            <a:r>
              <a:rPr lang="en-US" sz="2400" dirty="0" smtClean="0"/>
              <a:t> those in control of operations with </a:t>
            </a:r>
            <a:r>
              <a:rPr lang="en-US" sz="2400" u="sng" dirty="0" smtClean="0"/>
              <a:t>optimum solutions </a:t>
            </a:r>
            <a:r>
              <a:rPr lang="en-US" sz="2400" dirty="0" smtClean="0"/>
              <a:t>to the problems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sz="9600" dirty="0" smtClean="0">
                <a:latin typeface="Times New Roman" pitchFamily="18" charset="0"/>
                <a:cs typeface="Times New Roman" pitchFamily="18" charset="0"/>
              </a:rPr>
              <a:t>       </a:t>
            </a:r>
          </a:p>
        </p:txBody>
      </p:sp>
      <p:sp>
        <p:nvSpPr>
          <p:cNvPr id="5" name="Slide Number Placeholder 4"/>
          <p:cNvSpPr>
            <a:spLocks noGrp="1"/>
          </p:cNvSpPr>
          <p:nvPr>
            <p:ph type="sldNum" sz="quarter" idx="12"/>
          </p:nvPr>
        </p:nvSpPr>
        <p:spPr/>
        <p:txBody>
          <a:bodyPr/>
          <a:lstStyle/>
          <a:p>
            <a:fld id="{2A9FE9CE-8964-4113-B6FD-531B2DA4CC36}" type="slidenum">
              <a:rPr lang="en-US" smtClean="0"/>
              <a:pPr/>
              <a:t>100</a:t>
            </a:fld>
            <a:endParaRPr lang="en-US"/>
          </a:p>
        </p:txBody>
      </p:sp>
      <p:sp>
        <p:nvSpPr>
          <p:cNvPr id="7" name="Rectangle 6"/>
          <p:cNvSpPr/>
          <p:nvPr/>
        </p:nvSpPr>
        <p:spPr>
          <a:xfrm>
            <a:off x="914400" y="1371601"/>
            <a:ext cx="7315200" cy="2400657"/>
          </a:xfrm>
          <a:prstGeom prst="rect">
            <a:avLst/>
          </a:prstGeom>
        </p:spPr>
        <p:txBody>
          <a:bodyPr wrap="square">
            <a:spAutoFit/>
          </a:bodyPr>
          <a:lstStyle/>
          <a:p>
            <a:pPr algn="ctr"/>
            <a:r>
              <a:rPr lang="en-US" sz="15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End</a:t>
            </a:r>
            <a:endParaRPr lang="en-US" sz="15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85000" lnSpcReduction="10000"/>
          </a:bodyPr>
          <a:lstStyle/>
          <a:p>
            <a:pPr>
              <a:lnSpc>
                <a:spcPct val="160000"/>
              </a:lnSpc>
              <a:buNone/>
            </a:pPr>
            <a:r>
              <a:rPr lang="en-US" b="1" i="1" dirty="0" smtClean="0"/>
              <a:t>3. </a:t>
            </a:r>
            <a:r>
              <a:rPr lang="en-US" b="1" i="1" dirty="0" smtClean="0">
                <a:solidFill>
                  <a:srgbClr val="FF0000"/>
                </a:solidFill>
                <a:latin typeface="Times New Roman" pitchFamily="18" charset="0"/>
                <a:cs typeface="Times New Roman" pitchFamily="18" charset="0"/>
              </a:rPr>
              <a:t>Holistic Approach or Systems Orientation</a:t>
            </a:r>
          </a:p>
          <a:p>
            <a:pPr algn="just">
              <a:lnSpc>
                <a:spcPct val="160000"/>
              </a:lnSpc>
              <a:buFont typeface="Wingdings" pitchFamily="2" charset="2"/>
              <a:buChar char="§"/>
            </a:pPr>
            <a:r>
              <a:rPr lang="en-US" dirty="0" smtClean="0">
                <a:latin typeface="Times New Roman" pitchFamily="18" charset="0"/>
                <a:cs typeface="Times New Roman" pitchFamily="18" charset="0"/>
              </a:rPr>
              <a:t>While arriving at a decision, an operation research team </a:t>
            </a:r>
            <a:r>
              <a:rPr lang="en-US" u="sng" dirty="0" smtClean="0">
                <a:latin typeface="Times New Roman" pitchFamily="18" charset="0"/>
                <a:cs typeface="Times New Roman" pitchFamily="18" charset="0"/>
              </a:rPr>
              <a:t>examines the relative importance of all </a:t>
            </a:r>
            <a:r>
              <a:rPr lang="en-US" dirty="0" smtClean="0">
                <a:latin typeface="Times New Roman" pitchFamily="18" charset="0"/>
                <a:cs typeface="Times New Roman" pitchFamily="18" charset="0"/>
              </a:rPr>
              <a:t>conflicting and multiple objectives and the validity of claims of various departments of the organization from the perspective of the whole organization.</a:t>
            </a:r>
          </a:p>
          <a:p>
            <a:pPr algn="just">
              <a:lnSpc>
                <a:spcPct val="160000"/>
              </a:lnSpc>
              <a:buNone/>
            </a:pPr>
            <a:r>
              <a:rPr lang="en-US" dirty="0" smtClean="0">
                <a:latin typeface="Times New Roman" pitchFamily="18" charset="0"/>
                <a:cs typeface="Times New Roman" pitchFamily="18" charset="0"/>
              </a:rPr>
              <a:t>4. </a:t>
            </a:r>
            <a:r>
              <a:rPr lang="en-US" b="1" i="1" dirty="0" smtClean="0">
                <a:solidFill>
                  <a:srgbClr val="FF0000"/>
                </a:solidFill>
                <a:latin typeface="Times New Roman" pitchFamily="18" charset="0"/>
                <a:cs typeface="Times New Roman" pitchFamily="18" charset="0"/>
              </a:rPr>
              <a:t>Objectivistic Approach</a:t>
            </a:r>
          </a:p>
          <a:p>
            <a:pPr algn="just">
              <a:lnSpc>
                <a:spcPct val="160000"/>
              </a:lnSpc>
              <a:buFont typeface="Wingdings" pitchFamily="2" charset="2"/>
              <a:buChar char="§"/>
            </a:pPr>
            <a:r>
              <a:rPr lang="en-US" dirty="0" smtClean="0">
                <a:latin typeface="Times New Roman" pitchFamily="18" charset="0"/>
                <a:cs typeface="Times New Roman" pitchFamily="18" charset="0"/>
              </a:rPr>
              <a:t>The OR approach seeks to </a:t>
            </a:r>
            <a:r>
              <a:rPr lang="en-US" u="sng" dirty="0" smtClean="0">
                <a:latin typeface="Times New Roman" pitchFamily="18" charset="0"/>
                <a:cs typeface="Times New Roman" pitchFamily="18" charset="0"/>
              </a:rPr>
              <a:t>obtain an optimal solution </a:t>
            </a:r>
            <a:r>
              <a:rPr lang="en-US" dirty="0" smtClean="0">
                <a:latin typeface="Times New Roman" pitchFamily="18" charset="0"/>
                <a:cs typeface="Times New Roman" pitchFamily="18" charset="0"/>
              </a:rPr>
              <a:t>to the problem under analysis.</a:t>
            </a:r>
            <a:endParaRPr lang="en-US" b="1" i="1" dirty="0" smtClean="0">
              <a:latin typeface="Times New Roman" pitchFamily="18" charset="0"/>
              <a:cs typeface="Times New Roman" pitchFamily="18" charset="0"/>
            </a:endParaRPr>
          </a:p>
          <a:p>
            <a:pPr algn="just">
              <a:lnSpc>
                <a:spcPct val="150000"/>
              </a:lnSpc>
              <a:buNone/>
            </a:pPr>
            <a:endParaRPr lang="en-US" b="1" i="1" dirty="0" smtClean="0"/>
          </a:p>
          <a:p>
            <a:pPr algn="just">
              <a:lnSpc>
                <a:spcPct val="150000"/>
              </a:lnSpc>
              <a:buNone/>
            </a:pPr>
            <a:endParaRPr lang="en-US" b="1" i="1" dirty="0" smtClean="0"/>
          </a:p>
          <a:p>
            <a:pPr algn="just">
              <a:lnSpc>
                <a:spcPct val="150000"/>
              </a:lnSpc>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5. </a:t>
            </a:r>
            <a:r>
              <a:rPr lang="en-US" b="1" i="1" dirty="0" smtClean="0">
                <a:solidFill>
                  <a:srgbClr val="FF0000"/>
                </a:solidFill>
              </a:rPr>
              <a:t>Decision Making</a:t>
            </a:r>
          </a:p>
          <a:p>
            <a:pPr algn="just">
              <a:lnSpc>
                <a:spcPct val="150000"/>
              </a:lnSpc>
              <a:buFont typeface="Wingdings" pitchFamily="2" charset="2"/>
              <a:buChar char="§"/>
            </a:pPr>
            <a:r>
              <a:rPr lang="en-US" sz="2400" dirty="0" smtClean="0">
                <a:latin typeface="Times New Roman" pitchFamily="18" charset="0"/>
                <a:cs typeface="Times New Roman" pitchFamily="18" charset="0"/>
              </a:rPr>
              <a:t>OR </a:t>
            </a:r>
            <a:r>
              <a:rPr lang="en-US" sz="2400" u="sng" dirty="0" smtClean="0">
                <a:latin typeface="Times New Roman" pitchFamily="18" charset="0"/>
                <a:cs typeface="Times New Roman" pitchFamily="18" charset="0"/>
              </a:rPr>
              <a:t>increases the effectiveness </a:t>
            </a:r>
            <a:r>
              <a:rPr lang="en-US" sz="2400" dirty="0" smtClean="0">
                <a:latin typeface="Times New Roman" pitchFamily="18" charset="0"/>
                <a:cs typeface="Times New Roman" pitchFamily="18" charset="0"/>
              </a:rPr>
              <a:t>of management decisions. It is the decision science which helps management to make better decisions.</a:t>
            </a:r>
          </a:p>
          <a:p>
            <a:pPr algn="just">
              <a:lnSpc>
                <a:spcPct val="150000"/>
              </a:lnSpc>
              <a:buNone/>
            </a:pPr>
            <a:r>
              <a:rPr lang="en-US" sz="2400" dirty="0" smtClean="0">
                <a:latin typeface="Times New Roman" pitchFamily="18" charset="0"/>
                <a:cs typeface="Times New Roman" pitchFamily="18" charset="0"/>
              </a:rPr>
              <a:t>6. </a:t>
            </a:r>
            <a:r>
              <a:rPr lang="en-US" sz="2400" b="1" i="1" dirty="0" smtClean="0">
                <a:solidFill>
                  <a:srgbClr val="FF0000"/>
                </a:solidFill>
              </a:rPr>
              <a:t>Use of Computers</a:t>
            </a:r>
          </a:p>
          <a:p>
            <a:pPr algn="just">
              <a:lnSpc>
                <a:spcPct val="150000"/>
              </a:lnSpc>
              <a:buFont typeface="Wingdings" pitchFamily="2" charset="2"/>
              <a:buChar char="§"/>
            </a:pPr>
            <a:r>
              <a:rPr lang="en-US" sz="2400" dirty="0" smtClean="0">
                <a:latin typeface="Times New Roman" pitchFamily="18" charset="0"/>
                <a:cs typeface="Times New Roman" pitchFamily="18" charset="0"/>
              </a:rPr>
              <a:t>OR often requires a computer to </a:t>
            </a:r>
            <a:r>
              <a:rPr lang="en-US" sz="2400" b="1" dirty="0" smtClean="0">
                <a:latin typeface="Times New Roman" pitchFamily="18" charset="0"/>
                <a:cs typeface="Times New Roman" pitchFamily="18" charset="0"/>
              </a:rPr>
              <a:t>solve the complex </a:t>
            </a:r>
            <a:r>
              <a:rPr lang="en-US" sz="2400" dirty="0" smtClean="0">
                <a:latin typeface="Times New Roman" pitchFamily="18" charset="0"/>
                <a:cs typeface="Times New Roman" pitchFamily="18" charset="0"/>
              </a:rPr>
              <a:t>mathematical model or to perform a large number of computations that are involved</a:t>
            </a:r>
            <a:r>
              <a:rPr lang="en-US" sz="2400" dirty="0" smtClean="0"/>
              <a:t>.</a:t>
            </a:r>
          </a:p>
          <a:p>
            <a:pPr algn="just">
              <a:lnSpc>
                <a:spcPct val="150000"/>
              </a:lnSpc>
              <a:buNone/>
            </a:pPr>
            <a:r>
              <a:rPr lang="en-US" sz="2400" dirty="0" smtClean="0">
                <a:latin typeface="Times New Roman" pitchFamily="18" charset="0"/>
                <a:cs typeface="Times New Roman" pitchFamily="18" charset="0"/>
              </a:rPr>
              <a:t>7.</a:t>
            </a:r>
            <a:r>
              <a:rPr lang="en-US" sz="2400" dirty="0" smtClean="0"/>
              <a:t> </a:t>
            </a:r>
            <a:r>
              <a:rPr lang="en-US" sz="2400" b="1" dirty="0" smtClean="0">
                <a:solidFill>
                  <a:srgbClr val="FF0000"/>
                </a:solidFill>
              </a:rPr>
              <a:t>Human</a:t>
            </a:r>
            <a:r>
              <a:rPr lang="en-US" sz="2400" dirty="0" smtClean="0">
                <a:solidFill>
                  <a:srgbClr val="FF0000"/>
                </a:solidFill>
              </a:rPr>
              <a:t> </a:t>
            </a:r>
            <a:r>
              <a:rPr lang="en-US" sz="2400" b="1" dirty="0" smtClean="0">
                <a:solidFill>
                  <a:srgbClr val="FF0000"/>
                </a:solidFill>
              </a:rPr>
              <a:t>factors</a:t>
            </a:r>
            <a:endParaRPr lang="en-US" sz="2400"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1.5 Model and Modeling in Operations Research</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lnSpc>
                <a:spcPct val="150000"/>
              </a:lnSpc>
            </a:pPr>
            <a:r>
              <a:rPr lang="en-US" sz="2400" b="1" dirty="0" smtClean="0">
                <a:solidFill>
                  <a:srgbClr val="FF0000"/>
                </a:solidFill>
                <a:latin typeface="Times New Roman" pitchFamily="18" charset="0"/>
                <a:cs typeface="Times New Roman" pitchFamily="18" charset="0"/>
              </a:rPr>
              <a:t>Model </a:t>
            </a:r>
            <a:r>
              <a:rPr lang="en-US" sz="2400" dirty="0" smtClean="0">
                <a:latin typeface="Times New Roman" pitchFamily="18" charset="0"/>
                <a:cs typeface="Times New Roman" pitchFamily="18" charset="0"/>
              </a:rPr>
              <a:t>-an </a:t>
            </a:r>
            <a:r>
              <a:rPr lang="en-US" sz="2400" u="sng" dirty="0" smtClean="0">
                <a:solidFill>
                  <a:srgbClr val="00B0F0"/>
                </a:solidFill>
                <a:latin typeface="Times New Roman" pitchFamily="18" charset="0"/>
                <a:cs typeface="Times New Roman" pitchFamily="18" charset="0"/>
              </a:rPr>
              <a:t>abstract representation of reality</a:t>
            </a:r>
            <a:r>
              <a:rPr lang="en-US" sz="2400" dirty="0" smtClean="0">
                <a:latin typeface="Times New Roman" pitchFamily="18" charset="0"/>
                <a:cs typeface="Times New Roman" pitchFamily="18" charset="0"/>
              </a:rPr>
              <a:t>.  Mathematical, physical, narrative, set of rules in computer program.</a:t>
            </a:r>
          </a:p>
          <a:p>
            <a:pPr lvl="0" algn="just">
              <a:lnSpc>
                <a:spcPct val="150000"/>
              </a:lnSpc>
            </a:pPr>
            <a:r>
              <a:rPr lang="en-US" sz="2400" b="1" dirty="0" smtClean="0">
                <a:solidFill>
                  <a:srgbClr val="FF0000"/>
                </a:solidFill>
                <a:latin typeface="Times New Roman" pitchFamily="18" charset="0"/>
                <a:cs typeface="Times New Roman" pitchFamily="18" charset="0"/>
              </a:rPr>
              <a:t>OR</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uses mathematical models to </a:t>
            </a:r>
            <a:r>
              <a:rPr lang="en-US" sz="2400" u="sng" dirty="0" smtClean="0">
                <a:solidFill>
                  <a:srgbClr val="00B0F0"/>
                </a:solidFill>
                <a:latin typeface="Times New Roman" pitchFamily="18" charset="0"/>
                <a:cs typeface="Times New Roman" pitchFamily="18" charset="0"/>
              </a:rPr>
              <a:t>represent and solve </a:t>
            </a:r>
            <a:r>
              <a:rPr lang="en-US" sz="2400" dirty="0" smtClean="0">
                <a:solidFill>
                  <a:srgbClr val="00B0F0"/>
                </a:solidFill>
                <a:latin typeface="Times New Roman" pitchFamily="18" charset="0"/>
                <a:cs typeface="Times New Roman" pitchFamily="18" charset="0"/>
              </a:rPr>
              <a:t>organizational problems. </a:t>
            </a:r>
            <a:r>
              <a:rPr lang="en-US" sz="2400" dirty="0" smtClean="0">
                <a:latin typeface="Times New Roman" pitchFamily="18" charset="0"/>
                <a:cs typeface="Times New Roman" pitchFamily="18" charset="0"/>
              </a:rPr>
              <a:t>in these mathematical models symbols are used to represent entities and equations are used to represent relationships among entities. </a:t>
            </a:r>
          </a:p>
          <a:p>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1.5.2 Modeling process </a:t>
            </a:r>
            <a:endParaRPr lang="en-US" dirty="0"/>
          </a:p>
        </p:txBody>
      </p:sp>
      <p:sp>
        <p:nvSpPr>
          <p:cNvPr id="3" name="Content Placeholder 2"/>
          <p:cNvSpPr>
            <a:spLocks noGrp="1"/>
          </p:cNvSpPr>
          <p:nvPr>
            <p:ph idx="1"/>
          </p:nvPr>
        </p:nvSpPr>
        <p:spPr/>
        <p:txBody>
          <a:bodyPr/>
          <a:lstStyle/>
          <a:p>
            <a:pPr>
              <a:buNone/>
            </a:pPr>
            <a:r>
              <a:rPr lang="en-US" dirty="0" smtClean="0"/>
              <a:t>In general,  there are  </a:t>
            </a:r>
            <a:r>
              <a:rPr lang="en-US" b="1" u="sng" dirty="0" smtClean="0"/>
              <a:t>five</a:t>
            </a:r>
            <a:r>
              <a:rPr lang="en-US" dirty="0" smtClean="0"/>
              <a:t> steps :</a:t>
            </a:r>
            <a:endParaRPr lang="en-US" dirty="0"/>
          </a:p>
        </p:txBody>
      </p:sp>
      <p:sp>
        <p:nvSpPr>
          <p:cNvPr id="8" name="6-Point Star 7"/>
          <p:cNvSpPr/>
          <p:nvPr/>
        </p:nvSpPr>
        <p:spPr>
          <a:xfrm>
            <a:off x="685800" y="2438400"/>
            <a:ext cx="1828800" cy="18288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Real world problems </a:t>
            </a:r>
            <a:endParaRPr lang="en-US" dirty="0"/>
          </a:p>
        </p:txBody>
      </p:sp>
      <p:sp>
        <p:nvSpPr>
          <p:cNvPr id="9" name="Rectangle 8"/>
          <p:cNvSpPr/>
          <p:nvPr/>
        </p:nvSpPr>
        <p:spPr>
          <a:xfrm>
            <a:off x="3581400" y="2667000"/>
            <a:ext cx="2286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Observation and defining a problem</a:t>
            </a:r>
            <a:endParaRPr lang="en-US" dirty="0"/>
          </a:p>
        </p:txBody>
      </p:sp>
      <p:sp>
        <p:nvSpPr>
          <p:cNvPr id="10" name="Rectangle 9"/>
          <p:cNvSpPr/>
          <p:nvPr/>
        </p:nvSpPr>
        <p:spPr>
          <a:xfrm>
            <a:off x="6553200" y="2667000"/>
            <a:ext cx="1981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Formulating  the model </a:t>
            </a:r>
            <a:endParaRPr lang="en-US" dirty="0"/>
          </a:p>
        </p:txBody>
      </p:sp>
      <p:sp>
        <p:nvSpPr>
          <p:cNvPr id="11" name="Rectangle 10"/>
          <p:cNvSpPr/>
          <p:nvPr/>
        </p:nvSpPr>
        <p:spPr>
          <a:xfrm>
            <a:off x="5943600" y="4800600"/>
            <a:ext cx="25146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Solving the Mathematical Model</a:t>
            </a:r>
            <a:endParaRPr lang="en-US" dirty="0"/>
          </a:p>
        </p:txBody>
      </p:sp>
      <p:sp>
        <p:nvSpPr>
          <p:cNvPr id="12" name="Rectangle 11"/>
          <p:cNvSpPr/>
          <p:nvPr/>
        </p:nvSpPr>
        <p:spPr>
          <a:xfrm>
            <a:off x="3124200" y="4953000"/>
            <a:ext cx="20574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Validating (Testing) the solution</a:t>
            </a:r>
            <a:endParaRPr lang="en-US" dirty="0"/>
          </a:p>
        </p:txBody>
      </p:sp>
      <p:sp>
        <p:nvSpPr>
          <p:cNvPr id="13" name="Rectangle 12"/>
          <p:cNvSpPr/>
          <p:nvPr/>
        </p:nvSpPr>
        <p:spPr>
          <a:xfrm>
            <a:off x="838200" y="4800600"/>
            <a:ext cx="17526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Implementing  the solution  </a:t>
            </a:r>
            <a:endParaRPr lang="en-US" dirty="0"/>
          </a:p>
        </p:txBody>
      </p:sp>
      <p:sp>
        <p:nvSpPr>
          <p:cNvPr id="14" name="Right Arrow 13"/>
          <p:cNvSpPr/>
          <p:nvPr/>
        </p:nvSpPr>
        <p:spPr>
          <a:xfrm>
            <a:off x="2362200" y="3200400"/>
            <a:ext cx="1066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5943600" y="31242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7391400" y="3810000"/>
            <a:ext cx="3048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Arrow 19"/>
          <p:cNvSpPr/>
          <p:nvPr/>
        </p:nvSpPr>
        <p:spPr>
          <a:xfrm>
            <a:off x="5257800" y="5410200"/>
            <a:ext cx="685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 Arrow 20"/>
          <p:cNvSpPr/>
          <p:nvPr/>
        </p:nvSpPr>
        <p:spPr>
          <a:xfrm>
            <a:off x="2590800" y="5486400"/>
            <a:ext cx="5334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yes</a:t>
            </a:r>
            <a:endParaRPr lang="en-US" dirty="0"/>
          </a:p>
        </p:txBody>
      </p:sp>
      <p:sp>
        <p:nvSpPr>
          <p:cNvPr id="22" name="Up Arrow 21"/>
          <p:cNvSpPr/>
          <p:nvPr/>
        </p:nvSpPr>
        <p:spPr>
          <a:xfrm>
            <a:off x="1600200" y="4343400"/>
            <a:ext cx="152400"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819400" y="3810000"/>
            <a:ext cx="1676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Modify the model </a:t>
            </a:r>
            <a:endParaRPr lang="en-US" dirty="0"/>
          </a:p>
        </p:txBody>
      </p:sp>
      <p:cxnSp>
        <p:nvCxnSpPr>
          <p:cNvPr id="27" name="Straight Arrow Connector 26"/>
          <p:cNvCxnSpPr/>
          <p:nvPr/>
        </p:nvCxnSpPr>
        <p:spPr>
          <a:xfrm rot="5400000" flipH="1" flipV="1">
            <a:off x="2628900" y="51435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2"/>
          </p:nvPr>
        </p:nvSpPr>
        <p:spPr/>
        <p:txBody>
          <a:bodyPr/>
          <a:lstStyle/>
          <a:p>
            <a:fld id="{2A9FE9CE-8964-4113-B6FD-531B2DA4CC36}"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smtClean="0"/>
              <a:t> </a:t>
            </a:r>
            <a:r>
              <a:rPr lang="en-US" sz="3200" b="1" i="1" dirty="0" smtClean="0">
                <a:latin typeface="Times New Roman" pitchFamily="18" charset="0"/>
                <a:cs typeface="Times New Roman" pitchFamily="18" charset="0"/>
              </a:rPr>
              <a:t>Step 1. </a:t>
            </a:r>
            <a:r>
              <a:rPr lang="en-US" sz="3200" b="1" dirty="0" smtClean="0">
                <a:latin typeface="Times New Roman" pitchFamily="18" charset="0"/>
                <a:cs typeface="Times New Roman" pitchFamily="18" charset="0"/>
              </a:rPr>
              <a:t>Observation and defining a problem</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first step </a:t>
            </a:r>
            <a:r>
              <a:rPr lang="en-US" sz="2400" dirty="0" smtClean="0">
                <a:latin typeface="Times New Roman" pitchFamily="18" charset="0"/>
                <a:cs typeface="Times New Roman" pitchFamily="18" charset="0"/>
              </a:rPr>
              <a:t>in OR process is the </a:t>
            </a:r>
            <a:r>
              <a:rPr lang="en-US" sz="2400" b="1" u="sng" dirty="0" smtClean="0">
                <a:solidFill>
                  <a:srgbClr val="FF0000"/>
                </a:solidFill>
                <a:latin typeface="Times New Roman" pitchFamily="18" charset="0"/>
                <a:cs typeface="Times New Roman" pitchFamily="18" charset="0"/>
              </a:rPr>
              <a:t>identification of a problem </a:t>
            </a:r>
            <a:r>
              <a:rPr lang="en-US" sz="2400" dirty="0" smtClean="0">
                <a:latin typeface="Times New Roman" pitchFamily="18" charset="0"/>
                <a:cs typeface="Times New Roman" pitchFamily="18" charset="0"/>
              </a:rPr>
              <a:t>that exists is a system (organization). The </a:t>
            </a:r>
            <a:r>
              <a:rPr lang="en-US" sz="2400" b="1" dirty="0" smtClean="0">
                <a:latin typeface="Times New Roman" pitchFamily="18" charset="0"/>
                <a:cs typeface="Times New Roman" pitchFamily="18" charset="0"/>
              </a:rPr>
              <a:t>system</a:t>
            </a:r>
            <a:r>
              <a:rPr lang="en-US" sz="2400" dirty="0" smtClean="0">
                <a:latin typeface="Times New Roman" pitchFamily="18" charset="0"/>
                <a:cs typeface="Times New Roman" pitchFamily="18" charset="0"/>
              </a:rPr>
              <a:t> must be </a:t>
            </a:r>
            <a:r>
              <a:rPr lang="en-US" sz="2400" u="sng" dirty="0" smtClean="0">
                <a:solidFill>
                  <a:srgbClr val="00B0F0"/>
                </a:solidFill>
                <a:latin typeface="Times New Roman" pitchFamily="18" charset="0"/>
                <a:cs typeface="Times New Roman" pitchFamily="18" charset="0"/>
              </a:rPr>
              <a:t>continuously and closely </a:t>
            </a:r>
            <a:r>
              <a:rPr lang="en-US" sz="2400" dirty="0" smtClean="0">
                <a:solidFill>
                  <a:srgbClr val="00B0F0"/>
                </a:solidFill>
                <a:latin typeface="Times New Roman" pitchFamily="18" charset="0"/>
                <a:cs typeface="Times New Roman" pitchFamily="18" charset="0"/>
              </a:rPr>
              <a:t>observed</a:t>
            </a:r>
            <a:r>
              <a:rPr lang="en-US" sz="2400" dirty="0" smtClean="0">
                <a:latin typeface="Times New Roman" pitchFamily="18" charset="0"/>
                <a:cs typeface="Times New Roman" pitchFamily="18" charset="0"/>
              </a:rPr>
              <a:t> so that problems can be identified as soon as they occur or anticipated. </a:t>
            </a:r>
            <a:r>
              <a:rPr lang="en-US" sz="2400" dirty="0" smtClean="0">
                <a:solidFill>
                  <a:srgbClr val="FF0000"/>
                </a:solidFill>
                <a:latin typeface="Times New Roman" pitchFamily="18" charset="0"/>
                <a:cs typeface="Times New Roman" pitchFamily="18" charset="0"/>
              </a:rPr>
              <a:t>Problems</a:t>
            </a:r>
            <a:r>
              <a:rPr lang="en-US" sz="2400" dirty="0" smtClean="0">
                <a:latin typeface="Times New Roman" pitchFamily="18" charset="0"/>
                <a:cs typeface="Times New Roman" pitchFamily="18" charset="0"/>
              </a:rPr>
              <a:t> are not always the results of crisis; but instead frequently involve an anticipatory or planning situation. Once it has been determined that a problem exists, </a:t>
            </a:r>
            <a:r>
              <a:rPr lang="en-US" sz="2400" b="1" dirty="0" smtClean="0">
                <a:latin typeface="Times New Roman" pitchFamily="18" charset="0"/>
                <a:cs typeface="Times New Roman" pitchFamily="18" charset="0"/>
              </a:rPr>
              <a:t>the problem must be clearly and concisely defined.</a:t>
            </a:r>
            <a:endParaRPr lang="en-US" sz="24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Step 2</a:t>
            </a:r>
            <a:r>
              <a:rPr lang="en-US" sz="3200"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Formulating a model</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b="1" dirty="0" smtClean="0">
                <a:latin typeface="Times New Roman" pitchFamily="18" charset="0"/>
                <a:cs typeface="Times New Roman" pitchFamily="18" charset="0"/>
              </a:rPr>
              <a:t>Model formulation </a:t>
            </a:r>
            <a:r>
              <a:rPr lang="en-US" sz="2400" dirty="0" smtClean="0">
                <a:latin typeface="Times New Roman" pitchFamily="18" charset="0"/>
                <a:cs typeface="Times New Roman" pitchFamily="18" charset="0"/>
              </a:rPr>
              <a:t>involves an </a:t>
            </a:r>
            <a:r>
              <a:rPr lang="en-US" sz="2400" b="1" dirty="0" smtClean="0">
                <a:solidFill>
                  <a:srgbClr val="FF0000"/>
                </a:solidFill>
                <a:latin typeface="Times New Roman" pitchFamily="18" charset="0"/>
                <a:cs typeface="Times New Roman" pitchFamily="18" charset="0"/>
              </a:rPr>
              <a:t>analysis of the system </a:t>
            </a:r>
            <a:r>
              <a:rPr lang="en-US" sz="2400" dirty="0" smtClean="0">
                <a:latin typeface="Times New Roman" pitchFamily="18" charset="0"/>
                <a:cs typeface="Times New Roman" pitchFamily="18" charset="0"/>
              </a:rPr>
              <a:t>under study, determining objective of the decision-maker, and alternative course of action, etc, so as to understand and describe, in precise terms, the problem that an organization faces.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Step 3.Solving the Mathematical Model</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US" sz="2400" dirty="0" smtClean="0">
                <a:latin typeface="Times New Roman" pitchFamily="18" charset="0"/>
                <a:cs typeface="Times New Roman" pitchFamily="18" charset="0"/>
              </a:rPr>
              <a:t>This involves </a:t>
            </a:r>
            <a:r>
              <a:rPr lang="en-US" sz="2400" b="1" dirty="0" smtClean="0">
                <a:solidFill>
                  <a:srgbClr val="FF0000"/>
                </a:solidFill>
                <a:latin typeface="Times New Roman" pitchFamily="18" charset="0"/>
                <a:cs typeface="Times New Roman" pitchFamily="18" charset="0"/>
              </a:rPr>
              <a:t>obtaining the numerical values </a:t>
            </a:r>
            <a:r>
              <a:rPr lang="en-US" sz="2400" dirty="0" smtClean="0">
                <a:latin typeface="Times New Roman" pitchFamily="18" charset="0"/>
                <a:cs typeface="Times New Roman" pitchFamily="18" charset="0"/>
              </a:rPr>
              <a:t>of decision variables. Obtaining these values depends on the specific form or type, of mathematical models. Solving the model requires the use of various mathematical tools and numerical procedures.</a:t>
            </a:r>
          </a:p>
          <a:p>
            <a:pPr algn="just"/>
            <a:r>
              <a:rPr lang="en-US" sz="2400" dirty="0" smtClean="0">
                <a:latin typeface="Times New Roman" pitchFamily="18" charset="0"/>
                <a:cs typeface="Times New Roman" pitchFamily="18" charset="0"/>
              </a:rPr>
              <a:t>In general, there are </a:t>
            </a:r>
            <a:r>
              <a:rPr lang="en-US" sz="2400" dirty="0" smtClean="0">
                <a:solidFill>
                  <a:srgbClr val="FF0000"/>
                </a:solidFill>
                <a:latin typeface="Times New Roman" pitchFamily="18" charset="0"/>
                <a:cs typeface="Times New Roman" pitchFamily="18" charset="0"/>
              </a:rPr>
              <a:t>two categories </a:t>
            </a:r>
            <a:r>
              <a:rPr lang="en-US" sz="2400" dirty="0" smtClean="0">
                <a:latin typeface="Times New Roman" pitchFamily="18" charset="0"/>
                <a:cs typeface="Times New Roman" pitchFamily="18" charset="0"/>
              </a:rPr>
              <a:t>of methods used for solving an OR model.</a:t>
            </a:r>
          </a:p>
          <a:p>
            <a:pPr algn="just">
              <a:buNone/>
            </a:pPr>
            <a:r>
              <a:rPr lang="en-US" sz="2400" dirty="0" smtClean="0">
                <a:latin typeface="Times New Roman" pitchFamily="18" charset="0"/>
                <a:cs typeface="Times New Roman" pitchFamily="18" charset="0"/>
              </a:rPr>
              <a:t>              1. Graphic method</a:t>
            </a:r>
          </a:p>
          <a:p>
            <a:pPr algn="just">
              <a:buNone/>
            </a:pPr>
            <a:r>
              <a:rPr lang="en-US" sz="2400" dirty="0" smtClean="0">
                <a:latin typeface="Times New Roman" pitchFamily="18" charset="0"/>
                <a:cs typeface="Times New Roman" pitchFamily="18" charset="0"/>
              </a:rPr>
              <a:t>              2. Simplex method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Step 4. Validating (Testing) the solution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10000"/>
              </a:lnSpc>
            </a:pPr>
            <a:r>
              <a:rPr lang="en-US" sz="2400" dirty="0" smtClean="0">
                <a:latin typeface="Times New Roman" pitchFamily="18" charset="0"/>
                <a:cs typeface="Times New Roman" pitchFamily="18" charset="0"/>
              </a:rPr>
              <a:t>After solving the mathematical model, it is important to </a:t>
            </a:r>
            <a:r>
              <a:rPr lang="en-US" sz="2400" b="1" dirty="0" smtClean="0">
                <a:solidFill>
                  <a:srgbClr val="FF0000"/>
                </a:solidFill>
                <a:latin typeface="Times New Roman" pitchFamily="18" charset="0"/>
                <a:cs typeface="Times New Roman" pitchFamily="18" charset="0"/>
              </a:rPr>
              <a:t>review the solution carefully</a:t>
            </a:r>
            <a:r>
              <a:rPr lang="en-US" sz="2400" dirty="0" smtClean="0">
                <a:latin typeface="Times New Roman" pitchFamily="18" charset="0"/>
                <a:cs typeface="Times New Roman" pitchFamily="18" charset="0"/>
              </a:rPr>
              <a:t> to see that values make sense and that the resulting decisions can be implemented. Some of the reasons for validating the solution are:</a:t>
            </a:r>
          </a:p>
          <a:p>
            <a:pPr algn="just">
              <a:lnSpc>
                <a:spcPct val="110000"/>
              </a:lnSpc>
              <a:buNone/>
            </a:pP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The mathematical model may not have enumerated all the limitations of the problem under consideration.</a:t>
            </a:r>
          </a:p>
          <a:p>
            <a:pPr algn="just">
              <a:lnSpc>
                <a:spcPct val="110000"/>
              </a:lnSpc>
              <a:buNone/>
            </a:pPr>
            <a:r>
              <a:rPr lang="en-US" sz="2400" dirty="0" smtClean="0">
                <a:latin typeface="Times New Roman" pitchFamily="18" charset="0"/>
                <a:cs typeface="Times New Roman" pitchFamily="18" charset="0"/>
              </a:rPr>
              <a:t>(ii) Certain aspect of the problem may have been overlooked, omitted or simplified,</a:t>
            </a:r>
          </a:p>
          <a:p>
            <a:pPr algn="just">
              <a:lnSpc>
                <a:spcPct val="110000"/>
              </a:lnSpc>
              <a:buNone/>
            </a:pPr>
            <a:r>
              <a:rPr lang="en-US" sz="2400" dirty="0" smtClean="0">
                <a:latin typeface="Times New Roman" pitchFamily="18" charset="0"/>
                <a:cs typeface="Times New Roman" pitchFamily="18" charset="0"/>
              </a:rPr>
              <a:t>(iii) The data may have been incorrect estimated or recorded, perhaps when entered in to the computer.</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Step 5. Implementing the solution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buNone/>
            </a:pPr>
            <a:r>
              <a:rPr lang="en-US" dirty="0" smtClean="0"/>
              <a:t>   The decision-maker has </a:t>
            </a:r>
            <a:r>
              <a:rPr lang="en-US" u="sng" dirty="0" smtClean="0">
                <a:solidFill>
                  <a:srgbClr val="FF0000"/>
                </a:solidFill>
              </a:rPr>
              <a:t>not only to identify </a:t>
            </a:r>
            <a:r>
              <a:rPr lang="en-US" dirty="0" smtClean="0"/>
              <a:t>good decision alternatives but also to select alternatives that are capable of being implemented. It is important to ensure that any solution implemented is continually reviewed and updated in the light of a changing environment.</a:t>
            </a: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1.1 History of Operations Research</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b="1" dirty="0" smtClean="0">
                <a:solidFill>
                  <a:srgbClr val="FF0000"/>
                </a:solidFill>
                <a:latin typeface="Times New Roman" pitchFamily="18" charset="0"/>
                <a:cs typeface="Times New Roman" pitchFamily="18" charset="0"/>
              </a:rPr>
              <a:t>Operations Research/Management science </a:t>
            </a:r>
            <a:r>
              <a:rPr lang="en-US" sz="2400" dirty="0" smtClean="0">
                <a:latin typeface="Times New Roman" pitchFamily="18" charset="0"/>
                <a:cs typeface="Times New Roman" pitchFamily="18" charset="0"/>
              </a:rPr>
              <a:t>today </a:t>
            </a:r>
            <a:r>
              <a:rPr lang="en-US" sz="2400" u="sng" dirty="0" smtClean="0">
                <a:solidFill>
                  <a:srgbClr val="FF0000"/>
                </a:solidFill>
                <a:latin typeface="Times New Roman" pitchFamily="18" charset="0"/>
                <a:cs typeface="Times New Roman" pitchFamily="18" charset="0"/>
              </a:rPr>
              <a:t>plays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a:t>
            </a:r>
            <a:r>
              <a:rPr lang="en-US" sz="2400" b="1" dirty="0" smtClean="0">
                <a:latin typeface="Times New Roman" pitchFamily="18" charset="0"/>
                <a:cs typeface="Times New Roman" pitchFamily="18" charset="0"/>
              </a:rPr>
              <a:t>significant role in</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support</a:t>
            </a:r>
            <a:r>
              <a:rPr lang="en-US" sz="2400" dirty="0" smtClean="0">
                <a:latin typeface="Times New Roman" pitchFamily="18" charset="0"/>
                <a:cs typeface="Times New Roman" pitchFamily="18" charset="0"/>
              </a:rPr>
              <a:t> of management decision making in business and non business organizations. </a:t>
            </a:r>
          </a:p>
          <a:p>
            <a:pPr algn="just">
              <a:lnSpc>
                <a:spcPct val="150000"/>
              </a:lnSpc>
            </a:pPr>
            <a:r>
              <a:rPr lang="en-US" sz="2400" dirty="0" smtClean="0">
                <a:latin typeface="Times New Roman" pitchFamily="18" charset="0"/>
                <a:cs typeface="Times New Roman" pitchFamily="18" charset="0"/>
              </a:rPr>
              <a:t>Operations Research came is to existence </a:t>
            </a:r>
            <a:r>
              <a:rPr lang="en-US" sz="2400" b="1" dirty="0" smtClean="0">
                <a:latin typeface="Times New Roman" pitchFamily="18" charset="0"/>
                <a:cs typeface="Times New Roman" pitchFamily="18" charset="0"/>
              </a:rPr>
              <a:t>as a discipline </a:t>
            </a:r>
            <a:r>
              <a:rPr lang="en-US" sz="2400" dirty="0" smtClean="0">
                <a:latin typeface="Times New Roman" pitchFamily="18" charset="0"/>
                <a:cs typeface="Times New Roman" pitchFamily="18" charset="0"/>
              </a:rPr>
              <a:t>during </a:t>
            </a:r>
            <a:r>
              <a:rPr lang="en-US" sz="2400" b="1" dirty="0" smtClean="0">
                <a:latin typeface="Times New Roman" pitchFamily="18" charset="0"/>
                <a:cs typeface="Times New Roman" pitchFamily="18" charset="0"/>
              </a:rPr>
              <a:t>World War II </a:t>
            </a:r>
            <a:r>
              <a:rPr lang="en-US" sz="2400" dirty="0" smtClean="0">
                <a:latin typeface="Times New Roman" pitchFamily="18" charset="0"/>
                <a:cs typeface="Times New Roman" pitchFamily="18" charset="0"/>
              </a:rPr>
              <a:t>when there was a </a:t>
            </a:r>
            <a:r>
              <a:rPr lang="en-US" sz="2400" u="sng" dirty="0" smtClean="0">
                <a:solidFill>
                  <a:srgbClr val="FF0000"/>
                </a:solidFill>
                <a:latin typeface="Times New Roman" pitchFamily="18" charset="0"/>
                <a:cs typeface="Times New Roman" pitchFamily="18" charset="0"/>
              </a:rPr>
              <a:t>critical </a:t>
            </a:r>
            <a:r>
              <a:rPr lang="en-US" sz="2400" dirty="0" smtClean="0">
                <a:solidFill>
                  <a:srgbClr val="FF0000"/>
                </a:solidFill>
                <a:latin typeface="Times New Roman" pitchFamily="18" charset="0"/>
                <a:cs typeface="Times New Roman" pitchFamily="18" charset="0"/>
              </a:rPr>
              <a:t>need to manage scarce resources.</a:t>
            </a:r>
          </a:p>
          <a:p>
            <a:pPr algn="just"/>
            <a:r>
              <a:rPr lang="en-US" sz="2400" dirty="0" smtClean="0">
                <a:latin typeface="Times New Roman" pitchFamily="18" charset="0"/>
                <a:cs typeface="Times New Roman" pitchFamily="18" charset="0"/>
              </a:rPr>
              <a:t>The </a:t>
            </a:r>
            <a:r>
              <a:rPr lang="en-US" sz="2400" u="sng" dirty="0" smtClean="0">
                <a:latin typeface="Times New Roman" pitchFamily="18" charset="0"/>
                <a:cs typeface="Times New Roman" pitchFamily="18" charset="0"/>
              </a:rPr>
              <a:t>term </a:t>
            </a:r>
            <a:r>
              <a:rPr lang="en-US" sz="2400" dirty="0" smtClean="0">
                <a:latin typeface="Times New Roman" pitchFamily="18" charset="0"/>
                <a:cs typeface="Times New Roman" pitchFamily="18" charset="0"/>
              </a:rPr>
              <a:t>Operations research was coined as a result of </a:t>
            </a:r>
            <a:r>
              <a:rPr lang="en-US" sz="2400" b="1" dirty="0" smtClean="0">
                <a:latin typeface="Times New Roman" pitchFamily="18" charset="0"/>
                <a:cs typeface="Times New Roman" pitchFamily="18" charset="0"/>
              </a:rPr>
              <a:t>research on military operations </a:t>
            </a:r>
            <a:r>
              <a:rPr lang="en-US" sz="2400" dirty="0" smtClean="0">
                <a:latin typeface="Times New Roman" pitchFamily="18" charset="0"/>
                <a:cs typeface="Times New Roman" pitchFamily="18" charset="0"/>
              </a:rPr>
              <a:t>during this war.</a:t>
            </a:r>
          </a:p>
        </p:txBody>
      </p:sp>
      <p:sp>
        <p:nvSpPr>
          <p:cNvPr id="4" name="Slide Number Placeholder 3"/>
          <p:cNvSpPr>
            <a:spLocks noGrp="1"/>
          </p:cNvSpPr>
          <p:nvPr>
            <p:ph type="sldNum" sz="quarter" idx="12"/>
          </p:nvPr>
        </p:nvSpPr>
        <p:spPr/>
        <p:txBody>
          <a:bodyPr/>
          <a:lstStyle/>
          <a:p>
            <a:fld id="{2A9FE9CE-8964-4113-B6FD-531B2DA4CC3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v"/>
            </a:pPr>
            <a:r>
              <a:rPr lang="en-US" sz="3200" b="1" dirty="0" smtClean="0">
                <a:latin typeface="Times New Roman" pitchFamily="18" charset="0"/>
                <a:cs typeface="Times New Roman" pitchFamily="18" charset="0"/>
              </a:rPr>
              <a:t>Operations Research </a:t>
            </a:r>
            <a:r>
              <a:rPr lang="en-US" sz="3200" b="1" dirty="0" smtClean="0">
                <a:solidFill>
                  <a:srgbClr val="FF0000"/>
                </a:solidFill>
                <a:latin typeface="Times New Roman" pitchFamily="18" charset="0"/>
                <a:cs typeface="Times New Roman" pitchFamily="18" charset="0"/>
              </a:rPr>
              <a:t>Techniques</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endParaRPr lang="en-US" dirty="0" smtClean="0"/>
          </a:p>
          <a:p>
            <a:pPr marL="457200" indent="-457200" algn="just">
              <a:buNone/>
            </a:pPr>
            <a:r>
              <a:rPr lang="en-US" sz="2400" b="1" dirty="0" smtClean="0">
                <a:latin typeface="Times New Roman" pitchFamily="18" charset="0"/>
                <a:cs typeface="Times New Roman" pitchFamily="18" charset="0"/>
              </a:rPr>
              <a:t>1. Linear Mathematical Programming</a:t>
            </a:r>
          </a:p>
          <a:p>
            <a:pPr>
              <a:lnSpc>
                <a:spcPct val="120000"/>
              </a:lnSpc>
              <a:buNone/>
            </a:pPr>
            <a:r>
              <a:rPr lang="en-US" sz="2400" dirty="0" smtClean="0">
                <a:latin typeface="Times New Roman" pitchFamily="18" charset="0"/>
                <a:cs typeface="Times New Roman" pitchFamily="18" charset="0"/>
              </a:rPr>
              <a:t>     - Linear programming models             -Graphic Analysis                               -Simplex Method                                 - Post optimality                               -Transportation and assignment           - Integer linear programming          -Goal Linear</a:t>
            </a:r>
          </a:p>
          <a:p>
            <a:pPr algn="just">
              <a:lnSpc>
                <a:spcPct val="120000"/>
              </a:lnSpc>
              <a:buNone/>
            </a:pPr>
            <a:r>
              <a:rPr lang="en-US" sz="2400" dirty="0" smtClean="0">
                <a:latin typeface="Times New Roman" pitchFamily="18" charset="0"/>
                <a:cs typeface="Times New Roman" pitchFamily="18" charset="0"/>
              </a:rPr>
              <a:t>  2. </a:t>
            </a:r>
            <a:r>
              <a:rPr lang="en-US" sz="2400" b="1" dirty="0" smtClean="0">
                <a:latin typeface="Times New Roman" pitchFamily="18" charset="0"/>
                <a:cs typeface="Times New Roman" pitchFamily="18" charset="0"/>
              </a:rPr>
              <a:t>Probabilistic Techniques</a:t>
            </a:r>
          </a:p>
          <a:p>
            <a:pPr algn="just">
              <a:lnSpc>
                <a:spcPct val="120000"/>
              </a:lnSpc>
              <a:buNone/>
            </a:pPr>
            <a:r>
              <a:rPr lang="en-US" sz="2400" dirty="0" smtClean="0">
                <a:latin typeface="Times New Roman" pitchFamily="18" charset="0"/>
                <a:cs typeface="Times New Roman" pitchFamily="18" charset="0"/>
              </a:rPr>
              <a:t>         -Probability                                         - Decision Analysis</a:t>
            </a:r>
          </a:p>
          <a:p>
            <a:pPr algn="just">
              <a:lnSpc>
                <a:spcPct val="120000"/>
              </a:lnSpc>
              <a:buNone/>
            </a:pPr>
            <a:r>
              <a:rPr lang="en-US" sz="2400" dirty="0" smtClean="0">
                <a:latin typeface="Times New Roman" pitchFamily="18" charset="0"/>
                <a:cs typeface="Times New Roman" pitchFamily="18" charset="0"/>
              </a:rPr>
              <a:t>         -Game Theory                                      -Markov Analysis</a:t>
            </a:r>
          </a:p>
          <a:p>
            <a:pPr algn="just">
              <a:lnSpc>
                <a:spcPct val="120000"/>
              </a:lnSpc>
              <a:buNone/>
            </a:pPr>
            <a:r>
              <a:rPr lang="en-US" sz="2400" dirty="0" smtClean="0">
                <a:latin typeface="Times New Roman" pitchFamily="18" charset="0"/>
                <a:cs typeface="Times New Roman" pitchFamily="18" charset="0"/>
              </a:rPr>
              <a:t>         -Queuing                                              -Simulation</a:t>
            </a:r>
          </a:p>
          <a:p>
            <a:pPr algn="just">
              <a:lnSpc>
                <a:spcPct val="120000"/>
              </a:lnSpc>
              <a:buNone/>
            </a:pPr>
            <a:r>
              <a:rPr lang="en-US" sz="2400" dirty="0" smtClean="0">
                <a:latin typeface="Times New Roman" pitchFamily="18" charset="0"/>
                <a:cs typeface="Times New Roman" pitchFamily="18" charset="0"/>
              </a:rPr>
              <a:t>         -Forecasting</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3. </a:t>
            </a:r>
            <a:r>
              <a:rPr lang="en-US" sz="2400" b="1" dirty="0" smtClean="0">
                <a:latin typeface="Times New Roman" pitchFamily="18" charset="0"/>
                <a:cs typeface="Times New Roman" pitchFamily="18" charset="0"/>
              </a:rPr>
              <a:t>Inventory Techniques</a:t>
            </a:r>
          </a:p>
          <a:p>
            <a:pPr algn="just">
              <a:buNone/>
            </a:pPr>
            <a:r>
              <a:rPr lang="en-US" sz="2400" dirty="0" smtClean="0">
                <a:latin typeface="Times New Roman" pitchFamily="18" charset="0"/>
                <a:cs typeface="Times New Roman" pitchFamily="18" charset="0"/>
              </a:rPr>
              <a:t>           -Certain Demand                       </a:t>
            </a:r>
          </a:p>
          <a:p>
            <a:pPr algn="just">
              <a:buNone/>
            </a:pPr>
            <a:r>
              <a:rPr lang="en-US" sz="2400" dirty="0" smtClean="0">
                <a:latin typeface="Times New Roman" pitchFamily="18" charset="0"/>
                <a:cs typeface="Times New Roman" pitchFamily="18" charset="0"/>
              </a:rPr>
              <a:t>           -Uncertain Demand</a:t>
            </a:r>
          </a:p>
          <a:p>
            <a:pPr algn="just">
              <a:buNone/>
            </a:pPr>
            <a:r>
              <a:rPr lang="en-US" sz="2400" b="1" dirty="0" smtClean="0">
                <a:latin typeface="Times New Roman" pitchFamily="18" charset="0"/>
                <a:cs typeface="Times New Roman" pitchFamily="18" charset="0"/>
              </a:rPr>
              <a:t>4. Net work Techniques</a:t>
            </a:r>
          </a:p>
          <a:p>
            <a:pPr algn="just">
              <a:buNone/>
            </a:pPr>
            <a:r>
              <a:rPr lang="en-US" sz="2400" dirty="0" smtClean="0">
                <a:latin typeface="Times New Roman" pitchFamily="18" charset="0"/>
                <a:cs typeface="Times New Roman" pitchFamily="18" charset="0"/>
              </a:rPr>
              <a:t>           -Net work flow CPM/PERT</a:t>
            </a:r>
          </a:p>
          <a:p>
            <a:pPr algn="just">
              <a:buNone/>
            </a:pPr>
            <a:r>
              <a:rPr lang="en-US" sz="2400" dirty="0" smtClean="0">
                <a:latin typeface="Times New Roman" pitchFamily="18" charset="0"/>
                <a:cs typeface="Times New Roman" pitchFamily="18" charset="0"/>
              </a:rPr>
              <a:t>5. </a:t>
            </a:r>
            <a:r>
              <a:rPr lang="en-US" sz="2400" b="1" dirty="0" smtClean="0">
                <a:latin typeface="Times New Roman" pitchFamily="18" charset="0"/>
                <a:cs typeface="Times New Roman" pitchFamily="18" charset="0"/>
              </a:rPr>
              <a:t>Other linear and nonlinear Techniques</a:t>
            </a:r>
          </a:p>
          <a:p>
            <a:pPr marL="273050" indent="420688" algn="just"/>
            <a:r>
              <a:rPr lang="en-US" sz="2400" dirty="0" smtClean="0">
                <a:latin typeface="Times New Roman" pitchFamily="18" charset="0"/>
                <a:cs typeface="Times New Roman" pitchFamily="18" charset="0"/>
              </a:rPr>
              <a:t>Dynamic Programming</a:t>
            </a:r>
          </a:p>
          <a:p>
            <a:pPr marL="273050" indent="420688" algn="just"/>
            <a:r>
              <a:rPr lang="en-US" sz="2400" dirty="0" smtClean="0">
                <a:latin typeface="Times New Roman" pitchFamily="18" charset="0"/>
                <a:cs typeface="Times New Roman" pitchFamily="18" charset="0"/>
              </a:rPr>
              <a:t>Break-even Analysis</a:t>
            </a:r>
          </a:p>
          <a:p>
            <a:pPr marL="273050" indent="420688" algn="just"/>
            <a:r>
              <a:rPr lang="en-US" sz="2400" dirty="0" smtClean="0">
                <a:latin typeface="Times New Roman" pitchFamily="18" charset="0"/>
                <a:cs typeface="Times New Roman" pitchFamily="18" charset="0"/>
              </a:rPr>
              <a:t>Non-linear programming</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buNone/>
            </a:pPr>
            <a:r>
              <a:rPr lang="en-US" sz="8000" dirty="0" smtClean="0">
                <a:latin typeface="Times New Roman" pitchFamily="18" charset="0"/>
                <a:cs typeface="Times New Roman" pitchFamily="18" charset="0"/>
              </a:rPr>
              <a:t> </a:t>
            </a:r>
            <a:endParaRPr lang="en-US" sz="8000" dirty="0">
              <a:latin typeface="Times New Roman" pitchFamily="18" charset="0"/>
              <a:cs typeface="Times New Roman" pitchFamily="18" charset="0"/>
            </a:endParaRPr>
          </a:p>
        </p:txBody>
      </p:sp>
      <p:sp>
        <p:nvSpPr>
          <p:cNvPr id="4" name="Rectangle 3"/>
          <p:cNvSpPr/>
          <p:nvPr/>
        </p:nvSpPr>
        <p:spPr>
          <a:xfrm>
            <a:off x="1600200" y="1447800"/>
            <a:ext cx="6477000" cy="3505200"/>
          </a:xfrm>
          <a:prstGeom prst="rect">
            <a:avLst/>
          </a:prstGeom>
          <a:noFill/>
        </p:spPr>
        <p:txBody>
          <a:bodyPr wrap="square" lIns="91440" tIns="45720" rIns="91440" bIns="45720">
            <a:prstTxWarp prst="textDeflateBottom">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End </a:t>
            </a: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lgn="ctr">
              <a:lnSpc>
                <a:spcPct val="150000"/>
              </a:lnSpc>
              <a:buNone/>
            </a:pPr>
            <a:r>
              <a:rPr lang="en-US" sz="6600" b="1" dirty="0" smtClean="0">
                <a:latin typeface="Algerian" pitchFamily="82" charset="0"/>
              </a:rPr>
              <a:t>Chapter 2</a:t>
            </a:r>
          </a:p>
          <a:p>
            <a:pPr algn="ctr">
              <a:lnSpc>
                <a:spcPct val="150000"/>
              </a:lnSpc>
              <a:buNone/>
            </a:pPr>
            <a:r>
              <a:rPr lang="en-US" sz="6600" b="1" dirty="0" smtClean="0">
                <a:latin typeface="Algerian" pitchFamily="82" charset="0"/>
              </a:rPr>
              <a:t>Linear Programming</a:t>
            </a:r>
            <a:endParaRPr lang="en-US" sz="6600" b="1" dirty="0">
              <a:latin typeface="Algerian" pitchFamily="82"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2.1 Introduction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Linear programming(LP) </a:t>
            </a:r>
            <a:r>
              <a:rPr lang="en-US" sz="2400" dirty="0" smtClean="0">
                <a:latin typeface="Times New Roman" pitchFamily="18" charset="0"/>
                <a:cs typeface="Times New Roman" pitchFamily="18" charset="0"/>
              </a:rPr>
              <a:t>is </a:t>
            </a:r>
            <a:r>
              <a:rPr lang="en-US" sz="2400" dirty="0" smtClean="0">
                <a:solidFill>
                  <a:srgbClr val="FF0000"/>
                </a:solidFill>
                <a:latin typeface="Times New Roman" pitchFamily="18" charset="0"/>
                <a:cs typeface="Times New Roman" pitchFamily="18" charset="0"/>
              </a:rPr>
              <a:t>a mathematical model </a:t>
            </a:r>
            <a:r>
              <a:rPr lang="en-US" sz="2400" dirty="0" smtClean="0">
                <a:latin typeface="Times New Roman" pitchFamily="18" charset="0"/>
                <a:cs typeface="Times New Roman" pitchFamily="18" charset="0"/>
              </a:rPr>
              <a:t>in which the objective function and constraint functions are linear in the decision variables.</a:t>
            </a:r>
          </a:p>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LP</a:t>
            </a:r>
            <a:r>
              <a:rPr lang="en-US" sz="2400" dirty="0" smtClean="0">
                <a:latin typeface="Times New Roman" pitchFamily="18" charset="0"/>
                <a:cs typeface="Times New Roman" pitchFamily="18" charset="0"/>
              </a:rPr>
              <a:t> is a problem solving approach that has been developed to make decisions.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2.2.</a:t>
            </a:r>
            <a:r>
              <a:rPr lang="en-US" sz="3200" b="1" dirty="0" smtClean="0">
                <a:latin typeface="Times New Roman" pitchFamily="18" charset="0"/>
                <a:cs typeface="Times New Roman" pitchFamily="18" charset="0"/>
              </a:rPr>
              <a:t> Components of LP models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t>There are </a:t>
            </a:r>
            <a:r>
              <a:rPr lang="en-US" b="1" dirty="0" smtClean="0">
                <a:solidFill>
                  <a:srgbClr val="FF0000"/>
                </a:solidFill>
              </a:rPr>
              <a:t>three </a:t>
            </a:r>
            <a:r>
              <a:rPr lang="en-US" dirty="0" smtClean="0">
                <a:solidFill>
                  <a:srgbClr val="FF0000"/>
                </a:solidFill>
              </a:rPr>
              <a:t>major </a:t>
            </a:r>
            <a:r>
              <a:rPr lang="en-US" dirty="0" smtClean="0"/>
              <a:t>components of LP models including: </a:t>
            </a:r>
          </a:p>
          <a:p>
            <a:pPr marL="514350" indent="-115888">
              <a:buAutoNum type="arabicPeriod"/>
            </a:pPr>
            <a:r>
              <a:rPr lang="en-US" b="1" dirty="0" smtClean="0">
                <a:solidFill>
                  <a:srgbClr val="FF0000"/>
                </a:solidFill>
              </a:rPr>
              <a:t>Objective function</a:t>
            </a:r>
            <a:r>
              <a:rPr lang="en-US" b="1" dirty="0" smtClean="0"/>
              <a:t>- </a:t>
            </a:r>
            <a:r>
              <a:rPr lang="en-US" dirty="0" smtClean="0"/>
              <a:t>maximization or minimization </a:t>
            </a:r>
          </a:p>
          <a:p>
            <a:pPr marL="514350" indent="-174625">
              <a:buAutoNum type="arabicPeriod"/>
            </a:pPr>
            <a:r>
              <a:rPr lang="en-US" dirty="0" smtClean="0"/>
              <a:t> </a:t>
            </a:r>
            <a:r>
              <a:rPr lang="en-US" b="1" dirty="0" smtClean="0">
                <a:solidFill>
                  <a:srgbClr val="FF0000"/>
                </a:solidFill>
              </a:rPr>
              <a:t>Decision variables</a:t>
            </a:r>
            <a:r>
              <a:rPr lang="en-US" b="1" dirty="0" smtClean="0"/>
              <a:t>- </a:t>
            </a:r>
            <a:r>
              <a:rPr lang="en-US" dirty="0" smtClean="0"/>
              <a:t>unknown quantities to be solved for.  </a:t>
            </a:r>
          </a:p>
          <a:p>
            <a:pPr marL="514350" indent="-174625">
              <a:buAutoNum type="arabicPeriod"/>
            </a:pPr>
            <a:r>
              <a:rPr lang="en-US" b="1" dirty="0" smtClean="0">
                <a:solidFill>
                  <a:srgbClr val="FF0000"/>
                </a:solidFill>
              </a:rPr>
              <a:t>Constraints</a:t>
            </a:r>
            <a:r>
              <a:rPr lang="en-US" dirty="0" smtClean="0"/>
              <a:t> –availability of resource (restriction)</a:t>
            </a:r>
          </a:p>
          <a:p>
            <a:pPr marL="514350" indent="-174625" algn="just">
              <a:buNone/>
            </a:pP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457200" y="2133600"/>
            <a:ext cx="8458199" cy="4038599"/>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2A9FE9CE-8964-4113-B6FD-531B2DA4CC36}"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2.3 Assumptions of LP Models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514350" indent="-514350" algn="just">
              <a:lnSpc>
                <a:spcPct val="150000"/>
              </a:lnSpc>
              <a:buNone/>
              <a:tabLst>
                <a:tab pos="633413" algn="l"/>
                <a:tab pos="693738" algn="l"/>
              </a:tabLst>
            </a:pPr>
            <a:r>
              <a:rPr lang="en-US" sz="2400" dirty="0" smtClean="0"/>
              <a:t>The </a:t>
            </a:r>
            <a:r>
              <a:rPr lang="en-US" sz="2400" dirty="0" smtClean="0">
                <a:solidFill>
                  <a:srgbClr val="FF0000"/>
                </a:solidFill>
              </a:rPr>
              <a:t>assumptions</a:t>
            </a:r>
            <a:r>
              <a:rPr lang="en-US" sz="2400" dirty="0" smtClean="0"/>
              <a:t> reveal the condition under which the model will valid</a:t>
            </a:r>
            <a:endParaRPr lang="en-US" sz="2400" b="1" i="1" dirty="0" smtClean="0">
              <a:latin typeface="Times New Roman" pitchFamily="18" charset="0"/>
              <a:cs typeface="Times New Roman" pitchFamily="18" charset="0"/>
            </a:endParaRP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Linearity</a:t>
            </a: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Continuity/ Divisibility</a:t>
            </a: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Additives</a:t>
            </a: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Certainty</a:t>
            </a: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Choices</a:t>
            </a:r>
          </a:p>
          <a:p>
            <a:pPr marL="514350" indent="-514350" algn="just">
              <a:lnSpc>
                <a:spcPct val="150000"/>
              </a:lnSpc>
              <a:buAutoNum type="arabicPeriod"/>
              <a:tabLst>
                <a:tab pos="633413" algn="l"/>
                <a:tab pos="693738" algn="l"/>
              </a:tabLst>
            </a:pPr>
            <a:r>
              <a:rPr lang="en-US" sz="2400" dirty="0" smtClean="0">
                <a:latin typeface="Times New Roman" pitchFamily="18" charset="0"/>
                <a:cs typeface="Times New Roman" pitchFamily="18" charset="0"/>
              </a:rPr>
              <a:t>Non- negativity assumptions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2.4 </a:t>
            </a:r>
            <a:r>
              <a:rPr lang="en-US" sz="2800" b="1" dirty="0" smtClean="0">
                <a:latin typeface="Times New Roman" pitchFamily="18" charset="0"/>
                <a:cs typeface="Times New Roman" pitchFamily="18" charset="0"/>
              </a:rPr>
              <a:t>Formulating Linear Programming Models (LPM)</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The </a:t>
            </a:r>
            <a:r>
              <a:rPr lang="en-US" dirty="0" smtClean="0">
                <a:solidFill>
                  <a:srgbClr val="FF0000"/>
                </a:solidFill>
              </a:rPr>
              <a:t>formulation of LPM </a:t>
            </a:r>
            <a:r>
              <a:rPr lang="en-US" dirty="0" smtClean="0"/>
              <a:t>involves the following steps :</a:t>
            </a:r>
            <a:endParaRPr lang="en-US" dirty="0" smtClean="0">
              <a:solidFill>
                <a:srgbClr val="FF0000"/>
              </a:solidFill>
            </a:endParaRPr>
          </a:p>
          <a:p>
            <a:pPr lvl="0" algn="just">
              <a:lnSpc>
                <a:spcPct val="150000"/>
              </a:lnSpc>
              <a:buNone/>
            </a:pPr>
            <a:r>
              <a:rPr lang="en-US" dirty="0" smtClean="0"/>
              <a:t>1. </a:t>
            </a:r>
            <a:r>
              <a:rPr lang="en-US" sz="2400" b="1" i="1" dirty="0" smtClean="0">
                <a:latin typeface="Times New Roman" pitchFamily="18" charset="0"/>
                <a:cs typeface="Times New Roman" pitchFamily="18" charset="0"/>
              </a:rPr>
              <a:t>Define the problem</a:t>
            </a:r>
            <a:r>
              <a:rPr lang="en-US" sz="2400" dirty="0" smtClean="0">
                <a:latin typeface="Times New Roman" pitchFamily="18" charset="0"/>
                <a:cs typeface="Times New Roman" pitchFamily="18" charset="0"/>
              </a:rPr>
              <a:t>: - this involves the </a:t>
            </a:r>
            <a:r>
              <a:rPr lang="en-US" sz="2400" dirty="0" smtClean="0">
                <a:solidFill>
                  <a:srgbClr val="FF0000"/>
                </a:solidFill>
                <a:latin typeface="Times New Roman" pitchFamily="18" charset="0"/>
                <a:cs typeface="Times New Roman" pitchFamily="18" charset="0"/>
              </a:rPr>
              <a:t>determination of our specific objectives</a:t>
            </a:r>
            <a:r>
              <a:rPr lang="en-US" sz="2400" dirty="0" smtClean="0">
                <a:latin typeface="Times New Roman" pitchFamily="18" charset="0"/>
                <a:cs typeface="Times New Roman" pitchFamily="18" charset="0"/>
              </a:rPr>
              <a:t>. The word expression of our objective.</a:t>
            </a:r>
          </a:p>
          <a:p>
            <a:pPr algn="just">
              <a:lnSpc>
                <a:spcPct val="150000"/>
              </a:lnSpc>
              <a:buNone/>
            </a:pPr>
            <a:r>
              <a:rPr lang="en-US" sz="2400" b="1" dirty="0" smtClean="0">
                <a:latin typeface="Times New Roman" pitchFamily="18" charset="0"/>
                <a:cs typeface="Times New Roman" pitchFamily="18" charset="0"/>
              </a:rPr>
              <a:t>Example: </a:t>
            </a:r>
            <a:r>
              <a:rPr lang="en-US" sz="2400" dirty="0" smtClean="0">
                <a:latin typeface="Times New Roman" pitchFamily="18" charset="0"/>
                <a:cs typeface="Times New Roman" pitchFamily="18" charset="0"/>
              </a:rPr>
              <a:t>to determine the number of units of P</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and P</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to be produced per month so as to maximize profit given the restrictions (constraints).</a:t>
            </a:r>
          </a:p>
          <a:p>
            <a:pPr lvl="0" algn="just">
              <a:buNone/>
            </a:pPr>
            <a:r>
              <a:rPr lang="en-US" sz="2400" dirty="0" smtClean="0">
                <a:latin typeface="Times New Roman" pitchFamily="18" charset="0"/>
                <a:cs typeface="Times New Roman" pitchFamily="18" charset="0"/>
              </a:rPr>
              <a:t>2. </a:t>
            </a:r>
            <a:r>
              <a:rPr lang="en-US" sz="2400" b="1" i="1" dirty="0" smtClean="0">
                <a:latin typeface="Times New Roman" pitchFamily="18" charset="0"/>
                <a:cs typeface="Times New Roman" pitchFamily="18" charset="0"/>
              </a:rPr>
              <a:t>Determine the decision variables</a:t>
            </a:r>
            <a:r>
              <a:rPr lang="en-US" sz="2400" dirty="0" smtClean="0">
                <a:latin typeface="Times New Roman" pitchFamily="18" charset="0"/>
                <a:cs typeface="Times New Roman" pitchFamily="18" charset="0"/>
              </a:rPr>
              <a:t>: - this involves the representation of the </a:t>
            </a:r>
            <a:r>
              <a:rPr lang="en-US" sz="2400" dirty="0" smtClean="0">
                <a:solidFill>
                  <a:srgbClr val="FF0000"/>
                </a:solidFill>
                <a:latin typeface="Times New Roman" pitchFamily="18" charset="0"/>
                <a:cs typeface="Times New Roman" pitchFamily="18" charset="0"/>
              </a:rPr>
              <a:t>unknown quantities </a:t>
            </a:r>
            <a:r>
              <a:rPr lang="en-US" sz="2400" dirty="0" smtClean="0">
                <a:latin typeface="Times New Roman" pitchFamily="18" charset="0"/>
                <a:cs typeface="Times New Roman" pitchFamily="18" charset="0"/>
              </a:rPr>
              <a:t>by letters.</a:t>
            </a:r>
          </a:p>
          <a:p>
            <a:pPr algn="just">
              <a:lnSpc>
                <a:spcPct val="150000"/>
              </a:lnSpc>
              <a:buNone/>
            </a:pPr>
            <a:endParaRPr lang="en-US" sz="2400"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buNone/>
            </a:pPr>
            <a:r>
              <a:rPr lang="en-US" sz="2400" b="1" dirty="0" smtClean="0">
                <a:latin typeface="Times New Roman" pitchFamily="18" charset="0"/>
                <a:cs typeface="Times New Roman" pitchFamily="18" charset="0"/>
              </a:rPr>
              <a:t>Example: </a:t>
            </a:r>
            <a:r>
              <a:rPr lang="en-US" sz="2400" dirty="0" smtClean="0">
                <a:latin typeface="Times New Roman" pitchFamily="18" charset="0"/>
                <a:cs typeface="Times New Roman" pitchFamily="18" charset="0"/>
              </a:rPr>
              <a:t>let x</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and x</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represent the number of units of P</a:t>
            </a:r>
            <a:r>
              <a:rPr lang="en-US" sz="2400" baseline="-250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and P</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to be produced per month respectively.</a:t>
            </a:r>
          </a:p>
          <a:p>
            <a:pPr lvl="0" algn="just">
              <a:buNone/>
            </a:pPr>
            <a:r>
              <a:rPr lang="en-US" sz="2800" dirty="0" smtClean="0"/>
              <a:t>3</a:t>
            </a:r>
            <a:r>
              <a:rPr lang="en-US" sz="2400"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Formulate the objective function</a:t>
            </a:r>
            <a:r>
              <a:rPr lang="en-US" sz="2400" dirty="0" smtClean="0">
                <a:latin typeface="Times New Roman" pitchFamily="18" charset="0"/>
                <a:cs typeface="Times New Roman" pitchFamily="18" charset="0"/>
              </a:rPr>
              <a:t>:- in developing the objective function make sure that:</a:t>
            </a:r>
          </a:p>
          <a:p>
            <a:pPr lvl="0" algn="just"/>
            <a:r>
              <a:rPr lang="en-US" sz="2400" dirty="0" smtClean="0">
                <a:solidFill>
                  <a:srgbClr val="FF0000"/>
                </a:solidFill>
                <a:latin typeface="Times New Roman" pitchFamily="18" charset="0"/>
                <a:cs typeface="Times New Roman" pitchFamily="18" charset="0"/>
              </a:rPr>
              <a:t>All the decision variables </a:t>
            </a:r>
            <a:r>
              <a:rPr lang="en-US" sz="2400" dirty="0" smtClean="0">
                <a:latin typeface="Times New Roman" pitchFamily="18" charset="0"/>
                <a:cs typeface="Times New Roman" pitchFamily="18" charset="0"/>
              </a:rPr>
              <a:t>are represented in the objective function</a:t>
            </a:r>
          </a:p>
          <a:p>
            <a:pPr lvl="0" algn="just"/>
            <a:r>
              <a:rPr lang="en-US" sz="2400" dirty="0" smtClean="0">
                <a:latin typeface="Times New Roman" pitchFamily="18" charset="0"/>
                <a:cs typeface="Times New Roman" pitchFamily="18" charset="0"/>
              </a:rPr>
              <a:t>The </a:t>
            </a:r>
            <a:r>
              <a:rPr lang="en-US" sz="2400" dirty="0" smtClean="0">
                <a:solidFill>
                  <a:srgbClr val="FF0000"/>
                </a:solidFill>
                <a:latin typeface="Times New Roman" pitchFamily="18" charset="0"/>
                <a:cs typeface="Times New Roman" pitchFamily="18" charset="0"/>
              </a:rPr>
              <a:t>unit of measurement </a:t>
            </a:r>
            <a:r>
              <a:rPr lang="en-US" sz="2400" dirty="0" smtClean="0">
                <a:latin typeface="Times New Roman" pitchFamily="18" charset="0"/>
                <a:cs typeface="Times New Roman" pitchFamily="18" charset="0"/>
              </a:rPr>
              <a:t>of all the coefficients in the objective function must be the same. Example, if we use kg for 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we should use kg for 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too. </a:t>
            </a:r>
          </a:p>
          <a:p>
            <a:pPr lvl="0" algn="just"/>
            <a:r>
              <a:rPr lang="en-US" sz="2400" dirty="0" smtClean="0">
                <a:solidFill>
                  <a:srgbClr val="FF0000"/>
                </a:solidFill>
                <a:latin typeface="Times New Roman" pitchFamily="18" charset="0"/>
                <a:cs typeface="Times New Roman" pitchFamily="18" charset="0"/>
              </a:rPr>
              <a:t>All the terms </a:t>
            </a:r>
            <a:r>
              <a:rPr lang="en-US" sz="2400" dirty="0" smtClean="0">
                <a:latin typeface="Times New Roman" pitchFamily="18" charset="0"/>
                <a:cs typeface="Times New Roman" pitchFamily="18" charset="0"/>
              </a:rPr>
              <a:t>in the objective must include a variable.</a:t>
            </a:r>
          </a:p>
          <a:p>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pPr>
            <a:r>
              <a:rPr lang="en-US" sz="2400" dirty="0" smtClean="0">
                <a:latin typeface="Times New Roman" pitchFamily="18" charset="0"/>
                <a:cs typeface="Times New Roman" pitchFamily="18" charset="0"/>
              </a:rPr>
              <a:t>Since the war involved </a:t>
            </a:r>
            <a:r>
              <a:rPr lang="en-US" sz="2400" u="sng" dirty="0" smtClean="0">
                <a:solidFill>
                  <a:srgbClr val="FF0000"/>
                </a:solidFill>
                <a:latin typeface="Times New Roman" pitchFamily="18" charset="0"/>
                <a:cs typeface="Times New Roman" pitchFamily="18" charset="0"/>
              </a:rPr>
              <a:t>strategic and tactical </a:t>
            </a:r>
            <a:r>
              <a:rPr lang="en-US" sz="2400" dirty="0" smtClean="0">
                <a:solidFill>
                  <a:srgbClr val="FF0000"/>
                </a:solidFill>
                <a:latin typeface="Times New Roman" pitchFamily="18" charset="0"/>
                <a:cs typeface="Times New Roman" pitchFamily="18" charset="0"/>
              </a:rPr>
              <a:t>problems </a:t>
            </a:r>
            <a:r>
              <a:rPr lang="en-US" sz="2400" dirty="0" smtClean="0">
                <a:latin typeface="Times New Roman" pitchFamily="18" charset="0"/>
                <a:cs typeface="Times New Roman" pitchFamily="18" charset="0"/>
              </a:rPr>
              <a:t>which were greatly complicated, to expect adequate solutions from individual or specialists in a single discipline was unrealistic.</a:t>
            </a:r>
          </a:p>
          <a:p>
            <a:pPr algn="just">
              <a:lnSpc>
                <a:spcPct val="150000"/>
              </a:lnSpc>
            </a:pPr>
            <a:r>
              <a:rPr lang="en-US" sz="2400" b="1" dirty="0" smtClean="0">
                <a:solidFill>
                  <a:srgbClr val="FF0000"/>
                </a:solidFill>
                <a:latin typeface="Times New Roman" pitchFamily="18" charset="0"/>
                <a:cs typeface="Times New Roman" pitchFamily="18" charset="0"/>
              </a:rPr>
              <a:t>After the war ended</a:t>
            </a:r>
            <a:r>
              <a:rPr lang="en-US" sz="2400" dirty="0" smtClean="0">
                <a:latin typeface="Times New Roman" pitchFamily="18" charset="0"/>
                <a:cs typeface="Times New Roman" pitchFamily="18" charset="0"/>
              </a:rPr>
              <a:t>, scientists who had been active in the military OR groups made efforts to apply the operations research approach to </a:t>
            </a:r>
            <a:r>
              <a:rPr lang="en-US" sz="2400" b="1" dirty="0" smtClean="0">
                <a:solidFill>
                  <a:srgbClr val="FF0000"/>
                </a:solidFill>
                <a:latin typeface="Times New Roman" pitchFamily="18" charset="0"/>
                <a:cs typeface="Times New Roman" pitchFamily="18" charset="0"/>
              </a:rPr>
              <a:t>civilian problems</a:t>
            </a:r>
            <a:r>
              <a:rPr lang="en-US" sz="2400" dirty="0" smtClean="0">
                <a:latin typeface="Times New Roman" pitchFamily="18" charset="0"/>
                <a:cs typeface="Times New Roman" pitchFamily="18" charset="0"/>
              </a:rPr>
              <a:t>, related to business, industry, research and development, and even won Nobel prizes when they returned to their peacetime disciplines</a:t>
            </a:r>
            <a:r>
              <a:rPr lang="en-US" sz="2400" dirty="0" smtClean="0"/>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lvl="0" algn="just">
              <a:lnSpc>
                <a:spcPct val="150000"/>
              </a:lnSpc>
              <a:buNone/>
            </a:pPr>
            <a:r>
              <a:rPr lang="en-US" b="1" i="1" dirty="0" smtClean="0"/>
              <a:t>4. </a:t>
            </a:r>
            <a:r>
              <a:rPr lang="en-US" sz="2400" b="1" i="1" dirty="0" smtClean="0">
                <a:latin typeface="Times New Roman" pitchFamily="18" charset="0"/>
                <a:cs typeface="Times New Roman" pitchFamily="18" charset="0"/>
              </a:rPr>
              <a:t>Formulate the constraints</a:t>
            </a:r>
            <a:r>
              <a:rPr lang="en-US" sz="2400" dirty="0" smtClean="0">
                <a:latin typeface="Times New Roman" pitchFamily="18" charset="0"/>
                <a:cs typeface="Times New Roman" pitchFamily="18" charset="0"/>
              </a:rPr>
              <a:t>:-</a:t>
            </a:r>
            <a:r>
              <a:rPr lang="en-US" sz="2400" dirty="0" smtClean="0">
                <a:solidFill>
                  <a:srgbClr val="FF0000"/>
                </a:solidFill>
                <a:latin typeface="Times New Roman" pitchFamily="18" charset="0"/>
                <a:cs typeface="Times New Roman" pitchFamily="18" charset="0"/>
              </a:rPr>
              <a:t>decide on the constraints</a:t>
            </a:r>
            <a:r>
              <a:rPr lang="en-US" sz="2400" dirty="0" smtClean="0">
                <a:latin typeface="Times New Roman" pitchFamily="18" charset="0"/>
                <a:cs typeface="Times New Roman" pitchFamily="18" charset="0"/>
              </a:rPr>
              <a:t> and formulate the mathematical relationship that is used to express the limitations.</a:t>
            </a:r>
          </a:p>
          <a:p>
            <a:pPr lvl="0" algn="just">
              <a:lnSpc>
                <a:spcPct val="150000"/>
              </a:lnSpc>
              <a:buNone/>
            </a:pPr>
            <a:r>
              <a:rPr lang="en-US" sz="2400" b="1" i="1" dirty="0" smtClean="0">
                <a:latin typeface="Times New Roman" pitchFamily="18" charset="0"/>
                <a:cs typeface="Times New Roman" pitchFamily="18" charset="0"/>
              </a:rPr>
              <a:t>5. Determine the non-negativity assumptions</a:t>
            </a:r>
            <a:endParaRPr lang="en-US" sz="2400"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800" dirty="0" smtClean="0">
                <a:latin typeface="Times New Roman" pitchFamily="18" charset="0"/>
                <a:cs typeface="Times New Roman" pitchFamily="18" charset="0"/>
              </a:rPr>
              <a:t>The </a:t>
            </a:r>
            <a:r>
              <a:rPr lang="en-US" sz="2800" dirty="0" smtClean="0">
                <a:solidFill>
                  <a:srgbClr val="FF0000"/>
                </a:solidFill>
                <a:latin typeface="Times New Roman" pitchFamily="18" charset="0"/>
                <a:cs typeface="Times New Roman" pitchFamily="18" charset="0"/>
              </a:rPr>
              <a:t>general linear programming problem </a:t>
            </a:r>
            <a:r>
              <a:rPr lang="en-US" sz="2800" dirty="0" smtClean="0">
                <a:latin typeface="Times New Roman" pitchFamily="18" charset="0"/>
                <a:cs typeface="Times New Roman" pitchFamily="18" charset="0"/>
              </a:rPr>
              <a:t>can be represented in the following mathematical forms.</a:t>
            </a:r>
          </a:p>
          <a:p>
            <a:pPr algn="just">
              <a:lnSpc>
                <a:spcPct val="150000"/>
              </a:lnSpc>
              <a:buNone/>
            </a:pPr>
            <a:r>
              <a:rPr lang="en-US" sz="2800" b="1" u="sng" dirty="0" smtClean="0">
                <a:latin typeface="Times New Roman" pitchFamily="18" charset="0"/>
                <a:cs typeface="Times New Roman" pitchFamily="18" charset="0"/>
              </a:rPr>
              <a:t>Maximization  case </a:t>
            </a:r>
          </a:p>
          <a:p>
            <a:pPr algn="just">
              <a:buNone/>
            </a:pPr>
            <a:r>
              <a:rPr lang="en-US" dirty="0" smtClean="0">
                <a:latin typeface="Times New Roman" pitchFamily="18" charset="0"/>
                <a:cs typeface="Times New Roman" pitchFamily="18" charset="0"/>
              </a:rPr>
              <a:t>Max Z= 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CnX</a:t>
            </a:r>
            <a:r>
              <a:rPr lang="en-US" baseline="-25000" dirty="0" err="1" smtClean="0">
                <a:latin typeface="Times New Roman" pitchFamily="18" charset="0"/>
                <a:cs typeface="Times New Roman" pitchFamily="18" charset="0"/>
              </a:rPr>
              <a:t>n</a:t>
            </a:r>
            <a:r>
              <a:rPr lang="en-US" baseline="-25000"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subject to</a:t>
            </a:r>
          </a:p>
          <a:p>
            <a:pPr algn="just">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11</a:t>
            </a: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13</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15</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16</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17</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 + A</a:t>
            </a:r>
            <a:r>
              <a:rPr lang="en-US" baseline="-25000" dirty="0" smtClean="0">
                <a:latin typeface="Times New Roman" pitchFamily="18" charset="0"/>
                <a:cs typeface="Times New Roman" pitchFamily="18" charset="0"/>
              </a:rPr>
              <a:t>1n</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n </a:t>
            </a:r>
            <a:r>
              <a:rPr lang="en-US" u="sng" dirty="0" smtClean="0">
                <a:latin typeface="Times New Roman" pitchFamily="18" charset="0"/>
                <a:cs typeface="Times New Roman" pitchFamily="18" charset="0"/>
              </a:rPr>
              <a:t>&lt;</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22</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26</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27</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 + A</a:t>
            </a:r>
            <a:r>
              <a:rPr lang="en-US" baseline="-25000" dirty="0" smtClean="0">
                <a:latin typeface="Times New Roman" pitchFamily="18" charset="0"/>
                <a:cs typeface="Times New Roman" pitchFamily="18" charset="0"/>
              </a:rPr>
              <a:t>2n</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n </a:t>
            </a:r>
            <a:r>
              <a:rPr lang="en-US" u="sng" dirty="0" smtClean="0">
                <a:latin typeface="Times New Roman" pitchFamily="18" charset="0"/>
                <a:cs typeface="Times New Roman" pitchFamily="18" charset="0"/>
              </a:rPr>
              <a:t>&lt;</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i1</a:t>
            </a: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A</a:t>
            </a:r>
            <a:r>
              <a:rPr lang="en-US" baseline="-25000" dirty="0" smtClean="0">
                <a:latin typeface="Times New Roman" pitchFamily="18" charset="0"/>
                <a:cs typeface="Times New Roman" pitchFamily="18" charset="0"/>
              </a:rPr>
              <a:t>i2</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i3</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i4</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i5</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i6</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i7</a:t>
            </a:r>
            <a:r>
              <a:rPr lang="en-US" dirty="0" smtClean="0">
                <a:latin typeface="Times New Roman" pitchFamily="18" charset="0"/>
                <a:cs typeface="Times New Roman" pitchFamily="18" charset="0"/>
              </a:rPr>
              <a:t>x</a:t>
            </a:r>
            <a:r>
              <a:rPr lang="en-US" baseline="-25000"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 + </a:t>
            </a:r>
            <a:r>
              <a:rPr lang="en-US" dirty="0" err="1" smtClean="0">
                <a:latin typeface="Times New Roman" pitchFamily="18" charset="0"/>
                <a:cs typeface="Times New Roman" pitchFamily="18" charset="0"/>
              </a:rPr>
              <a:t>Ai</a:t>
            </a:r>
            <a:r>
              <a:rPr lang="en-US" baseline="-25000" dirty="0" err="1" smtClean="0">
                <a:latin typeface="Times New Roman" pitchFamily="18" charset="0"/>
                <a:cs typeface="Times New Roman" pitchFamily="18" charset="0"/>
              </a:rPr>
              <a:t>n</a:t>
            </a:r>
            <a:r>
              <a:rPr lang="en-US" dirty="0" err="1" smtClean="0">
                <a:latin typeface="Times New Roman" pitchFamily="18" charset="0"/>
                <a:cs typeface="Times New Roman" pitchFamily="18" charset="0"/>
              </a:rPr>
              <a:t>x</a:t>
            </a:r>
            <a:r>
              <a:rPr lang="en-US" baseline="-25000" dirty="0" err="1" smtClean="0">
                <a:latin typeface="Times New Roman" pitchFamily="18" charset="0"/>
                <a:cs typeface="Times New Roman" pitchFamily="18" charset="0"/>
              </a:rPr>
              <a:t>n</a:t>
            </a:r>
            <a:r>
              <a:rPr lang="en-US" u="sng" baseline="-25000"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&lt;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n</a:t>
            </a:r>
            <a:r>
              <a:rPr lang="en-US" baseline="-25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Xij</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 o for J= 1, 2,3,4… n </a:t>
            </a:r>
          </a:p>
          <a:p>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buNone/>
            </a:pPr>
            <a:r>
              <a:rPr lang="en-US" b="1" u="sng" dirty="0" smtClean="0"/>
              <a:t>Minimization case</a:t>
            </a:r>
          </a:p>
          <a:p>
            <a:pPr algn="just">
              <a:buNone/>
            </a:pPr>
            <a:r>
              <a:rPr lang="en-US" sz="2200" dirty="0" smtClean="0">
                <a:latin typeface="Times New Roman" pitchFamily="18" charset="0"/>
                <a:cs typeface="Times New Roman" pitchFamily="18" charset="0"/>
              </a:rPr>
              <a:t>Min</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Z= C</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1 </a:t>
            </a:r>
            <a:r>
              <a:rPr lang="en-US" sz="2200" dirty="0" smtClean="0">
                <a:latin typeface="Times New Roman" pitchFamily="18" charset="0"/>
                <a:cs typeface="Times New Roman" pitchFamily="18" charset="0"/>
              </a:rPr>
              <a:t>+ C</a:t>
            </a:r>
            <a:r>
              <a:rPr lang="en-US" sz="2200"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2 </a:t>
            </a:r>
            <a:r>
              <a:rPr lang="en-US" sz="2200" dirty="0" smtClean="0">
                <a:latin typeface="Times New Roman" pitchFamily="18" charset="0"/>
                <a:cs typeface="Times New Roman" pitchFamily="18" charset="0"/>
              </a:rPr>
              <a:t>+ C</a:t>
            </a:r>
            <a:r>
              <a:rPr lang="en-US" sz="2200" baseline="-25000" dirty="0" smtClean="0">
                <a:latin typeface="Times New Roman" pitchFamily="18" charset="0"/>
                <a:cs typeface="Times New Roman" pitchFamily="18" charset="0"/>
              </a:rPr>
              <a:t>3</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3 </a:t>
            </a:r>
            <a:r>
              <a:rPr lang="en-US" sz="2200" dirty="0" smtClean="0">
                <a:latin typeface="Times New Roman" pitchFamily="18" charset="0"/>
                <a:cs typeface="Times New Roman" pitchFamily="18" charset="0"/>
              </a:rPr>
              <a:t>+ C</a:t>
            </a:r>
            <a:r>
              <a:rPr lang="en-US" sz="2200" baseline="-25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14</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CnX</a:t>
            </a:r>
            <a:r>
              <a:rPr lang="en-US" sz="2200" baseline="-25000" dirty="0" err="1" smtClean="0">
                <a:latin typeface="Times New Roman" pitchFamily="18" charset="0"/>
                <a:cs typeface="Times New Roman" pitchFamily="18" charset="0"/>
              </a:rPr>
              <a:t>n</a:t>
            </a:r>
            <a:r>
              <a:rPr lang="en-US" sz="2200" baseline="-25000" dirty="0" smtClean="0">
                <a:latin typeface="Times New Roman" pitchFamily="18" charset="0"/>
                <a:cs typeface="Times New Roman" pitchFamily="18" charset="0"/>
              </a:rPr>
              <a:t>   </a:t>
            </a:r>
          </a:p>
          <a:p>
            <a:pPr algn="just">
              <a:buNone/>
            </a:pPr>
            <a:r>
              <a:rPr lang="en-US" sz="2200" dirty="0" smtClean="0">
                <a:latin typeface="Times New Roman" pitchFamily="18" charset="0"/>
                <a:cs typeface="Times New Roman" pitchFamily="18" charset="0"/>
              </a:rPr>
              <a:t>   subject to</a:t>
            </a:r>
          </a:p>
          <a:p>
            <a:pPr algn="just">
              <a:buNone/>
            </a:pP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11</a:t>
            </a:r>
            <a:r>
              <a:rPr lang="en-US" sz="2200" dirty="0" smtClean="0">
                <a:latin typeface="Times New Roman" pitchFamily="18" charset="0"/>
                <a:cs typeface="Times New Roman" pitchFamily="18" charset="0"/>
              </a:rPr>
              <a:t> x</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 A</a:t>
            </a:r>
            <a:r>
              <a:rPr lang="en-US" sz="2200" baseline="-25000" dirty="0" smtClean="0">
                <a:latin typeface="Times New Roman" pitchFamily="18" charset="0"/>
                <a:cs typeface="Times New Roman" pitchFamily="18" charset="0"/>
              </a:rPr>
              <a:t>12</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13</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3</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14</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15</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5</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16</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6</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17</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7</a:t>
            </a:r>
            <a:r>
              <a:rPr lang="en-US" sz="2200" dirty="0" smtClean="0">
                <a:latin typeface="Times New Roman" pitchFamily="18" charset="0"/>
                <a:cs typeface="Times New Roman" pitchFamily="18" charset="0"/>
              </a:rPr>
              <a:t>+ …. + A</a:t>
            </a:r>
            <a:r>
              <a:rPr lang="en-US" sz="2200" baseline="-25000" dirty="0" smtClean="0">
                <a:latin typeface="Times New Roman" pitchFamily="18" charset="0"/>
                <a:cs typeface="Times New Roman" pitchFamily="18" charset="0"/>
              </a:rPr>
              <a:t>1n</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n </a:t>
            </a:r>
            <a:r>
              <a:rPr lang="en-US" sz="2200" u="sng"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R</a:t>
            </a:r>
            <a:r>
              <a:rPr lang="en-US" sz="2200" baseline="-25000" dirty="0" smtClean="0">
                <a:latin typeface="Times New Roman" pitchFamily="18" charset="0"/>
                <a:cs typeface="Times New Roman" pitchFamily="18" charset="0"/>
              </a:rPr>
              <a:t>1</a:t>
            </a: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A</a:t>
            </a:r>
            <a:r>
              <a:rPr lang="en-US" sz="2200" baseline="-25000" dirty="0" smtClean="0">
                <a:latin typeface="Times New Roman" pitchFamily="18" charset="0"/>
                <a:cs typeface="Times New Roman" pitchFamily="18" charset="0"/>
              </a:rPr>
              <a:t>21</a:t>
            </a:r>
            <a:r>
              <a:rPr lang="en-US" sz="2200" dirty="0" smtClean="0">
                <a:latin typeface="Times New Roman" pitchFamily="18" charset="0"/>
                <a:cs typeface="Times New Roman" pitchFamily="18" charset="0"/>
              </a:rPr>
              <a:t> x</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 A</a:t>
            </a:r>
            <a:r>
              <a:rPr lang="en-US" sz="2200" baseline="-25000" dirty="0" smtClean="0">
                <a:latin typeface="Times New Roman" pitchFamily="18" charset="0"/>
                <a:cs typeface="Times New Roman" pitchFamily="18" charset="0"/>
              </a:rPr>
              <a:t>22</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23</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3</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24</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25</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5</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26</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6</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27</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7</a:t>
            </a:r>
            <a:r>
              <a:rPr lang="en-US" sz="2200" dirty="0" smtClean="0">
                <a:latin typeface="Times New Roman" pitchFamily="18" charset="0"/>
                <a:cs typeface="Times New Roman" pitchFamily="18" charset="0"/>
              </a:rPr>
              <a:t>+ …. + A</a:t>
            </a:r>
            <a:r>
              <a:rPr lang="en-US" sz="2200" baseline="-25000" dirty="0" smtClean="0">
                <a:latin typeface="Times New Roman" pitchFamily="18" charset="0"/>
                <a:cs typeface="Times New Roman" pitchFamily="18" charset="0"/>
              </a:rPr>
              <a:t>2n</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n </a:t>
            </a:r>
            <a:r>
              <a:rPr lang="en-US" sz="2200" u="sng"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R</a:t>
            </a:r>
            <a:r>
              <a:rPr lang="en-US" sz="2200" baseline="-25000" dirty="0" smtClean="0">
                <a:latin typeface="Times New Roman" pitchFamily="18" charset="0"/>
                <a:cs typeface="Times New Roman" pitchFamily="18" charset="0"/>
              </a:rPr>
              <a:t>2</a:t>
            </a: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.A</a:t>
            </a:r>
            <a:r>
              <a:rPr lang="en-US" sz="2200" baseline="-25000" dirty="0" smtClean="0">
                <a:latin typeface="Times New Roman" pitchFamily="18" charset="0"/>
                <a:cs typeface="Times New Roman" pitchFamily="18" charset="0"/>
              </a:rPr>
              <a:t>i1</a:t>
            </a:r>
            <a:r>
              <a:rPr lang="en-US" sz="2200" dirty="0" smtClean="0">
                <a:latin typeface="Times New Roman" pitchFamily="18" charset="0"/>
                <a:cs typeface="Times New Roman" pitchFamily="18" charset="0"/>
              </a:rPr>
              <a:t> x</a:t>
            </a:r>
            <a:r>
              <a:rPr lang="en-US" sz="2200" baseline="-25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 A</a:t>
            </a:r>
            <a:r>
              <a:rPr lang="en-US" sz="2200" baseline="-25000" dirty="0" smtClean="0">
                <a:latin typeface="Times New Roman" pitchFamily="18" charset="0"/>
                <a:cs typeface="Times New Roman" pitchFamily="18" charset="0"/>
              </a:rPr>
              <a:t>i2</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i3</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3</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i4</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i5</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5</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i6</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6</a:t>
            </a:r>
            <a:r>
              <a:rPr lang="en-US" sz="2200" dirty="0" smtClean="0">
                <a:latin typeface="Times New Roman" pitchFamily="18" charset="0"/>
                <a:cs typeface="Times New Roman" pitchFamily="18" charset="0"/>
              </a:rPr>
              <a:t>+ A</a:t>
            </a:r>
            <a:r>
              <a:rPr lang="en-US" sz="2200" baseline="-25000" dirty="0" smtClean="0">
                <a:latin typeface="Times New Roman" pitchFamily="18" charset="0"/>
                <a:cs typeface="Times New Roman" pitchFamily="18" charset="0"/>
              </a:rPr>
              <a:t>i7</a:t>
            </a:r>
            <a:r>
              <a:rPr lang="en-US" sz="2200" dirty="0" smtClean="0">
                <a:latin typeface="Times New Roman" pitchFamily="18" charset="0"/>
                <a:cs typeface="Times New Roman" pitchFamily="18" charset="0"/>
              </a:rPr>
              <a:t>x</a:t>
            </a:r>
            <a:r>
              <a:rPr lang="en-US" sz="2200" baseline="-25000" dirty="0" smtClean="0">
                <a:latin typeface="Times New Roman" pitchFamily="18" charset="0"/>
                <a:cs typeface="Times New Roman" pitchFamily="18" charset="0"/>
              </a:rPr>
              <a:t>7</a:t>
            </a:r>
            <a:r>
              <a:rPr lang="en-US" sz="2200" dirty="0" smtClean="0">
                <a:latin typeface="Times New Roman" pitchFamily="18" charset="0"/>
                <a:cs typeface="Times New Roman" pitchFamily="18" charset="0"/>
              </a:rPr>
              <a:t>+ …. + </a:t>
            </a:r>
            <a:r>
              <a:rPr lang="en-US" sz="2200" dirty="0" err="1" smtClean="0">
                <a:latin typeface="Times New Roman" pitchFamily="18" charset="0"/>
                <a:cs typeface="Times New Roman" pitchFamily="18" charset="0"/>
              </a:rPr>
              <a:t>Ai</a:t>
            </a:r>
            <a:r>
              <a:rPr lang="en-US" sz="2200" baseline="-25000" dirty="0" err="1" smtClean="0">
                <a:latin typeface="Times New Roman" pitchFamily="18" charset="0"/>
                <a:cs typeface="Times New Roman" pitchFamily="18" charset="0"/>
              </a:rPr>
              <a:t>n</a:t>
            </a:r>
            <a:r>
              <a:rPr lang="en-US" sz="2200" dirty="0" err="1" smtClean="0">
                <a:latin typeface="Times New Roman" pitchFamily="18" charset="0"/>
                <a:cs typeface="Times New Roman" pitchFamily="18" charset="0"/>
              </a:rPr>
              <a:t>x</a:t>
            </a:r>
            <a:r>
              <a:rPr lang="en-US" sz="2200" baseline="-25000" dirty="0" err="1" smtClean="0">
                <a:latin typeface="Times New Roman" pitchFamily="18" charset="0"/>
                <a:cs typeface="Times New Roman" pitchFamily="18" charset="0"/>
              </a:rPr>
              <a:t>n</a:t>
            </a:r>
            <a:r>
              <a:rPr lang="en-US" sz="2200" u="sng" baseline="-25000"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&gt; </a:t>
            </a:r>
            <a:r>
              <a:rPr lang="en-US" sz="2200" dirty="0" err="1" smtClean="0">
                <a:latin typeface="Times New Roman" pitchFamily="18" charset="0"/>
                <a:cs typeface="Times New Roman" pitchFamily="18" charset="0"/>
              </a:rPr>
              <a:t>R</a:t>
            </a:r>
            <a:r>
              <a:rPr lang="en-US" sz="2200" baseline="-25000" dirty="0" err="1" smtClean="0">
                <a:latin typeface="Times New Roman" pitchFamily="18" charset="0"/>
                <a:cs typeface="Times New Roman" pitchFamily="18" charset="0"/>
              </a:rPr>
              <a:t>n</a:t>
            </a:r>
            <a:r>
              <a:rPr lang="en-US" sz="2200" baseline="-250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Xij</a:t>
            </a:r>
            <a:r>
              <a:rPr lang="en-US" sz="2200"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 o for J= 1, 2,3,4… n </a:t>
            </a:r>
          </a:p>
          <a:p>
            <a:pPr algn="just"/>
            <a:endParaRPr lang="en-US" sz="2200" dirty="0" smtClean="0">
              <a:latin typeface="Times New Roman" pitchFamily="18" charset="0"/>
              <a:cs typeface="Times New Roman" pitchFamily="18" charset="0"/>
            </a:endParaRPr>
          </a:p>
          <a:p>
            <a:pPr algn="just">
              <a:buNone/>
            </a:pPr>
            <a:endParaRPr lang="en-US" sz="2200" b="1" u="sng"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2.4 Application Area of LP</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pPr>
            <a:r>
              <a:rPr lang="en-US" sz="2400" dirty="0" smtClean="0">
                <a:latin typeface="Times New Roman" pitchFamily="18" charset="0"/>
                <a:cs typeface="Times New Roman" pitchFamily="18" charset="0"/>
              </a:rPr>
              <a:t>There is a </a:t>
            </a:r>
            <a:r>
              <a:rPr lang="en-US" sz="2400" dirty="0" smtClean="0">
                <a:solidFill>
                  <a:srgbClr val="FF0000"/>
                </a:solidFill>
                <a:latin typeface="Times New Roman" pitchFamily="18" charset="0"/>
                <a:cs typeface="Times New Roman" pitchFamily="18" charset="0"/>
              </a:rPr>
              <a:t>wide range of problems </a:t>
            </a:r>
            <a:r>
              <a:rPr lang="en-US" sz="2400" dirty="0" smtClean="0">
                <a:latin typeface="Times New Roman" pitchFamily="18" charset="0"/>
                <a:cs typeface="Times New Roman" pitchFamily="18" charset="0"/>
              </a:rPr>
              <a:t>that lend themselves to solution by linear programming techniques. Some of these include:</a:t>
            </a:r>
          </a:p>
          <a:p>
            <a:pPr algn="just">
              <a:lnSpc>
                <a:spcPct val="150000"/>
              </a:lnSpc>
              <a:buFont typeface="Wingdings" pitchFamily="2" charset="2"/>
              <a:buChar char="v"/>
            </a:pPr>
            <a:r>
              <a:rPr lang="en-US" sz="2400"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Production management</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(product mix, blending problems, production planning, Assembly line balancing.), </a:t>
            </a:r>
          </a:p>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Marketing management </a:t>
            </a:r>
            <a:r>
              <a:rPr lang="en-US" sz="2400" dirty="0" smtClean="0">
                <a:latin typeface="Times New Roman" pitchFamily="18" charset="0"/>
                <a:cs typeface="Times New Roman" pitchFamily="18" charset="0"/>
              </a:rPr>
              <a:t>(media selection, traveling sales man problem, physical distribution),</a:t>
            </a:r>
          </a:p>
          <a:p>
            <a:pPr algn="just">
              <a:lnSpc>
                <a:spcPct val="150000"/>
              </a:lnSpc>
              <a:buNone/>
            </a:pPr>
            <a:endParaRPr lang="en-US"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Financial management </a:t>
            </a:r>
            <a:r>
              <a:rPr lang="en-US" sz="2400" dirty="0" smtClean="0">
                <a:latin typeface="Times New Roman" pitchFamily="18" charset="0"/>
                <a:cs typeface="Times New Roman" pitchFamily="18" charset="0"/>
              </a:rPr>
              <a:t>(portfolio selection, profit planning)</a:t>
            </a:r>
          </a:p>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Agricultural </a:t>
            </a:r>
            <a:r>
              <a:rPr lang="en-US" sz="2400" b="1" dirty="0" smtClean="0">
                <a:latin typeface="Times New Roman" pitchFamily="18" charset="0"/>
                <a:cs typeface="Times New Roman" pitchFamily="18" charset="0"/>
              </a:rPr>
              <a:t>application </a:t>
            </a:r>
          </a:p>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Military</a:t>
            </a:r>
            <a:r>
              <a:rPr lang="en-US" sz="2400" b="1" dirty="0" smtClean="0">
                <a:latin typeface="Times New Roman" pitchFamily="18" charset="0"/>
                <a:cs typeface="Times New Roman" pitchFamily="18" charset="0"/>
              </a:rPr>
              <a:t> applications</a:t>
            </a:r>
          </a:p>
          <a:p>
            <a:pPr algn="just">
              <a:lnSpc>
                <a:spcPct val="150000"/>
              </a:lnSpc>
              <a:buFont typeface="Wingdings" pitchFamily="2" charset="2"/>
              <a:buChar char="v"/>
            </a:pPr>
            <a:r>
              <a:rPr lang="en-US" sz="2400" b="1" dirty="0" smtClean="0">
                <a:solidFill>
                  <a:srgbClr val="FF0000"/>
                </a:solidFill>
                <a:latin typeface="Times New Roman" pitchFamily="18" charset="0"/>
                <a:cs typeface="Times New Roman" pitchFamily="18" charset="0"/>
              </a:rPr>
              <a:t>Personnel</a:t>
            </a:r>
            <a:r>
              <a:rPr lang="en-US" sz="2400" b="1" dirty="0" smtClean="0">
                <a:latin typeface="Times New Roman" pitchFamily="18" charset="0"/>
                <a:cs typeface="Times New Roman" pitchFamily="18" charset="0"/>
              </a:rPr>
              <a:t> management </a:t>
            </a:r>
            <a:r>
              <a:rPr lang="en-US" sz="2400" dirty="0" smtClean="0">
                <a:latin typeface="Times New Roman" pitchFamily="18" charset="0"/>
                <a:cs typeface="Times New Roman" pitchFamily="18" charset="0"/>
              </a:rPr>
              <a:t>(staffing problem, Determination of equitable salary and etc.</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Example1:</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150000"/>
              </a:lnSpc>
              <a:buNone/>
            </a:pPr>
            <a:r>
              <a:rPr lang="en-US" sz="2400" dirty="0" smtClean="0">
                <a:latin typeface="Times New Roman" pitchFamily="18" charset="0"/>
                <a:cs typeface="Times New Roman" pitchFamily="18" charset="0"/>
              </a:rPr>
              <a:t>A firm that assembles computer equipments is about to start production of two new computers (type 1 and type2). Each type of micro computer will require assembly time, inspection time and storage space. The amount of each of these resources that can be devoted to the production of the micro computers is limited. The manager of the firm would like to determine the quantity of each micro computer to produce in order to maximize the profit generated by sale of the micro computers. In order to develop a suitable model of the problem the manager has met with the design and manufacturing personnel. As a result of those meetings the manager has obtained the following information</a:t>
            </a:r>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a:bodyPr>
          <a:lstStyle/>
          <a:p>
            <a:pPr algn="just">
              <a:buNone/>
            </a:pPr>
            <a:r>
              <a:rPr lang="en-US" sz="2400"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Type1</a:t>
            </a:r>
            <a:r>
              <a:rPr lang="en-US" sz="2400"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Type 2</a:t>
            </a:r>
          </a:p>
          <a:p>
            <a:pPr algn="just">
              <a:buNone/>
            </a:pPr>
            <a:r>
              <a:rPr lang="en-US" sz="2400" dirty="0" smtClean="0">
                <a:latin typeface="Times New Roman" pitchFamily="18" charset="0"/>
                <a:cs typeface="Times New Roman" pitchFamily="18" charset="0"/>
              </a:rPr>
              <a:t>  Unit profit                            $60                                          $50</a:t>
            </a:r>
          </a:p>
          <a:p>
            <a:pPr algn="just">
              <a:buNone/>
            </a:pPr>
            <a:r>
              <a:rPr lang="en-US" sz="2400" dirty="0" smtClean="0">
                <a:latin typeface="Times New Roman" pitchFamily="18" charset="0"/>
                <a:cs typeface="Times New Roman" pitchFamily="18" charset="0"/>
              </a:rPr>
              <a:t> Assembly time/unit (A)         4                                               10</a:t>
            </a:r>
          </a:p>
          <a:p>
            <a:pPr algn="just">
              <a:buNone/>
            </a:pPr>
            <a:r>
              <a:rPr lang="en-US" sz="2400" dirty="0" smtClean="0">
                <a:latin typeface="Times New Roman" pitchFamily="18" charset="0"/>
                <a:cs typeface="Times New Roman" pitchFamily="18" charset="0"/>
              </a:rPr>
              <a:t>Inspection time/unit (I)           2                                                1</a:t>
            </a:r>
          </a:p>
          <a:p>
            <a:pPr algn="just">
              <a:buNone/>
            </a:pPr>
            <a:r>
              <a:rPr lang="en-US" sz="2400" dirty="0" smtClean="0">
                <a:latin typeface="Times New Roman" pitchFamily="18" charset="0"/>
                <a:cs typeface="Times New Roman" pitchFamily="18" charset="0"/>
              </a:rPr>
              <a:t>Storage space/unit   (S)           3                                                3</a:t>
            </a:r>
          </a:p>
          <a:p>
            <a:pPr algn="just">
              <a:buNone/>
            </a:pPr>
            <a:r>
              <a:rPr lang="en-US" sz="2400" dirty="0" smtClean="0">
                <a:latin typeface="Times New Roman" pitchFamily="18" charset="0"/>
                <a:cs typeface="Times New Roman" pitchFamily="18" charset="0"/>
              </a:rPr>
              <a:t>The manager has also information on the availability of company resources:</a:t>
            </a:r>
          </a:p>
          <a:p>
            <a:pPr algn="just">
              <a:buNone/>
            </a:pP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Resources</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Amount available</a:t>
            </a: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Assembly time                                               100hrs</a:t>
            </a:r>
          </a:p>
          <a:p>
            <a:pPr algn="just">
              <a:buNone/>
            </a:pPr>
            <a:r>
              <a:rPr lang="en-US" sz="2400" dirty="0" smtClean="0">
                <a:latin typeface="Times New Roman" pitchFamily="18" charset="0"/>
                <a:cs typeface="Times New Roman" pitchFamily="18" charset="0"/>
              </a:rPr>
              <a:t>          Inspection time                                                22hrs</a:t>
            </a:r>
          </a:p>
          <a:p>
            <a:pPr algn="just">
              <a:buNone/>
            </a:pPr>
            <a:r>
              <a:rPr lang="en-US" sz="2400" dirty="0" smtClean="0">
                <a:latin typeface="Times New Roman" pitchFamily="18" charset="0"/>
                <a:cs typeface="Times New Roman" pitchFamily="18" charset="0"/>
              </a:rPr>
              <a:t>          Storage space                                                   39cubic feet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sz="2400" b="1" u="sng" dirty="0" smtClean="0"/>
              <a:t>Required</a:t>
            </a:r>
            <a:endParaRPr lang="en-US" sz="2400" b="1" dirty="0" smtClean="0"/>
          </a:p>
          <a:p>
            <a:pPr>
              <a:buNone/>
            </a:pPr>
            <a:r>
              <a:rPr lang="en-US" sz="2400" dirty="0" smtClean="0"/>
              <a:t>Formulate the linear programming model</a:t>
            </a:r>
          </a:p>
          <a:p>
            <a:pPr algn="just">
              <a:buNone/>
            </a:pPr>
            <a:r>
              <a:rPr lang="en-US" sz="2400" b="1" dirty="0" smtClean="0">
                <a:latin typeface="Times New Roman" pitchFamily="18" charset="0"/>
                <a:cs typeface="Times New Roman" pitchFamily="18" charset="0"/>
              </a:rPr>
              <a:t>  </a:t>
            </a:r>
            <a:r>
              <a:rPr lang="en-US" sz="3200" b="1" u="sng" dirty="0" smtClean="0">
                <a:latin typeface="Times New Roman" pitchFamily="18" charset="0"/>
                <a:cs typeface="Times New Roman" pitchFamily="18" charset="0"/>
              </a:rPr>
              <a:t>Solution</a:t>
            </a:r>
            <a:r>
              <a:rPr lang="en-US" sz="2400" b="1" dirty="0" smtClean="0">
                <a:latin typeface="Times New Roman" pitchFamily="18" charset="0"/>
                <a:cs typeface="Times New Roman" pitchFamily="18" charset="0"/>
              </a:rPr>
              <a:t> </a:t>
            </a:r>
          </a:p>
          <a:p>
            <a:pPr>
              <a:buNone/>
            </a:pPr>
            <a:r>
              <a:rPr lang="en-US" b="1" dirty="0" smtClean="0">
                <a:latin typeface="Times New Roman" pitchFamily="18" charset="0"/>
                <a:cs typeface="Times New Roman" pitchFamily="18" charset="0"/>
              </a:rPr>
              <a:t>Step1. </a:t>
            </a:r>
            <a:r>
              <a:rPr lang="en-US" dirty="0" smtClean="0">
                <a:latin typeface="Times New Roman" pitchFamily="18" charset="0"/>
                <a:cs typeface="Times New Roman" pitchFamily="18" charset="0"/>
              </a:rPr>
              <a:t>Define the problem </a:t>
            </a:r>
          </a:p>
          <a:p>
            <a:pPr>
              <a:buNone/>
            </a:pPr>
            <a:r>
              <a:rPr lang="en-US" dirty="0" smtClean="0">
                <a:latin typeface="Times New Roman" pitchFamily="18" charset="0"/>
                <a:cs typeface="Times New Roman" pitchFamily="18" charset="0"/>
              </a:rPr>
              <a:t>To determine the quantity of type I and type II micro computers to be produced per day so as to maximize profit, given the restrictions.</a:t>
            </a:r>
          </a:p>
          <a:p>
            <a:pPr>
              <a:buNone/>
            </a:pPr>
            <a:r>
              <a:rPr lang="en-US" b="1" dirty="0" smtClean="0">
                <a:latin typeface="Times New Roman" pitchFamily="18" charset="0"/>
                <a:cs typeface="Times New Roman" pitchFamily="18" charset="0"/>
              </a:rPr>
              <a:t>Step2</a:t>
            </a:r>
            <a:r>
              <a:rPr lang="en-US" dirty="0" smtClean="0">
                <a:latin typeface="Times New Roman" pitchFamily="18" charset="0"/>
                <a:cs typeface="Times New Roman" pitchFamily="18" charset="0"/>
              </a:rPr>
              <a:t>. Identify the decision variables</a:t>
            </a:r>
          </a:p>
          <a:p>
            <a:pPr>
              <a:buNone/>
            </a:pPr>
            <a:r>
              <a:rPr lang="en-US" dirty="0" smtClean="0">
                <a:latin typeface="Times New Roman" pitchFamily="18" charset="0"/>
                <a:cs typeface="Times New Roman" pitchFamily="18" charset="0"/>
              </a:rPr>
              <a:t> Let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the quantity of Type I micro computers to be produced &amp; sold per day.</a:t>
            </a:r>
          </a:p>
          <a:p>
            <a:pPr>
              <a:buNone/>
            </a:pP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the quantity of Type II micro computers to be produced&amp; sold per day.</a:t>
            </a:r>
          </a:p>
          <a:p>
            <a:pPr>
              <a:buNone/>
            </a:pPr>
            <a:r>
              <a:rPr lang="en-US" dirty="0" smtClean="0">
                <a:latin typeface="Times New Roman" pitchFamily="18" charset="0"/>
                <a:cs typeface="Times New Roman" pitchFamily="18" charset="0"/>
              </a:rPr>
              <a:t>        z = daily profit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lnSpc>
                <a:spcPct val="150000"/>
              </a:lnSpc>
              <a:buNone/>
            </a:pPr>
            <a:r>
              <a:rPr lang="en-US" sz="2400" b="1" dirty="0" smtClean="0">
                <a:latin typeface="Times New Roman" pitchFamily="18" charset="0"/>
                <a:cs typeface="Times New Roman" pitchFamily="18" charset="0"/>
              </a:rPr>
              <a:t>Step 3</a:t>
            </a:r>
            <a:r>
              <a:rPr lang="en-US" sz="2400" dirty="0" smtClean="0">
                <a:latin typeface="Times New Roman" pitchFamily="18" charset="0"/>
                <a:cs typeface="Times New Roman" pitchFamily="18" charset="0"/>
              </a:rPr>
              <a:t>: Develop the Objective Function</a:t>
            </a:r>
          </a:p>
          <a:p>
            <a:pPr algn="just">
              <a:lnSpc>
                <a:spcPct val="150000"/>
              </a:lnSpc>
              <a:buNone/>
            </a:pPr>
            <a:r>
              <a:rPr lang="en-US" sz="2400" dirty="0" smtClean="0">
                <a:latin typeface="Times New Roman" pitchFamily="18" charset="0"/>
                <a:cs typeface="Times New Roman" pitchFamily="18" charset="0"/>
              </a:rPr>
              <a:t>          Max  Z</a:t>
            </a:r>
            <a:r>
              <a:rPr lang="en-US" sz="2000" dirty="0" smtClean="0"/>
              <a:t>= 60x</a:t>
            </a:r>
            <a:r>
              <a:rPr lang="en-US" sz="2000" baseline="-25000" dirty="0" smtClean="0"/>
              <a:t>1</a:t>
            </a:r>
            <a:r>
              <a:rPr lang="en-US" sz="2000" dirty="0" smtClean="0"/>
              <a:t> + 50x</a:t>
            </a:r>
            <a:r>
              <a:rPr lang="en-US" sz="2000" baseline="-25000" dirty="0" smtClean="0"/>
              <a:t>2</a:t>
            </a:r>
            <a:endParaRPr lang="en-US" sz="2000" dirty="0" smtClean="0"/>
          </a:p>
          <a:p>
            <a:pPr algn="just">
              <a:lnSpc>
                <a:spcPct val="150000"/>
              </a:lnSpc>
              <a:buNone/>
            </a:pPr>
            <a:r>
              <a:rPr lang="en-US" sz="2400" b="1" dirty="0" smtClean="0">
                <a:latin typeface="Times New Roman" pitchFamily="18" charset="0"/>
                <a:cs typeface="Times New Roman" pitchFamily="18" charset="0"/>
              </a:rPr>
              <a:t>Step 4</a:t>
            </a:r>
            <a:r>
              <a:rPr lang="en-US" sz="2400" dirty="0" smtClean="0">
                <a:latin typeface="Times New Roman" pitchFamily="18" charset="0"/>
                <a:cs typeface="Times New Roman" pitchFamily="18" charset="0"/>
              </a:rPr>
              <a:t>: Formulate the Constraints</a:t>
            </a:r>
          </a:p>
          <a:p>
            <a:pPr>
              <a:buNone/>
            </a:pPr>
            <a:r>
              <a:rPr lang="en-US" sz="2000" dirty="0" smtClean="0"/>
              <a:t>                A:    4x</a:t>
            </a:r>
            <a:r>
              <a:rPr lang="en-US" sz="2000" baseline="-25000" dirty="0" smtClean="0"/>
              <a:t>1</a:t>
            </a:r>
            <a:r>
              <a:rPr lang="en-US" sz="2000" dirty="0" smtClean="0"/>
              <a:t> + 10x</a:t>
            </a:r>
            <a:r>
              <a:rPr lang="en-US" sz="2000" baseline="-25000" dirty="0" smtClean="0"/>
              <a:t>2</a:t>
            </a:r>
            <a:r>
              <a:rPr lang="en-US" sz="2000" dirty="0" smtClean="0"/>
              <a:t> </a:t>
            </a:r>
            <a:r>
              <a:rPr lang="en-US" sz="2000" u="sng" dirty="0" smtClean="0"/>
              <a:t>&lt;</a:t>
            </a:r>
            <a:r>
              <a:rPr lang="en-US" sz="2000" dirty="0" smtClean="0"/>
              <a:t> 100</a:t>
            </a:r>
          </a:p>
          <a:p>
            <a:pPr>
              <a:buNone/>
            </a:pPr>
            <a:r>
              <a:rPr lang="en-US" sz="2000" dirty="0" smtClean="0"/>
              <a:t>                 I:     2x</a:t>
            </a:r>
            <a:r>
              <a:rPr lang="en-US" sz="2000" baseline="-25000" dirty="0" smtClean="0"/>
              <a:t>1</a:t>
            </a:r>
            <a:r>
              <a:rPr lang="en-US" sz="2000" dirty="0" smtClean="0"/>
              <a:t> + x</a:t>
            </a:r>
            <a:r>
              <a:rPr lang="en-US" sz="2000" baseline="-25000" dirty="0" smtClean="0"/>
              <a:t>2</a:t>
            </a:r>
            <a:r>
              <a:rPr lang="en-US" sz="2000" dirty="0" smtClean="0"/>
              <a:t> </a:t>
            </a:r>
            <a:r>
              <a:rPr lang="en-US" sz="2000" u="sng" dirty="0" smtClean="0"/>
              <a:t>&lt;</a:t>
            </a:r>
            <a:r>
              <a:rPr lang="en-US" sz="2000" dirty="0" smtClean="0"/>
              <a:t>22  </a:t>
            </a:r>
          </a:p>
          <a:p>
            <a:pPr>
              <a:buNone/>
            </a:pPr>
            <a:r>
              <a:rPr lang="en-US" sz="2000" b="1" dirty="0" smtClean="0"/>
              <a:t>                  </a:t>
            </a:r>
            <a:r>
              <a:rPr lang="en-US" sz="2000" dirty="0" smtClean="0"/>
              <a:t>S:</a:t>
            </a:r>
            <a:r>
              <a:rPr lang="en-US" sz="2000" b="1" dirty="0" smtClean="0"/>
              <a:t>      </a:t>
            </a:r>
            <a:r>
              <a:rPr lang="en-US" sz="2000" dirty="0" smtClean="0"/>
              <a:t>3x</a:t>
            </a:r>
            <a:r>
              <a:rPr lang="en-US" sz="2000" baseline="-25000" dirty="0" smtClean="0"/>
              <a:t>1</a:t>
            </a:r>
            <a:r>
              <a:rPr lang="en-US" sz="2000" dirty="0" smtClean="0"/>
              <a:t> + 3x</a:t>
            </a:r>
            <a:r>
              <a:rPr lang="en-US" sz="2000" baseline="-25000" dirty="0" smtClean="0"/>
              <a:t>2</a:t>
            </a:r>
            <a:r>
              <a:rPr lang="en-US" sz="2000" dirty="0" smtClean="0"/>
              <a:t> </a:t>
            </a:r>
            <a:r>
              <a:rPr lang="en-US" sz="2000" u="sng" dirty="0" smtClean="0"/>
              <a:t>&lt;</a:t>
            </a:r>
            <a:r>
              <a:rPr lang="en-US" sz="2000" dirty="0" smtClean="0"/>
              <a:t>39</a:t>
            </a:r>
          </a:p>
          <a:p>
            <a:pPr>
              <a:buNone/>
            </a:pPr>
            <a:r>
              <a:rPr lang="en-US" sz="2400" b="1" dirty="0" smtClean="0">
                <a:latin typeface="Times New Roman" pitchFamily="18" charset="0"/>
                <a:cs typeface="Times New Roman" pitchFamily="18" charset="0"/>
              </a:rPr>
              <a:t>Step 5: </a:t>
            </a:r>
            <a:r>
              <a:rPr lang="en-US" sz="2400" dirty="0" smtClean="0">
                <a:latin typeface="Times New Roman" pitchFamily="18" charset="0"/>
                <a:cs typeface="Times New Roman" pitchFamily="18" charset="0"/>
              </a:rPr>
              <a:t>non-negativity</a:t>
            </a:r>
          </a:p>
          <a:p>
            <a:pPr algn="just">
              <a:lnSpc>
                <a:spcPct val="150000"/>
              </a:lnSpc>
              <a:buNone/>
            </a:pPr>
            <a:r>
              <a:rPr lang="en-US" sz="2400" dirty="0" smtClean="0">
                <a:latin typeface="Times New Roman" pitchFamily="18" charset="0"/>
                <a:cs typeface="Times New Roman" pitchFamily="18" charset="0"/>
              </a:rPr>
              <a:t>               X1, X2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0</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buNone/>
            </a:pPr>
            <a:r>
              <a:rPr lang="en-US" dirty="0" smtClean="0">
                <a:latin typeface="Times New Roman" pitchFamily="18" charset="0"/>
                <a:cs typeface="Times New Roman" pitchFamily="18" charset="0"/>
              </a:rPr>
              <a:t>The complete LPM is:</a:t>
            </a:r>
          </a:p>
          <a:p>
            <a:pPr>
              <a:buNone/>
            </a:pPr>
            <a:r>
              <a:rPr lang="en-US" dirty="0" smtClean="0"/>
              <a:t>    Max Z = 60x</a:t>
            </a:r>
            <a:r>
              <a:rPr lang="en-US" baseline="-25000" dirty="0" smtClean="0"/>
              <a:t>1</a:t>
            </a:r>
            <a:r>
              <a:rPr lang="en-US" dirty="0" smtClean="0"/>
              <a:t> + 50x</a:t>
            </a:r>
            <a:r>
              <a:rPr lang="en-US" baseline="-25000" dirty="0" smtClean="0"/>
              <a:t>2</a:t>
            </a:r>
            <a:endParaRPr lang="en-US" dirty="0" smtClean="0"/>
          </a:p>
          <a:p>
            <a:pPr>
              <a:buNone/>
            </a:pPr>
            <a:r>
              <a:rPr lang="en-US" b="1" dirty="0" smtClean="0"/>
              <a:t>            </a:t>
            </a:r>
            <a:r>
              <a:rPr lang="en-US" dirty="0" smtClean="0"/>
              <a:t>Subject to:</a:t>
            </a:r>
          </a:p>
          <a:p>
            <a:pPr>
              <a:buNone/>
            </a:pPr>
            <a:r>
              <a:rPr lang="en-US" dirty="0" smtClean="0"/>
              <a:t>          4x</a:t>
            </a:r>
            <a:r>
              <a:rPr lang="en-US" baseline="-25000" dirty="0" smtClean="0"/>
              <a:t>1</a:t>
            </a:r>
            <a:r>
              <a:rPr lang="en-US" dirty="0" smtClean="0"/>
              <a:t> + 10x</a:t>
            </a:r>
            <a:r>
              <a:rPr lang="en-US" baseline="-25000" dirty="0" smtClean="0"/>
              <a:t>2</a:t>
            </a:r>
            <a:r>
              <a:rPr lang="en-US" dirty="0" smtClean="0"/>
              <a:t> </a:t>
            </a:r>
            <a:r>
              <a:rPr lang="en-US" u="sng" dirty="0" smtClean="0"/>
              <a:t>&lt;</a:t>
            </a:r>
            <a:r>
              <a:rPr lang="en-US" dirty="0" smtClean="0"/>
              <a:t> 100</a:t>
            </a:r>
          </a:p>
          <a:p>
            <a:pPr>
              <a:buNone/>
            </a:pPr>
            <a:r>
              <a:rPr lang="en-US" dirty="0" smtClean="0"/>
              <a:t>	      2x</a:t>
            </a:r>
            <a:r>
              <a:rPr lang="en-US" baseline="-25000" dirty="0" smtClean="0"/>
              <a:t>1</a:t>
            </a:r>
            <a:r>
              <a:rPr lang="en-US" dirty="0" smtClean="0"/>
              <a:t> + x</a:t>
            </a:r>
            <a:r>
              <a:rPr lang="en-US" baseline="-25000" dirty="0" smtClean="0"/>
              <a:t>2</a:t>
            </a:r>
            <a:r>
              <a:rPr lang="en-US" dirty="0" smtClean="0"/>
              <a:t> </a:t>
            </a:r>
            <a:r>
              <a:rPr lang="en-US" u="sng" dirty="0" smtClean="0"/>
              <a:t>&lt;</a:t>
            </a:r>
            <a:r>
              <a:rPr lang="en-US" dirty="0" smtClean="0"/>
              <a:t>22  </a:t>
            </a:r>
          </a:p>
          <a:p>
            <a:pPr>
              <a:buNone/>
            </a:pPr>
            <a:r>
              <a:rPr lang="en-US" dirty="0" smtClean="0"/>
              <a:t>	      3x</a:t>
            </a:r>
            <a:r>
              <a:rPr lang="en-US" baseline="-25000" dirty="0" smtClean="0"/>
              <a:t>1</a:t>
            </a:r>
            <a:r>
              <a:rPr lang="en-US" dirty="0" smtClean="0"/>
              <a:t> + 3x</a:t>
            </a:r>
            <a:r>
              <a:rPr lang="en-US" baseline="-25000" dirty="0" smtClean="0"/>
              <a:t>2</a:t>
            </a:r>
            <a:r>
              <a:rPr lang="en-US" dirty="0" smtClean="0"/>
              <a:t> </a:t>
            </a:r>
            <a:r>
              <a:rPr lang="en-US" u="sng" dirty="0" smtClean="0"/>
              <a:t>&lt;</a:t>
            </a:r>
            <a:r>
              <a:rPr lang="en-US" dirty="0" smtClean="0"/>
              <a:t> 39</a:t>
            </a:r>
          </a:p>
          <a:p>
            <a:pPr>
              <a:buNone/>
            </a:pPr>
            <a:r>
              <a:rPr lang="en-US" dirty="0" smtClean="0"/>
              <a:t>	           x</a:t>
            </a:r>
            <a:r>
              <a:rPr lang="en-US" baseline="-25000" dirty="0" smtClean="0"/>
              <a:t>1, </a:t>
            </a:r>
            <a:r>
              <a:rPr lang="en-US" dirty="0" smtClean="0"/>
              <a:t>x</a:t>
            </a:r>
            <a:r>
              <a:rPr lang="en-US" baseline="-25000" dirty="0" smtClean="0"/>
              <a:t>2  </a:t>
            </a:r>
            <a:r>
              <a:rPr lang="en-US" u="sng" baseline="-25000" dirty="0" smtClean="0"/>
              <a:t>&gt;</a:t>
            </a:r>
            <a:r>
              <a:rPr lang="en-US" baseline="-25000" dirty="0" smtClean="0"/>
              <a:t> </a:t>
            </a:r>
            <a:r>
              <a:rPr lang="en-US" dirty="0" smtClean="0"/>
              <a:t>0</a:t>
            </a: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There are </a:t>
            </a:r>
            <a:r>
              <a:rPr lang="en-US" sz="2400" b="1" dirty="0" smtClean="0">
                <a:solidFill>
                  <a:srgbClr val="FF0000"/>
                </a:solidFill>
                <a:latin typeface="Times New Roman" pitchFamily="18" charset="0"/>
                <a:cs typeface="Times New Roman" pitchFamily="18" charset="0"/>
              </a:rPr>
              <a:t>three important factors </a:t>
            </a:r>
            <a:r>
              <a:rPr lang="en-US" sz="2400" dirty="0" smtClean="0">
                <a:latin typeface="Times New Roman" pitchFamily="18" charset="0"/>
                <a:cs typeface="Times New Roman" pitchFamily="18" charset="0"/>
              </a:rPr>
              <a:t>behind the </a:t>
            </a:r>
            <a:r>
              <a:rPr lang="en-US" sz="2400" u="sng" dirty="0" smtClean="0">
                <a:latin typeface="Times New Roman" pitchFamily="18" charset="0"/>
                <a:cs typeface="Times New Roman" pitchFamily="18" charset="0"/>
              </a:rPr>
              <a:t>rapid</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development</a:t>
            </a:r>
            <a:r>
              <a:rPr lang="en-US" sz="2400" dirty="0" smtClean="0">
                <a:latin typeface="Times New Roman" pitchFamily="18" charset="0"/>
                <a:cs typeface="Times New Roman" pitchFamily="18" charset="0"/>
              </a:rPr>
              <a:t> in the use of operations research approach</a:t>
            </a:r>
            <a:r>
              <a:rPr lang="en-US" sz="2400" dirty="0" smtClean="0"/>
              <a:t>.</a:t>
            </a:r>
          </a:p>
          <a:p>
            <a:pPr marL="796925" indent="-457200" algn="just">
              <a:buAutoNum type="arabicPeriod"/>
            </a:pPr>
            <a:r>
              <a:rPr lang="en-US" sz="2400" dirty="0" smtClean="0">
                <a:latin typeface="Times New Roman" pitchFamily="18" charset="0"/>
                <a:cs typeface="Times New Roman" pitchFamily="18" charset="0"/>
              </a:rPr>
              <a:t>The </a:t>
            </a:r>
            <a:r>
              <a:rPr lang="en-US" sz="2400" dirty="0" smtClean="0">
                <a:solidFill>
                  <a:srgbClr val="FF0000"/>
                </a:solidFill>
                <a:latin typeface="Times New Roman" pitchFamily="18" charset="0"/>
                <a:cs typeface="Times New Roman" pitchFamily="18" charset="0"/>
              </a:rPr>
              <a:t>economic and industrial boom</a:t>
            </a:r>
            <a:r>
              <a:rPr lang="en-US" sz="2400" dirty="0" smtClean="0">
                <a:latin typeface="Times New Roman" pitchFamily="18" charset="0"/>
                <a:cs typeface="Times New Roman" pitchFamily="18" charset="0"/>
              </a:rPr>
              <a:t> after World War II resulted in continuous mechanization, automation, decentralization of operations and division of management factors.</a:t>
            </a:r>
            <a:endParaRPr lang="en-US" sz="2400" dirty="0">
              <a:latin typeface="Times New Roman" pitchFamily="18" charset="0"/>
              <a:cs typeface="Times New Roman" pitchFamily="18" charset="0"/>
            </a:endParaRPr>
          </a:p>
          <a:p>
            <a:pPr marL="796925" indent="-457200" algn="just">
              <a:buAutoNum type="arabicPeriod"/>
            </a:pPr>
            <a:r>
              <a:rPr lang="en-US" sz="2400" dirty="0" smtClean="0"/>
              <a:t>Many operation researchers </a:t>
            </a:r>
            <a:r>
              <a:rPr lang="en-US" sz="2400" dirty="0" smtClean="0">
                <a:solidFill>
                  <a:srgbClr val="FF0000"/>
                </a:solidFill>
              </a:rPr>
              <a:t>continued their research </a:t>
            </a:r>
            <a:r>
              <a:rPr lang="en-US" sz="2400" dirty="0" smtClean="0"/>
              <a:t>after  war. </a:t>
            </a:r>
            <a:r>
              <a:rPr lang="en-US" sz="2400" dirty="0" err="1" smtClean="0"/>
              <a:t>E.g</a:t>
            </a:r>
            <a:r>
              <a:rPr lang="en-US" sz="2400" dirty="0" smtClean="0"/>
              <a:t>  establish d/f OR techniques. </a:t>
            </a:r>
          </a:p>
          <a:p>
            <a:pPr marL="796925" indent="-457200" algn="just">
              <a:buAutoNum type="arabicPeriod"/>
            </a:pPr>
            <a:r>
              <a:rPr lang="en-US" sz="2400" dirty="0" smtClean="0">
                <a:solidFill>
                  <a:srgbClr val="FF0000"/>
                </a:solidFill>
                <a:latin typeface="Times New Roman" pitchFamily="18" charset="0"/>
                <a:cs typeface="Times New Roman" pitchFamily="18" charset="0"/>
              </a:rPr>
              <a:t>Analytic power </a:t>
            </a:r>
            <a:r>
              <a:rPr lang="en-US" sz="2400" dirty="0" smtClean="0">
                <a:latin typeface="Times New Roman" pitchFamily="18" charset="0"/>
                <a:cs typeface="Times New Roman" pitchFamily="18" charset="0"/>
              </a:rPr>
              <a:t>was made available by high-speed computers.</a:t>
            </a:r>
          </a:p>
        </p:txBody>
      </p:sp>
      <p:sp>
        <p:nvSpPr>
          <p:cNvPr id="4" name="Slide Number Placeholder 3"/>
          <p:cNvSpPr>
            <a:spLocks noGrp="1"/>
          </p:cNvSpPr>
          <p:nvPr>
            <p:ph type="sldNum" sz="quarter" idx="12"/>
          </p:nvPr>
        </p:nvSpPr>
        <p:spPr/>
        <p:txBody>
          <a:bodyPr/>
          <a:lstStyle/>
          <a:p>
            <a:fld id="{2A9FE9CE-8964-4113-B6FD-531B2DA4CC36}"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Two machines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and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produce two grades of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A and B. In one hour of operation, machine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produces 30 units of grade A and 40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while machine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produces 30 units of grade A and 40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The machines are required to meet a production schedule of at least 1400 units of grade A and 1200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The cost of operating machine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is $50 per hour and the cost of operating machine C</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is $80 per hour. </a:t>
            </a:r>
          </a:p>
          <a:p>
            <a:pPr algn="just">
              <a:buNone/>
            </a:pPr>
            <a:r>
              <a:rPr lang="en-US" sz="2400" b="1" u="sng" dirty="0" smtClean="0">
                <a:latin typeface="Times New Roman" pitchFamily="18" charset="0"/>
                <a:cs typeface="Times New Roman" pitchFamily="18" charset="0"/>
              </a:rPr>
              <a:t>Required </a:t>
            </a:r>
          </a:p>
          <a:p>
            <a:pPr algn="just"/>
            <a:r>
              <a:rPr lang="en-US" sz="2400" dirty="0" smtClean="0">
                <a:latin typeface="Times New Roman" pitchFamily="18" charset="0"/>
                <a:cs typeface="Times New Roman" pitchFamily="18" charset="0"/>
              </a:rPr>
              <a:t>Formulate the LPM if the objective is to minimize the cost of operating the machines.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lstStyle/>
          <a:p>
            <a:pPr algn="just">
              <a:buNone/>
            </a:pPr>
            <a:r>
              <a:rPr lang="en-US" sz="2400" b="1" dirty="0" smtClean="0">
                <a:latin typeface="Times New Roman" pitchFamily="18" charset="0"/>
                <a:cs typeface="Times New Roman" pitchFamily="18" charset="0"/>
              </a:rPr>
              <a:t>Step 1</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Define the Problem  </a:t>
            </a:r>
          </a:p>
          <a:p>
            <a:pPr algn="just">
              <a:buNone/>
            </a:pPr>
            <a:r>
              <a:rPr lang="en-US" sz="2400" dirty="0" smtClean="0">
                <a:latin typeface="Times New Roman" pitchFamily="18" charset="0"/>
                <a:cs typeface="Times New Roman" pitchFamily="18" charset="0"/>
              </a:rPr>
              <a:t>to determine the number of hours the two machines operate in order to   minimize cost, meeting the production  requirement.</a:t>
            </a:r>
          </a:p>
          <a:p>
            <a:pPr algn="just">
              <a:buNone/>
            </a:pPr>
            <a:r>
              <a:rPr lang="en-US" sz="2400" b="1" dirty="0" smtClean="0">
                <a:latin typeface="Times New Roman" pitchFamily="18" charset="0"/>
                <a:cs typeface="Times New Roman" pitchFamily="18" charset="0"/>
              </a:rPr>
              <a:t>Step 2</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Determine  the decision variables</a:t>
            </a:r>
          </a:p>
          <a:p>
            <a:pPr algn="just">
              <a:buNone/>
            </a:pPr>
            <a:r>
              <a:rPr lang="en-US" sz="2400" dirty="0" smtClean="0">
                <a:latin typeface="Times New Roman" pitchFamily="18" charset="0"/>
                <a:cs typeface="Times New Roman" pitchFamily="18" charset="0"/>
              </a:rPr>
              <a:t>Let 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be the number of hours machine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should operate</a:t>
            </a:r>
          </a:p>
          <a:p>
            <a:pPr algn="just">
              <a:buNone/>
            </a:pPr>
            <a:r>
              <a:rPr lang="en-US" sz="2400" dirty="0" smtClean="0">
                <a:latin typeface="Times New Roman" pitchFamily="18" charset="0"/>
                <a:cs typeface="Times New Roman" pitchFamily="18" charset="0"/>
              </a:rPr>
              <a:t>       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be the number of hours machine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should operates </a:t>
            </a:r>
          </a:p>
          <a:p>
            <a:pPr algn="just">
              <a:buNone/>
            </a:pPr>
            <a:r>
              <a:rPr lang="en-US" sz="2400" dirty="0" smtClean="0">
                <a:latin typeface="Times New Roman" pitchFamily="18" charset="0"/>
                <a:cs typeface="Times New Roman" pitchFamily="18" charset="0"/>
              </a:rPr>
              <a:t>       Z=  be the total cost</a:t>
            </a:r>
          </a:p>
          <a:p>
            <a:pPr>
              <a:buNone/>
            </a:pPr>
            <a:r>
              <a:rPr lang="en-US" b="1" dirty="0" smtClean="0"/>
              <a:t>Step 3</a:t>
            </a:r>
            <a:r>
              <a:rPr lang="en-US" dirty="0" smtClean="0"/>
              <a:t>: </a:t>
            </a:r>
            <a:r>
              <a:rPr lang="en-US" b="1" dirty="0" smtClean="0"/>
              <a:t>Formulate the objective function</a:t>
            </a:r>
          </a:p>
          <a:p>
            <a:pPr>
              <a:buNone/>
            </a:pPr>
            <a:r>
              <a:rPr lang="en-US" dirty="0" smtClean="0"/>
              <a:t>        Min Z = 50x</a:t>
            </a:r>
            <a:r>
              <a:rPr lang="en-US" baseline="-25000" dirty="0" smtClean="0"/>
              <a:t>1</a:t>
            </a:r>
            <a:r>
              <a:rPr lang="en-US" dirty="0" smtClean="0"/>
              <a:t> + 80x</a:t>
            </a:r>
            <a:r>
              <a:rPr lang="en-US" baseline="-25000" dirty="0" smtClean="0"/>
              <a:t>2</a:t>
            </a:r>
            <a:r>
              <a:rPr lang="en-US" dirty="0" smtClean="0"/>
              <a:t>     </a:t>
            </a:r>
          </a:p>
          <a:p>
            <a:pPr>
              <a:buNone/>
            </a:pP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20000"/>
              </a:lnSpc>
              <a:buNone/>
            </a:pPr>
            <a:r>
              <a:rPr lang="en-US" sz="2400" b="1" dirty="0" smtClean="0">
                <a:latin typeface="Times New Roman" pitchFamily="18" charset="0"/>
                <a:cs typeface="Times New Roman" pitchFamily="18" charset="0"/>
              </a:rPr>
              <a:t>Step 4</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List the constraints</a:t>
            </a:r>
          </a:p>
          <a:p>
            <a:pPr algn="just">
              <a:lnSpc>
                <a:spcPct val="120000"/>
              </a:lnSpc>
              <a:buNone/>
            </a:pPr>
            <a:r>
              <a:rPr lang="en-US" sz="2400" dirty="0" smtClean="0">
                <a:latin typeface="Times New Roman" pitchFamily="18" charset="0"/>
                <a:cs typeface="Times New Roman" pitchFamily="18" charset="0"/>
              </a:rPr>
              <a:t>           Grade A:        30x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+ 30x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1400</a:t>
            </a:r>
          </a:p>
          <a:p>
            <a:pPr algn="just">
              <a:lnSpc>
                <a:spcPct val="120000"/>
              </a:lnSpc>
              <a:buNone/>
            </a:pPr>
            <a:r>
              <a:rPr lang="en-US" sz="2400" dirty="0" smtClean="0">
                <a:latin typeface="Times New Roman" pitchFamily="18" charset="0"/>
                <a:cs typeface="Times New Roman" pitchFamily="18" charset="0"/>
              </a:rPr>
              <a:t>           Grade B:        40x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+ 40x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1200</a:t>
            </a:r>
          </a:p>
          <a:p>
            <a:pPr algn="just">
              <a:lnSpc>
                <a:spcPct val="120000"/>
              </a:lnSpc>
              <a:buNone/>
            </a:pPr>
            <a:r>
              <a:rPr lang="en-US" sz="2400" b="1" dirty="0" smtClean="0">
                <a:latin typeface="Times New Roman" pitchFamily="18" charset="0"/>
                <a:cs typeface="Times New Roman" pitchFamily="18" charset="0"/>
              </a:rPr>
              <a:t>Step 5</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non-negativity</a:t>
            </a:r>
            <a:r>
              <a:rPr lang="en-US" sz="2400" dirty="0" smtClean="0">
                <a:latin typeface="Times New Roman" pitchFamily="18" charset="0"/>
                <a:cs typeface="Times New Roman" pitchFamily="18" charset="0"/>
              </a:rPr>
              <a:t>  </a:t>
            </a:r>
          </a:p>
          <a:p>
            <a:pPr algn="just">
              <a:lnSpc>
                <a:spcPct val="120000"/>
              </a:lnSpc>
              <a:buNone/>
            </a:pPr>
            <a:r>
              <a:rPr lang="en-US" sz="2400" dirty="0" smtClean="0">
                <a:latin typeface="Times New Roman" pitchFamily="18" charset="0"/>
                <a:cs typeface="Times New Roman" pitchFamily="18" charset="0"/>
              </a:rPr>
              <a:t>               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0</a:t>
            </a:r>
          </a:p>
          <a:p>
            <a:pPr algn="just">
              <a:lnSpc>
                <a:spcPct val="120000"/>
              </a:lnSpc>
              <a:buNone/>
            </a:pPr>
            <a:r>
              <a:rPr lang="en-US" sz="2400" dirty="0" smtClean="0">
                <a:latin typeface="Times New Roman" pitchFamily="18" charset="0"/>
                <a:cs typeface="Times New Roman" pitchFamily="18" charset="0"/>
              </a:rPr>
              <a:t>Therefore ,The complete LPM is </a:t>
            </a:r>
          </a:p>
          <a:p>
            <a:pPr algn="just">
              <a:lnSpc>
                <a:spcPct val="120000"/>
              </a:lnSpc>
              <a:buNone/>
            </a:pPr>
            <a:r>
              <a:rPr lang="en-US" sz="2400" dirty="0" smtClean="0">
                <a:latin typeface="Times New Roman" pitchFamily="18" charset="0"/>
                <a:cs typeface="Times New Roman" pitchFamily="18" charset="0"/>
              </a:rPr>
              <a:t>                  Min Z = 50x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+ 80x</a:t>
            </a:r>
            <a:r>
              <a:rPr lang="en-US" sz="2400" baseline="-25000" dirty="0" smtClean="0">
                <a:latin typeface="Times New Roman" pitchFamily="18" charset="0"/>
                <a:cs typeface="Times New Roman" pitchFamily="18" charset="0"/>
              </a:rPr>
              <a:t>2</a:t>
            </a:r>
            <a:endParaRPr lang="en-US" sz="2400" dirty="0" smtClean="0">
              <a:latin typeface="Times New Roman" pitchFamily="18" charset="0"/>
              <a:cs typeface="Times New Roman" pitchFamily="18" charset="0"/>
            </a:endParaRPr>
          </a:p>
          <a:p>
            <a:pPr algn="just">
              <a:lnSpc>
                <a:spcPct val="120000"/>
              </a:lnSpc>
              <a:buNone/>
            </a:pP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Subject to: 30x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+ 30x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1400</a:t>
            </a:r>
          </a:p>
          <a:p>
            <a:pPr algn="just">
              <a:lnSpc>
                <a:spcPct val="120000"/>
              </a:lnSpc>
              <a:buNone/>
            </a:pPr>
            <a:r>
              <a:rPr lang="en-US" sz="2400" dirty="0" smtClean="0">
                <a:latin typeface="Times New Roman" pitchFamily="18" charset="0"/>
                <a:cs typeface="Times New Roman" pitchFamily="18" charset="0"/>
              </a:rPr>
              <a:t>                                     40x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+ 40x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1200</a:t>
            </a:r>
          </a:p>
          <a:p>
            <a:pPr algn="just">
              <a:lnSpc>
                <a:spcPct val="120000"/>
              </a:lnSpc>
              <a:buNone/>
            </a:pPr>
            <a:r>
              <a:rPr lang="en-US" sz="2400" dirty="0" smtClean="0">
                <a:latin typeface="Times New Roman" pitchFamily="18" charset="0"/>
                <a:cs typeface="Times New Roman" pitchFamily="18" charset="0"/>
              </a:rPr>
              <a:t>                                              x</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x</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0   </a:t>
            </a:r>
          </a:p>
          <a:p>
            <a:pPr algn="just">
              <a:lnSpc>
                <a:spcPct val="12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2.4 Solving LP Models</a:t>
            </a:r>
            <a:endParaRPr lang="en-US" dirty="0"/>
          </a:p>
        </p:txBody>
      </p:sp>
      <p:sp>
        <p:nvSpPr>
          <p:cNvPr id="3" name="Content Placeholder 2"/>
          <p:cNvSpPr>
            <a:spLocks noGrp="1"/>
          </p:cNvSpPr>
          <p:nvPr>
            <p:ph idx="1"/>
          </p:nvPr>
        </p:nvSpPr>
        <p:spPr/>
        <p:txBody>
          <a:bodyPr/>
          <a:lstStyle/>
          <a:p>
            <a:r>
              <a:rPr lang="en-US" dirty="0" smtClean="0"/>
              <a:t>There are </a:t>
            </a:r>
            <a:r>
              <a:rPr lang="en-US" b="1" dirty="0" smtClean="0">
                <a:solidFill>
                  <a:srgbClr val="FF0000"/>
                </a:solidFill>
              </a:rPr>
              <a:t>two</a:t>
            </a:r>
            <a:r>
              <a:rPr lang="en-US" dirty="0" smtClean="0">
                <a:solidFill>
                  <a:srgbClr val="FF0000"/>
                </a:solidFill>
              </a:rPr>
              <a:t> methods </a:t>
            </a:r>
            <a:r>
              <a:rPr lang="en-US" dirty="0" smtClean="0"/>
              <a:t>to solve LPM:</a:t>
            </a:r>
          </a:p>
          <a:p>
            <a:pPr marL="514350" indent="282575">
              <a:buAutoNum type="arabicPeriod"/>
            </a:pPr>
            <a:r>
              <a:rPr lang="en-US" dirty="0" smtClean="0"/>
              <a:t>Graphical Method</a:t>
            </a:r>
          </a:p>
          <a:p>
            <a:pPr marL="514350" indent="1588">
              <a:buAutoNum type="arabicPeriod"/>
            </a:pPr>
            <a:r>
              <a:rPr lang="en-US" dirty="0" smtClean="0"/>
              <a:t>Simplex Method </a:t>
            </a: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2.4.1 </a:t>
            </a:r>
            <a:r>
              <a:rPr lang="en-US" sz="3600" dirty="0" smtClean="0">
                <a:latin typeface="Times New Roman" pitchFamily="18" charset="0"/>
                <a:cs typeface="Times New Roman" pitchFamily="18" charset="0"/>
              </a:rPr>
              <a:t>Graphical Method</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buNone/>
            </a:pPr>
            <a:r>
              <a:rPr lang="en-US" sz="2400" dirty="0" smtClean="0">
                <a:latin typeface="Times New Roman" pitchFamily="18" charset="0"/>
                <a:cs typeface="Times New Roman" pitchFamily="18" charset="0"/>
              </a:rPr>
              <a:t>The </a:t>
            </a:r>
            <a:r>
              <a:rPr lang="en-US" sz="2400" dirty="0" smtClean="0">
                <a:solidFill>
                  <a:srgbClr val="FF0000"/>
                </a:solidFill>
                <a:latin typeface="Times New Roman" pitchFamily="18" charset="0"/>
                <a:cs typeface="Times New Roman" pitchFamily="18" charset="0"/>
              </a:rPr>
              <a:t>graphic method </a:t>
            </a:r>
            <a:r>
              <a:rPr lang="en-US" sz="2400" dirty="0" smtClean="0">
                <a:latin typeface="Times New Roman" pitchFamily="18" charset="0"/>
                <a:cs typeface="Times New Roman" pitchFamily="18" charset="0"/>
              </a:rPr>
              <a:t>is applicable when we have two decision variables and the steps include the following:</a:t>
            </a:r>
          </a:p>
          <a:p>
            <a:pPr algn="just">
              <a:lnSpc>
                <a:spcPct val="150000"/>
              </a:lnSpc>
              <a:buNone/>
            </a:pPr>
            <a:r>
              <a:rPr lang="en-US" sz="2400" b="1" dirty="0" smtClean="0">
                <a:latin typeface="Times New Roman" pitchFamily="18" charset="0"/>
                <a:cs typeface="Times New Roman" pitchFamily="18" charset="0"/>
              </a:rPr>
              <a:t>Step 1:</a:t>
            </a:r>
            <a:r>
              <a:rPr lang="en-US" sz="2400" dirty="0" smtClean="0">
                <a:latin typeface="Times New Roman" pitchFamily="18" charset="0"/>
                <a:cs typeface="Times New Roman" pitchFamily="18" charset="0"/>
              </a:rPr>
              <a:t> Formulate the mathematical model of the problem</a:t>
            </a:r>
          </a:p>
          <a:p>
            <a:pPr algn="just">
              <a:lnSpc>
                <a:spcPct val="150000"/>
              </a:lnSpc>
              <a:buNone/>
            </a:pPr>
            <a:r>
              <a:rPr lang="en-US" sz="2400" b="1" dirty="0" smtClean="0">
                <a:latin typeface="Times New Roman" pitchFamily="18" charset="0"/>
                <a:cs typeface="Times New Roman" pitchFamily="18" charset="0"/>
              </a:rPr>
              <a:t>Step 2</a:t>
            </a:r>
            <a:r>
              <a:rPr lang="en-US" sz="2400" dirty="0" smtClean="0">
                <a:latin typeface="Times New Roman" pitchFamily="18" charset="0"/>
                <a:cs typeface="Times New Roman" pitchFamily="18" charset="0"/>
              </a:rPr>
              <a:t>: Graph the constraints in the plane</a:t>
            </a:r>
          </a:p>
          <a:p>
            <a:pPr algn="just">
              <a:lnSpc>
                <a:spcPct val="150000"/>
              </a:lnSpc>
              <a:buNone/>
            </a:pPr>
            <a:r>
              <a:rPr lang="en-US" sz="2400" b="1" dirty="0" smtClean="0">
                <a:latin typeface="Times New Roman" pitchFamily="18" charset="0"/>
                <a:cs typeface="Times New Roman" pitchFamily="18" charset="0"/>
              </a:rPr>
              <a:t>Step 3:</a:t>
            </a:r>
            <a:r>
              <a:rPr lang="en-US" sz="2400" dirty="0" smtClean="0">
                <a:latin typeface="Times New Roman" pitchFamily="18" charset="0"/>
                <a:cs typeface="Times New Roman" pitchFamily="18" charset="0"/>
              </a:rPr>
              <a:t> Identify the area that satisfies the entire set of constraints, determine corners and their coordinate either from graphing procedure or by the elimination procedure</a:t>
            </a:r>
          </a:p>
          <a:p>
            <a:pPr algn="just">
              <a:lnSpc>
                <a:spcPct val="150000"/>
              </a:lnSpc>
            </a:pP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b="1" dirty="0" smtClean="0">
                <a:latin typeface="Times New Roman" pitchFamily="18" charset="0"/>
                <a:cs typeface="Times New Roman" pitchFamily="18" charset="0"/>
              </a:rPr>
              <a:t>Step 4:</a:t>
            </a:r>
            <a:r>
              <a:rPr lang="en-US" sz="2400" dirty="0" smtClean="0">
                <a:latin typeface="Times New Roman" pitchFamily="18" charset="0"/>
                <a:cs typeface="Times New Roman" pitchFamily="18" charset="0"/>
              </a:rPr>
              <a:t> Evaluate the objective function at each corner. The largest value is the maximum and the smallest value is the minimum. If two corners have the same optimal value, then the optimum occurs at every point on the line segment joining the respective corners.</a:t>
            </a:r>
          </a:p>
          <a:p>
            <a:pPr algn="just">
              <a:lnSpc>
                <a:spcPct val="150000"/>
              </a:lnSpc>
              <a:buNone/>
            </a:pPr>
            <a:endParaRPr lang="en-US" sz="2400"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dirty="0" smtClean="0">
                <a:latin typeface="Times New Roman" pitchFamily="18" charset="0"/>
                <a:cs typeface="Times New Roman" pitchFamily="18" charset="0"/>
              </a:rPr>
              <a:t>The Maximization Problem</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buNone/>
            </a:pPr>
            <a:r>
              <a:rPr lang="en-US" b="1" dirty="0" smtClean="0">
                <a:latin typeface="Times New Roman" pitchFamily="18" charset="0"/>
                <a:cs typeface="Times New Roman" pitchFamily="18" charset="0"/>
              </a:rPr>
              <a:t>Example</a:t>
            </a:r>
            <a:r>
              <a:rPr lang="en-US" dirty="0" smtClean="0">
                <a:latin typeface="Times New Roman" pitchFamily="18" charset="0"/>
                <a:cs typeface="Times New Roman" pitchFamily="18" charset="0"/>
              </a:rPr>
              <a:t>1:- a furniture manufacturing company plans to make two products hardly, chairs and tables, from its available resources which consist of 400 cubic feet of mahogany timber and 450 man hours of labor. It knows that to make a chair it requires 5 cubic feet of timber and 10 man hours and yields a profit of Birr 45/chair. To manufacture a table, it requires 20 cubic feet of timber and 15 man hours and yields a profit of Birr 80/table. The problem is to determine how many chairs and tables the company can make keeping within the resources constraints so that is maximizes the profit. Formulate L.P.P. model and provide its graphical solution.</a:t>
            </a:r>
          </a:p>
          <a:p>
            <a:pPr algn="just"/>
            <a:endParaRPr lang="en-US" dirty="0" smtClean="0">
              <a:latin typeface="Times New Roman" pitchFamily="18" charset="0"/>
              <a:cs typeface="Times New Roman" pitchFamily="18" charset="0"/>
            </a:endParaRP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normAutofit/>
          </a:bodyPr>
          <a:lstStyle/>
          <a:p>
            <a:r>
              <a:rPr lang="en-US" dirty="0" smtClean="0"/>
              <a:t>LPP model </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47</a:t>
            </a:fld>
            <a:endParaRPr lang="en-US"/>
          </a:p>
        </p:txBody>
      </p:sp>
      <p:graphicFrame>
        <p:nvGraphicFramePr>
          <p:cNvPr id="6" name="Table 5"/>
          <p:cNvGraphicFramePr>
            <a:graphicFrameLocks noGrp="1"/>
          </p:cNvGraphicFramePr>
          <p:nvPr/>
        </p:nvGraphicFramePr>
        <p:xfrm>
          <a:off x="533400" y="2514600"/>
          <a:ext cx="7772400" cy="1310640"/>
        </p:xfrm>
        <a:graphic>
          <a:graphicData uri="http://schemas.openxmlformats.org/drawingml/2006/table">
            <a:tbl>
              <a:tblPr firstRow="1" bandRow="1">
                <a:tableStyleId>{22838BEF-8BB2-4498-84A7-C5851F593DF1}</a:tableStyleId>
              </a:tblPr>
              <a:tblGrid>
                <a:gridCol w="2286000"/>
                <a:gridCol w="1066800"/>
                <a:gridCol w="1219200"/>
                <a:gridCol w="3200400"/>
              </a:tblGrid>
              <a:tr h="370840">
                <a:tc>
                  <a:txBody>
                    <a:bodyPr/>
                    <a:lstStyle/>
                    <a:p>
                      <a:r>
                        <a:rPr lang="en-US" sz="2000" dirty="0" smtClean="0"/>
                        <a:t>Resource </a:t>
                      </a:r>
                      <a:endParaRPr lang="en-US" sz="2000" dirty="0"/>
                    </a:p>
                  </a:txBody>
                  <a:tcPr/>
                </a:tc>
                <a:tc>
                  <a:txBody>
                    <a:bodyPr/>
                    <a:lstStyle/>
                    <a:p>
                      <a:r>
                        <a:rPr lang="en-US" sz="2000" dirty="0" smtClean="0"/>
                        <a:t>Chair</a:t>
                      </a:r>
                      <a:r>
                        <a:rPr lang="en-US" sz="2000" baseline="0" dirty="0" smtClean="0"/>
                        <a:t> </a:t>
                      </a:r>
                      <a:endParaRPr lang="en-US" sz="2000" dirty="0"/>
                    </a:p>
                  </a:txBody>
                  <a:tcPr/>
                </a:tc>
                <a:tc>
                  <a:txBody>
                    <a:bodyPr/>
                    <a:lstStyle/>
                    <a:p>
                      <a:r>
                        <a:rPr lang="en-US" sz="2000" dirty="0" smtClean="0"/>
                        <a:t>Table </a:t>
                      </a:r>
                      <a:endParaRPr lang="en-US" sz="2000" dirty="0"/>
                    </a:p>
                  </a:txBody>
                  <a:tcPr/>
                </a:tc>
                <a:tc>
                  <a:txBody>
                    <a:bodyPr/>
                    <a:lstStyle/>
                    <a:p>
                      <a:r>
                        <a:rPr lang="en-US" sz="2000" dirty="0" smtClean="0"/>
                        <a:t>Amount Availability</a:t>
                      </a:r>
                      <a:endParaRPr lang="en-US" sz="2000" dirty="0"/>
                    </a:p>
                  </a:txBody>
                  <a:tcPr/>
                </a:tc>
              </a:tr>
              <a:tr h="370840">
                <a:tc>
                  <a:txBody>
                    <a:bodyPr/>
                    <a:lstStyle/>
                    <a:p>
                      <a:r>
                        <a:rPr kumimoji="0" lang="en-US" sz="2000" kern="1200" dirty="0" smtClean="0">
                          <a:solidFill>
                            <a:schemeClr val="dk1"/>
                          </a:solidFill>
                          <a:latin typeface="Times New Roman" pitchFamily="18" charset="0"/>
                          <a:ea typeface="+mn-ea"/>
                          <a:cs typeface="Times New Roman" pitchFamily="18" charset="0"/>
                        </a:rPr>
                        <a:t>Wood(</a:t>
                      </a:r>
                      <a:r>
                        <a:rPr kumimoji="0" lang="en-US" sz="2000" kern="1200" dirty="0" err="1" smtClean="0">
                          <a:solidFill>
                            <a:schemeClr val="dk1"/>
                          </a:solidFill>
                          <a:latin typeface="Times New Roman" pitchFamily="18" charset="0"/>
                          <a:ea typeface="+mn-ea"/>
                          <a:cs typeface="Times New Roman" pitchFamily="18" charset="0"/>
                        </a:rPr>
                        <a:t>sqft</a:t>
                      </a:r>
                      <a:r>
                        <a:rPr kumimoji="0" lang="en-US" sz="2000" kern="1200" dirty="0" smtClean="0">
                          <a:solidFill>
                            <a:schemeClr val="dk1"/>
                          </a:solidFill>
                          <a:latin typeface="Times New Roman" pitchFamily="18" charset="0"/>
                          <a:ea typeface="+mn-ea"/>
                          <a:cs typeface="Times New Roman" pitchFamily="18" charset="0"/>
                        </a:rPr>
                        <a:t>)</a:t>
                      </a:r>
                      <a:endParaRPr lang="en-US" sz="2000" dirty="0">
                        <a:latin typeface="Times New Roman" pitchFamily="18" charset="0"/>
                        <a:cs typeface="Times New Roman" pitchFamily="18" charset="0"/>
                      </a:endParaRPr>
                    </a:p>
                  </a:txBody>
                  <a:tcPr/>
                </a:tc>
                <a:tc>
                  <a:txBody>
                    <a:bodyPr/>
                    <a:lstStyle/>
                    <a:p>
                      <a:pPr marL="0" marR="0">
                        <a:lnSpc>
                          <a:spcPct val="150000"/>
                        </a:lnSpc>
                        <a:spcBef>
                          <a:spcPts val="0"/>
                        </a:spcBef>
                        <a:spcAft>
                          <a:spcPts val="0"/>
                        </a:spcAft>
                        <a:tabLst>
                          <a:tab pos="4838700" algn="l"/>
                        </a:tabLst>
                      </a:pPr>
                      <a:r>
                        <a:rPr lang="en-US" sz="2000" dirty="0">
                          <a:latin typeface="Times New Roman" pitchFamily="18" charset="0"/>
                          <a:ea typeface="Calibri"/>
                          <a:cs typeface="Times New Roman" pitchFamily="18" charset="0"/>
                        </a:rPr>
                        <a:t>5</a:t>
                      </a:r>
                    </a:p>
                  </a:txBody>
                  <a:tcPr marL="68580" marR="68580" marT="0" marB="0"/>
                </a:tc>
                <a:tc>
                  <a:txBody>
                    <a:bodyPr/>
                    <a:lstStyle/>
                    <a:p>
                      <a:pPr marL="0" marR="0">
                        <a:lnSpc>
                          <a:spcPct val="150000"/>
                        </a:lnSpc>
                        <a:spcBef>
                          <a:spcPts val="0"/>
                        </a:spcBef>
                        <a:spcAft>
                          <a:spcPts val="0"/>
                        </a:spcAft>
                        <a:tabLst>
                          <a:tab pos="4838700" algn="l"/>
                        </a:tabLst>
                      </a:pPr>
                      <a:r>
                        <a:rPr lang="en-US" sz="2000" dirty="0">
                          <a:latin typeface="Times New Roman" pitchFamily="18" charset="0"/>
                          <a:ea typeface="Calibri"/>
                          <a:cs typeface="Times New Roman" pitchFamily="18" charset="0"/>
                        </a:rPr>
                        <a:t>20</a:t>
                      </a:r>
                    </a:p>
                  </a:txBody>
                  <a:tcPr marL="68580" marR="68580" marT="0" marB="0"/>
                </a:tc>
                <a:tc>
                  <a:txBody>
                    <a:bodyPr/>
                    <a:lstStyle/>
                    <a:p>
                      <a:pPr marL="0" marR="0">
                        <a:lnSpc>
                          <a:spcPct val="150000"/>
                        </a:lnSpc>
                        <a:spcBef>
                          <a:spcPts val="0"/>
                        </a:spcBef>
                        <a:spcAft>
                          <a:spcPts val="0"/>
                        </a:spcAft>
                        <a:tabLst>
                          <a:tab pos="4838700" algn="l"/>
                        </a:tabLst>
                      </a:pPr>
                      <a:r>
                        <a:rPr lang="en-US" sz="2000" dirty="0">
                          <a:latin typeface="Times New Roman" pitchFamily="18" charset="0"/>
                          <a:ea typeface="Calibri"/>
                          <a:cs typeface="Times New Roman" pitchFamily="18" charset="0"/>
                        </a:rPr>
                        <a:t>400</a:t>
                      </a:r>
                    </a:p>
                  </a:txBody>
                  <a:tcPr marL="68580" marR="68580" marT="0" marB="0"/>
                </a:tc>
              </a:tr>
              <a:tr h="370840">
                <a:tc>
                  <a:txBody>
                    <a:bodyPr/>
                    <a:lstStyle/>
                    <a:p>
                      <a:pPr marL="0" marR="0">
                        <a:lnSpc>
                          <a:spcPct val="150000"/>
                        </a:lnSpc>
                        <a:spcBef>
                          <a:spcPts val="0"/>
                        </a:spcBef>
                        <a:spcAft>
                          <a:spcPts val="0"/>
                        </a:spcAft>
                        <a:tabLst>
                          <a:tab pos="4838700" algn="l"/>
                        </a:tabLst>
                      </a:pPr>
                      <a:r>
                        <a:rPr lang="en-US" sz="2000">
                          <a:latin typeface="Times New Roman" pitchFamily="18" charset="0"/>
                          <a:ea typeface="Calibri"/>
                          <a:cs typeface="Times New Roman" pitchFamily="18" charset="0"/>
                        </a:rPr>
                        <a:t>Labor (man hour)</a:t>
                      </a:r>
                    </a:p>
                  </a:txBody>
                  <a:tcPr marL="68580" marR="68580" marT="0" marB="0"/>
                </a:tc>
                <a:tc>
                  <a:txBody>
                    <a:bodyPr/>
                    <a:lstStyle/>
                    <a:p>
                      <a:pPr marL="0" marR="0">
                        <a:lnSpc>
                          <a:spcPct val="150000"/>
                        </a:lnSpc>
                        <a:spcBef>
                          <a:spcPts val="0"/>
                        </a:spcBef>
                        <a:spcAft>
                          <a:spcPts val="0"/>
                        </a:spcAft>
                        <a:tabLst>
                          <a:tab pos="4838700" algn="l"/>
                        </a:tabLst>
                      </a:pPr>
                      <a:r>
                        <a:rPr lang="en-US" sz="2000">
                          <a:latin typeface="Times New Roman" pitchFamily="18" charset="0"/>
                          <a:ea typeface="Calibri"/>
                          <a:cs typeface="Times New Roman" pitchFamily="18" charset="0"/>
                        </a:rPr>
                        <a:t>10</a:t>
                      </a:r>
                    </a:p>
                  </a:txBody>
                  <a:tcPr marL="68580" marR="68580" marT="0" marB="0"/>
                </a:tc>
                <a:tc>
                  <a:txBody>
                    <a:bodyPr/>
                    <a:lstStyle/>
                    <a:p>
                      <a:pPr marL="0" marR="0">
                        <a:lnSpc>
                          <a:spcPct val="150000"/>
                        </a:lnSpc>
                        <a:spcBef>
                          <a:spcPts val="0"/>
                        </a:spcBef>
                        <a:spcAft>
                          <a:spcPts val="0"/>
                        </a:spcAft>
                        <a:tabLst>
                          <a:tab pos="4838700" algn="l"/>
                        </a:tabLst>
                      </a:pPr>
                      <a:r>
                        <a:rPr lang="en-US" sz="2000" dirty="0">
                          <a:latin typeface="Times New Roman" pitchFamily="18" charset="0"/>
                          <a:ea typeface="Calibri"/>
                          <a:cs typeface="Times New Roman" pitchFamily="18" charset="0"/>
                        </a:rPr>
                        <a:t>15</a:t>
                      </a:r>
                    </a:p>
                  </a:txBody>
                  <a:tcPr marL="68580" marR="68580" marT="0" marB="0"/>
                </a:tc>
                <a:tc>
                  <a:txBody>
                    <a:bodyPr/>
                    <a:lstStyle/>
                    <a:p>
                      <a:pPr marL="0" marR="0">
                        <a:lnSpc>
                          <a:spcPct val="150000"/>
                        </a:lnSpc>
                        <a:spcBef>
                          <a:spcPts val="0"/>
                        </a:spcBef>
                        <a:spcAft>
                          <a:spcPts val="0"/>
                        </a:spcAft>
                        <a:tabLst>
                          <a:tab pos="4838700" algn="l"/>
                        </a:tabLst>
                      </a:pPr>
                      <a:r>
                        <a:rPr lang="en-US" sz="2000" dirty="0">
                          <a:latin typeface="Times New Roman" pitchFamily="18" charset="0"/>
                          <a:ea typeface="Calibri"/>
                          <a:cs typeface="Times New Roman" pitchFamily="18" charset="0"/>
                        </a:rPr>
                        <a:t>450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pPr lvl="0">
              <a:buNone/>
            </a:pPr>
            <a:r>
              <a:rPr lang="en-US" dirty="0" smtClean="0"/>
              <a:t>To solve LPP  by graphic method </a:t>
            </a:r>
          </a:p>
          <a:p>
            <a:r>
              <a:rPr lang="en-US" b="1" dirty="0" smtClean="0"/>
              <a:t>Step 1:</a:t>
            </a:r>
            <a:r>
              <a:rPr lang="en-US" dirty="0" smtClean="0"/>
              <a:t> Formulate the mathematical model of the problem</a:t>
            </a:r>
          </a:p>
          <a:p>
            <a:pPr>
              <a:buNone/>
            </a:pPr>
            <a:r>
              <a:rPr lang="en-US" dirty="0" smtClean="0"/>
              <a:t>     Max θ = 45x</a:t>
            </a:r>
            <a:r>
              <a:rPr lang="en-US" baseline="-25000" dirty="0" smtClean="0"/>
              <a:t>1</a:t>
            </a:r>
            <a:r>
              <a:rPr lang="en-US" dirty="0" smtClean="0"/>
              <a:t> + 80x</a:t>
            </a:r>
            <a:r>
              <a:rPr lang="en-US" baseline="-25000" dirty="0" smtClean="0"/>
              <a:t>2</a:t>
            </a:r>
            <a:r>
              <a:rPr lang="en-US" dirty="0" smtClean="0"/>
              <a:t>  </a:t>
            </a:r>
          </a:p>
          <a:p>
            <a:pPr>
              <a:buNone/>
            </a:pPr>
            <a:r>
              <a:rPr lang="en-US" dirty="0" smtClean="0"/>
              <a:t>            Subject to:  5X1 + 20X2 </a:t>
            </a:r>
            <a:r>
              <a:rPr lang="en-US" u="sng" dirty="0" smtClean="0"/>
              <a:t>&lt;</a:t>
            </a:r>
            <a:r>
              <a:rPr lang="en-US" dirty="0" smtClean="0"/>
              <a:t> 400</a:t>
            </a:r>
          </a:p>
          <a:p>
            <a:pPr>
              <a:buNone/>
            </a:pPr>
            <a:r>
              <a:rPr lang="en-US" dirty="0" smtClean="0"/>
              <a:t>                              10X1 + 15X2 </a:t>
            </a:r>
            <a:r>
              <a:rPr lang="en-US" u="sng" dirty="0" smtClean="0"/>
              <a:t>&lt;</a:t>
            </a:r>
            <a:r>
              <a:rPr lang="en-US" dirty="0" smtClean="0"/>
              <a:t> 450</a:t>
            </a:r>
          </a:p>
          <a:p>
            <a:pPr>
              <a:buNone/>
            </a:pPr>
            <a:r>
              <a:rPr lang="en-US" dirty="0" smtClean="0"/>
              <a:t>                                      x</a:t>
            </a:r>
            <a:r>
              <a:rPr lang="en-US" baseline="-25000" dirty="0" smtClean="0"/>
              <a:t>1</a:t>
            </a:r>
            <a:r>
              <a:rPr lang="en-US" dirty="0" smtClean="0"/>
              <a:t>, x</a:t>
            </a:r>
            <a:r>
              <a:rPr lang="en-US" baseline="-25000" dirty="0" smtClean="0"/>
              <a:t>2</a:t>
            </a:r>
            <a:r>
              <a:rPr lang="en-US" dirty="0" smtClean="0"/>
              <a:t> </a:t>
            </a:r>
            <a:r>
              <a:rPr lang="en-US" u="sng" dirty="0" smtClean="0"/>
              <a:t>&gt;</a:t>
            </a:r>
            <a:r>
              <a:rPr lang="en-US" dirty="0" smtClean="0"/>
              <a:t> 0</a:t>
            </a:r>
          </a:p>
          <a:p>
            <a:pPr lvl="0">
              <a:buNone/>
            </a:pPr>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pPr algn="just">
              <a:buNone/>
            </a:pPr>
            <a:r>
              <a:rPr lang="en-US" sz="2400" b="1" dirty="0" smtClean="0">
                <a:latin typeface="Times New Roman" pitchFamily="18" charset="0"/>
                <a:cs typeface="Times New Roman" pitchFamily="18" charset="0"/>
              </a:rPr>
              <a:t>Step 2</a:t>
            </a:r>
            <a:r>
              <a:rPr lang="en-US" sz="2400" dirty="0" smtClean="0">
                <a:latin typeface="Times New Roman" pitchFamily="18" charset="0"/>
                <a:cs typeface="Times New Roman" pitchFamily="18" charset="0"/>
              </a:rPr>
              <a:t>: Graph the constraints in the plane</a:t>
            </a:r>
          </a:p>
          <a:p>
            <a:pPr algn="just">
              <a:buNone/>
            </a:pPr>
            <a:r>
              <a:rPr lang="en-US" sz="2400" dirty="0" smtClean="0">
                <a:latin typeface="Times New Roman" pitchFamily="18" charset="0"/>
                <a:cs typeface="Times New Roman" pitchFamily="18" charset="0"/>
              </a:rPr>
              <a:t>      5X1 + 20X2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400                i.e.  X1 + 4X2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80 - - -  (a)</a:t>
            </a:r>
          </a:p>
          <a:p>
            <a:pPr algn="just">
              <a:buNone/>
            </a:pPr>
            <a:r>
              <a:rPr lang="en-US" sz="2400" dirty="0" smtClean="0">
                <a:latin typeface="Times New Roman" pitchFamily="18" charset="0"/>
                <a:cs typeface="Times New Roman" pitchFamily="18" charset="0"/>
              </a:rPr>
              <a:t>      10X1 + 15X2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450              i.e. 2X1 + 3X2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90 - - - (b)</a:t>
            </a:r>
          </a:p>
          <a:p>
            <a:pPr algn="just">
              <a:buNone/>
            </a:pPr>
            <a:r>
              <a:rPr lang="en-US" sz="2400" dirty="0" smtClean="0">
                <a:latin typeface="Times New Roman" pitchFamily="18" charset="0"/>
                <a:cs typeface="Times New Roman" pitchFamily="18" charset="0"/>
              </a:rPr>
              <a:t>        X1, X2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0</a:t>
            </a:r>
          </a:p>
          <a:p>
            <a:pPr algn="just">
              <a:buNone/>
            </a:pPr>
            <a:r>
              <a:rPr lang="en-US" sz="2400" dirty="0" smtClean="0">
                <a:latin typeface="Times New Roman" pitchFamily="18" charset="0"/>
                <a:cs typeface="Times New Roman" pitchFamily="18" charset="0"/>
              </a:rPr>
              <a:t>Converting	</a:t>
            </a:r>
          </a:p>
          <a:p>
            <a:pPr algn="just">
              <a:buNone/>
            </a:pPr>
            <a:r>
              <a:rPr lang="en-US" sz="2400" dirty="0" smtClean="0">
                <a:latin typeface="Times New Roman" pitchFamily="18" charset="0"/>
                <a:cs typeface="Times New Roman" pitchFamily="18" charset="0"/>
              </a:rPr>
              <a:t> (a) and (b) to equality, we get</a:t>
            </a:r>
          </a:p>
          <a:p>
            <a:pPr algn="just">
              <a:buNone/>
            </a:pPr>
            <a:r>
              <a:rPr lang="en-US" sz="2400" dirty="0" smtClean="0">
                <a:latin typeface="Times New Roman" pitchFamily="18" charset="0"/>
                <a:cs typeface="Times New Roman" pitchFamily="18" charset="0"/>
              </a:rPr>
              <a:t>        X1 + 4X2 = 80 . . . . (1)              equation 1 (80,20)</a:t>
            </a:r>
          </a:p>
          <a:p>
            <a:pPr algn="just">
              <a:buNone/>
            </a:pPr>
            <a:r>
              <a:rPr lang="en-US" sz="2400" dirty="0" smtClean="0">
                <a:latin typeface="Times New Roman" pitchFamily="18" charset="0"/>
                <a:cs typeface="Times New Roman" pitchFamily="18" charset="0"/>
              </a:rPr>
              <a:t>        2X1 + 3X2 = 90 . . . (2)                equation 2 (45,30)</a:t>
            </a: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49</a:t>
            </a:fld>
            <a:endParaRPr lang="en-US"/>
          </a:p>
        </p:txBody>
      </p:sp>
      <p:cxnSp>
        <p:nvCxnSpPr>
          <p:cNvPr id="9" name="Straight Arrow Connector 8"/>
          <p:cNvCxnSpPr/>
          <p:nvPr/>
        </p:nvCxnSpPr>
        <p:spPr>
          <a:xfrm>
            <a:off x="4191000" y="4800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191000" y="52578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1.3  Operation Research: Some definitions </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Some </a:t>
            </a:r>
            <a:r>
              <a:rPr lang="en-US" dirty="0" smtClean="0">
                <a:solidFill>
                  <a:srgbClr val="FF0000"/>
                </a:solidFill>
              </a:rPr>
              <a:t>common definitions</a:t>
            </a:r>
            <a:r>
              <a:rPr lang="en-US" dirty="0" smtClean="0"/>
              <a:t>:</a:t>
            </a:r>
          </a:p>
          <a:p>
            <a:pPr algn="just">
              <a:lnSpc>
                <a:spcPct val="150000"/>
              </a:lnSpc>
              <a:buFont typeface="Wingdings" pitchFamily="2" charset="2"/>
              <a:buChar char="v"/>
            </a:pPr>
            <a:r>
              <a:rPr lang="en-US" sz="2800" b="1" dirty="0" smtClean="0">
                <a:solidFill>
                  <a:srgbClr val="FF0000"/>
                </a:solidFill>
                <a:latin typeface="Times New Roman" pitchFamily="18" charset="0"/>
                <a:cs typeface="Times New Roman" pitchFamily="18" charset="0"/>
              </a:rPr>
              <a:t>OR</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a </a:t>
            </a:r>
            <a:r>
              <a:rPr lang="en-US" sz="2800" u="sng" dirty="0" smtClean="0">
                <a:solidFill>
                  <a:srgbClr val="FF0000"/>
                </a:solidFill>
                <a:latin typeface="Times New Roman" pitchFamily="18" charset="0"/>
                <a:cs typeface="Times New Roman" pitchFamily="18" charset="0"/>
              </a:rPr>
              <a:t>systematic application of quantitative</a:t>
            </a:r>
            <a:r>
              <a:rPr lang="en-US" sz="2800" u="sng"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methods, techniques and tools to the analysis of problems involving the operation of systems.</a:t>
            </a:r>
          </a:p>
          <a:p>
            <a:pPr algn="just">
              <a:lnSpc>
                <a:spcPct val="150000"/>
              </a:lnSpc>
              <a:buFont typeface="Wingdings" pitchFamily="2" charset="2"/>
              <a:buChar char="v"/>
            </a:pPr>
            <a:r>
              <a:rPr lang="en-US" sz="2800" b="1" dirty="0" smtClean="0">
                <a:solidFill>
                  <a:srgbClr val="FF0000"/>
                </a:solidFill>
                <a:latin typeface="Times New Roman" pitchFamily="18" charset="0"/>
                <a:cs typeface="Times New Roman" pitchFamily="18" charset="0"/>
              </a:rPr>
              <a:t>OR</a:t>
            </a:r>
            <a:r>
              <a:rPr lang="en-US" sz="2800" dirty="0" smtClean="0">
                <a:latin typeface="Times New Roman" pitchFamily="18" charset="0"/>
                <a:cs typeface="Times New Roman" pitchFamily="18" charset="0"/>
              </a:rPr>
              <a:t> is essentially a </a:t>
            </a:r>
            <a:r>
              <a:rPr lang="en-US" sz="2800" u="sng" dirty="0" smtClean="0">
                <a:solidFill>
                  <a:srgbClr val="FF0000"/>
                </a:solidFill>
                <a:latin typeface="Times New Roman" pitchFamily="18" charset="0"/>
                <a:cs typeface="Times New Roman" pitchFamily="18" charset="0"/>
              </a:rPr>
              <a:t>collection of mathematical </a:t>
            </a:r>
            <a:r>
              <a:rPr lang="en-US" sz="2800" dirty="0" smtClean="0">
                <a:latin typeface="Times New Roman" pitchFamily="18" charset="0"/>
                <a:cs typeface="Times New Roman" pitchFamily="18" charset="0"/>
              </a:rPr>
              <a:t>techniques and tools which in conjunction with systems approach, is </a:t>
            </a:r>
            <a:r>
              <a:rPr lang="en-US" sz="2800" u="sng" dirty="0" smtClean="0">
                <a:latin typeface="Times New Roman" pitchFamily="18" charset="0"/>
                <a:cs typeface="Times New Roman" pitchFamily="18" charset="0"/>
              </a:rPr>
              <a:t>applied to solve practical decision problems </a:t>
            </a:r>
            <a:r>
              <a:rPr lang="en-US" sz="2800" dirty="0" smtClean="0">
                <a:latin typeface="Times New Roman" pitchFamily="18" charset="0"/>
                <a:cs typeface="Times New Roman" pitchFamily="18" charset="0"/>
              </a:rPr>
              <a:t>of an economic or engineering nature.</a:t>
            </a:r>
          </a:p>
          <a:p>
            <a:pPr>
              <a:buNone/>
            </a:pPr>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latin typeface="Times New Roman" pitchFamily="18" charset="0"/>
                <a:cs typeface="Times New Roman" pitchFamily="18" charset="0"/>
              </a:rPr>
              <a:t>Con’t</a:t>
            </a:r>
            <a:endParaRPr lang="en-US" sz="32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50</a:t>
            </a:fld>
            <a:endParaRPr lang="en-US"/>
          </a:p>
        </p:txBody>
      </p:sp>
      <p:pic>
        <p:nvPicPr>
          <p:cNvPr id="6" name="Content Placeholder 5"/>
          <p:cNvPicPr>
            <a:picLocks noGrp="1"/>
          </p:cNvPicPr>
          <p:nvPr>
            <p:ph idx="1"/>
          </p:nvPr>
        </p:nvPicPr>
        <p:blipFill>
          <a:blip r:embed="rId2" cstate="print"/>
          <a:srcRect/>
          <a:stretch>
            <a:fillRect/>
          </a:stretch>
        </p:blipFill>
        <p:spPr bwMode="auto">
          <a:xfrm>
            <a:off x="838201" y="1935163"/>
            <a:ext cx="5105400" cy="4389437"/>
          </a:xfrm>
          <a:prstGeom prst="rect">
            <a:avLst/>
          </a:prstGeom>
          <a:noFill/>
          <a:ln w="9525">
            <a:noFill/>
            <a:miter lim="800000"/>
            <a:headEnd/>
            <a:tailEnd/>
          </a:ln>
        </p:spPr>
      </p:pic>
      <p:sp>
        <p:nvSpPr>
          <p:cNvPr id="1026" name="Oval 2"/>
          <p:cNvSpPr>
            <a:spLocks noChangeArrowheads="1"/>
          </p:cNvSpPr>
          <p:nvPr/>
        </p:nvSpPr>
        <p:spPr bwMode="auto">
          <a:xfrm>
            <a:off x="6324600" y="2743200"/>
            <a:ext cx="2362200" cy="10668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X1 + 4X2 =80</a:t>
            </a:r>
          </a:p>
        </p:txBody>
      </p:sp>
      <p:sp>
        <p:nvSpPr>
          <p:cNvPr id="1027" name="Oval 3"/>
          <p:cNvSpPr>
            <a:spLocks noChangeArrowheads="1"/>
          </p:cNvSpPr>
          <p:nvPr/>
        </p:nvSpPr>
        <p:spPr bwMode="auto">
          <a:xfrm>
            <a:off x="5715000" y="4572000"/>
            <a:ext cx="2819400" cy="8382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2X1 + 3X2 =90</a:t>
            </a:r>
          </a:p>
        </p:txBody>
      </p:sp>
      <p:cxnSp>
        <p:nvCxnSpPr>
          <p:cNvPr id="12" name="Straight Arrow Connector 11"/>
          <p:cNvCxnSpPr>
            <a:endCxn id="1027" idx="1"/>
          </p:cNvCxnSpPr>
          <p:nvPr/>
        </p:nvCxnSpPr>
        <p:spPr>
          <a:xfrm flipV="1">
            <a:off x="3810000" y="4694751"/>
            <a:ext cx="2317892" cy="3344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895600" y="3048000"/>
            <a:ext cx="3429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Two straight lines intersect at point B. Its coordinates are calculated as follows:</a:t>
            </a:r>
          </a:p>
          <a:p>
            <a:pPr>
              <a:buNone/>
            </a:pPr>
            <a:r>
              <a:rPr lang="en-US" dirty="0" smtClean="0">
                <a:latin typeface="Times New Roman" pitchFamily="18" charset="0"/>
                <a:cs typeface="Times New Roman" pitchFamily="18" charset="0"/>
              </a:rPr>
              <a:t>       X1 + 4X2 = 80 (1)</a:t>
            </a:r>
          </a:p>
          <a:p>
            <a:pPr>
              <a:buNone/>
            </a:pPr>
            <a:r>
              <a:rPr lang="en-US" dirty="0" smtClean="0">
                <a:latin typeface="Times New Roman" pitchFamily="18" charset="0"/>
                <a:cs typeface="Times New Roman" pitchFamily="18" charset="0"/>
              </a:rPr>
              <a:t>       2X1+ 3X2 = 90 (2)</a:t>
            </a:r>
          </a:p>
          <a:p>
            <a:pPr>
              <a:buNone/>
            </a:pPr>
            <a:r>
              <a:rPr lang="en-US" dirty="0" smtClean="0">
                <a:latin typeface="Times New Roman" pitchFamily="18" charset="0"/>
                <a:cs typeface="Times New Roman" pitchFamily="18" charset="0"/>
              </a:rPr>
              <a:t>Multiply equation (1) by 2</a:t>
            </a:r>
          </a:p>
          <a:p>
            <a:pPr>
              <a:buNone/>
            </a:pPr>
            <a:r>
              <a:rPr lang="en-US" dirty="0" smtClean="0">
                <a:latin typeface="Times New Roman" pitchFamily="18" charset="0"/>
                <a:cs typeface="Times New Roman" pitchFamily="18" charset="0"/>
              </a:rPr>
              <a:t>   2X1 + 8X2 = 160</a:t>
            </a:r>
          </a:p>
          <a:p>
            <a:pPr>
              <a:buNone/>
            </a:pPr>
            <a:r>
              <a:rPr lang="en-US" dirty="0" smtClean="0">
                <a:latin typeface="Times New Roman" pitchFamily="18" charset="0"/>
                <a:cs typeface="Times New Roman" pitchFamily="18" charset="0"/>
              </a:rPr>
              <a:t>   2X1 + 3X2 = 90</a:t>
            </a:r>
          </a:p>
          <a:p>
            <a:pPr>
              <a:buNone/>
            </a:pPr>
            <a:r>
              <a:rPr lang="en-US" dirty="0" smtClean="0">
                <a:latin typeface="Times New Roman" pitchFamily="18" charset="0"/>
                <a:cs typeface="Times New Roman" pitchFamily="18" charset="0"/>
              </a:rPr>
              <a:t>Then subtract (2) from (1)</a:t>
            </a:r>
          </a:p>
          <a:p>
            <a:pPr>
              <a:buNone/>
            </a:pPr>
            <a:r>
              <a:rPr lang="en-US" dirty="0" smtClean="0">
                <a:latin typeface="Times New Roman" pitchFamily="18" charset="0"/>
                <a:cs typeface="Times New Roman" pitchFamily="18" charset="0"/>
              </a:rPr>
              <a:t> 5X2 = 70 /5, X2 = 14</a:t>
            </a:r>
          </a:p>
          <a:p>
            <a:pPr>
              <a:buNone/>
            </a:pPr>
            <a:r>
              <a:rPr lang="en-US" dirty="0" smtClean="0">
                <a:latin typeface="Times New Roman" pitchFamily="18" charset="0"/>
                <a:cs typeface="Times New Roman" pitchFamily="18" charset="0"/>
              </a:rPr>
              <a:t>X1 + 4 × 14 = 80</a:t>
            </a:r>
          </a:p>
          <a:p>
            <a:pPr>
              <a:buNone/>
            </a:pPr>
            <a:r>
              <a:rPr lang="en-US" dirty="0" smtClean="0">
                <a:latin typeface="Times New Roman" pitchFamily="18" charset="0"/>
                <a:cs typeface="Times New Roman" pitchFamily="18" charset="0"/>
              </a:rPr>
              <a:t>X1 = 24                i.e. point B in the graph</a:t>
            </a: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60000"/>
              </a:lnSpc>
            </a:pPr>
            <a:r>
              <a:rPr lang="en-US" b="1" dirty="0" smtClean="0">
                <a:latin typeface="Times New Roman" pitchFamily="18" charset="0"/>
                <a:cs typeface="Times New Roman" pitchFamily="18" charset="0"/>
              </a:rPr>
              <a:t>Step 3:</a:t>
            </a:r>
            <a:r>
              <a:rPr lang="en-US" dirty="0" smtClean="0">
                <a:latin typeface="Times New Roman" pitchFamily="18" charset="0"/>
                <a:cs typeface="Times New Roman" pitchFamily="18" charset="0"/>
              </a:rPr>
              <a:t> Identify the area that satisfies the entire set of constraints, determine corners and their coordinate either from graphing procedure or by the elimination procedure.</a:t>
            </a:r>
          </a:p>
          <a:p>
            <a:pPr algn="just">
              <a:lnSpc>
                <a:spcPct val="160000"/>
              </a:lnSpc>
            </a:pPr>
            <a:r>
              <a:rPr lang="en-US" b="1" dirty="0" smtClean="0">
                <a:latin typeface="Times New Roman" pitchFamily="18" charset="0"/>
                <a:cs typeface="Times New Roman" pitchFamily="18" charset="0"/>
              </a:rPr>
              <a:t>Step 4:</a:t>
            </a:r>
            <a:r>
              <a:rPr lang="en-US" dirty="0" smtClean="0">
                <a:latin typeface="Times New Roman" pitchFamily="18" charset="0"/>
                <a:cs typeface="Times New Roman" pitchFamily="18" charset="0"/>
              </a:rPr>
              <a:t> Evaluate the objective function at each corner. The largest value is the maximum and the smallest value is the minimum. If two corners have the same optimal value, then the optimum occurs at every point on the line segment joining the respective corners.</a:t>
            </a: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124712"/>
          </a:xfrm>
        </p:spPr>
        <p:txBody>
          <a:bodyPr/>
          <a:lstStyle/>
          <a:p>
            <a:r>
              <a:rPr lang="en-US" dirty="0" err="1" smtClean="0"/>
              <a:t>Con’t</a:t>
            </a:r>
            <a:endParaRPr lang="en-US" dirty="0"/>
          </a:p>
        </p:txBody>
      </p:sp>
      <p:graphicFrame>
        <p:nvGraphicFramePr>
          <p:cNvPr id="6" name="Content Placeholder 5"/>
          <p:cNvGraphicFramePr>
            <a:graphicFrameLocks noGrp="1"/>
          </p:cNvGraphicFramePr>
          <p:nvPr>
            <p:ph idx="1"/>
          </p:nvPr>
        </p:nvGraphicFramePr>
        <p:xfrm>
          <a:off x="457200" y="2057400"/>
          <a:ext cx="8229600" cy="2743200"/>
        </p:xfrm>
        <a:graphic>
          <a:graphicData uri="http://schemas.openxmlformats.org/drawingml/2006/table">
            <a:tbl>
              <a:tblPr firstRow="1" bandRow="1">
                <a:tableStyleId>{BC89EF96-8CEA-46FF-86C4-4CE0E7609802}</a:tableStyleId>
              </a:tblPr>
              <a:tblGrid>
                <a:gridCol w="3581400"/>
                <a:gridCol w="2819400"/>
                <a:gridCol w="1828800"/>
              </a:tblGrid>
              <a:tr h="248603">
                <a:tc>
                  <a:txBody>
                    <a:bodyPr/>
                    <a:lstStyle/>
                    <a:p>
                      <a:pPr marL="0" marR="0">
                        <a:lnSpc>
                          <a:spcPct val="150000"/>
                        </a:lnSpc>
                        <a:spcBef>
                          <a:spcPts val="0"/>
                        </a:spcBef>
                        <a:spcAft>
                          <a:spcPts val="0"/>
                        </a:spcAft>
                        <a:tabLst>
                          <a:tab pos="4838700" algn="l"/>
                        </a:tabLst>
                      </a:pPr>
                      <a:r>
                        <a:rPr lang="en-US" sz="2000" dirty="0">
                          <a:latin typeface="Times New Roman"/>
                          <a:ea typeface="TTFFFFF97FF3A14E00t00"/>
                          <a:cs typeface="Times New Roman"/>
                        </a:rPr>
                        <a:t>Coordinate </a:t>
                      </a:r>
                      <a:r>
                        <a:rPr lang="en-US" sz="2000" dirty="0" smtClean="0">
                          <a:latin typeface="Times New Roman"/>
                          <a:ea typeface="TTFFFFF97FF3A14E00t00"/>
                          <a:cs typeface="Times New Roman"/>
                        </a:rPr>
                        <a:t>of</a:t>
                      </a:r>
                      <a:r>
                        <a:rPr lang="en-US" sz="2000" baseline="0" dirty="0" smtClean="0">
                          <a:latin typeface="Times New Roman"/>
                          <a:ea typeface="TTFFFFF97FF3A14E00t00"/>
                          <a:cs typeface="Times New Roman"/>
                        </a:rPr>
                        <a:t>  </a:t>
                      </a:r>
                      <a:r>
                        <a:rPr lang="en-US" sz="2000" dirty="0" smtClean="0">
                          <a:latin typeface="Times New Roman"/>
                          <a:ea typeface="TTFFFFF97FF3A14E00t00"/>
                          <a:cs typeface="Times New Roman"/>
                        </a:rPr>
                        <a:t>corner </a:t>
                      </a:r>
                      <a:r>
                        <a:rPr lang="en-US" sz="2000" dirty="0">
                          <a:latin typeface="Times New Roman"/>
                          <a:ea typeface="TTFFFFF97FF3A14E00t00"/>
                          <a:cs typeface="Times New Roman"/>
                        </a:rPr>
                        <a:t>point</a:t>
                      </a:r>
                      <a:endParaRPr lang="en-US" sz="2000" dirty="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Lst>
                      </a:pPr>
                      <a:r>
                        <a:rPr lang="en-US" sz="2000" dirty="0">
                          <a:latin typeface="Times New Roman"/>
                          <a:ea typeface="TTFFFFF97FF3A14E00t00"/>
                          <a:cs typeface="Times New Roman"/>
                        </a:rPr>
                        <a:t>Objective function</a:t>
                      </a:r>
                      <a:endParaRPr lang="en-US" sz="2000" dirty="0">
                        <a:latin typeface="Times New Roman"/>
                        <a:ea typeface="Calibri"/>
                        <a:cs typeface="Times New Roman"/>
                      </a:endParaRPr>
                    </a:p>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45X1 + 80X2 = Z max</a:t>
                      </a:r>
                      <a:endParaRPr lang="en-US" sz="2000" dirty="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Value</a:t>
                      </a:r>
                      <a:endParaRPr lang="en-US" sz="2000" dirty="0">
                        <a:latin typeface="Times New Roman"/>
                        <a:ea typeface="Calibri"/>
                        <a:cs typeface="Times New Roman"/>
                      </a:endParaRPr>
                    </a:p>
                  </a:txBody>
                  <a:tcPr marL="68580" marR="68580" marT="0" marB="0"/>
                </a:tc>
              </a:tr>
              <a:tr h="370840">
                <a:tc>
                  <a:txBody>
                    <a:bodyPr/>
                    <a:lstStyle/>
                    <a:p>
                      <a:pPr marL="0" marR="0">
                        <a:lnSpc>
                          <a:spcPct val="150000"/>
                        </a:lnSpc>
                        <a:spcBef>
                          <a:spcPts val="0"/>
                        </a:spcBef>
                        <a:spcAft>
                          <a:spcPts val="0"/>
                        </a:spcAft>
                        <a:tabLst>
                          <a:tab pos="4838700" algn="l"/>
                          <a:tab pos="591820" algn="l"/>
                          <a:tab pos="4838700" algn="l"/>
                        </a:tabLst>
                      </a:pPr>
                      <a:r>
                        <a:rPr lang="en-US" sz="2000">
                          <a:latin typeface="Times New Roman"/>
                          <a:ea typeface="TTFFFFF97FF3A14E00t00"/>
                          <a:cs typeface="Times New Roman"/>
                        </a:rPr>
                        <a:t>(0, 0)</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a:latin typeface="Times New Roman"/>
                          <a:ea typeface="TTFFFFF97FF3A14E00t00"/>
                          <a:cs typeface="Times New Roman"/>
                        </a:rPr>
                        <a:t>45 ×0 + 80×0 = 0</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0</a:t>
                      </a:r>
                      <a:endParaRPr lang="en-US" sz="2000" dirty="0">
                        <a:latin typeface="Times New Roman"/>
                        <a:ea typeface="Calibri"/>
                        <a:cs typeface="Times New Roman"/>
                      </a:endParaRPr>
                    </a:p>
                  </a:txBody>
                  <a:tcPr marL="68580" marR="68580" marT="0" marB="0"/>
                </a:tc>
              </a:tr>
              <a:tr h="370840">
                <a:tc>
                  <a:txBody>
                    <a:bodyPr/>
                    <a:lstStyle/>
                    <a:p>
                      <a:pPr marL="0" marR="0">
                        <a:lnSpc>
                          <a:spcPct val="150000"/>
                        </a:lnSpc>
                        <a:spcBef>
                          <a:spcPts val="0"/>
                        </a:spcBef>
                        <a:spcAft>
                          <a:spcPts val="0"/>
                        </a:spcAft>
                        <a:tabLst>
                          <a:tab pos="4838700" algn="l"/>
                          <a:tab pos="591820" algn="l"/>
                          <a:tab pos="4838700" algn="l"/>
                        </a:tabLst>
                      </a:pPr>
                      <a:r>
                        <a:rPr lang="en-US" sz="2000">
                          <a:latin typeface="Times New Roman"/>
                          <a:ea typeface="TTFFFFF97FF3A14E00t00"/>
                          <a:cs typeface="Times New Roman"/>
                        </a:rPr>
                        <a:t>(0, 20)</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a:latin typeface="Times New Roman"/>
                          <a:ea typeface="TTFFFFF97FF3A14E00t00"/>
                          <a:cs typeface="Times New Roman"/>
                        </a:rPr>
                        <a:t>0 + 1600</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1600</a:t>
                      </a:r>
                      <a:endParaRPr lang="en-US" sz="2000" dirty="0">
                        <a:latin typeface="Times New Roman"/>
                        <a:ea typeface="Calibri"/>
                        <a:cs typeface="Times New Roman"/>
                      </a:endParaRPr>
                    </a:p>
                  </a:txBody>
                  <a:tcPr marL="68580" marR="68580" marT="0" marB="0"/>
                </a:tc>
              </a:tr>
              <a:tr h="370840">
                <a:tc>
                  <a:txBody>
                    <a:bodyPr/>
                    <a:lstStyle/>
                    <a:p>
                      <a:pPr marL="0" marR="0">
                        <a:lnSpc>
                          <a:spcPct val="150000"/>
                        </a:lnSpc>
                        <a:spcBef>
                          <a:spcPts val="0"/>
                        </a:spcBef>
                        <a:spcAft>
                          <a:spcPts val="0"/>
                        </a:spcAft>
                        <a:tabLst>
                          <a:tab pos="4838700" algn="l"/>
                          <a:tab pos="591820" algn="l"/>
                          <a:tab pos="4838700" algn="l"/>
                        </a:tabLst>
                      </a:pPr>
                      <a:r>
                        <a:rPr lang="en-US" sz="2000" b="1">
                          <a:latin typeface="Times New Roman"/>
                          <a:ea typeface="TTFFFFF97FF3A14E00t00"/>
                          <a:cs typeface="Times New Roman"/>
                        </a:rPr>
                        <a:t>(24, 14)</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b="1">
                          <a:latin typeface="Times New Roman"/>
                          <a:ea typeface="TTFFFFF97FF3A14E00t00"/>
                          <a:cs typeface="Times New Roman"/>
                        </a:rPr>
                        <a:t>45 × 24 + 80 × 14</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b="1" dirty="0">
                          <a:latin typeface="Times New Roman"/>
                          <a:ea typeface="TTFFFFF97FF3A14E00t00"/>
                          <a:cs typeface="Times New Roman"/>
                        </a:rPr>
                        <a:t>2220</a:t>
                      </a:r>
                      <a:endParaRPr lang="en-US" sz="2000" dirty="0">
                        <a:latin typeface="Times New Roman"/>
                        <a:ea typeface="Calibri"/>
                        <a:cs typeface="Times New Roman"/>
                      </a:endParaRPr>
                    </a:p>
                  </a:txBody>
                  <a:tcPr marL="68580" marR="68580" marT="0" marB="0"/>
                </a:tc>
              </a:tr>
              <a:tr h="370840">
                <a:tc>
                  <a:txBody>
                    <a:bodyPr/>
                    <a:lstStyle/>
                    <a:p>
                      <a:pPr marL="0" marR="0">
                        <a:lnSpc>
                          <a:spcPct val="150000"/>
                        </a:lnSpc>
                        <a:spcBef>
                          <a:spcPts val="0"/>
                        </a:spcBef>
                        <a:spcAft>
                          <a:spcPts val="0"/>
                        </a:spcAft>
                        <a:tabLst>
                          <a:tab pos="4838700" algn="l"/>
                          <a:tab pos="591820" algn="l"/>
                          <a:tab pos="4838700" algn="l"/>
                        </a:tabLst>
                      </a:pPr>
                      <a:r>
                        <a:rPr lang="en-US" sz="2000">
                          <a:latin typeface="Times New Roman"/>
                          <a:ea typeface="TTFFFFF97FF3A14E00t00"/>
                          <a:cs typeface="Times New Roman"/>
                        </a:rPr>
                        <a:t>(45, 0)</a:t>
                      </a:r>
                      <a:endParaRPr lang="en-US" sz="20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45 × 45 + 80 × 0</a:t>
                      </a:r>
                      <a:endParaRPr lang="en-US" sz="2000" dirty="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tabLst>
                          <a:tab pos="4838700" algn="l"/>
                          <a:tab pos="591820" algn="l"/>
                          <a:tab pos="4838700" algn="l"/>
                        </a:tabLst>
                      </a:pPr>
                      <a:r>
                        <a:rPr lang="en-US" sz="2000" dirty="0">
                          <a:latin typeface="Times New Roman"/>
                          <a:ea typeface="TTFFFFF97FF3A14E00t00"/>
                          <a:cs typeface="Times New Roman"/>
                        </a:rPr>
                        <a:t>2025</a:t>
                      </a:r>
                      <a:endParaRPr lang="en-US" sz="2000" dirty="0">
                        <a:latin typeface="Times New Roman"/>
                        <a:ea typeface="Calibri"/>
                        <a:cs typeface="Times New Roman"/>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2A9FE9CE-8964-4113-B6FD-531B2DA4CC36}" type="slidenum">
              <a:rPr lang="en-US" smtClean="0"/>
              <a:pPr/>
              <a:t>53</a:t>
            </a:fld>
            <a:endParaRPr lang="en-US"/>
          </a:p>
        </p:txBody>
      </p:sp>
      <p:sp>
        <p:nvSpPr>
          <p:cNvPr id="8" name="Rectangle 7"/>
          <p:cNvSpPr/>
          <p:nvPr/>
        </p:nvSpPr>
        <p:spPr>
          <a:xfrm>
            <a:off x="381000" y="4800600"/>
            <a:ext cx="8382000" cy="707886"/>
          </a:xfrm>
          <a:prstGeom prst="rect">
            <a:avLst/>
          </a:prstGeom>
        </p:spPr>
        <p:txBody>
          <a:bodyPr wrap="square">
            <a:spAutoFit/>
          </a:bodyPr>
          <a:lstStyle/>
          <a:p>
            <a:pPr lvl="0" fontAlgn="base">
              <a:spcBef>
                <a:spcPct val="0"/>
              </a:spcBef>
              <a:spcAft>
                <a:spcPct val="0"/>
              </a:spcAft>
              <a:tabLst>
                <a:tab pos="4838700" algn="l"/>
              </a:tabLst>
            </a:pPr>
            <a:r>
              <a:rPr lang="en-US" sz="2000" dirty="0" smtClean="0">
                <a:solidFill>
                  <a:prstClr val="black"/>
                </a:solidFill>
                <a:latin typeface="Times New Roman" pitchFamily="18" charset="0"/>
                <a:ea typeface="TTFFFFF97FF3A14E00t00"/>
                <a:cs typeface="Times New Roman" pitchFamily="18" charset="0"/>
              </a:rPr>
              <a:t>Hence, this maximum profit is obtained at </a:t>
            </a:r>
            <a:r>
              <a:rPr lang="en-US" sz="2000" b="1" dirty="0" smtClean="0">
                <a:solidFill>
                  <a:prstClr val="black"/>
                </a:solidFill>
                <a:latin typeface="Times New Roman" pitchFamily="18" charset="0"/>
                <a:ea typeface="TTFFFFF97FF3A14E00t00"/>
                <a:cs typeface="Times New Roman" pitchFamily="18" charset="0"/>
              </a:rPr>
              <a:t>B</a:t>
            </a:r>
            <a:r>
              <a:rPr lang="en-US" sz="2000" dirty="0" smtClean="0">
                <a:solidFill>
                  <a:prstClr val="black"/>
                </a:solidFill>
                <a:latin typeface="Times New Roman" pitchFamily="18" charset="0"/>
                <a:ea typeface="TTFFFFF97FF3A14E00t00"/>
                <a:cs typeface="Times New Roman" pitchFamily="18" charset="0"/>
              </a:rPr>
              <a:t> i.e. 24 chairs and 14 tables and is equal to </a:t>
            </a:r>
            <a:r>
              <a:rPr lang="en-US" sz="2000" b="1" u="sng" dirty="0" smtClean="0">
                <a:solidFill>
                  <a:prstClr val="black"/>
                </a:solidFill>
                <a:latin typeface="Times New Roman" pitchFamily="18" charset="0"/>
                <a:ea typeface="TTFFFFF97FF3A14E00t00"/>
                <a:cs typeface="Times New Roman" pitchFamily="18" charset="0"/>
              </a:rPr>
              <a:t>2220</a:t>
            </a:r>
            <a:r>
              <a:rPr lang="en-US" sz="2000" b="1" dirty="0" smtClean="0">
                <a:solidFill>
                  <a:prstClr val="black"/>
                </a:solidFill>
                <a:latin typeface="Times New Roman" pitchFamily="18" charset="0"/>
                <a:ea typeface="TTFFFFF97FF3A14E00t00"/>
                <a:cs typeface="Times New Roman" pitchFamily="18" charset="0"/>
              </a:rPr>
              <a:t>.</a:t>
            </a:r>
            <a:endParaRPr lang="en-US" sz="2000" dirty="0" smtClean="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 The </a:t>
            </a:r>
            <a:r>
              <a:rPr lang="en-US" sz="3200" dirty="0" smtClean="0"/>
              <a:t>Minimization Problem </a:t>
            </a:r>
            <a:endParaRPr lang="en-US" sz="3200" dirty="0"/>
          </a:p>
        </p:txBody>
      </p:sp>
      <p:sp>
        <p:nvSpPr>
          <p:cNvPr id="3" name="Content Placeholder 2"/>
          <p:cNvSpPr>
            <a:spLocks noGrp="1"/>
          </p:cNvSpPr>
          <p:nvPr>
            <p:ph idx="1"/>
          </p:nvPr>
        </p:nvSpPr>
        <p:spPr/>
        <p:txBody>
          <a:bodyPr>
            <a:normAutofit/>
          </a:bodyPr>
          <a:lstStyle/>
          <a:p>
            <a:pPr algn="just">
              <a:buNone/>
            </a:pPr>
            <a:r>
              <a:rPr lang="en-US" sz="2400" b="1" dirty="0" smtClean="0">
                <a:latin typeface="Times New Roman" pitchFamily="18" charset="0"/>
                <a:cs typeface="Times New Roman" pitchFamily="18" charset="0"/>
              </a:rPr>
              <a:t>Example</a:t>
            </a:r>
            <a:r>
              <a:rPr lang="en-US" sz="2400" dirty="0" smtClean="0">
                <a:latin typeface="Times New Roman" pitchFamily="18" charset="0"/>
                <a:cs typeface="Times New Roman" pitchFamily="18" charset="0"/>
              </a:rPr>
              <a:t> : Two machines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and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produce two grades of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A and B. In one hour of operation, machine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produces 50 units of grade A and 30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while machine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produces 30 units of grade A and 40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The machines are required to meet a production schedule of at least 1400 units of grade A and 1200 units of grade B </a:t>
            </a:r>
            <a:r>
              <a:rPr lang="en-US" sz="2400" dirty="0" err="1" smtClean="0">
                <a:latin typeface="Times New Roman" pitchFamily="18" charset="0"/>
                <a:cs typeface="Times New Roman" pitchFamily="18" charset="0"/>
              </a:rPr>
              <a:t>tyres</a:t>
            </a:r>
            <a:r>
              <a:rPr lang="en-US" sz="2400" dirty="0" smtClean="0">
                <a:latin typeface="Times New Roman" pitchFamily="18" charset="0"/>
                <a:cs typeface="Times New Roman" pitchFamily="18" charset="0"/>
              </a:rPr>
              <a:t>. The cost of operating machine C</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is $50 per hour and the cost of operating machine C</a:t>
            </a:r>
            <a:r>
              <a:rPr lang="en-US" sz="2400" baseline="-25000"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is $80 per hour. </a:t>
            </a:r>
          </a:p>
          <a:p>
            <a:pPr algn="just">
              <a:buNone/>
            </a:pPr>
            <a:r>
              <a:rPr lang="en-US" sz="2400" b="1" dirty="0" smtClean="0">
                <a:latin typeface="Times New Roman" pitchFamily="18" charset="0"/>
                <a:cs typeface="Times New Roman" pitchFamily="18" charset="0"/>
              </a:rPr>
              <a:t>Required </a:t>
            </a:r>
          </a:p>
          <a:p>
            <a:pPr algn="just">
              <a:buNone/>
            </a:pPr>
            <a:r>
              <a:rPr lang="en-US" sz="2400" dirty="0" smtClean="0">
                <a:latin typeface="Times New Roman" pitchFamily="18" charset="0"/>
                <a:cs typeface="Times New Roman" pitchFamily="18" charset="0"/>
              </a:rPr>
              <a:t>How many hours should each machine operate so that the cost of production is minimized?</a:t>
            </a:r>
          </a:p>
          <a:p>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r>
              <a:rPr lang="en-US" u="sng" dirty="0" smtClean="0"/>
              <a:t>Grade of </a:t>
            </a:r>
            <a:r>
              <a:rPr lang="en-US" u="sng" dirty="0" err="1" smtClean="0"/>
              <a:t>Tyre</a:t>
            </a:r>
            <a:r>
              <a:rPr lang="en-US" dirty="0" smtClean="0"/>
              <a:t>      Production                   Production</a:t>
            </a:r>
          </a:p>
          <a:p>
            <a:pPr>
              <a:buNone/>
            </a:pPr>
            <a:r>
              <a:rPr lang="en-US" dirty="0" smtClean="0"/>
              <a:t>                             </a:t>
            </a:r>
            <a:r>
              <a:rPr lang="en-US" u="sng" dirty="0" smtClean="0"/>
              <a:t>capacity/hour</a:t>
            </a:r>
            <a:r>
              <a:rPr lang="en-US" dirty="0" smtClean="0"/>
              <a:t>                   </a:t>
            </a:r>
            <a:r>
              <a:rPr lang="en-US" u="sng" dirty="0" smtClean="0"/>
              <a:t>Schedule </a:t>
            </a:r>
            <a:r>
              <a:rPr lang="en-US" dirty="0" smtClean="0"/>
              <a:t>  </a:t>
            </a:r>
            <a:r>
              <a:rPr lang="en-US" u="sng" dirty="0" smtClean="0"/>
              <a:t>            </a:t>
            </a:r>
            <a:r>
              <a:rPr lang="en-US" dirty="0" smtClean="0"/>
              <a:t>                                                             </a:t>
            </a:r>
          </a:p>
          <a:p>
            <a:pPr>
              <a:buNone/>
            </a:pPr>
            <a:r>
              <a:rPr lang="en-US" dirty="0" smtClean="0"/>
              <a:t>                                    </a:t>
            </a:r>
            <a:r>
              <a:rPr lang="en-US" u="sng" dirty="0" smtClean="0"/>
              <a:t>C1</a:t>
            </a:r>
            <a:r>
              <a:rPr lang="en-US" dirty="0" smtClean="0"/>
              <a:t>               </a:t>
            </a:r>
            <a:r>
              <a:rPr lang="en-US" u="sng" dirty="0" smtClean="0"/>
              <a:t>C2</a:t>
            </a:r>
          </a:p>
          <a:p>
            <a:pPr>
              <a:buNone/>
            </a:pPr>
            <a:r>
              <a:rPr lang="en-US" dirty="0" smtClean="0"/>
              <a:t>A                                   50             30                      1400</a:t>
            </a:r>
          </a:p>
          <a:p>
            <a:pPr>
              <a:buNone/>
            </a:pPr>
            <a:r>
              <a:rPr lang="en-US" dirty="0" smtClean="0"/>
              <a:t> B                                   30             40                     1200</a:t>
            </a:r>
          </a:p>
          <a:p>
            <a:pPr>
              <a:buNone/>
            </a:pPr>
            <a:r>
              <a:rPr lang="en-US" dirty="0" smtClean="0"/>
              <a:t>Cost of operation/hr   $50            $80</a:t>
            </a: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20000"/>
              </a:lnSpc>
              <a:buNone/>
            </a:pPr>
            <a:r>
              <a:rPr lang="en-US" dirty="0" smtClean="0">
                <a:latin typeface="Times New Roman" pitchFamily="18" charset="0"/>
                <a:cs typeface="Times New Roman" pitchFamily="18" charset="0"/>
              </a:rPr>
              <a:t>Step 1:- to determine the number of hours the two machines operate in order to   minimize cost, meeting the production requirement.</a:t>
            </a:r>
          </a:p>
          <a:p>
            <a:pPr algn="just">
              <a:lnSpc>
                <a:spcPct val="120000"/>
              </a:lnSpc>
              <a:buNone/>
            </a:pPr>
            <a:r>
              <a:rPr lang="en-US" dirty="0" smtClean="0">
                <a:latin typeface="Times New Roman" pitchFamily="18" charset="0"/>
                <a:cs typeface="Times New Roman" pitchFamily="18" charset="0"/>
              </a:rPr>
              <a:t>Step 2:- represent the decision variables</a:t>
            </a:r>
          </a:p>
          <a:p>
            <a:pPr algn="just">
              <a:lnSpc>
                <a:spcPct val="120000"/>
              </a:lnSpc>
              <a:buNone/>
            </a:pPr>
            <a:r>
              <a:rPr lang="en-US" dirty="0" smtClean="0">
                <a:latin typeface="Times New Roman" pitchFamily="18" charset="0"/>
                <a:cs typeface="Times New Roman" pitchFamily="18" charset="0"/>
              </a:rPr>
              <a:t>   Let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be the number of hours machine 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should operate</a:t>
            </a:r>
          </a:p>
          <a:p>
            <a:pPr algn="just">
              <a:lnSpc>
                <a:spcPct val="120000"/>
              </a:lnSpc>
              <a:buNone/>
            </a:pP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be the number of hours machine 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should operates </a:t>
            </a:r>
          </a:p>
          <a:p>
            <a:pPr algn="just">
              <a:lnSpc>
                <a:spcPct val="120000"/>
              </a:lnSpc>
              <a:buNone/>
            </a:pPr>
            <a:r>
              <a:rPr lang="en-US" dirty="0" smtClean="0">
                <a:latin typeface="Times New Roman" pitchFamily="18" charset="0"/>
                <a:cs typeface="Times New Roman" pitchFamily="18" charset="0"/>
              </a:rPr>
              <a:t>          θ be the total cost</a:t>
            </a:r>
          </a:p>
          <a:p>
            <a:pPr algn="just">
              <a:lnSpc>
                <a:spcPct val="120000"/>
              </a:lnSpc>
              <a:buNone/>
            </a:pPr>
            <a:r>
              <a:rPr lang="en-US" dirty="0" smtClean="0">
                <a:latin typeface="Times New Roman" pitchFamily="18" charset="0"/>
                <a:cs typeface="Times New Roman" pitchFamily="18" charset="0"/>
              </a:rPr>
              <a:t>Step 3:- formulate the objective function</a:t>
            </a:r>
          </a:p>
          <a:p>
            <a:pPr algn="just">
              <a:lnSpc>
                <a:spcPct val="120000"/>
              </a:lnSpc>
              <a:buNone/>
            </a:pPr>
            <a:r>
              <a:rPr lang="en-US" dirty="0" smtClean="0">
                <a:latin typeface="Times New Roman" pitchFamily="18" charset="0"/>
                <a:cs typeface="Times New Roman" pitchFamily="18" charset="0"/>
              </a:rPr>
              <a:t>        Min θ = 50x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+ 80x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p>
          <a:p>
            <a:pPr algn="just">
              <a:lnSpc>
                <a:spcPct val="120000"/>
              </a:lnSpc>
              <a:buNone/>
            </a:pPr>
            <a:r>
              <a:rPr lang="en-US" dirty="0" smtClean="0">
                <a:latin typeface="Times New Roman" pitchFamily="18" charset="0"/>
                <a:cs typeface="Times New Roman" pitchFamily="18" charset="0"/>
              </a:rPr>
              <a:t>Step 4:- list the constraints</a:t>
            </a:r>
          </a:p>
          <a:p>
            <a:pPr algn="just">
              <a:lnSpc>
                <a:spcPct val="120000"/>
              </a:lnSpc>
              <a:buNone/>
            </a:pPr>
            <a:r>
              <a:rPr lang="en-US" dirty="0" smtClean="0">
                <a:latin typeface="Times New Roman" pitchFamily="18" charset="0"/>
                <a:cs typeface="Times New Roman" pitchFamily="18" charset="0"/>
              </a:rPr>
              <a:t>           Grade A:        50x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+ 30x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 1400</a:t>
            </a:r>
          </a:p>
          <a:p>
            <a:pPr algn="just">
              <a:lnSpc>
                <a:spcPct val="120000"/>
              </a:lnSpc>
              <a:buNone/>
            </a:pPr>
            <a:r>
              <a:rPr lang="en-US" dirty="0" smtClean="0">
                <a:latin typeface="Times New Roman" pitchFamily="18" charset="0"/>
                <a:cs typeface="Times New Roman" pitchFamily="18" charset="0"/>
              </a:rPr>
              <a:t>           Grade B:        30x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+ 40x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 1200</a:t>
            </a:r>
          </a:p>
          <a:p>
            <a:pPr algn="just">
              <a:lnSpc>
                <a:spcPct val="120000"/>
              </a:lnSpc>
              <a:buNone/>
            </a:pPr>
            <a:r>
              <a:rPr lang="en-US" dirty="0" smtClean="0">
                <a:latin typeface="Times New Roman" pitchFamily="18" charset="0"/>
                <a:cs typeface="Times New Roman" pitchFamily="18" charset="0"/>
              </a:rPr>
              <a:t>Step 5:- non-negativity   x</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 0</a:t>
            </a:r>
          </a:p>
          <a:p>
            <a:pPr algn="just">
              <a:lnSpc>
                <a:spcPct val="120000"/>
              </a:lnSpc>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buNone/>
            </a:pPr>
            <a:r>
              <a:rPr lang="en-US" dirty="0" smtClean="0"/>
              <a:t>The complete LPM is </a:t>
            </a:r>
          </a:p>
          <a:p>
            <a:pPr>
              <a:buNone/>
            </a:pPr>
            <a:r>
              <a:rPr lang="en-US" dirty="0" smtClean="0"/>
              <a:t>                   Min θ = 50x</a:t>
            </a:r>
            <a:r>
              <a:rPr lang="en-US" baseline="-25000" dirty="0" smtClean="0"/>
              <a:t>1</a:t>
            </a:r>
            <a:r>
              <a:rPr lang="en-US" dirty="0" smtClean="0"/>
              <a:t> + 80x</a:t>
            </a:r>
            <a:r>
              <a:rPr lang="en-US" baseline="-25000" dirty="0" smtClean="0"/>
              <a:t>2</a:t>
            </a:r>
            <a:endParaRPr lang="en-US" dirty="0" smtClean="0"/>
          </a:p>
          <a:p>
            <a:pPr>
              <a:buNone/>
            </a:pPr>
            <a:r>
              <a:rPr lang="en-US" baseline="-25000" dirty="0" smtClean="0"/>
              <a:t>                               </a:t>
            </a:r>
            <a:r>
              <a:rPr lang="en-US" dirty="0" smtClean="0"/>
              <a:t>Subject to: </a:t>
            </a:r>
          </a:p>
          <a:p>
            <a:pPr>
              <a:buNone/>
            </a:pPr>
            <a:r>
              <a:rPr lang="en-US" dirty="0" smtClean="0"/>
              <a:t>                       50x</a:t>
            </a:r>
            <a:r>
              <a:rPr lang="en-US" baseline="-25000" dirty="0" smtClean="0"/>
              <a:t>1</a:t>
            </a:r>
            <a:r>
              <a:rPr lang="en-US" dirty="0" smtClean="0"/>
              <a:t> + 30x</a:t>
            </a:r>
            <a:r>
              <a:rPr lang="en-US" baseline="-25000" dirty="0" smtClean="0"/>
              <a:t>2</a:t>
            </a:r>
            <a:r>
              <a:rPr lang="en-US" dirty="0" smtClean="0"/>
              <a:t> </a:t>
            </a:r>
            <a:r>
              <a:rPr lang="en-US" u="sng" dirty="0" smtClean="0"/>
              <a:t>&gt;</a:t>
            </a:r>
            <a:r>
              <a:rPr lang="en-US" dirty="0" smtClean="0"/>
              <a:t> 1400</a:t>
            </a:r>
          </a:p>
          <a:p>
            <a:pPr>
              <a:buNone/>
            </a:pPr>
            <a:r>
              <a:rPr lang="en-US" dirty="0" smtClean="0"/>
              <a:t>                        30x</a:t>
            </a:r>
            <a:r>
              <a:rPr lang="en-US" baseline="-25000" dirty="0" smtClean="0"/>
              <a:t>1</a:t>
            </a:r>
            <a:r>
              <a:rPr lang="en-US" dirty="0" smtClean="0"/>
              <a:t> + 40x</a:t>
            </a:r>
            <a:r>
              <a:rPr lang="en-US" baseline="-25000" dirty="0" smtClean="0"/>
              <a:t>2</a:t>
            </a:r>
            <a:r>
              <a:rPr lang="en-US" dirty="0" smtClean="0"/>
              <a:t> </a:t>
            </a:r>
            <a:r>
              <a:rPr lang="en-US" u="sng" dirty="0" smtClean="0"/>
              <a:t>&gt;</a:t>
            </a:r>
            <a:r>
              <a:rPr lang="en-US" dirty="0" smtClean="0"/>
              <a:t> 1200</a:t>
            </a:r>
          </a:p>
          <a:p>
            <a:pPr>
              <a:buNone/>
            </a:pPr>
            <a:r>
              <a:rPr lang="en-US" dirty="0" smtClean="0"/>
              <a:t>                              x</a:t>
            </a:r>
            <a:r>
              <a:rPr lang="en-US" baseline="-25000" dirty="0" smtClean="0"/>
              <a:t>1</a:t>
            </a:r>
            <a:r>
              <a:rPr lang="en-US" dirty="0" smtClean="0"/>
              <a:t>, x</a:t>
            </a:r>
            <a:r>
              <a:rPr lang="en-US" baseline="-25000" dirty="0" smtClean="0"/>
              <a:t>2</a:t>
            </a:r>
            <a:r>
              <a:rPr lang="en-US" dirty="0" smtClean="0"/>
              <a:t> </a:t>
            </a:r>
            <a:r>
              <a:rPr lang="en-US" u="sng" dirty="0" smtClean="0"/>
              <a:t>&gt;</a:t>
            </a:r>
            <a:r>
              <a:rPr lang="en-US" dirty="0" smtClean="0"/>
              <a:t> 0   </a:t>
            </a:r>
          </a:p>
          <a:p>
            <a:pPr>
              <a:buNone/>
            </a:pPr>
            <a:r>
              <a:rPr lang="en-US" dirty="0" smtClean="0"/>
              <a:t>Hence : draw a graph and select optimal solution </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2.4.1.1 Graphical Solutions for the Special Cases of LP</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b="1" dirty="0" err="1" smtClean="0"/>
              <a:t>Unboundedness</a:t>
            </a:r>
            <a:endParaRPr lang="en-US" b="1" dirty="0" smtClean="0"/>
          </a:p>
          <a:p>
            <a:pPr marL="514350" indent="-514350">
              <a:buAutoNum type="arabicPeriod"/>
            </a:pPr>
            <a:r>
              <a:rPr lang="en-US" dirty="0" smtClean="0"/>
              <a:t>Infeasibility</a:t>
            </a:r>
          </a:p>
          <a:p>
            <a:pPr marL="514350" indent="-514350">
              <a:buAutoNum type="arabicPeriod"/>
            </a:pPr>
            <a:r>
              <a:rPr lang="en-US" dirty="0" smtClean="0"/>
              <a:t>Redundancies</a:t>
            </a:r>
          </a:p>
          <a:p>
            <a:pPr marL="514350" indent="-514350">
              <a:buAutoNum type="arabicPeriod"/>
            </a:pPr>
            <a:r>
              <a:rPr lang="en-US" dirty="0" smtClean="0"/>
              <a:t>Multiple optimal solutions</a:t>
            </a:r>
            <a:endParaRPr lang="en-US" b="1" dirty="0" smtClean="0"/>
          </a:p>
        </p:txBody>
      </p:sp>
      <p:sp>
        <p:nvSpPr>
          <p:cNvPr id="5" name="Slide Number Placeholder 4"/>
          <p:cNvSpPr>
            <a:spLocks noGrp="1"/>
          </p:cNvSpPr>
          <p:nvPr>
            <p:ph type="sldNum" sz="quarter" idx="12"/>
          </p:nvPr>
        </p:nvSpPr>
        <p:spPr/>
        <p:txBody>
          <a:bodyPr/>
          <a:lstStyle/>
          <a:p>
            <a:fld id="{2A9FE9CE-8964-4113-B6FD-531B2DA4CC36}"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sz="3200" dirty="0" smtClean="0">
                <a:latin typeface="Times New Roman" pitchFamily="18" charset="0"/>
                <a:cs typeface="Times New Roman" pitchFamily="18" charset="0"/>
              </a:rPr>
              <a:t>Un </a:t>
            </a:r>
            <a:r>
              <a:rPr lang="en-US" sz="3200" dirty="0" err="1" smtClean="0">
                <a:latin typeface="Times New Roman" pitchFamily="18" charset="0"/>
                <a:cs typeface="Times New Roman" pitchFamily="18" charset="0"/>
              </a:rPr>
              <a:t>boundedness</a:t>
            </a:r>
            <a:r>
              <a:rPr lang="en-US" sz="5400" dirty="0" smtClean="0">
                <a:latin typeface="Times New Roman" pitchFamily="18" charset="0"/>
                <a:cs typeface="Times New Roman" pitchFamily="18" charset="0"/>
              </a:rPr>
              <a:t> </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50000"/>
              </a:lnSpc>
              <a:buNone/>
            </a:pPr>
            <a:r>
              <a:rPr lang="en-US" sz="2400" b="1" dirty="0" err="1" smtClean="0">
                <a:solidFill>
                  <a:srgbClr val="FF0000"/>
                </a:solidFill>
                <a:latin typeface="Times New Roman" pitchFamily="18" charset="0"/>
                <a:cs typeface="Times New Roman" pitchFamily="18" charset="0"/>
              </a:rPr>
              <a:t>Unboundedne</a:t>
            </a:r>
            <a:r>
              <a:rPr lang="en-US" sz="2400" dirty="0" err="1" smtClean="0">
                <a:solidFill>
                  <a:srgbClr val="FF0000"/>
                </a:solidFill>
                <a:latin typeface="Times New Roman" pitchFamily="18" charset="0"/>
                <a:cs typeface="Times New Roman" pitchFamily="18" charset="0"/>
              </a:rPr>
              <a:t>ss</a:t>
            </a:r>
            <a:r>
              <a:rPr lang="en-US" sz="2400" dirty="0" smtClean="0">
                <a:latin typeface="Times New Roman" pitchFamily="18" charset="0"/>
                <a:cs typeface="Times New Roman" pitchFamily="18" charset="0"/>
              </a:rPr>
              <a:t> occurs when the decision variable increased indefinitely without violating any of the constraints. The reason for it may be concluded to be </a:t>
            </a:r>
            <a:r>
              <a:rPr lang="en-US" sz="2400" b="1" dirty="0" smtClean="0">
                <a:latin typeface="Times New Roman" pitchFamily="18" charset="0"/>
                <a:cs typeface="Times New Roman" pitchFamily="18" charset="0"/>
              </a:rPr>
              <a:t>wrong formulation </a:t>
            </a:r>
            <a:r>
              <a:rPr lang="en-US" sz="2400" dirty="0" smtClean="0">
                <a:latin typeface="Times New Roman" pitchFamily="18" charset="0"/>
                <a:cs typeface="Times New Roman" pitchFamily="18" charset="0"/>
              </a:rPr>
              <a:t>of the problem such as incorrectly maximizing instead of minimizing and/or errors in the given problem.</a:t>
            </a:r>
          </a:p>
          <a:p>
            <a:pPr algn="just">
              <a:lnSpc>
                <a:spcPct val="150000"/>
              </a:lnSpc>
              <a:buNone/>
            </a:pPr>
            <a:r>
              <a:rPr lang="en-US" sz="2400" b="1" dirty="0" smtClean="0">
                <a:latin typeface="Times New Roman" pitchFamily="18" charset="0"/>
                <a:cs typeface="Times New Roman" pitchFamily="18" charset="0"/>
              </a:rPr>
              <a:t>Example :  </a:t>
            </a:r>
            <a:r>
              <a:rPr lang="en-US" sz="2400" dirty="0" smtClean="0"/>
              <a:t>Max Z = 10X1 + 20X2    </a:t>
            </a:r>
          </a:p>
          <a:p>
            <a:pPr>
              <a:buNone/>
            </a:pPr>
            <a:r>
              <a:rPr lang="en-US" sz="2400" dirty="0" smtClean="0"/>
              <a:t>                Subject to </a:t>
            </a:r>
          </a:p>
          <a:p>
            <a:pPr>
              <a:buNone/>
            </a:pPr>
            <a:r>
              <a:rPr lang="en-US" sz="2400" dirty="0" smtClean="0"/>
              <a:t>           2X1 + 4X2 </a:t>
            </a:r>
            <a:r>
              <a:rPr lang="en-US" sz="2400" u="sng" dirty="0" smtClean="0"/>
              <a:t>&gt;</a:t>
            </a:r>
            <a:r>
              <a:rPr lang="en-US" sz="2400" dirty="0" smtClean="0"/>
              <a:t> 16                                </a:t>
            </a:r>
          </a:p>
          <a:p>
            <a:pPr>
              <a:buNone/>
            </a:pPr>
            <a:r>
              <a:rPr lang="en-US" sz="2400" dirty="0" smtClean="0"/>
              <a:t>           X1 + 5X2 </a:t>
            </a:r>
            <a:r>
              <a:rPr lang="en-US" sz="2400" u="sng" dirty="0" smtClean="0"/>
              <a:t>&gt;</a:t>
            </a:r>
            <a:r>
              <a:rPr lang="en-US" sz="2400" dirty="0" smtClean="0"/>
              <a:t> 15</a:t>
            </a:r>
          </a:p>
          <a:p>
            <a:pPr>
              <a:buNone/>
            </a:pPr>
            <a:r>
              <a:rPr lang="en-US" sz="2400" dirty="0" smtClean="0"/>
              <a:t>           X1, X2 </a:t>
            </a:r>
            <a:r>
              <a:rPr lang="en-US" sz="2400" u="sng" dirty="0" smtClean="0"/>
              <a:t>&gt;</a:t>
            </a:r>
            <a:r>
              <a:rPr lang="en-US" sz="2400" dirty="0" smtClean="0"/>
              <a:t> 0</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Autofit/>
          </a:bodyPr>
          <a:lstStyle/>
          <a:p>
            <a:pPr algn="just">
              <a:lnSpc>
                <a:spcPct val="150000"/>
              </a:lnSpc>
              <a:buFont typeface="Wingdings" pitchFamily="2" charset="2"/>
              <a:buChar char="v"/>
            </a:pPr>
            <a:r>
              <a:rPr lang="en-US" sz="2300" b="1" dirty="0" smtClean="0">
                <a:solidFill>
                  <a:srgbClr val="FF0000"/>
                </a:solidFill>
                <a:latin typeface="Times New Roman" pitchFamily="18" charset="0"/>
                <a:cs typeface="Times New Roman" pitchFamily="18" charset="0"/>
              </a:rPr>
              <a:t>OR</a:t>
            </a:r>
            <a:r>
              <a:rPr lang="en-US" sz="2300" dirty="0" smtClean="0">
                <a:latin typeface="Times New Roman" pitchFamily="18" charset="0"/>
                <a:cs typeface="Times New Roman" pitchFamily="18" charset="0"/>
              </a:rPr>
              <a:t>  is the </a:t>
            </a:r>
            <a:r>
              <a:rPr lang="en-US" sz="2300" u="sng" dirty="0" smtClean="0">
                <a:solidFill>
                  <a:srgbClr val="FF0000"/>
                </a:solidFill>
                <a:latin typeface="Times New Roman" pitchFamily="18" charset="0"/>
                <a:cs typeface="Times New Roman" pitchFamily="18" charset="0"/>
              </a:rPr>
              <a:t>application of scientific </a:t>
            </a:r>
            <a:r>
              <a:rPr lang="en-US" sz="2300" dirty="0" smtClean="0">
                <a:latin typeface="Times New Roman" pitchFamily="18" charset="0"/>
                <a:cs typeface="Times New Roman" pitchFamily="18" charset="0"/>
              </a:rPr>
              <a:t>methods, techniques and tools, to problems involving operations of a system so as to provide those in control of the operations with </a:t>
            </a:r>
            <a:r>
              <a:rPr lang="en-US" sz="2300" u="sng" dirty="0" smtClean="0">
                <a:latin typeface="Times New Roman" pitchFamily="18" charset="0"/>
                <a:cs typeface="Times New Roman" pitchFamily="18" charset="0"/>
              </a:rPr>
              <a:t>optimum solutions </a:t>
            </a:r>
            <a:r>
              <a:rPr lang="en-US" sz="2300" dirty="0" smtClean="0">
                <a:latin typeface="Times New Roman" pitchFamily="18" charset="0"/>
                <a:cs typeface="Times New Roman" pitchFamily="18" charset="0"/>
              </a:rPr>
              <a:t>to the problems.</a:t>
            </a:r>
          </a:p>
          <a:p>
            <a:pPr algn="just">
              <a:lnSpc>
                <a:spcPct val="160000"/>
              </a:lnSpc>
              <a:buFont typeface="Wingdings" pitchFamily="2" charset="2"/>
              <a:buChar char="v"/>
            </a:pPr>
            <a:r>
              <a:rPr lang="en-US" sz="2300" b="1" dirty="0" smtClean="0">
                <a:solidFill>
                  <a:srgbClr val="FF0000"/>
                </a:solidFill>
                <a:latin typeface="Times New Roman" pitchFamily="18" charset="0"/>
                <a:cs typeface="Times New Roman" pitchFamily="18" charset="0"/>
              </a:rPr>
              <a:t>OR</a:t>
            </a:r>
            <a:r>
              <a:rPr lang="en-US" sz="2300" b="1"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seeks the </a:t>
            </a:r>
            <a:r>
              <a:rPr lang="en-US" sz="2300" u="sng" dirty="0" smtClean="0">
                <a:solidFill>
                  <a:srgbClr val="FF0000"/>
                </a:solidFill>
                <a:latin typeface="Times New Roman" pitchFamily="18" charset="0"/>
                <a:cs typeface="Times New Roman" pitchFamily="18" charset="0"/>
              </a:rPr>
              <a:t>determination of the optimum course of action </a:t>
            </a:r>
            <a:r>
              <a:rPr lang="en-US" sz="2300" dirty="0" smtClean="0">
                <a:latin typeface="Times New Roman" pitchFamily="18" charset="0"/>
                <a:cs typeface="Times New Roman" pitchFamily="18" charset="0"/>
              </a:rPr>
              <a:t>of a decision problem under the restriction of limited resources. It is quite often associated almost exclusively with the use of mathematical techniques to model and analyze decision problems.</a:t>
            </a:r>
          </a:p>
        </p:txBody>
      </p:sp>
      <p:sp>
        <p:nvSpPr>
          <p:cNvPr id="4" name="Slide Number Placeholder 3"/>
          <p:cNvSpPr>
            <a:spLocks noGrp="1"/>
          </p:cNvSpPr>
          <p:nvPr>
            <p:ph type="sldNum" sz="quarter" idx="12"/>
          </p:nvPr>
        </p:nvSpPr>
        <p:spPr/>
        <p:txBody>
          <a:bodyPr/>
          <a:lstStyle/>
          <a:p>
            <a:fld id="{2A9FE9CE-8964-4113-B6FD-531B2DA4CC36}"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Infeasibility</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pPr>
            <a:r>
              <a:rPr lang="en-US" sz="2400" b="1" dirty="0" smtClean="0">
                <a:solidFill>
                  <a:srgbClr val="FF0000"/>
                </a:solidFill>
                <a:latin typeface="Times New Roman" pitchFamily="18" charset="0"/>
                <a:cs typeface="Times New Roman" pitchFamily="18" charset="0"/>
              </a:rPr>
              <a:t>Infeasibility</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a condition that arises when there is no solution to a LP problem that satisfies all the constraints. This problem occurs when the problem was formulated with conflicting constraints.</a:t>
            </a:r>
          </a:p>
          <a:p>
            <a:pPr>
              <a:buNone/>
            </a:pPr>
            <a:r>
              <a:rPr lang="en-US" sz="2400" b="1" dirty="0" smtClean="0">
                <a:latin typeface="Times New Roman" pitchFamily="18" charset="0"/>
                <a:cs typeface="Times New Roman" pitchFamily="18" charset="0"/>
              </a:rPr>
              <a:t>Example: </a:t>
            </a:r>
            <a:r>
              <a:rPr lang="en-US" sz="2400" dirty="0" smtClean="0">
                <a:latin typeface="Times New Roman" pitchFamily="18" charset="0"/>
                <a:cs typeface="Times New Roman" pitchFamily="18" charset="0"/>
              </a:rPr>
              <a:t>Max Z = 3X1+2X2</a:t>
            </a:r>
          </a:p>
          <a:p>
            <a:pPr>
              <a:buNone/>
            </a:pPr>
            <a:r>
              <a:rPr lang="en-US" sz="2400" dirty="0" smtClean="0">
                <a:latin typeface="Times New Roman" pitchFamily="18" charset="0"/>
                <a:cs typeface="Times New Roman" pitchFamily="18" charset="0"/>
              </a:rPr>
              <a:t>         Subject to: </a:t>
            </a:r>
          </a:p>
          <a:p>
            <a:pPr>
              <a:buNone/>
            </a:pPr>
            <a:r>
              <a:rPr lang="en-US" sz="2400" dirty="0" smtClean="0">
                <a:latin typeface="Times New Roman" pitchFamily="18" charset="0"/>
                <a:cs typeface="Times New Roman" pitchFamily="18" charset="0"/>
              </a:rPr>
              <a:t>           2X1 + X2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2</a:t>
            </a:r>
          </a:p>
          <a:p>
            <a:pPr>
              <a:buNone/>
            </a:pPr>
            <a:r>
              <a:rPr lang="en-US" sz="2400" dirty="0" smtClean="0">
                <a:latin typeface="Times New Roman" pitchFamily="18" charset="0"/>
                <a:cs typeface="Times New Roman" pitchFamily="18" charset="0"/>
              </a:rPr>
              <a:t>           3X1 + 4X2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12</a:t>
            </a:r>
          </a:p>
          <a:p>
            <a:pPr>
              <a:buNone/>
            </a:pPr>
            <a:r>
              <a:rPr lang="en-US" sz="2400" dirty="0" smtClean="0">
                <a:latin typeface="Times New Roman" pitchFamily="18" charset="0"/>
                <a:cs typeface="Times New Roman" pitchFamily="18" charset="0"/>
              </a:rPr>
              <a:t>            X1, X2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0</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3. Redundancies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lnSpc>
                <a:spcPct val="150000"/>
              </a:lnSpc>
            </a:pPr>
            <a:r>
              <a:rPr lang="en-US" sz="2800" dirty="0" smtClean="0">
                <a:latin typeface="Times New Roman" pitchFamily="18" charset="0"/>
                <a:cs typeface="Times New Roman" pitchFamily="18" charset="0"/>
              </a:rPr>
              <a:t>In some cases, a constraint </a:t>
            </a:r>
            <a:r>
              <a:rPr lang="en-US" sz="2800" b="1" dirty="0" smtClean="0">
                <a:latin typeface="Times New Roman" pitchFamily="18" charset="0"/>
                <a:cs typeface="Times New Roman" pitchFamily="18" charset="0"/>
              </a:rPr>
              <a:t>does not form a unique boundary </a:t>
            </a:r>
            <a:r>
              <a:rPr lang="en-US" sz="2800" dirty="0" smtClean="0">
                <a:latin typeface="Times New Roman" pitchFamily="18" charset="0"/>
                <a:cs typeface="Times New Roman" pitchFamily="18" charset="0"/>
              </a:rPr>
              <a:t>of the feasible solution space. Such a constraint is called </a:t>
            </a:r>
            <a:r>
              <a:rPr lang="en-US" sz="2800" dirty="0" smtClean="0">
                <a:solidFill>
                  <a:srgbClr val="FF0000"/>
                </a:solidFill>
                <a:latin typeface="Times New Roman" pitchFamily="18" charset="0"/>
                <a:cs typeface="Times New Roman" pitchFamily="18" charset="0"/>
              </a:rPr>
              <a:t>a redundant constraint</a:t>
            </a:r>
            <a:r>
              <a:rPr lang="en-US" sz="2800" dirty="0" smtClean="0">
                <a:latin typeface="Times New Roman" pitchFamily="18" charset="0"/>
                <a:cs typeface="Times New Roman" pitchFamily="18" charset="0"/>
              </a:rPr>
              <a:t>. A constraint is redundant if its removal would not alter the feasible solution space. Redundancy of any constraint does not cause any difficulty in solving an LP problems graphically. Constraints appear redundant when it may be more binding (restrictive) than others.</a:t>
            </a:r>
          </a:p>
          <a:p>
            <a:pPr>
              <a:buNone/>
            </a:pPr>
            <a:r>
              <a:rPr lang="en-US" sz="2800" b="1" dirty="0" smtClean="0">
                <a:latin typeface="Times New Roman" pitchFamily="18" charset="0"/>
                <a:cs typeface="Times New Roman" pitchFamily="18" charset="0"/>
              </a:rPr>
              <a:t> Example</a:t>
            </a:r>
            <a:r>
              <a:rPr lang="en-US" sz="2800" dirty="0" smtClean="0">
                <a:latin typeface="Times New Roman" pitchFamily="18" charset="0"/>
                <a:cs typeface="Times New Roman" pitchFamily="18" charset="0"/>
              </a:rPr>
              <a:t> :Max Z=x1 + x2</a:t>
            </a:r>
          </a:p>
          <a:p>
            <a:pPr>
              <a:buNone/>
            </a:pPr>
            <a:r>
              <a:rPr lang="en-US" sz="2800" dirty="0" smtClean="0">
                <a:latin typeface="Times New Roman" pitchFamily="18" charset="0"/>
                <a:cs typeface="Times New Roman" pitchFamily="18" charset="0"/>
              </a:rPr>
              <a:t>                    Subject to</a:t>
            </a:r>
          </a:p>
          <a:p>
            <a:pPr>
              <a:buNone/>
            </a:pPr>
            <a:r>
              <a:rPr lang="en-US" sz="2800" dirty="0" smtClean="0">
                <a:latin typeface="Times New Roman" pitchFamily="18" charset="0"/>
                <a:cs typeface="Times New Roman" pitchFamily="18" charset="0"/>
              </a:rPr>
              <a:t>                        x</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+x</a:t>
            </a:r>
            <a:r>
              <a:rPr lang="en-US" sz="2800" baseline="-25000" dirty="0" smtClean="0">
                <a:latin typeface="Times New Roman" pitchFamily="18" charset="0"/>
                <a:cs typeface="Times New Roman" pitchFamily="18" charset="0"/>
              </a:rPr>
              <a:t>2</a:t>
            </a:r>
            <a:r>
              <a:rPr lang="en-US" sz="2800" u="sng" dirty="0" smtClean="0">
                <a:latin typeface="Times New Roman" pitchFamily="18" charset="0"/>
                <a:cs typeface="Times New Roman" pitchFamily="18" charset="0"/>
              </a:rPr>
              <a:t>&lt;</a:t>
            </a:r>
            <a:r>
              <a:rPr lang="en-US" sz="2800" dirty="0" smtClean="0">
                <a:latin typeface="Times New Roman" pitchFamily="18" charset="0"/>
                <a:cs typeface="Times New Roman" pitchFamily="18" charset="0"/>
              </a:rPr>
              <a:t>20</a:t>
            </a:r>
          </a:p>
          <a:p>
            <a:pPr>
              <a:buNone/>
            </a:pPr>
            <a:r>
              <a:rPr lang="en-US" sz="2800" dirty="0" smtClean="0">
                <a:latin typeface="Times New Roman" pitchFamily="18" charset="0"/>
                <a:cs typeface="Times New Roman" pitchFamily="18" charset="0"/>
              </a:rPr>
              <a:t>                         2X</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+x</a:t>
            </a:r>
            <a:r>
              <a:rPr lang="en-US" sz="2800" baseline="-25000" dirty="0" smtClean="0">
                <a:latin typeface="Times New Roman" pitchFamily="18" charset="0"/>
                <a:cs typeface="Times New Roman" pitchFamily="18" charset="0"/>
              </a:rPr>
              <a:t>2</a:t>
            </a:r>
            <a:r>
              <a:rPr lang="en-US" sz="2800" u="sng" dirty="0" smtClean="0">
                <a:latin typeface="Times New Roman" pitchFamily="18" charset="0"/>
                <a:cs typeface="Times New Roman" pitchFamily="18" charset="0"/>
              </a:rPr>
              <a:t>&lt;</a:t>
            </a:r>
            <a:r>
              <a:rPr lang="en-US" sz="2800" dirty="0" smtClean="0">
                <a:latin typeface="Times New Roman" pitchFamily="18" charset="0"/>
                <a:cs typeface="Times New Roman" pitchFamily="18" charset="0"/>
              </a:rPr>
              <a:t>3 0</a:t>
            </a:r>
          </a:p>
          <a:p>
            <a:pPr>
              <a:buNone/>
            </a:pPr>
            <a:r>
              <a:rPr lang="en-US" sz="2800" dirty="0" smtClean="0">
                <a:latin typeface="Times New Roman" pitchFamily="18" charset="0"/>
                <a:cs typeface="Times New Roman" pitchFamily="18" charset="0"/>
              </a:rPr>
              <a:t>                          X1</a:t>
            </a:r>
            <a:r>
              <a:rPr lang="en-US" sz="2800" u="sng" dirty="0" smtClean="0">
                <a:latin typeface="Times New Roman" pitchFamily="18" charset="0"/>
                <a:cs typeface="Times New Roman" pitchFamily="18" charset="0"/>
              </a:rPr>
              <a:t>&lt;</a:t>
            </a:r>
            <a:r>
              <a:rPr lang="en-US" sz="2800" dirty="0" smtClean="0">
                <a:latin typeface="Times New Roman" pitchFamily="18" charset="0"/>
                <a:cs typeface="Times New Roman" pitchFamily="18" charset="0"/>
              </a:rPr>
              <a:t>25 </a:t>
            </a:r>
          </a:p>
          <a:p>
            <a:pPr>
              <a:buNone/>
            </a:pPr>
            <a:r>
              <a:rPr lang="en-US" sz="2800" dirty="0" smtClean="0">
                <a:latin typeface="Times New Roman" pitchFamily="18" charset="0"/>
                <a:cs typeface="Times New Roman" pitchFamily="18" charset="0"/>
              </a:rPr>
              <a:t>                            X</a:t>
            </a:r>
            <a:r>
              <a:rPr lang="en-US" sz="2800" baseline="-25000" dirty="0" smtClean="0">
                <a:latin typeface="Times New Roman" pitchFamily="18" charset="0"/>
                <a:cs typeface="Times New Roman" pitchFamily="18" charset="0"/>
              </a:rPr>
              <a:t>1, </a:t>
            </a:r>
            <a:r>
              <a:rPr lang="en-US" sz="2800" dirty="0" smtClean="0">
                <a:latin typeface="Times New Roman" pitchFamily="18" charset="0"/>
                <a:cs typeface="Times New Roman" pitchFamily="18" charset="0"/>
              </a:rPr>
              <a:t>x</a:t>
            </a:r>
            <a:r>
              <a:rPr lang="en-US" sz="2800" baseline="-25000" dirty="0" smtClean="0">
                <a:latin typeface="Times New Roman" pitchFamily="18" charset="0"/>
                <a:cs typeface="Times New Roman" pitchFamily="18" charset="0"/>
              </a:rPr>
              <a:t>2</a:t>
            </a:r>
            <a:r>
              <a:rPr lang="en-US" sz="2800" u="sng" dirty="0" smtClean="0">
                <a:latin typeface="Times New Roman" pitchFamily="18" charset="0"/>
                <a:cs typeface="Times New Roman" pitchFamily="18" charset="0"/>
              </a:rPr>
              <a:t>&gt;0</a:t>
            </a:r>
            <a:endParaRPr lang="en-US" sz="2800" dirty="0" smtClean="0">
              <a:latin typeface="Times New Roman" pitchFamily="18" charset="0"/>
              <a:cs typeface="Times New Roman" pitchFamily="18" charset="0"/>
            </a:endParaRPr>
          </a:p>
          <a:p>
            <a:pPr algn="just">
              <a:lnSpc>
                <a:spcPct val="150000"/>
              </a:lnSpc>
              <a:buNone/>
            </a:pP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a:t>
            </a:r>
            <a:r>
              <a:rPr lang="en-US" sz="3200" dirty="0" smtClean="0">
                <a:latin typeface="Times New Roman" pitchFamily="18" charset="0"/>
                <a:cs typeface="Times New Roman" pitchFamily="18" charset="0"/>
              </a:rPr>
              <a:t>Multiple optimal solutions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lnSpc>
                <a:spcPct val="160000"/>
              </a:lnSpc>
            </a:pPr>
            <a:r>
              <a:rPr lang="en-US" dirty="0" smtClean="0"/>
              <a:t>Recall the optimum solution is that extreme point for which the objective function has the largest value. It is of course possible that in a given problem there may be </a:t>
            </a:r>
            <a:r>
              <a:rPr lang="en-US" b="1" dirty="0" smtClean="0"/>
              <a:t>more than one optimal solution</a:t>
            </a:r>
            <a:r>
              <a:rPr lang="en-US" dirty="0" smtClean="0"/>
              <a:t>.</a:t>
            </a:r>
          </a:p>
          <a:p>
            <a:pPr algn="just">
              <a:lnSpc>
                <a:spcPct val="160000"/>
              </a:lnSpc>
              <a:buNone/>
            </a:pPr>
            <a:r>
              <a:rPr lang="en-US" b="1" dirty="0" smtClean="0"/>
              <a:t>Example : </a:t>
            </a:r>
            <a:r>
              <a:rPr lang="en-US" dirty="0" smtClean="0"/>
              <a:t>Max Z = 8X1+16X2</a:t>
            </a:r>
          </a:p>
          <a:p>
            <a:pPr algn="just">
              <a:lnSpc>
                <a:spcPct val="160000"/>
              </a:lnSpc>
              <a:buNone/>
            </a:pPr>
            <a:r>
              <a:rPr lang="en-US" dirty="0" smtClean="0"/>
              <a:t>             Subject to: </a:t>
            </a:r>
          </a:p>
          <a:p>
            <a:pPr algn="just">
              <a:lnSpc>
                <a:spcPct val="160000"/>
              </a:lnSpc>
              <a:buNone/>
            </a:pPr>
            <a:r>
              <a:rPr lang="en-US" dirty="0" smtClean="0"/>
              <a:t>        X1 + X2 </a:t>
            </a:r>
            <a:r>
              <a:rPr lang="en-US" u="sng" dirty="0" smtClean="0"/>
              <a:t>&lt;</a:t>
            </a:r>
            <a:r>
              <a:rPr lang="en-US" dirty="0" smtClean="0"/>
              <a:t> 200</a:t>
            </a:r>
          </a:p>
          <a:p>
            <a:pPr algn="just">
              <a:lnSpc>
                <a:spcPct val="160000"/>
              </a:lnSpc>
              <a:buNone/>
            </a:pPr>
            <a:r>
              <a:rPr lang="en-US" dirty="0" smtClean="0"/>
              <a:t>        3X1 + 6X2 </a:t>
            </a:r>
            <a:r>
              <a:rPr lang="en-US" u="sng" dirty="0" smtClean="0"/>
              <a:t>&lt;</a:t>
            </a:r>
            <a:r>
              <a:rPr lang="en-US" dirty="0" smtClean="0"/>
              <a:t> 900</a:t>
            </a:r>
          </a:p>
          <a:p>
            <a:pPr algn="just">
              <a:lnSpc>
                <a:spcPct val="160000"/>
              </a:lnSpc>
              <a:buNone/>
            </a:pPr>
            <a:r>
              <a:rPr lang="en-US" dirty="0" smtClean="0"/>
              <a:t>         X2 </a:t>
            </a:r>
            <a:r>
              <a:rPr lang="en-US" u="sng" dirty="0" smtClean="0"/>
              <a:t>&lt; </a:t>
            </a:r>
            <a:r>
              <a:rPr lang="en-US" dirty="0" smtClean="0"/>
              <a:t>125</a:t>
            </a:r>
          </a:p>
          <a:p>
            <a:pPr algn="just">
              <a:lnSpc>
                <a:spcPct val="160000"/>
              </a:lnSpc>
              <a:buNone/>
            </a:pPr>
            <a:r>
              <a:rPr lang="en-US" dirty="0" smtClean="0"/>
              <a:t>         X1, X2 </a:t>
            </a:r>
            <a:r>
              <a:rPr lang="en-US" u="sng" dirty="0" smtClean="0"/>
              <a:t>&gt; </a:t>
            </a:r>
            <a:r>
              <a:rPr lang="en-US" dirty="0" smtClean="0"/>
              <a:t>0</a:t>
            </a:r>
          </a:p>
        </p:txBody>
      </p:sp>
      <p:sp>
        <p:nvSpPr>
          <p:cNvPr id="5" name="Slide Number Placeholder 4"/>
          <p:cNvSpPr>
            <a:spLocks noGrp="1"/>
          </p:cNvSpPr>
          <p:nvPr>
            <p:ph type="sldNum" sz="quarter" idx="12"/>
          </p:nvPr>
        </p:nvSpPr>
        <p:spPr/>
        <p:txBody>
          <a:bodyPr/>
          <a:lstStyle/>
          <a:p>
            <a:fld id="{2A9FE9CE-8964-4113-B6FD-531B2DA4CC36}"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2.4.2 The Simplex Method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1. Maximization case</a:t>
            </a:r>
          </a:p>
          <a:p>
            <a:pPr algn="just">
              <a:buNone/>
            </a:pPr>
            <a:r>
              <a:rPr lang="en-US" b="1" dirty="0" smtClean="0"/>
              <a:t> </a:t>
            </a:r>
            <a:r>
              <a:rPr lang="en-US" dirty="0" smtClean="0"/>
              <a:t>The solution steps of the simplex method can be outlined as follows:</a:t>
            </a:r>
          </a:p>
          <a:p>
            <a:pPr algn="just">
              <a:lnSpc>
                <a:spcPct val="150000"/>
              </a:lnSpc>
              <a:buNone/>
            </a:pPr>
            <a:r>
              <a:rPr lang="en-US" sz="2400" b="1" dirty="0" smtClean="0">
                <a:latin typeface="Times New Roman" pitchFamily="18" charset="0"/>
                <a:cs typeface="Times New Roman" pitchFamily="18" charset="0"/>
              </a:rPr>
              <a:t>Step1:</a:t>
            </a:r>
            <a:r>
              <a:rPr lang="en-US" sz="2400" u="sng" dirty="0" smtClean="0">
                <a:latin typeface="Times New Roman" pitchFamily="18" charset="0"/>
                <a:cs typeface="Times New Roman" pitchFamily="18" charset="0"/>
              </a:rPr>
              <a:t>Formulate the linear programming model </a:t>
            </a:r>
            <a:r>
              <a:rPr lang="en-US" sz="2400" dirty="0" smtClean="0">
                <a:latin typeface="Times New Roman" pitchFamily="18" charset="0"/>
                <a:cs typeface="Times New Roman" pitchFamily="18" charset="0"/>
              </a:rPr>
              <a:t>of the real world problem, i.e., obtain a mathematical representation of the problem's objective function and constraints.</a:t>
            </a:r>
          </a:p>
          <a:p>
            <a:pPr algn="just">
              <a:lnSpc>
                <a:spcPct val="150000"/>
              </a:lnSpc>
              <a:buNone/>
            </a:pPr>
            <a:r>
              <a:rPr lang="en-US" sz="2400" b="1" dirty="0" smtClean="0">
                <a:latin typeface="Times New Roman" pitchFamily="18" charset="0"/>
                <a:cs typeface="Times New Roman" pitchFamily="18" charset="0"/>
              </a:rPr>
              <a:t>Step2: </a:t>
            </a:r>
            <a:r>
              <a:rPr lang="en-US" sz="2400" dirty="0" smtClean="0">
                <a:latin typeface="Times New Roman" pitchFamily="18" charset="0"/>
                <a:cs typeface="Times New Roman" pitchFamily="18" charset="0"/>
              </a:rPr>
              <a:t>Express the mathematical model of L.P. problem in the </a:t>
            </a:r>
            <a:r>
              <a:rPr lang="en-US" sz="2400" u="sng" dirty="0" smtClean="0">
                <a:latin typeface="Times New Roman" pitchFamily="18" charset="0"/>
                <a:cs typeface="Times New Roman" pitchFamily="18" charset="0"/>
              </a:rPr>
              <a:t>standard form</a:t>
            </a:r>
            <a:r>
              <a:rPr lang="en-US" sz="2400" dirty="0" smtClean="0">
                <a:latin typeface="Times New Roman" pitchFamily="18" charset="0"/>
                <a:cs typeface="Times New Roman" pitchFamily="18" charset="0"/>
              </a:rPr>
              <a:t> by adding slack variables in the left-hand side of the constraints and assign a zero coefficient to these in the objective function. </a:t>
            </a:r>
          </a:p>
        </p:txBody>
      </p:sp>
      <p:sp>
        <p:nvSpPr>
          <p:cNvPr id="5" name="Slide Number Placeholder 4"/>
          <p:cNvSpPr>
            <a:spLocks noGrp="1"/>
          </p:cNvSpPr>
          <p:nvPr>
            <p:ph type="sldNum" sz="quarter" idx="12"/>
          </p:nvPr>
        </p:nvSpPr>
        <p:spPr/>
        <p:txBody>
          <a:bodyPr/>
          <a:lstStyle/>
          <a:p>
            <a:fld id="{2A9FE9CE-8964-4113-B6FD-531B2DA4CC36}"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pt-BR" sz="2400" dirty="0" smtClean="0"/>
          </a:p>
          <a:p>
            <a:pPr>
              <a:buNone/>
            </a:pPr>
            <a:r>
              <a:rPr lang="pt-BR" sz="2400" b="1" dirty="0" smtClean="0"/>
              <a:t>Example </a:t>
            </a:r>
            <a:r>
              <a:rPr lang="pt-BR" sz="2400" dirty="0" smtClean="0"/>
              <a:t>: Maximize Z = C1X1+ C2X2 + ... +CnXn + OS1 + OS2 +... +0Sm</a:t>
            </a:r>
          </a:p>
          <a:p>
            <a:pPr>
              <a:buNone/>
            </a:pPr>
            <a:r>
              <a:rPr lang="en-US" sz="2400" dirty="0" smtClean="0"/>
              <a:t>          Subject to </a:t>
            </a:r>
          </a:p>
          <a:p>
            <a:pPr>
              <a:buNone/>
            </a:pPr>
            <a:r>
              <a:rPr lang="en-US" sz="2400" dirty="0" smtClean="0"/>
              <a:t>       a11X1+a12X2+... + a1nxn+s1=b1</a:t>
            </a:r>
          </a:p>
          <a:p>
            <a:pPr>
              <a:buNone/>
            </a:pPr>
            <a:r>
              <a:rPr lang="en-US" sz="2400" dirty="0" smtClean="0"/>
              <a:t>      </a:t>
            </a:r>
            <a:r>
              <a:rPr lang="en-US" sz="2400" dirty="0" smtClean="0"/>
              <a:t>a21X1+a22X2</a:t>
            </a:r>
            <a:r>
              <a:rPr lang="en-US" sz="2400" dirty="0" smtClean="0"/>
              <a:t>+... + a2nXn+S2 = b2</a:t>
            </a:r>
          </a:p>
          <a:p>
            <a:pPr>
              <a:buNone/>
            </a:pPr>
            <a:r>
              <a:rPr lang="en-US" sz="2400" dirty="0" smtClean="0"/>
              <a:t>      </a:t>
            </a:r>
            <a:r>
              <a:rPr lang="en-US" sz="2400" dirty="0" smtClean="0"/>
              <a:t>am1Xl </a:t>
            </a:r>
            <a:r>
              <a:rPr lang="en-US" sz="2400" dirty="0" smtClean="0"/>
              <a:t>+ am2 X2 +... + </a:t>
            </a:r>
            <a:r>
              <a:rPr lang="en-US" sz="2400" dirty="0" err="1" smtClean="0"/>
              <a:t>amNxn</a:t>
            </a:r>
            <a:r>
              <a:rPr lang="en-US" sz="2400" dirty="0" smtClean="0"/>
              <a:t> + </a:t>
            </a:r>
            <a:r>
              <a:rPr lang="en-US" sz="2400" dirty="0" err="1" smtClean="0"/>
              <a:t>Sm</a:t>
            </a:r>
            <a:r>
              <a:rPr lang="en-US" sz="2400" dirty="0" smtClean="0"/>
              <a:t> = </a:t>
            </a:r>
            <a:r>
              <a:rPr lang="en-US" sz="2400" dirty="0" err="1" smtClean="0"/>
              <a:t>bm</a:t>
            </a:r>
            <a:endParaRPr lang="en-US" sz="2400" dirty="0" smtClean="0"/>
          </a:p>
          <a:p>
            <a:pPr>
              <a:buNone/>
            </a:pPr>
            <a:r>
              <a:rPr lang="en-US" sz="2400" dirty="0" smtClean="0"/>
              <a:t> where X1, X2... </a:t>
            </a:r>
            <a:r>
              <a:rPr lang="en-US" sz="2400" dirty="0" err="1" smtClean="0"/>
              <a:t>Xn</a:t>
            </a:r>
            <a:r>
              <a:rPr lang="en-US" sz="2400" dirty="0" smtClean="0"/>
              <a:t> and S1, S2 ... </a:t>
            </a:r>
            <a:r>
              <a:rPr lang="en-US" sz="2400" dirty="0" err="1" smtClean="0"/>
              <a:t>Sm</a:t>
            </a:r>
            <a:r>
              <a:rPr lang="en-US" sz="2400" dirty="0" smtClean="0"/>
              <a:t> are non-negative.</a:t>
            </a:r>
            <a:endParaRPr lang="en-US" sz="2800" b="1"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Step 3:</a:t>
            </a:r>
            <a:r>
              <a:rPr lang="en-US" sz="2400" dirty="0" smtClean="0">
                <a:latin typeface="Times New Roman" pitchFamily="18" charset="0"/>
                <a:cs typeface="Times New Roman" pitchFamily="18" charset="0"/>
              </a:rPr>
              <a:t> Design the </a:t>
            </a:r>
            <a:r>
              <a:rPr lang="en-US" sz="2400" u="sng" dirty="0" smtClean="0">
                <a:latin typeface="Times New Roman" pitchFamily="18" charset="0"/>
                <a:cs typeface="Times New Roman" pitchFamily="18" charset="0"/>
              </a:rPr>
              <a:t>initial feasible solution</a:t>
            </a:r>
            <a:r>
              <a:rPr lang="en-US" sz="2400" dirty="0" smtClean="0">
                <a:latin typeface="Times New Roman" pitchFamily="18" charset="0"/>
                <a:cs typeface="Times New Roman" pitchFamily="18" charset="0"/>
              </a:rPr>
              <a:t>. An initial basic feasible solution is obtained by setting the decision variables to zero.</a:t>
            </a:r>
          </a:p>
          <a:p>
            <a:pPr algn="just">
              <a:lnSpc>
                <a:spcPct val="150000"/>
              </a:lnSpc>
              <a:buNone/>
            </a:pPr>
            <a:r>
              <a:rPr lang="en-US" sz="2400" dirty="0" smtClean="0">
                <a:latin typeface="Times New Roman" pitchFamily="18" charset="0"/>
                <a:cs typeface="Times New Roman" pitchFamily="18" charset="0"/>
              </a:rPr>
              <a:t>X1= X2 = ... = </a:t>
            </a:r>
            <a:r>
              <a:rPr lang="en-US" sz="2400" dirty="0" err="1" smtClean="0">
                <a:latin typeface="Times New Roman" pitchFamily="18" charset="0"/>
                <a:cs typeface="Times New Roman" pitchFamily="18" charset="0"/>
              </a:rPr>
              <a:t>Xn</a:t>
            </a:r>
            <a:r>
              <a:rPr lang="en-US" sz="2400" dirty="0" smtClean="0">
                <a:latin typeface="Times New Roman" pitchFamily="18" charset="0"/>
                <a:cs typeface="Times New Roman" pitchFamily="18" charset="0"/>
              </a:rPr>
              <a:t> = 0. Thus, we get S1 = b1, S2 = b2 ... </a:t>
            </a:r>
            <a:r>
              <a:rPr lang="en-US" sz="2400" dirty="0" err="1" smtClean="0">
                <a:latin typeface="Times New Roman" pitchFamily="18" charset="0"/>
                <a:cs typeface="Times New Roman" pitchFamily="18" charset="0"/>
              </a:rPr>
              <a:t>Sm</a:t>
            </a:r>
            <a:r>
              <a:rPr lang="en-US" sz="2400" dirty="0" smtClean="0">
                <a:latin typeface="Times New Roman" pitchFamily="18" charset="0"/>
                <a:cs typeface="Times New Roman" pitchFamily="18" charset="0"/>
              </a:rPr>
              <a:t> = bm.</a:t>
            </a:r>
          </a:p>
        </p:txBody>
      </p:sp>
      <p:sp>
        <p:nvSpPr>
          <p:cNvPr id="5" name="Slide Number Placeholder 4"/>
          <p:cNvSpPr>
            <a:spLocks noGrp="1"/>
          </p:cNvSpPr>
          <p:nvPr>
            <p:ph type="sldNum" sz="quarter" idx="12"/>
          </p:nvPr>
        </p:nvSpPr>
        <p:spPr/>
        <p:txBody>
          <a:bodyPr/>
          <a:lstStyle/>
          <a:p>
            <a:fld id="{2A9FE9CE-8964-4113-B6FD-531B2DA4CC36}"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lgn="just"/>
            <a:r>
              <a:rPr lang="en-US" sz="2800" b="1" dirty="0" smtClean="0">
                <a:latin typeface="Times New Roman" pitchFamily="18" charset="0"/>
                <a:cs typeface="Times New Roman" pitchFamily="18" charset="0"/>
              </a:rPr>
              <a:t>Step 4:</a:t>
            </a:r>
            <a:r>
              <a:rPr lang="en-US" sz="2800" dirty="0" smtClean="0">
                <a:latin typeface="Times New Roman" pitchFamily="18" charset="0"/>
                <a:cs typeface="Times New Roman" pitchFamily="18" charset="0"/>
              </a:rPr>
              <a:t> Set up the </a:t>
            </a:r>
            <a:r>
              <a:rPr lang="en-US" sz="2800" u="sng" dirty="0" smtClean="0">
                <a:latin typeface="Times New Roman" pitchFamily="18" charset="0"/>
                <a:cs typeface="Times New Roman" pitchFamily="18" charset="0"/>
              </a:rPr>
              <a:t>initial simplex tableau</a:t>
            </a:r>
            <a:r>
              <a:rPr lang="en-US" sz="2800" dirty="0" smtClean="0">
                <a:latin typeface="Times New Roman" pitchFamily="18" charset="0"/>
                <a:cs typeface="Times New Roman" pitchFamily="18" charset="0"/>
              </a:rPr>
              <a:t>. For computational efficiency and simplicity, the initial basic feasible solution, the constraints of the standard LPP as well as the objective function can be displayed in a tabular form, called the simplex tableau</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graphicFrame>
        <p:nvGraphicFramePr>
          <p:cNvPr id="6" name="Content Placeholder 5"/>
          <p:cNvGraphicFramePr>
            <a:graphicFrameLocks noGrp="1"/>
          </p:cNvGraphicFramePr>
          <p:nvPr>
            <p:ph idx="1"/>
          </p:nvPr>
        </p:nvGraphicFramePr>
        <p:xfrm>
          <a:off x="457200" y="1905000"/>
          <a:ext cx="8229600" cy="2885440"/>
        </p:xfrm>
        <a:graphic>
          <a:graphicData uri="http://schemas.openxmlformats.org/drawingml/2006/table">
            <a:tbl>
              <a:tblPr>
                <a:tableStyleId>{5DA37D80-6434-44D0-A028-1B22A696006F}</a:tableStyleId>
              </a:tblPr>
              <a:tblGrid>
                <a:gridCol w="1150374"/>
                <a:gridCol w="1364226"/>
                <a:gridCol w="3124200"/>
                <a:gridCol w="1447800"/>
                <a:gridCol w="1143000"/>
              </a:tblGrid>
              <a:tr h="370840">
                <a:tc gridSpan="2">
                  <a:txBody>
                    <a:bodyPr/>
                    <a:lstStyle/>
                    <a:p>
                      <a:pPr algn="l"/>
                      <a:r>
                        <a:rPr lang="en-US" dirty="0" smtClean="0"/>
                        <a:t>                       </a:t>
                      </a:r>
                      <a:r>
                        <a:rPr lang="en-US" dirty="0" err="1" smtClean="0"/>
                        <a:t>Cj</a:t>
                      </a:r>
                      <a:endParaRPr lang="en-US" dirty="0" smtClean="0"/>
                    </a:p>
                  </a:txBody>
                  <a:tcPr/>
                </a:tc>
                <a:tc hMerge="1">
                  <a:txBody>
                    <a:bodyPr/>
                    <a:lstStyle/>
                    <a:p>
                      <a:endParaRPr lang="en-US"/>
                    </a:p>
                  </a:txBody>
                  <a:tcPr/>
                </a:tc>
                <a:tc>
                  <a:txBody>
                    <a:bodyPr/>
                    <a:lstStyle/>
                    <a:p>
                      <a:r>
                        <a:rPr lang="en-US" dirty="0" smtClean="0"/>
                        <a:t>C1    C2  </a:t>
                      </a:r>
                      <a:r>
                        <a:rPr lang="en-US" dirty="0" err="1" smtClean="0"/>
                        <a:t>Cn</a:t>
                      </a:r>
                      <a:r>
                        <a:rPr lang="en-US" dirty="0" smtClean="0"/>
                        <a:t>,…. 00..0</a:t>
                      </a:r>
                      <a:endParaRPr lang="en-US" dirty="0"/>
                    </a:p>
                  </a:txBody>
                  <a:tcPr/>
                </a:tc>
                <a:tc>
                  <a:txBody>
                    <a:bodyPr/>
                    <a:lstStyle/>
                    <a:p>
                      <a:r>
                        <a:rPr lang="en-US" dirty="0" smtClean="0"/>
                        <a:t>Quantity </a:t>
                      </a:r>
                      <a:endParaRPr lang="en-US" dirty="0"/>
                    </a:p>
                  </a:txBody>
                  <a:tcPr/>
                </a:tc>
                <a:tc>
                  <a:txBody>
                    <a:bodyPr/>
                    <a:lstStyle/>
                    <a:p>
                      <a:r>
                        <a:rPr lang="en-US" dirty="0" smtClean="0"/>
                        <a:t>Ratio </a:t>
                      </a:r>
                    </a:p>
                    <a:p>
                      <a:r>
                        <a:rPr lang="en-US" dirty="0" smtClean="0"/>
                        <a:t>XB/</a:t>
                      </a:r>
                      <a:r>
                        <a:rPr lang="en-US" dirty="0" err="1" smtClean="0"/>
                        <a:t>amn</a:t>
                      </a:r>
                      <a:endParaRPr lang="en-US" dirty="0"/>
                    </a:p>
                  </a:txBody>
                  <a:tcPr/>
                </a:tc>
              </a:tr>
              <a:tr h="370840">
                <a:tc>
                  <a:txBody>
                    <a:bodyPr/>
                    <a:lstStyle/>
                    <a:p>
                      <a:r>
                        <a:rPr lang="en-US" sz="1800" dirty="0" smtClean="0">
                          <a:latin typeface="Times New Roman" pitchFamily="18" charset="0"/>
                          <a:cs typeface="Times New Roman" pitchFamily="18" charset="0"/>
                        </a:rPr>
                        <a:t>Basic </a:t>
                      </a:r>
                      <a:r>
                        <a:rPr lang="en-US" sz="1800" dirty="0" err="1" smtClean="0">
                          <a:latin typeface="Times New Roman" pitchFamily="18" charset="0"/>
                          <a:cs typeface="Times New Roman" pitchFamily="18" charset="0"/>
                        </a:rPr>
                        <a:t>va</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r>
                        <a:rPr lang="en-US" sz="1800" dirty="0" smtClean="0">
                          <a:latin typeface="Times New Roman" pitchFamily="18" charset="0"/>
                          <a:cs typeface="Times New Roman" pitchFamily="18" charset="0"/>
                        </a:rPr>
                        <a:t>  CB</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r>
                        <a:rPr kumimoji="0" lang="en-US" sz="1800" kern="1200" baseline="0" dirty="0" smtClean="0">
                          <a:solidFill>
                            <a:schemeClr val="tx1"/>
                          </a:solidFill>
                          <a:latin typeface="Times New Roman" pitchFamily="18" charset="0"/>
                          <a:ea typeface="+mn-ea"/>
                          <a:cs typeface="Times New Roman" pitchFamily="18" charset="0"/>
                        </a:rPr>
                        <a:t>X1,  X2, ... </a:t>
                      </a:r>
                      <a:r>
                        <a:rPr kumimoji="0" lang="en-US" sz="1800" kern="1200" baseline="0" dirty="0" err="1" smtClean="0">
                          <a:solidFill>
                            <a:schemeClr val="tx1"/>
                          </a:solidFill>
                          <a:latin typeface="Times New Roman" pitchFamily="18" charset="0"/>
                          <a:ea typeface="+mn-ea"/>
                          <a:cs typeface="Times New Roman" pitchFamily="18" charset="0"/>
                        </a:rPr>
                        <a:t>Xn</a:t>
                      </a:r>
                      <a:r>
                        <a:rPr kumimoji="0" lang="en-US" sz="1800" kern="1200" baseline="0" dirty="0" smtClean="0">
                          <a:solidFill>
                            <a:schemeClr val="tx1"/>
                          </a:solidFill>
                          <a:latin typeface="Times New Roman" pitchFamily="18" charset="0"/>
                          <a:ea typeface="+mn-ea"/>
                          <a:cs typeface="Times New Roman" pitchFamily="18" charset="0"/>
                        </a:rPr>
                        <a:t>   S1  S2 ... </a:t>
                      </a:r>
                      <a:r>
                        <a:rPr kumimoji="0" lang="en-US" sz="1800" kern="1200" baseline="0" dirty="0" err="1" smtClean="0">
                          <a:solidFill>
                            <a:schemeClr val="tx1"/>
                          </a:solidFill>
                          <a:latin typeface="Times New Roman" pitchFamily="18" charset="0"/>
                          <a:ea typeface="+mn-ea"/>
                          <a:cs typeface="Times New Roman" pitchFamily="18" charset="0"/>
                        </a:rPr>
                        <a:t>Sm</a:t>
                      </a:r>
                      <a:endParaRPr lang="en-US" sz="1800" dirty="0">
                        <a:latin typeface="Times New Roman" pitchFamily="18" charset="0"/>
                        <a:cs typeface="Times New Roman" pitchFamily="18" charset="0"/>
                      </a:endParaRPr>
                    </a:p>
                  </a:txBody>
                  <a:tcPr/>
                </a:tc>
                <a:tc>
                  <a:txBody>
                    <a:bodyPr/>
                    <a:lstStyle/>
                    <a:p>
                      <a:endParaRPr lang="en-US" dirty="0"/>
                    </a:p>
                  </a:txBody>
                  <a:tcPr/>
                </a:tc>
                <a:tc>
                  <a:txBody>
                    <a:bodyPr/>
                    <a:lstStyle/>
                    <a:p>
                      <a:endParaRPr lang="en-US"/>
                    </a:p>
                  </a:txBody>
                  <a:tcPr/>
                </a:tc>
              </a:tr>
              <a:tr h="370840">
                <a:tc>
                  <a:txBody>
                    <a:bodyPr/>
                    <a:lstStyle/>
                    <a:p>
                      <a:r>
                        <a:rPr lang="en-US" sz="1800" dirty="0" smtClean="0">
                          <a:latin typeface="Times New Roman" pitchFamily="18" charset="0"/>
                          <a:cs typeface="Times New Roman" pitchFamily="18" charset="0"/>
                        </a:rPr>
                        <a:t> S1</a:t>
                      </a:r>
                      <a:endParaRPr lang="en-US" sz="18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r>
                        <a:rPr lang="en-US" sz="1800" dirty="0" smtClean="0">
                          <a:latin typeface="Times New Roman" pitchFamily="18" charset="0"/>
                          <a:cs typeface="Times New Roman" pitchFamily="18" charset="0"/>
                        </a:rPr>
                        <a:t>CB1</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r>
                        <a:rPr kumimoji="0" lang="pt-BR" sz="1800" kern="1200" baseline="0" dirty="0" smtClean="0">
                          <a:solidFill>
                            <a:schemeClr val="tx1"/>
                          </a:solidFill>
                          <a:latin typeface="Times New Roman" pitchFamily="18" charset="0"/>
                          <a:ea typeface="+mn-ea"/>
                          <a:cs typeface="Times New Roman" pitchFamily="18" charset="0"/>
                        </a:rPr>
                        <a:t>a11   a12 ... a1n     1   0 ... 0</a:t>
                      </a:r>
                      <a:endParaRPr lang="en-US" sz="1800" dirty="0">
                        <a:latin typeface="Times New Roman" pitchFamily="18" charset="0"/>
                        <a:cs typeface="Times New Roman" pitchFamily="18" charset="0"/>
                      </a:endParaRPr>
                    </a:p>
                  </a:txBody>
                  <a:tcPr/>
                </a:tc>
                <a:tc>
                  <a:txBody>
                    <a:bodyPr/>
                    <a:lstStyle/>
                    <a:p>
                      <a:r>
                        <a:rPr lang="en-US" dirty="0" smtClean="0"/>
                        <a:t>b1</a:t>
                      </a:r>
                      <a:endParaRPr lang="en-US" dirty="0"/>
                    </a:p>
                  </a:txBody>
                  <a:tcPr/>
                </a:tc>
                <a:tc>
                  <a:txBody>
                    <a:bodyPr/>
                    <a:lstStyle/>
                    <a:p>
                      <a:endParaRPr lang="en-US"/>
                    </a:p>
                  </a:txBody>
                  <a:tcPr/>
                </a:tc>
              </a:tr>
              <a:tr h="370840">
                <a:tc>
                  <a:txBody>
                    <a:bodyPr/>
                    <a:lstStyle/>
                    <a:p>
                      <a:r>
                        <a:rPr lang="en-US" sz="1800" dirty="0" smtClean="0">
                          <a:latin typeface="Times New Roman" pitchFamily="18" charset="0"/>
                          <a:cs typeface="Times New Roman" pitchFamily="18" charset="0"/>
                        </a:rPr>
                        <a:t>S2</a:t>
                      </a:r>
                      <a:endParaRPr lang="en-US" sz="18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r>
                        <a:rPr lang="en-US" sz="1800" dirty="0" smtClean="0">
                          <a:latin typeface="Times New Roman" pitchFamily="18" charset="0"/>
                          <a:cs typeface="Times New Roman" pitchFamily="18" charset="0"/>
                        </a:rPr>
                        <a:t>CB2</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r>
                        <a:rPr kumimoji="0" lang="pt-BR" sz="1800" kern="1200" baseline="0" dirty="0" smtClean="0">
                          <a:solidFill>
                            <a:schemeClr val="tx1"/>
                          </a:solidFill>
                          <a:latin typeface="Times New Roman" pitchFamily="18" charset="0"/>
                          <a:ea typeface="+mn-ea"/>
                          <a:cs typeface="Times New Roman" pitchFamily="18" charset="0"/>
                        </a:rPr>
                        <a:t>a21  a22 ... a2n    0   1 ... 0 </a:t>
                      </a:r>
                      <a:endParaRPr lang="en-US" sz="1800" dirty="0">
                        <a:latin typeface="Times New Roman" pitchFamily="18" charset="0"/>
                        <a:cs typeface="Times New Roman" pitchFamily="18" charset="0"/>
                      </a:endParaRPr>
                    </a:p>
                  </a:txBody>
                  <a:tcPr/>
                </a:tc>
                <a:tc>
                  <a:txBody>
                    <a:bodyPr/>
                    <a:lstStyle/>
                    <a:p>
                      <a:r>
                        <a:rPr lang="en-US" dirty="0" smtClean="0"/>
                        <a:t>b2</a:t>
                      </a:r>
                      <a:endParaRPr lang="en-US" dirty="0"/>
                    </a:p>
                  </a:txBody>
                  <a:tcPr/>
                </a:tc>
                <a:tc>
                  <a:txBody>
                    <a:bodyPr/>
                    <a:lstStyle/>
                    <a:p>
                      <a:endParaRPr lang="en-US"/>
                    </a:p>
                  </a:txBody>
                  <a:tcPr/>
                </a:tc>
              </a:tr>
              <a:tr h="370840">
                <a:tc>
                  <a:txBody>
                    <a:bodyPr/>
                    <a:lstStyle/>
                    <a:p>
                      <a:r>
                        <a:rPr lang="en-US" sz="1800" dirty="0" smtClean="0">
                          <a:latin typeface="Times New Roman" pitchFamily="18" charset="0"/>
                          <a:cs typeface="Times New Roman" pitchFamily="18" charset="0"/>
                        </a:rPr>
                        <a:t>S3</a:t>
                      </a:r>
                      <a:endParaRPr lang="en-US" sz="1800" dirty="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tcPr>
                </a:tc>
                <a:tc>
                  <a:txBody>
                    <a:bodyPr/>
                    <a:lstStyle/>
                    <a:p>
                      <a:r>
                        <a:rPr lang="en-US" sz="1800" dirty="0" smtClean="0">
                          <a:latin typeface="Times New Roman" pitchFamily="18" charset="0"/>
                          <a:cs typeface="Times New Roman" pitchFamily="18" charset="0"/>
                        </a:rPr>
                        <a:t>CB3</a:t>
                      </a:r>
                      <a:endParaRPr lang="en-US"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r>
                        <a:rPr kumimoji="0" lang="de-DE" sz="1800" kern="1200" baseline="0" dirty="0" smtClean="0">
                          <a:solidFill>
                            <a:schemeClr val="tx1"/>
                          </a:solidFill>
                          <a:latin typeface="Times New Roman" pitchFamily="18" charset="0"/>
                          <a:ea typeface="+mn-ea"/>
                          <a:cs typeface="Times New Roman" pitchFamily="18" charset="0"/>
                        </a:rPr>
                        <a:t>am1  am2.amn    0   0 ... 1</a:t>
                      </a:r>
                      <a:endParaRPr lang="en-US" sz="1800" dirty="0">
                        <a:latin typeface="Times New Roman" pitchFamily="18" charset="0"/>
                        <a:cs typeface="Times New Roman" pitchFamily="18" charset="0"/>
                      </a:endParaRPr>
                    </a:p>
                  </a:txBody>
                  <a:tcPr/>
                </a:tc>
                <a:tc>
                  <a:txBody>
                    <a:bodyPr/>
                    <a:lstStyle/>
                    <a:p>
                      <a:r>
                        <a:rPr lang="en-US" dirty="0" smtClean="0"/>
                        <a:t>b3</a:t>
                      </a:r>
                      <a:endParaRPr lang="en-US" dirty="0"/>
                    </a:p>
                  </a:txBody>
                  <a:tcPr/>
                </a:tc>
                <a:tc>
                  <a:txBody>
                    <a:bodyPr/>
                    <a:lstStyle/>
                    <a:p>
                      <a:endParaRPr lang="en-US"/>
                    </a:p>
                  </a:txBody>
                  <a:tcPr/>
                </a:tc>
              </a:tr>
              <a:tr h="391160">
                <a:tc gridSpan="2">
                  <a:txBody>
                    <a:bodyPr/>
                    <a:lstStyle/>
                    <a:p>
                      <a:pPr algn="r"/>
                      <a:r>
                        <a:rPr lang="en-US" sz="1800" baseline="0" dirty="0" smtClean="0">
                          <a:latin typeface="Times New Roman" pitchFamily="18" charset="0"/>
                          <a:cs typeface="Times New Roman" pitchFamily="18" charset="0"/>
                        </a:rPr>
                        <a:t> </a:t>
                      </a:r>
                      <a:r>
                        <a:rPr lang="en-US" sz="1800" baseline="0" dirty="0" err="1" smtClean="0">
                          <a:latin typeface="Times New Roman" pitchFamily="18" charset="0"/>
                          <a:cs typeface="Times New Roman" pitchFamily="18" charset="0"/>
                        </a:rPr>
                        <a:t>Zj</a:t>
                      </a:r>
                      <a:r>
                        <a:rPr lang="en-US" sz="1800" baseline="0" dirty="0" smtClean="0">
                          <a:latin typeface="Times New Roman" pitchFamily="18" charset="0"/>
                          <a:cs typeface="Times New Roman" pitchFamily="18" charset="0"/>
                        </a:rPr>
                        <a:t>=</a:t>
                      </a:r>
                      <a:r>
                        <a:rPr lang="el-GR" sz="1800" baseline="0" dirty="0" smtClean="0">
                          <a:latin typeface="Times New Roman" pitchFamily="18" charset="0"/>
                          <a:cs typeface="Times New Roman" pitchFamily="18" charset="0"/>
                        </a:rPr>
                        <a:t>Σ</a:t>
                      </a:r>
                      <a:r>
                        <a:rPr lang="en-US" sz="1800" baseline="0" dirty="0" err="1" smtClean="0">
                          <a:latin typeface="Times New Roman" pitchFamily="18" charset="0"/>
                          <a:cs typeface="Times New Roman" pitchFamily="18" charset="0"/>
                        </a:rPr>
                        <a:t>CBiXj</a:t>
                      </a:r>
                      <a:endParaRPr lang="en-US" sz="1800" dirty="0">
                        <a:latin typeface="Times New Roman" pitchFamily="18" charset="0"/>
                        <a:cs typeface="Times New Roman" pitchFamily="18" charset="0"/>
                      </a:endParaRPr>
                    </a:p>
                  </a:txBody>
                  <a:tcPr/>
                </a:tc>
                <a:tc hMerge="1">
                  <a:txBody>
                    <a:bodyPr/>
                    <a:lstStyle/>
                    <a:p>
                      <a:endParaRPr lang="en-US"/>
                    </a:p>
                  </a:txBody>
                  <a:tcPr/>
                </a:tc>
                <a:tc>
                  <a:txBody>
                    <a:bodyPr/>
                    <a:lstStyle/>
                    <a:p>
                      <a:r>
                        <a:rPr lang="en-US" sz="1800" baseline="0" dirty="0" smtClean="0">
                          <a:latin typeface="Times New Roman" pitchFamily="18" charset="0"/>
                          <a:cs typeface="Times New Roman" pitchFamily="18" charset="0"/>
                        </a:rPr>
                        <a:t>  0      0 ...   0       0    0 ... 0</a:t>
                      </a:r>
                      <a:endParaRPr lang="en-US" sz="1800" dirty="0">
                        <a:latin typeface="Times New Roman" pitchFamily="18" charset="0"/>
                        <a:cs typeface="Times New Roman" pitchFamily="18" charset="0"/>
                      </a:endParaRPr>
                    </a:p>
                  </a:txBody>
                  <a:tcPr/>
                </a:tc>
                <a:tc>
                  <a:txBody>
                    <a:bodyPr/>
                    <a:lstStyle/>
                    <a:p>
                      <a:r>
                        <a:rPr kumimoji="0" lang="el-GR" sz="1800" kern="1200" baseline="0" dirty="0" smtClean="0">
                          <a:solidFill>
                            <a:schemeClr val="tx1"/>
                          </a:solidFill>
                          <a:latin typeface="+mn-lt"/>
                          <a:ea typeface="+mn-ea"/>
                          <a:cs typeface="+mn-cs"/>
                        </a:rPr>
                        <a:t>Σ</a:t>
                      </a:r>
                      <a:r>
                        <a:rPr kumimoji="0" lang="en-US" sz="1800" kern="1200" baseline="0" dirty="0" err="1" smtClean="0">
                          <a:solidFill>
                            <a:schemeClr val="tx1"/>
                          </a:solidFill>
                          <a:latin typeface="+mn-lt"/>
                          <a:ea typeface="+mn-ea"/>
                          <a:cs typeface="+mn-cs"/>
                        </a:rPr>
                        <a:t>CBiXj</a:t>
                      </a:r>
                      <a:endParaRPr lang="en-US" dirty="0"/>
                    </a:p>
                  </a:txBody>
                  <a:tcPr/>
                </a:tc>
                <a:tc>
                  <a:txBody>
                    <a:bodyPr/>
                    <a:lstStyle/>
                    <a:p>
                      <a:endParaRPr lang="en-US"/>
                    </a:p>
                  </a:txBody>
                  <a:tcPr/>
                </a:tc>
              </a:tr>
              <a:tr h="370840">
                <a:tc gridSpan="2">
                  <a:txBody>
                    <a:bodyPr/>
                    <a:lstStyle/>
                    <a:p>
                      <a:r>
                        <a:rPr kumimoji="0" lang="en-US" sz="1800" kern="1200" baseline="0" dirty="0" smtClean="0">
                          <a:solidFill>
                            <a:schemeClr val="tx1"/>
                          </a:solidFill>
                          <a:latin typeface="Times New Roman" pitchFamily="18" charset="0"/>
                          <a:ea typeface="+mn-ea"/>
                          <a:cs typeface="Times New Roman" pitchFamily="18" charset="0"/>
                        </a:rPr>
                        <a:t>                           </a:t>
                      </a:r>
                      <a:r>
                        <a:rPr kumimoji="0" lang="en-US" sz="1800" kern="1200" baseline="0" dirty="0" err="1" smtClean="0">
                          <a:solidFill>
                            <a:schemeClr val="tx1"/>
                          </a:solidFill>
                          <a:latin typeface="Times New Roman" pitchFamily="18" charset="0"/>
                          <a:ea typeface="+mn-ea"/>
                          <a:cs typeface="Times New Roman" pitchFamily="18" charset="0"/>
                        </a:rPr>
                        <a:t>Cj-Zj</a:t>
                      </a:r>
                      <a:endParaRPr lang="en-US" sz="1800" dirty="0">
                        <a:latin typeface="Times New Roman" pitchFamily="18" charset="0"/>
                        <a:cs typeface="Times New Roman" pitchFamily="18" charset="0"/>
                      </a:endParaRPr>
                    </a:p>
                  </a:txBody>
                  <a:tcPr/>
                </a:tc>
                <a:tc hMerge="1">
                  <a:txBody>
                    <a:bodyPr/>
                    <a:lstStyle/>
                    <a:p>
                      <a:endParaRPr lang="en-US"/>
                    </a:p>
                  </a:txBody>
                  <a:tcPr/>
                </a:tc>
                <a:tc>
                  <a:txBody>
                    <a:bodyPr/>
                    <a:lstStyle/>
                    <a:p>
                      <a:r>
                        <a:rPr kumimoji="0" lang="en-US" sz="1800" kern="1200" baseline="0" dirty="0" smtClean="0">
                          <a:solidFill>
                            <a:schemeClr val="tx1"/>
                          </a:solidFill>
                          <a:latin typeface="Times New Roman" pitchFamily="18" charset="0"/>
                          <a:ea typeface="+mn-ea"/>
                          <a:cs typeface="Times New Roman" pitchFamily="18" charset="0"/>
                        </a:rPr>
                        <a:t>C1-Z1   C2-Z2 ...   </a:t>
                      </a:r>
                      <a:r>
                        <a:rPr kumimoji="0" lang="en-US" sz="1800" kern="1200" baseline="0" dirty="0" err="1" smtClean="0">
                          <a:solidFill>
                            <a:schemeClr val="tx1"/>
                          </a:solidFill>
                          <a:latin typeface="Times New Roman" pitchFamily="18" charset="0"/>
                          <a:ea typeface="+mn-ea"/>
                          <a:cs typeface="Times New Roman" pitchFamily="18" charset="0"/>
                        </a:rPr>
                        <a:t>Cn</a:t>
                      </a:r>
                      <a:r>
                        <a:rPr kumimoji="0" lang="en-US" sz="1800" kern="1200" baseline="0" dirty="0" smtClean="0">
                          <a:solidFill>
                            <a:schemeClr val="tx1"/>
                          </a:solidFill>
                          <a:latin typeface="Times New Roman" pitchFamily="18" charset="0"/>
                          <a:ea typeface="+mn-ea"/>
                          <a:cs typeface="Times New Roman" pitchFamily="18" charset="0"/>
                        </a:rPr>
                        <a:t>-Zn</a:t>
                      </a:r>
                      <a:endParaRPr lang="en-US" sz="1800" dirty="0">
                        <a:latin typeface="Times New Roman" pitchFamily="18" charset="0"/>
                        <a:cs typeface="Times New Roman" pitchFamily="18" charset="0"/>
                      </a:endParaRPr>
                    </a:p>
                  </a:txBody>
                  <a:tcPr/>
                </a:tc>
                <a:tc>
                  <a:txBody>
                    <a:bodyPr/>
                    <a:lstStyle/>
                    <a:p>
                      <a:endParaRPr lang="en-US" dirty="0"/>
                    </a:p>
                  </a:txBody>
                  <a:tcPr/>
                </a:tc>
                <a:tc>
                  <a:txBody>
                    <a:bodyPr/>
                    <a:lstStyle/>
                    <a:p>
                      <a:endParaRPr lang="en-US" dirty="0"/>
                    </a:p>
                  </a:txBody>
                  <a:tcPr/>
                </a:tc>
              </a:tr>
            </a:tbl>
          </a:graphicData>
        </a:graphic>
      </p:graphicFrame>
      <p:sp>
        <p:nvSpPr>
          <p:cNvPr id="5" name="Slide Number Placeholder 4"/>
          <p:cNvSpPr>
            <a:spLocks noGrp="1"/>
          </p:cNvSpPr>
          <p:nvPr>
            <p:ph type="sldNum" sz="quarter" idx="12"/>
          </p:nvPr>
        </p:nvSpPr>
        <p:spPr/>
        <p:txBody>
          <a:bodyPr/>
          <a:lstStyle/>
          <a:p>
            <a:fld id="{2A9FE9CE-8964-4113-B6FD-531B2DA4CC36}" type="slidenum">
              <a:rPr lang="en-US" smtClean="0"/>
              <a:pPr/>
              <a:t>66</a:t>
            </a:fld>
            <a:endParaRPr lang="en-US"/>
          </a:p>
        </p:txBody>
      </p:sp>
      <p:cxnSp>
        <p:nvCxnSpPr>
          <p:cNvPr id="8" name="Straight Arrow Connector 7"/>
          <p:cNvCxnSpPr/>
          <p:nvPr/>
        </p:nvCxnSpPr>
        <p:spPr>
          <a:xfrm>
            <a:off x="2209800" y="21336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828800" y="2438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dirty="0" err="1" smtClean="0">
                <a:latin typeface="Times New Roman" pitchFamily="18" charset="0"/>
                <a:cs typeface="Times New Roman" pitchFamily="18" charset="0"/>
              </a:rPr>
              <a:t>Cj</a:t>
            </a:r>
            <a:r>
              <a:rPr lang="en-US" dirty="0" smtClean="0">
                <a:latin typeface="Times New Roman" pitchFamily="18" charset="0"/>
                <a:cs typeface="Times New Roman" pitchFamily="18" charset="0"/>
              </a:rPr>
              <a:t>--coefficients of the variables in the objective function.</a:t>
            </a:r>
          </a:p>
          <a:p>
            <a:pPr algn="just">
              <a:buFont typeface="Wingdings" pitchFamily="2" charset="2"/>
              <a:buChar char="Ø"/>
            </a:pPr>
            <a:r>
              <a:rPr lang="en-US" dirty="0" smtClean="0">
                <a:latin typeface="Times New Roman" pitchFamily="18" charset="0"/>
                <a:cs typeface="Times New Roman" pitchFamily="18" charset="0"/>
              </a:rPr>
              <a:t>X1, X2. </a:t>
            </a:r>
            <a:r>
              <a:rPr lang="en-US" dirty="0" err="1" smtClean="0">
                <a:latin typeface="Times New Roman" pitchFamily="18" charset="0"/>
                <a:cs typeface="Times New Roman" pitchFamily="18" charset="0"/>
              </a:rPr>
              <a:t>Xn</a:t>
            </a:r>
            <a:r>
              <a:rPr lang="en-US" dirty="0" smtClean="0">
                <a:latin typeface="Times New Roman" pitchFamily="18" charset="0"/>
                <a:cs typeface="Times New Roman" pitchFamily="18" charset="0"/>
              </a:rPr>
              <a:t>----Non-basic variables</a:t>
            </a:r>
          </a:p>
          <a:p>
            <a:pPr algn="just">
              <a:buFont typeface="Wingdings" pitchFamily="2" charset="2"/>
              <a:buChar char="Ø"/>
            </a:pPr>
            <a:r>
              <a:rPr lang="en-US" dirty="0" smtClean="0">
                <a:latin typeface="Times New Roman" pitchFamily="18" charset="0"/>
                <a:cs typeface="Times New Roman" pitchFamily="18" charset="0"/>
              </a:rPr>
              <a:t>S1, S2... </a:t>
            </a:r>
            <a:r>
              <a:rPr lang="en-US" dirty="0" err="1" smtClean="0">
                <a:latin typeface="Times New Roman" pitchFamily="18" charset="0"/>
                <a:cs typeface="Times New Roman" pitchFamily="18" charset="0"/>
              </a:rPr>
              <a:t>Sm</a:t>
            </a:r>
            <a:r>
              <a:rPr lang="en-US" dirty="0" smtClean="0">
                <a:latin typeface="Times New Roman" pitchFamily="18" charset="0"/>
                <a:cs typeface="Times New Roman" pitchFamily="18" charset="0"/>
              </a:rPr>
              <a:t>-------basic variables</a:t>
            </a:r>
          </a:p>
          <a:p>
            <a:pPr algn="just">
              <a:buFont typeface="Wingdings" pitchFamily="2" charset="2"/>
              <a:buChar char="Ø"/>
            </a:pPr>
            <a:r>
              <a:rPr lang="en-US" dirty="0" err="1" smtClean="0">
                <a:latin typeface="Times New Roman" pitchFamily="18" charset="0"/>
                <a:cs typeface="Times New Roman" pitchFamily="18" charset="0"/>
              </a:rPr>
              <a:t>Zj</a:t>
            </a:r>
            <a:r>
              <a:rPr lang="en-US" dirty="0" smtClean="0">
                <a:latin typeface="Times New Roman" pitchFamily="18" charset="0"/>
                <a:cs typeface="Times New Roman" pitchFamily="18" charset="0"/>
              </a:rPr>
              <a:t> entries represent the </a:t>
            </a:r>
            <a:r>
              <a:rPr lang="en-US" dirty="0" smtClean="0">
                <a:solidFill>
                  <a:srgbClr val="FF0000"/>
                </a:solidFill>
                <a:latin typeface="Times New Roman" pitchFamily="18" charset="0"/>
                <a:cs typeface="Times New Roman" pitchFamily="18" charset="0"/>
              </a:rPr>
              <a:t>decrease in the value of objective </a:t>
            </a:r>
            <a:r>
              <a:rPr lang="en-US" dirty="0" smtClean="0">
                <a:latin typeface="Times New Roman" pitchFamily="18" charset="0"/>
                <a:cs typeface="Times New Roman" pitchFamily="18" charset="0"/>
              </a:rPr>
              <a:t>function that would result if one of the variables not included in the solution were brought into the solution.</a:t>
            </a:r>
          </a:p>
          <a:p>
            <a:pPr algn="just">
              <a:buFont typeface="Wingdings" pitchFamily="2" charset="2"/>
              <a:buChar char="Ø"/>
            </a:pPr>
            <a:r>
              <a:rPr lang="en-US" dirty="0" err="1" smtClean="0">
                <a:latin typeface="Times New Roman" pitchFamily="18" charset="0"/>
                <a:cs typeface="Times New Roman" pitchFamily="18" charset="0"/>
              </a:rPr>
              <a:t>Cj-Zj</a:t>
            </a:r>
            <a:r>
              <a:rPr lang="en-US" dirty="0" smtClean="0">
                <a:latin typeface="Times New Roman" pitchFamily="18" charset="0"/>
                <a:cs typeface="Times New Roman" pitchFamily="18" charset="0"/>
              </a:rPr>
              <a:t>--index row or </a:t>
            </a:r>
            <a:r>
              <a:rPr lang="en-US" dirty="0" smtClean="0">
                <a:solidFill>
                  <a:srgbClr val="FF0000"/>
                </a:solidFill>
                <a:latin typeface="Times New Roman" pitchFamily="18" charset="0"/>
                <a:cs typeface="Times New Roman" pitchFamily="18" charset="0"/>
              </a:rPr>
              <a:t>net evaluation </a:t>
            </a:r>
            <a:r>
              <a:rPr lang="en-US" dirty="0" smtClean="0">
                <a:latin typeface="Times New Roman" pitchFamily="18" charset="0"/>
                <a:cs typeface="Times New Roman" pitchFamily="18" charset="0"/>
              </a:rPr>
              <a:t>row, is used to </a:t>
            </a:r>
            <a:r>
              <a:rPr lang="en-US" dirty="0" smtClean="0">
                <a:solidFill>
                  <a:srgbClr val="FF0000"/>
                </a:solidFill>
                <a:latin typeface="Times New Roman" pitchFamily="18" charset="0"/>
                <a:cs typeface="Times New Roman" pitchFamily="18" charset="0"/>
              </a:rPr>
              <a:t>determine whether or not the current solution is optimal or not</a:t>
            </a:r>
            <a:endParaRPr lang="en-US" dirty="0">
              <a:solidFill>
                <a:srgbClr val="FF0000"/>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a:bodyPr>
          <a:lstStyle/>
          <a:p>
            <a:pPr algn="just">
              <a:buNone/>
            </a:pPr>
            <a:r>
              <a:rPr lang="en-US" sz="2400" b="1" dirty="0" smtClean="0">
                <a:latin typeface="Times New Roman" pitchFamily="18" charset="0"/>
                <a:cs typeface="Times New Roman" pitchFamily="18" charset="0"/>
              </a:rPr>
              <a:t>Step 5. </a:t>
            </a:r>
            <a:r>
              <a:rPr lang="en-US" sz="2400" dirty="0" smtClean="0">
                <a:latin typeface="Times New Roman" pitchFamily="18" charset="0"/>
                <a:cs typeface="Times New Roman" pitchFamily="18" charset="0"/>
              </a:rPr>
              <a:t>We </a:t>
            </a:r>
            <a:r>
              <a:rPr lang="en-US" sz="2400" u="sng" dirty="0" smtClean="0">
                <a:latin typeface="Times New Roman" pitchFamily="18" charset="0"/>
                <a:cs typeface="Times New Roman" pitchFamily="18" charset="0"/>
              </a:rPr>
              <a:t>test if the current solution is optimum or not</a:t>
            </a:r>
            <a:r>
              <a:rPr lang="en-US" sz="2400" dirty="0" smtClean="0">
                <a:latin typeface="Times New Roman" pitchFamily="18" charset="0"/>
                <a:cs typeface="Times New Roman" pitchFamily="18" charset="0"/>
              </a:rPr>
              <a:t>. If all the elements or entries in the </a:t>
            </a:r>
            <a:r>
              <a:rPr lang="en-US" sz="2400" dirty="0" err="1" smtClean="0">
                <a:latin typeface="Times New Roman" pitchFamily="18" charset="0"/>
                <a:cs typeface="Times New Roman" pitchFamily="18" charset="0"/>
              </a:rPr>
              <a:t>Cj</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Zj</a:t>
            </a:r>
            <a:r>
              <a:rPr lang="en-US" sz="2400" dirty="0" smtClean="0">
                <a:latin typeface="Times New Roman" pitchFamily="18" charset="0"/>
                <a:cs typeface="Times New Roman" pitchFamily="18" charset="0"/>
              </a:rPr>
              <a:t> row (i.e., index row) are </a:t>
            </a:r>
            <a:r>
              <a:rPr lang="en-US" sz="2400" dirty="0" smtClean="0">
                <a:solidFill>
                  <a:srgbClr val="FF0000"/>
                </a:solidFill>
                <a:latin typeface="Times New Roman" pitchFamily="18" charset="0"/>
                <a:cs typeface="Times New Roman" pitchFamily="18" charset="0"/>
              </a:rPr>
              <a:t>negative or zero</a:t>
            </a:r>
            <a:r>
              <a:rPr lang="en-US" sz="2400" dirty="0" smtClean="0">
                <a:latin typeface="Times New Roman" pitchFamily="18" charset="0"/>
                <a:cs typeface="Times New Roman" pitchFamily="18" charset="0"/>
              </a:rPr>
              <a:t>, then the </a:t>
            </a:r>
            <a:r>
              <a:rPr lang="en-US" sz="2400" dirty="0" smtClean="0">
                <a:solidFill>
                  <a:srgbClr val="FF0000"/>
                </a:solidFill>
                <a:latin typeface="Times New Roman" pitchFamily="18" charset="0"/>
                <a:cs typeface="Times New Roman" pitchFamily="18" charset="0"/>
              </a:rPr>
              <a:t>current solution is optimum</a:t>
            </a:r>
            <a:r>
              <a:rPr lang="en-US" sz="2400" dirty="0" smtClean="0">
                <a:latin typeface="Times New Roman" pitchFamily="18" charset="0"/>
                <a:cs typeface="Times New Roman" pitchFamily="18" charset="0"/>
              </a:rPr>
              <a:t>. If there exists some positive number, the current solution can be further improved by removing one basic variable from the basis and replacing it by some non-basic one. So start trying to improve the current solution in line with the following steps.</a:t>
            </a:r>
          </a:p>
          <a:p>
            <a:pPr algn="just">
              <a:buNone/>
            </a:pPr>
            <a:r>
              <a:rPr lang="en-US" sz="2400" b="1" dirty="0" smtClean="0">
                <a:latin typeface="Times New Roman" pitchFamily="18" charset="0"/>
                <a:cs typeface="Times New Roman" pitchFamily="18" charset="0"/>
              </a:rPr>
              <a:t>Step 6. </a:t>
            </a:r>
            <a:r>
              <a:rPr lang="en-US" sz="2400" dirty="0" smtClean="0">
                <a:latin typeface="Times New Roman" pitchFamily="18" charset="0"/>
                <a:cs typeface="Times New Roman" pitchFamily="18" charset="0"/>
              </a:rPr>
              <a:t>Further, iterate towards an optimum solution. To improve the current feasible solution, we replace one current basic variable (called the </a:t>
            </a:r>
            <a:r>
              <a:rPr lang="en-US" sz="2400" i="1" dirty="0" smtClean="0">
                <a:latin typeface="Times New Roman" pitchFamily="18" charset="0"/>
                <a:cs typeface="Times New Roman" pitchFamily="18" charset="0"/>
              </a:rPr>
              <a:t>departing variable) by a new non-basic </a:t>
            </a:r>
            <a:r>
              <a:rPr lang="en-US" sz="2400" dirty="0" smtClean="0">
                <a:latin typeface="Times New Roman" pitchFamily="18" charset="0"/>
                <a:cs typeface="Times New Roman" pitchFamily="18" charset="0"/>
              </a:rPr>
              <a:t>variable (called the </a:t>
            </a:r>
            <a:r>
              <a:rPr lang="en-US" sz="2400" i="1" dirty="0" smtClean="0">
                <a:latin typeface="Times New Roman" pitchFamily="18" charset="0"/>
                <a:cs typeface="Times New Roman" pitchFamily="18" charset="0"/>
              </a:rPr>
              <a:t>entering variable).</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a:bodyPr>
          <a:lstStyle/>
          <a:p>
            <a:pPr algn="just">
              <a:buNone/>
            </a:pPr>
            <a:r>
              <a:rPr lang="en-US" b="1" dirty="0" smtClean="0">
                <a:latin typeface="Times New Roman" pitchFamily="18" charset="0"/>
                <a:cs typeface="Times New Roman" pitchFamily="18" charset="0"/>
              </a:rPr>
              <a:t>Step 7. </a:t>
            </a:r>
            <a:r>
              <a:rPr lang="en-US" dirty="0" smtClean="0">
                <a:latin typeface="Times New Roman" pitchFamily="18" charset="0"/>
                <a:cs typeface="Times New Roman" pitchFamily="18" charset="0"/>
              </a:rPr>
              <a:t>Evaluate the new solution by constructing a second simplex tableau. After identifying the entering and departing variable, all that remains is to find the new basic feasible solution by constructing a new simplex tableau from the current one.</a:t>
            </a:r>
          </a:p>
          <a:p>
            <a:pPr algn="just">
              <a:buNone/>
            </a:pPr>
            <a:r>
              <a:rPr lang="en-US" b="1" dirty="0" smtClean="0">
                <a:latin typeface="Times New Roman" pitchFamily="18" charset="0"/>
                <a:cs typeface="Times New Roman" pitchFamily="18" charset="0"/>
              </a:rPr>
              <a:t>Step 8</a:t>
            </a:r>
            <a:r>
              <a:rPr lang="en-US" dirty="0" smtClean="0">
                <a:latin typeface="Times New Roman" pitchFamily="18" charset="0"/>
                <a:cs typeface="Times New Roman" pitchFamily="18" charset="0"/>
              </a:rPr>
              <a:t>. If any of the numbers in </a:t>
            </a:r>
            <a:r>
              <a:rPr lang="en-US" dirty="0" err="1" smtClean="0">
                <a:latin typeface="Times New Roman" pitchFamily="18" charset="0"/>
                <a:cs typeface="Times New Roman" pitchFamily="18" charset="0"/>
              </a:rPr>
              <a:t>Cj</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Zj</a:t>
            </a:r>
            <a:r>
              <a:rPr lang="en-US" dirty="0" smtClean="0">
                <a:latin typeface="Times New Roman" pitchFamily="18" charset="0"/>
                <a:cs typeface="Times New Roman" pitchFamily="18" charset="0"/>
              </a:rPr>
              <a:t> row are positive, repeat the steps (6-7) again until an optimum solution has been obtained.</a:t>
            </a:r>
          </a:p>
          <a:p>
            <a:pPr algn="just">
              <a:buNone/>
            </a:pPr>
            <a:r>
              <a:rPr lang="en-US" b="1" dirty="0" smtClean="0">
                <a:latin typeface="Times New Roman" pitchFamily="18" charset="0"/>
                <a:cs typeface="Times New Roman" pitchFamily="18" charset="0"/>
              </a:rPr>
              <a:t>Therefore </a:t>
            </a:r>
            <a:r>
              <a:rPr lang="en-US" dirty="0" smtClean="0">
                <a:latin typeface="Times New Roman" pitchFamily="18" charset="0"/>
                <a:cs typeface="Times New Roman" pitchFamily="18" charset="0"/>
              </a:rPr>
              <a:t>: A simplex solution in a maximization problem is optimal if the </a:t>
            </a:r>
            <a:r>
              <a:rPr lang="en-US" dirty="0" err="1" smtClean="0">
                <a:latin typeface="Times New Roman" pitchFamily="18" charset="0"/>
                <a:cs typeface="Times New Roman" pitchFamily="18" charset="0"/>
              </a:rPr>
              <a:t>Cj-Zj</a:t>
            </a:r>
            <a:r>
              <a:rPr lang="en-US" dirty="0" smtClean="0">
                <a:latin typeface="Times New Roman" pitchFamily="18" charset="0"/>
                <a:cs typeface="Times New Roman" pitchFamily="18" charset="0"/>
              </a:rPr>
              <a:t> row consists of entirely </a:t>
            </a:r>
            <a:r>
              <a:rPr lang="en-US" b="1" dirty="0" smtClean="0">
                <a:latin typeface="Times New Roman" pitchFamily="18" charset="0"/>
                <a:cs typeface="Times New Roman" pitchFamily="18" charset="0"/>
              </a:rPr>
              <a:t>zeros and negative </a:t>
            </a:r>
            <a:r>
              <a:rPr lang="en-US" dirty="0" smtClean="0">
                <a:latin typeface="Times New Roman" pitchFamily="18" charset="0"/>
                <a:cs typeface="Times New Roman" pitchFamily="18" charset="0"/>
              </a:rPr>
              <a:t>numbers, i.e. there are no positive values in the row</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pPr>
            <a:r>
              <a:rPr lang="en-US" sz="2400" b="1" dirty="0" smtClean="0">
                <a:solidFill>
                  <a:srgbClr val="FF0000"/>
                </a:solidFill>
                <a:latin typeface="Times New Roman" pitchFamily="18" charset="0"/>
                <a:cs typeface="Times New Roman" pitchFamily="18" charset="0"/>
              </a:rPr>
              <a:t>OR</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is the </a:t>
            </a:r>
            <a:r>
              <a:rPr lang="en-US" sz="2400" u="sng" dirty="0" smtClean="0">
                <a:solidFill>
                  <a:srgbClr val="FF0000"/>
                </a:solidFill>
                <a:latin typeface="Times New Roman" pitchFamily="18" charset="0"/>
                <a:cs typeface="Times New Roman" pitchFamily="18" charset="0"/>
              </a:rPr>
              <a:t>application of a scientific approach </a:t>
            </a:r>
            <a:r>
              <a:rPr lang="en-US" sz="2400" dirty="0" smtClean="0">
                <a:latin typeface="Times New Roman" pitchFamily="18" charset="0"/>
                <a:cs typeface="Times New Roman" pitchFamily="18" charset="0"/>
              </a:rPr>
              <a:t>to solving management problems in order to help managers make better decisions.</a:t>
            </a:r>
          </a:p>
          <a:p>
            <a:pPr algn="just"/>
            <a:r>
              <a:rPr lang="en-US" sz="2400" dirty="0" smtClean="0">
                <a:latin typeface="Times New Roman" pitchFamily="18" charset="0"/>
                <a:cs typeface="Times New Roman" pitchFamily="18" charset="0"/>
              </a:rPr>
              <a:t>Provides </a:t>
            </a:r>
            <a:r>
              <a:rPr lang="en-US" sz="2400" dirty="0" smtClean="0">
                <a:solidFill>
                  <a:srgbClr val="FF0000"/>
                </a:solidFill>
                <a:latin typeface="Times New Roman" pitchFamily="18" charset="0"/>
                <a:cs typeface="Times New Roman" pitchFamily="18" charset="0"/>
              </a:rPr>
              <a:t>rational basis </a:t>
            </a:r>
            <a:r>
              <a:rPr lang="en-US" sz="2400" dirty="0" smtClean="0">
                <a:latin typeface="Times New Roman" pitchFamily="18" charset="0"/>
                <a:cs typeface="Times New Roman" pitchFamily="18" charset="0"/>
              </a:rPr>
              <a:t>for decision making</a:t>
            </a:r>
          </a:p>
          <a:p>
            <a:pPr lvl="1" algn="just"/>
            <a:r>
              <a:rPr lang="en-US" dirty="0" smtClean="0">
                <a:latin typeface="Times New Roman" pitchFamily="18" charset="0"/>
                <a:cs typeface="Times New Roman" pitchFamily="18" charset="0"/>
              </a:rPr>
              <a:t>Solves the </a:t>
            </a:r>
            <a:r>
              <a:rPr lang="en-US" dirty="0" smtClean="0">
                <a:solidFill>
                  <a:srgbClr val="FF0000"/>
                </a:solidFill>
                <a:latin typeface="Times New Roman" pitchFamily="18" charset="0"/>
                <a:cs typeface="Times New Roman" pitchFamily="18" charset="0"/>
              </a:rPr>
              <a:t>type of complex problems </a:t>
            </a:r>
            <a:r>
              <a:rPr lang="en-US" dirty="0" smtClean="0">
                <a:latin typeface="Times New Roman" pitchFamily="18" charset="0"/>
                <a:cs typeface="Times New Roman" pitchFamily="18" charset="0"/>
              </a:rPr>
              <a:t>that turn up in the modern business environment</a:t>
            </a:r>
          </a:p>
          <a:p>
            <a:pPr lvl="1" algn="just"/>
            <a:r>
              <a:rPr lang="en-US" dirty="0" smtClean="0">
                <a:solidFill>
                  <a:srgbClr val="FF0000"/>
                </a:solidFill>
                <a:latin typeface="Times New Roman" pitchFamily="18" charset="0"/>
                <a:cs typeface="Times New Roman" pitchFamily="18" charset="0"/>
              </a:rPr>
              <a:t>Builds mathematical and computer models </a:t>
            </a:r>
            <a:r>
              <a:rPr lang="en-US" dirty="0" smtClean="0">
                <a:latin typeface="Times New Roman" pitchFamily="18" charset="0"/>
                <a:cs typeface="Times New Roman" pitchFamily="18" charset="0"/>
              </a:rPr>
              <a:t>of organizational systems composed of people, machines, and procedures</a:t>
            </a:r>
          </a:p>
          <a:p>
            <a:pPr lvl="1" algn="just"/>
            <a:r>
              <a:rPr lang="en-US" dirty="0" smtClean="0">
                <a:solidFill>
                  <a:srgbClr val="FF0000"/>
                </a:solidFill>
                <a:latin typeface="Times New Roman" pitchFamily="18" charset="0"/>
                <a:cs typeface="Times New Roman" pitchFamily="18" charset="0"/>
              </a:rPr>
              <a:t>Uses analytical and numerical techniques </a:t>
            </a:r>
            <a:r>
              <a:rPr lang="en-US" dirty="0" smtClean="0">
                <a:latin typeface="Times New Roman" pitchFamily="18" charset="0"/>
                <a:cs typeface="Times New Roman" pitchFamily="18" charset="0"/>
              </a:rPr>
              <a:t>to make predictions and decisions based on these models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None/>
            </a:pPr>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2A9FE9CE-8964-4113-B6FD-531B2DA4CC36}"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(Maximization Case)</a:t>
            </a:r>
            <a:endParaRPr lang="en-US" dirty="0"/>
          </a:p>
        </p:txBody>
      </p:sp>
      <p:sp>
        <p:nvSpPr>
          <p:cNvPr id="3" name="Content Placeholder 2"/>
          <p:cNvSpPr>
            <a:spLocks noGrp="1"/>
          </p:cNvSpPr>
          <p:nvPr>
            <p:ph idx="1"/>
          </p:nvPr>
        </p:nvSpPr>
        <p:spPr/>
        <p:txBody>
          <a:bodyPr/>
          <a:lstStyle/>
          <a:p>
            <a:pPr>
              <a:buNone/>
            </a:pPr>
            <a:r>
              <a:rPr lang="en-US" dirty="0" smtClean="0"/>
              <a:t>Max Z = 60X1+50X2</a:t>
            </a:r>
          </a:p>
          <a:p>
            <a:pPr>
              <a:buNone/>
            </a:pPr>
            <a:r>
              <a:rPr lang="en-US" dirty="0" smtClean="0"/>
              <a:t>           Subject to </a:t>
            </a:r>
          </a:p>
          <a:p>
            <a:pPr>
              <a:buNone/>
            </a:pPr>
            <a:r>
              <a:rPr lang="en-US" dirty="0" smtClean="0"/>
              <a:t>     4X1+10X2 </a:t>
            </a:r>
            <a:r>
              <a:rPr lang="en-US" u="sng" dirty="0" smtClean="0"/>
              <a:t>&lt;</a:t>
            </a:r>
            <a:r>
              <a:rPr lang="en-US" dirty="0" smtClean="0"/>
              <a:t> 100</a:t>
            </a:r>
          </a:p>
          <a:p>
            <a:pPr>
              <a:buNone/>
            </a:pPr>
            <a:r>
              <a:rPr lang="en-US" dirty="0" smtClean="0"/>
              <a:t>      2X1+ X2 </a:t>
            </a:r>
            <a:r>
              <a:rPr lang="en-US" u="sng" dirty="0" smtClean="0"/>
              <a:t>&lt;</a:t>
            </a:r>
            <a:r>
              <a:rPr lang="en-US" dirty="0" smtClean="0"/>
              <a:t> 22</a:t>
            </a:r>
          </a:p>
          <a:p>
            <a:pPr>
              <a:buNone/>
            </a:pPr>
            <a:r>
              <a:rPr lang="en-US" dirty="0" smtClean="0"/>
              <a:t>     3X1+ 3X2 </a:t>
            </a:r>
            <a:r>
              <a:rPr lang="en-US" u="sng" dirty="0" smtClean="0"/>
              <a:t>&lt;</a:t>
            </a:r>
            <a:r>
              <a:rPr lang="en-US" dirty="0" smtClean="0"/>
              <a:t>39</a:t>
            </a:r>
          </a:p>
          <a:p>
            <a:pPr>
              <a:buNone/>
            </a:pPr>
            <a:r>
              <a:rPr lang="en-US" dirty="0" smtClean="0"/>
              <a:t>      X1, X2 &gt; = 0</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normAutofit lnSpcReduction="10000"/>
          </a:bodyPr>
          <a:lstStyle/>
          <a:p>
            <a:r>
              <a:rPr lang="en-US" b="1" dirty="0" smtClean="0"/>
              <a:t>Step 1: </a:t>
            </a:r>
            <a:r>
              <a:rPr lang="en-US" dirty="0" smtClean="0"/>
              <a:t>Formulate the linear programming model of the real world problem </a:t>
            </a:r>
            <a:r>
              <a:rPr lang="en-US" dirty="0" err="1" smtClean="0"/>
              <a:t>i.e</a:t>
            </a:r>
            <a:r>
              <a:rPr lang="en-US" dirty="0" smtClean="0"/>
              <a:t> mathematical representation .</a:t>
            </a:r>
          </a:p>
          <a:p>
            <a:r>
              <a:rPr lang="en-US" b="1" dirty="0" smtClean="0"/>
              <a:t>Step 2</a:t>
            </a:r>
            <a:r>
              <a:rPr lang="en-US" dirty="0" smtClean="0"/>
              <a:t>: standard  form </a:t>
            </a:r>
          </a:p>
          <a:p>
            <a:pPr>
              <a:buNone/>
            </a:pPr>
            <a:r>
              <a:rPr lang="en-US" dirty="0" smtClean="0"/>
              <a:t>Max Z = 60X1+50X2+0S1+0S2+0S3</a:t>
            </a:r>
          </a:p>
          <a:p>
            <a:pPr>
              <a:buNone/>
            </a:pPr>
            <a:r>
              <a:rPr lang="en-US" dirty="0" smtClean="0"/>
              <a:t>Subject to</a:t>
            </a:r>
          </a:p>
          <a:p>
            <a:pPr>
              <a:buNone/>
            </a:pPr>
            <a:r>
              <a:rPr lang="en-US" dirty="0" smtClean="0"/>
              <a:t>     4X1+10X2+S1 = 100</a:t>
            </a:r>
          </a:p>
          <a:p>
            <a:pPr>
              <a:buNone/>
            </a:pPr>
            <a:r>
              <a:rPr lang="en-US" dirty="0" smtClean="0"/>
              <a:t>     2X1+ X2+S2 = 22</a:t>
            </a:r>
          </a:p>
          <a:p>
            <a:pPr>
              <a:buNone/>
            </a:pPr>
            <a:r>
              <a:rPr lang="en-US" dirty="0" smtClean="0"/>
              <a:t>     3X1+ 3X2+S3 = 39</a:t>
            </a:r>
          </a:p>
          <a:p>
            <a:pPr>
              <a:buNone/>
            </a:pPr>
            <a:r>
              <a:rPr lang="en-US" dirty="0" smtClean="0"/>
              <a:t>     X1, X2 &gt; = 0</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buNone/>
            </a:pPr>
            <a:r>
              <a:rPr lang="en-US" sz="2800" b="1" dirty="0" smtClean="0">
                <a:latin typeface="Times New Roman" pitchFamily="18" charset="0"/>
                <a:cs typeface="Times New Roman" pitchFamily="18" charset="0"/>
              </a:rPr>
              <a:t>Step 3: </a:t>
            </a:r>
            <a:r>
              <a:rPr lang="en-US" sz="2800" dirty="0" smtClean="0">
                <a:latin typeface="Times New Roman" pitchFamily="18" charset="0"/>
                <a:cs typeface="Times New Roman" pitchFamily="18" charset="0"/>
              </a:rPr>
              <a:t>Design the initial feasible solution.</a:t>
            </a:r>
          </a:p>
          <a:p>
            <a:pPr>
              <a:buNone/>
            </a:pPr>
            <a:r>
              <a:rPr lang="en-US" sz="2800" dirty="0" smtClean="0">
                <a:latin typeface="Times New Roman" pitchFamily="18" charset="0"/>
                <a:cs typeface="Times New Roman" pitchFamily="18" charset="0"/>
              </a:rPr>
              <a:t>X1= X2=0  so S1= 100  S2=  22   S3=39</a:t>
            </a:r>
          </a:p>
          <a:p>
            <a:pPr>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Step 4: </a:t>
            </a:r>
            <a:r>
              <a:rPr lang="en-US" sz="2400" dirty="0" smtClean="0">
                <a:latin typeface="Times New Roman" pitchFamily="18" charset="0"/>
                <a:cs typeface="Times New Roman" pitchFamily="18" charset="0"/>
              </a:rPr>
              <a:t>Set up the initial simplex tableau</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73</a:t>
            </a:fld>
            <a:endParaRPr lang="en-US"/>
          </a:p>
        </p:txBody>
      </p:sp>
      <p:graphicFrame>
        <p:nvGraphicFramePr>
          <p:cNvPr id="12" name="Content Placeholder 11"/>
          <p:cNvGraphicFramePr>
            <a:graphicFrameLocks noGrp="1"/>
          </p:cNvGraphicFramePr>
          <p:nvPr>
            <p:ph idx="1"/>
          </p:nvPr>
        </p:nvGraphicFramePr>
        <p:xfrm>
          <a:off x="685800" y="1828800"/>
          <a:ext cx="7086600" cy="2768802"/>
        </p:xfrm>
        <a:graphic>
          <a:graphicData uri="http://schemas.openxmlformats.org/drawingml/2006/table">
            <a:tbl>
              <a:tblPr firstRow="1" bandRow="1">
                <a:tableStyleId>{5940675A-B579-460E-94D1-54222C63F5DA}</a:tableStyleId>
              </a:tblPr>
              <a:tblGrid>
                <a:gridCol w="1905000"/>
                <a:gridCol w="838200"/>
                <a:gridCol w="914400"/>
                <a:gridCol w="838200"/>
                <a:gridCol w="762000"/>
                <a:gridCol w="685800"/>
                <a:gridCol w="1143000"/>
              </a:tblGrid>
              <a:tr h="609599">
                <a:tc>
                  <a:txBody>
                    <a:bodyPr/>
                    <a:lstStyle/>
                    <a:p>
                      <a:pPr algn="r"/>
                      <a:r>
                        <a:rPr lang="en-US" dirty="0" smtClean="0"/>
                        <a:t>  </a:t>
                      </a:r>
                      <a:r>
                        <a:rPr lang="en-US" dirty="0" err="1" smtClean="0"/>
                        <a:t>Cj</a:t>
                      </a:r>
                      <a:endParaRPr lang="en-US" dirty="0" smtClean="0"/>
                    </a:p>
                    <a:p>
                      <a:r>
                        <a:rPr lang="en-US" dirty="0" smtClean="0"/>
                        <a:t>Basic V</a:t>
                      </a:r>
                    </a:p>
                  </a:txBody>
                  <a:tcPr/>
                </a:tc>
                <a:tc>
                  <a:txBody>
                    <a:bodyPr/>
                    <a:lstStyle/>
                    <a:p>
                      <a:r>
                        <a:rPr lang="en-US" dirty="0" smtClean="0"/>
                        <a:t>60</a:t>
                      </a:r>
                    </a:p>
                    <a:p>
                      <a:r>
                        <a:rPr lang="en-US" dirty="0" smtClean="0"/>
                        <a:t>X1</a:t>
                      </a:r>
                      <a:endParaRPr lang="en-US" dirty="0"/>
                    </a:p>
                  </a:txBody>
                  <a:tcPr/>
                </a:tc>
                <a:tc>
                  <a:txBody>
                    <a:bodyPr/>
                    <a:lstStyle/>
                    <a:p>
                      <a:r>
                        <a:rPr lang="en-US" dirty="0" smtClean="0"/>
                        <a:t>50</a:t>
                      </a:r>
                    </a:p>
                    <a:p>
                      <a:r>
                        <a:rPr lang="en-US" dirty="0" smtClean="0"/>
                        <a:t>X2</a:t>
                      </a:r>
                      <a:endParaRPr lang="en-US" dirty="0"/>
                    </a:p>
                  </a:txBody>
                  <a:tcPr/>
                </a:tc>
                <a:tc>
                  <a:txBody>
                    <a:bodyPr/>
                    <a:lstStyle/>
                    <a:p>
                      <a:r>
                        <a:rPr lang="en-US" dirty="0" smtClean="0"/>
                        <a:t>0</a:t>
                      </a:r>
                    </a:p>
                    <a:p>
                      <a:r>
                        <a:rPr lang="en-US" dirty="0" smtClean="0"/>
                        <a:t>S1</a:t>
                      </a:r>
                      <a:endParaRPr lang="en-US" dirty="0"/>
                    </a:p>
                  </a:txBody>
                  <a:tcPr/>
                </a:tc>
                <a:tc>
                  <a:txBody>
                    <a:bodyPr/>
                    <a:lstStyle/>
                    <a:p>
                      <a:r>
                        <a:rPr lang="en-US" dirty="0" smtClean="0"/>
                        <a:t>0</a:t>
                      </a:r>
                    </a:p>
                    <a:p>
                      <a:r>
                        <a:rPr lang="en-US" dirty="0" smtClean="0"/>
                        <a:t>S2</a:t>
                      </a:r>
                      <a:endParaRPr lang="en-US" dirty="0"/>
                    </a:p>
                  </a:txBody>
                  <a:tcPr/>
                </a:tc>
                <a:tc>
                  <a:txBody>
                    <a:bodyPr/>
                    <a:lstStyle/>
                    <a:p>
                      <a:r>
                        <a:rPr lang="en-US" dirty="0" smtClean="0"/>
                        <a:t>0</a:t>
                      </a:r>
                    </a:p>
                    <a:p>
                      <a:r>
                        <a:rPr lang="en-US" dirty="0" smtClean="0"/>
                        <a:t>S3</a:t>
                      </a:r>
                      <a:endParaRPr lang="en-US" dirty="0"/>
                    </a:p>
                  </a:txBody>
                  <a:tcPr/>
                </a:tc>
                <a:tc>
                  <a:txBody>
                    <a:bodyPr/>
                    <a:lstStyle/>
                    <a:p>
                      <a:r>
                        <a:rPr lang="en-US" dirty="0" smtClean="0"/>
                        <a:t>Quantity </a:t>
                      </a:r>
                      <a:endParaRPr lang="en-US" dirty="0"/>
                    </a:p>
                  </a:txBody>
                  <a:tcPr/>
                </a:tc>
              </a:tr>
              <a:tr h="344173">
                <a:tc>
                  <a:txBody>
                    <a:bodyPr/>
                    <a:lstStyle/>
                    <a:p>
                      <a:r>
                        <a:rPr lang="en-US" dirty="0" smtClean="0"/>
                        <a:t>S1</a:t>
                      </a:r>
                      <a:r>
                        <a:rPr lang="en-US" baseline="0" dirty="0" smtClean="0"/>
                        <a:t>                       0</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100</a:t>
                      </a:r>
                      <a:endParaRPr lang="en-US" dirty="0"/>
                    </a:p>
                  </a:txBody>
                  <a:tcPr/>
                </a:tc>
              </a:tr>
              <a:tr h="344173">
                <a:tc>
                  <a:txBody>
                    <a:bodyPr/>
                    <a:lstStyle/>
                    <a:p>
                      <a:r>
                        <a:rPr lang="en-US" dirty="0" smtClean="0"/>
                        <a:t>S2                       0 </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22</a:t>
                      </a:r>
                      <a:endParaRPr lang="en-US" dirty="0"/>
                    </a:p>
                  </a:txBody>
                  <a:tcPr/>
                </a:tc>
              </a:tr>
              <a:tr h="482802">
                <a:tc>
                  <a:txBody>
                    <a:bodyPr/>
                    <a:lstStyle/>
                    <a:p>
                      <a:r>
                        <a:rPr lang="en-US" dirty="0" smtClean="0"/>
                        <a:t>S3                       0 </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39</a:t>
                      </a:r>
                      <a:endParaRPr lang="en-US" dirty="0"/>
                    </a:p>
                  </a:txBody>
                  <a:tcPr/>
                </a:tc>
              </a:tr>
              <a:tr h="431597">
                <a:tc rowSpan="2">
                  <a:txBody>
                    <a:bodyPr/>
                    <a:lstStyle/>
                    <a:p>
                      <a:r>
                        <a:rPr lang="en-US" dirty="0" smtClean="0"/>
                        <a:t>                          </a:t>
                      </a:r>
                      <a:r>
                        <a:rPr lang="en-US" dirty="0" err="1" smtClean="0"/>
                        <a:t>Zj</a:t>
                      </a:r>
                      <a:endParaRPr lang="en-US" dirty="0"/>
                    </a:p>
                    <a:p>
                      <a:endParaRPr lang="en-US" dirty="0" smtClean="0"/>
                    </a:p>
                    <a:p>
                      <a:r>
                        <a:rPr lang="en-US" dirty="0" smtClean="0"/>
                        <a:t>                     </a:t>
                      </a:r>
                      <a:r>
                        <a:rPr lang="en-US" dirty="0" err="1" smtClean="0"/>
                        <a:t>Cj-Zj</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44173">
                <a:tc vMerge="1">
                  <a:txBody>
                    <a:bodyPr/>
                    <a:lstStyle/>
                    <a:p>
                      <a:endParaRPr lang="en-US" dirty="0"/>
                    </a:p>
                  </a:txBody>
                  <a:tcPr/>
                </a:tc>
                <a:tc>
                  <a:txBody>
                    <a:bodyPr/>
                    <a:lstStyle/>
                    <a:p>
                      <a:r>
                        <a:rPr lang="en-US" dirty="0" smtClean="0"/>
                        <a:t>60</a:t>
                      </a:r>
                      <a:endParaRPr lang="en-US" dirty="0"/>
                    </a:p>
                  </a:txBody>
                  <a:tcPr/>
                </a:tc>
                <a:tc>
                  <a:txBody>
                    <a:bodyPr/>
                    <a:lstStyle/>
                    <a:p>
                      <a:r>
                        <a:rPr lang="en-US" dirty="0" smtClean="0"/>
                        <a:t>50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Developing the Second Simplex Tableau</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ln>
            <a:solidFill>
              <a:schemeClr val="accent1"/>
            </a:solidFill>
          </a:ln>
        </p:spPr>
        <p:txBody>
          <a:bodyPr>
            <a:normAutofit/>
          </a:bodyPr>
          <a:lstStyle/>
          <a:p>
            <a:pPr>
              <a:buNone/>
            </a:pPr>
            <a:r>
              <a:rPr lang="en-US" dirty="0" smtClean="0"/>
              <a:t>     </a:t>
            </a:r>
            <a:r>
              <a:rPr lang="en-US" dirty="0" err="1" smtClean="0"/>
              <a:t>Cj</a:t>
            </a:r>
            <a:r>
              <a:rPr lang="en-US" dirty="0" smtClean="0"/>
              <a:t>      </a:t>
            </a:r>
            <a:r>
              <a:rPr lang="it-IT" dirty="0" smtClean="0"/>
              <a:t>60     50     0      0      0        Quantity</a:t>
            </a:r>
          </a:p>
          <a:p>
            <a:pPr>
              <a:buNone/>
            </a:pPr>
            <a:r>
              <a:rPr lang="en-US" dirty="0" smtClean="0"/>
              <a:t>               X1     X2     S1   S2      S3</a:t>
            </a:r>
          </a:p>
          <a:p>
            <a:pPr>
              <a:buNone/>
            </a:pPr>
            <a:r>
              <a:rPr lang="en-US" dirty="0" smtClean="0"/>
              <a:t>S1    0       </a:t>
            </a:r>
            <a:r>
              <a:rPr lang="en-US" b="1" dirty="0" smtClean="0"/>
              <a:t>4</a:t>
            </a:r>
            <a:r>
              <a:rPr lang="en-US" dirty="0" smtClean="0"/>
              <a:t>       10     1      0       0      100  100/4= 25</a:t>
            </a:r>
          </a:p>
          <a:p>
            <a:pPr>
              <a:buNone/>
            </a:pPr>
            <a:r>
              <a:rPr lang="en-US" b="1" dirty="0" smtClean="0"/>
              <a:t>S2   0        </a:t>
            </a:r>
            <a:r>
              <a:rPr lang="en-US" sz="2800" b="1" dirty="0" smtClean="0"/>
              <a:t>2 </a:t>
            </a:r>
            <a:r>
              <a:rPr lang="en-US" b="1" dirty="0" smtClean="0"/>
              <a:t>      1      0      1        0      22   22/2= 11</a:t>
            </a:r>
          </a:p>
          <a:p>
            <a:pPr>
              <a:buNone/>
            </a:pPr>
            <a:r>
              <a:rPr lang="en-US" dirty="0" smtClean="0"/>
              <a:t>S3   0        </a:t>
            </a:r>
            <a:r>
              <a:rPr lang="en-US" b="1" dirty="0" smtClean="0"/>
              <a:t>3</a:t>
            </a:r>
            <a:r>
              <a:rPr lang="en-US" dirty="0" smtClean="0"/>
              <a:t>       3     0      0        1       39   39/3=13</a:t>
            </a:r>
          </a:p>
          <a:p>
            <a:pPr>
              <a:buNone/>
            </a:pPr>
            <a:r>
              <a:rPr lang="en-US" dirty="0" err="1" smtClean="0"/>
              <a:t>Zj</a:t>
            </a:r>
            <a:r>
              <a:rPr lang="en-US" dirty="0" smtClean="0"/>
              <a:t>	     </a:t>
            </a:r>
            <a:r>
              <a:rPr lang="en-US" b="1" dirty="0" smtClean="0"/>
              <a:t>0</a:t>
            </a:r>
            <a:r>
              <a:rPr lang="en-US" dirty="0" smtClean="0"/>
              <a:t>        0     0     0        0       0</a:t>
            </a:r>
          </a:p>
          <a:p>
            <a:pPr>
              <a:buNone/>
            </a:pPr>
            <a:r>
              <a:rPr lang="en-US" dirty="0" err="1" smtClean="0"/>
              <a:t>Cj-Zj</a:t>
            </a:r>
            <a:r>
              <a:rPr lang="en-US" dirty="0" smtClean="0"/>
              <a:t>       </a:t>
            </a:r>
            <a:r>
              <a:rPr lang="en-US" b="1" dirty="0" smtClean="0"/>
              <a:t>60</a:t>
            </a:r>
            <a:r>
              <a:rPr lang="en-US" dirty="0" smtClean="0"/>
              <a:t>       50   0     0       0</a:t>
            </a:r>
          </a:p>
          <a:p>
            <a:pPr>
              <a:buNone/>
            </a:pPr>
            <a:endParaRPr lang="en-US" dirty="0" smtClean="0"/>
          </a:p>
          <a:p>
            <a:pPr>
              <a:buNone/>
            </a:pPr>
            <a:r>
              <a:rPr lang="en-US" dirty="0" smtClean="0"/>
              <a:t>    </a:t>
            </a:r>
            <a:r>
              <a:rPr lang="en-US" sz="2000" dirty="0" smtClean="0"/>
              <a:t>Pivot Row             Pivot Column        Pivot Element</a:t>
            </a:r>
            <a:endParaRPr lang="en-US" sz="2000"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74</a:t>
            </a:fld>
            <a:endParaRPr lang="en-US"/>
          </a:p>
        </p:txBody>
      </p:sp>
      <p:cxnSp>
        <p:nvCxnSpPr>
          <p:cNvPr id="7" name="Straight Connector 6"/>
          <p:cNvCxnSpPr/>
          <p:nvPr/>
        </p:nvCxnSpPr>
        <p:spPr>
          <a:xfrm>
            <a:off x="381000" y="2819400"/>
            <a:ext cx="6781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6200" y="35814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457200" y="4267200"/>
            <a:ext cx="6858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733800" y="36576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flipH="1">
            <a:off x="1905000" y="5257800"/>
            <a:ext cx="914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113506" y="4610894"/>
            <a:ext cx="2208212"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286000" y="3657600"/>
            <a:ext cx="2895600" cy="220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143500" y="3619500"/>
            <a:ext cx="1447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828800" y="3505200"/>
            <a:ext cx="457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table </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Cj</a:t>
            </a:r>
            <a:r>
              <a:rPr lang="en-US" dirty="0" smtClean="0"/>
              <a:t>     </a:t>
            </a:r>
            <a:r>
              <a:rPr lang="it-IT" dirty="0" smtClean="0"/>
              <a:t>60     50     0      0        0        Quantity</a:t>
            </a:r>
          </a:p>
          <a:p>
            <a:pPr>
              <a:buNone/>
            </a:pPr>
            <a:r>
              <a:rPr lang="en-US" dirty="0" smtClean="0"/>
              <a:t>               X1     X2     S1     S2      S3</a:t>
            </a:r>
          </a:p>
          <a:p>
            <a:pPr>
              <a:buNone/>
            </a:pPr>
            <a:r>
              <a:rPr lang="en-US" dirty="0" smtClean="0"/>
              <a:t>S1    0       0       8       1    -2         0        56</a:t>
            </a:r>
          </a:p>
          <a:p>
            <a:pPr>
              <a:buNone/>
            </a:pPr>
            <a:r>
              <a:rPr lang="en-US" dirty="0" smtClean="0"/>
              <a:t>X1   60     </a:t>
            </a:r>
            <a:r>
              <a:rPr lang="en-US" sz="2800" dirty="0" smtClean="0"/>
              <a:t>1</a:t>
            </a:r>
            <a:r>
              <a:rPr lang="en-US" dirty="0" smtClean="0"/>
              <a:t>      1/2      0      1/2     0         11</a:t>
            </a:r>
          </a:p>
          <a:p>
            <a:pPr>
              <a:buNone/>
            </a:pPr>
            <a:r>
              <a:rPr lang="en-US" dirty="0" smtClean="0"/>
              <a:t>S3   0        0      3/2    0    -3/2     1          6</a:t>
            </a:r>
          </a:p>
          <a:p>
            <a:pPr>
              <a:buNone/>
            </a:pPr>
            <a:r>
              <a:rPr lang="en-US" dirty="0" smtClean="0"/>
              <a:t>       </a:t>
            </a:r>
            <a:r>
              <a:rPr lang="en-US" dirty="0" err="1" smtClean="0"/>
              <a:t>Zj</a:t>
            </a:r>
            <a:r>
              <a:rPr lang="en-US" dirty="0" smtClean="0"/>
              <a:t>	     60     30     0      30      0        660</a:t>
            </a:r>
          </a:p>
          <a:p>
            <a:pPr>
              <a:buNone/>
            </a:pPr>
            <a:r>
              <a:rPr lang="en-US" dirty="0" err="1" smtClean="0"/>
              <a:t>Cj-Zj</a:t>
            </a:r>
            <a:r>
              <a:rPr lang="en-US" dirty="0" smtClean="0"/>
              <a:t>       0        20   0      -30      0</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75</a:t>
            </a:fld>
            <a:endParaRPr lang="en-US"/>
          </a:p>
        </p:txBody>
      </p:sp>
      <p:cxnSp>
        <p:nvCxnSpPr>
          <p:cNvPr id="8" name="Straight Connector 7"/>
          <p:cNvCxnSpPr/>
          <p:nvPr/>
        </p:nvCxnSpPr>
        <p:spPr>
          <a:xfrm flipV="1">
            <a:off x="457200" y="2819400"/>
            <a:ext cx="6553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52400" y="3581400"/>
            <a:ext cx="3429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771900" y="3619500"/>
            <a:ext cx="312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81000" y="4343400"/>
            <a:ext cx="670560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Third table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828800"/>
            <a:ext cx="8229600" cy="4389120"/>
          </a:xfrm>
        </p:spPr>
        <p:txBody>
          <a:bodyPr>
            <a:normAutofit lnSpcReduction="10000"/>
          </a:bodyPr>
          <a:lstStyle/>
          <a:p>
            <a:pPr>
              <a:buNone/>
            </a:pPr>
            <a:r>
              <a:rPr lang="en-US" dirty="0" err="1" smtClean="0"/>
              <a:t>Cj</a:t>
            </a:r>
            <a:r>
              <a:rPr lang="en-US" dirty="0" smtClean="0"/>
              <a:t>            </a:t>
            </a:r>
            <a:r>
              <a:rPr lang="it-IT" dirty="0" smtClean="0"/>
              <a:t>60     50     0      0        0        Quantity</a:t>
            </a:r>
          </a:p>
          <a:p>
            <a:pPr>
              <a:buNone/>
            </a:pPr>
            <a:r>
              <a:rPr lang="en-US" dirty="0" smtClean="0"/>
              <a:t>               X1     X2     S1     S2      S3</a:t>
            </a:r>
          </a:p>
          <a:p>
            <a:pPr>
              <a:buNone/>
            </a:pPr>
            <a:r>
              <a:rPr lang="en-US" dirty="0" smtClean="0"/>
              <a:t>S1    0       0       0      1       6     -16/3    24</a:t>
            </a:r>
          </a:p>
          <a:p>
            <a:pPr>
              <a:buNone/>
            </a:pPr>
            <a:r>
              <a:rPr lang="en-US" dirty="0" smtClean="0"/>
              <a:t>X1   60     </a:t>
            </a:r>
            <a:r>
              <a:rPr lang="en-US" sz="2800" dirty="0" smtClean="0"/>
              <a:t>1</a:t>
            </a:r>
            <a:r>
              <a:rPr lang="en-US" dirty="0" smtClean="0"/>
              <a:t>        0     0       1      -1/3       9</a:t>
            </a:r>
          </a:p>
          <a:p>
            <a:pPr>
              <a:buNone/>
            </a:pPr>
            <a:r>
              <a:rPr lang="en-US" dirty="0" smtClean="0"/>
              <a:t>X2   50    0        1      0     -1       2/3       4</a:t>
            </a:r>
          </a:p>
          <a:p>
            <a:pPr>
              <a:buNone/>
            </a:pPr>
            <a:r>
              <a:rPr lang="en-US" dirty="0" err="1" smtClean="0"/>
              <a:t>Zj</a:t>
            </a:r>
            <a:r>
              <a:rPr lang="en-US" dirty="0" smtClean="0"/>
              <a:t>	    60     50     0      10       40/3    </a:t>
            </a:r>
            <a:r>
              <a:rPr lang="en-US" b="1" dirty="0" smtClean="0"/>
              <a:t>740</a:t>
            </a:r>
          </a:p>
          <a:p>
            <a:pPr>
              <a:buNone/>
            </a:pPr>
            <a:r>
              <a:rPr lang="en-US" dirty="0" err="1" smtClean="0"/>
              <a:t>Cj-Zj</a:t>
            </a:r>
            <a:r>
              <a:rPr lang="en-US" dirty="0" smtClean="0"/>
              <a:t>       0      0        0      -10    -40/3   </a:t>
            </a:r>
          </a:p>
          <a:p>
            <a:pPr>
              <a:buNone/>
            </a:pPr>
            <a:r>
              <a:rPr lang="en-US" dirty="0" smtClean="0"/>
              <a:t> </a:t>
            </a:r>
          </a:p>
          <a:p>
            <a:pPr>
              <a:buNone/>
            </a:pPr>
            <a:r>
              <a:rPr lang="en-US" sz="2000" dirty="0" smtClean="0"/>
              <a:t>Therefore :</a:t>
            </a:r>
            <a:r>
              <a:rPr lang="en-US" sz="2000" dirty="0" smtClean="0">
                <a:solidFill>
                  <a:srgbClr val="FF0000"/>
                </a:solidFill>
              </a:rPr>
              <a:t>S1 = </a:t>
            </a:r>
            <a:r>
              <a:rPr lang="en-US" sz="2000" b="1" dirty="0" smtClean="0">
                <a:solidFill>
                  <a:srgbClr val="FF0000"/>
                </a:solidFill>
              </a:rPr>
              <a:t>24</a:t>
            </a:r>
            <a:r>
              <a:rPr lang="en-US" sz="2000" dirty="0" smtClean="0">
                <a:solidFill>
                  <a:srgbClr val="FF0000"/>
                </a:solidFill>
              </a:rPr>
              <a:t>, X1 = </a:t>
            </a:r>
            <a:r>
              <a:rPr lang="en-US" sz="2000" b="1" dirty="0" smtClean="0">
                <a:solidFill>
                  <a:srgbClr val="FF0000"/>
                </a:solidFill>
              </a:rPr>
              <a:t>9</a:t>
            </a:r>
            <a:r>
              <a:rPr lang="en-US" sz="2000" dirty="0" smtClean="0">
                <a:solidFill>
                  <a:srgbClr val="FF0000"/>
                </a:solidFill>
              </a:rPr>
              <a:t>, and X2 = </a:t>
            </a:r>
            <a:r>
              <a:rPr lang="en-US" sz="2000" b="1" dirty="0" smtClean="0">
                <a:solidFill>
                  <a:srgbClr val="FF0000"/>
                </a:solidFill>
              </a:rPr>
              <a:t>4</a:t>
            </a:r>
            <a:r>
              <a:rPr lang="en-US" sz="2000" dirty="0" smtClean="0">
                <a:solidFill>
                  <a:srgbClr val="FF0000"/>
                </a:solidFill>
              </a:rPr>
              <a:t> producing a</a:t>
            </a:r>
          </a:p>
          <a:p>
            <a:pPr>
              <a:buNone/>
            </a:pPr>
            <a:r>
              <a:rPr lang="en-US" sz="2000" dirty="0" smtClean="0">
                <a:solidFill>
                  <a:srgbClr val="FF0000"/>
                </a:solidFill>
              </a:rPr>
              <a:t>                      maximum profit of </a:t>
            </a:r>
            <a:r>
              <a:rPr lang="en-US" sz="2000" b="1" dirty="0" smtClean="0">
                <a:solidFill>
                  <a:srgbClr val="FF0000"/>
                </a:solidFill>
              </a:rPr>
              <a:t>$740</a:t>
            </a:r>
            <a:r>
              <a:rPr lang="en-US" sz="2000" dirty="0" smtClean="0">
                <a:solidFill>
                  <a:srgbClr val="FF0000"/>
                </a:solidFill>
              </a:rPr>
              <a:t>.</a:t>
            </a:r>
            <a:endParaRPr lang="en-US" sz="2000" dirty="0">
              <a:solidFill>
                <a:srgbClr val="FF0000"/>
              </a:solidFill>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76</a:t>
            </a:fld>
            <a:endParaRPr lang="en-US"/>
          </a:p>
        </p:txBody>
      </p:sp>
      <p:cxnSp>
        <p:nvCxnSpPr>
          <p:cNvPr id="7" name="Straight Connector 6"/>
          <p:cNvCxnSpPr/>
          <p:nvPr/>
        </p:nvCxnSpPr>
        <p:spPr>
          <a:xfrm>
            <a:off x="533400" y="2667000"/>
            <a:ext cx="6629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 y="4114800"/>
            <a:ext cx="6781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963194" y="3581400"/>
            <a:ext cx="30472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76994" y="3581400"/>
            <a:ext cx="3047206" cy="7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2. Minimization case ( Big M-method)</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r>
              <a:rPr lang="en-US" sz="2000" dirty="0" smtClean="0">
                <a:latin typeface="Times New Roman" pitchFamily="18" charset="0"/>
                <a:cs typeface="Times New Roman" pitchFamily="18" charset="0"/>
              </a:rPr>
              <a:t>The various </a:t>
            </a:r>
            <a:r>
              <a:rPr lang="en-US" sz="2000" b="1" dirty="0" smtClean="0">
                <a:latin typeface="Times New Roman" pitchFamily="18" charset="0"/>
                <a:cs typeface="Times New Roman" pitchFamily="18" charset="0"/>
              </a:rPr>
              <a:t>steps</a:t>
            </a:r>
            <a:r>
              <a:rPr lang="en-US" sz="2000" dirty="0" smtClean="0">
                <a:latin typeface="Times New Roman" pitchFamily="18" charset="0"/>
                <a:cs typeface="Times New Roman" pitchFamily="18" charset="0"/>
              </a:rPr>
              <a:t> involved in using simplex method for minimization problems are:</a:t>
            </a:r>
          </a:p>
          <a:p>
            <a:pPr algn="just">
              <a:buNone/>
            </a:pPr>
            <a:r>
              <a:rPr lang="en-US" sz="2000" b="1" dirty="0" smtClean="0">
                <a:latin typeface="Times New Roman" pitchFamily="18" charset="0"/>
                <a:cs typeface="Times New Roman" pitchFamily="18" charset="0"/>
              </a:rPr>
              <a:t>Step1: </a:t>
            </a:r>
            <a:r>
              <a:rPr lang="en-US" sz="2000" dirty="0" smtClean="0">
                <a:latin typeface="Times New Roman" pitchFamily="18" charset="0"/>
                <a:cs typeface="Times New Roman" pitchFamily="18" charset="0"/>
              </a:rPr>
              <a:t>Formulate the </a:t>
            </a:r>
            <a:r>
              <a:rPr lang="en-US" sz="2000" u="sng" dirty="0" smtClean="0">
                <a:latin typeface="Times New Roman" pitchFamily="18" charset="0"/>
                <a:cs typeface="Times New Roman" pitchFamily="18" charset="0"/>
              </a:rPr>
              <a:t>linear programming model</a:t>
            </a:r>
            <a:r>
              <a:rPr lang="en-US" sz="2000" dirty="0" smtClean="0">
                <a:latin typeface="Times New Roman" pitchFamily="18" charset="0"/>
                <a:cs typeface="Times New Roman" pitchFamily="18" charset="0"/>
              </a:rPr>
              <a:t>, and express the mathematical model of L.P. problem in the </a:t>
            </a:r>
            <a:r>
              <a:rPr lang="en-US" sz="2000" b="1" dirty="0" smtClean="0">
                <a:latin typeface="Times New Roman" pitchFamily="18" charset="0"/>
                <a:cs typeface="Times New Roman" pitchFamily="18" charset="0"/>
              </a:rPr>
              <a:t>standard form </a:t>
            </a:r>
            <a:r>
              <a:rPr lang="en-US" sz="2000" dirty="0" smtClean="0">
                <a:latin typeface="Times New Roman" pitchFamily="18" charset="0"/>
                <a:cs typeface="Times New Roman" pitchFamily="18" charset="0"/>
              </a:rPr>
              <a:t>by introducing </a:t>
            </a:r>
            <a:r>
              <a:rPr lang="en-US" sz="2000" dirty="0" smtClean="0">
                <a:solidFill>
                  <a:srgbClr val="FF0000"/>
                </a:solidFill>
                <a:latin typeface="Times New Roman" pitchFamily="18" charset="0"/>
                <a:cs typeface="Times New Roman" pitchFamily="18" charset="0"/>
              </a:rPr>
              <a:t>surplus and artificial variables </a:t>
            </a:r>
            <a:r>
              <a:rPr lang="en-US" sz="2000" dirty="0" smtClean="0">
                <a:latin typeface="Times New Roman" pitchFamily="18" charset="0"/>
                <a:cs typeface="Times New Roman" pitchFamily="18" charset="0"/>
              </a:rPr>
              <a:t>in the left hand side of the constraints. Assign a 0 (zero) and +M as coefficient for surplus and artificial variables respectively in the objective function. M is considered a very large number so as to finally drive out the artificial variables out of basic solution.</a:t>
            </a:r>
          </a:p>
          <a:p>
            <a:pPr algn="just">
              <a:buNone/>
            </a:pPr>
            <a:r>
              <a:rPr lang="en-US" sz="2000" b="1" dirty="0" smtClean="0">
                <a:latin typeface="Times New Roman" pitchFamily="18" charset="0"/>
                <a:cs typeface="Times New Roman" pitchFamily="18" charset="0"/>
              </a:rPr>
              <a:t>Step 2</a:t>
            </a:r>
            <a:r>
              <a:rPr lang="en-US" sz="2000" dirty="0" smtClean="0">
                <a:latin typeface="Times New Roman" pitchFamily="18" charset="0"/>
                <a:cs typeface="Times New Roman" pitchFamily="18" charset="0"/>
              </a:rPr>
              <a:t>: Next, an initial solution is set up. Just to initiate the solution procedure, the initial basic feasible solution is obtained by assigning zero value to decision variables. This solution is now summarized in the initial simplex table. Complete the initial simplex table by adding two final rows Z, and </a:t>
            </a:r>
            <a:r>
              <a:rPr lang="en-US" sz="2000" dirty="0" err="1" smtClean="0">
                <a:latin typeface="Times New Roman" pitchFamily="18" charset="0"/>
                <a:cs typeface="Times New Roman" pitchFamily="18" charset="0"/>
              </a:rPr>
              <a:t>Cj</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Zj</a:t>
            </a:r>
            <a:r>
              <a:rPr lang="en-US" sz="2000" dirty="0" smtClean="0">
                <a:latin typeface="Times New Roman" pitchFamily="18" charset="0"/>
                <a:cs typeface="Times New Roman" pitchFamily="18" charset="0"/>
              </a:rPr>
              <a:t>. These two rows help us to know whether the current solution is optimum or not.</a:t>
            </a:r>
            <a:endParaRPr lang="en-US" sz="2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Autofit/>
          </a:bodyPr>
          <a:lstStyle/>
          <a:p>
            <a:pPr algn="just">
              <a:buNone/>
            </a:pPr>
            <a:r>
              <a:rPr lang="en-US" sz="2000" b="1" dirty="0" smtClean="0">
                <a:latin typeface="Times New Roman" pitchFamily="18" charset="0"/>
                <a:cs typeface="Times New Roman" pitchFamily="18" charset="0"/>
              </a:rPr>
              <a:t>Step 3: </a:t>
            </a:r>
            <a:r>
              <a:rPr lang="en-US" sz="2000" dirty="0" smtClean="0">
                <a:latin typeface="Times New Roman" pitchFamily="18" charset="0"/>
                <a:cs typeface="Times New Roman" pitchFamily="18" charset="0"/>
              </a:rPr>
              <a:t>Now; </a:t>
            </a:r>
            <a:r>
              <a:rPr lang="en-US" sz="2000" u="sng" dirty="0" smtClean="0">
                <a:latin typeface="Times New Roman" pitchFamily="18" charset="0"/>
                <a:cs typeface="Times New Roman" pitchFamily="18" charset="0"/>
              </a:rPr>
              <a:t>we test for optimality of the solution</a:t>
            </a:r>
            <a:r>
              <a:rPr lang="en-US" sz="2000" dirty="0" smtClean="0">
                <a:latin typeface="Times New Roman" pitchFamily="18" charset="0"/>
                <a:cs typeface="Times New Roman" pitchFamily="18" charset="0"/>
              </a:rPr>
              <a:t>. If all the entries of </a:t>
            </a:r>
            <a:r>
              <a:rPr lang="en-US" sz="2000" dirty="0" err="1" smtClean="0">
                <a:latin typeface="Times New Roman" pitchFamily="18" charset="0"/>
                <a:cs typeface="Times New Roman" pitchFamily="18" charset="0"/>
              </a:rPr>
              <a:t>Cj</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Zj</a:t>
            </a:r>
            <a:r>
              <a:rPr lang="en-US" sz="2000" dirty="0" smtClean="0">
                <a:latin typeface="Times New Roman" pitchFamily="18" charset="0"/>
                <a:cs typeface="Times New Roman" pitchFamily="18" charset="0"/>
              </a:rPr>
              <a:t>, row are </a:t>
            </a:r>
            <a:r>
              <a:rPr lang="en-US" sz="2000" dirty="0" smtClean="0">
                <a:solidFill>
                  <a:srgbClr val="FF0000"/>
                </a:solidFill>
                <a:latin typeface="Times New Roman" pitchFamily="18" charset="0"/>
                <a:cs typeface="Times New Roman" pitchFamily="18" charset="0"/>
              </a:rPr>
              <a:t>positive, then the solution is optimum</a:t>
            </a:r>
            <a:r>
              <a:rPr lang="en-US" sz="2000" dirty="0" smtClean="0">
                <a:latin typeface="Times New Roman" pitchFamily="18" charset="0"/>
                <a:cs typeface="Times New Roman" pitchFamily="18" charset="0"/>
              </a:rPr>
              <a:t>. However, this situation may come after a number of iterations. But if at least one of the </a:t>
            </a:r>
            <a:r>
              <a:rPr lang="en-US" sz="2000" dirty="0" err="1" smtClean="0">
                <a:latin typeface="Times New Roman" pitchFamily="18" charset="0"/>
                <a:cs typeface="Times New Roman" pitchFamily="18" charset="0"/>
              </a:rPr>
              <a:t>Cj</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Zj</a:t>
            </a:r>
            <a:r>
              <a:rPr lang="en-US" sz="2000" dirty="0" smtClean="0">
                <a:latin typeface="Times New Roman" pitchFamily="18" charset="0"/>
                <a:cs typeface="Times New Roman" pitchFamily="18" charset="0"/>
              </a:rPr>
              <a:t> values is less than zero, the current solution can be further improved by removing one basic variable from the basis and replacing it by some non-basic one.</a:t>
            </a:r>
          </a:p>
          <a:p>
            <a:pPr algn="just">
              <a:buNone/>
            </a:pPr>
            <a:r>
              <a:rPr lang="en-US" sz="2000" b="1" dirty="0" smtClean="0">
                <a:latin typeface="Times New Roman" pitchFamily="18" charset="0"/>
                <a:cs typeface="Times New Roman" pitchFamily="18" charset="0"/>
              </a:rPr>
              <a:t>Step 4: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Determine the variable to enter the basic solution. To do this, we identify the column with the largest negative value in the </a:t>
            </a:r>
            <a:r>
              <a:rPr lang="en-US" sz="2000" dirty="0" err="1" smtClean="0">
                <a:latin typeface="Times New Roman" pitchFamily="18" charset="0"/>
                <a:cs typeface="Times New Roman" pitchFamily="18" charset="0"/>
              </a:rPr>
              <a:t>Cj</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Zj</a:t>
            </a:r>
            <a:r>
              <a:rPr lang="en-US" sz="2000" dirty="0" smtClean="0">
                <a:latin typeface="Times New Roman" pitchFamily="18" charset="0"/>
                <a:cs typeface="Times New Roman" pitchFamily="18" charset="0"/>
              </a:rPr>
              <a:t> row of the table.</a:t>
            </a:r>
          </a:p>
          <a:p>
            <a:pPr algn="just">
              <a:buNone/>
            </a:pPr>
            <a:r>
              <a:rPr lang="en-US" sz="2000" dirty="0" smtClean="0">
                <a:latin typeface="Times New Roman" pitchFamily="18" charset="0"/>
                <a:cs typeface="Times New Roman" pitchFamily="18" charset="0"/>
              </a:rPr>
              <a:t>(ii) Next we determine the departing variable from the basic solution. If an artificial variable goes out of solution, then we discard it totally and even this variable may not form part of further iterations. Same procedure, as in maximization case, is employed to determine the departing variable.</a:t>
            </a:r>
            <a:endParaRPr lang="en-US" sz="2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b="1" dirty="0" smtClean="0">
                <a:latin typeface="Times New Roman" pitchFamily="18" charset="0"/>
                <a:cs typeface="Times New Roman" pitchFamily="18" charset="0"/>
              </a:rPr>
              <a:t>Step 5: </a:t>
            </a:r>
            <a:r>
              <a:rPr lang="en-US" dirty="0" smtClean="0">
                <a:latin typeface="Times New Roman" pitchFamily="18" charset="0"/>
                <a:cs typeface="Times New Roman" pitchFamily="18" charset="0"/>
              </a:rPr>
              <a:t>We update the new solution now. We evaluate the entries for next simplex table in exactly the same manner as was discussed earlier in the maximization case.</a:t>
            </a:r>
          </a:p>
          <a:p>
            <a:pPr algn="just">
              <a:buNone/>
            </a:pPr>
            <a:r>
              <a:rPr lang="en-US" b="1" dirty="0" smtClean="0">
                <a:latin typeface="Times New Roman" pitchFamily="18" charset="0"/>
                <a:cs typeface="Times New Roman" pitchFamily="18" charset="0"/>
              </a:rPr>
              <a:t>Step 6: </a:t>
            </a:r>
            <a:r>
              <a:rPr lang="en-US" dirty="0" smtClean="0">
                <a:latin typeface="Times New Roman" pitchFamily="18" charset="0"/>
                <a:cs typeface="Times New Roman" pitchFamily="18" charset="0"/>
              </a:rPr>
              <a:t>Step (3-5) are repeated until an optimum solution is obtained.</a:t>
            </a:r>
          </a:p>
          <a:p>
            <a:pPr algn="just">
              <a:buNone/>
            </a:pPr>
            <a:r>
              <a:rPr lang="en-US" dirty="0" smtClean="0">
                <a:latin typeface="Times New Roman" pitchFamily="18" charset="0"/>
                <a:cs typeface="Times New Roman" pitchFamily="18" charset="0"/>
              </a:rPr>
              <a:t>So the following are the essential things to observe in solving for minimization problems:</a:t>
            </a:r>
          </a:p>
          <a:p>
            <a:pPr algn="just"/>
            <a:r>
              <a:rPr lang="en-US" dirty="0" smtClean="0">
                <a:solidFill>
                  <a:srgbClr val="FF0000"/>
                </a:solidFill>
                <a:latin typeface="Times New Roman" pitchFamily="18" charset="0"/>
                <a:cs typeface="Times New Roman" pitchFamily="18" charset="0"/>
              </a:rPr>
              <a:t>The entering variable is the one with the </a:t>
            </a:r>
            <a:r>
              <a:rPr lang="en-US" u="sng" dirty="0" smtClean="0">
                <a:solidFill>
                  <a:srgbClr val="FF0000"/>
                </a:solidFill>
                <a:latin typeface="Times New Roman" pitchFamily="18" charset="0"/>
                <a:cs typeface="Times New Roman" pitchFamily="18" charset="0"/>
              </a:rPr>
              <a:t>largest negative value </a:t>
            </a:r>
            <a:r>
              <a:rPr lang="en-US" dirty="0" smtClean="0">
                <a:solidFill>
                  <a:srgbClr val="FF0000"/>
                </a:solidFill>
                <a:latin typeface="Times New Roman" pitchFamily="18" charset="0"/>
                <a:cs typeface="Times New Roman" pitchFamily="18" charset="0"/>
              </a:rPr>
              <a:t>in the </a:t>
            </a:r>
            <a:r>
              <a:rPr lang="en-US" dirty="0" err="1" smtClean="0">
                <a:solidFill>
                  <a:srgbClr val="FF0000"/>
                </a:solidFill>
                <a:latin typeface="Times New Roman" pitchFamily="18" charset="0"/>
                <a:cs typeface="Times New Roman" pitchFamily="18" charset="0"/>
              </a:rPr>
              <a:t>Cj-Zj</a:t>
            </a:r>
            <a:r>
              <a:rPr lang="en-US" dirty="0" smtClean="0">
                <a:solidFill>
                  <a:srgbClr val="FF0000"/>
                </a:solidFill>
                <a:latin typeface="Times New Roman" pitchFamily="18" charset="0"/>
                <a:cs typeface="Times New Roman" pitchFamily="18" charset="0"/>
              </a:rPr>
              <a:t> row while the leaving variable is the one with the </a:t>
            </a:r>
            <a:r>
              <a:rPr lang="en-US" u="sng" dirty="0" smtClean="0">
                <a:solidFill>
                  <a:srgbClr val="FF0000"/>
                </a:solidFill>
                <a:latin typeface="Times New Roman" pitchFamily="18" charset="0"/>
                <a:cs typeface="Times New Roman" pitchFamily="18" charset="0"/>
              </a:rPr>
              <a:t>smallest non-negative </a:t>
            </a:r>
            <a:r>
              <a:rPr lang="en-US" dirty="0" smtClean="0">
                <a:solidFill>
                  <a:srgbClr val="FF0000"/>
                </a:solidFill>
                <a:latin typeface="Times New Roman" pitchFamily="18" charset="0"/>
                <a:cs typeface="Times New Roman" pitchFamily="18" charset="0"/>
              </a:rPr>
              <a:t>ratio.</a:t>
            </a:r>
          </a:p>
          <a:p>
            <a:pPr algn="just"/>
            <a:r>
              <a:rPr lang="en-US" dirty="0" smtClean="0">
                <a:solidFill>
                  <a:srgbClr val="FF0000"/>
                </a:solidFill>
                <a:latin typeface="Times New Roman" pitchFamily="18" charset="0"/>
                <a:cs typeface="Times New Roman" pitchFamily="18" charset="0"/>
              </a:rPr>
              <a:t>The optimal solution is obtained when the </a:t>
            </a:r>
            <a:r>
              <a:rPr lang="en-US" dirty="0" err="1" smtClean="0">
                <a:solidFill>
                  <a:srgbClr val="FF0000"/>
                </a:solidFill>
                <a:latin typeface="Times New Roman" pitchFamily="18" charset="0"/>
                <a:cs typeface="Times New Roman" pitchFamily="18" charset="0"/>
              </a:rPr>
              <a:t>Cj-Zj</a:t>
            </a:r>
            <a:r>
              <a:rPr lang="en-US" dirty="0" smtClean="0">
                <a:solidFill>
                  <a:srgbClr val="FF0000"/>
                </a:solidFill>
                <a:latin typeface="Times New Roman" pitchFamily="18" charset="0"/>
                <a:cs typeface="Times New Roman" pitchFamily="18" charset="0"/>
              </a:rPr>
              <a:t> row contains </a:t>
            </a:r>
            <a:r>
              <a:rPr lang="en-US" u="sng" dirty="0" smtClean="0">
                <a:solidFill>
                  <a:srgbClr val="FF0000"/>
                </a:solidFill>
                <a:latin typeface="Times New Roman" pitchFamily="18" charset="0"/>
                <a:cs typeface="Times New Roman" pitchFamily="18" charset="0"/>
              </a:rPr>
              <a:t>entirely zeros and positive values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itchFamily="18" charset="0"/>
                <a:cs typeface="Times New Roman" pitchFamily="18" charset="0"/>
              </a:rPr>
              <a:t>1.3 Nature and significance of operations research</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lnSpc>
                <a:spcPct val="150000"/>
              </a:lnSpc>
            </a:pPr>
            <a:r>
              <a:rPr lang="en-US" sz="2400" b="1" dirty="0" smtClean="0">
                <a:solidFill>
                  <a:srgbClr val="FF0000"/>
                </a:solidFill>
                <a:latin typeface="Times New Roman" pitchFamily="18" charset="0"/>
                <a:cs typeface="Times New Roman" pitchFamily="18" charset="0"/>
              </a:rPr>
              <a:t>The OR approach </a:t>
            </a:r>
            <a:r>
              <a:rPr lang="en-US" sz="2400" dirty="0" smtClean="0">
                <a:latin typeface="Times New Roman" pitchFamily="18" charset="0"/>
                <a:cs typeface="Times New Roman" pitchFamily="18" charset="0"/>
              </a:rPr>
              <a:t>is particularly useful in </a:t>
            </a:r>
            <a:r>
              <a:rPr lang="en-US" sz="2400" b="1" dirty="0" smtClean="0">
                <a:solidFill>
                  <a:srgbClr val="00B0F0"/>
                </a:solidFill>
                <a:latin typeface="Times New Roman" pitchFamily="18" charset="0"/>
                <a:cs typeface="Times New Roman" pitchFamily="18" charset="0"/>
              </a:rPr>
              <a:t>balancing conflicting objectives </a:t>
            </a:r>
            <a:r>
              <a:rPr lang="en-US" sz="2400" dirty="0" smtClean="0">
                <a:latin typeface="Times New Roman" pitchFamily="18" charset="0"/>
                <a:cs typeface="Times New Roman" pitchFamily="18" charset="0"/>
              </a:rPr>
              <a:t>(goals or interests), where there are </a:t>
            </a:r>
            <a:r>
              <a:rPr lang="en-US" sz="2400" u="sng" dirty="0" smtClean="0">
                <a:latin typeface="Times New Roman" pitchFamily="18" charset="0"/>
                <a:cs typeface="Times New Roman" pitchFamily="18" charset="0"/>
              </a:rPr>
              <a:t>many alternative courses of action </a:t>
            </a:r>
            <a:r>
              <a:rPr lang="en-US" sz="2400" dirty="0" smtClean="0"/>
              <a:t>available to the decision-makers.</a:t>
            </a:r>
          </a:p>
          <a:p>
            <a:pPr algn="just">
              <a:lnSpc>
                <a:spcPct val="150000"/>
              </a:lnSpc>
            </a:pPr>
            <a:r>
              <a:rPr lang="en-US" sz="2400" dirty="0" smtClean="0">
                <a:latin typeface="Times New Roman" pitchFamily="18" charset="0"/>
                <a:cs typeface="Times New Roman" pitchFamily="18" charset="0"/>
              </a:rPr>
              <a:t>In a theoretical sense, the </a:t>
            </a:r>
            <a:r>
              <a:rPr lang="en-US" sz="2400" dirty="0" smtClean="0">
                <a:solidFill>
                  <a:srgbClr val="FF0000"/>
                </a:solidFill>
                <a:latin typeface="Times New Roman" pitchFamily="18" charset="0"/>
                <a:cs typeface="Times New Roman" pitchFamily="18" charset="0"/>
              </a:rPr>
              <a:t>optimum decision </a:t>
            </a:r>
            <a:r>
              <a:rPr lang="en-US" sz="2400" dirty="0" smtClean="0">
                <a:latin typeface="Times New Roman" pitchFamily="18" charset="0"/>
                <a:cs typeface="Times New Roman" pitchFamily="18" charset="0"/>
              </a:rPr>
              <a:t>must be </a:t>
            </a:r>
            <a:r>
              <a:rPr lang="en-US" sz="2400" b="1" dirty="0" smtClean="0">
                <a:latin typeface="Times New Roman" pitchFamily="18" charset="0"/>
                <a:cs typeface="Times New Roman" pitchFamily="18" charset="0"/>
              </a:rPr>
              <a:t>one</a:t>
            </a:r>
            <a:r>
              <a:rPr lang="en-US" sz="2400" dirty="0" smtClean="0">
                <a:latin typeface="Times New Roman" pitchFamily="18" charset="0"/>
                <a:cs typeface="Times New Roman" pitchFamily="18" charset="0"/>
              </a:rPr>
              <a:t> that is best for the organization as a whole. It is often called </a:t>
            </a:r>
            <a:r>
              <a:rPr lang="en-US" sz="2400" i="1" dirty="0" smtClean="0">
                <a:latin typeface="Times New Roman" pitchFamily="18" charset="0"/>
                <a:cs typeface="Times New Roman" pitchFamily="18" charset="0"/>
              </a:rPr>
              <a:t>g</a:t>
            </a:r>
            <a:r>
              <a:rPr lang="en-US" sz="2400" b="1" i="1" dirty="0" smtClean="0">
                <a:latin typeface="Times New Roman" pitchFamily="18" charset="0"/>
                <a:cs typeface="Times New Roman" pitchFamily="18" charset="0"/>
              </a:rPr>
              <a:t>lobal optimum</a:t>
            </a:r>
            <a:r>
              <a:rPr lang="en-US" sz="2400" i="1" dirty="0" smtClean="0">
                <a:latin typeface="Times New Roman" pitchFamily="18" charset="0"/>
                <a:cs typeface="Times New Roman" pitchFamily="18" charset="0"/>
              </a:rPr>
              <a:t>. A decision that is best </a:t>
            </a:r>
            <a:r>
              <a:rPr lang="en-US" sz="2400" dirty="0" smtClean="0">
                <a:latin typeface="Times New Roman" pitchFamily="18" charset="0"/>
                <a:cs typeface="Times New Roman" pitchFamily="18" charset="0"/>
              </a:rPr>
              <a:t>for </a:t>
            </a:r>
            <a:r>
              <a:rPr lang="en-US" sz="2400" u="sng" dirty="0" smtClean="0">
                <a:latin typeface="Times New Roman" pitchFamily="18" charset="0"/>
                <a:cs typeface="Times New Roman" pitchFamily="18" charset="0"/>
              </a:rPr>
              <a:t>one or more sections </a:t>
            </a:r>
            <a:r>
              <a:rPr lang="en-US" sz="2400" dirty="0" smtClean="0">
                <a:latin typeface="Times New Roman" pitchFamily="18" charset="0"/>
                <a:cs typeface="Times New Roman" pitchFamily="18" charset="0"/>
              </a:rPr>
              <a:t>of the organization is usually called </a:t>
            </a:r>
            <a:r>
              <a:rPr lang="en-US" sz="2400" b="1" i="1" dirty="0" smtClean="0">
                <a:latin typeface="Times New Roman" pitchFamily="18" charset="0"/>
                <a:cs typeface="Times New Roman" pitchFamily="18" charset="0"/>
              </a:rPr>
              <a:t>suboptimum decision</a:t>
            </a:r>
            <a:r>
              <a:rPr lang="en-US" sz="2400" i="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lstStyle/>
          <a:p>
            <a:pPr>
              <a:buNone/>
            </a:pPr>
            <a:r>
              <a:rPr lang="en-US" dirty="0" smtClean="0"/>
              <a:t>Min Z = 7X1+9X2</a:t>
            </a:r>
          </a:p>
          <a:p>
            <a:pPr>
              <a:buNone/>
            </a:pPr>
            <a:r>
              <a:rPr lang="en-US" dirty="0" smtClean="0"/>
              <a:t>     Subject to </a:t>
            </a:r>
          </a:p>
          <a:p>
            <a:pPr>
              <a:buNone/>
            </a:pPr>
            <a:r>
              <a:rPr lang="en-US" dirty="0" smtClean="0"/>
              <a:t>   3X1+6X2 </a:t>
            </a:r>
            <a:r>
              <a:rPr lang="en-US" u="sng" dirty="0" smtClean="0"/>
              <a:t>&gt;</a:t>
            </a:r>
            <a:r>
              <a:rPr lang="en-US" dirty="0" smtClean="0"/>
              <a:t> 36</a:t>
            </a:r>
          </a:p>
          <a:p>
            <a:pPr>
              <a:buNone/>
            </a:pPr>
            <a:r>
              <a:rPr lang="en-US" dirty="0" smtClean="0"/>
              <a:t>   8X1+4X2 </a:t>
            </a:r>
            <a:r>
              <a:rPr lang="en-US" u="sng" dirty="0" smtClean="0"/>
              <a:t>&gt;</a:t>
            </a:r>
            <a:r>
              <a:rPr lang="en-US" dirty="0" smtClean="0"/>
              <a:t>  64</a:t>
            </a:r>
          </a:p>
          <a:p>
            <a:pPr>
              <a:buNone/>
            </a:pPr>
            <a:r>
              <a:rPr lang="en-US" dirty="0" smtClean="0"/>
              <a:t>    X1, X2 </a:t>
            </a:r>
            <a:r>
              <a:rPr lang="en-US" u="sng" dirty="0" smtClean="0"/>
              <a:t>&gt;</a:t>
            </a:r>
            <a:r>
              <a:rPr lang="en-US" dirty="0" smtClean="0"/>
              <a:t>  0</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lstStyle/>
          <a:p>
            <a:pPr>
              <a:buNone/>
            </a:pPr>
            <a:r>
              <a:rPr lang="en-US" b="1" dirty="0" smtClean="0"/>
              <a:t>Step 1</a:t>
            </a:r>
            <a:r>
              <a:rPr lang="en-US" dirty="0" smtClean="0"/>
              <a:t>: standard form </a:t>
            </a:r>
          </a:p>
          <a:p>
            <a:pPr>
              <a:buNone/>
            </a:pPr>
            <a:r>
              <a:rPr lang="en-US" dirty="0" smtClean="0"/>
              <a:t>Min Z = 7X1+9X2+0S1+0S2+MA1+MA2</a:t>
            </a:r>
          </a:p>
          <a:p>
            <a:pPr>
              <a:buNone/>
            </a:pPr>
            <a:r>
              <a:rPr lang="en-US" dirty="0" smtClean="0"/>
              <a:t>       Subject to </a:t>
            </a:r>
          </a:p>
          <a:p>
            <a:pPr>
              <a:buNone/>
            </a:pPr>
            <a:r>
              <a:rPr lang="en-US" dirty="0" smtClean="0"/>
              <a:t>   3X1+6X2-S1+A1 = 36</a:t>
            </a:r>
          </a:p>
          <a:p>
            <a:pPr>
              <a:buNone/>
            </a:pPr>
            <a:r>
              <a:rPr lang="en-US" dirty="0" smtClean="0"/>
              <a:t>    8X1+4X2-S2+A2 = 64</a:t>
            </a:r>
          </a:p>
          <a:p>
            <a:pPr>
              <a:buNone/>
            </a:pPr>
            <a:r>
              <a:rPr lang="en-US" dirty="0" smtClean="0"/>
              <a:t>     X1, X2 </a:t>
            </a:r>
            <a:r>
              <a:rPr lang="en-US" u="sng" dirty="0" smtClean="0"/>
              <a:t>&gt;</a:t>
            </a:r>
            <a:r>
              <a:rPr lang="en-US" dirty="0" smtClean="0"/>
              <a:t>  0</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dirty="0" smtClean="0"/>
              <a:t>Step 2: Initial Simplex Tableau</a:t>
            </a:r>
          </a:p>
          <a:p>
            <a:pPr>
              <a:buNone/>
            </a:pPr>
            <a:r>
              <a:rPr lang="en-US" dirty="0" smtClean="0"/>
              <a:t>     </a:t>
            </a:r>
            <a:r>
              <a:rPr lang="en-US" dirty="0" err="1" smtClean="0"/>
              <a:t>Cj</a:t>
            </a:r>
            <a:r>
              <a:rPr lang="en-US" dirty="0" smtClean="0"/>
              <a:t>      </a:t>
            </a:r>
            <a:r>
              <a:rPr lang="it-IT" dirty="0" smtClean="0"/>
              <a:t>7        9        0      0        M       M             Quantity</a:t>
            </a:r>
          </a:p>
          <a:p>
            <a:pPr>
              <a:buNone/>
            </a:pPr>
            <a:r>
              <a:rPr lang="en-US" dirty="0" smtClean="0"/>
              <a:t>               X1     X2       S1     S2       A1      A2</a:t>
            </a:r>
          </a:p>
          <a:p>
            <a:pPr>
              <a:buNone/>
            </a:pPr>
            <a:r>
              <a:rPr lang="en-US" dirty="0" smtClean="0"/>
              <a:t>A1   M     3      6          -1        0        1       0             36</a:t>
            </a:r>
          </a:p>
          <a:p>
            <a:pPr>
              <a:buNone/>
            </a:pPr>
            <a:r>
              <a:rPr lang="en-US" dirty="0" smtClean="0"/>
              <a:t>A2  M     8       4          0      -1       0        1               64</a:t>
            </a:r>
          </a:p>
          <a:p>
            <a:pPr>
              <a:buNone/>
            </a:pPr>
            <a:r>
              <a:rPr lang="en-US" dirty="0" smtClean="0"/>
              <a:t>      </a:t>
            </a:r>
            <a:r>
              <a:rPr lang="en-US" dirty="0" err="1" smtClean="0"/>
              <a:t>Zj</a:t>
            </a:r>
            <a:r>
              <a:rPr lang="en-US" dirty="0" smtClean="0"/>
              <a:t>	   11M   10M     -M     -M     </a:t>
            </a:r>
            <a:r>
              <a:rPr lang="en-US" dirty="0" err="1" smtClean="0"/>
              <a:t>M</a:t>
            </a:r>
            <a:r>
              <a:rPr lang="en-US" dirty="0" smtClean="0"/>
              <a:t>      </a:t>
            </a:r>
            <a:r>
              <a:rPr lang="en-US" dirty="0" err="1" smtClean="0"/>
              <a:t>M</a:t>
            </a:r>
            <a:r>
              <a:rPr lang="en-US" dirty="0" smtClean="0"/>
              <a:t>           100M</a:t>
            </a:r>
            <a:endParaRPr lang="en-US" b="1" dirty="0" smtClean="0"/>
          </a:p>
          <a:p>
            <a:pPr>
              <a:buNone/>
            </a:pPr>
            <a:r>
              <a:rPr lang="en-US" dirty="0" err="1" smtClean="0"/>
              <a:t>Cj-Zj</a:t>
            </a:r>
            <a:r>
              <a:rPr lang="en-US" dirty="0" smtClean="0"/>
              <a:t>     7-11M 9-10M  M       </a:t>
            </a:r>
            <a:r>
              <a:rPr lang="en-US" dirty="0" err="1" smtClean="0"/>
              <a:t>M</a:t>
            </a:r>
            <a:r>
              <a:rPr lang="en-US" dirty="0" smtClean="0"/>
              <a:t>      0       0</a:t>
            </a:r>
          </a:p>
          <a:p>
            <a:pPr>
              <a:buNone/>
            </a:pPr>
            <a:r>
              <a:rPr lang="en-US" dirty="0" smtClean="0"/>
              <a:t> </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82</a:t>
            </a:fld>
            <a:endParaRPr lang="en-US"/>
          </a:p>
        </p:txBody>
      </p:sp>
      <p:cxnSp>
        <p:nvCxnSpPr>
          <p:cNvPr id="7" name="Straight Connector 6"/>
          <p:cNvCxnSpPr/>
          <p:nvPr/>
        </p:nvCxnSpPr>
        <p:spPr>
          <a:xfrm flipV="1">
            <a:off x="685800" y="3352800"/>
            <a:ext cx="7467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190500" y="39243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5410200" y="3810000"/>
            <a:ext cx="2819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1000" y="4343400"/>
            <a:ext cx="784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1638300" y="56007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r>
              <a:rPr lang="en-US" dirty="0" smtClean="0"/>
              <a:t>Second Simplex Tableau</a:t>
            </a:r>
          </a:p>
          <a:p>
            <a:pPr>
              <a:buNone/>
            </a:pPr>
            <a:r>
              <a:rPr lang="en-US" dirty="0" smtClean="0"/>
              <a:t>     </a:t>
            </a:r>
            <a:r>
              <a:rPr lang="en-US" dirty="0" err="1" smtClean="0"/>
              <a:t>Cj</a:t>
            </a:r>
            <a:r>
              <a:rPr lang="en-US" dirty="0" smtClean="0"/>
              <a:t>      </a:t>
            </a:r>
            <a:r>
              <a:rPr lang="it-IT" dirty="0" smtClean="0"/>
              <a:t>7           9            0        0           M         Quantity</a:t>
            </a:r>
          </a:p>
          <a:p>
            <a:pPr>
              <a:buNone/>
            </a:pPr>
            <a:r>
              <a:rPr lang="en-US" dirty="0" smtClean="0"/>
              <a:t>               X1        X2          S1        S2         A1</a:t>
            </a:r>
          </a:p>
          <a:p>
            <a:pPr>
              <a:buNone/>
            </a:pPr>
            <a:r>
              <a:rPr lang="en-US" dirty="0" smtClean="0"/>
              <a:t>A1     M    0        9/2         -1       3/8          1            12</a:t>
            </a:r>
          </a:p>
          <a:p>
            <a:pPr>
              <a:buNone/>
            </a:pPr>
            <a:r>
              <a:rPr lang="en-US" dirty="0" smtClean="0"/>
              <a:t>X1     7     1           ½           0       -1/8         0            8</a:t>
            </a:r>
          </a:p>
          <a:p>
            <a:pPr>
              <a:buNone/>
            </a:pPr>
            <a:r>
              <a:rPr lang="en-US" dirty="0" smtClean="0"/>
              <a:t>      </a:t>
            </a:r>
            <a:r>
              <a:rPr lang="en-US" dirty="0" err="1" smtClean="0"/>
              <a:t>Zj</a:t>
            </a:r>
            <a:r>
              <a:rPr lang="en-US" dirty="0" smtClean="0"/>
              <a:t>	    7     7/2+9/2M  -M  3/8M-7/8  M     56+12M</a:t>
            </a:r>
            <a:endParaRPr lang="en-US" b="1" dirty="0" smtClean="0"/>
          </a:p>
          <a:p>
            <a:pPr>
              <a:buNone/>
            </a:pPr>
            <a:r>
              <a:rPr lang="en-US" dirty="0" err="1" smtClean="0"/>
              <a:t>Cj-Zj</a:t>
            </a:r>
            <a:r>
              <a:rPr lang="en-US" dirty="0" smtClean="0"/>
              <a:t>      0    11/2-9/2M     M   7/8-3/8M    0</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83</a:t>
            </a:fld>
            <a:endParaRPr lang="en-US"/>
          </a:p>
        </p:txBody>
      </p:sp>
      <p:cxnSp>
        <p:nvCxnSpPr>
          <p:cNvPr id="7" name="Straight Connector 6"/>
          <p:cNvCxnSpPr/>
          <p:nvPr/>
        </p:nvCxnSpPr>
        <p:spPr>
          <a:xfrm>
            <a:off x="609600" y="3505200"/>
            <a:ext cx="792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190500" y="4000500"/>
            <a:ext cx="2819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4191000"/>
            <a:ext cx="8153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5143500" y="4000500"/>
            <a:ext cx="3048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2552700" y="56007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20000"/>
              </a:lnSpc>
              <a:buNone/>
            </a:pPr>
            <a:r>
              <a:rPr lang="en-US" dirty="0" smtClean="0">
                <a:latin typeface="Times New Roman" pitchFamily="18" charset="0"/>
                <a:cs typeface="Times New Roman" pitchFamily="18" charset="0"/>
              </a:rPr>
              <a:t>Third Simplex Tableau</a:t>
            </a:r>
          </a:p>
          <a:p>
            <a:pPr algn="just">
              <a:lnSpc>
                <a:spcPct val="120000"/>
              </a:lnSpc>
              <a:buNone/>
            </a:pPr>
            <a:r>
              <a:rPr lang="en-US" dirty="0" err="1" smtClean="0">
                <a:latin typeface="Times New Roman" pitchFamily="18" charset="0"/>
                <a:cs typeface="Times New Roman" pitchFamily="18" charset="0"/>
              </a:rPr>
              <a:t>Cj</a:t>
            </a:r>
            <a:r>
              <a:rPr lang="en-US"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7           9          0             0                    Quantity</a:t>
            </a:r>
          </a:p>
          <a:p>
            <a:pPr algn="just">
              <a:lnSpc>
                <a:spcPct val="120000"/>
              </a:lnSpc>
              <a:buNone/>
            </a:pPr>
            <a:r>
              <a:rPr lang="en-US" dirty="0" smtClean="0">
                <a:latin typeface="Times New Roman" pitchFamily="18" charset="0"/>
                <a:cs typeface="Times New Roman" pitchFamily="18" charset="0"/>
              </a:rPr>
              <a:t>                 X1       X2          S1         S2       </a:t>
            </a:r>
          </a:p>
          <a:p>
            <a:pPr algn="just">
              <a:lnSpc>
                <a:spcPct val="120000"/>
              </a:lnSpc>
              <a:buNone/>
            </a:pPr>
            <a:r>
              <a:rPr lang="en-US" dirty="0" smtClean="0">
                <a:latin typeface="Times New Roman" pitchFamily="18" charset="0"/>
                <a:cs typeface="Times New Roman" pitchFamily="18" charset="0"/>
              </a:rPr>
              <a:t>X2   9         0        1           -2/9        1/12                8/3</a:t>
            </a:r>
          </a:p>
          <a:p>
            <a:pPr algn="just">
              <a:lnSpc>
                <a:spcPct val="120000"/>
              </a:lnSpc>
              <a:buNone/>
            </a:pPr>
            <a:r>
              <a:rPr lang="en-US" dirty="0" smtClean="0">
                <a:latin typeface="Times New Roman" pitchFamily="18" charset="0"/>
                <a:cs typeface="Times New Roman" pitchFamily="18" charset="0"/>
              </a:rPr>
              <a:t>X1    7        1        0            1/9         -1/6                 20/3</a:t>
            </a:r>
          </a:p>
          <a:p>
            <a:pPr algn="just">
              <a:lnSpc>
                <a:spcPct val="12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Zj</a:t>
            </a:r>
            <a:r>
              <a:rPr lang="en-US" dirty="0" smtClean="0">
                <a:latin typeface="Times New Roman" pitchFamily="18" charset="0"/>
                <a:cs typeface="Times New Roman" pitchFamily="18" charset="0"/>
              </a:rPr>
              <a:t>	      7        9           -11/9       -5/12             212/3</a:t>
            </a:r>
            <a:endParaRPr lang="en-US" b="1" dirty="0" smtClean="0">
              <a:latin typeface="Times New Roman" pitchFamily="18" charset="0"/>
              <a:cs typeface="Times New Roman" pitchFamily="18" charset="0"/>
            </a:endParaRPr>
          </a:p>
          <a:p>
            <a:pPr algn="just">
              <a:lnSpc>
                <a:spcPct val="12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Cj-Zj</a:t>
            </a:r>
            <a:r>
              <a:rPr lang="en-US" dirty="0" smtClean="0">
                <a:latin typeface="Times New Roman" pitchFamily="18" charset="0"/>
                <a:cs typeface="Times New Roman" pitchFamily="18" charset="0"/>
              </a:rPr>
              <a:t>         0         0          11/9        5/12</a:t>
            </a:r>
          </a:p>
          <a:p>
            <a:pPr algn="just">
              <a:lnSpc>
                <a:spcPct val="120000"/>
              </a:lnSpc>
              <a:buNone/>
            </a:pPr>
            <a:endParaRPr lang="en-US" dirty="0" smtClean="0">
              <a:latin typeface="Times New Roman" pitchFamily="18" charset="0"/>
              <a:cs typeface="Times New Roman" pitchFamily="18" charset="0"/>
            </a:endParaRPr>
          </a:p>
          <a:p>
            <a:pPr algn="just">
              <a:lnSpc>
                <a:spcPct val="120000"/>
              </a:lnSpc>
            </a:pPr>
            <a:endParaRPr lang="en-US" dirty="0" smtClean="0">
              <a:latin typeface="Times New Roman" pitchFamily="18" charset="0"/>
              <a:cs typeface="Times New Roman" pitchFamily="18" charset="0"/>
            </a:endParaRPr>
          </a:p>
          <a:p>
            <a:pPr algn="just">
              <a:lnSpc>
                <a:spcPct val="120000"/>
              </a:lnSpc>
              <a:buNone/>
            </a:pPr>
            <a:r>
              <a:rPr lang="en-US" sz="2800" b="1" dirty="0" smtClean="0">
                <a:latin typeface="Times New Roman" pitchFamily="18" charset="0"/>
                <a:cs typeface="Times New Roman" pitchFamily="18" charset="0"/>
              </a:rPr>
              <a:t>Therefore, </a:t>
            </a:r>
            <a:r>
              <a:rPr lang="en-US" sz="2800" dirty="0" smtClean="0">
                <a:solidFill>
                  <a:srgbClr val="FF0000"/>
                </a:solidFill>
                <a:latin typeface="Times New Roman" pitchFamily="18" charset="0"/>
                <a:cs typeface="Times New Roman" pitchFamily="18" charset="0"/>
              </a:rPr>
              <a:t>the optimal solution is: X1 = </a:t>
            </a:r>
            <a:r>
              <a:rPr lang="en-US" sz="2800" b="1" dirty="0" smtClean="0">
                <a:solidFill>
                  <a:srgbClr val="FF0000"/>
                </a:solidFill>
                <a:latin typeface="Times New Roman" pitchFamily="18" charset="0"/>
                <a:cs typeface="Times New Roman" pitchFamily="18" charset="0"/>
              </a:rPr>
              <a:t>20/3 </a:t>
            </a:r>
            <a:r>
              <a:rPr lang="en-US" sz="2800" dirty="0" smtClean="0">
                <a:solidFill>
                  <a:srgbClr val="FF0000"/>
                </a:solidFill>
                <a:latin typeface="Times New Roman" pitchFamily="18" charset="0"/>
                <a:cs typeface="Times New Roman" pitchFamily="18" charset="0"/>
              </a:rPr>
              <a:t>and X2 = </a:t>
            </a:r>
            <a:r>
              <a:rPr lang="en-US" sz="2800" b="1" dirty="0" smtClean="0">
                <a:solidFill>
                  <a:srgbClr val="FF0000"/>
                </a:solidFill>
                <a:latin typeface="Times New Roman" pitchFamily="18" charset="0"/>
                <a:cs typeface="Times New Roman" pitchFamily="18" charset="0"/>
              </a:rPr>
              <a:t>8/3 </a:t>
            </a:r>
            <a:r>
              <a:rPr lang="en-US" sz="2800" dirty="0" smtClean="0">
                <a:solidFill>
                  <a:srgbClr val="FF0000"/>
                </a:solidFill>
                <a:latin typeface="Times New Roman" pitchFamily="18" charset="0"/>
                <a:cs typeface="Times New Roman" pitchFamily="18" charset="0"/>
              </a:rPr>
              <a:t>and value of objective function is </a:t>
            </a:r>
            <a:r>
              <a:rPr lang="en-US" sz="2800" b="1" dirty="0" smtClean="0">
                <a:solidFill>
                  <a:srgbClr val="FF0000"/>
                </a:solidFill>
                <a:latin typeface="Times New Roman" pitchFamily="18" charset="0"/>
                <a:cs typeface="Times New Roman" pitchFamily="18" charset="0"/>
              </a:rPr>
              <a:t>212/3</a:t>
            </a:r>
            <a:r>
              <a:rPr lang="en-US" sz="2800" dirty="0" smtClean="0">
                <a:solidFill>
                  <a:srgbClr val="FF0000"/>
                </a:solidFill>
                <a:latin typeface="Times New Roman" pitchFamily="18" charset="0"/>
                <a:cs typeface="Times New Roman" pitchFamily="18" charset="0"/>
              </a:rPr>
              <a:t>.</a:t>
            </a:r>
          </a:p>
          <a:p>
            <a:pPr>
              <a:buNone/>
            </a:pPr>
            <a:endParaRPr lang="en-US" dirty="0" smtClean="0"/>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84</a:t>
            </a:fld>
            <a:endParaRPr lang="en-US"/>
          </a:p>
        </p:txBody>
      </p:sp>
      <p:cxnSp>
        <p:nvCxnSpPr>
          <p:cNvPr id="7" name="Straight Connector 6"/>
          <p:cNvCxnSpPr/>
          <p:nvPr/>
        </p:nvCxnSpPr>
        <p:spPr>
          <a:xfrm>
            <a:off x="685800" y="2971800"/>
            <a:ext cx="5943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267200" y="3581400"/>
            <a:ext cx="2438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81000" y="3581400"/>
            <a:ext cx="2438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81000" y="3810000"/>
            <a:ext cx="6400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Assignment</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1. Duality in LPP</a:t>
            </a:r>
          </a:p>
          <a:p>
            <a:pPr>
              <a:buNone/>
            </a:pPr>
            <a:r>
              <a:rPr lang="en-US" dirty="0" smtClean="0"/>
              <a:t>2. Sensitivity Analysis</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85</a:t>
            </a:fld>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chemeClr val="tx1"/>
                </a:solidFill>
                <a:latin typeface="Times New Roman" pitchFamily="18" charset="0"/>
                <a:cs typeface="Times New Roman" pitchFamily="18" charset="0"/>
              </a:rPr>
              <a:t>Integer programming (Reading assignment) </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While considering the solution of LPP, we </a:t>
            </a:r>
            <a:r>
              <a:rPr lang="en-US" sz="2400" u="sng" dirty="0" smtClean="0">
                <a:latin typeface="Times New Roman" pitchFamily="18" charset="0"/>
                <a:cs typeface="Times New Roman" pitchFamily="18" charset="0"/>
              </a:rPr>
              <a:t>take no care</a:t>
            </a:r>
            <a:r>
              <a:rPr lang="en-US" sz="2400" dirty="0" smtClean="0">
                <a:latin typeface="Times New Roman" pitchFamily="18" charset="0"/>
                <a:cs typeface="Times New Roman" pitchFamily="18" charset="0"/>
              </a:rPr>
              <a:t> whether the value of the decision variable is  a </a:t>
            </a:r>
            <a:r>
              <a:rPr lang="en-US" sz="2400" u="sng" dirty="0" smtClean="0">
                <a:solidFill>
                  <a:srgbClr val="FF0000"/>
                </a:solidFill>
                <a:latin typeface="Times New Roman" pitchFamily="18" charset="0"/>
                <a:cs typeface="Times New Roman" pitchFamily="18" charset="0"/>
              </a:rPr>
              <a:t>whole number </a:t>
            </a:r>
            <a:r>
              <a:rPr lang="en-US" sz="2400" dirty="0" smtClean="0">
                <a:solidFill>
                  <a:srgbClr val="FF0000"/>
                </a:solidFill>
                <a:latin typeface="Times New Roman" pitchFamily="18" charset="0"/>
                <a:cs typeface="Times New Roman" pitchFamily="18" charset="0"/>
              </a:rPr>
              <a:t>or </a:t>
            </a:r>
            <a:r>
              <a:rPr lang="en-US" sz="2400" u="sng" dirty="0" smtClean="0">
                <a:solidFill>
                  <a:srgbClr val="FF0000"/>
                </a:solidFill>
                <a:latin typeface="Times New Roman" pitchFamily="18" charset="0"/>
                <a:cs typeface="Times New Roman" pitchFamily="18" charset="0"/>
              </a:rPr>
              <a:t>fractional value</a:t>
            </a:r>
            <a:r>
              <a:rPr lang="en-US" sz="2400" dirty="0" smtClean="0">
                <a:latin typeface="Times New Roman" pitchFamily="18" charset="0"/>
                <a:cs typeface="Times New Roman" pitchFamily="18" charset="0"/>
              </a:rPr>
              <a:t>, though these may still non-negative value. </a:t>
            </a:r>
          </a:p>
          <a:p>
            <a:pPr algn="just">
              <a:lnSpc>
                <a:spcPct val="150000"/>
              </a:lnSpc>
            </a:pPr>
            <a:r>
              <a:rPr lang="en-US" sz="2400" dirty="0" smtClean="0">
                <a:latin typeface="Times New Roman" pitchFamily="18" charset="0"/>
                <a:cs typeface="Times New Roman" pitchFamily="18" charset="0"/>
              </a:rPr>
              <a:t>In certain practical situation , it is imperative that the values of  the decision variable  remain integer &amp; non- negative.</a:t>
            </a:r>
          </a:p>
          <a:p>
            <a:pPr algn="just">
              <a:lnSpc>
                <a:spcPct val="150000"/>
              </a:lnSpc>
            </a:pPr>
            <a:r>
              <a:rPr lang="en-US" sz="2400" dirty="0" smtClean="0">
                <a:latin typeface="Times New Roman" pitchFamily="18" charset="0"/>
                <a:cs typeface="Times New Roman" pitchFamily="18" charset="0"/>
              </a:rPr>
              <a:t>For example: </a:t>
            </a:r>
          </a:p>
          <a:p>
            <a:pPr algn="just">
              <a:lnSpc>
                <a:spcPct val="150000"/>
              </a:lnSpc>
              <a:buFont typeface="Wingdings" pitchFamily="2" charset="2"/>
              <a:buChar char="v"/>
            </a:pPr>
            <a:r>
              <a:rPr lang="en-US" sz="2400" dirty="0" smtClean="0">
                <a:latin typeface="Times New Roman" pitchFamily="18" charset="0"/>
                <a:cs typeface="Times New Roman" pitchFamily="18" charset="0"/>
              </a:rPr>
              <a:t> the number of people employed for various job/ situation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86</a:t>
            </a:fld>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v"/>
            </a:pPr>
            <a:r>
              <a:rPr lang="en-US" sz="2400" dirty="0" smtClean="0">
                <a:latin typeface="Times New Roman" pitchFamily="18" charset="0"/>
                <a:cs typeface="Times New Roman" pitchFamily="18" charset="0"/>
              </a:rPr>
              <a:t> number of assembly line  for manufacturing situation </a:t>
            </a:r>
          </a:p>
          <a:p>
            <a:pPr>
              <a:lnSpc>
                <a:spcPct val="150000"/>
              </a:lnSpc>
              <a:buFont typeface="Wingdings" pitchFamily="2" charset="2"/>
              <a:buChar char="v"/>
            </a:pPr>
            <a:r>
              <a:rPr lang="en-US" sz="2400" dirty="0" smtClean="0">
                <a:latin typeface="Times New Roman" pitchFamily="18" charset="0"/>
                <a:cs typeface="Times New Roman" pitchFamily="18" charset="0"/>
              </a:rPr>
              <a:t> piece of equipment employed in a certain project .</a:t>
            </a:r>
          </a:p>
          <a:p>
            <a:pPr>
              <a:lnSpc>
                <a:spcPct val="150000"/>
              </a:lnSpc>
              <a:buNone/>
            </a:pPr>
            <a:r>
              <a:rPr lang="en-US" sz="2400" dirty="0" smtClean="0">
                <a:latin typeface="Times New Roman" pitchFamily="18" charset="0"/>
                <a:cs typeface="Times New Roman" pitchFamily="18" charset="0"/>
              </a:rPr>
              <a:t>There are </a:t>
            </a:r>
            <a:r>
              <a:rPr lang="en-US" sz="2400" b="1" dirty="0" smtClean="0">
                <a:latin typeface="Times New Roman" pitchFamily="18" charset="0"/>
                <a:cs typeface="Times New Roman" pitchFamily="18" charset="0"/>
              </a:rPr>
              <a:t>two </a:t>
            </a:r>
            <a:r>
              <a:rPr lang="en-US" sz="2400" dirty="0" smtClean="0">
                <a:latin typeface="Times New Roman" pitchFamily="18" charset="0"/>
                <a:cs typeface="Times New Roman" pitchFamily="18" charset="0"/>
              </a:rPr>
              <a:t>algorithms for finding out the optimal solution for integer  programming problem. </a:t>
            </a:r>
          </a:p>
          <a:p>
            <a:pPr marL="457200" indent="-457200">
              <a:lnSpc>
                <a:spcPct val="150000"/>
              </a:lnSpc>
              <a:buAutoNum type="arabicPeriod"/>
            </a:pPr>
            <a:r>
              <a:rPr lang="en-US" sz="2400" dirty="0" smtClean="0">
                <a:latin typeface="Times New Roman" pitchFamily="18" charset="0"/>
                <a:cs typeface="Times New Roman" pitchFamily="18" charset="0"/>
              </a:rPr>
              <a:t>Cutting plane algorithm </a:t>
            </a:r>
          </a:p>
          <a:p>
            <a:pPr marL="457200" indent="-457200">
              <a:lnSpc>
                <a:spcPct val="150000"/>
              </a:lnSpc>
              <a:buAutoNum type="arabicPeriod"/>
            </a:pPr>
            <a:r>
              <a:rPr lang="en-US" sz="2400" dirty="0" smtClean="0">
                <a:latin typeface="Times New Roman" pitchFamily="18" charset="0"/>
                <a:cs typeface="Times New Roman" pitchFamily="18" charset="0"/>
              </a:rPr>
              <a:t>Branch and bound techniques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87</a:t>
            </a:fld>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1. Cutting Plane Algorithm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pPr>
            <a:r>
              <a:rPr lang="en-US" b="1" dirty="0" smtClean="0"/>
              <a:t>Cutting plane algorithm </a:t>
            </a:r>
            <a:r>
              <a:rPr lang="en-US" dirty="0" smtClean="0"/>
              <a:t>involves </a:t>
            </a:r>
            <a:r>
              <a:rPr lang="en-US" u="sng" dirty="0" smtClean="0"/>
              <a:t>addition of more constraints</a:t>
            </a:r>
            <a:r>
              <a:rPr lang="en-US" dirty="0" smtClean="0"/>
              <a:t> under the simple LPP. The optimal solution of an LPP may not be having integer values, hence additional constraint help in arriving at a modified solution.</a:t>
            </a:r>
          </a:p>
          <a:p>
            <a:pPr algn="just">
              <a:lnSpc>
                <a:spcPct val="150000"/>
              </a:lnSpc>
            </a:pPr>
            <a:r>
              <a:rPr lang="en-US" dirty="0" smtClean="0"/>
              <a:t>The </a:t>
            </a:r>
            <a:r>
              <a:rPr lang="en-US" b="1" dirty="0" smtClean="0"/>
              <a:t>steps </a:t>
            </a:r>
            <a:r>
              <a:rPr lang="en-US" dirty="0" smtClean="0"/>
              <a:t>in </a:t>
            </a:r>
            <a:r>
              <a:rPr lang="en-US" dirty="0" err="1" smtClean="0"/>
              <a:t>Gomory’s</a:t>
            </a:r>
            <a:r>
              <a:rPr lang="en-US" dirty="0" smtClean="0"/>
              <a:t>  cutting plane algorithm can be summarized as follows:</a:t>
            </a: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88</a:t>
            </a:fld>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a:bodyPr>
          <a:lstStyle/>
          <a:p>
            <a:pPr algn="just">
              <a:lnSpc>
                <a:spcPct val="150000"/>
              </a:lnSpc>
            </a:pPr>
            <a:r>
              <a:rPr lang="en-US" sz="2400" b="1" dirty="0" smtClean="0">
                <a:latin typeface="Times New Roman" pitchFamily="18" charset="0"/>
                <a:cs typeface="Times New Roman" pitchFamily="18" charset="0"/>
              </a:rPr>
              <a:t>Step 1</a:t>
            </a:r>
            <a:r>
              <a:rPr lang="en-US" sz="2400" dirty="0" smtClean="0">
                <a:latin typeface="Times New Roman" pitchFamily="18" charset="0"/>
                <a:cs typeface="Times New Roman" pitchFamily="18" charset="0"/>
              </a:rPr>
              <a:t>: determine the optimal non-integer solution by using simplex method of liner programming.</a:t>
            </a:r>
          </a:p>
          <a:p>
            <a:pPr algn="just">
              <a:lnSpc>
                <a:spcPct val="150000"/>
              </a:lnSpc>
            </a:pPr>
            <a:r>
              <a:rPr lang="en-US" sz="2400" b="1" dirty="0" smtClean="0">
                <a:latin typeface="Times New Roman" pitchFamily="18" charset="0"/>
                <a:cs typeface="Times New Roman" pitchFamily="18" charset="0"/>
              </a:rPr>
              <a:t>Step 2: </a:t>
            </a:r>
            <a:r>
              <a:rPr lang="en-US" sz="2400" dirty="0" smtClean="0">
                <a:latin typeface="Times New Roman" pitchFamily="18" charset="0"/>
                <a:cs typeface="Times New Roman" pitchFamily="18" charset="0"/>
              </a:rPr>
              <a:t>apply the </a:t>
            </a:r>
            <a:r>
              <a:rPr lang="en-US" sz="2400" dirty="0" err="1" smtClean="0">
                <a:latin typeface="Times New Roman" pitchFamily="18" charset="0"/>
                <a:cs typeface="Times New Roman" pitchFamily="18" charset="0"/>
              </a:rPr>
              <a:t>Gomory</a:t>
            </a:r>
            <a:r>
              <a:rPr lang="en-US" sz="2400" dirty="0" smtClean="0">
                <a:latin typeface="Times New Roman" pitchFamily="18" charset="0"/>
                <a:cs typeface="Times New Roman" pitchFamily="18" charset="0"/>
              </a:rPr>
              <a:t> cutting plane –in this process, we observe the value of the decision variables so obtained.  If integer values have been obtained, optimal solution has been arrived at. If not, then  we construct cut(additional integer constraint) from the row  with non –integer variable with the largest fractional value &amp; we add it to the original set of constraint .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89</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pPr algn="just">
              <a:lnSpc>
                <a:spcPct val="150000"/>
              </a:lnSpc>
            </a:pPr>
            <a:r>
              <a:rPr lang="en-US" dirty="0" smtClean="0">
                <a:latin typeface="Times New Roman" pitchFamily="18" charset="0"/>
                <a:cs typeface="Times New Roman" pitchFamily="18" charset="0"/>
              </a:rPr>
              <a:t>The </a:t>
            </a:r>
            <a:r>
              <a:rPr lang="en-US" b="1" dirty="0" smtClean="0">
                <a:solidFill>
                  <a:srgbClr val="FF0000"/>
                </a:solidFill>
                <a:latin typeface="Times New Roman" pitchFamily="18" charset="0"/>
                <a:cs typeface="Times New Roman" pitchFamily="18" charset="0"/>
              </a:rPr>
              <a:t>OR approach </a:t>
            </a:r>
            <a:r>
              <a:rPr lang="en-US" dirty="0" smtClean="0">
                <a:latin typeface="Times New Roman" pitchFamily="18" charset="0"/>
                <a:cs typeface="Times New Roman" pitchFamily="18" charset="0"/>
              </a:rPr>
              <a:t>attempts to </a:t>
            </a:r>
            <a:r>
              <a:rPr lang="en-US" b="1" dirty="0" smtClean="0">
                <a:latin typeface="Times New Roman" pitchFamily="18" charset="0"/>
                <a:cs typeface="Times New Roman" pitchFamily="18" charset="0"/>
              </a:rPr>
              <a:t>find global optimum </a:t>
            </a:r>
            <a:r>
              <a:rPr lang="en-US" dirty="0" smtClean="0">
                <a:latin typeface="Times New Roman" pitchFamily="18" charset="0"/>
                <a:cs typeface="Times New Roman" pitchFamily="18" charset="0"/>
              </a:rPr>
              <a:t>by </a:t>
            </a:r>
            <a:r>
              <a:rPr lang="en-US" dirty="0" smtClean="0">
                <a:solidFill>
                  <a:srgbClr val="00B0F0"/>
                </a:solidFill>
                <a:latin typeface="Times New Roman" pitchFamily="18" charset="0"/>
                <a:cs typeface="Times New Roman" pitchFamily="18" charset="0"/>
              </a:rPr>
              <a:t>analyzing inter-relationships </a:t>
            </a:r>
            <a:r>
              <a:rPr lang="en-US" dirty="0" smtClean="0">
                <a:latin typeface="Times New Roman" pitchFamily="18" charset="0"/>
                <a:cs typeface="Times New Roman" pitchFamily="18" charset="0"/>
              </a:rPr>
              <a:t>among the system components involved in the problem.</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2A9FE9CE-8964-4113-B6FD-531B2DA4CC36}"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b="1" dirty="0" smtClean="0">
                <a:latin typeface="Times New Roman" pitchFamily="18" charset="0"/>
                <a:cs typeface="Times New Roman" pitchFamily="18" charset="0"/>
              </a:rPr>
              <a:t>Step 3: </a:t>
            </a:r>
            <a:r>
              <a:rPr lang="en-US" sz="2400" dirty="0" smtClean="0">
                <a:latin typeface="Times New Roman" pitchFamily="18" charset="0"/>
                <a:cs typeface="Times New Roman" pitchFamily="18" charset="0"/>
              </a:rPr>
              <a:t>now we apply Dual simplex method to obtain the feasible &amp; optimal solution.</a:t>
            </a:r>
          </a:p>
          <a:p>
            <a:pPr algn="just">
              <a:lnSpc>
                <a:spcPct val="150000"/>
              </a:lnSpc>
            </a:pPr>
            <a:r>
              <a:rPr lang="en-US" sz="2400" b="1" dirty="0" smtClean="0">
                <a:latin typeface="Times New Roman" pitchFamily="18" charset="0"/>
                <a:cs typeface="Times New Roman" pitchFamily="18" charset="0"/>
              </a:rPr>
              <a:t>Step 4: </a:t>
            </a:r>
            <a:r>
              <a:rPr lang="en-US" sz="2400" dirty="0" smtClean="0">
                <a:latin typeface="Times New Roman" pitchFamily="18" charset="0"/>
                <a:cs typeface="Times New Roman" pitchFamily="18" charset="0"/>
              </a:rPr>
              <a:t>if there is still non-integer value variable , repeat  step 2&amp; 3 to get final solution.</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sz="2400" b="1" dirty="0" smtClean="0">
                <a:latin typeface="Times New Roman" pitchFamily="18" charset="0"/>
                <a:cs typeface="Times New Roman" pitchFamily="18" charset="0"/>
              </a:rPr>
              <a:t>Example 1 </a:t>
            </a:r>
            <a:r>
              <a:rPr lang="en-US" sz="2400" dirty="0" smtClean="0">
                <a:latin typeface="Times New Roman" pitchFamily="18" charset="0"/>
                <a:cs typeface="Times New Roman" pitchFamily="18" charset="0"/>
              </a:rPr>
              <a:t>: solve the following integer LPP by using cutting plane method</a:t>
            </a:r>
            <a:r>
              <a:rPr lang="en-US" dirty="0" smtClean="0"/>
              <a:t>.</a:t>
            </a:r>
          </a:p>
          <a:p>
            <a:pPr>
              <a:lnSpc>
                <a:spcPct val="150000"/>
              </a:lnSpc>
              <a:buNone/>
            </a:pPr>
            <a:r>
              <a:rPr lang="en-US" dirty="0" smtClean="0">
                <a:latin typeface="Times New Roman" pitchFamily="18" charset="0"/>
                <a:cs typeface="Times New Roman" pitchFamily="18" charset="0"/>
              </a:rPr>
              <a:t>Max Z= 300x1+200x2</a:t>
            </a:r>
          </a:p>
          <a:p>
            <a:pPr>
              <a:lnSpc>
                <a:spcPct val="150000"/>
              </a:lnSpc>
              <a:buNone/>
            </a:pPr>
            <a:r>
              <a:rPr lang="en-US" dirty="0" smtClean="0">
                <a:latin typeface="Times New Roman" pitchFamily="18" charset="0"/>
                <a:cs typeface="Times New Roman" pitchFamily="18" charset="0"/>
              </a:rPr>
              <a:t>        Subject to:</a:t>
            </a:r>
          </a:p>
          <a:p>
            <a:pPr>
              <a:lnSpc>
                <a:spcPct val="150000"/>
              </a:lnSpc>
              <a:buNone/>
            </a:pPr>
            <a:r>
              <a:rPr lang="en-US" dirty="0" smtClean="0">
                <a:latin typeface="Times New Roman" pitchFamily="18" charset="0"/>
                <a:cs typeface="Times New Roman" pitchFamily="18" charset="0"/>
              </a:rPr>
              <a:t>      2x1+x2</a:t>
            </a:r>
            <a:r>
              <a:rPr lang="en-US" u="sng" dirty="0" smtClean="0">
                <a:latin typeface="Times New Roman" pitchFamily="18" charset="0"/>
                <a:cs typeface="Times New Roman" pitchFamily="18" charset="0"/>
              </a:rPr>
              <a:t>&lt; </a:t>
            </a:r>
            <a:r>
              <a:rPr lang="en-US" dirty="0" smtClean="0">
                <a:latin typeface="Times New Roman" pitchFamily="18" charset="0"/>
                <a:cs typeface="Times New Roman" pitchFamily="18" charset="0"/>
              </a:rPr>
              <a:t>60</a:t>
            </a:r>
          </a:p>
          <a:p>
            <a:pPr>
              <a:lnSpc>
                <a:spcPct val="150000"/>
              </a:lnSpc>
              <a:buNone/>
            </a:pPr>
            <a:r>
              <a:rPr lang="en-US" dirty="0" smtClean="0">
                <a:latin typeface="Times New Roman" pitchFamily="18" charset="0"/>
                <a:cs typeface="Times New Roman" pitchFamily="18" charset="0"/>
              </a:rPr>
              <a:t>      X1</a:t>
            </a:r>
            <a:r>
              <a:rPr lang="en-US" u="sng" dirty="0" smtClean="0">
                <a:latin typeface="Times New Roman" pitchFamily="18" charset="0"/>
                <a:cs typeface="Times New Roman" pitchFamily="18" charset="0"/>
              </a:rPr>
              <a:t>&lt; </a:t>
            </a:r>
            <a:r>
              <a:rPr lang="en-US" dirty="0" smtClean="0">
                <a:latin typeface="Times New Roman" pitchFamily="18" charset="0"/>
                <a:cs typeface="Times New Roman" pitchFamily="18" charset="0"/>
              </a:rPr>
              <a:t>25</a:t>
            </a:r>
          </a:p>
          <a:p>
            <a:pPr>
              <a:lnSpc>
                <a:spcPct val="150000"/>
              </a:lnSpc>
              <a:buNone/>
            </a:pPr>
            <a:r>
              <a:rPr lang="en-US" dirty="0" smtClean="0">
                <a:latin typeface="Times New Roman" pitchFamily="18" charset="0"/>
                <a:cs typeface="Times New Roman" pitchFamily="18" charset="0"/>
              </a:rPr>
              <a:t>      X2</a:t>
            </a:r>
            <a:r>
              <a:rPr lang="en-US" u="sng" dirty="0" smtClean="0">
                <a:latin typeface="Times New Roman" pitchFamily="18" charset="0"/>
                <a:cs typeface="Times New Roman" pitchFamily="18" charset="0"/>
              </a:rPr>
              <a:t>&lt;</a:t>
            </a:r>
            <a:r>
              <a:rPr lang="en-US" dirty="0" smtClean="0">
                <a:latin typeface="Times New Roman" pitchFamily="18" charset="0"/>
                <a:cs typeface="Times New Roman" pitchFamily="18" charset="0"/>
              </a:rPr>
              <a:t> 35</a:t>
            </a:r>
          </a:p>
          <a:p>
            <a:pPr>
              <a:lnSpc>
                <a:spcPct val="150000"/>
              </a:lnSpc>
              <a:buNone/>
            </a:pPr>
            <a:r>
              <a:rPr lang="en-US" dirty="0" smtClean="0">
                <a:latin typeface="Times New Roman" pitchFamily="18" charset="0"/>
                <a:cs typeface="Times New Roman" pitchFamily="18" charset="0"/>
              </a:rPr>
              <a:t>     X1,x2 </a:t>
            </a:r>
            <a:r>
              <a:rPr lang="en-US" u="sng" dirty="0" smtClean="0">
                <a:latin typeface="Times New Roman" pitchFamily="18" charset="0"/>
                <a:cs typeface="Times New Roman" pitchFamily="18" charset="0"/>
              </a:rPr>
              <a:t>&gt;</a:t>
            </a:r>
            <a:r>
              <a:rPr lang="en-US" dirty="0" smtClean="0">
                <a:latin typeface="Times New Roman" pitchFamily="18" charset="0"/>
                <a:cs typeface="Times New Roman" pitchFamily="18" charset="0"/>
              </a:rPr>
              <a:t> 0</a:t>
            </a:r>
          </a:p>
          <a:p>
            <a:pPr>
              <a:buNone/>
            </a:pPr>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Solution : Optimal simplex table  </a:t>
            </a:r>
            <a:endParaRPr lang="en-US" sz="32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533400" y="2514600"/>
          <a:ext cx="7772400" cy="2595880"/>
        </p:xfrm>
        <a:graphic>
          <a:graphicData uri="http://schemas.openxmlformats.org/drawingml/2006/table">
            <a:tbl>
              <a:tblPr firstRow="1" bandRow="1">
                <a:tableStyleId>{5940675A-B579-460E-94D1-54222C63F5DA}</a:tableStyleId>
              </a:tblPr>
              <a:tblGrid>
                <a:gridCol w="1447800"/>
                <a:gridCol w="990600"/>
                <a:gridCol w="1066800"/>
                <a:gridCol w="1143000"/>
                <a:gridCol w="990600"/>
                <a:gridCol w="990600"/>
                <a:gridCol w="1143000"/>
              </a:tblGrid>
              <a:tr h="370840">
                <a:tc>
                  <a:txBody>
                    <a:bodyPr/>
                    <a:lstStyle/>
                    <a:p>
                      <a:pPr algn="r"/>
                      <a:r>
                        <a:rPr lang="en-US" dirty="0" err="1" smtClean="0"/>
                        <a:t>Cj</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rowSpan="2">
                  <a:txBody>
                    <a:bodyPr/>
                    <a:lstStyle/>
                    <a:p>
                      <a:r>
                        <a:rPr lang="en-US" dirty="0" smtClean="0"/>
                        <a:t>Quantity </a:t>
                      </a:r>
                      <a:endParaRPr lang="en-US" dirty="0"/>
                    </a:p>
                  </a:txBody>
                  <a:tcPr/>
                </a:tc>
              </a:tr>
              <a:tr h="370840">
                <a:tc>
                  <a:txBody>
                    <a:bodyPr/>
                    <a:lstStyle/>
                    <a:p>
                      <a:r>
                        <a:rPr lang="en-US" dirty="0" smtClean="0"/>
                        <a:t>Variable </a:t>
                      </a:r>
                      <a:endParaRPr lang="en-US" dirty="0"/>
                    </a:p>
                  </a:txBody>
                  <a:tcPr/>
                </a:tc>
                <a:tc>
                  <a:txBody>
                    <a:bodyPr/>
                    <a:lstStyle/>
                    <a:p>
                      <a:r>
                        <a:rPr lang="en-US" dirty="0" smtClean="0"/>
                        <a:t>X1</a:t>
                      </a:r>
                      <a:endParaRPr lang="en-US" dirty="0"/>
                    </a:p>
                  </a:txBody>
                  <a:tcPr/>
                </a:tc>
                <a:tc>
                  <a:txBody>
                    <a:bodyPr/>
                    <a:lstStyle/>
                    <a:p>
                      <a:r>
                        <a:rPr lang="en-US" dirty="0" smtClean="0"/>
                        <a:t>X2</a:t>
                      </a:r>
                      <a:endParaRPr lang="en-US" dirty="0"/>
                    </a:p>
                  </a:txBody>
                  <a:tcPr/>
                </a:tc>
                <a:tc>
                  <a:txBody>
                    <a:bodyPr/>
                    <a:lstStyle/>
                    <a:p>
                      <a:r>
                        <a:rPr lang="en-US" dirty="0" smtClean="0"/>
                        <a:t>S1</a:t>
                      </a:r>
                      <a:endParaRPr lang="en-US" dirty="0"/>
                    </a:p>
                  </a:txBody>
                  <a:tcPr/>
                </a:tc>
                <a:tc>
                  <a:txBody>
                    <a:bodyPr/>
                    <a:lstStyle/>
                    <a:p>
                      <a:r>
                        <a:rPr lang="en-US" dirty="0" smtClean="0"/>
                        <a:t>S2</a:t>
                      </a:r>
                      <a:endParaRPr lang="en-US" dirty="0"/>
                    </a:p>
                  </a:txBody>
                  <a:tcPr/>
                </a:tc>
                <a:tc>
                  <a:txBody>
                    <a:bodyPr/>
                    <a:lstStyle/>
                    <a:p>
                      <a:r>
                        <a:rPr lang="en-US" dirty="0" smtClean="0"/>
                        <a:t>S3</a:t>
                      </a:r>
                      <a:endParaRPr lang="en-US" dirty="0"/>
                    </a:p>
                  </a:txBody>
                  <a:tcPr/>
                </a:tc>
                <a:tc vMerge="1">
                  <a:txBody>
                    <a:bodyPr/>
                    <a:lstStyle/>
                    <a:p>
                      <a:endParaRPr lang="en-US" dirty="0"/>
                    </a:p>
                  </a:txBody>
                  <a:tcPr/>
                </a:tc>
              </a:tr>
              <a:tr h="370840">
                <a:tc>
                  <a:txBody>
                    <a:bodyPr/>
                    <a:lstStyle/>
                    <a:p>
                      <a:pPr algn="l"/>
                      <a:r>
                        <a:rPr lang="en-US" dirty="0" smtClean="0"/>
                        <a:t>X2           200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35</a:t>
                      </a:r>
                      <a:endParaRPr lang="en-US" dirty="0"/>
                    </a:p>
                  </a:txBody>
                  <a:tcPr/>
                </a:tc>
              </a:tr>
              <a:tr h="370840">
                <a:tc>
                  <a:txBody>
                    <a:bodyPr/>
                    <a:lstStyle/>
                    <a:p>
                      <a:pPr algn="l"/>
                      <a:r>
                        <a:rPr lang="en-US" dirty="0" smtClean="0"/>
                        <a:t>X1           300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25/2</a:t>
                      </a:r>
                      <a:endParaRPr lang="en-US" dirty="0"/>
                    </a:p>
                  </a:txBody>
                  <a:tcPr/>
                </a:tc>
              </a:tr>
              <a:tr h="370840">
                <a:tc>
                  <a:txBody>
                    <a:bodyPr/>
                    <a:lstStyle/>
                    <a:p>
                      <a:pPr algn="l"/>
                      <a:r>
                        <a:rPr lang="en-US" dirty="0" smtClean="0"/>
                        <a:t>S2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1/2</a:t>
                      </a:r>
                      <a:endParaRPr lang="en-US" dirty="0"/>
                    </a:p>
                  </a:txBody>
                  <a:tcPr/>
                </a:tc>
                <a:tc>
                  <a:txBody>
                    <a:bodyPr/>
                    <a:lstStyle/>
                    <a:p>
                      <a:r>
                        <a:rPr lang="en-US" dirty="0" smtClean="0"/>
                        <a:t>25/2</a:t>
                      </a:r>
                      <a:endParaRPr lang="en-US" dirty="0"/>
                    </a:p>
                  </a:txBody>
                  <a:tcPr/>
                </a:tc>
              </a:tr>
              <a:tr h="370840">
                <a:tc>
                  <a:txBody>
                    <a:bodyPr/>
                    <a:lstStyle/>
                    <a:p>
                      <a:pPr algn="r"/>
                      <a:r>
                        <a:rPr lang="en-US" dirty="0" err="1" smtClean="0"/>
                        <a:t>Zj</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150</a:t>
                      </a:r>
                      <a:endParaRPr lang="en-US" dirty="0"/>
                    </a:p>
                  </a:txBody>
                  <a:tcPr/>
                </a:tc>
                <a:tc>
                  <a:txBody>
                    <a:bodyPr/>
                    <a:lstStyle/>
                    <a:p>
                      <a:r>
                        <a:rPr lang="en-US" dirty="0" smtClean="0"/>
                        <a:t>0</a:t>
                      </a:r>
                      <a:endParaRPr lang="en-US" dirty="0"/>
                    </a:p>
                  </a:txBody>
                  <a:tcPr/>
                </a:tc>
                <a:tc>
                  <a:txBody>
                    <a:bodyPr/>
                    <a:lstStyle/>
                    <a:p>
                      <a:r>
                        <a:rPr lang="en-US" dirty="0" smtClean="0"/>
                        <a:t>50</a:t>
                      </a:r>
                      <a:endParaRPr lang="en-US" dirty="0"/>
                    </a:p>
                  </a:txBody>
                  <a:tcPr/>
                </a:tc>
                <a:tc>
                  <a:txBody>
                    <a:bodyPr/>
                    <a:lstStyle/>
                    <a:p>
                      <a:endParaRPr lang="en-US"/>
                    </a:p>
                  </a:txBody>
                  <a:tcPr/>
                </a:tc>
              </a:tr>
              <a:tr h="370840">
                <a:tc>
                  <a:txBody>
                    <a:bodyPr/>
                    <a:lstStyle/>
                    <a:p>
                      <a:pPr algn="r"/>
                      <a:r>
                        <a:rPr lang="en-US" dirty="0" err="1" smtClean="0"/>
                        <a:t>Cj-Zj</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-150</a:t>
                      </a:r>
                      <a:endParaRPr lang="en-US" dirty="0"/>
                    </a:p>
                  </a:txBody>
                  <a:tcPr/>
                </a:tc>
                <a:tc>
                  <a:txBody>
                    <a:bodyPr/>
                    <a:lstStyle/>
                    <a:p>
                      <a:r>
                        <a:rPr lang="en-US" dirty="0" smtClean="0"/>
                        <a:t>0</a:t>
                      </a:r>
                      <a:endParaRPr lang="en-US" dirty="0"/>
                    </a:p>
                  </a:txBody>
                  <a:tcPr/>
                </a:tc>
                <a:tc>
                  <a:txBody>
                    <a:bodyPr/>
                    <a:lstStyle/>
                    <a:p>
                      <a:r>
                        <a:rPr lang="en-US" dirty="0" smtClean="0"/>
                        <a:t>-50</a:t>
                      </a:r>
                      <a:endParaRPr lang="en-US" dirty="0"/>
                    </a:p>
                  </a:txBody>
                  <a:tcPr/>
                </a:tc>
                <a:tc>
                  <a:txBody>
                    <a:bodyPr/>
                    <a:lstStyle/>
                    <a:p>
                      <a:endParaRPr lang="en-US" dirty="0"/>
                    </a:p>
                  </a:txBody>
                  <a:tcPr/>
                </a:tc>
              </a:tr>
            </a:tbl>
          </a:graphicData>
        </a:graphic>
      </p:graphicFrame>
      <p:sp>
        <p:nvSpPr>
          <p:cNvPr id="5" name="Slide Number Placeholder 4"/>
          <p:cNvSpPr>
            <a:spLocks noGrp="1"/>
          </p:cNvSpPr>
          <p:nvPr>
            <p:ph type="sldNum" sz="quarter" idx="12"/>
          </p:nvPr>
        </p:nvSpPr>
        <p:spPr/>
        <p:txBody>
          <a:bodyPr/>
          <a:lstStyle/>
          <a:p>
            <a:fld id="{2A9FE9CE-8964-4113-B6FD-531B2DA4CC36}"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Thus , the optimal solution has been obtained at</a:t>
            </a:r>
          </a:p>
          <a:p>
            <a:pPr algn="just">
              <a:buNone/>
            </a:pPr>
            <a:r>
              <a:rPr lang="en-US" sz="2400" dirty="0" smtClean="0">
                <a:latin typeface="Times New Roman" pitchFamily="18" charset="0"/>
                <a:cs typeface="Times New Roman" pitchFamily="18" charset="0"/>
              </a:rPr>
              <a:t>         X1=25/2</a:t>
            </a:r>
          </a:p>
          <a:p>
            <a:pPr algn="just">
              <a:buNone/>
            </a:pPr>
            <a:r>
              <a:rPr lang="en-US" sz="2400" dirty="0" smtClean="0">
                <a:latin typeface="Times New Roman" pitchFamily="18" charset="0"/>
                <a:cs typeface="Times New Roman" pitchFamily="18" charset="0"/>
              </a:rPr>
              <a:t>         X2=35</a:t>
            </a:r>
          </a:p>
          <a:p>
            <a:pPr algn="just">
              <a:buNone/>
            </a:pPr>
            <a:r>
              <a:rPr lang="en-US" sz="2400" dirty="0" smtClean="0">
                <a:latin typeface="Times New Roman" pitchFamily="18" charset="0"/>
                <a:cs typeface="Times New Roman" pitchFamily="18" charset="0"/>
              </a:rPr>
              <a:t>         Z=10,750</a:t>
            </a:r>
          </a:p>
          <a:p>
            <a:pPr algn="just">
              <a:buNone/>
            </a:pPr>
            <a:r>
              <a:rPr lang="en-US" sz="2400" dirty="0" smtClean="0">
                <a:latin typeface="Times New Roman" pitchFamily="18" charset="0"/>
                <a:cs typeface="Times New Roman" pitchFamily="18" charset="0"/>
              </a:rPr>
              <a:t> So, we apply cutting plane method </a:t>
            </a:r>
          </a:p>
          <a:p>
            <a:pPr algn="just">
              <a:buNone/>
            </a:pPr>
            <a:r>
              <a:rPr lang="en-US" sz="2400" dirty="0" smtClean="0">
                <a:latin typeface="Times New Roman" pitchFamily="18" charset="0"/>
                <a:cs typeface="Times New Roman" pitchFamily="18" charset="0"/>
              </a:rPr>
              <a:t>   X1+S1/2-S3/2=25/2 ( from X1 row , since X1 has non-integer value)</a:t>
            </a:r>
          </a:p>
          <a:p>
            <a:pPr algn="just">
              <a:buNone/>
            </a:pPr>
            <a:r>
              <a:rPr lang="en-US" sz="2400" dirty="0" smtClean="0">
                <a:latin typeface="Times New Roman" pitchFamily="18" charset="0"/>
                <a:cs typeface="Times New Roman" pitchFamily="18" charset="0"/>
              </a:rPr>
              <a:t>Expressing each of the coefficients and RHS into integer and fractional form , we can convert it into: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10000"/>
              </a:lnSpc>
              <a:buNone/>
            </a:pPr>
            <a:r>
              <a:rPr lang="en-US" sz="2400" dirty="0" smtClean="0">
                <a:latin typeface="Times New Roman" pitchFamily="18" charset="0"/>
                <a:cs typeface="Times New Roman" pitchFamily="18" charset="0"/>
              </a:rPr>
              <a:t>           (1+0)X1 +(0+1/2)S1 +(-1+1/2)S3 =(12+1/2)</a:t>
            </a:r>
          </a:p>
          <a:p>
            <a:pPr algn="just">
              <a:lnSpc>
                <a:spcPct val="110000"/>
              </a:lnSpc>
              <a:buNone/>
            </a:pPr>
            <a:r>
              <a:rPr lang="en-US" sz="2400" dirty="0" smtClean="0">
                <a:latin typeface="Times New Roman" pitchFamily="18" charset="0"/>
                <a:cs typeface="Times New Roman" pitchFamily="18" charset="0"/>
              </a:rPr>
              <a:t>By transferring the integer coefficients &amp; putting them together.</a:t>
            </a:r>
          </a:p>
          <a:p>
            <a:pPr algn="just">
              <a:lnSpc>
                <a:spcPct val="110000"/>
              </a:lnSpc>
              <a:buNone/>
            </a:pPr>
            <a:r>
              <a:rPr lang="en-US" sz="2400" dirty="0" smtClean="0">
                <a:latin typeface="Times New Roman" pitchFamily="18" charset="0"/>
                <a:cs typeface="Times New Roman" pitchFamily="18" charset="0"/>
              </a:rPr>
              <a:t>         S1/2+S3/2 =1/2+(12-X1+S3)</a:t>
            </a:r>
          </a:p>
          <a:p>
            <a:pPr algn="just">
              <a:lnSpc>
                <a:spcPct val="110000"/>
              </a:lnSpc>
              <a:buNone/>
            </a:pPr>
            <a:r>
              <a:rPr lang="en-US" sz="2400" dirty="0" smtClean="0">
                <a:latin typeface="Times New Roman" pitchFamily="18" charset="0"/>
                <a:cs typeface="Times New Roman" pitchFamily="18" charset="0"/>
              </a:rPr>
              <a:t> since S1,S3 are non-negative ,LHS is totally non-negative  S1/2+S3/2=1/2 +(some integer) or  S1/2+S3/2 </a:t>
            </a:r>
            <a:r>
              <a:rPr lang="en-US" sz="2400" u="sng"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 1/2</a:t>
            </a:r>
          </a:p>
          <a:p>
            <a:pPr algn="just">
              <a:lnSpc>
                <a:spcPct val="110000"/>
              </a:lnSpc>
              <a:buNone/>
            </a:pPr>
            <a:r>
              <a:rPr lang="en-US" sz="2400" dirty="0" smtClean="0">
                <a:latin typeface="Times New Roman" pitchFamily="18" charset="0"/>
                <a:cs typeface="Times New Roman" pitchFamily="18" charset="0"/>
              </a:rPr>
              <a:t> This is </a:t>
            </a:r>
            <a:r>
              <a:rPr lang="en-US" sz="2400" dirty="0" err="1" smtClean="0">
                <a:latin typeface="Times New Roman" pitchFamily="18" charset="0"/>
                <a:cs typeface="Times New Roman" pitchFamily="18" charset="0"/>
              </a:rPr>
              <a:t>Gomor’s</a:t>
            </a:r>
            <a:r>
              <a:rPr lang="en-US" sz="2400" dirty="0" smtClean="0">
                <a:latin typeface="Times New Roman" pitchFamily="18" charset="0"/>
                <a:cs typeface="Times New Roman" pitchFamily="18" charset="0"/>
              </a:rPr>
              <a:t> constraint for integer condition. By multiplying both sides by (-1), we get </a:t>
            </a:r>
          </a:p>
          <a:p>
            <a:pPr algn="just">
              <a:lnSpc>
                <a:spcPct val="110000"/>
              </a:lnSpc>
              <a:buFontTx/>
              <a:buChar char="-"/>
            </a:pPr>
            <a:r>
              <a:rPr lang="en-US" sz="2400" dirty="0" smtClean="0">
                <a:latin typeface="Times New Roman" pitchFamily="18" charset="0"/>
                <a:cs typeface="Times New Roman" pitchFamily="18" charset="0"/>
              </a:rPr>
              <a:t>             -S1/2-S3/2 </a:t>
            </a:r>
            <a:r>
              <a:rPr lang="en-US" sz="2400" u="sng" dirty="0" smtClean="0">
                <a:latin typeface="Times New Roman" pitchFamily="18" charset="0"/>
                <a:cs typeface="Times New Roman" pitchFamily="18" charset="0"/>
              </a:rPr>
              <a:t>&lt;</a:t>
            </a:r>
            <a:r>
              <a:rPr lang="en-US" sz="2400" dirty="0" smtClean="0">
                <a:latin typeface="Times New Roman" pitchFamily="18" charset="0"/>
                <a:cs typeface="Times New Roman" pitchFamily="18" charset="0"/>
              </a:rPr>
              <a:t> -1/2</a:t>
            </a:r>
          </a:p>
          <a:p>
            <a:pPr algn="just">
              <a:lnSpc>
                <a:spcPct val="110000"/>
              </a:lnSpc>
              <a:buFontTx/>
              <a:buChar char="-"/>
            </a:pPr>
            <a:r>
              <a:rPr lang="en-US" sz="2400" dirty="0" smtClean="0">
                <a:latin typeface="Times New Roman" pitchFamily="18" charset="0"/>
                <a:cs typeface="Times New Roman" pitchFamily="18" charset="0"/>
              </a:rPr>
              <a:t>Adding a slack variable -S1/2-S3/2 +S4=-1/2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According to this new constraints ,the simplex table thus becomes .</a:t>
            </a:r>
          </a:p>
          <a:p>
            <a:endParaRPr lang="en-US" dirty="0"/>
          </a:p>
        </p:txBody>
      </p:sp>
      <p:sp>
        <p:nvSpPr>
          <p:cNvPr id="5" name="Slide Number Placeholder 4"/>
          <p:cNvSpPr>
            <a:spLocks noGrp="1"/>
          </p:cNvSpPr>
          <p:nvPr>
            <p:ph type="sldNum" sz="quarter" idx="12"/>
          </p:nvPr>
        </p:nvSpPr>
        <p:spPr/>
        <p:txBody>
          <a:bodyPr/>
          <a:lstStyle/>
          <a:p>
            <a:fld id="{2A9FE9CE-8964-4113-B6FD-531B2DA4CC36}" type="slidenum">
              <a:rPr lang="en-US" smtClean="0"/>
              <a:pPr/>
              <a:t>95</a:t>
            </a:fld>
            <a:endParaRPr lang="en-US"/>
          </a:p>
        </p:txBody>
      </p:sp>
      <p:graphicFrame>
        <p:nvGraphicFramePr>
          <p:cNvPr id="6" name="Table 5"/>
          <p:cNvGraphicFramePr>
            <a:graphicFrameLocks noGrp="1"/>
          </p:cNvGraphicFramePr>
          <p:nvPr/>
        </p:nvGraphicFramePr>
        <p:xfrm>
          <a:off x="914400" y="2895600"/>
          <a:ext cx="7620000" cy="2966720"/>
        </p:xfrm>
        <a:graphic>
          <a:graphicData uri="http://schemas.openxmlformats.org/drawingml/2006/table">
            <a:tbl>
              <a:tblPr firstRow="1" bandRow="1">
                <a:tableStyleId>{5940675A-B579-460E-94D1-54222C63F5DA}</a:tableStyleId>
              </a:tblPr>
              <a:tblGrid>
                <a:gridCol w="1219200"/>
                <a:gridCol w="762000"/>
                <a:gridCol w="762000"/>
                <a:gridCol w="914400"/>
                <a:gridCol w="914400"/>
                <a:gridCol w="914400"/>
                <a:gridCol w="762000"/>
                <a:gridCol w="1371600"/>
              </a:tblGrid>
              <a:tr h="370840">
                <a:tc>
                  <a:txBody>
                    <a:bodyPr/>
                    <a:lstStyle/>
                    <a:p>
                      <a:pPr algn="r"/>
                      <a:r>
                        <a:rPr lang="en-US" dirty="0" err="1" smtClean="0"/>
                        <a:t>Cj</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Quantity </a:t>
                      </a:r>
                      <a:endParaRPr lang="en-US" dirty="0"/>
                    </a:p>
                  </a:txBody>
                  <a:tcPr/>
                </a:tc>
              </a:tr>
              <a:tr h="370840">
                <a:tc>
                  <a:txBody>
                    <a:bodyPr/>
                    <a:lstStyle/>
                    <a:p>
                      <a:r>
                        <a:rPr lang="en-US" dirty="0" smtClean="0"/>
                        <a:t>Variables </a:t>
                      </a:r>
                      <a:endParaRPr lang="en-US" dirty="0"/>
                    </a:p>
                  </a:txBody>
                  <a:tcPr/>
                </a:tc>
                <a:tc>
                  <a:txBody>
                    <a:bodyPr/>
                    <a:lstStyle/>
                    <a:p>
                      <a:r>
                        <a:rPr lang="en-US" dirty="0" smtClean="0"/>
                        <a:t>X1</a:t>
                      </a:r>
                      <a:endParaRPr lang="en-US" dirty="0"/>
                    </a:p>
                  </a:txBody>
                  <a:tcPr/>
                </a:tc>
                <a:tc>
                  <a:txBody>
                    <a:bodyPr/>
                    <a:lstStyle/>
                    <a:p>
                      <a:r>
                        <a:rPr lang="en-US" dirty="0" smtClean="0"/>
                        <a:t>X2</a:t>
                      </a:r>
                      <a:endParaRPr lang="en-US" dirty="0"/>
                    </a:p>
                  </a:txBody>
                  <a:tcPr/>
                </a:tc>
                <a:tc>
                  <a:txBody>
                    <a:bodyPr/>
                    <a:lstStyle/>
                    <a:p>
                      <a:r>
                        <a:rPr lang="en-US" dirty="0" smtClean="0"/>
                        <a:t>S1</a:t>
                      </a:r>
                      <a:endParaRPr lang="en-US" dirty="0"/>
                    </a:p>
                  </a:txBody>
                  <a:tcPr/>
                </a:tc>
                <a:tc>
                  <a:txBody>
                    <a:bodyPr/>
                    <a:lstStyle/>
                    <a:p>
                      <a:r>
                        <a:rPr lang="en-US" dirty="0" smtClean="0"/>
                        <a:t>S2</a:t>
                      </a:r>
                      <a:endParaRPr lang="en-US" dirty="0"/>
                    </a:p>
                  </a:txBody>
                  <a:tcPr/>
                </a:tc>
                <a:tc>
                  <a:txBody>
                    <a:bodyPr/>
                    <a:lstStyle/>
                    <a:p>
                      <a:r>
                        <a:rPr lang="en-US" dirty="0" smtClean="0"/>
                        <a:t>S3</a:t>
                      </a:r>
                      <a:endParaRPr lang="en-US" dirty="0"/>
                    </a:p>
                  </a:txBody>
                  <a:tcPr/>
                </a:tc>
                <a:tc>
                  <a:txBody>
                    <a:bodyPr/>
                    <a:lstStyle/>
                    <a:p>
                      <a:r>
                        <a:rPr lang="en-US" dirty="0" smtClean="0"/>
                        <a:t>S4</a:t>
                      </a:r>
                      <a:endParaRPr lang="en-US" dirty="0"/>
                    </a:p>
                  </a:txBody>
                  <a:tcPr/>
                </a:tc>
                <a:tc>
                  <a:txBody>
                    <a:bodyPr/>
                    <a:lstStyle/>
                    <a:p>
                      <a:endParaRPr lang="en-US"/>
                    </a:p>
                  </a:txBody>
                  <a:tcPr/>
                </a:tc>
              </a:tr>
              <a:tr h="370840">
                <a:tc>
                  <a:txBody>
                    <a:bodyPr/>
                    <a:lstStyle/>
                    <a:p>
                      <a:r>
                        <a:rPr lang="en-US" dirty="0" smtClean="0"/>
                        <a:t>X2       200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35</a:t>
                      </a:r>
                      <a:endParaRPr lang="en-US" dirty="0"/>
                    </a:p>
                  </a:txBody>
                  <a:tcPr/>
                </a:tc>
              </a:tr>
              <a:tr h="370840">
                <a:tc>
                  <a:txBody>
                    <a:bodyPr/>
                    <a:lstStyle/>
                    <a:p>
                      <a:r>
                        <a:rPr lang="en-US" dirty="0" smtClean="0"/>
                        <a:t>X1        300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9</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25/2</a:t>
                      </a:r>
                      <a:endParaRPr lang="en-US" dirty="0"/>
                    </a:p>
                  </a:txBody>
                  <a:tcPr/>
                </a:tc>
              </a:tr>
              <a:tr h="370840">
                <a:tc>
                  <a:txBody>
                    <a:bodyPr/>
                    <a:lstStyle/>
                    <a:p>
                      <a:r>
                        <a:rPr lang="en-US" dirty="0" smtClean="0"/>
                        <a:t>S2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25/2</a:t>
                      </a:r>
                      <a:endParaRPr lang="en-US" dirty="0"/>
                    </a:p>
                  </a:txBody>
                  <a:tcPr/>
                </a:tc>
              </a:tr>
              <a:tr h="370840">
                <a:tc>
                  <a:txBody>
                    <a:bodyPr/>
                    <a:lstStyle/>
                    <a:p>
                      <a:r>
                        <a:rPr lang="en-US" dirty="0" smtClean="0"/>
                        <a:t>S4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-1/2</a:t>
                      </a:r>
                      <a:endParaRPr lang="en-US" dirty="0"/>
                    </a:p>
                  </a:txBody>
                  <a:tcPr/>
                </a:tc>
              </a:tr>
              <a:tr h="370840">
                <a:tc>
                  <a:txBody>
                    <a:bodyPr/>
                    <a:lstStyle/>
                    <a:p>
                      <a:pPr algn="r"/>
                      <a:r>
                        <a:rPr lang="en-US" dirty="0" err="1" smtClean="0"/>
                        <a:t>Zj</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150</a:t>
                      </a:r>
                      <a:endParaRPr lang="en-US" dirty="0"/>
                    </a:p>
                  </a:txBody>
                  <a:tcPr/>
                </a:tc>
                <a:tc>
                  <a:txBody>
                    <a:bodyPr/>
                    <a:lstStyle/>
                    <a:p>
                      <a:r>
                        <a:rPr lang="en-US" dirty="0" smtClean="0"/>
                        <a:t>0</a:t>
                      </a:r>
                      <a:endParaRPr lang="en-US" dirty="0"/>
                    </a:p>
                  </a:txBody>
                  <a:tcPr/>
                </a:tc>
                <a:tc>
                  <a:txBody>
                    <a:bodyPr/>
                    <a:lstStyle/>
                    <a:p>
                      <a:r>
                        <a:rPr lang="en-US" dirty="0" smtClean="0"/>
                        <a:t>50</a:t>
                      </a:r>
                      <a:endParaRPr lang="en-US" dirty="0"/>
                    </a:p>
                  </a:txBody>
                  <a:tcPr/>
                </a:tc>
                <a:tc>
                  <a:txBody>
                    <a:bodyPr/>
                    <a:lstStyle/>
                    <a:p>
                      <a:r>
                        <a:rPr lang="en-US" dirty="0" smtClean="0"/>
                        <a:t>0</a:t>
                      </a:r>
                      <a:endParaRPr lang="en-US" dirty="0"/>
                    </a:p>
                  </a:txBody>
                  <a:tcPr/>
                </a:tc>
                <a:tc>
                  <a:txBody>
                    <a:bodyPr/>
                    <a:lstStyle/>
                    <a:p>
                      <a:r>
                        <a:rPr lang="en-US" dirty="0" smtClean="0"/>
                        <a:t>10750</a:t>
                      </a:r>
                      <a:endParaRPr lang="en-US" dirty="0"/>
                    </a:p>
                  </a:txBody>
                  <a:tcPr/>
                </a:tc>
              </a:tr>
              <a:tr h="370840">
                <a:tc>
                  <a:txBody>
                    <a:bodyPr/>
                    <a:lstStyle/>
                    <a:p>
                      <a:pPr algn="r"/>
                      <a:r>
                        <a:rPr lang="en-US" dirty="0" err="1" smtClean="0"/>
                        <a:t>Cj-Zj</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-150</a:t>
                      </a:r>
                      <a:endParaRPr lang="en-US" dirty="0"/>
                    </a:p>
                  </a:txBody>
                  <a:tcPr/>
                </a:tc>
                <a:tc>
                  <a:txBody>
                    <a:bodyPr/>
                    <a:lstStyle/>
                    <a:p>
                      <a:r>
                        <a:rPr lang="en-US" dirty="0" smtClean="0"/>
                        <a:t>0</a:t>
                      </a:r>
                      <a:endParaRPr lang="en-US" dirty="0"/>
                    </a:p>
                  </a:txBody>
                  <a:tcPr/>
                </a:tc>
                <a:tc>
                  <a:txBody>
                    <a:bodyPr/>
                    <a:lstStyle/>
                    <a:p>
                      <a:r>
                        <a:rPr lang="en-US" dirty="0" smtClean="0"/>
                        <a:t>-50</a:t>
                      </a:r>
                      <a:endParaRPr lang="en-US" dirty="0"/>
                    </a:p>
                  </a:txBody>
                  <a:tcPr/>
                </a:tc>
                <a:tc>
                  <a:txBody>
                    <a:bodyPr/>
                    <a:lstStyle/>
                    <a:p>
                      <a:r>
                        <a:rPr lang="en-US" dirty="0" smtClean="0"/>
                        <a:t>0</a:t>
                      </a:r>
                      <a:endParaRPr lang="en-US" dirty="0"/>
                    </a:p>
                  </a:txBody>
                  <a:tcPr/>
                </a:tc>
                <a:tc>
                  <a:txBody>
                    <a:bodyPr/>
                    <a:lstStyle/>
                    <a:p>
                      <a:endParaRPr lang="en-US" dirty="0"/>
                    </a:p>
                  </a:txBody>
                  <a:tcPr/>
                </a:tc>
              </a:tr>
            </a:tbl>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en-US" dirty="0" smtClean="0">
                <a:latin typeface="Times New Roman" pitchFamily="18" charset="0"/>
                <a:cs typeface="Times New Roman" pitchFamily="18" charset="0"/>
              </a:rPr>
              <a:t>Since all the values of </a:t>
            </a:r>
            <a:r>
              <a:rPr lang="en-US" dirty="0" err="1" smtClean="0">
                <a:latin typeface="Times New Roman" pitchFamily="18" charset="0"/>
                <a:cs typeface="Times New Roman" pitchFamily="18" charset="0"/>
              </a:rPr>
              <a:t>cj-zj</a:t>
            </a:r>
            <a:r>
              <a:rPr lang="en-US" dirty="0" smtClean="0">
                <a:latin typeface="Times New Roman" pitchFamily="18" charset="0"/>
                <a:cs typeface="Times New Roman" pitchFamily="18" charset="0"/>
              </a:rPr>
              <a:t> are negative or zero, the solution is optimal . But S4=-1/2, hence the solution is non-feasible. To obtain feasible solution optimal solution, we now use the dual simplex method . We select the key Column and key row by following method</a:t>
            </a:r>
          </a:p>
          <a:p>
            <a:pPr algn="just">
              <a:lnSpc>
                <a:spcPct val="150000"/>
              </a:lnSpc>
              <a:buNone/>
            </a:pPr>
            <a:r>
              <a:rPr lang="en-US" dirty="0" smtClean="0">
                <a:latin typeface="Times New Roman" pitchFamily="18" charset="0"/>
                <a:cs typeface="Times New Roman" pitchFamily="18" charset="0"/>
              </a:rPr>
              <a:t>Key Column=min[[(</a:t>
            </a:r>
            <a:r>
              <a:rPr lang="en-US" dirty="0" err="1" smtClean="0">
                <a:latin typeface="Times New Roman" pitchFamily="18" charset="0"/>
                <a:cs typeface="Times New Roman" pitchFamily="18" charset="0"/>
              </a:rPr>
              <a:t>cj-zj</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aij</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aij</a:t>
            </a:r>
            <a:r>
              <a:rPr lang="en-US" dirty="0" smtClean="0">
                <a:latin typeface="Times New Roman" pitchFamily="18" charset="0"/>
                <a:cs typeface="Times New Roman" pitchFamily="18" charset="0"/>
              </a:rPr>
              <a:t>&lt;=0]</a:t>
            </a:r>
          </a:p>
          <a:p>
            <a:pPr algn="just">
              <a:lnSpc>
                <a:spcPct val="150000"/>
              </a:lnSpc>
              <a:buNone/>
            </a:pPr>
            <a:r>
              <a:rPr lang="en-US" dirty="0" smtClean="0">
                <a:latin typeface="Times New Roman" pitchFamily="18" charset="0"/>
                <a:cs typeface="Times New Roman" pitchFamily="18" charset="0"/>
              </a:rPr>
              <a:t>                 =min [-150/-1/2]  :   [-50/-1/2]</a:t>
            </a:r>
          </a:p>
          <a:p>
            <a:pPr algn="just">
              <a:lnSpc>
                <a:spcPct val="150000"/>
              </a:lnSpc>
              <a:buNone/>
            </a:pPr>
            <a:r>
              <a:rPr lang="en-US" dirty="0" smtClean="0">
                <a:latin typeface="Times New Roman" pitchFamily="18" charset="0"/>
                <a:cs typeface="Times New Roman" pitchFamily="18" charset="0"/>
              </a:rPr>
              <a:t>                  =min [300,100]</a:t>
            </a:r>
          </a:p>
          <a:p>
            <a:pPr algn="just">
              <a:lnSpc>
                <a:spcPct val="150000"/>
              </a:lnSpc>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100</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S3 column </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Key row =Min (35,25/2,25/2,-1/2)= </a:t>
            </a:r>
            <a:r>
              <a:rPr lang="en-US" sz="2400" b="1" dirty="0" smtClean="0">
                <a:latin typeface="Times New Roman" pitchFamily="18" charset="0"/>
                <a:cs typeface="Times New Roman" pitchFamily="18" charset="0"/>
              </a:rPr>
              <a:t>(-1/2) </a:t>
            </a:r>
            <a:r>
              <a:rPr lang="en-US" sz="2400" dirty="0" err="1" smtClean="0">
                <a:latin typeface="Times New Roman" pitchFamily="18" charset="0"/>
                <a:cs typeface="Times New Roman" pitchFamily="18" charset="0"/>
              </a:rPr>
              <a:t>i.e</a:t>
            </a:r>
            <a:r>
              <a:rPr lang="en-US" sz="2400" dirty="0" smtClean="0">
                <a:latin typeface="Times New Roman" pitchFamily="18" charset="0"/>
                <a:cs typeface="Times New Roman" pitchFamily="18" charset="0"/>
              </a:rPr>
              <a:t> S4 row</a:t>
            </a:r>
          </a:p>
          <a:p>
            <a:pPr algn="just">
              <a:lnSpc>
                <a:spcPct val="150000"/>
              </a:lnSpc>
              <a:buNone/>
            </a:pPr>
            <a:r>
              <a:rPr lang="en-US" sz="2400" b="1" dirty="0" smtClean="0">
                <a:latin typeface="Times New Roman" pitchFamily="18" charset="0"/>
                <a:cs typeface="Times New Roman" pitchFamily="18" charset="0"/>
              </a:rPr>
              <a:t>Therefore, </a:t>
            </a:r>
            <a:r>
              <a:rPr lang="en-US" sz="2400" dirty="0" smtClean="0">
                <a:latin typeface="Times New Roman" pitchFamily="18" charset="0"/>
                <a:cs typeface="Times New Roman" pitchFamily="18" charset="0"/>
              </a:rPr>
              <a:t>S4 becomes the outgoing variable and S3 the entering variable. Hence the revised simplex table becomes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 </a:t>
            </a:r>
            <a:endParaRPr lang="en-US" dirty="0"/>
          </a:p>
        </p:txBody>
      </p:sp>
      <p:graphicFrame>
        <p:nvGraphicFramePr>
          <p:cNvPr id="9" name="Content Placeholder 8"/>
          <p:cNvGraphicFramePr>
            <a:graphicFrameLocks noGrp="1"/>
          </p:cNvGraphicFramePr>
          <p:nvPr>
            <p:ph idx="1"/>
          </p:nvPr>
        </p:nvGraphicFramePr>
        <p:xfrm>
          <a:off x="533400" y="2286000"/>
          <a:ext cx="8229600" cy="2966720"/>
        </p:xfrm>
        <a:graphic>
          <a:graphicData uri="http://schemas.openxmlformats.org/drawingml/2006/table">
            <a:tbl>
              <a:tblPr firstRow="1" bandRow="1">
                <a:tableStyleId>{5940675A-B579-460E-94D1-54222C63F5DA}</a:tableStyleId>
              </a:tblPr>
              <a:tblGrid>
                <a:gridCol w="1295400"/>
                <a:gridCol w="762000"/>
                <a:gridCol w="1028700"/>
                <a:gridCol w="1028700"/>
                <a:gridCol w="1028700"/>
                <a:gridCol w="1028700"/>
                <a:gridCol w="838200"/>
                <a:gridCol w="1219200"/>
              </a:tblGrid>
              <a:tr h="370840">
                <a:tc>
                  <a:txBody>
                    <a:bodyPr/>
                    <a:lstStyle/>
                    <a:p>
                      <a:r>
                        <a:rPr lang="en-US" dirty="0" err="1" smtClean="0"/>
                        <a:t>Cj</a:t>
                      </a:r>
                      <a:r>
                        <a:rPr lang="en-US" dirty="0" smtClean="0"/>
                        <a:t> </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Quantity </a:t>
                      </a:r>
                      <a:endParaRPr lang="en-US" dirty="0"/>
                    </a:p>
                  </a:txBody>
                  <a:tcPr/>
                </a:tc>
              </a:tr>
              <a:tr h="370840">
                <a:tc>
                  <a:txBody>
                    <a:bodyPr/>
                    <a:lstStyle/>
                    <a:p>
                      <a:r>
                        <a:rPr lang="en-US" dirty="0" smtClean="0"/>
                        <a:t>Variables</a:t>
                      </a:r>
                      <a:r>
                        <a:rPr lang="en-US" baseline="0" dirty="0" smtClean="0"/>
                        <a:t> </a:t>
                      </a:r>
                      <a:endParaRPr lang="en-US" dirty="0"/>
                    </a:p>
                  </a:txBody>
                  <a:tcPr/>
                </a:tc>
                <a:tc>
                  <a:txBody>
                    <a:bodyPr/>
                    <a:lstStyle/>
                    <a:p>
                      <a:r>
                        <a:rPr lang="en-US" dirty="0" smtClean="0"/>
                        <a:t>X1</a:t>
                      </a:r>
                      <a:endParaRPr lang="en-US" dirty="0"/>
                    </a:p>
                  </a:txBody>
                  <a:tcPr/>
                </a:tc>
                <a:tc>
                  <a:txBody>
                    <a:bodyPr/>
                    <a:lstStyle/>
                    <a:p>
                      <a:r>
                        <a:rPr lang="en-US" dirty="0" smtClean="0"/>
                        <a:t>X2</a:t>
                      </a:r>
                      <a:endParaRPr lang="en-US" dirty="0"/>
                    </a:p>
                  </a:txBody>
                  <a:tcPr/>
                </a:tc>
                <a:tc>
                  <a:txBody>
                    <a:bodyPr/>
                    <a:lstStyle/>
                    <a:p>
                      <a:r>
                        <a:rPr lang="en-US" dirty="0" smtClean="0"/>
                        <a:t>S1</a:t>
                      </a:r>
                      <a:endParaRPr lang="en-US" dirty="0"/>
                    </a:p>
                  </a:txBody>
                  <a:tcPr/>
                </a:tc>
                <a:tc>
                  <a:txBody>
                    <a:bodyPr/>
                    <a:lstStyle/>
                    <a:p>
                      <a:r>
                        <a:rPr lang="en-US" dirty="0" smtClean="0"/>
                        <a:t>S2</a:t>
                      </a:r>
                      <a:endParaRPr lang="en-US" dirty="0"/>
                    </a:p>
                  </a:txBody>
                  <a:tcPr/>
                </a:tc>
                <a:tc>
                  <a:txBody>
                    <a:bodyPr/>
                    <a:lstStyle/>
                    <a:p>
                      <a:r>
                        <a:rPr lang="en-US" dirty="0" smtClean="0"/>
                        <a:t>S3</a:t>
                      </a:r>
                      <a:endParaRPr lang="en-US" dirty="0"/>
                    </a:p>
                  </a:txBody>
                  <a:tcPr/>
                </a:tc>
                <a:tc>
                  <a:txBody>
                    <a:bodyPr/>
                    <a:lstStyle/>
                    <a:p>
                      <a:r>
                        <a:rPr lang="en-US" dirty="0" smtClean="0"/>
                        <a:t>S4</a:t>
                      </a:r>
                      <a:endParaRPr lang="en-US" dirty="0"/>
                    </a:p>
                  </a:txBody>
                  <a:tcPr/>
                </a:tc>
                <a:tc>
                  <a:txBody>
                    <a:bodyPr/>
                    <a:lstStyle/>
                    <a:p>
                      <a:endParaRPr lang="en-US" dirty="0"/>
                    </a:p>
                  </a:txBody>
                  <a:tcPr/>
                </a:tc>
              </a:tr>
              <a:tr h="370840">
                <a:tc>
                  <a:txBody>
                    <a:bodyPr/>
                    <a:lstStyle/>
                    <a:p>
                      <a:r>
                        <a:rPr lang="en-US" dirty="0" smtClean="0"/>
                        <a:t>X2       200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2</a:t>
                      </a:r>
                      <a:endParaRPr lang="en-US" dirty="0"/>
                    </a:p>
                  </a:txBody>
                  <a:tcPr/>
                </a:tc>
                <a:tc>
                  <a:txBody>
                    <a:bodyPr/>
                    <a:lstStyle/>
                    <a:p>
                      <a:r>
                        <a:rPr lang="en-US" dirty="0" smtClean="0"/>
                        <a:t>34</a:t>
                      </a:r>
                      <a:endParaRPr lang="en-US" dirty="0"/>
                    </a:p>
                  </a:txBody>
                  <a:tcPr/>
                </a:tc>
              </a:tr>
              <a:tr h="370840">
                <a:tc>
                  <a:txBody>
                    <a:bodyPr/>
                    <a:lstStyle/>
                    <a:p>
                      <a:r>
                        <a:rPr lang="en-US" dirty="0" smtClean="0"/>
                        <a:t>X1        300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13</a:t>
                      </a:r>
                      <a:endParaRPr lang="en-US" dirty="0"/>
                    </a:p>
                  </a:txBody>
                  <a:tcPr/>
                </a:tc>
              </a:tr>
              <a:tr h="370840">
                <a:tc>
                  <a:txBody>
                    <a:bodyPr/>
                    <a:lstStyle/>
                    <a:p>
                      <a:r>
                        <a:rPr lang="en-US" dirty="0" smtClean="0"/>
                        <a:t>S2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12</a:t>
                      </a:r>
                      <a:endParaRPr lang="en-US" dirty="0"/>
                    </a:p>
                  </a:txBody>
                  <a:tcPr/>
                </a:tc>
              </a:tr>
              <a:tr h="370840">
                <a:tc>
                  <a:txBody>
                    <a:bodyPr/>
                    <a:lstStyle/>
                    <a:p>
                      <a:r>
                        <a:rPr lang="en-US" dirty="0" smtClean="0"/>
                        <a:t>S3          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r h="370840">
                <a:tc>
                  <a:txBody>
                    <a:bodyPr/>
                    <a:lstStyle/>
                    <a:p>
                      <a:r>
                        <a:rPr lang="en-US" dirty="0" smtClean="0"/>
                        <a:t>               </a:t>
                      </a:r>
                      <a:r>
                        <a:rPr lang="en-US" dirty="0" err="1" smtClean="0"/>
                        <a:t>Cj</a:t>
                      </a:r>
                      <a:endParaRPr lang="en-US" dirty="0"/>
                    </a:p>
                  </a:txBody>
                  <a:tcPr/>
                </a:tc>
                <a:tc>
                  <a:txBody>
                    <a:bodyPr/>
                    <a:lstStyle/>
                    <a:p>
                      <a:r>
                        <a:rPr lang="en-US" dirty="0" smtClean="0"/>
                        <a:t>300</a:t>
                      </a:r>
                      <a:endParaRPr lang="en-US" dirty="0"/>
                    </a:p>
                  </a:txBody>
                  <a:tcPr/>
                </a:tc>
                <a:tc>
                  <a:txBody>
                    <a:bodyPr/>
                    <a:lstStyle/>
                    <a:p>
                      <a:r>
                        <a:rPr lang="en-US" dirty="0" smtClean="0"/>
                        <a:t>200</a:t>
                      </a:r>
                      <a:endParaRPr lang="en-US" dirty="0"/>
                    </a:p>
                  </a:txBody>
                  <a:tcPr/>
                </a:tc>
                <a:tc>
                  <a:txBody>
                    <a:bodyPr/>
                    <a:lstStyle/>
                    <a:p>
                      <a:r>
                        <a:rPr lang="en-US" dirty="0" smtClean="0"/>
                        <a:t>100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10,700</a:t>
                      </a:r>
                      <a:endParaRPr lang="en-US" dirty="0"/>
                    </a:p>
                  </a:txBody>
                  <a:tcPr/>
                </a:tc>
              </a:tr>
              <a:tr h="370840">
                <a:tc>
                  <a:txBody>
                    <a:bodyPr/>
                    <a:lstStyle/>
                    <a:p>
                      <a:r>
                        <a:rPr lang="en-US" dirty="0" smtClean="0"/>
                        <a:t>          </a:t>
                      </a:r>
                      <a:r>
                        <a:rPr lang="en-US" dirty="0" err="1" smtClean="0"/>
                        <a:t>Cj-Zj</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-100</a:t>
                      </a:r>
                      <a:endParaRPr lang="en-US" dirty="0"/>
                    </a:p>
                  </a:txBody>
                  <a:tcPr/>
                </a:tc>
                <a:tc>
                  <a:txBody>
                    <a:bodyPr/>
                    <a:lstStyle/>
                    <a:p>
                      <a:endParaRPr lang="en-US" dirty="0"/>
                    </a:p>
                  </a:txBody>
                  <a:tcPr/>
                </a:tc>
              </a:tr>
            </a:tbl>
          </a:graphicData>
        </a:graphic>
      </p:graphicFrame>
      <p:sp>
        <p:nvSpPr>
          <p:cNvPr id="5" name="Slide Number Placeholder 4"/>
          <p:cNvSpPr>
            <a:spLocks noGrp="1"/>
          </p:cNvSpPr>
          <p:nvPr>
            <p:ph type="sldNum" sz="quarter" idx="12"/>
          </p:nvPr>
        </p:nvSpPr>
        <p:spPr/>
        <p:txBody>
          <a:bodyPr/>
          <a:lstStyle/>
          <a:p>
            <a:fld id="{2A9FE9CE-8964-4113-B6FD-531B2DA4CC36}"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latin typeface="Times New Roman" pitchFamily="18" charset="0"/>
                <a:cs typeface="Times New Roman" pitchFamily="18" charset="0"/>
              </a:rPr>
              <a:t>All the value of </a:t>
            </a:r>
            <a:r>
              <a:rPr lang="en-US" sz="2400" dirty="0" err="1" smtClean="0">
                <a:latin typeface="Times New Roman" pitchFamily="18" charset="0"/>
                <a:cs typeface="Times New Roman" pitchFamily="18" charset="0"/>
              </a:rPr>
              <a:t>Cj-Zj</a:t>
            </a:r>
            <a:r>
              <a:rPr lang="en-US" sz="2400" dirty="0" smtClean="0">
                <a:latin typeface="Times New Roman" pitchFamily="18" charset="0"/>
                <a:cs typeface="Times New Roman" pitchFamily="18" charset="0"/>
              </a:rPr>
              <a:t> being zeros and negative , we arrive at the optimal solution . The solution is :</a:t>
            </a:r>
          </a:p>
          <a:p>
            <a:pPr>
              <a:buNone/>
            </a:pPr>
            <a:r>
              <a:rPr lang="en-US" sz="2400" dirty="0" smtClean="0">
                <a:latin typeface="Times New Roman" pitchFamily="18" charset="0"/>
                <a:cs typeface="Times New Roman" pitchFamily="18" charset="0"/>
              </a:rPr>
              <a:t>  X1=13          X2=34</a:t>
            </a:r>
          </a:p>
          <a:p>
            <a:pPr>
              <a:buNone/>
            </a:pPr>
            <a:r>
              <a:rPr lang="en-US" sz="2400" dirty="0" smtClean="0">
                <a:latin typeface="Times New Roman" pitchFamily="18" charset="0"/>
                <a:cs typeface="Times New Roman" pitchFamily="18" charset="0"/>
              </a:rPr>
              <a:t>S2=12       S3=1  </a:t>
            </a:r>
          </a:p>
          <a:p>
            <a:pPr>
              <a:buNone/>
            </a:pPr>
            <a:r>
              <a:rPr lang="en-US" sz="3200" b="1" dirty="0" smtClean="0">
                <a:latin typeface="Times New Roman" pitchFamily="18" charset="0"/>
                <a:cs typeface="Times New Roman" pitchFamily="18" charset="0"/>
              </a:rPr>
              <a:t>Hence ; X1=13    X2=34     Z=10700</a:t>
            </a:r>
          </a:p>
          <a:p>
            <a:pPr algn="ctr">
              <a:buNone/>
            </a:pPr>
            <a:r>
              <a:rPr lang="en-US" sz="3200" b="1" u="sng" dirty="0" smtClean="0">
                <a:latin typeface="Times New Roman" pitchFamily="18" charset="0"/>
                <a:cs typeface="Times New Roman" pitchFamily="18" charset="0"/>
              </a:rPr>
              <a:t>Exercise   </a:t>
            </a:r>
          </a:p>
          <a:p>
            <a:pPr>
              <a:buNone/>
            </a:pPr>
            <a:r>
              <a:rPr lang="en-US" sz="2800" dirty="0" smtClean="0">
                <a:latin typeface="Times New Roman" pitchFamily="18" charset="0"/>
                <a:cs typeface="Times New Roman" pitchFamily="18" charset="0"/>
              </a:rPr>
              <a:t>           Max z =X1+2X2</a:t>
            </a:r>
          </a:p>
          <a:p>
            <a:pPr>
              <a:buNone/>
            </a:pPr>
            <a:r>
              <a:rPr lang="en-US" sz="2800" dirty="0" smtClean="0">
                <a:latin typeface="Times New Roman" pitchFamily="18" charset="0"/>
                <a:cs typeface="Times New Roman" pitchFamily="18" charset="0"/>
              </a:rPr>
              <a:t>                Subject to: </a:t>
            </a:r>
          </a:p>
          <a:p>
            <a:pPr>
              <a:buNone/>
            </a:pPr>
            <a:r>
              <a:rPr lang="en-US" sz="2800" dirty="0" smtClean="0">
                <a:latin typeface="Times New Roman" pitchFamily="18" charset="0"/>
                <a:cs typeface="Times New Roman" pitchFamily="18" charset="0"/>
              </a:rPr>
              <a:t>           x1+2x2 </a:t>
            </a:r>
            <a:r>
              <a:rPr lang="en-US" sz="2800" u="sng" dirty="0" smtClean="0">
                <a:latin typeface="Times New Roman" pitchFamily="18" charset="0"/>
                <a:cs typeface="Times New Roman" pitchFamily="18" charset="0"/>
              </a:rPr>
              <a:t>&lt;</a:t>
            </a:r>
            <a:r>
              <a:rPr lang="en-US" sz="2800" dirty="0" smtClean="0">
                <a:latin typeface="Times New Roman" pitchFamily="18" charset="0"/>
                <a:cs typeface="Times New Roman" pitchFamily="18" charset="0"/>
              </a:rPr>
              <a:t> 12</a:t>
            </a:r>
          </a:p>
          <a:p>
            <a:pPr>
              <a:buNone/>
            </a:pPr>
            <a:r>
              <a:rPr lang="en-US" sz="2800" dirty="0" smtClean="0">
                <a:latin typeface="Times New Roman" pitchFamily="18" charset="0"/>
                <a:cs typeface="Times New Roman" pitchFamily="18" charset="0"/>
              </a:rPr>
              <a:t>           4x1+3x2 </a:t>
            </a:r>
            <a:r>
              <a:rPr lang="en-US" sz="2800" u="sng" dirty="0" smtClean="0">
                <a:latin typeface="Times New Roman" pitchFamily="18" charset="0"/>
                <a:cs typeface="Times New Roman" pitchFamily="18" charset="0"/>
              </a:rPr>
              <a:t>&lt;</a:t>
            </a:r>
            <a:r>
              <a:rPr lang="en-US" sz="2800" dirty="0" smtClean="0">
                <a:latin typeface="Times New Roman" pitchFamily="18" charset="0"/>
                <a:cs typeface="Times New Roman" pitchFamily="18" charset="0"/>
              </a:rPr>
              <a:t> 14</a:t>
            </a:r>
          </a:p>
          <a:p>
            <a:pPr>
              <a:buNone/>
            </a:pPr>
            <a:r>
              <a:rPr lang="en-US" sz="2800" dirty="0" smtClean="0">
                <a:latin typeface="Times New Roman" pitchFamily="18" charset="0"/>
                <a:cs typeface="Times New Roman" pitchFamily="18" charset="0"/>
              </a:rPr>
              <a:t>           X1,x2</a:t>
            </a:r>
            <a:r>
              <a:rPr lang="en-US" sz="2800" u="sng" dirty="0" smtClean="0">
                <a:latin typeface="Times New Roman" pitchFamily="18" charset="0"/>
                <a:cs typeface="Times New Roman" pitchFamily="18" charset="0"/>
              </a:rPr>
              <a:t> &gt; </a:t>
            </a:r>
            <a:r>
              <a:rPr lang="en-US" sz="2800" dirty="0" smtClean="0">
                <a:latin typeface="Times New Roman" pitchFamily="18" charset="0"/>
                <a:cs typeface="Times New Roman" pitchFamily="18" charset="0"/>
              </a:rPr>
              <a:t>0</a:t>
            </a:r>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2A9FE9CE-8964-4113-B6FD-531B2DA4CC36}" type="slidenum">
              <a:rPr lang="en-US" smtClean="0"/>
              <a:pPr/>
              <a:t>99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8925</TotalTime>
  <Words>6367</Words>
  <Application>Microsoft Office PowerPoint</Application>
  <PresentationFormat>On-screen Show (4:3)</PresentationFormat>
  <Paragraphs>925</Paragraphs>
  <Slides>100</Slides>
  <Notes>1</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Flow</vt:lpstr>
      <vt:lpstr>Chapter -1 Introduction to Operations Research </vt:lpstr>
      <vt:lpstr>1.1 History of Operations Research</vt:lpstr>
      <vt:lpstr>Con’t</vt:lpstr>
      <vt:lpstr>Con’t</vt:lpstr>
      <vt:lpstr>1.3  Operation Research: Some definitions </vt:lpstr>
      <vt:lpstr>Con’t </vt:lpstr>
      <vt:lpstr>Con’t</vt:lpstr>
      <vt:lpstr>1.3 Nature and significance of operations research </vt:lpstr>
      <vt:lpstr>Con’t </vt:lpstr>
      <vt:lpstr>1.4 Features of Operations Research Approach (7)</vt:lpstr>
      <vt:lpstr>Con’t</vt:lpstr>
      <vt:lpstr>Con’t</vt:lpstr>
      <vt:lpstr>1.5 Model and Modeling in Operations Research</vt:lpstr>
      <vt:lpstr> 1.5.2 Modeling process </vt:lpstr>
      <vt:lpstr> Step 1. Observation and defining a problem</vt:lpstr>
      <vt:lpstr>Step 2. Formulating a model</vt:lpstr>
      <vt:lpstr>Step 3.Solving the Mathematical Model</vt:lpstr>
      <vt:lpstr>Step 4. Validating (Testing) the solution</vt:lpstr>
      <vt:lpstr>Step 5. Implementing the solution</vt:lpstr>
      <vt:lpstr>Operations Research Techniques</vt:lpstr>
      <vt:lpstr>Con’t</vt:lpstr>
      <vt:lpstr>PowerPoint Presentation</vt:lpstr>
      <vt:lpstr>PowerPoint Presentation</vt:lpstr>
      <vt:lpstr>2.1 Introduction </vt:lpstr>
      <vt:lpstr>2.2. Components of LP models</vt:lpstr>
      <vt:lpstr>Con’t</vt:lpstr>
      <vt:lpstr>2.3 Assumptions of LP Models</vt:lpstr>
      <vt:lpstr>2.4 Formulating Linear Programming Models (LPM)</vt:lpstr>
      <vt:lpstr>Con’t </vt:lpstr>
      <vt:lpstr>Con’t</vt:lpstr>
      <vt:lpstr>Con’t</vt:lpstr>
      <vt:lpstr>Con’t</vt:lpstr>
      <vt:lpstr>2.4 Application Area of LP</vt:lpstr>
      <vt:lpstr>Con’t</vt:lpstr>
      <vt:lpstr>Example1:</vt:lpstr>
      <vt:lpstr>Con’t</vt:lpstr>
      <vt:lpstr>Con’t </vt:lpstr>
      <vt:lpstr>Con’t</vt:lpstr>
      <vt:lpstr>Con’t </vt:lpstr>
      <vt:lpstr>Example 2:</vt:lpstr>
      <vt:lpstr>Solution </vt:lpstr>
      <vt:lpstr>Con’t</vt:lpstr>
      <vt:lpstr>2.4 Solving LP Models</vt:lpstr>
      <vt:lpstr>      2.4.1 Graphical Method</vt:lpstr>
      <vt:lpstr>Con’t</vt:lpstr>
      <vt:lpstr>The Maximization Problem</vt:lpstr>
      <vt:lpstr>Solution </vt:lpstr>
      <vt:lpstr>Con’t </vt:lpstr>
      <vt:lpstr>Con’t </vt:lpstr>
      <vt:lpstr>Con’t</vt:lpstr>
      <vt:lpstr>Con’t</vt:lpstr>
      <vt:lpstr>Con’t</vt:lpstr>
      <vt:lpstr>Con’t</vt:lpstr>
      <vt:lpstr> The Minimization Problem </vt:lpstr>
      <vt:lpstr>Con’t</vt:lpstr>
      <vt:lpstr>Con’t</vt:lpstr>
      <vt:lpstr>Con’t</vt:lpstr>
      <vt:lpstr>2.4.1.1 Graphical Solutions for the Special Cases of LP</vt:lpstr>
      <vt:lpstr>1. Un boundedness </vt:lpstr>
      <vt:lpstr>2. Infeasibility</vt:lpstr>
      <vt:lpstr>3. Redundancies</vt:lpstr>
      <vt:lpstr>4. Multiple optimal solutions</vt:lpstr>
      <vt:lpstr>2.4.2 The Simplex Method</vt:lpstr>
      <vt:lpstr>Con’t</vt:lpstr>
      <vt:lpstr>Con’t</vt:lpstr>
      <vt:lpstr>Con’t</vt:lpstr>
      <vt:lpstr>Con’t</vt:lpstr>
      <vt:lpstr>Con’t</vt:lpstr>
      <vt:lpstr>Con’t </vt:lpstr>
      <vt:lpstr>Example (Maximization Case)</vt:lpstr>
      <vt:lpstr>Solution </vt:lpstr>
      <vt:lpstr>Con’t</vt:lpstr>
      <vt:lpstr>Con’t</vt:lpstr>
      <vt:lpstr>Developing the Second Simplex Tableau</vt:lpstr>
      <vt:lpstr>Second table </vt:lpstr>
      <vt:lpstr>Third table </vt:lpstr>
      <vt:lpstr>2. Minimization case ( Big M-method)</vt:lpstr>
      <vt:lpstr>Con’t</vt:lpstr>
      <vt:lpstr>Con’t</vt:lpstr>
      <vt:lpstr>Example 1:</vt:lpstr>
      <vt:lpstr>Solution </vt:lpstr>
      <vt:lpstr>Con’t </vt:lpstr>
      <vt:lpstr>Con’t</vt:lpstr>
      <vt:lpstr>Con’t</vt:lpstr>
      <vt:lpstr>Assignment </vt:lpstr>
      <vt:lpstr>Integer programming (Reading assignment) </vt:lpstr>
      <vt:lpstr>Con’t </vt:lpstr>
      <vt:lpstr>1. Cutting Plane Algorithm </vt:lpstr>
      <vt:lpstr>Con’t </vt:lpstr>
      <vt:lpstr>Con’t </vt:lpstr>
      <vt:lpstr>Con’t </vt:lpstr>
      <vt:lpstr>Solution : Optimal simplex table  </vt:lpstr>
      <vt:lpstr>Con’t </vt:lpstr>
      <vt:lpstr>Con’t </vt:lpstr>
      <vt:lpstr>Con’t </vt:lpstr>
      <vt:lpstr>Con’t</vt:lpstr>
      <vt:lpstr>Con’t </vt:lpstr>
      <vt:lpstr>Con’t </vt:lpstr>
      <vt:lpstr>Con’t</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wass_12</dc:creator>
  <cp:lastModifiedBy>Windows User</cp:lastModifiedBy>
  <cp:revision>207</cp:revision>
  <dcterms:created xsi:type="dcterms:W3CDTF">2014-07-16T00:14:53Z</dcterms:created>
  <dcterms:modified xsi:type="dcterms:W3CDTF">2019-07-23T08:56:52Z</dcterms:modified>
</cp:coreProperties>
</file>