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6"/>
  </p:notesMasterIdLst>
  <p:sldIdLst>
    <p:sldId id="329" r:id="rId2"/>
    <p:sldId id="257" r:id="rId3"/>
    <p:sldId id="258" r:id="rId4"/>
    <p:sldId id="259" r:id="rId5"/>
    <p:sldId id="330" r:id="rId6"/>
    <p:sldId id="260" r:id="rId7"/>
    <p:sldId id="331" r:id="rId8"/>
    <p:sldId id="266" r:id="rId9"/>
    <p:sldId id="267" r:id="rId10"/>
    <p:sldId id="268" r:id="rId11"/>
    <p:sldId id="310" r:id="rId12"/>
    <p:sldId id="311" r:id="rId13"/>
    <p:sldId id="312" r:id="rId14"/>
    <p:sldId id="269" r:id="rId15"/>
    <p:sldId id="270" r:id="rId16"/>
    <p:sldId id="271" r:id="rId17"/>
    <p:sldId id="313" r:id="rId18"/>
    <p:sldId id="314" r:id="rId19"/>
    <p:sldId id="315" r:id="rId20"/>
    <p:sldId id="272" r:id="rId21"/>
    <p:sldId id="273" r:id="rId22"/>
    <p:sldId id="274" r:id="rId23"/>
    <p:sldId id="275" r:id="rId24"/>
    <p:sldId id="276" r:id="rId25"/>
    <p:sldId id="316" r:id="rId26"/>
    <p:sldId id="280" r:id="rId27"/>
    <p:sldId id="281" r:id="rId28"/>
    <p:sldId id="283" r:id="rId29"/>
    <p:sldId id="284" r:id="rId30"/>
    <p:sldId id="285" r:id="rId31"/>
    <p:sldId id="286" r:id="rId32"/>
    <p:sldId id="287" r:id="rId33"/>
    <p:sldId id="278" r:id="rId34"/>
    <p:sldId id="279" r:id="rId35"/>
    <p:sldId id="288" r:id="rId36"/>
    <p:sldId id="289" r:id="rId37"/>
    <p:sldId id="291" r:id="rId38"/>
    <p:sldId id="293" r:id="rId39"/>
    <p:sldId id="294" r:id="rId40"/>
    <p:sldId id="317" r:id="rId41"/>
    <p:sldId id="326" r:id="rId42"/>
    <p:sldId id="327" r:id="rId43"/>
    <p:sldId id="319" r:id="rId44"/>
    <p:sldId id="320" r:id="rId45"/>
    <p:sldId id="321" r:id="rId46"/>
    <p:sldId id="322" r:id="rId47"/>
    <p:sldId id="323" r:id="rId48"/>
    <p:sldId id="324" r:id="rId49"/>
    <p:sldId id="297" r:id="rId50"/>
    <p:sldId id="298" r:id="rId51"/>
    <p:sldId id="328" r:id="rId52"/>
    <p:sldId id="299" r:id="rId53"/>
    <p:sldId id="332" r:id="rId54"/>
    <p:sldId id="333" r:id="rId55"/>
    <p:sldId id="300" r:id="rId56"/>
    <p:sldId id="301" r:id="rId57"/>
    <p:sldId id="302" r:id="rId58"/>
    <p:sldId id="303" r:id="rId59"/>
    <p:sldId id="304" r:id="rId60"/>
    <p:sldId id="305" r:id="rId61"/>
    <p:sldId id="306" r:id="rId62"/>
    <p:sldId id="307" r:id="rId63"/>
    <p:sldId id="308" r:id="rId64"/>
    <p:sldId id="309"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E25308-C22C-4086-BBD6-C972B816FAA6}" type="datetimeFigureOut">
              <a:rPr lang="en-US" smtClean="0"/>
              <a:pPr/>
              <a:t>4/19/2019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BA240C-F554-4B69-9CA1-B8667B1E7053}" type="slidenum">
              <a:rPr lang="en-US" smtClean="0"/>
              <a:pPr/>
              <a:t>‹#›</a:t>
            </a:fld>
            <a:endParaRPr lang="en-US"/>
          </a:p>
        </p:txBody>
      </p:sp>
    </p:spTree>
    <p:extLst>
      <p:ext uri="{BB962C8B-B14F-4D97-AF65-F5344CB8AC3E}">
        <p14:creationId xmlns:p14="http://schemas.microsoft.com/office/powerpoint/2010/main" val="1820264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182931-152F-4E32-AF86-4C0626E8A1C6}" type="datetime1">
              <a:rPr lang="en-US" smtClean="0"/>
              <a:pPr/>
              <a:t>4/19/2019</a:t>
            </a:fld>
            <a:endParaRPr lang="en-US"/>
          </a:p>
        </p:txBody>
      </p:sp>
      <p:sp>
        <p:nvSpPr>
          <p:cNvPr id="19" name="Footer Placeholder 18"/>
          <p:cNvSpPr>
            <a:spLocks noGrp="1"/>
          </p:cNvSpPr>
          <p:nvPr>
            <p:ph type="ftr" sz="quarter" idx="11"/>
          </p:nvPr>
        </p:nvSpPr>
        <p:spPr/>
        <p:txBody>
          <a:bodyPr/>
          <a:lstStyle/>
          <a:p>
            <a:r>
              <a:rPr lang="en-US" smtClean="0"/>
              <a:t>Dr. Wasihun T.</a:t>
            </a:r>
            <a:endParaRPr lang="en-US"/>
          </a:p>
        </p:txBody>
      </p:sp>
      <p:sp>
        <p:nvSpPr>
          <p:cNvPr id="27" name="Slide Number Placeholder 26"/>
          <p:cNvSpPr>
            <a:spLocks noGrp="1"/>
          </p:cNvSpPr>
          <p:nvPr>
            <p:ph type="sldNum" sz="quarter" idx="12"/>
          </p:nvPr>
        </p:nvSpPr>
        <p:spPr/>
        <p:txBody>
          <a:bodyPr/>
          <a:lstStyle/>
          <a:p>
            <a:fld id="{0C5E63E6-0947-45BA-A8BA-82534704CE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21ECDF-89DF-40BB-BD24-A9376000D07B}" type="datetime1">
              <a:rPr lang="en-US" smtClean="0"/>
              <a:pPr/>
              <a:t>4/19/2019</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
        <p:nvSpPr>
          <p:cNvPr id="6" name="Slide Number Placeholder 5"/>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604497-9BE6-4C3E-81A8-8CC91353F9B7}" type="datetime1">
              <a:rPr lang="en-US" smtClean="0"/>
              <a:pPr/>
              <a:t>4/19/2019</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
        <p:nvSpPr>
          <p:cNvPr id="6" name="Slide Number Placeholder 5"/>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6B5D92-8058-4053-A1FB-C6DFF2FE58FA}" type="datetime1">
              <a:rPr lang="en-US" smtClean="0"/>
              <a:pPr/>
              <a:t>4/19/2019</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
        <p:nvSpPr>
          <p:cNvPr id="6" name="Slide Number Placeholder 5"/>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2A62F4-71AE-49D8-BC20-33EC46FD7C9E}" type="datetime1">
              <a:rPr lang="en-US" smtClean="0"/>
              <a:pPr/>
              <a:t>4/19/2019</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
        <p:nvSpPr>
          <p:cNvPr id="6" name="Slide Number Placeholder 5"/>
          <p:cNvSpPr>
            <a:spLocks noGrp="1"/>
          </p:cNvSpPr>
          <p:nvPr>
            <p:ph type="sldNum" sz="quarter" idx="12"/>
          </p:nvPr>
        </p:nvSpPr>
        <p:spPr/>
        <p:txBody>
          <a:bodyPr/>
          <a:lstStyle/>
          <a:p>
            <a:fld id="{0C5E63E6-0947-45BA-A8BA-82534704CE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3C3945-9B55-48FA-9B7E-A5F5DC73ECD4}" type="datetime1">
              <a:rPr lang="en-US" smtClean="0"/>
              <a:pPr/>
              <a:t>4/19/2019</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
        <p:nvSpPr>
          <p:cNvPr id="7" name="Slide Number Placeholder 6"/>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D6C9E88-96DC-483F-AB0F-7C72405F4486}" type="datetime1">
              <a:rPr lang="en-US" smtClean="0"/>
              <a:pPr/>
              <a:t>4/19/2019</a:t>
            </a:fld>
            <a:endParaRPr lang="en-US"/>
          </a:p>
        </p:txBody>
      </p:sp>
      <p:sp>
        <p:nvSpPr>
          <p:cNvPr id="8" name="Footer Placeholder 7"/>
          <p:cNvSpPr>
            <a:spLocks noGrp="1"/>
          </p:cNvSpPr>
          <p:nvPr>
            <p:ph type="ftr" sz="quarter" idx="11"/>
          </p:nvPr>
        </p:nvSpPr>
        <p:spPr/>
        <p:txBody>
          <a:bodyPr/>
          <a:lstStyle/>
          <a:p>
            <a:r>
              <a:rPr lang="en-US" smtClean="0"/>
              <a:t>Dr. Wasihun T.</a:t>
            </a:r>
            <a:endParaRPr lang="en-US"/>
          </a:p>
        </p:txBody>
      </p:sp>
      <p:sp>
        <p:nvSpPr>
          <p:cNvPr id="9" name="Slide Number Placeholder 8"/>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F48C8F-74D9-4E61-AD6B-63C1CE1D8501}" type="datetime1">
              <a:rPr lang="en-US" smtClean="0"/>
              <a:pPr/>
              <a:t>4/19/2019</a:t>
            </a:fld>
            <a:endParaRPr lang="en-US"/>
          </a:p>
        </p:txBody>
      </p:sp>
      <p:sp>
        <p:nvSpPr>
          <p:cNvPr id="4" name="Footer Placeholder 3"/>
          <p:cNvSpPr>
            <a:spLocks noGrp="1"/>
          </p:cNvSpPr>
          <p:nvPr>
            <p:ph type="ftr" sz="quarter" idx="11"/>
          </p:nvPr>
        </p:nvSpPr>
        <p:spPr/>
        <p:txBody>
          <a:bodyPr/>
          <a:lstStyle/>
          <a:p>
            <a:r>
              <a:rPr lang="en-US" smtClean="0"/>
              <a:t>Dr. Wasihun T.</a:t>
            </a:r>
            <a:endParaRPr lang="en-US"/>
          </a:p>
        </p:txBody>
      </p:sp>
      <p:sp>
        <p:nvSpPr>
          <p:cNvPr id="5" name="Slide Number Placeholder 4"/>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3AF90-D688-4982-87FD-C98671A92D07}" type="datetime1">
              <a:rPr lang="en-US" smtClean="0"/>
              <a:pPr/>
              <a:t>4/19/2019</a:t>
            </a:fld>
            <a:endParaRPr lang="en-US"/>
          </a:p>
        </p:txBody>
      </p:sp>
      <p:sp>
        <p:nvSpPr>
          <p:cNvPr id="3" name="Footer Placeholder 2"/>
          <p:cNvSpPr>
            <a:spLocks noGrp="1"/>
          </p:cNvSpPr>
          <p:nvPr>
            <p:ph type="ftr" sz="quarter" idx="11"/>
          </p:nvPr>
        </p:nvSpPr>
        <p:spPr/>
        <p:txBody>
          <a:bodyPr/>
          <a:lstStyle/>
          <a:p>
            <a:r>
              <a:rPr lang="en-US" smtClean="0"/>
              <a:t>Dr. Wasihun T.</a:t>
            </a:r>
            <a:endParaRPr lang="en-US"/>
          </a:p>
        </p:txBody>
      </p:sp>
      <p:sp>
        <p:nvSpPr>
          <p:cNvPr id="4" name="Slide Number Placeholder 3"/>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B5F5E7-1E6C-4770-A762-A6419FD4A320}" type="datetime1">
              <a:rPr lang="en-US" smtClean="0"/>
              <a:pPr/>
              <a:t>4/19/2019</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
        <p:nvSpPr>
          <p:cNvPr id="7" name="Slide Number Placeholder 6"/>
          <p:cNvSpPr>
            <a:spLocks noGrp="1"/>
          </p:cNvSpPr>
          <p:nvPr>
            <p:ph type="sldNum" sz="quarter" idx="12"/>
          </p:nvPr>
        </p:nvSpPr>
        <p:spPr/>
        <p:txBody>
          <a:bodyPr/>
          <a:lstStyle/>
          <a:p>
            <a:fld id="{0C5E63E6-0947-45BA-A8BA-82534704CE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BE85F0-8F04-4543-A23A-006B74F47FE6}" type="datetime1">
              <a:rPr lang="en-US" smtClean="0"/>
              <a:pPr/>
              <a:t>4/19/2019</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C5E63E6-0947-45BA-A8BA-82534704CEE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9D60B9-3596-46FD-96D5-385776C12E49}" type="datetime1">
              <a:rPr lang="en-US" smtClean="0"/>
              <a:pPr/>
              <a:t>4/19/2019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Dr. Wasihun T.</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5E63E6-0947-45BA-A8BA-82534704CEE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066800"/>
            <a:ext cx="7854696" cy="5029200"/>
          </a:xfrm>
        </p:spPr>
        <p:txBody>
          <a:bodyPr>
            <a:noAutofit/>
          </a:bodyPr>
          <a:lstStyle/>
          <a:p>
            <a:pPr algn="ctr"/>
            <a:endParaRPr lang="en-US" sz="4800" dirty="0" smtClean="0"/>
          </a:p>
          <a:p>
            <a:pPr algn="ctr"/>
            <a:r>
              <a:rPr lang="en-US" sz="6000" dirty="0" smtClean="0">
                <a:latin typeface="Algerian" pitchFamily="82" charset="0"/>
              </a:rPr>
              <a:t>CHAPTER -3</a:t>
            </a:r>
            <a:br>
              <a:rPr lang="en-US" sz="6000" dirty="0" smtClean="0">
                <a:latin typeface="Algerian" pitchFamily="82" charset="0"/>
              </a:rPr>
            </a:br>
            <a:r>
              <a:rPr lang="en-US" sz="6000" dirty="0" smtClean="0">
                <a:latin typeface="Algerian" pitchFamily="82" charset="0"/>
              </a:rPr>
              <a:t>TRANSPORTATION &amp; ASSIGNMENT PROBLEM </a:t>
            </a:r>
            <a:endParaRPr lang="en-US" sz="6000" dirty="0">
              <a:latin typeface="Algerian" pitchFamily="82"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fontScale="92500" lnSpcReduction="20000"/>
          </a:bodyPr>
          <a:lstStyle/>
          <a:p>
            <a:pPr algn="just">
              <a:lnSpc>
                <a:spcPct val="150000"/>
              </a:lnSpc>
              <a:buNone/>
            </a:pPr>
            <a:r>
              <a:rPr lang="en-US" dirty="0" err="1" smtClean="0"/>
              <a:t>i</a:t>
            </a:r>
            <a:r>
              <a:rPr lang="en-US" dirty="0" smtClean="0"/>
              <a:t>. </a:t>
            </a:r>
            <a:r>
              <a:rPr lang="en-US" sz="2400" dirty="0" smtClean="0">
                <a:latin typeface="Times New Roman" pitchFamily="18" charset="0"/>
                <a:cs typeface="Times New Roman" pitchFamily="18" charset="0"/>
              </a:rPr>
              <a:t>Begin with the upper left-hand cell, and allocate as many units as possible to that cell. This will be the smaller of the row supply and the column demand. Adjust the row and column quantities to reflect the allocation.</a:t>
            </a:r>
          </a:p>
          <a:p>
            <a:pPr algn="just">
              <a:lnSpc>
                <a:spcPct val="150000"/>
              </a:lnSpc>
              <a:buNone/>
            </a:pPr>
            <a:r>
              <a:rPr lang="en-US" sz="2400" dirty="0" smtClean="0">
                <a:latin typeface="Times New Roman" pitchFamily="18" charset="0"/>
                <a:cs typeface="Times New Roman" pitchFamily="18" charset="0"/>
              </a:rPr>
              <a:t>ii. Remain in a row or column until its supply or demand is completely exhausted or satisfied, allocating the maximum number of units to each cell in turn, until all supply has been allocated (and all demand has been satisfied because we assume total supply and demand are equal).</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a:t>
            </a:r>
            <a:endParaRPr lang="en-US" dirty="0"/>
          </a:p>
        </p:txBody>
      </p:sp>
      <p:sp>
        <p:nvSpPr>
          <p:cNvPr id="2" name="Content Placeholder 1"/>
          <p:cNvSpPr>
            <a:spLocks noGrp="1"/>
          </p:cNvSpPr>
          <p:nvPr>
            <p:ph idx="1"/>
          </p:nvPr>
        </p:nvSpPr>
        <p:spPr>
          <a:xfrm>
            <a:off x="457200" y="1935480"/>
            <a:ext cx="8229600" cy="4617720"/>
          </a:xfrm>
        </p:spPr>
        <p:txBody>
          <a:bodyPr>
            <a:noAutofit/>
          </a:bodyPr>
          <a:lstStyle/>
          <a:p>
            <a:pPr>
              <a:buNone/>
            </a:pPr>
            <a:r>
              <a:rPr lang="en-US" sz="2400" dirty="0" smtClean="0">
                <a:latin typeface="Times New Roman" pitchFamily="18" charset="0"/>
                <a:cs typeface="Times New Roman" pitchFamily="18" charset="0"/>
              </a:rPr>
              <a:t>1</a:t>
            </a:r>
            <a:r>
              <a:rPr lang="en-US" sz="2100" dirty="0" smtClean="0">
                <a:latin typeface="Times New Roman" pitchFamily="18" charset="0"/>
                <a:cs typeface="Times New Roman" pitchFamily="18" charset="0"/>
              </a:rPr>
              <a:t>. ABC company has contracted to provide topsoil for three residential housing developments. Topsoil can be supplied from three different “farms” as follows:</a:t>
            </a:r>
          </a:p>
          <a:p>
            <a:pPr>
              <a:buNone/>
            </a:pP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Farm</a:t>
            </a: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Weekly capacity (cubic yards</a:t>
            </a:r>
            <a:r>
              <a:rPr lang="en-US" sz="2100" dirty="0" smtClean="0">
                <a:latin typeface="Times New Roman" pitchFamily="18" charset="0"/>
                <a:cs typeface="Times New Roman" pitchFamily="18" charset="0"/>
              </a:rPr>
              <a:t>)</a:t>
            </a:r>
          </a:p>
          <a:p>
            <a:pPr>
              <a:buNone/>
            </a:pPr>
            <a:r>
              <a:rPr lang="en-US" sz="2100" dirty="0" smtClean="0">
                <a:latin typeface="Times New Roman" pitchFamily="18" charset="0"/>
                <a:cs typeface="Times New Roman" pitchFamily="18" charset="0"/>
              </a:rPr>
              <a:t>      A                                                  100</a:t>
            </a:r>
          </a:p>
          <a:p>
            <a:pPr>
              <a:buNone/>
            </a:pPr>
            <a:r>
              <a:rPr lang="en-US" sz="2100" dirty="0" smtClean="0">
                <a:latin typeface="Times New Roman" pitchFamily="18" charset="0"/>
                <a:cs typeface="Times New Roman" pitchFamily="18" charset="0"/>
              </a:rPr>
              <a:t>      B                                                  200</a:t>
            </a:r>
          </a:p>
          <a:p>
            <a:pPr algn="just">
              <a:buNone/>
            </a:pPr>
            <a:r>
              <a:rPr lang="en-US" sz="2100" dirty="0" smtClean="0">
                <a:latin typeface="Times New Roman" pitchFamily="18" charset="0"/>
                <a:cs typeface="Times New Roman" pitchFamily="18" charset="0"/>
              </a:rPr>
              <a:t>      C                                                  200</a:t>
            </a:r>
          </a:p>
          <a:p>
            <a:pPr>
              <a:buNone/>
            </a:pPr>
            <a:r>
              <a:rPr lang="en-US" sz="2100" dirty="0" smtClean="0">
                <a:latin typeface="Times New Roman" pitchFamily="18" charset="0"/>
                <a:cs typeface="Times New Roman" pitchFamily="18" charset="0"/>
              </a:rPr>
              <a:t>Demand for the topsoil generated by the construction projects is:</a:t>
            </a:r>
          </a:p>
          <a:p>
            <a:pPr>
              <a:buNone/>
            </a:pP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Project </a:t>
            </a: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Weekly demand(cubic yards)</a:t>
            </a:r>
          </a:p>
          <a:p>
            <a:pPr>
              <a:buNone/>
            </a:pPr>
            <a:r>
              <a:rPr lang="en-US" sz="2100" dirty="0" smtClean="0">
                <a:latin typeface="Times New Roman" pitchFamily="18" charset="0"/>
                <a:cs typeface="Times New Roman" pitchFamily="18" charset="0"/>
              </a:rPr>
              <a:t>     1                                                      50</a:t>
            </a:r>
          </a:p>
          <a:p>
            <a:pPr>
              <a:buNone/>
            </a:pPr>
            <a:r>
              <a:rPr lang="en-US" sz="2100" dirty="0" smtClean="0">
                <a:latin typeface="Times New Roman" pitchFamily="18" charset="0"/>
                <a:cs typeface="Times New Roman" pitchFamily="18" charset="0"/>
              </a:rPr>
              <a:t>     2                                                     150</a:t>
            </a:r>
          </a:p>
          <a:p>
            <a:pPr>
              <a:buNone/>
            </a:pPr>
            <a:r>
              <a:rPr lang="en-US" sz="2100" dirty="0" smtClean="0">
                <a:latin typeface="Times New Roman" pitchFamily="18" charset="0"/>
                <a:cs typeface="Times New Roman" pitchFamily="18" charset="0"/>
              </a:rPr>
              <a:t>     3                                                     300</a:t>
            </a:r>
            <a:endParaRPr lang="en-US" sz="21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lgn="just">
              <a:buNone/>
            </a:pPr>
            <a:r>
              <a:rPr lang="en-US" sz="2400" dirty="0" smtClean="0">
                <a:latin typeface="Times New Roman" pitchFamily="18" charset="0"/>
                <a:cs typeface="Times New Roman" pitchFamily="18" charset="0"/>
              </a:rPr>
              <a:t>The manager of the ABC company has estimated the cost per cubic yard to ship over each of the possible routes:</a:t>
            </a:r>
          </a:p>
          <a:p>
            <a:pPr algn="just">
              <a:buNone/>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Cost per cubic yard to</a:t>
            </a:r>
          </a:p>
          <a:p>
            <a:pPr algn="just">
              <a:buNone/>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From</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Project #1 </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Project #2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Project #3</a:t>
            </a:r>
          </a:p>
          <a:p>
            <a:pPr algn="just">
              <a:buNone/>
            </a:pPr>
            <a:r>
              <a:rPr lang="en-US" sz="2400" dirty="0" smtClean="0">
                <a:latin typeface="Times New Roman" pitchFamily="18" charset="0"/>
                <a:cs typeface="Times New Roman" pitchFamily="18" charset="0"/>
              </a:rPr>
              <a:t>   Farm A               Birr4              Birr 2                Birr 8</a:t>
            </a:r>
          </a:p>
          <a:p>
            <a:pPr algn="just">
              <a:buNone/>
            </a:pPr>
            <a:r>
              <a:rPr lang="en-US" sz="2400" dirty="0" smtClean="0">
                <a:latin typeface="Times New Roman" pitchFamily="18" charset="0"/>
                <a:cs typeface="Times New Roman" pitchFamily="18" charset="0"/>
              </a:rPr>
              <a:t>   Farm B                  5                    1                         9</a:t>
            </a:r>
          </a:p>
          <a:p>
            <a:pPr algn="just">
              <a:buNone/>
            </a:pPr>
            <a:r>
              <a:rPr lang="en-US" sz="2400" dirty="0" smtClean="0">
                <a:latin typeface="Times New Roman" pitchFamily="18" charset="0"/>
                <a:cs typeface="Times New Roman" pitchFamily="18" charset="0"/>
              </a:rPr>
              <a:t>   Farm C                  7                    6                         3</a:t>
            </a:r>
          </a:p>
          <a:p>
            <a:pPr algn="just">
              <a:buNone/>
            </a:pPr>
            <a:r>
              <a:rPr lang="en-US" sz="2400" b="1" dirty="0" smtClean="0">
                <a:latin typeface="Times New Roman" pitchFamily="18" charset="0"/>
                <a:cs typeface="Times New Roman" pitchFamily="18" charset="0"/>
              </a:rPr>
              <a:t> </a:t>
            </a:r>
          </a:p>
          <a:p>
            <a:pPr algn="just">
              <a:buNone/>
            </a:pPr>
            <a:r>
              <a:rPr lang="en-US" sz="2400" b="1" dirty="0" smtClean="0">
                <a:latin typeface="Times New Roman" pitchFamily="18" charset="0"/>
                <a:cs typeface="Times New Roman" pitchFamily="18" charset="0"/>
              </a:rPr>
              <a:t>Required</a:t>
            </a: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a. Solve  the problem by north west-corner method ?</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latin typeface="Times New Roman" pitchFamily="18" charset="0"/>
                <a:cs typeface="Times New Roman" pitchFamily="18" charset="0"/>
              </a:rPr>
              <a:t>Solution </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p:txBody>
          <a:bodyPr/>
          <a:lstStyle/>
          <a:p>
            <a:pPr algn="just"/>
            <a:r>
              <a:rPr lang="en-US" sz="2400" dirty="0" smtClean="0">
                <a:latin typeface="Times New Roman" pitchFamily="18" charset="0"/>
                <a:cs typeface="Times New Roman" pitchFamily="18" charset="0"/>
              </a:rPr>
              <a:t>The first  step is to </a:t>
            </a:r>
            <a:r>
              <a:rPr lang="en-US" sz="2400" b="1" dirty="0" smtClean="0">
                <a:latin typeface="Times New Roman" pitchFamily="18" charset="0"/>
                <a:cs typeface="Times New Roman" pitchFamily="18" charset="0"/>
              </a:rPr>
              <a:t>arrange </a:t>
            </a:r>
            <a:r>
              <a:rPr lang="en-US" sz="2400" dirty="0" smtClean="0">
                <a:latin typeface="Times New Roman" pitchFamily="18" charset="0"/>
                <a:cs typeface="Times New Roman" pitchFamily="18" charset="0"/>
              </a:rPr>
              <a:t>the information into a transportation table. This is shown in the following table:</a:t>
            </a:r>
          </a:p>
          <a:p>
            <a:pPr algn="just">
              <a:buNone/>
            </a:pPr>
            <a:endParaRPr lang="en-US" sz="2400" dirty="0" smtClean="0">
              <a:latin typeface="Times New Roman" pitchFamily="18" charset="0"/>
              <a:cs typeface="Times New Roman" pitchFamily="18" charset="0"/>
            </a:endParaRPr>
          </a:p>
          <a:p>
            <a:endParaRPr lang="en-US" dirty="0"/>
          </a:p>
        </p:txBody>
      </p:sp>
      <p:graphicFrame>
        <p:nvGraphicFramePr>
          <p:cNvPr id="4" name="Table 3"/>
          <p:cNvGraphicFramePr>
            <a:graphicFrameLocks noGrp="1"/>
          </p:cNvGraphicFramePr>
          <p:nvPr/>
        </p:nvGraphicFramePr>
        <p:xfrm>
          <a:off x="990600" y="3048000"/>
          <a:ext cx="6096000" cy="265176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457200">
                <a:tc>
                  <a:txBody>
                    <a:bodyPr/>
                    <a:lstStyle/>
                    <a:p>
                      <a:r>
                        <a:rPr lang="en-US" sz="2400" dirty="0" smtClean="0">
                          <a:latin typeface="Times New Roman" pitchFamily="18" charset="0"/>
                          <a:cs typeface="Times New Roman" pitchFamily="18" charset="0"/>
                        </a:rPr>
                        <a:t>       To </a:t>
                      </a:r>
                    </a:p>
                    <a:p>
                      <a:r>
                        <a:rPr lang="en-US" sz="2400" dirty="0" smtClean="0">
                          <a:latin typeface="Times New Roman" pitchFamily="18" charset="0"/>
                          <a:cs typeface="Times New Roman" pitchFamily="18" charset="0"/>
                        </a:rPr>
                        <a:t>From </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#1</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Supply </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A</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           8</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       100</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B</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9</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200</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C</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200</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Demand </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300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500 </a:t>
                      </a:r>
                      <a:endParaRPr lang="en-US" sz="2400" dirty="0">
                        <a:latin typeface="Times New Roman" pitchFamily="18" charset="0"/>
                        <a:cs typeface="Times New Roman" pitchFamily="18" charset="0"/>
                      </a:endParaRPr>
                    </a:p>
                  </a:txBody>
                  <a:tcPr/>
                </a:tc>
              </a:tr>
            </a:tbl>
          </a:graphicData>
        </a:graphic>
      </p:graphicFrame>
      <p:cxnSp>
        <p:nvCxnSpPr>
          <p:cNvPr id="6" name="Straight Connector 5"/>
          <p:cNvCxnSpPr/>
          <p:nvPr/>
        </p:nvCxnSpPr>
        <p:spPr>
          <a:xfrm>
            <a:off x="990600" y="3124200"/>
            <a:ext cx="1143000" cy="68580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0C5E63E6-0947-45BA-A8BA-82534704CEE2}" type="slidenum">
              <a:rPr lang="en-US" smtClean="0"/>
              <a:pPr/>
              <a:t>13</a:t>
            </a:fld>
            <a:endParaRPr lang="en-US"/>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Initial Feasible Solution</a:t>
            </a:r>
            <a:endParaRPr lang="en-US" sz="320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2133600"/>
          <a:ext cx="8229600" cy="3749040"/>
        </p:xfrm>
        <a:graphic>
          <a:graphicData uri="http://schemas.openxmlformats.org/drawingml/2006/table">
            <a:tbl>
              <a:tblPr firstRow="1" bandRow="1">
                <a:tableStyleId>{5940675A-B579-460E-94D1-54222C63F5DA}</a:tableStyleId>
              </a:tblPr>
              <a:tblGrid>
                <a:gridCol w="1645920"/>
                <a:gridCol w="1645920"/>
                <a:gridCol w="1645920"/>
                <a:gridCol w="1645920"/>
                <a:gridCol w="1645920"/>
              </a:tblGrid>
              <a:tr h="370840">
                <a:tc>
                  <a:txBody>
                    <a:bodyPr/>
                    <a:lstStyle/>
                    <a:p>
                      <a:r>
                        <a:rPr lang="en-US" sz="2400" dirty="0" smtClean="0">
                          <a:latin typeface="Times New Roman" pitchFamily="18" charset="0"/>
                          <a:cs typeface="Times New Roman" pitchFamily="18" charset="0"/>
                        </a:rPr>
                        <a:t>       To </a:t>
                      </a:r>
                    </a:p>
                    <a:p>
                      <a:r>
                        <a:rPr lang="en-US" sz="2400" dirty="0" smtClean="0">
                          <a:latin typeface="Times New Roman" pitchFamily="18" charset="0"/>
                          <a:cs typeface="Times New Roman" pitchFamily="18" charset="0"/>
                        </a:rPr>
                        <a:t>From </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#1</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Supply </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A</a:t>
                      </a:r>
                    </a:p>
                    <a:p>
                      <a:endParaRPr lang="en-US" sz="2400" dirty="0">
                        <a:latin typeface="Times New Roman" pitchFamily="18" charset="0"/>
                        <a:cs typeface="Times New Roman" pitchFamily="18" charset="0"/>
                      </a:endParaRPr>
                    </a:p>
                  </a:txBody>
                  <a:tcPr/>
                </a:tc>
                <a:tc>
                  <a:txBody>
                    <a:bodyPr/>
                    <a:lstStyle/>
                    <a:p>
                      <a:pPr algn="r"/>
                      <a:r>
                        <a:rPr lang="en-US" dirty="0" smtClean="0">
                          <a:solidFill>
                            <a:schemeClr val="tx1"/>
                          </a:solidFill>
                          <a:latin typeface="Times New Roman" pitchFamily="18" charset="0"/>
                          <a:cs typeface="Times New Roman" pitchFamily="18" charset="0"/>
                        </a:rPr>
                        <a:t>4</a:t>
                      </a:r>
                    </a:p>
                    <a:p>
                      <a:pPr algn="r"/>
                      <a:r>
                        <a:rPr lang="en-US" dirty="0" smtClean="0">
                          <a:solidFill>
                            <a:schemeClr val="tx1"/>
                          </a:solidFill>
                          <a:latin typeface="Times New Roman" pitchFamily="18" charset="0"/>
                          <a:cs typeface="Times New Roman" pitchFamily="18" charset="0"/>
                        </a:rPr>
                        <a:t>50(first)</a:t>
                      </a:r>
                      <a:endParaRPr lang="en-US" dirty="0">
                        <a:solidFill>
                          <a:schemeClr val="tx1"/>
                        </a:solidFill>
                        <a:latin typeface="Times New Roman" pitchFamily="18" charset="0"/>
                        <a:cs typeface="Times New Roman" pitchFamily="18" charset="0"/>
                      </a:endParaRPr>
                    </a:p>
                  </a:txBody>
                  <a:tcPr>
                    <a:solidFill>
                      <a:srgbClr val="FFFF00"/>
                    </a:solidFill>
                  </a:tcPr>
                </a:tc>
                <a:tc>
                  <a:txBody>
                    <a:bodyPr/>
                    <a:lstStyle/>
                    <a:p>
                      <a:pPr algn="r"/>
                      <a:r>
                        <a:rPr lang="en-US" sz="2400" dirty="0" smtClean="0">
                          <a:solidFill>
                            <a:schemeClr val="tx1"/>
                          </a:solidFill>
                          <a:latin typeface="Times New Roman" pitchFamily="18" charset="0"/>
                          <a:cs typeface="Times New Roman" pitchFamily="18" charset="0"/>
                        </a:rPr>
                        <a:t>2</a:t>
                      </a:r>
                    </a:p>
                    <a:p>
                      <a:pPr algn="r"/>
                      <a:r>
                        <a:rPr lang="en-US" sz="2400" dirty="0" smtClean="0">
                          <a:solidFill>
                            <a:schemeClr val="tx1"/>
                          </a:solidFill>
                          <a:latin typeface="Times New Roman" pitchFamily="18" charset="0"/>
                          <a:cs typeface="Times New Roman" pitchFamily="18" charset="0"/>
                        </a:rPr>
                        <a:t>50(second)</a:t>
                      </a:r>
                      <a:endParaRPr lang="en-US" sz="2400" dirty="0">
                        <a:solidFill>
                          <a:schemeClr val="tx1"/>
                        </a:solidFill>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           8</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       100</a:t>
                      </a:r>
                    </a:p>
                    <a:p>
                      <a:pPr algn="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B</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a:t>
                      </a:r>
                    </a:p>
                    <a:p>
                      <a:pPr algn="r"/>
                      <a:r>
                        <a:rPr lang="en-US" sz="2400" dirty="0" smtClean="0">
                          <a:latin typeface="Times New Roman" pitchFamily="18" charset="0"/>
                          <a:cs typeface="Times New Roman" pitchFamily="18" charset="0"/>
                        </a:rPr>
                        <a:t>100(third)</a:t>
                      </a:r>
                      <a:endParaRPr lang="en-US" sz="2400" dirty="0">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9</a:t>
                      </a:r>
                    </a:p>
                    <a:p>
                      <a:pPr algn="r"/>
                      <a:r>
                        <a:rPr lang="en-US" sz="2400" dirty="0" smtClean="0">
                          <a:latin typeface="Times New Roman" pitchFamily="18" charset="0"/>
                          <a:cs typeface="Times New Roman" pitchFamily="18" charset="0"/>
                        </a:rPr>
                        <a:t>100(fourth)</a:t>
                      </a:r>
                      <a:endParaRPr lang="en-US" sz="2400" dirty="0">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200</a:t>
                      </a:r>
                    </a:p>
                    <a:p>
                      <a:pPr algn="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C</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a:t>
                      </a:r>
                    </a:p>
                    <a:p>
                      <a:pPr algn="r"/>
                      <a:r>
                        <a:rPr lang="en-US" sz="2400" dirty="0" smtClean="0">
                          <a:latin typeface="Times New Roman" pitchFamily="18" charset="0"/>
                          <a:cs typeface="Times New Roman" pitchFamily="18" charset="0"/>
                        </a:rPr>
                        <a:t>200(last)</a:t>
                      </a:r>
                      <a:endParaRPr lang="en-US" sz="2400" dirty="0">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200</a:t>
                      </a:r>
                    </a:p>
                    <a:p>
                      <a:pPr algn="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Demand </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300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500</a:t>
                      </a:r>
                      <a:endParaRPr lang="en-US" sz="2400" dirty="0">
                        <a:latin typeface="Times New Roman" pitchFamily="18" charset="0"/>
                        <a:cs typeface="Times New Roman" pitchFamily="18" charset="0"/>
                      </a:endParaRPr>
                    </a:p>
                  </a:txBody>
                  <a:tcPr/>
                </a:tc>
              </a:tr>
            </a:tbl>
          </a:graphicData>
        </a:graphic>
      </p:graphicFrame>
      <p:cxnSp>
        <p:nvCxnSpPr>
          <p:cNvPr id="8" name="Straight Connector 7"/>
          <p:cNvCxnSpPr/>
          <p:nvPr/>
        </p:nvCxnSpPr>
        <p:spPr>
          <a:xfrm>
            <a:off x="609600" y="2209800"/>
            <a:ext cx="1524000" cy="762000"/>
          </a:xfrm>
          <a:prstGeom prst="line">
            <a:avLst/>
          </a:prstGeom>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63E6-0947-45BA-A8BA-82534704CEE2}" type="slidenum">
              <a:rPr lang="en-US" smtClean="0"/>
              <a:pPr/>
              <a:t>14</a:t>
            </a:fld>
            <a:endParaRPr lang="en-US"/>
          </a:p>
        </p:txBody>
      </p:sp>
      <p:sp>
        <p:nvSpPr>
          <p:cNvPr id="7" name="Footer Placeholder 6"/>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The total cost is found by multiplying the quantities in “completed” (i.e. non empty) cells by the cell’s unit cost and, then, summing those amounts. Thus:</a:t>
            </a:r>
          </a:p>
          <a:p>
            <a:pPr algn="just">
              <a:lnSpc>
                <a:spcPct val="150000"/>
              </a:lnSpc>
            </a:pPr>
            <a:r>
              <a:rPr lang="en-US" sz="2400" dirty="0" smtClean="0">
                <a:latin typeface="Times New Roman" pitchFamily="18" charset="0"/>
                <a:cs typeface="Times New Roman" pitchFamily="18" charset="0"/>
              </a:rPr>
              <a:t>Total cost = 50(4) + 50(2) + 100(1) + 100(9) + 200(3) = </a:t>
            </a:r>
            <a:r>
              <a:rPr lang="en-US" sz="2400" u="sng" dirty="0" smtClean="0">
                <a:solidFill>
                  <a:srgbClr val="FF0000"/>
                </a:solidFill>
                <a:latin typeface="Times New Roman" pitchFamily="18" charset="0"/>
                <a:cs typeface="Times New Roman" pitchFamily="18" charset="0"/>
              </a:rPr>
              <a:t>$1900</a:t>
            </a:r>
            <a:endParaRPr lang="en-US" sz="2400" u="sng"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2. Least Cost Method(LCM)</a:t>
            </a:r>
            <a:endParaRPr lang="en-US" dirty="0"/>
          </a:p>
        </p:txBody>
      </p:sp>
      <p:sp>
        <p:nvSpPr>
          <p:cNvPr id="2" name="Content Placeholder 1"/>
          <p:cNvSpPr>
            <a:spLocks noGrp="1"/>
          </p:cNvSpPr>
          <p:nvPr>
            <p:ph idx="1"/>
          </p:nvPr>
        </p:nvSpPr>
        <p:spPr/>
        <p:txBody>
          <a:bodyPr>
            <a:noAutofit/>
          </a:bodyPr>
          <a:lstStyle/>
          <a:p>
            <a:pPr algn="just"/>
            <a:r>
              <a:rPr lang="en-US" sz="2100" dirty="0" smtClean="0">
                <a:latin typeface="Times New Roman" pitchFamily="18" charset="0"/>
                <a:cs typeface="Times New Roman" pitchFamily="18" charset="0"/>
              </a:rPr>
              <a:t>This approach, also known as the </a:t>
            </a:r>
            <a:r>
              <a:rPr lang="en-US" sz="2100" u="sng" dirty="0" smtClean="0">
                <a:latin typeface="Times New Roman" pitchFamily="18" charset="0"/>
                <a:cs typeface="Times New Roman" pitchFamily="18" charset="0"/>
              </a:rPr>
              <a:t>minimum-cost method</a:t>
            </a:r>
            <a:r>
              <a:rPr lang="en-US" sz="2100"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uses lowest cell cost</a:t>
            </a:r>
            <a:r>
              <a:rPr lang="en-US" sz="2100" dirty="0" smtClean="0">
                <a:latin typeface="Times New Roman" pitchFamily="18" charset="0"/>
                <a:cs typeface="Times New Roman" pitchFamily="18" charset="0"/>
              </a:rPr>
              <a:t> as the </a:t>
            </a:r>
            <a:r>
              <a:rPr lang="en-US" sz="2100" u="sng" dirty="0" smtClean="0">
                <a:solidFill>
                  <a:srgbClr val="FF0000"/>
                </a:solidFill>
                <a:latin typeface="Times New Roman" pitchFamily="18" charset="0"/>
                <a:cs typeface="Times New Roman" pitchFamily="18" charset="0"/>
              </a:rPr>
              <a:t>basis for selecting routes</a:t>
            </a:r>
            <a:r>
              <a:rPr lang="en-US" sz="2100"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The procedure </a:t>
            </a:r>
            <a:r>
              <a:rPr lang="en-US" sz="2100" dirty="0" smtClean="0">
                <a:latin typeface="Times New Roman" pitchFamily="18" charset="0"/>
                <a:cs typeface="Times New Roman" pitchFamily="18" charset="0"/>
              </a:rPr>
              <a:t>is as follows:</a:t>
            </a:r>
          </a:p>
          <a:p>
            <a:pPr algn="just">
              <a:buNone/>
            </a:pPr>
            <a:r>
              <a:rPr lang="en-US" sz="2100" dirty="0" err="1" smtClean="0">
                <a:latin typeface="Times New Roman" pitchFamily="18" charset="0"/>
                <a:cs typeface="Times New Roman" pitchFamily="18" charset="0"/>
              </a:rPr>
              <a:t>i</a:t>
            </a:r>
            <a:r>
              <a:rPr lang="en-US" sz="2100"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Identify</a:t>
            </a:r>
            <a:r>
              <a:rPr lang="en-US" sz="2100" dirty="0" smtClean="0">
                <a:latin typeface="Times New Roman" pitchFamily="18" charset="0"/>
                <a:cs typeface="Times New Roman" pitchFamily="18" charset="0"/>
              </a:rPr>
              <a:t> the cell that has the </a:t>
            </a:r>
            <a:r>
              <a:rPr lang="en-US" sz="2100" b="1" dirty="0" smtClean="0">
                <a:latin typeface="Times New Roman" pitchFamily="18" charset="0"/>
                <a:cs typeface="Times New Roman" pitchFamily="18" charset="0"/>
              </a:rPr>
              <a:t>lowest unit cost</a:t>
            </a:r>
            <a:r>
              <a:rPr lang="en-US" sz="2100" dirty="0" smtClean="0">
                <a:latin typeface="Times New Roman" pitchFamily="18" charset="0"/>
                <a:cs typeface="Times New Roman" pitchFamily="18" charset="0"/>
              </a:rPr>
              <a:t>. If there is a tie, select one arbitrarily. Allocate a quantity to this cell that is equal to the lower of the available supply for the row and the demand for the column.</a:t>
            </a:r>
          </a:p>
          <a:p>
            <a:pPr algn="just">
              <a:buNone/>
            </a:pPr>
            <a:r>
              <a:rPr lang="en-US" sz="2100" dirty="0" smtClean="0">
                <a:latin typeface="Times New Roman" pitchFamily="18" charset="0"/>
                <a:cs typeface="Times New Roman" pitchFamily="18" charset="0"/>
              </a:rPr>
              <a:t>ii. </a:t>
            </a:r>
            <a:r>
              <a:rPr lang="en-US" sz="2100" b="1" dirty="0" smtClean="0">
                <a:latin typeface="Times New Roman" pitchFamily="18" charset="0"/>
                <a:cs typeface="Times New Roman" pitchFamily="18" charset="0"/>
              </a:rPr>
              <a:t>Cross out the cells </a:t>
            </a:r>
            <a:r>
              <a:rPr lang="en-US" sz="2100" dirty="0" smtClean="0">
                <a:latin typeface="Times New Roman" pitchFamily="18" charset="0"/>
                <a:cs typeface="Times New Roman" pitchFamily="18" charset="0"/>
              </a:rPr>
              <a:t>in the row or column that has been </a:t>
            </a:r>
            <a:r>
              <a:rPr lang="en-US" sz="2100" u="sng" dirty="0" smtClean="0">
                <a:latin typeface="Times New Roman" pitchFamily="18" charset="0"/>
                <a:cs typeface="Times New Roman" pitchFamily="18" charset="0"/>
              </a:rPr>
              <a:t>exhausted</a:t>
            </a:r>
            <a:r>
              <a:rPr lang="en-US" sz="2100" dirty="0" smtClean="0">
                <a:latin typeface="Times New Roman" pitchFamily="18" charset="0"/>
                <a:cs typeface="Times New Roman" pitchFamily="18" charset="0"/>
              </a:rPr>
              <a:t> (or both, if both have been exhausted), and adjust the remaining row or column total accordingly.</a:t>
            </a:r>
          </a:p>
          <a:p>
            <a:pPr algn="just">
              <a:buNone/>
            </a:pPr>
            <a:r>
              <a:rPr lang="en-US" sz="2100" dirty="0" smtClean="0">
                <a:latin typeface="Times New Roman" pitchFamily="18" charset="0"/>
                <a:cs typeface="Times New Roman" pitchFamily="18" charset="0"/>
              </a:rPr>
              <a:t>iii. </a:t>
            </a:r>
            <a:r>
              <a:rPr lang="en-US" sz="2100" b="1" dirty="0" smtClean="0">
                <a:latin typeface="Times New Roman" pitchFamily="18" charset="0"/>
                <a:cs typeface="Times New Roman" pitchFamily="18" charset="0"/>
              </a:rPr>
              <a:t>Identify </a:t>
            </a:r>
            <a:r>
              <a:rPr lang="en-US" sz="2100" dirty="0" smtClean="0">
                <a:latin typeface="Times New Roman" pitchFamily="18" charset="0"/>
                <a:cs typeface="Times New Roman" pitchFamily="18" charset="0"/>
              </a:rPr>
              <a:t>the cell with the </a:t>
            </a:r>
            <a:r>
              <a:rPr lang="en-US" sz="2100" u="sng" dirty="0" smtClean="0">
                <a:latin typeface="Times New Roman" pitchFamily="18" charset="0"/>
                <a:cs typeface="Times New Roman" pitchFamily="18" charset="0"/>
              </a:rPr>
              <a:t>lowest cost from the remaining </a:t>
            </a:r>
            <a:r>
              <a:rPr lang="en-US" sz="2100" dirty="0" smtClean="0">
                <a:latin typeface="Times New Roman" pitchFamily="18" charset="0"/>
                <a:cs typeface="Times New Roman" pitchFamily="18" charset="0"/>
              </a:rPr>
              <a:t>cells. Allocate a quantity to this cell that is equal to the lower of the available supply of the row and the demand for the column.</a:t>
            </a:r>
          </a:p>
          <a:p>
            <a:pPr algn="just">
              <a:buNone/>
            </a:pPr>
            <a:r>
              <a:rPr lang="en-US" sz="2100" dirty="0" smtClean="0">
                <a:latin typeface="Times New Roman" pitchFamily="18" charset="0"/>
                <a:cs typeface="Times New Roman" pitchFamily="18" charset="0"/>
              </a:rPr>
              <a:t>iv. Repeat steps (ii) and (iii) until all supply and demand have been exhausted.</a:t>
            </a:r>
            <a:endParaRPr lang="en-US" sz="21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a:t>
            </a:r>
            <a:endParaRPr lang="en-US" dirty="0"/>
          </a:p>
        </p:txBody>
      </p:sp>
      <p:sp>
        <p:nvSpPr>
          <p:cNvPr id="2" name="Content Placeholder 1"/>
          <p:cNvSpPr>
            <a:spLocks noGrp="1"/>
          </p:cNvSpPr>
          <p:nvPr>
            <p:ph idx="1"/>
          </p:nvPr>
        </p:nvSpPr>
        <p:spPr/>
        <p:txBody>
          <a:bodyPr>
            <a:noAutofit/>
          </a:bodyPr>
          <a:lstStyle/>
          <a:p>
            <a:pPr>
              <a:buNone/>
            </a:pPr>
            <a:r>
              <a:rPr lang="en-US" sz="2400" dirty="0" smtClean="0">
                <a:latin typeface="Times New Roman" pitchFamily="18" charset="0"/>
                <a:cs typeface="Times New Roman" pitchFamily="18" charset="0"/>
              </a:rPr>
              <a:t>1</a:t>
            </a:r>
            <a:r>
              <a:rPr lang="en-US" sz="2100" dirty="0" smtClean="0">
                <a:latin typeface="Times New Roman" pitchFamily="18" charset="0"/>
                <a:cs typeface="Times New Roman" pitchFamily="18" charset="0"/>
              </a:rPr>
              <a:t>. ABC company  has contracted to provide topsoil for three residential housing developments. Topsoil can be supplied from three different “farms” as follows:</a:t>
            </a:r>
          </a:p>
          <a:p>
            <a:pPr>
              <a:buNone/>
            </a:pP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Farm</a:t>
            </a: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Weekly capacity (cubic yards</a:t>
            </a:r>
            <a:r>
              <a:rPr lang="en-US" sz="2100" dirty="0" smtClean="0">
                <a:latin typeface="Times New Roman" pitchFamily="18" charset="0"/>
                <a:cs typeface="Times New Roman" pitchFamily="18" charset="0"/>
              </a:rPr>
              <a:t>)</a:t>
            </a:r>
          </a:p>
          <a:p>
            <a:pPr>
              <a:buNone/>
            </a:pPr>
            <a:r>
              <a:rPr lang="en-US" sz="2100" dirty="0" smtClean="0">
                <a:latin typeface="Times New Roman" pitchFamily="18" charset="0"/>
                <a:cs typeface="Times New Roman" pitchFamily="18" charset="0"/>
              </a:rPr>
              <a:t>      A                                                  100</a:t>
            </a:r>
          </a:p>
          <a:p>
            <a:pPr>
              <a:buNone/>
            </a:pPr>
            <a:r>
              <a:rPr lang="en-US" sz="2100" dirty="0" smtClean="0">
                <a:latin typeface="Times New Roman" pitchFamily="18" charset="0"/>
                <a:cs typeface="Times New Roman" pitchFamily="18" charset="0"/>
              </a:rPr>
              <a:t>      B                                                  200</a:t>
            </a:r>
          </a:p>
          <a:p>
            <a:pPr algn="just">
              <a:buNone/>
            </a:pPr>
            <a:r>
              <a:rPr lang="en-US" sz="2100" dirty="0" smtClean="0">
                <a:latin typeface="Times New Roman" pitchFamily="18" charset="0"/>
                <a:cs typeface="Times New Roman" pitchFamily="18" charset="0"/>
              </a:rPr>
              <a:t>      C                                                  200</a:t>
            </a:r>
          </a:p>
          <a:p>
            <a:pPr>
              <a:buNone/>
            </a:pPr>
            <a:r>
              <a:rPr lang="en-US" sz="2100" dirty="0" smtClean="0">
                <a:latin typeface="Times New Roman" pitchFamily="18" charset="0"/>
                <a:cs typeface="Times New Roman" pitchFamily="18" charset="0"/>
              </a:rPr>
              <a:t>Demand for the topsoil generated by the construction projects is:</a:t>
            </a:r>
          </a:p>
          <a:p>
            <a:pPr>
              <a:buNone/>
            </a:pP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Project </a:t>
            </a:r>
            <a:r>
              <a:rPr lang="en-US" sz="2100" dirty="0" smtClean="0">
                <a:latin typeface="Times New Roman" pitchFamily="18" charset="0"/>
                <a:cs typeface="Times New Roman" pitchFamily="18" charset="0"/>
              </a:rPr>
              <a:t>                                    </a:t>
            </a:r>
            <a:r>
              <a:rPr lang="en-US" sz="2100" u="sng" dirty="0" smtClean="0">
                <a:latin typeface="Times New Roman" pitchFamily="18" charset="0"/>
                <a:cs typeface="Times New Roman" pitchFamily="18" charset="0"/>
              </a:rPr>
              <a:t>Weekly demand(cubic yards)</a:t>
            </a:r>
          </a:p>
          <a:p>
            <a:pPr>
              <a:buNone/>
            </a:pPr>
            <a:r>
              <a:rPr lang="en-US" sz="2100" dirty="0" smtClean="0">
                <a:latin typeface="Times New Roman" pitchFamily="18" charset="0"/>
                <a:cs typeface="Times New Roman" pitchFamily="18" charset="0"/>
              </a:rPr>
              <a:t>     1                                                      50</a:t>
            </a:r>
          </a:p>
          <a:p>
            <a:pPr>
              <a:buNone/>
            </a:pPr>
            <a:r>
              <a:rPr lang="en-US" sz="2100" dirty="0" smtClean="0">
                <a:latin typeface="Times New Roman" pitchFamily="18" charset="0"/>
                <a:cs typeface="Times New Roman" pitchFamily="18" charset="0"/>
              </a:rPr>
              <a:t>     2                                                     150</a:t>
            </a:r>
          </a:p>
          <a:p>
            <a:pPr>
              <a:buNone/>
            </a:pPr>
            <a:r>
              <a:rPr lang="en-US" sz="2100" dirty="0" smtClean="0">
                <a:latin typeface="Times New Roman" pitchFamily="18" charset="0"/>
                <a:cs typeface="Times New Roman" pitchFamily="18" charset="0"/>
              </a:rPr>
              <a:t>     3                                                     300</a:t>
            </a:r>
            <a:endParaRPr lang="en-US" sz="21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lgn="just">
              <a:buNone/>
            </a:pPr>
            <a:r>
              <a:rPr lang="en-US" sz="2400" dirty="0" smtClean="0">
                <a:latin typeface="Times New Roman" pitchFamily="18" charset="0"/>
                <a:cs typeface="Times New Roman" pitchFamily="18" charset="0"/>
              </a:rPr>
              <a:t>The manager of the ABC company has estimated the cost per cubic yard to ship over each of the possible routes:</a:t>
            </a:r>
          </a:p>
          <a:p>
            <a:pPr algn="just">
              <a:buNone/>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Cost per cubic yard to</a:t>
            </a:r>
          </a:p>
          <a:p>
            <a:pPr algn="just">
              <a:buNone/>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From</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Project #1 </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Project #2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Project #3</a:t>
            </a:r>
          </a:p>
          <a:p>
            <a:pPr algn="just">
              <a:buNone/>
            </a:pPr>
            <a:r>
              <a:rPr lang="en-US" sz="2400" dirty="0" smtClean="0">
                <a:latin typeface="Times New Roman" pitchFamily="18" charset="0"/>
                <a:cs typeface="Times New Roman" pitchFamily="18" charset="0"/>
              </a:rPr>
              <a:t>   Farm A               Birr4              Birr 2                Birr 8</a:t>
            </a:r>
          </a:p>
          <a:p>
            <a:pPr algn="just">
              <a:buNone/>
            </a:pPr>
            <a:r>
              <a:rPr lang="en-US" sz="2400" dirty="0" smtClean="0">
                <a:latin typeface="Times New Roman" pitchFamily="18" charset="0"/>
                <a:cs typeface="Times New Roman" pitchFamily="18" charset="0"/>
              </a:rPr>
              <a:t>   Farm B                  5                    1                         9</a:t>
            </a:r>
          </a:p>
          <a:p>
            <a:pPr algn="just">
              <a:buNone/>
            </a:pPr>
            <a:r>
              <a:rPr lang="en-US" sz="2400" dirty="0" smtClean="0">
                <a:latin typeface="Times New Roman" pitchFamily="18" charset="0"/>
                <a:cs typeface="Times New Roman" pitchFamily="18" charset="0"/>
              </a:rPr>
              <a:t>   Farm C                  7                    6                         3</a:t>
            </a:r>
          </a:p>
          <a:p>
            <a:pPr algn="just">
              <a:buNone/>
            </a:pPr>
            <a:r>
              <a:rPr lang="en-US" sz="2400" b="1" dirty="0" smtClean="0">
                <a:latin typeface="Times New Roman" pitchFamily="18" charset="0"/>
                <a:cs typeface="Times New Roman" pitchFamily="18" charset="0"/>
              </a:rPr>
              <a:t> </a:t>
            </a:r>
          </a:p>
          <a:p>
            <a:pPr algn="just">
              <a:buNone/>
            </a:pPr>
            <a:r>
              <a:rPr lang="en-US" sz="2400" b="1" dirty="0" smtClean="0">
                <a:latin typeface="Times New Roman" pitchFamily="18" charset="0"/>
                <a:cs typeface="Times New Roman" pitchFamily="18" charset="0"/>
              </a:rPr>
              <a:t>Required</a:t>
            </a: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a. Solve  the problem by least cost method ?</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endParaRPr lang="en-US" dirty="0"/>
          </a:p>
        </p:txBody>
      </p:sp>
      <p:sp>
        <p:nvSpPr>
          <p:cNvPr id="2" name="Content Placeholder 1"/>
          <p:cNvSpPr>
            <a:spLocks noGrp="1"/>
          </p:cNvSpPr>
          <p:nvPr>
            <p:ph idx="1"/>
          </p:nvPr>
        </p:nvSpPr>
        <p:spPr/>
        <p:txBody>
          <a:bodyPr/>
          <a:lstStyle/>
          <a:p>
            <a:pPr algn="just"/>
            <a:r>
              <a:rPr lang="en-US" sz="2400" dirty="0" smtClean="0">
                <a:latin typeface="Times New Roman" pitchFamily="18" charset="0"/>
                <a:cs typeface="Times New Roman" pitchFamily="18" charset="0"/>
              </a:rPr>
              <a:t>The first step is to arrange the information into a transportation table. This is shown in the following table:</a:t>
            </a:r>
          </a:p>
          <a:p>
            <a:pPr algn="just">
              <a:buNone/>
            </a:pPr>
            <a:endParaRPr lang="en-US" sz="2400" dirty="0" smtClean="0">
              <a:latin typeface="Times New Roman" pitchFamily="18" charset="0"/>
              <a:cs typeface="Times New Roman" pitchFamily="18" charset="0"/>
            </a:endParaRPr>
          </a:p>
          <a:p>
            <a:endParaRPr lang="en-US" dirty="0"/>
          </a:p>
        </p:txBody>
      </p:sp>
      <p:graphicFrame>
        <p:nvGraphicFramePr>
          <p:cNvPr id="4" name="Table 3"/>
          <p:cNvGraphicFramePr>
            <a:graphicFrameLocks noGrp="1"/>
          </p:cNvGraphicFramePr>
          <p:nvPr/>
        </p:nvGraphicFramePr>
        <p:xfrm>
          <a:off x="914400" y="3124200"/>
          <a:ext cx="6096000" cy="265176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457200">
                <a:tc>
                  <a:txBody>
                    <a:bodyPr/>
                    <a:lstStyle/>
                    <a:p>
                      <a:r>
                        <a:rPr lang="en-US" sz="2400" dirty="0" smtClean="0">
                          <a:latin typeface="Times New Roman" pitchFamily="18" charset="0"/>
                          <a:cs typeface="Times New Roman" pitchFamily="18" charset="0"/>
                        </a:rPr>
                        <a:t>       To </a:t>
                      </a:r>
                    </a:p>
                    <a:p>
                      <a:r>
                        <a:rPr lang="en-US" sz="2400" dirty="0" smtClean="0">
                          <a:latin typeface="Times New Roman" pitchFamily="18" charset="0"/>
                          <a:cs typeface="Times New Roman" pitchFamily="18" charset="0"/>
                        </a:rPr>
                        <a:t>From </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#1</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Supply </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A</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           8</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       100</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B</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9</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200</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C</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200</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Demand </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300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500</a:t>
                      </a:r>
                      <a:endParaRPr lang="en-US" sz="2400" dirty="0">
                        <a:latin typeface="Times New Roman" pitchFamily="18" charset="0"/>
                        <a:cs typeface="Times New Roman" pitchFamily="18" charset="0"/>
                      </a:endParaRPr>
                    </a:p>
                  </a:txBody>
                  <a:tcPr/>
                </a:tc>
              </a:tr>
            </a:tbl>
          </a:graphicData>
        </a:graphic>
      </p:graphicFrame>
      <p:cxnSp>
        <p:nvCxnSpPr>
          <p:cNvPr id="6" name="Straight Connector 5"/>
          <p:cNvCxnSpPr/>
          <p:nvPr/>
        </p:nvCxnSpPr>
        <p:spPr>
          <a:xfrm>
            <a:off x="838200" y="3200400"/>
            <a:ext cx="1219200" cy="60960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0C5E63E6-0947-45BA-A8BA-82534704CEE2}" type="slidenum">
              <a:rPr lang="en-US" smtClean="0"/>
              <a:pPr/>
              <a:t>19</a:t>
            </a:fld>
            <a:endParaRPr lang="en-US"/>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latin typeface="Times New Roman" pitchFamily="18" charset="0"/>
                <a:cs typeface="Times New Roman" pitchFamily="18" charset="0"/>
              </a:rPr>
              <a:t>3.1 Transportation  problem</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lnSpc>
                <a:spcPct val="150000"/>
              </a:lnSpc>
            </a:pPr>
            <a:r>
              <a:rPr lang="en-US" sz="2400" b="1" i="1" dirty="0" smtClean="0">
                <a:latin typeface="Times New Roman" pitchFamily="18" charset="0"/>
                <a:cs typeface="Times New Roman" pitchFamily="18" charset="0"/>
              </a:rPr>
              <a:t>Transportation problem </a:t>
            </a:r>
          </a:p>
          <a:p>
            <a:pPr algn="just">
              <a:lnSpc>
                <a:spcPct val="150000"/>
              </a:lnSpc>
              <a:buFont typeface="Wingdings" pitchFamily="2" charset="2"/>
              <a:buChar char="v"/>
            </a:pPr>
            <a:r>
              <a:rPr lang="en-US" sz="2400" i="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Transportation  problems </a:t>
            </a:r>
            <a:r>
              <a:rPr lang="en-US" sz="2400" dirty="0" smtClean="0">
                <a:latin typeface="Times New Roman" pitchFamily="18" charset="0"/>
                <a:cs typeface="Times New Roman" pitchFamily="18" charset="0"/>
              </a:rPr>
              <a:t>deals with </a:t>
            </a:r>
            <a:r>
              <a:rPr lang="en-US" sz="2400" u="sng" dirty="0" smtClean="0">
                <a:latin typeface="Times New Roman" pitchFamily="18" charset="0"/>
                <a:cs typeface="Times New Roman" pitchFamily="18" charset="0"/>
              </a:rPr>
              <a:t>shipments</a:t>
            </a:r>
            <a:r>
              <a:rPr lang="en-US" sz="2400" dirty="0" smtClean="0">
                <a:latin typeface="Times New Roman" pitchFamily="18" charset="0"/>
                <a:cs typeface="Times New Roman" pitchFamily="18" charset="0"/>
              </a:rPr>
              <a:t> from a number of </a:t>
            </a:r>
            <a:r>
              <a:rPr lang="en-US" sz="2400" b="1" dirty="0" smtClean="0">
                <a:latin typeface="Times New Roman" pitchFamily="18" charset="0"/>
                <a:cs typeface="Times New Roman" pitchFamily="18" charset="0"/>
              </a:rPr>
              <a:t>source</a:t>
            </a:r>
            <a:r>
              <a:rPr lang="en-US" sz="2400" dirty="0" smtClean="0">
                <a:latin typeface="Times New Roman" pitchFamily="18" charset="0"/>
                <a:cs typeface="Times New Roman" pitchFamily="18" charset="0"/>
              </a:rPr>
              <a:t> to a number of </a:t>
            </a:r>
            <a:r>
              <a:rPr lang="en-US" sz="2400" b="1" dirty="0" smtClean="0">
                <a:latin typeface="Times New Roman" pitchFamily="18" charset="0"/>
                <a:cs typeface="Times New Roman" pitchFamily="18" charset="0"/>
              </a:rPr>
              <a:t>destinations</a:t>
            </a:r>
            <a:r>
              <a:rPr lang="en-US" sz="2400" dirty="0" smtClean="0">
                <a:latin typeface="Times New Roman" pitchFamily="18" charset="0"/>
                <a:cs typeface="Times New Roman" pitchFamily="18" charset="0"/>
              </a:rPr>
              <a:t>. Typically each source is supply limited, each destination has known demand and the shipment cost between sources and destinations are given.</a:t>
            </a:r>
          </a:p>
          <a:p>
            <a:pPr algn="just">
              <a:lnSpc>
                <a:spcPct val="150000"/>
              </a:lnSpc>
              <a:buFont typeface="Wingdings" pitchFamily="2" charset="2"/>
              <a:buChar char="v"/>
            </a:pPr>
            <a:r>
              <a:rPr lang="en-US" sz="2400" b="1" dirty="0" smtClean="0">
                <a:latin typeface="Times New Roman" pitchFamily="18" charset="0"/>
                <a:cs typeface="Times New Roman" pitchFamily="18" charset="0"/>
              </a:rPr>
              <a:t>The </a:t>
            </a:r>
            <a:r>
              <a:rPr lang="en-US" sz="2400" b="1" dirty="0" smtClean="0">
                <a:solidFill>
                  <a:srgbClr val="FF0000"/>
                </a:solidFill>
                <a:latin typeface="Times New Roman" pitchFamily="18" charset="0"/>
                <a:cs typeface="Times New Roman" pitchFamily="18" charset="0"/>
              </a:rPr>
              <a:t>objective of such models </a:t>
            </a:r>
            <a:r>
              <a:rPr lang="en-US" sz="2400" dirty="0" smtClean="0">
                <a:latin typeface="Times New Roman" pitchFamily="18" charset="0"/>
                <a:cs typeface="Times New Roman" pitchFamily="18" charset="0"/>
              </a:rPr>
              <a:t>is to determine </a:t>
            </a:r>
            <a:r>
              <a:rPr lang="en-US" sz="2400" u="sng" dirty="0" smtClean="0">
                <a:latin typeface="Times New Roman" pitchFamily="18" charset="0"/>
                <a:cs typeface="Times New Roman" pitchFamily="18" charset="0"/>
              </a:rPr>
              <a:t>how many units </a:t>
            </a:r>
            <a:r>
              <a:rPr lang="en-US" sz="2400" dirty="0" smtClean="0">
                <a:latin typeface="Times New Roman" pitchFamily="18" charset="0"/>
                <a:cs typeface="Times New Roman" pitchFamily="18" charset="0"/>
              </a:rPr>
              <a:t>should be shipped from each source /origin to each destination so that total transportation costs are </a:t>
            </a:r>
            <a:r>
              <a:rPr lang="en-US" sz="2400" u="sng" dirty="0" smtClean="0">
                <a:latin typeface="Times New Roman" pitchFamily="18" charset="0"/>
                <a:cs typeface="Times New Roman" pitchFamily="18" charset="0"/>
              </a:rPr>
              <a:t>minimized</a:t>
            </a:r>
            <a:r>
              <a:rPr lang="en-US" sz="2400" dirty="0" smtClean="0">
                <a:latin typeface="Times New Roman" pitchFamily="18" charset="0"/>
                <a:cs typeface="Times New Roman" pitchFamily="18" charset="0"/>
              </a:rPr>
              <a:t>. </a:t>
            </a:r>
          </a:p>
          <a:p>
            <a:pPr algn="just">
              <a:lnSpc>
                <a:spcPct val="150000"/>
              </a:lnSpc>
              <a:buFont typeface="Wingdings" pitchFamily="2" charset="2"/>
              <a:buChar char="v"/>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lgn="just"/>
            <a:r>
              <a:rPr lang="en-US" sz="2600" dirty="0" smtClean="0">
                <a:latin typeface="Times New Roman" pitchFamily="18" charset="0"/>
                <a:cs typeface="Times New Roman" pitchFamily="18" charset="0"/>
              </a:rPr>
              <a:t>Initial Feasible Solution for the ABC company using the LCM</a:t>
            </a:r>
          </a:p>
          <a:p>
            <a:pPr algn="just">
              <a:buNone/>
            </a:pPr>
            <a:endParaRPr lang="en-US" sz="2600"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just"/>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endParaRPr lang="en-US" sz="26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762000" y="2819400"/>
          <a:ext cx="7543800" cy="3749040"/>
        </p:xfrm>
        <a:graphic>
          <a:graphicData uri="http://schemas.openxmlformats.org/drawingml/2006/table">
            <a:tbl>
              <a:tblPr firstRow="1" bandRow="1">
                <a:tableStyleId>{5940675A-B579-460E-94D1-54222C63F5DA}</a:tableStyleId>
              </a:tblPr>
              <a:tblGrid>
                <a:gridCol w="1508760"/>
                <a:gridCol w="1508760"/>
                <a:gridCol w="1508760"/>
                <a:gridCol w="1798320"/>
                <a:gridCol w="1219200"/>
              </a:tblGrid>
              <a:tr h="370840">
                <a:tc>
                  <a:txBody>
                    <a:bodyPr/>
                    <a:lstStyle/>
                    <a:p>
                      <a:r>
                        <a:rPr lang="en-US" sz="2400" dirty="0" smtClean="0">
                          <a:latin typeface="Times New Roman" pitchFamily="18" charset="0"/>
                          <a:cs typeface="Times New Roman" pitchFamily="18" charset="0"/>
                        </a:rPr>
                        <a:t>       To </a:t>
                      </a:r>
                    </a:p>
                    <a:p>
                      <a:r>
                        <a:rPr lang="en-US" sz="2400" dirty="0" smtClean="0">
                          <a:latin typeface="Times New Roman" pitchFamily="18" charset="0"/>
                          <a:cs typeface="Times New Roman" pitchFamily="18" charset="0"/>
                        </a:rPr>
                        <a:t>From </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#1</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Supply </a:t>
                      </a:r>
                      <a:endParaRPr lang="en-US" sz="2400" dirty="0">
                        <a:latin typeface="Times New Roman" pitchFamily="18" charset="0"/>
                        <a:cs typeface="Times New Roman" pitchFamily="18" charset="0"/>
                      </a:endParaRPr>
                    </a:p>
                  </a:txBody>
                  <a:tcPr/>
                </a:tc>
              </a:tr>
              <a:tr h="701040">
                <a:tc>
                  <a:txBody>
                    <a:bodyPr/>
                    <a:lstStyle/>
                    <a:p>
                      <a:r>
                        <a:rPr lang="en-US" sz="2400" dirty="0" smtClean="0">
                          <a:latin typeface="Times New Roman" pitchFamily="18" charset="0"/>
                          <a:cs typeface="Times New Roman" pitchFamily="18" charset="0"/>
                        </a:rPr>
                        <a:t>Farm A</a:t>
                      </a:r>
                    </a:p>
                  </a:txBody>
                  <a:tcPr/>
                </a:tc>
                <a:tc>
                  <a:txBody>
                    <a:bodyPr/>
                    <a:lstStyle/>
                    <a:p>
                      <a:pPr algn="r"/>
                      <a:r>
                        <a:rPr lang="en-US" dirty="0" smtClean="0">
                          <a:solidFill>
                            <a:schemeClr val="tx1"/>
                          </a:solidFill>
                        </a:rPr>
                        <a:t>4</a:t>
                      </a:r>
                    </a:p>
                    <a:p>
                      <a:pPr algn="ctr"/>
                      <a:r>
                        <a:rPr lang="en-US" b="1" dirty="0" smtClean="0">
                          <a:solidFill>
                            <a:srgbClr val="FF0000"/>
                          </a:solidFill>
                        </a:rPr>
                        <a:t>50</a:t>
                      </a:r>
                      <a:endParaRPr lang="en-US" b="1" dirty="0">
                        <a:solidFill>
                          <a:srgbClr val="FF0000"/>
                        </a:solidFill>
                      </a:endParaRPr>
                    </a:p>
                  </a:txBody>
                  <a:tcPr>
                    <a:solidFill>
                      <a:srgbClr val="FFFF00"/>
                    </a:solidFill>
                  </a:tcPr>
                </a:tc>
                <a:tc>
                  <a:txBody>
                    <a:bodyPr/>
                    <a:lstStyle/>
                    <a:p>
                      <a:pPr algn="r"/>
                      <a:r>
                        <a:rPr lang="en-US" sz="2400" dirty="0" smtClean="0">
                          <a:solidFill>
                            <a:schemeClr val="tx1"/>
                          </a:solidFill>
                          <a:latin typeface="Times New Roman" pitchFamily="18" charset="0"/>
                          <a:cs typeface="Times New Roman" pitchFamily="18" charset="0"/>
                        </a:rPr>
                        <a:t>2</a:t>
                      </a:r>
                    </a:p>
                  </a:txBody>
                  <a:tcPr/>
                </a:tc>
                <a:tc>
                  <a:txBody>
                    <a:bodyPr/>
                    <a:lstStyle/>
                    <a:p>
                      <a:pPr algn="r"/>
                      <a:r>
                        <a:rPr lang="en-US" sz="2400" dirty="0" smtClean="0">
                          <a:latin typeface="Times New Roman" pitchFamily="18" charset="0"/>
                          <a:cs typeface="Times New Roman" pitchFamily="18" charset="0"/>
                        </a:rPr>
                        <a:t>           8</a:t>
                      </a:r>
                    </a:p>
                    <a:p>
                      <a:pPr algn="ctr"/>
                      <a:r>
                        <a:rPr lang="en-US" sz="2400" dirty="0" smtClean="0">
                          <a:solidFill>
                            <a:srgbClr val="FF0000"/>
                          </a:solidFill>
                          <a:latin typeface="Times New Roman" pitchFamily="18" charset="0"/>
                          <a:cs typeface="Times New Roman" pitchFamily="18" charset="0"/>
                        </a:rPr>
                        <a:t>50</a:t>
                      </a:r>
                      <a:endParaRPr lang="en-US" sz="2400" dirty="0">
                        <a:solidFill>
                          <a:srgbClr val="FF0000"/>
                        </a:solidFill>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       100</a:t>
                      </a:r>
                    </a:p>
                  </a:txBody>
                  <a:tcPr/>
                </a:tc>
              </a:tr>
              <a:tr h="370840">
                <a:tc>
                  <a:txBody>
                    <a:bodyPr/>
                    <a:lstStyle/>
                    <a:p>
                      <a:r>
                        <a:rPr lang="en-US" sz="2400" dirty="0" smtClean="0">
                          <a:latin typeface="Times New Roman" pitchFamily="18" charset="0"/>
                          <a:cs typeface="Times New Roman" pitchFamily="18" charset="0"/>
                        </a:rPr>
                        <a:t>Farm B</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a:t>
                      </a:r>
                    </a:p>
                    <a:p>
                      <a:pPr algn="ctr"/>
                      <a:r>
                        <a:rPr lang="en-US" sz="2400" dirty="0" smtClean="0">
                          <a:solidFill>
                            <a:srgbClr val="FF0000"/>
                          </a:solidFill>
                          <a:latin typeface="Times New Roman" pitchFamily="18" charset="0"/>
                          <a:cs typeface="Times New Roman" pitchFamily="18" charset="0"/>
                        </a:rPr>
                        <a:t>150</a:t>
                      </a:r>
                    </a:p>
                  </a:txBody>
                  <a:tcPr>
                    <a:solidFill>
                      <a:srgbClr val="FFFF00"/>
                    </a:solidFill>
                  </a:tcPr>
                </a:tc>
                <a:tc>
                  <a:txBody>
                    <a:bodyPr/>
                    <a:lstStyle/>
                    <a:p>
                      <a:pPr algn="r"/>
                      <a:r>
                        <a:rPr lang="en-US" sz="2400" dirty="0" smtClean="0">
                          <a:latin typeface="Times New Roman" pitchFamily="18" charset="0"/>
                          <a:cs typeface="Times New Roman" pitchFamily="18" charset="0"/>
                        </a:rPr>
                        <a:t>9</a:t>
                      </a:r>
                    </a:p>
                    <a:p>
                      <a:pPr algn="ctr"/>
                      <a:r>
                        <a:rPr lang="en-US" sz="2400" dirty="0" smtClean="0">
                          <a:solidFill>
                            <a:srgbClr val="FF0000"/>
                          </a:solidFill>
                          <a:latin typeface="Times New Roman" pitchFamily="18" charset="0"/>
                          <a:cs typeface="Times New Roman" pitchFamily="18" charset="0"/>
                        </a:rPr>
                        <a:t>50</a:t>
                      </a:r>
                    </a:p>
                  </a:txBody>
                  <a:tcPr>
                    <a:solidFill>
                      <a:srgbClr val="FFFF00"/>
                    </a:solidFill>
                  </a:tcPr>
                </a:tc>
                <a:tc>
                  <a:txBody>
                    <a:bodyPr/>
                    <a:lstStyle/>
                    <a:p>
                      <a:pPr algn="r"/>
                      <a:r>
                        <a:rPr lang="en-US" sz="2400" dirty="0" smtClean="0">
                          <a:latin typeface="Times New Roman" pitchFamily="18" charset="0"/>
                          <a:cs typeface="Times New Roman" pitchFamily="18" charset="0"/>
                        </a:rPr>
                        <a:t>200</a:t>
                      </a:r>
                    </a:p>
                  </a:txBody>
                  <a:tcPr/>
                </a:tc>
              </a:tr>
              <a:tr h="370840">
                <a:tc>
                  <a:txBody>
                    <a:bodyPr/>
                    <a:lstStyle/>
                    <a:p>
                      <a:r>
                        <a:rPr lang="en-US" sz="2400" dirty="0" smtClean="0">
                          <a:latin typeface="Times New Roman" pitchFamily="18" charset="0"/>
                          <a:cs typeface="Times New Roman" pitchFamily="18" charset="0"/>
                        </a:rPr>
                        <a:t>Farm C</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a:t>
                      </a:r>
                    </a:p>
                    <a:p>
                      <a:pPr algn="ctr"/>
                      <a:r>
                        <a:rPr lang="en-US" sz="2400" dirty="0" smtClean="0">
                          <a:solidFill>
                            <a:srgbClr val="FF0000"/>
                          </a:solidFill>
                          <a:latin typeface="Times New Roman" pitchFamily="18" charset="0"/>
                          <a:cs typeface="Times New Roman" pitchFamily="18" charset="0"/>
                        </a:rPr>
                        <a:t>200</a:t>
                      </a:r>
                    </a:p>
                  </a:txBody>
                  <a:tcPr>
                    <a:solidFill>
                      <a:srgbClr val="FFFF00"/>
                    </a:solidFill>
                  </a:tcPr>
                </a:tc>
                <a:tc>
                  <a:txBody>
                    <a:bodyPr/>
                    <a:lstStyle/>
                    <a:p>
                      <a:pPr algn="r"/>
                      <a:r>
                        <a:rPr lang="en-US" sz="2400" dirty="0" smtClean="0">
                          <a:latin typeface="Times New Roman" pitchFamily="18" charset="0"/>
                          <a:cs typeface="Times New Roman" pitchFamily="18" charset="0"/>
                        </a:rPr>
                        <a:t>200</a:t>
                      </a:r>
                    </a:p>
                  </a:txBody>
                  <a:tcPr/>
                </a:tc>
              </a:tr>
              <a:tr h="370840">
                <a:tc>
                  <a:txBody>
                    <a:bodyPr/>
                    <a:lstStyle/>
                    <a:p>
                      <a:r>
                        <a:rPr lang="en-US" sz="2400" dirty="0" smtClean="0">
                          <a:latin typeface="Times New Roman" pitchFamily="18" charset="0"/>
                          <a:cs typeface="Times New Roman" pitchFamily="18" charset="0"/>
                        </a:rPr>
                        <a:t>Demand </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150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300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500</a:t>
                      </a:r>
                      <a:endParaRPr lang="en-US" sz="2400" dirty="0">
                        <a:latin typeface="Times New Roman" pitchFamily="18" charset="0"/>
                        <a:cs typeface="Times New Roman" pitchFamily="18" charset="0"/>
                      </a:endParaRPr>
                    </a:p>
                  </a:txBody>
                  <a:tcPr/>
                </a:tc>
              </a:tr>
            </a:tbl>
          </a:graphicData>
        </a:graphic>
      </p:graphicFrame>
      <p:cxnSp>
        <p:nvCxnSpPr>
          <p:cNvPr id="7" name="Straight Connector 6"/>
          <p:cNvCxnSpPr/>
          <p:nvPr/>
        </p:nvCxnSpPr>
        <p:spPr>
          <a:xfrm>
            <a:off x="762000" y="2819400"/>
            <a:ext cx="1524000" cy="83820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0C5E63E6-0947-45BA-A8BA-82534704CEE2}" type="slidenum">
              <a:rPr lang="en-US" smtClean="0"/>
              <a:pPr/>
              <a:t>20</a:t>
            </a:fld>
            <a:endParaRPr lang="en-US"/>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lstStyle/>
          <a:p>
            <a:pPr>
              <a:buNone/>
            </a:pPr>
            <a:r>
              <a:rPr lang="en-US" dirty="0" smtClean="0"/>
              <a:t>Therefore :</a:t>
            </a:r>
          </a:p>
          <a:p>
            <a:r>
              <a:rPr lang="en-US" sz="2400" dirty="0" smtClean="0">
                <a:latin typeface="Times New Roman" pitchFamily="18" charset="0"/>
                <a:cs typeface="Times New Roman" pitchFamily="18" charset="0"/>
              </a:rPr>
              <a:t>Total cost = 50(4) + 50(8) + 150(1) + 50(9) + 200(3) = </a:t>
            </a:r>
            <a:r>
              <a:rPr lang="en-US" sz="2400" b="1" u="sng" dirty="0" smtClean="0">
                <a:solidFill>
                  <a:srgbClr val="FF0000"/>
                </a:solidFill>
                <a:latin typeface="Times New Roman" pitchFamily="18" charset="0"/>
                <a:cs typeface="Times New Roman" pitchFamily="18" charset="0"/>
              </a:rPr>
              <a:t>$1800</a:t>
            </a:r>
            <a:endParaRPr lang="en-US" sz="2400" b="1" u="sng"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3. Vogel’s Approximation Method (VAM)</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77500" lnSpcReduction="20000"/>
          </a:bodyPr>
          <a:lstStyle/>
          <a:p>
            <a:pPr algn="just">
              <a:lnSpc>
                <a:spcPct val="170000"/>
              </a:lnSpc>
            </a:pPr>
            <a:r>
              <a:rPr lang="en-US" sz="2800" dirty="0" smtClean="0">
                <a:latin typeface="Times New Roman" pitchFamily="18" charset="0"/>
                <a:cs typeface="Times New Roman" pitchFamily="18" charset="0"/>
              </a:rPr>
              <a:t>The </a:t>
            </a:r>
            <a:r>
              <a:rPr lang="en-US" sz="2800" b="1" dirty="0" smtClean="0">
                <a:latin typeface="Times New Roman" pitchFamily="18" charset="0"/>
                <a:cs typeface="Times New Roman" pitchFamily="18" charset="0"/>
              </a:rPr>
              <a:t>third method </a:t>
            </a:r>
            <a:r>
              <a:rPr lang="en-US" sz="2800" dirty="0" smtClean="0">
                <a:latin typeface="Times New Roman" pitchFamily="18" charset="0"/>
                <a:cs typeface="Times New Roman" pitchFamily="18" charset="0"/>
              </a:rPr>
              <a:t>for determining an initial solution is based on the concept of </a:t>
            </a:r>
            <a:r>
              <a:rPr lang="en-US" sz="2800" b="1" i="1" dirty="0" smtClean="0">
                <a:latin typeface="Times New Roman" pitchFamily="18" charset="0"/>
                <a:cs typeface="Times New Roman" pitchFamily="18" charset="0"/>
              </a:rPr>
              <a:t>penalty cost or regret. If a decision maker incorrectly </a:t>
            </a:r>
            <a:r>
              <a:rPr lang="en-US" sz="2800" dirty="0" smtClean="0">
                <a:latin typeface="Times New Roman" pitchFamily="18" charset="0"/>
                <a:cs typeface="Times New Roman" pitchFamily="18" charset="0"/>
              </a:rPr>
              <a:t>chooses from several alternative courses of action, a penalty may be suffered (and the decision maker may regret the decision that was made). In transportation problem, the courses of action are the alternative routes and a wrong decision is allocating to a cell that does not contain the lowest cost.</a:t>
            </a:r>
          </a:p>
        </p:txBody>
      </p:sp>
      <p:sp>
        <p:nvSpPr>
          <p:cNvPr id="4" name="Slide Number Placeholder 3"/>
          <p:cNvSpPr>
            <a:spLocks noGrp="1"/>
          </p:cNvSpPr>
          <p:nvPr>
            <p:ph type="sldNum" sz="quarter" idx="12"/>
          </p:nvPr>
        </p:nvSpPr>
        <p:spPr/>
        <p:txBody>
          <a:bodyPr/>
          <a:lstStyle/>
          <a:p>
            <a:fld id="{0C5E63E6-0947-45BA-A8BA-82534704CEE2}"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lstStyle/>
          <a:p>
            <a:pPr algn="just">
              <a:lnSpc>
                <a:spcPct val="150000"/>
              </a:lnSpc>
            </a:pPr>
            <a:r>
              <a:rPr lang="en-US" sz="2400" dirty="0" smtClean="0">
                <a:latin typeface="Times New Roman" pitchFamily="18" charset="0"/>
                <a:cs typeface="Times New Roman" pitchFamily="18" charset="0"/>
              </a:rPr>
              <a:t>With VAM the basis of allocation is </a:t>
            </a:r>
            <a:r>
              <a:rPr lang="en-US" sz="2400" u="sng" dirty="0" smtClean="0">
                <a:solidFill>
                  <a:srgbClr val="FF0000"/>
                </a:solidFill>
                <a:latin typeface="Times New Roman" pitchFamily="18" charset="0"/>
                <a:cs typeface="Times New Roman" pitchFamily="18" charset="0"/>
              </a:rPr>
              <a:t>unit cost penalty </a:t>
            </a:r>
            <a:r>
              <a:rPr lang="en-US" sz="2400" dirty="0" smtClean="0">
                <a:latin typeface="Times New Roman" pitchFamily="18" charset="0"/>
                <a:cs typeface="Times New Roman" pitchFamily="18" charset="0"/>
              </a:rPr>
              <a:t>i.e. that column or row which has the </a:t>
            </a:r>
            <a:r>
              <a:rPr lang="en-US" sz="2400" dirty="0" smtClean="0">
                <a:solidFill>
                  <a:srgbClr val="FF0000"/>
                </a:solidFill>
                <a:latin typeface="Times New Roman" pitchFamily="18" charset="0"/>
                <a:cs typeface="Times New Roman" pitchFamily="18" charset="0"/>
              </a:rPr>
              <a:t>highest unit cost penalty </a:t>
            </a:r>
            <a:r>
              <a:rPr lang="en-US" sz="2400" dirty="0" smtClean="0">
                <a:latin typeface="Times New Roman" pitchFamily="18" charset="0"/>
                <a:cs typeface="Times New Roman" pitchFamily="18" charset="0"/>
              </a:rPr>
              <a:t>(difference between the lowest and the next highest cost) is selected first for allocation and the subsequent allocations in cells are also done keeping in view the highest unit cost penalty</a:t>
            </a:r>
          </a:p>
          <a:p>
            <a:pPr>
              <a:buNone/>
            </a:pPr>
            <a:endParaRPr lang="en-US" dirty="0"/>
          </a:p>
        </p:txBody>
      </p:sp>
      <p:sp>
        <p:nvSpPr>
          <p:cNvPr id="4" name="Slide Number Placeholder 3"/>
          <p:cNvSpPr>
            <a:spLocks noGrp="1"/>
          </p:cNvSpPr>
          <p:nvPr>
            <p:ph type="sldNum" sz="quarter" idx="12"/>
          </p:nvPr>
        </p:nvSpPr>
        <p:spPr/>
        <p:txBody>
          <a:bodyPr/>
          <a:lstStyle/>
          <a:p>
            <a:fld id="{0C5E63E6-0947-45BA-A8BA-82534704CEE2}"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Steps in VAM</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a:xfrm>
            <a:off x="457200" y="1935480"/>
            <a:ext cx="8229600" cy="4922520"/>
          </a:xfrm>
        </p:spPr>
        <p:txBody>
          <a:bodyPr>
            <a:noAutofit/>
          </a:bodyPr>
          <a:lstStyle/>
          <a:p>
            <a:pPr algn="just">
              <a:buFontTx/>
              <a:buNone/>
            </a:pPr>
            <a:r>
              <a:rPr lang="en-US" sz="2400" dirty="0" smtClean="0">
                <a:latin typeface="Times New Roman" pitchFamily="18" charset="0"/>
                <a:cs typeface="Times New Roman" pitchFamily="18" charset="0"/>
              </a:rPr>
              <a:t>Operational steps:</a:t>
            </a:r>
          </a:p>
          <a:p>
            <a:pPr algn="just">
              <a:buFontTx/>
              <a:buNone/>
            </a:pPr>
            <a:r>
              <a:rPr lang="en-US" sz="2400" dirty="0" smtClean="0">
                <a:latin typeface="Times New Roman" pitchFamily="18" charset="0"/>
                <a:cs typeface="Times New Roman" pitchFamily="18" charset="0"/>
              </a:rPr>
              <a:t>Step 1: for each column and row, determine its penalty cost by subtracting their </a:t>
            </a:r>
            <a:r>
              <a:rPr lang="en-US" sz="2400" dirty="0" smtClean="0">
                <a:solidFill>
                  <a:srgbClr val="FF0000"/>
                </a:solidFill>
                <a:latin typeface="Times New Roman" pitchFamily="18" charset="0"/>
                <a:cs typeface="Times New Roman" pitchFamily="18" charset="0"/>
              </a:rPr>
              <a:t>two of their least cost </a:t>
            </a:r>
            <a:r>
              <a:rPr lang="en-US" sz="2400" dirty="0" smtClean="0">
                <a:latin typeface="Times New Roman" pitchFamily="18" charset="0"/>
                <a:cs typeface="Times New Roman" pitchFamily="18" charset="0"/>
              </a:rPr>
              <a:t>.</a:t>
            </a:r>
          </a:p>
          <a:p>
            <a:pPr algn="just">
              <a:buFontTx/>
              <a:buNone/>
            </a:pPr>
            <a:r>
              <a:rPr lang="en-US" sz="2400" dirty="0" smtClean="0">
                <a:latin typeface="Times New Roman" pitchFamily="18" charset="0"/>
                <a:cs typeface="Times New Roman" pitchFamily="18" charset="0"/>
              </a:rPr>
              <a:t>Step 2: select row/column that has the </a:t>
            </a:r>
            <a:r>
              <a:rPr lang="en-US" sz="2400" dirty="0" smtClean="0">
                <a:solidFill>
                  <a:srgbClr val="FF0000"/>
                </a:solidFill>
                <a:latin typeface="Times New Roman" pitchFamily="18" charset="0"/>
                <a:cs typeface="Times New Roman" pitchFamily="18" charset="0"/>
              </a:rPr>
              <a:t>highest penalty cost </a:t>
            </a:r>
          </a:p>
          <a:p>
            <a:pPr algn="just">
              <a:buFontTx/>
              <a:buNone/>
            </a:pPr>
            <a:r>
              <a:rPr lang="en-US" sz="2400" dirty="0" smtClean="0">
                <a:latin typeface="Times New Roman" pitchFamily="18" charset="0"/>
                <a:cs typeface="Times New Roman" pitchFamily="18" charset="0"/>
              </a:rPr>
              <a:t>             in step 1</a:t>
            </a:r>
          </a:p>
          <a:p>
            <a:pPr marL="973138" indent="-973138" algn="just">
              <a:buFontTx/>
              <a:buNone/>
            </a:pPr>
            <a:r>
              <a:rPr lang="en-US" sz="2400" dirty="0" smtClean="0">
                <a:latin typeface="Times New Roman" pitchFamily="18" charset="0"/>
                <a:cs typeface="Times New Roman" pitchFamily="18" charset="0"/>
              </a:rPr>
              <a:t>Step 3:  assign as much as allocation to the selected row/column that has the </a:t>
            </a:r>
            <a:r>
              <a:rPr lang="en-US" sz="2400" dirty="0" smtClean="0">
                <a:solidFill>
                  <a:srgbClr val="FF0000"/>
                </a:solidFill>
                <a:latin typeface="Times New Roman" pitchFamily="18" charset="0"/>
                <a:cs typeface="Times New Roman" pitchFamily="18" charset="0"/>
              </a:rPr>
              <a:t>least cost</a:t>
            </a:r>
          </a:p>
          <a:p>
            <a:pPr algn="just">
              <a:buFontTx/>
              <a:buNone/>
            </a:pPr>
            <a:r>
              <a:rPr lang="en-US" sz="2400" dirty="0" smtClean="0">
                <a:latin typeface="Times New Roman" pitchFamily="18" charset="0"/>
                <a:cs typeface="Times New Roman" pitchFamily="18" charset="0"/>
              </a:rPr>
              <a:t>Step 4:  Block those cells that cannot be further allocated</a:t>
            </a:r>
          </a:p>
          <a:p>
            <a:pPr algn="just">
              <a:buFontTx/>
              <a:buNone/>
            </a:pPr>
            <a:r>
              <a:rPr lang="en-US" sz="2400" dirty="0" smtClean="0">
                <a:latin typeface="Times New Roman" pitchFamily="18" charset="0"/>
                <a:cs typeface="Times New Roman" pitchFamily="18" charset="0"/>
              </a:rPr>
              <a:t>Step 5: Repeat above steps until all allocations have been </a:t>
            </a:r>
          </a:p>
          <a:p>
            <a:pPr algn="just">
              <a:buFontTx/>
              <a:buNone/>
            </a:pPr>
            <a:r>
              <a:rPr lang="en-US" sz="2400" dirty="0" smtClean="0">
                <a:latin typeface="Times New Roman" pitchFamily="18" charset="0"/>
                <a:cs typeface="Times New Roman" pitchFamily="18" charset="0"/>
              </a:rPr>
              <a:t>		  assigned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a:t>
            </a:r>
            <a:endParaRPr lang="en-US" dirty="0"/>
          </a:p>
        </p:txBody>
      </p:sp>
      <p:graphicFrame>
        <p:nvGraphicFramePr>
          <p:cNvPr id="4" name="Content Placeholder 3"/>
          <p:cNvGraphicFramePr>
            <a:graphicFrameLocks noGrp="1"/>
          </p:cNvGraphicFramePr>
          <p:nvPr>
            <p:ph idx="1"/>
          </p:nvPr>
        </p:nvGraphicFramePr>
        <p:xfrm>
          <a:off x="304800" y="2057400"/>
          <a:ext cx="8229600" cy="2362200"/>
        </p:xfrm>
        <a:graphic>
          <a:graphicData uri="http://schemas.openxmlformats.org/drawingml/2006/table">
            <a:tbl>
              <a:tblPr firstRow="1" bandRow="1">
                <a:tableStyleId>{5940675A-B579-460E-94D1-54222C63F5DA}</a:tableStyleId>
              </a:tblPr>
              <a:tblGrid>
                <a:gridCol w="1981200"/>
                <a:gridCol w="1310640"/>
                <a:gridCol w="1645920"/>
                <a:gridCol w="1645920"/>
                <a:gridCol w="1645920"/>
              </a:tblGrid>
              <a:tr h="533400">
                <a:tc>
                  <a:txBody>
                    <a:bodyPr/>
                    <a:lstStyle/>
                    <a:p>
                      <a:r>
                        <a:rPr lang="en-US" sz="2400" dirty="0" smtClean="0">
                          <a:latin typeface="Times New Roman" pitchFamily="18" charset="0"/>
                          <a:cs typeface="Times New Roman" pitchFamily="18" charset="0"/>
                        </a:rPr>
                        <a:t>From        To</a:t>
                      </a:r>
                    </a:p>
                  </a:txBody>
                  <a:tcPr/>
                </a:tc>
                <a:tc>
                  <a:txBody>
                    <a:bodyPr/>
                    <a:lstStyle/>
                    <a:p>
                      <a:pPr algn="ctr"/>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C</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Supply </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8</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150</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175</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275</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Demand </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200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100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300</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600</a:t>
                      </a:r>
                      <a:endParaRPr lang="en-US" sz="2400" dirty="0">
                        <a:latin typeface="Times New Roman" pitchFamily="18" charset="0"/>
                        <a:cs typeface="Times New Roman" pitchFamily="18" charset="0"/>
                      </a:endParaRPr>
                    </a:p>
                  </a:txBody>
                  <a:tcPr/>
                </a:tc>
              </a:tr>
            </a:tbl>
          </a:graphicData>
        </a:graphic>
      </p:graphicFrame>
      <p:cxnSp>
        <p:nvCxnSpPr>
          <p:cNvPr id="6" name="Straight Connector 5"/>
          <p:cNvCxnSpPr/>
          <p:nvPr/>
        </p:nvCxnSpPr>
        <p:spPr>
          <a:xfrm>
            <a:off x="990600" y="2057400"/>
            <a:ext cx="91440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63E6-0947-45BA-A8BA-82534704CEE2}" type="slidenum">
              <a:rPr lang="en-US" smtClean="0"/>
              <a:pPr/>
              <a:t>25</a:t>
            </a:fld>
            <a:endParaRPr lang="en-US"/>
          </a:p>
        </p:txBody>
      </p:sp>
      <p:sp>
        <p:nvSpPr>
          <p:cNvPr id="7" name="Footer Placeholder 6"/>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9" name="Rectangle 9"/>
          <p:cNvSpPr>
            <a:spLocks noGrp="1" noChangeArrowheads="1"/>
          </p:cNvSpPr>
          <p:nvPr>
            <p:ph type="title"/>
          </p:nvPr>
        </p:nvSpPr>
        <p:spPr/>
        <p:txBody>
          <a:bodyPr>
            <a:normAutofit/>
          </a:bodyPr>
          <a:lstStyle/>
          <a:p>
            <a:r>
              <a:rPr lang="en-US" sz="3200" dirty="0" smtClean="0">
                <a:latin typeface="Times New Roman" pitchFamily="18" charset="0"/>
                <a:cs typeface="Times New Roman" pitchFamily="18" charset="0"/>
              </a:rPr>
              <a:t>Subtracting  </a:t>
            </a:r>
            <a:r>
              <a:rPr lang="en-US" sz="3200" dirty="0">
                <a:latin typeface="Times New Roman" pitchFamily="18" charset="0"/>
                <a:cs typeface="Times New Roman" pitchFamily="18" charset="0"/>
              </a:rPr>
              <a:t>their two of </a:t>
            </a:r>
            <a:r>
              <a:rPr lang="en-US" sz="3200" dirty="0" smtClean="0">
                <a:latin typeface="Times New Roman" pitchFamily="18" charset="0"/>
                <a:cs typeface="Times New Roman" pitchFamily="18" charset="0"/>
              </a:rPr>
              <a:t>their least </a:t>
            </a:r>
            <a:r>
              <a:rPr lang="en-US" sz="3200" dirty="0">
                <a:latin typeface="Times New Roman" pitchFamily="18" charset="0"/>
                <a:cs typeface="Times New Roman" pitchFamily="18" charset="0"/>
              </a:rPr>
              <a:t>cost </a:t>
            </a:r>
            <a:endParaRPr lang="en-US" sz="3200" dirty="0"/>
          </a:p>
        </p:txBody>
      </p:sp>
      <p:pic>
        <p:nvPicPr>
          <p:cNvPr id="30727" name="Picture 7" descr="t5"/>
          <p:cNvPicPr>
            <a:picLocks noGrp="1" noChangeAspect="1" noChangeArrowheads="1"/>
          </p:cNvPicPr>
          <p:nvPr>
            <p:ph idx="1"/>
          </p:nvPr>
        </p:nvPicPr>
        <p:blipFill>
          <a:blip r:embed="rId2"/>
          <a:stretch>
            <a:fillRect/>
          </a:stretch>
        </p:blipFill>
        <p:spPr>
          <a:xfrm>
            <a:off x="1067238" y="2663214"/>
            <a:ext cx="7009524" cy="2933334"/>
          </a:xfrm>
          <a:noFill/>
          <a:ln/>
        </p:spPr>
      </p:pic>
      <p:sp>
        <p:nvSpPr>
          <p:cNvPr id="11" name="Slide Number Placeholder 5"/>
          <p:cNvSpPr>
            <a:spLocks noGrp="1"/>
          </p:cNvSpPr>
          <p:nvPr>
            <p:ph type="sldNum" sz="quarter" idx="12"/>
          </p:nvPr>
        </p:nvSpPr>
        <p:spPr/>
        <p:txBody>
          <a:bodyPr/>
          <a:lstStyle/>
          <a:p>
            <a:fld id="{A15E9E9D-80A9-4FCB-AC9D-F36E1865A409}" type="slidenum">
              <a:rPr lang="en-US"/>
              <a:pPr/>
              <a:t>26</a:t>
            </a:fld>
            <a:endParaRPr lang="en-US"/>
          </a:p>
        </p:txBody>
      </p:sp>
      <p:sp>
        <p:nvSpPr>
          <p:cNvPr id="30728" name="Text Box 8"/>
          <p:cNvSpPr txBox="1">
            <a:spLocks noChangeArrowheads="1"/>
          </p:cNvSpPr>
          <p:nvPr/>
        </p:nvSpPr>
        <p:spPr bwMode="auto">
          <a:xfrm>
            <a:off x="3505200" y="1524000"/>
            <a:ext cx="1311275" cy="461665"/>
          </a:xfrm>
          <a:prstGeom prst="rect">
            <a:avLst/>
          </a:prstGeom>
          <a:noFill/>
          <a:ln w="9525">
            <a:noFill/>
            <a:miter lim="800000"/>
            <a:headEnd/>
            <a:tailEnd/>
          </a:ln>
          <a:effectLst/>
        </p:spPr>
        <p:txBody>
          <a:bodyPr wrap="square">
            <a:spAutoFit/>
          </a:bodyPr>
          <a:lstStyle/>
          <a:p>
            <a:r>
              <a:rPr lang="en-US" sz="2400" b="1" dirty="0">
                <a:latin typeface="Times New Roman" pitchFamily="18" charset="0"/>
                <a:cs typeface="Times New Roman" pitchFamily="18" charset="0"/>
              </a:rPr>
              <a:t>Step 1</a:t>
            </a:r>
          </a:p>
        </p:txBody>
      </p:sp>
      <p:sp>
        <p:nvSpPr>
          <p:cNvPr id="30730" name="Text Box 10"/>
          <p:cNvSpPr txBox="1">
            <a:spLocks noChangeArrowheads="1"/>
          </p:cNvSpPr>
          <p:nvPr/>
        </p:nvSpPr>
        <p:spPr bwMode="auto">
          <a:xfrm>
            <a:off x="7299325" y="3313113"/>
            <a:ext cx="793750" cy="1739900"/>
          </a:xfrm>
          <a:prstGeom prst="rect">
            <a:avLst/>
          </a:prstGeom>
          <a:noFill/>
          <a:ln w="9525">
            <a:noFill/>
            <a:miter lim="800000"/>
            <a:headEnd/>
            <a:tailEnd/>
          </a:ln>
          <a:effectLst/>
        </p:spPr>
        <p:txBody>
          <a:bodyPr wrap="none">
            <a:spAutoFit/>
          </a:bodyPr>
          <a:lstStyle/>
          <a:p>
            <a:r>
              <a:rPr lang="en-US" dirty="0"/>
              <a:t>(8-6)</a:t>
            </a:r>
          </a:p>
          <a:p>
            <a:endParaRPr lang="en-US" dirty="0"/>
          </a:p>
          <a:p>
            <a:endParaRPr lang="en-US" dirty="0"/>
          </a:p>
          <a:p>
            <a:r>
              <a:rPr lang="en-US" dirty="0"/>
              <a:t>(11-7)</a:t>
            </a:r>
          </a:p>
          <a:p>
            <a:endParaRPr lang="en-US" dirty="0"/>
          </a:p>
          <a:p>
            <a:r>
              <a:rPr lang="en-US" dirty="0"/>
              <a:t>(5-4)</a:t>
            </a:r>
          </a:p>
        </p:txBody>
      </p:sp>
      <p:sp>
        <p:nvSpPr>
          <p:cNvPr id="30731" name="Text Box 11"/>
          <p:cNvSpPr txBox="1">
            <a:spLocks noChangeArrowheads="1"/>
          </p:cNvSpPr>
          <p:nvPr/>
        </p:nvSpPr>
        <p:spPr bwMode="auto">
          <a:xfrm>
            <a:off x="3717925" y="5675313"/>
            <a:ext cx="2647950" cy="366712"/>
          </a:xfrm>
          <a:prstGeom prst="rect">
            <a:avLst/>
          </a:prstGeom>
          <a:noFill/>
          <a:ln w="9525">
            <a:noFill/>
            <a:miter lim="800000"/>
            <a:headEnd/>
            <a:tailEnd/>
          </a:ln>
          <a:effectLst/>
        </p:spPr>
        <p:txBody>
          <a:bodyPr wrap="none">
            <a:spAutoFit/>
          </a:bodyPr>
          <a:lstStyle/>
          <a:p>
            <a:r>
              <a:rPr lang="en-US"/>
              <a:t>(6-4)       (8-5)     (11-10)</a:t>
            </a:r>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p:txBody>
          <a:bodyPr>
            <a:normAutofit/>
          </a:bodyPr>
          <a:lstStyle/>
          <a:p>
            <a:r>
              <a:rPr lang="en-US" sz="3200" dirty="0">
                <a:latin typeface="Times New Roman" pitchFamily="18" charset="0"/>
                <a:cs typeface="Times New Roman" pitchFamily="18" charset="0"/>
              </a:rPr>
              <a:t>Steps 2 &amp; 3</a:t>
            </a:r>
          </a:p>
        </p:txBody>
      </p:sp>
      <p:pic>
        <p:nvPicPr>
          <p:cNvPr id="33798" name="Picture 6" descr="t5"/>
          <p:cNvPicPr>
            <a:picLocks noGrp="1" noChangeAspect="1" noChangeArrowheads="1"/>
          </p:cNvPicPr>
          <p:nvPr>
            <p:ph idx="1"/>
          </p:nvPr>
        </p:nvPicPr>
        <p:blipFill>
          <a:blip r:embed="rId2"/>
          <a:stretch>
            <a:fillRect/>
          </a:stretch>
        </p:blipFill>
        <p:spPr>
          <a:xfrm>
            <a:off x="1067238" y="2663214"/>
            <a:ext cx="7009524" cy="2933334"/>
          </a:xfrm>
          <a:noFill/>
          <a:ln/>
        </p:spPr>
      </p:pic>
      <p:sp>
        <p:nvSpPr>
          <p:cNvPr id="13" name="Slide Number Placeholder 5"/>
          <p:cNvSpPr>
            <a:spLocks noGrp="1"/>
          </p:cNvSpPr>
          <p:nvPr>
            <p:ph type="sldNum" sz="quarter" idx="12"/>
          </p:nvPr>
        </p:nvSpPr>
        <p:spPr/>
        <p:txBody>
          <a:bodyPr/>
          <a:lstStyle/>
          <a:p>
            <a:fld id="{151D0D3C-B45C-45D0-B72D-B72D725C7E5F}" type="slidenum">
              <a:rPr lang="en-US"/>
              <a:pPr/>
              <a:t>27</a:t>
            </a:fld>
            <a:endParaRPr lang="en-US"/>
          </a:p>
        </p:txBody>
      </p:sp>
      <p:sp>
        <p:nvSpPr>
          <p:cNvPr id="33799" name="Line 7"/>
          <p:cNvSpPr>
            <a:spLocks noChangeShapeType="1"/>
          </p:cNvSpPr>
          <p:nvPr/>
        </p:nvSpPr>
        <p:spPr bwMode="auto">
          <a:xfrm flipH="1">
            <a:off x="7239000" y="2590800"/>
            <a:ext cx="762000" cy="1219200"/>
          </a:xfrm>
          <a:prstGeom prst="line">
            <a:avLst/>
          </a:prstGeom>
          <a:noFill/>
          <a:ln w="9525">
            <a:solidFill>
              <a:schemeClr val="tx1"/>
            </a:solidFill>
            <a:round/>
            <a:headEnd/>
            <a:tailEnd type="triangle" w="med" len="med"/>
          </a:ln>
          <a:effectLst/>
        </p:spPr>
        <p:txBody>
          <a:bodyPr/>
          <a:lstStyle/>
          <a:p>
            <a:endParaRPr lang="en-US"/>
          </a:p>
        </p:txBody>
      </p:sp>
      <p:sp>
        <p:nvSpPr>
          <p:cNvPr id="33800" name="Text Box 8"/>
          <p:cNvSpPr txBox="1">
            <a:spLocks noChangeArrowheads="1"/>
          </p:cNvSpPr>
          <p:nvPr/>
        </p:nvSpPr>
        <p:spPr bwMode="auto">
          <a:xfrm>
            <a:off x="7223125" y="2093913"/>
            <a:ext cx="1758950" cy="641350"/>
          </a:xfrm>
          <a:prstGeom prst="rect">
            <a:avLst/>
          </a:prstGeom>
          <a:noFill/>
          <a:ln w="9525">
            <a:noFill/>
            <a:miter lim="800000"/>
            <a:headEnd/>
            <a:tailEnd/>
          </a:ln>
          <a:effectLst/>
        </p:spPr>
        <p:txBody>
          <a:bodyPr wrap="none">
            <a:spAutoFit/>
          </a:bodyPr>
          <a:lstStyle/>
          <a:p>
            <a:r>
              <a:rPr lang="en-US" dirty="0"/>
              <a:t>Highest penalty</a:t>
            </a:r>
          </a:p>
          <a:p>
            <a:r>
              <a:rPr lang="en-US" dirty="0"/>
              <a:t>cost</a:t>
            </a:r>
          </a:p>
        </p:txBody>
      </p:sp>
      <p:sp>
        <p:nvSpPr>
          <p:cNvPr id="33801" name="Text Box 9"/>
          <p:cNvSpPr txBox="1">
            <a:spLocks noChangeArrowheads="1"/>
          </p:cNvSpPr>
          <p:nvPr/>
        </p:nvSpPr>
        <p:spPr bwMode="auto">
          <a:xfrm>
            <a:off x="7299325" y="1712913"/>
            <a:ext cx="946150" cy="366712"/>
          </a:xfrm>
          <a:prstGeom prst="rect">
            <a:avLst/>
          </a:prstGeom>
          <a:noFill/>
          <a:ln w="9525">
            <a:noFill/>
            <a:miter lim="800000"/>
            <a:headEnd/>
            <a:tailEnd/>
          </a:ln>
          <a:effectLst/>
        </p:spPr>
        <p:txBody>
          <a:bodyPr wrap="none">
            <a:spAutoFit/>
          </a:bodyPr>
          <a:lstStyle/>
          <a:p>
            <a:r>
              <a:rPr lang="en-US" b="1"/>
              <a:t>Step 2:</a:t>
            </a:r>
          </a:p>
        </p:txBody>
      </p:sp>
      <p:sp>
        <p:nvSpPr>
          <p:cNvPr id="33802" name="Line 10"/>
          <p:cNvSpPr>
            <a:spLocks noChangeShapeType="1"/>
          </p:cNvSpPr>
          <p:nvPr/>
        </p:nvSpPr>
        <p:spPr bwMode="auto">
          <a:xfrm flipV="1">
            <a:off x="2286000" y="4038600"/>
            <a:ext cx="1905000" cy="1600200"/>
          </a:xfrm>
          <a:prstGeom prst="line">
            <a:avLst/>
          </a:prstGeom>
          <a:noFill/>
          <a:ln w="9525">
            <a:solidFill>
              <a:schemeClr val="tx1"/>
            </a:solidFill>
            <a:round/>
            <a:headEnd/>
            <a:tailEnd type="triangle" w="med" len="med"/>
          </a:ln>
          <a:effectLst/>
        </p:spPr>
        <p:txBody>
          <a:bodyPr/>
          <a:lstStyle/>
          <a:p>
            <a:endParaRPr lang="en-US"/>
          </a:p>
        </p:txBody>
      </p:sp>
      <p:sp>
        <p:nvSpPr>
          <p:cNvPr id="33803" name="Text Box 11"/>
          <p:cNvSpPr txBox="1">
            <a:spLocks noChangeArrowheads="1"/>
          </p:cNvSpPr>
          <p:nvPr/>
        </p:nvSpPr>
        <p:spPr bwMode="auto">
          <a:xfrm>
            <a:off x="1431925" y="5827713"/>
            <a:ext cx="3206750" cy="366712"/>
          </a:xfrm>
          <a:prstGeom prst="rect">
            <a:avLst/>
          </a:prstGeom>
          <a:noFill/>
          <a:ln w="9525">
            <a:noFill/>
            <a:miter lim="800000"/>
            <a:headEnd/>
            <a:tailEnd/>
          </a:ln>
          <a:effectLst/>
        </p:spPr>
        <p:txBody>
          <a:bodyPr wrap="none">
            <a:spAutoFit/>
          </a:bodyPr>
          <a:lstStyle/>
          <a:p>
            <a:r>
              <a:rPr lang="en-US" b="1"/>
              <a:t>Step 3:</a:t>
            </a:r>
            <a:r>
              <a:rPr lang="en-US"/>
              <a:t> this has the least cost</a:t>
            </a:r>
          </a:p>
        </p:txBody>
      </p:sp>
      <p:sp>
        <p:nvSpPr>
          <p:cNvPr id="10" name="Footer Placeholder 9"/>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r>
              <a:rPr lang="en-US" sz="3200" dirty="0">
                <a:latin typeface="Times New Roman" pitchFamily="18" charset="0"/>
                <a:cs typeface="Times New Roman" pitchFamily="18" charset="0"/>
              </a:rPr>
              <a:t>Step 4</a:t>
            </a:r>
          </a:p>
        </p:txBody>
      </p:sp>
      <p:pic>
        <p:nvPicPr>
          <p:cNvPr id="35845" name="Picture 5" descr="vam2"/>
          <p:cNvPicPr>
            <a:picLocks noGrp="1" noChangeAspect="1" noChangeArrowheads="1"/>
          </p:cNvPicPr>
          <p:nvPr>
            <p:ph idx="1"/>
          </p:nvPr>
        </p:nvPicPr>
        <p:blipFill>
          <a:blip r:embed="rId2"/>
          <a:srcRect/>
          <a:stretch>
            <a:fillRect/>
          </a:stretch>
        </p:blipFill>
        <p:spPr>
          <a:xfrm>
            <a:off x="1000125" y="1828800"/>
            <a:ext cx="7142163" cy="3443288"/>
          </a:xfrm>
          <a:noFill/>
          <a:ln/>
        </p:spPr>
      </p:pic>
      <p:sp>
        <p:nvSpPr>
          <p:cNvPr id="11" name="Slide Number Placeholder 5"/>
          <p:cNvSpPr>
            <a:spLocks noGrp="1"/>
          </p:cNvSpPr>
          <p:nvPr>
            <p:ph type="sldNum" sz="quarter" idx="12"/>
          </p:nvPr>
        </p:nvSpPr>
        <p:spPr/>
        <p:txBody>
          <a:bodyPr/>
          <a:lstStyle/>
          <a:p>
            <a:fld id="{92C0D0F1-970A-45CC-AD8F-80C9ABB58E79}" type="slidenum">
              <a:rPr lang="en-US"/>
              <a:pPr/>
              <a:t>28</a:t>
            </a:fld>
            <a:endParaRPr lang="en-US"/>
          </a:p>
        </p:txBody>
      </p:sp>
      <p:sp>
        <p:nvSpPr>
          <p:cNvPr id="35846" name="Text Box 6"/>
          <p:cNvSpPr txBox="1">
            <a:spLocks noChangeArrowheads="1"/>
          </p:cNvSpPr>
          <p:nvPr/>
        </p:nvSpPr>
        <p:spPr bwMode="auto">
          <a:xfrm>
            <a:off x="5165725" y="3617913"/>
            <a:ext cx="412750" cy="366712"/>
          </a:xfrm>
          <a:prstGeom prst="rect">
            <a:avLst/>
          </a:prstGeom>
          <a:noFill/>
          <a:ln w="9525">
            <a:noFill/>
            <a:miter lim="800000"/>
            <a:headEnd/>
            <a:tailEnd/>
          </a:ln>
          <a:effectLst/>
        </p:spPr>
        <p:txBody>
          <a:bodyPr wrap="none">
            <a:spAutoFit/>
          </a:bodyPr>
          <a:lstStyle/>
          <a:p>
            <a:r>
              <a:rPr lang="en-US"/>
              <a:t>---</a:t>
            </a:r>
          </a:p>
        </p:txBody>
      </p:sp>
      <p:sp>
        <p:nvSpPr>
          <p:cNvPr id="35847" name="Text Box 7"/>
          <p:cNvSpPr txBox="1">
            <a:spLocks noChangeArrowheads="1"/>
          </p:cNvSpPr>
          <p:nvPr/>
        </p:nvSpPr>
        <p:spPr bwMode="auto">
          <a:xfrm>
            <a:off x="5851525" y="3541713"/>
            <a:ext cx="412750" cy="366712"/>
          </a:xfrm>
          <a:prstGeom prst="rect">
            <a:avLst/>
          </a:prstGeom>
          <a:noFill/>
          <a:ln w="9525">
            <a:noFill/>
            <a:miter lim="800000"/>
            <a:headEnd/>
            <a:tailEnd/>
          </a:ln>
          <a:effectLst/>
        </p:spPr>
        <p:txBody>
          <a:bodyPr wrap="none">
            <a:spAutoFit/>
          </a:bodyPr>
          <a:lstStyle/>
          <a:p>
            <a:r>
              <a:rPr lang="en-US"/>
              <a:t>---</a:t>
            </a:r>
          </a:p>
        </p:txBody>
      </p:sp>
      <p:sp>
        <p:nvSpPr>
          <p:cNvPr id="35848" name="Line 8"/>
          <p:cNvSpPr>
            <a:spLocks noChangeShapeType="1"/>
          </p:cNvSpPr>
          <p:nvPr/>
        </p:nvSpPr>
        <p:spPr bwMode="auto">
          <a:xfrm flipH="1">
            <a:off x="6781800" y="3657600"/>
            <a:ext cx="533400" cy="381000"/>
          </a:xfrm>
          <a:prstGeom prst="line">
            <a:avLst/>
          </a:prstGeom>
          <a:noFill/>
          <a:ln w="9525">
            <a:solidFill>
              <a:schemeClr val="tx1"/>
            </a:solidFill>
            <a:round/>
            <a:headEnd/>
            <a:tailEnd/>
          </a:ln>
          <a:effectLst/>
        </p:spPr>
        <p:txBody>
          <a:bodyPr/>
          <a:lstStyle/>
          <a:p>
            <a:endParaRPr lang="en-US"/>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r>
              <a:rPr lang="en-US" sz="3200" dirty="0">
                <a:latin typeface="Times New Roman" pitchFamily="18" charset="0"/>
                <a:cs typeface="Times New Roman" pitchFamily="18" charset="0"/>
              </a:rPr>
              <a:t>Step 5</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Second Iteration</a:t>
            </a:r>
          </a:p>
        </p:txBody>
      </p:sp>
      <p:pic>
        <p:nvPicPr>
          <p:cNvPr id="37893" name="Picture 5" descr="vam3"/>
          <p:cNvPicPr>
            <a:picLocks noGrp="1" noChangeAspect="1" noChangeArrowheads="1"/>
          </p:cNvPicPr>
          <p:nvPr>
            <p:ph idx="1"/>
          </p:nvPr>
        </p:nvPicPr>
        <p:blipFill>
          <a:blip r:embed="rId2"/>
          <a:srcRect/>
          <a:stretch>
            <a:fillRect/>
          </a:stretch>
        </p:blipFill>
        <p:spPr>
          <a:xfrm>
            <a:off x="1185863" y="1828800"/>
            <a:ext cx="6770687" cy="3424238"/>
          </a:xfrm>
          <a:noFill/>
          <a:ln/>
        </p:spPr>
      </p:pic>
      <p:sp>
        <p:nvSpPr>
          <p:cNvPr id="11" name="Slide Number Placeholder 5"/>
          <p:cNvSpPr>
            <a:spLocks noGrp="1"/>
          </p:cNvSpPr>
          <p:nvPr>
            <p:ph type="sldNum" sz="quarter" idx="12"/>
          </p:nvPr>
        </p:nvSpPr>
        <p:spPr/>
        <p:txBody>
          <a:bodyPr/>
          <a:lstStyle/>
          <a:p>
            <a:fld id="{A21859C8-C1D4-45FE-B363-7039254B19E6}" type="slidenum">
              <a:rPr lang="en-US"/>
              <a:pPr/>
              <a:t>29</a:t>
            </a:fld>
            <a:endParaRPr lang="en-US"/>
          </a:p>
        </p:txBody>
      </p:sp>
      <p:sp>
        <p:nvSpPr>
          <p:cNvPr id="37894" name="Text Box 6"/>
          <p:cNvSpPr txBox="1">
            <a:spLocks noChangeArrowheads="1"/>
          </p:cNvSpPr>
          <p:nvPr/>
        </p:nvSpPr>
        <p:spPr bwMode="auto">
          <a:xfrm>
            <a:off x="4784725" y="3465513"/>
            <a:ext cx="412750" cy="366712"/>
          </a:xfrm>
          <a:prstGeom prst="rect">
            <a:avLst/>
          </a:prstGeom>
          <a:noFill/>
          <a:ln w="9525">
            <a:noFill/>
            <a:miter lim="800000"/>
            <a:headEnd/>
            <a:tailEnd/>
          </a:ln>
          <a:effectLst/>
        </p:spPr>
        <p:txBody>
          <a:bodyPr wrap="none">
            <a:spAutoFit/>
          </a:bodyPr>
          <a:lstStyle/>
          <a:p>
            <a:r>
              <a:rPr lang="en-US"/>
              <a:t>---</a:t>
            </a:r>
          </a:p>
        </p:txBody>
      </p:sp>
      <p:sp>
        <p:nvSpPr>
          <p:cNvPr id="37895" name="Text Box 7"/>
          <p:cNvSpPr txBox="1">
            <a:spLocks noChangeArrowheads="1"/>
          </p:cNvSpPr>
          <p:nvPr/>
        </p:nvSpPr>
        <p:spPr bwMode="auto">
          <a:xfrm>
            <a:off x="5394325" y="3541713"/>
            <a:ext cx="412750" cy="366712"/>
          </a:xfrm>
          <a:prstGeom prst="rect">
            <a:avLst/>
          </a:prstGeom>
          <a:noFill/>
          <a:ln w="9525">
            <a:noFill/>
            <a:miter lim="800000"/>
            <a:headEnd/>
            <a:tailEnd/>
          </a:ln>
          <a:effectLst/>
        </p:spPr>
        <p:txBody>
          <a:bodyPr wrap="none">
            <a:spAutoFit/>
          </a:bodyPr>
          <a:lstStyle/>
          <a:p>
            <a:r>
              <a:rPr lang="en-US"/>
              <a:t>---</a:t>
            </a:r>
          </a:p>
        </p:txBody>
      </p:sp>
      <p:sp>
        <p:nvSpPr>
          <p:cNvPr id="37896" name="Text Box 8"/>
          <p:cNvSpPr txBox="1">
            <a:spLocks noChangeArrowheads="1"/>
          </p:cNvSpPr>
          <p:nvPr/>
        </p:nvSpPr>
        <p:spPr bwMode="auto">
          <a:xfrm>
            <a:off x="4708525" y="2779713"/>
            <a:ext cx="412750" cy="366712"/>
          </a:xfrm>
          <a:prstGeom prst="rect">
            <a:avLst/>
          </a:prstGeom>
          <a:noFill/>
          <a:ln w="9525">
            <a:noFill/>
            <a:miter lim="800000"/>
            <a:headEnd/>
            <a:tailEnd/>
          </a:ln>
          <a:effectLst/>
        </p:spPr>
        <p:txBody>
          <a:bodyPr wrap="none">
            <a:spAutoFit/>
          </a:bodyPr>
          <a:lstStyle/>
          <a:p>
            <a:r>
              <a:rPr lang="en-US"/>
              <a:t>---</a:t>
            </a:r>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i="1" dirty="0" smtClean="0">
                <a:latin typeface="Times New Roman" pitchFamily="18" charset="0"/>
                <a:cs typeface="Times New Roman" pitchFamily="18" charset="0"/>
              </a:rPr>
              <a:t>3.1.1 Characteristics of transportation problems</a:t>
            </a:r>
            <a:endParaRPr lang="en-US" dirty="0"/>
          </a:p>
        </p:txBody>
      </p:sp>
      <p:sp>
        <p:nvSpPr>
          <p:cNvPr id="2" name="Content Placeholder 1"/>
          <p:cNvSpPr>
            <a:spLocks noGrp="1"/>
          </p:cNvSpPr>
          <p:nvPr>
            <p:ph idx="1"/>
          </p:nvPr>
        </p:nvSpPr>
        <p:spPr/>
        <p:txBody>
          <a:bodyPr>
            <a:normAutofit/>
          </a:bodyPr>
          <a:lstStyle/>
          <a:p>
            <a:pPr marL="398463" lvl="0" indent="-288925" algn="just">
              <a:lnSpc>
                <a:spcPct val="120000"/>
              </a:lnSpc>
              <a:buFont typeface="+mj-lt"/>
              <a:buAutoNum type="arabicPeriod"/>
            </a:pPr>
            <a:r>
              <a:rPr lang="en-US" sz="2400" dirty="0" smtClean="0">
                <a:latin typeface="Times New Roman" pitchFamily="18" charset="0"/>
                <a:cs typeface="Times New Roman" pitchFamily="18" charset="0"/>
              </a:rPr>
              <a:t>A </a:t>
            </a:r>
            <a:r>
              <a:rPr lang="en-US" sz="2400" b="1" dirty="0" smtClean="0">
                <a:solidFill>
                  <a:srgbClr val="FF0000"/>
                </a:solidFill>
                <a:latin typeface="Times New Roman" pitchFamily="18" charset="0"/>
                <a:cs typeface="Times New Roman" pitchFamily="18" charset="0"/>
              </a:rPr>
              <a:t>limited supply </a:t>
            </a:r>
            <a:r>
              <a:rPr lang="en-US" sz="2400" dirty="0" smtClean="0">
                <a:latin typeface="Times New Roman" pitchFamily="18" charset="0"/>
                <a:cs typeface="Times New Roman" pitchFamily="18" charset="0"/>
              </a:rPr>
              <a:t>of commodity is available at certain sources or origins such as factories.</a:t>
            </a:r>
          </a:p>
          <a:p>
            <a:pPr marL="398463" lvl="0" indent="-288925" algn="just">
              <a:lnSpc>
                <a:spcPct val="120000"/>
              </a:lnSpc>
              <a:buFont typeface="+mj-lt"/>
              <a:buAutoNum type="arabicPeriod"/>
            </a:pPr>
            <a:r>
              <a:rPr lang="en-US" sz="2400" dirty="0" smtClean="0">
                <a:latin typeface="Times New Roman" pitchFamily="18" charset="0"/>
                <a:cs typeface="Times New Roman" pitchFamily="18" charset="0"/>
              </a:rPr>
              <a:t>There is a </a:t>
            </a:r>
            <a:r>
              <a:rPr lang="en-US" sz="2400" b="1" dirty="0" smtClean="0">
                <a:latin typeface="Times New Roman" pitchFamily="18" charset="0"/>
                <a:cs typeface="Times New Roman" pitchFamily="18" charset="0"/>
              </a:rPr>
              <a:t>demand </a:t>
            </a:r>
            <a:r>
              <a:rPr lang="en-US" sz="2400" dirty="0" smtClean="0">
                <a:latin typeface="Times New Roman" pitchFamily="18" charset="0"/>
                <a:cs typeface="Times New Roman" pitchFamily="18" charset="0"/>
              </a:rPr>
              <a:t>for the commodity at several destinations such as warehouse, distribution centers</a:t>
            </a:r>
          </a:p>
          <a:p>
            <a:pPr marL="398463" lvl="0" indent="-288925" algn="just">
              <a:lnSpc>
                <a:spcPct val="120000"/>
              </a:lnSpc>
              <a:buFont typeface="+mj-lt"/>
              <a:buAutoNum type="arabicPeriod"/>
            </a:pPr>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quantity of supply </a:t>
            </a:r>
            <a:r>
              <a:rPr lang="en-US" sz="2400" dirty="0" smtClean="0">
                <a:latin typeface="Times New Roman" pitchFamily="18" charset="0"/>
                <a:cs typeface="Times New Roman" pitchFamily="18" charset="0"/>
              </a:rPr>
              <a:t>at each source and the demand or requirements at each destination is assumed to be </a:t>
            </a:r>
            <a:r>
              <a:rPr lang="en-US" sz="2400" u="sng" dirty="0" smtClean="0">
                <a:latin typeface="Times New Roman" pitchFamily="18" charset="0"/>
                <a:cs typeface="Times New Roman" pitchFamily="18" charset="0"/>
              </a:rPr>
              <a:t>constan</a:t>
            </a:r>
            <a:r>
              <a:rPr lang="en-US" sz="2400" dirty="0" smtClean="0">
                <a:latin typeface="Times New Roman" pitchFamily="18" charset="0"/>
                <a:cs typeface="Times New Roman" pitchFamily="18" charset="0"/>
              </a:rPr>
              <a:t>t.</a:t>
            </a:r>
          </a:p>
          <a:p>
            <a:pPr marL="398463" lvl="0" indent="-288925" algn="just">
              <a:lnSpc>
                <a:spcPct val="120000"/>
              </a:lnSpc>
              <a:buFont typeface="+mj-lt"/>
              <a:buAutoNum type="arabicPeriod"/>
            </a:pPr>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shipping (transportation ) costs </a:t>
            </a:r>
            <a:r>
              <a:rPr lang="en-US" sz="2400" dirty="0" smtClean="0">
                <a:latin typeface="Times New Roman" pitchFamily="18" charset="0"/>
                <a:cs typeface="Times New Roman" pitchFamily="18" charset="0"/>
              </a:rPr>
              <a:t>per unit from each source to each destination are assumed to be </a:t>
            </a:r>
            <a:r>
              <a:rPr lang="en-US" sz="2400" u="sng" dirty="0" smtClean="0">
                <a:latin typeface="Times New Roman" pitchFamily="18" charset="0"/>
                <a:cs typeface="Times New Roman" pitchFamily="18" charset="0"/>
              </a:rPr>
              <a:t>constant. </a:t>
            </a:r>
          </a:p>
        </p:txBody>
      </p:sp>
      <p:sp>
        <p:nvSpPr>
          <p:cNvPr id="4" name="Slide Number Placeholder 3"/>
          <p:cNvSpPr>
            <a:spLocks noGrp="1"/>
          </p:cNvSpPr>
          <p:nvPr>
            <p:ph type="sldNum" sz="quarter" idx="12"/>
          </p:nvPr>
        </p:nvSpPr>
        <p:spPr/>
        <p:txBody>
          <a:bodyPr/>
          <a:lstStyle/>
          <a:p>
            <a:fld id="{0C5E63E6-0947-45BA-A8BA-82534704CEE2}"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p:txBody>
          <a:bodyPr>
            <a:normAutofit/>
          </a:bodyPr>
          <a:lstStyle/>
          <a:p>
            <a:r>
              <a:rPr lang="en-US" sz="3200" dirty="0">
                <a:latin typeface="Times New Roman" pitchFamily="18" charset="0"/>
                <a:cs typeface="Times New Roman" pitchFamily="18" charset="0"/>
              </a:rPr>
              <a:t>3</a:t>
            </a:r>
            <a:r>
              <a:rPr lang="en-US" sz="3200" baseline="30000" dirty="0">
                <a:latin typeface="Times New Roman" pitchFamily="18" charset="0"/>
                <a:cs typeface="Times New Roman" pitchFamily="18" charset="0"/>
              </a:rPr>
              <a:t>rd</a:t>
            </a:r>
            <a:r>
              <a:rPr lang="en-US" sz="3200" dirty="0">
                <a:latin typeface="Times New Roman" pitchFamily="18" charset="0"/>
                <a:cs typeface="Times New Roman" pitchFamily="18" charset="0"/>
              </a:rPr>
              <a:t> Iteration of VAM</a:t>
            </a:r>
          </a:p>
        </p:txBody>
      </p:sp>
      <p:pic>
        <p:nvPicPr>
          <p:cNvPr id="39942" name="Picture 6" descr="vam4"/>
          <p:cNvPicPr>
            <a:picLocks noGrp="1" noChangeAspect="1" noChangeArrowheads="1"/>
          </p:cNvPicPr>
          <p:nvPr>
            <p:ph idx="1"/>
          </p:nvPr>
        </p:nvPicPr>
        <p:blipFill>
          <a:blip r:embed="rId2"/>
          <a:srcRect/>
          <a:stretch>
            <a:fillRect/>
          </a:stretch>
        </p:blipFill>
        <p:spPr>
          <a:xfrm>
            <a:off x="1262063" y="1752600"/>
            <a:ext cx="6618287" cy="3581400"/>
          </a:xfrm>
          <a:noFill/>
          <a:ln/>
        </p:spPr>
      </p:pic>
      <p:sp>
        <p:nvSpPr>
          <p:cNvPr id="12" name="Slide Number Placeholder 5"/>
          <p:cNvSpPr>
            <a:spLocks noGrp="1"/>
          </p:cNvSpPr>
          <p:nvPr>
            <p:ph type="sldNum" sz="quarter" idx="12"/>
          </p:nvPr>
        </p:nvSpPr>
        <p:spPr/>
        <p:txBody>
          <a:bodyPr/>
          <a:lstStyle/>
          <a:p>
            <a:fld id="{F57938C9-AA2F-47A5-9F36-CAF8A9FC8F39}" type="slidenum">
              <a:rPr lang="en-US"/>
              <a:pPr/>
              <a:t>30</a:t>
            </a:fld>
            <a:endParaRPr lang="en-US"/>
          </a:p>
        </p:txBody>
      </p:sp>
      <p:sp>
        <p:nvSpPr>
          <p:cNvPr id="39943" name="Text Box 7"/>
          <p:cNvSpPr txBox="1">
            <a:spLocks noChangeArrowheads="1"/>
          </p:cNvSpPr>
          <p:nvPr/>
        </p:nvSpPr>
        <p:spPr bwMode="auto">
          <a:xfrm>
            <a:off x="4022725" y="2779713"/>
            <a:ext cx="412750" cy="366712"/>
          </a:xfrm>
          <a:prstGeom prst="rect">
            <a:avLst/>
          </a:prstGeom>
          <a:noFill/>
          <a:ln w="9525">
            <a:noFill/>
            <a:miter lim="800000"/>
            <a:headEnd/>
            <a:tailEnd/>
          </a:ln>
          <a:effectLst/>
        </p:spPr>
        <p:txBody>
          <a:bodyPr wrap="none">
            <a:spAutoFit/>
          </a:bodyPr>
          <a:lstStyle/>
          <a:p>
            <a:r>
              <a:rPr lang="en-US"/>
              <a:t>---</a:t>
            </a:r>
          </a:p>
        </p:txBody>
      </p:sp>
      <p:sp>
        <p:nvSpPr>
          <p:cNvPr id="39944" name="Text Box 8"/>
          <p:cNvSpPr txBox="1">
            <a:spLocks noChangeArrowheads="1"/>
          </p:cNvSpPr>
          <p:nvPr/>
        </p:nvSpPr>
        <p:spPr bwMode="auto">
          <a:xfrm>
            <a:off x="4708525" y="3389313"/>
            <a:ext cx="412750" cy="366712"/>
          </a:xfrm>
          <a:prstGeom prst="rect">
            <a:avLst/>
          </a:prstGeom>
          <a:noFill/>
          <a:ln w="9525">
            <a:noFill/>
            <a:miter lim="800000"/>
            <a:headEnd/>
            <a:tailEnd/>
          </a:ln>
          <a:effectLst/>
        </p:spPr>
        <p:txBody>
          <a:bodyPr wrap="none">
            <a:spAutoFit/>
          </a:bodyPr>
          <a:lstStyle/>
          <a:p>
            <a:r>
              <a:rPr lang="en-US"/>
              <a:t>---</a:t>
            </a:r>
          </a:p>
        </p:txBody>
      </p:sp>
      <p:sp>
        <p:nvSpPr>
          <p:cNvPr id="39945" name="Text Box 9"/>
          <p:cNvSpPr txBox="1">
            <a:spLocks noChangeArrowheads="1"/>
          </p:cNvSpPr>
          <p:nvPr/>
        </p:nvSpPr>
        <p:spPr bwMode="auto">
          <a:xfrm>
            <a:off x="5486400" y="3429000"/>
            <a:ext cx="412750" cy="366713"/>
          </a:xfrm>
          <a:prstGeom prst="rect">
            <a:avLst/>
          </a:prstGeom>
          <a:noFill/>
          <a:ln w="9525">
            <a:noFill/>
            <a:miter lim="800000"/>
            <a:headEnd/>
            <a:tailEnd/>
          </a:ln>
          <a:effectLst/>
        </p:spPr>
        <p:txBody>
          <a:bodyPr wrap="none">
            <a:spAutoFit/>
          </a:bodyPr>
          <a:lstStyle/>
          <a:p>
            <a:r>
              <a:rPr lang="en-US"/>
              <a:t>---</a:t>
            </a:r>
          </a:p>
        </p:txBody>
      </p:sp>
      <p:sp>
        <p:nvSpPr>
          <p:cNvPr id="39946" name="Text Box 10"/>
          <p:cNvSpPr txBox="1">
            <a:spLocks noChangeArrowheads="1"/>
          </p:cNvSpPr>
          <p:nvPr/>
        </p:nvSpPr>
        <p:spPr bwMode="auto">
          <a:xfrm>
            <a:off x="4724400" y="2819400"/>
            <a:ext cx="412750" cy="366713"/>
          </a:xfrm>
          <a:prstGeom prst="rect">
            <a:avLst/>
          </a:prstGeom>
          <a:noFill/>
          <a:ln w="9525">
            <a:noFill/>
            <a:miter lim="800000"/>
            <a:headEnd/>
            <a:tailEnd/>
          </a:ln>
          <a:effectLst/>
        </p:spPr>
        <p:txBody>
          <a:bodyPr wrap="none">
            <a:spAutoFit/>
          </a:bodyPr>
          <a:lstStyle/>
          <a:p>
            <a:r>
              <a:rPr lang="en-US"/>
              <a:t>---</a:t>
            </a:r>
          </a:p>
        </p:txBody>
      </p:sp>
      <p:sp>
        <p:nvSpPr>
          <p:cNvPr id="9" name="Footer Placeholder 8"/>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p:txBody>
          <a:bodyPr>
            <a:normAutofit/>
          </a:bodyPr>
          <a:lstStyle/>
          <a:p>
            <a:r>
              <a:rPr lang="en-US" sz="3200" dirty="0">
                <a:latin typeface="Times New Roman" pitchFamily="18" charset="0"/>
                <a:cs typeface="Times New Roman" pitchFamily="18" charset="0"/>
              </a:rPr>
              <a:t>Initial tableau for VAM</a:t>
            </a:r>
          </a:p>
        </p:txBody>
      </p:sp>
      <p:pic>
        <p:nvPicPr>
          <p:cNvPr id="41990" name="Picture 6" descr="vam5"/>
          <p:cNvPicPr>
            <a:picLocks noGrp="1" noChangeAspect="1" noChangeArrowheads="1"/>
          </p:cNvPicPr>
          <p:nvPr>
            <p:ph idx="1"/>
          </p:nvPr>
        </p:nvPicPr>
        <p:blipFill>
          <a:blip r:embed="rId2"/>
          <a:srcRect/>
          <a:stretch>
            <a:fillRect/>
          </a:stretch>
        </p:blipFill>
        <p:spPr>
          <a:xfrm>
            <a:off x="1195388" y="1752600"/>
            <a:ext cx="6751637" cy="3962400"/>
          </a:xfrm>
          <a:noFill/>
          <a:ln/>
        </p:spPr>
      </p:pic>
      <p:sp>
        <p:nvSpPr>
          <p:cNvPr id="8" name="Slide Number Placeholder 5"/>
          <p:cNvSpPr>
            <a:spLocks noGrp="1"/>
          </p:cNvSpPr>
          <p:nvPr>
            <p:ph type="sldNum" sz="quarter" idx="12"/>
          </p:nvPr>
        </p:nvSpPr>
        <p:spPr/>
        <p:txBody>
          <a:bodyPr/>
          <a:lstStyle/>
          <a:p>
            <a:fld id="{BAA701E7-C39B-48ED-AD01-DABCEF6A3BA8}" type="slidenum">
              <a:rPr lang="en-US"/>
              <a:pPr/>
              <a:t>31</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err="1" smtClean="0"/>
              <a:t>Con’t</a:t>
            </a:r>
            <a:r>
              <a:rPr lang="en-US" dirty="0" smtClean="0"/>
              <a:t> </a:t>
            </a:r>
            <a:endParaRPr lang="en-US" dirty="0"/>
          </a:p>
        </p:txBody>
      </p:sp>
      <p:sp>
        <p:nvSpPr>
          <p:cNvPr id="44035" name="Rectangle 3"/>
          <p:cNvSpPr>
            <a:spLocks noGrp="1" noChangeArrowheads="1"/>
          </p:cNvSpPr>
          <p:nvPr>
            <p:ph idx="1"/>
          </p:nvPr>
        </p:nvSpPr>
        <p:spPr/>
        <p:txBody>
          <a:bodyPr>
            <a:normAutofit/>
          </a:bodyPr>
          <a:lstStyle/>
          <a:p>
            <a:pPr algn="just">
              <a:lnSpc>
                <a:spcPct val="150000"/>
              </a:lnSpc>
              <a:buFontTx/>
              <a:buNone/>
            </a:pPr>
            <a:r>
              <a:rPr lang="en-US" sz="2400" dirty="0" smtClean="0">
                <a:latin typeface="Times New Roman" pitchFamily="18" charset="0"/>
                <a:cs typeface="Times New Roman" pitchFamily="18" charset="0"/>
              </a:rPr>
              <a:t>Therefore; </a:t>
            </a:r>
          </a:p>
          <a:p>
            <a:pPr algn="just">
              <a:lnSpc>
                <a:spcPct val="150000"/>
              </a:lnSpc>
              <a:buFontTx/>
              <a:buNone/>
            </a:pPr>
            <a:r>
              <a:rPr lang="en-US" sz="2400" dirty="0" smtClean="0">
                <a:latin typeface="Times New Roman" pitchFamily="18" charset="0"/>
                <a:cs typeface="Times New Roman" pitchFamily="18" charset="0"/>
              </a:rPr>
              <a:t>Total cost = (150x10)+(7x125) +(25x4)+(100x5)+(150x12)= </a:t>
            </a:r>
            <a:r>
              <a:rPr lang="en-US" sz="2400" b="1" u="sng" dirty="0" smtClean="0">
                <a:solidFill>
                  <a:srgbClr val="FF0000"/>
                </a:solidFill>
                <a:latin typeface="Times New Roman" pitchFamily="18" charset="0"/>
                <a:cs typeface="Times New Roman" pitchFamily="18" charset="0"/>
              </a:rPr>
              <a:t>$</a:t>
            </a:r>
            <a:r>
              <a:rPr lang="en-US" sz="2400" b="1" u="sng" dirty="0">
                <a:solidFill>
                  <a:srgbClr val="FF0000"/>
                </a:solidFill>
                <a:latin typeface="Times New Roman" pitchFamily="18" charset="0"/>
                <a:cs typeface="Times New Roman" pitchFamily="18" charset="0"/>
              </a:rPr>
              <a:t>5,125</a:t>
            </a:r>
          </a:p>
          <a:p>
            <a:pPr algn="just">
              <a:lnSpc>
                <a:spcPct val="150000"/>
              </a:lnSpc>
              <a:buFontTx/>
              <a:buNone/>
            </a:pPr>
            <a:r>
              <a:rPr lang="en-US" sz="2400" dirty="0">
                <a:latin typeface="Times New Roman" pitchFamily="18" charset="0"/>
                <a:cs typeface="Times New Roman" pitchFamily="18" charset="0"/>
              </a:rPr>
              <a:t>		</a:t>
            </a:r>
          </a:p>
        </p:txBody>
      </p:sp>
      <p:sp>
        <p:nvSpPr>
          <p:cNvPr id="8" name="Slide Number Placeholder 5"/>
          <p:cNvSpPr>
            <a:spLocks noGrp="1"/>
          </p:cNvSpPr>
          <p:nvPr>
            <p:ph type="sldNum" sz="quarter" idx="12"/>
          </p:nvPr>
        </p:nvSpPr>
        <p:spPr/>
        <p:txBody>
          <a:bodyPr/>
          <a:lstStyle/>
          <a:p>
            <a:fld id="{78331B48-B920-4CA4-A70D-0E1FDE3D03F6}" type="slidenum">
              <a:rPr lang="en-US"/>
              <a:pPr/>
              <a:t>32</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Evaluating a Solution for Optimality</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There are </a:t>
            </a:r>
            <a:r>
              <a:rPr lang="en-US" sz="2400" b="1" dirty="0" smtClean="0">
                <a:latin typeface="Times New Roman" pitchFamily="18" charset="0"/>
                <a:cs typeface="Times New Roman" pitchFamily="18" charset="0"/>
              </a:rPr>
              <a:t>two methods</a:t>
            </a:r>
            <a:r>
              <a:rPr lang="en-US" sz="2400" dirty="0" smtClean="0">
                <a:latin typeface="Times New Roman" pitchFamily="18" charset="0"/>
                <a:cs typeface="Times New Roman" pitchFamily="18" charset="0"/>
              </a:rPr>
              <a:t>. Such as:</a:t>
            </a:r>
          </a:p>
          <a:p>
            <a:pPr marL="624078" indent="-514350">
              <a:lnSpc>
                <a:spcPct val="150000"/>
              </a:lnSpc>
              <a:buFont typeface="+mj-lt"/>
              <a:buAutoNum type="arabicPeriod"/>
            </a:pPr>
            <a:r>
              <a:rPr lang="en-US" sz="2400" dirty="0" smtClean="0">
                <a:latin typeface="Times New Roman" pitchFamily="18" charset="0"/>
                <a:cs typeface="Times New Roman" pitchFamily="18" charset="0"/>
              </a:rPr>
              <a:t>The Stepping-stone method</a:t>
            </a:r>
          </a:p>
          <a:p>
            <a:pPr marL="624078" indent="-514350">
              <a:lnSpc>
                <a:spcPct val="150000"/>
              </a:lnSpc>
              <a:buFont typeface="+mj-lt"/>
              <a:buAutoNum type="arabicPeriod"/>
            </a:pPr>
            <a:r>
              <a:rPr lang="en-US" sz="2400" dirty="0" smtClean="0">
                <a:latin typeface="Times New Roman" pitchFamily="18" charset="0"/>
                <a:cs typeface="Times New Roman" pitchFamily="18" charset="0"/>
              </a:rPr>
              <a:t>The MODI method</a:t>
            </a:r>
          </a:p>
          <a:p>
            <a:pPr marL="624078" indent="-514350">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1. The Stepping-stone method</a:t>
            </a:r>
            <a:endParaRPr lang="en-US" sz="32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92500"/>
          </a:bodyPr>
          <a:lstStyle/>
          <a:p>
            <a:pPr algn="just">
              <a:lnSpc>
                <a:spcPct val="150000"/>
              </a:lnSpc>
            </a:pPr>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Stepping-stone method </a:t>
            </a:r>
            <a:r>
              <a:rPr lang="en-US" sz="2400" dirty="0" smtClean="0">
                <a:latin typeface="Times New Roman" pitchFamily="18" charset="0"/>
                <a:cs typeface="Times New Roman" pitchFamily="18" charset="0"/>
              </a:rPr>
              <a:t>involves </a:t>
            </a:r>
            <a:r>
              <a:rPr lang="en-US" sz="2400" u="sng" dirty="0" smtClean="0">
                <a:latin typeface="Times New Roman" pitchFamily="18" charset="0"/>
                <a:cs typeface="Times New Roman" pitchFamily="18" charset="0"/>
              </a:rPr>
              <a:t>t</a:t>
            </a:r>
            <a:r>
              <a:rPr lang="en-US" sz="2400" u="sng" dirty="0" smtClean="0">
                <a:solidFill>
                  <a:srgbClr val="FF0000"/>
                </a:solidFill>
                <a:latin typeface="Times New Roman" pitchFamily="18" charset="0"/>
                <a:cs typeface="Times New Roman" pitchFamily="18" charset="0"/>
              </a:rPr>
              <a:t>racing a series of closed paths </a:t>
            </a:r>
            <a:r>
              <a:rPr lang="en-US" sz="2400" dirty="0" smtClean="0">
                <a:latin typeface="Times New Roman" pitchFamily="18" charset="0"/>
                <a:cs typeface="Times New Roman" pitchFamily="18" charset="0"/>
              </a:rPr>
              <a:t>in the transportation table, using one such path for each empty cell. </a:t>
            </a:r>
            <a:r>
              <a:rPr lang="en-US" sz="2400" b="1" dirty="0" smtClean="0">
                <a:latin typeface="Times New Roman" pitchFamily="18" charset="0"/>
                <a:cs typeface="Times New Roman" pitchFamily="18" charset="0"/>
              </a:rPr>
              <a:t>The path</a:t>
            </a:r>
            <a:r>
              <a:rPr lang="en-US" sz="2400" dirty="0" smtClean="0">
                <a:latin typeface="Times New Roman" pitchFamily="18" charset="0"/>
                <a:cs typeface="Times New Roman" pitchFamily="18" charset="0"/>
              </a:rPr>
              <a:t> represents </a:t>
            </a:r>
            <a:r>
              <a:rPr lang="en-US" sz="2400" b="1" dirty="0" smtClean="0">
                <a:latin typeface="Times New Roman" pitchFamily="18" charset="0"/>
                <a:cs typeface="Times New Roman" pitchFamily="18" charset="0"/>
              </a:rPr>
              <a:t>a shift of one unit into an empty cell</a:t>
            </a:r>
            <a:r>
              <a:rPr lang="en-US" sz="2400" dirty="0" smtClean="0">
                <a:latin typeface="Times New Roman" pitchFamily="18" charset="0"/>
                <a:cs typeface="Times New Roman" pitchFamily="18" charset="0"/>
              </a:rPr>
              <a:t>, and it enables the manager or analyst to answer a “what-if” question</a:t>
            </a:r>
          </a:p>
          <a:p>
            <a:pPr algn="just">
              <a:lnSpc>
                <a:spcPct val="150000"/>
              </a:lnSpc>
            </a:pPr>
            <a:r>
              <a:rPr lang="en-US" sz="2400" b="1" dirty="0" smtClean="0">
                <a:latin typeface="Times New Roman" pitchFamily="18" charset="0"/>
                <a:cs typeface="Times New Roman" pitchFamily="18" charset="0"/>
              </a:rPr>
              <a:t>The stepping-stone path </a:t>
            </a:r>
            <a:r>
              <a:rPr lang="en-US" sz="2400" dirty="0" smtClean="0">
                <a:latin typeface="Times New Roman" pitchFamily="18" charset="0"/>
                <a:cs typeface="Times New Roman" pitchFamily="18" charset="0"/>
              </a:rPr>
              <a:t>also can be used to </a:t>
            </a:r>
            <a:r>
              <a:rPr lang="en-US" sz="2400" u="sng" dirty="0" smtClean="0">
                <a:solidFill>
                  <a:srgbClr val="FF0000"/>
                </a:solidFill>
                <a:latin typeface="Times New Roman" pitchFamily="18" charset="0"/>
                <a:cs typeface="Times New Roman" pitchFamily="18" charset="0"/>
              </a:rPr>
              <a:t>determine the maximum number of units</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that can be shifted into the empty cell, as well as modifications to other completed cells needed to compensate for the shift into the previously unused cell.</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34</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endParaRPr lang="en-US" dirty="0"/>
          </a:p>
        </p:txBody>
      </p:sp>
      <p:sp>
        <p:nvSpPr>
          <p:cNvPr id="2" name="Content Placeholder 1"/>
          <p:cNvSpPr>
            <a:spLocks noGrp="1"/>
          </p:cNvSpPr>
          <p:nvPr>
            <p:ph idx="1"/>
          </p:nvPr>
        </p:nvSpPr>
        <p:spPr>
          <a:xfrm>
            <a:off x="457200" y="1481328"/>
            <a:ext cx="8229600" cy="5376672"/>
          </a:xfrm>
        </p:spPr>
        <p:txBody>
          <a:bodyPr>
            <a:noAutofit/>
          </a:bodyPr>
          <a:lstStyle/>
          <a:p>
            <a:pPr algn="just">
              <a:lnSpc>
                <a:spcPct val="150000"/>
              </a:lnSpc>
            </a:pPr>
            <a:r>
              <a:rPr lang="en-US" sz="2200" b="1" dirty="0" smtClean="0">
                <a:latin typeface="Times New Roman" pitchFamily="18" charset="0"/>
                <a:cs typeface="Times New Roman" pitchFamily="18" charset="0"/>
              </a:rPr>
              <a:t>Rules</a:t>
            </a:r>
            <a:r>
              <a:rPr lang="en-US" sz="2200" dirty="0" smtClean="0">
                <a:latin typeface="Times New Roman" pitchFamily="18" charset="0"/>
                <a:cs typeface="Times New Roman" pitchFamily="18" charset="0"/>
              </a:rPr>
              <a:t> for tracing Stepping-stone paths:</a:t>
            </a:r>
          </a:p>
          <a:p>
            <a:pPr algn="just">
              <a:lnSpc>
                <a:spcPct val="150000"/>
              </a:lnSpc>
              <a:buNone/>
            </a:pPr>
            <a:r>
              <a:rPr lang="en-US" sz="2200" dirty="0" err="1" smtClean="0">
                <a:latin typeface="Times New Roman" pitchFamily="18" charset="0"/>
                <a:cs typeface="Times New Roman" pitchFamily="18" charset="0"/>
              </a:rPr>
              <a:t>i</a:t>
            </a: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All unoccupied </a:t>
            </a:r>
            <a:r>
              <a:rPr lang="en-US" sz="2200" dirty="0" smtClean="0">
                <a:latin typeface="Times New Roman" pitchFamily="18" charset="0"/>
                <a:cs typeface="Times New Roman" pitchFamily="18" charset="0"/>
              </a:rPr>
              <a:t>cells must be </a:t>
            </a:r>
            <a:r>
              <a:rPr lang="en-US" sz="2200" dirty="0" smtClean="0">
                <a:solidFill>
                  <a:srgbClr val="FF0000"/>
                </a:solidFill>
                <a:latin typeface="Times New Roman" pitchFamily="18" charset="0"/>
                <a:cs typeface="Times New Roman" pitchFamily="18" charset="0"/>
              </a:rPr>
              <a:t>evaluated</a:t>
            </a:r>
            <a:r>
              <a:rPr lang="en-US" sz="2200" dirty="0" smtClean="0">
                <a:latin typeface="Times New Roman" pitchFamily="18" charset="0"/>
                <a:cs typeface="Times New Roman" pitchFamily="18" charset="0"/>
              </a:rPr>
              <a:t>. Evaluate cells one at a time.</a:t>
            </a:r>
          </a:p>
          <a:p>
            <a:pPr algn="just">
              <a:lnSpc>
                <a:spcPct val="150000"/>
              </a:lnSpc>
              <a:buNone/>
            </a:pPr>
            <a:r>
              <a:rPr lang="en-US" sz="2200" dirty="0" smtClean="0">
                <a:latin typeface="Times New Roman" pitchFamily="18" charset="0"/>
                <a:cs typeface="Times New Roman" pitchFamily="18" charset="0"/>
              </a:rPr>
              <a:t>ii. Except for the cell being evaluated, only add or subtract in occupied cells. (It is permissible to skip over unoccupied cells to find an occupied cell from which the path can continue.)</a:t>
            </a:r>
          </a:p>
          <a:p>
            <a:pPr algn="just">
              <a:lnSpc>
                <a:spcPct val="150000"/>
              </a:lnSpc>
              <a:buNone/>
            </a:pPr>
            <a:r>
              <a:rPr lang="en-US" sz="2200" dirty="0" smtClean="0">
                <a:latin typeface="Times New Roman" pitchFamily="18" charset="0"/>
                <a:cs typeface="Times New Roman" pitchFamily="18" charset="0"/>
              </a:rPr>
              <a:t>iii. A path will consist of only horizontal and vertical moves, starting and ending with the empty cell that is being evaluated.</a:t>
            </a:r>
          </a:p>
          <a:p>
            <a:pPr algn="just">
              <a:lnSpc>
                <a:spcPct val="150000"/>
              </a:lnSpc>
              <a:buNone/>
            </a:pPr>
            <a:r>
              <a:rPr lang="en-US" sz="2200" dirty="0" smtClean="0">
                <a:latin typeface="Times New Roman" pitchFamily="18" charset="0"/>
                <a:cs typeface="Times New Roman" pitchFamily="18" charset="0"/>
              </a:rPr>
              <a:t>iv. Alter + and . signs, beginning with a </a:t>
            </a:r>
            <a:r>
              <a:rPr lang="en-US" sz="2200" dirty="0" smtClean="0">
                <a:solidFill>
                  <a:srgbClr val="FF0000"/>
                </a:solidFill>
                <a:latin typeface="Times New Roman" pitchFamily="18" charset="0"/>
                <a:cs typeface="Times New Roman" pitchFamily="18" charset="0"/>
              </a:rPr>
              <a:t>+ sign </a:t>
            </a:r>
            <a:r>
              <a:rPr lang="en-US" sz="2200" dirty="0" smtClean="0">
                <a:latin typeface="Times New Roman" pitchFamily="18" charset="0"/>
                <a:cs typeface="Times New Roman" pitchFamily="18" charset="0"/>
              </a:rPr>
              <a:t>in the cell being evaluated.</a:t>
            </a:r>
            <a:endParaRPr lang="en-US" sz="2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lstStyle/>
          <a:p>
            <a:pPr algn="just">
              <a:lnSpc>
                <a:spcPct val="150000"/>
              </a:lnSpc>
            </a:pPr>
            <a:r>
              <a:rPr lang="en-US" sz="2400" dirty="0" smtClean="0">
                <a:latin typeface="Times New Roman" pitchFamily="18" charset="0"/>
                <a:cs typeface="Times New Roman" pitchFamily="18" charset="0"/>
              </a:rPr>
              <a:t>The</a:t>
            </a:r>
            <a:r>
              <a:rPr lang="en-US" sz="2400" b="1" dirty="0" smtClean="0">
                <a:latin typeface="Times New Roman" pitchFamily="18" charset="0"/>
                <a:cs typeface="Times New Roman" pitchFamily="18" charset="0"/>
              </a:rPr>
              <a:t> general </a:t>
            </a:r>
            <a:r>
              <a:rPr lang="en-US" sz="2400" dirty="0" smtClean="0">
                <a:latin typeface="Times New Roman" pitchFamily="18" charset="0"/>
                <a:cs typeface="Times New Roman" pitchFamily="18" charset="0"/>
              </a:rPr>
              <a:t>implication of the plus and minus signs is that cells with </a:t>
            </a:r>
            <a:r>
              <a:rPr lang="en-US" sz="2400" dirty="0" smtClean="0">
                <a:solidFill>
                  <a:srgbClr val="FF0000"/>
                </a:solidFill>
                <a:latin typeface="Times New Roman" pitchFamily="18" charset="0"/>
                <a:cs typeface="Times New Roman" pitchFamily="18" charset="0"/>
              </a:rPr>
              <a:t>+ signs </a:t>
            </a:r>
            <a:r>
              <a:rPr lang="en-US" sz="2400" dirty="0" smtClean="0">
                <a:latin typeface="Times New Roman" pitchFamily="18" charset="0"/>
                <a:cs typeface="Times New Roman" pitchFamily="18" charset="0"/>
              </a:rPr>
              <a:t>mean one unit would be </a:t>
            </a:r>
            <a:r>
              <a:rPr lang="en-US" sz="2400" dirty="0" smtClean="0">
                <a:solidFill>
                  <a:srgbClr val="FF0000"/>
                </a:solidFill>
                <a:latin typeface="Times New Roman" pitchFamily="18" charset="0"/>
                <a:cs typeface="Times New Roman" pitchFamily="18" charset="0"/>
              </a:rPr>
              <a:t>added</a:t>
            </a:r>
            <a:r>
              <a:rPr lang="en-US" sz="2400" dirty="0" smtClean="0">
                <a:latin typeface="Times New Roman" pitchFamily="18" charset="0"/>
                <a:cs typeface="Times New Roman" pitchFamily="18" charset="0"/>
              </a:rPr>
              <a:t>, cells with a </a:t>
            </a:r>
            <a:r>
              <a:rPr lang="en-US" sz="2400" dirty="0" smtClean="0">
                <a:solidFill>
                  <a:srgbClr val="FF0000"/>
                </a:solidFill>
                <a:latin typeface="Times New Roman" pitchFamily="18" charset="0"/>
                <a:cs typeface="Times New Roman" pitchFamily="18" charset="0"/>
              </a:rPr>
              <a:t>minus(-) sign </a:t>
            </a:r>
            <a:r>
              <a:rPr lang="en-US" sz="2400" dirty="0" smtClean="0">
                <a:latin typeface="Times New Roman" pitchFamily="18" charset="0"/>
                <a:cs typeface="Times New Roman" pitchFamily="18" charset="0"/>
              </a:rPr>
              <a:t>indicate one unit would be </a:t>
            </a:r>
            <a:r>
              <a:rPr lang="en-US" sz="2400" dirty="0" smtClean="0">
                <a:solidFill>
                  <a:srgbClr val="FF0000"/>
                </a:solidFill>
                <a:latin typeface="Times New Roman" pitchFamily="18" charset="0"/>
                <a:cs typeface="Times New Roman" pitchFamily="18" charset="0"/>
              </a:rPr>
              <a:t>subtracted</a:t>
            </a:r>
            <a:r>
              <a:rPr lang="en-US" dirty="0" smtClean="0"/>
              <a:t>.</a:t>
            </a:r>
          </a:p>
          <a:p>
            <a:pPr algn="just">
              <a:lnSpc>
                <a:spcPct val="150000"/>
              </a:lnSpc>
            </a:pPr>
            <a:r>
              <a:rPr lang="en-US" dirty="0" smtClean="0"/>
              <a:t>Example:</a:t>
            </a:r>
            <a:endParaRPr lang="en-US" dirty="0"/>
          </a:p>
        </p:txBody>
      </p:sp>
      <p:sp>
        <p:nvSpPr>
          <p:cNvPr id="4" name="Slide Number Placeholder 3"/>
          <p:cNvSpPr>
            <a:spLocks noGrp="1"/>
          </p:cNvSpPr>
          <p:nvPr>
            <p:ph type="sldNum" sz="quarter" idx="12"/>
          </p:nvPr>
        </p:nvSpPr>
        <p:spPr/>
        <p:txBody>
          <a:bodyPr/>
          <a:lstStyle/>
          <a:p>
            <a:fld id="{0C5E63E6-0947-45BA-A8BA-82534704CEE2}"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marL="838200" indent="-838200" eaLnBrk="1" hangingPunct="1"/>
            <a:r>
              <a:rPr lang="en-US" dirty="0" err="1" smtClean="0">
                <a:latin typeface="Times New Roman" pitchFamily="18" charset="0"/>
                <a:cs typeface="Times New Roman" pitchFamily="18" charset="0"/>
              </a:rPr>
              <a:t>Con’t</a:t>
            </a:r>
            <a:endParaRPr lang="en-US" dirty="0" smtClean="0">
              <a:latin typeface="Times New Roman" pitchFamily="18" charset="0"/>
              <a:cs typeface="Times New Roman" pitchFamily="18" charset="0"/>
            </a:endParaRPr>
          </a:p>
        </p:txBody>
      </p:sp>
      <p:pic>
        <p:nvPicPr>
          <p:cNvPr id="26628" name="Picture 5" descr="s1"/>
          <p:cNvPicPr>
            <a:picLocks noGrp="1" noChangeAspect="1" noChangeArrowheads="1"/>
          </p:cNvPicPr>
          <p:nvPr>
            <p:ph idx="1"/>
          </p:nvPr>
        </p:nvPicPr>
        <p:blipFill>
          <a:blip r:embed="rId2"/>
          <a:srcRect/>
          <a:stretch>
            <a:fillRect/>
          </a:stretch>
        </p:blipFill>
        <p:spPr>
          <a:xfrm>
            <a:off x="1557338" y="1905000"/>
            <a:ext cx="6029325" cy="3657600"/>
          </a:xfrm>
          <a:noFill/>
        </p:spPr>
      </p:pic>
      <p:sp>
        <p:nvSpPr>
          <p:cNvPr id="26626" name="Slide Number Placeholder 5"/>
          <p:cNvSpPr>
            <a:spLocks noGrp="1"/>
          </p:cNvSpPr>
          <p:nvPr>
            <p:ph type="sldNum" sz="quarter" idx="12"/>
          </p:nvPr>
        </p:nvSpPr>
        <p:spPr>
          <a:noFill/>
        </p:spPr>
        <p:txBody>
          <a:bodyPr/>
          <a:lstStyle/>
          <a:p>
            <a:fld id="{A27449A0-6787-40C3-B47C-052E7DD46AFA}" type="slidenum">
              <a:rPr lang="en-US"/>
              <a:pPr/>
              <a:t>37</a:t>
            </a:fld>
            <a:endParaRPr lang="en-US"/>
          </a:p>
        </p:txBody>
      </p:sp>
      <p:sp>
        <p:nvSpPr>
          <p:cNvPr id="26629" name="Text Box 6"/>
          <p:cNvSpPr txBox="1">
            <a:spLocks noChangeArrowheads="1"/>
          </p:cNvSpPr>
          <p:nvPr/>
        </p:nvSpPr>
        <p:spPr bwMode="auto">
          <a:xfrm>
            <a:off x="533400" y="1600200"/>
            <a:ext cx="7375737" cy="400110"/>
          </a:xfrm>
          <a:prstGeom prst="rect">
            <a:avLst/>
          </a:prstGeom>
          <a:noFill/>
          <a:ln w="9525">
            <a:noFill/>
            <a:miter lim="800000"/>
            <a:headEnd/>
            <a:tailEnd/>
          </a:ln>
        </p:spPr>
        <p:txBody>
          <a:bodyPr wrap="none">
            <a:spAutoFit/>
          </a:bodyPr>
          <a:lstStyle/>
          <a:p>
            <a:r>
              <a:rPr lang="en-US" sz="2000" dirty="0">
                <a:latin typeface="Times New Roman" pitchFamily="18" charset="0"/>
                <a:cs typeface="Times New Roman" pitchFamily="18" charset="0"/>
              </a:rPr>
              <a:t>Let consider the following initial tableau from the Min Cost algorithm</a:t>
            </a:r>
          </a:p>
        </p:txBody>
      </p:sp>
      <p:sp>
        <p:nvSpPr>
          <p:cNvPr id="26630" name="Line 7"/>
          <p:cNvSpPr>
            <a:spLocks noChangeShapeType="1"/>
          </p:cNvSpPr>
          <p:nvPr/>
        </p:nvSpPr>
        <p:spPr bwMode="auto">
          <a:xfrm flipV="1">
            <a:off x="1295400" y="4495800"/>
            <a:ext cx="2514600" cy="609600"/>
          </a:xfrm>
          <a:prstGeom prst="line">
            <a:avLst/>
          </a:prstGeom>
          <a:noFill/>
          <a:ln w="9525">
            <a:solidFill>
              <a:schemeClr val="tx1"/>
            </a:solidFill>
            <a:round/>
            <a:headEnd/>
            <a:tailEnd type="triangle" w="med" len="med"/>
          </a:ln>
        </p:spPr>
        <p:txBody>
          <a:bodyPr/>
          <a:lstStyle/>
          <a:p>
            <a:endParaRPr lang="en-US"/>
          </a:p>
        </p:txBody>
      </p:sp>
      <p:sp>
        <p:nvSpPr>
          <p:cNvPr id="26631" name="Text Box 8"/>
          <p:cNvSpPr txBox="1">
            <a:spLocks noChangeArrowheads="1"/>
          </p:cNvSpPr>
          <p:nvPr/>
        </p:nvSpPr>
        <p:spPr bwMode="auto">
          <a:xfrm>
            <a:off x="593725" y="5218113"/>
            <a:ext cx="1819275" cy="650875"/>
          </a:xfrm>
          <a:prstGeom prst="rect">
            <a:avLst/>
          </a:prstGeom>
          <a:solidFill>
            <a:schemeClr val="accent1"/>
          </a:solidFill>
          <a:ln w="9525">
            <a:solidFill>
              <a:schemeClr val="accent2"/>
            </a:solidFill>
            <a:miter lim="800000"/>
            <a:headEnd/>
            <a:tailEnd/>
          </a:ln>
        </p:spPr>
        <p:txBody>
          <a:bodyPr wrap="none">
            <a:spAutoFit/>
          </a:bodyPr>
          <a:lstStyle/>
          <a:p>
            <a:r>
              <a:rPr lang="en-US"/>
              <a:t>These are basic</a:t>
            </a:r>
          </a:p>
          <a:p>
            <a:r>
              <a:rPr lang="en-US"/>
              <a:t>variables</a:t>
            </a:r>
          </a:p>
        </p:txBody>
      </p:sp>
      <p:sp>
        <p:nvSpPr>
          <p:cNvPr id="26632" name="Line 9"/>
          <p:cNvSpPr>
            <a:spLocks noChangeShapeType="1"/>
          </p:cNvSpPr>
          <p:nvPr/>
        </p:nvSpPr>
        <p:spPr bwMode="auto">
          <a:xfrm>
            <a:off x="1447800" y="3886200"/>
            <a:ext cx="2438400" cy="0"/>
          </a:xfrm>
          <a:prstGeom prst="line">
            <a:avLst/>
          </a:prstGeom>
          <a:noFill/>
          <a:ln w="9525">
            <a:solidFill>
              <a:schemeClr val="tx1"/>
            </a:solidFill>
            <a:round/>
            <a:headEnd/>
            <a:tailEnd type="triangle" w="med" len="med"/>
          </a:ln>
        </p:spPr>
        <p:txBody>
          <a:bodyPr/>
          <a:lstStyle/>
          <a:p>
            <a:endParaRPr lang="en-US"/>
          </a:p>
        </p:txBody>
      </p:sp>
      <p:sp>
        <p:nvSpPr>
          <p:cNvPr id="26633" name="Text Box 10"/>
          <p:cNvSpPr txBox="1">
            <a:spLocks noChangeArrowheads="1"/>
          </p:cNvSpPr>
          <p:nvPr/>
        </p:nvSpPr>
        <p:spPr bwMode="auto">
          <a:xfrm>
            <a:off x="517525" y="3794125"/>
            <a:ext cx="1974850" cy="590550"/>
          </a:xfrm>
          <a:prstGeom prst="rect">
            <a:avLst/>
          </a:prstGeom>
          <a:solidFill>
            <a:schemeClr val="accent1"/>
          </a:solidFill>
          <a:ln w="9525">
            <a:solidFill>
              <a:schemeClr val="accent2"/>
            </a:solidFill>
            <a:miter lim="800000"/>
            <a:headEnd/>
            <a:tailEnd/>
          </a:ln>
        </p:spPr>
        <p:txBody>
          <a:bodyPr wrap="none">
            <a:spAutoFit/>
          </a:bodyPr>
          <a:lstStyle/>
          <a:p>
            <a:r>
              <a:rPr lang="en-US" sz="1600" dirty="0"/>
              <a:t>There are</a:t>
            </a:r>
          </a:p>
          <a:p>
            <a:r>
              <a:rPr lang="en-US" sz="1600" dirty="0"/>
              <a:t>Non-basic variables</a:t>
            </a:r>
          </a:p>
        </p:txBody>
      </p:sp>
      <p:sp>
        <p:nvSpPr>
          <p:cNvPr id="10" name="Footer Placeholder 9"/>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5"/>
          <p:cNvSpPr>
            <a:spLocks noGrp="1" noChangeArrowheads="1"/>
          </p:cNvSpPr>
          <p:nvPr>
            <p:ph type="title"/>
          </p:nvPr>
        </p:nvSpPr>
        <p:spPr/>
        <p:txBody>
          <a:bodyPr>
            <a:normAutofit/>
          </a:bodyPr>
          <a:lstStyle/>
          <a:p>
            <a:pPr eaLnBrk="1" hangingPunct="1"/>
            <a:r>
              <a:rPr lang="en-US" sz="3200" dirty="0" smtClean="0">
                <a:latin typeface="Times New Roman" pitchFamily="18" charset="0"/>
                <a:cs typeface="Times New Roman" pitchFamily="18" charset="0"/>
              </a:rPr>
              <a:t>Stepping stone</a:t>
            </a:r>
          </a:p>
        </p:txBody>
      </p:sp>
      <p:pic>
        <p:nvPicPr>
          <p:cNvPr id="28676" name="Picture 4" descr="s1"/>
          <p:cNvPicPr>
            <a:picLocks noGrp="1" noChangeAspect="1" noChangeArrowheads="1"/>
          </p:cNvPicPr>
          <p:nvPr>
            <p:ph idx="1"/>
          </p:nvPr>
        </p:nvPicPr>
        <p:blipFill>
          <a:blip r:embed="rId2"/>
          <a:srcRect/>
          <a:stretch>
            <a:fillRect/>
          </a:stretch>
        </p:blipFill>
        <p:spPr>
          <a:xfrm>
            <a:off x="838200" y="1828800"/>
            <a:ext cx="6748463" cy="4114800"/>
          </a:xfrm>
          <a:noFill/>
        </p:spPr>
      </p:pic>
      <p:sp>
        <p:nvSpPr>
          <p:cNvPr id="28674" name="Slide Number Placeholder 5"/>
          <p:cNvSpPr>
            <a:spLocks noGrp="1"/>
          </p:cNvSpPr>
          <p:nvPr>
            <p:ph type="sldNum" sz="quarter" idx="12"/>
          </p:nvPr>
        </p:nvSpPr>
        <p:spPr>
          <a:noFill/>
        </p:spPr>
        <p:txBody>
          <a:bodyPr/>
          <a:lstStyle/>
          <a:p>
            <a:fld id="{9E58B9A0-FBDA-4929-BC4F-6637C4456964}" type="slidenum">
              <a:rPr lang="en-US"/>
              <a:pPr/>
              <a:t>38</a:t>
            </a:fld>
            <a:endParaRPr lang="en-US"/>
          </a:p>
        </p:txBody>
      </p:sp>
      <p:sp>
        <p:nvSpPr>
          <p:cNvPr id="28677" name="Text Box 7"/>
          <p:cNvSpPr txBox="1">
            <a:spLocks noChangeArrowheads="1"/>
          </p:cNvSpPr>
          <p:nvPr/>
        </p:nvSpPr>
        <p:spPr bwMode="auto">
          <a:xfrm>
            <a:off x="3260725" y="2855913"/>
            <a:ext cx="317500" cy="366712"/>
          </a:xfrm>
          <a:prstGeom prst="rect">
            <a:avLst/>
          </a:prstGeom>
          <a:noFill/>
          <a:ln w="9525">
            <a:noFill/>
            <a:miter lim="800000"/>
            <a:headEnd/>
            <a:tailEnd/>
          </a:ln>
        </p:spPr>
        <p:txBody>
          <a:bodyPr wrap="none">
            <a:spAutoFit/>
          </a:bodyPr>
          <a:lstStyle/>
          <a:p>
            <a:r>
              <a:rPr lang="en-US" dirty="0"/>
              <a:t>+</a:t>
            </a:r>
          </a:p>
        </p:txBody>
      </p:sp>
      <p:sp>
        <p:nvSpPr>
          <p:cNvPr id="28678" name="Text Box 8"/>
          <p:cNvSpPr txBox="1">
            <a:spLocks noChangeArrowheads="1"/>
          </p:cNvSpPr>
          <p:nvPr/>
        </p:nvSpPr>
        <p:spPr bwMode="auto">
          <a:xfrm>
            <a:off x="3260725" y="4456113"/>
            <a:ext cx="260350" cy="366712"/>
          </a:xfrm>
          <a:prstGeom prst="rect">
            <a:avLst/>
          </a:prstGeom>
          <a:noFill/>
          <a:ln w="9525">
            <a:noFill/>
            <a:miter lim="800000"/>
            <a:headEnd/>
            <a:tailEnd/>
          </a:ln>
        </p:spPr>
        <p:txBody>
          <a:bodyPr wrap="none">
            <a:spAutoFit/>
          </a:bodyPr>
          <a:lstStyle/>
          <a:p>
            <a:r>
              <a:rPr lang="en-US"/>
              <a:t>-</a:t>
            </a:r>
          </a:p>
        </p:txBody>
      </p:sp>
      <p:sp>
        <p:nvSpPr>
          <p:cNvPr id="28679" name="Text Box 9"/>
          <p:cNvSpPr txBox="1">
            <a:spLocks noChangeArrowheads="1"/>
          </p:cNvSpPr>
          <p:nvPr/>
        </p:nvSpPr>
        <p:spPr bwMode="auto">
          <a:xfrm>
            <a:off x="4098925" y="4379913"/>
            <a:ext cx="317500" cy="366712"/>
          </a:xfrm>
          <a:prstGeom prst="rect">
            <a:avLst/>
          </a:prstGeom>
          <a:noFill/>
          <a:ln w="9525">
            <a:noFill/>
            <a:miter lim="800000"/>
            <a:headEnd/>
            <a:tailEnd/>
          </a:ln>
        </p:spPr>
        <p:txBody>
          <a:bodyPr wrap="none">
            <a:spAutoFit/>
          </a:bodyPr>
          <a:lstStyle/>
          <a:p>
            <a:r>
              <a:rPr lang="en-US"/>
              <a:t>+</a:t>
            </a:r>
          </a:p>
        </p:txBody>
      </p:sp>
      <p:sp>
        <p:nvSpPr>
          <p:cNvPr id="28680" name="Text Box 10"/>
          <p:cNvSpPr txBox="1">
            <a:spLocks noChangeArrowheads="1"/>
          </p:cNvSpPr>
          <p:nvPr/>
        </p:nvSpPr>
        <p:spPr bwMode="auto">
          <a:xfrm>
            <a:off x="4098925" y="2779713"/>
            <a:ext cx="260350" cy="366712"/>
          </a:xfrm>
          <a:prstGeom prst="rect">
            <a:avLst/>
          </a:prstGeom>
          <a:noFill/>
          <a:ln w="9525">
            <a:noFill/>
            <a:miter lim="800000"/>
            <a:headEnd/>
            <a:tailEnd/>
          </a:ln>
        </p:spPr>
        <p:txBody>
          <a:bodyPr wrap="none">
            <a:spAutoFit/>
          </a:bodyPr>
          <a:lstStyle/>
          <a:p>
            <a:r>
              <a:rPr lang="en-US"/>
              <a:t>-</a:t>
            </a:r>
          </a:p>
        </p:txBody>
      </p:sp>
      <p:sp>
        <p:nvSpPr>
          <p:cNvPr id="28681" name="Line 11"/>
          <p:cNvSpPr>
            <a:spLocks noChangeShapeType="1"/>
          </p:cNvSpPr>
          <p:nvPr/>
        </p:nvSpPr>
        <p:spPr bwMode="auto">
          <a:xfrm>
            <a:off x="3429000" y="3200400"/>
            <a:ext cx="0" cy="1447800"/>
          </a:xfrm>
          <a:prstGeom prst="line">
            <a:avLst/>
          </a:prstGeom>
          <a:noFill/>
          <a:ln w="9525">
            <a:solidFill>
              <a:schemeClr val="tx1"/>
            </a:solidFill>
            <a:prstDash val="sysDot"/>
            <a:round/>
            <a:headEnd/>
            <a:tailEnd type="triangle" w="med" len="med"/>
          </a:ln>
        </p:spPr>
        <p:txBody>
          <a:bodyPr/>
          <a:lstStyle/>
          <a:p>
            <a:endParaRPr lang="en-US"/>
          </a:p>
        </p:txBody>
      </p:sp>
      <p:sp>
        <p:nvSpPr>
          <p:cNvPr id="28682" name="Line 12"/>
          <p:cNvSpPr>
            <a:spLocks noChangeShapeType="1"/>
          </p:cNvSpPr>
          <p:nvPr/>
        </p:nvSpPr>
        <p:spPr bwMode="auto">
          <a:xfrm>
            <a:off x="3581400" y="4648200"/>
            <a:ext cx="838200" cy="0"/>
          </a:xfrm>
          <a:prstGeom prst="line">
            <a:avLst/>
          </a:prstGeom>
          <a:noFill/>
          <a:ln w="9525" cap="rnd">
            <a:solidFill>
              <a:schemeClr val="tx1"/>
            </a:solidFill>
            <a:prstDash val="sysDot"/>
            <a:round/>
            <a:headEnd/>
            <a:tailEnd type="triangle" w="med" len="med"/>
          </a:ln>
        </p:spPr>
        <p:txBody>
          <a:bodyPr/>
          <a:lstStyle/>
          <a:p>
            <a:endParaRPr lang="en-US"/>
          </a:p>
        </p:txBody>
      </p:sp>
      <p:sp>
        <p:nvSpPr>
          <p:cNvPr id="28683" name="Line 13"/>
          <p:cNvSpPr>
            <a:spLocks noChangeShapeType="1"/>
          </p:cNvSpPr>
          <p:nvPr/>
        </p:nvSpPr>
        <p:spPr bwMode="auto">
          <a:xfrm flipV="1">
            <a:off x="4419600" y="3124200"/>
            <a:ext cx="0" cy="1447800"/>
          </a:xfrm>
          <a:prstGeom prst="line">
            <a:avLst/>
          </a:prstGeom>
          <a:noFill/>
          <a:ln w="9525" cap="rnd">
            <a:solidFill>
              <a:schemeClr val="tx1"/>
            </a:solidFill>
            <a:prstDash val="sysDot"/>
            <a:round/>
            <a:headEnd/>
            <a:tailEnd type="triangle" w="med" len="med"/>
          </a:ln>
        </p:spPr>
        <p:txBody>
          <a:bodyPr/>
          <a:lstStyle/>
          <a:p>
            <a:endParaRPr lang="en-US"/>
          </a:p>
        </p:txBody>
      </p:sp>
      <p:sp>
        <p:nvSpPr>
          <p:cNvPr id="28684" name="Line 14"/>
          <p:cNvSpPr>
            <a:spLocks noChangeShapeType="1"/>
          </p:cNvSpPr>
          <p:nvPr/>
        </p:nvSpPr>
        <p:spPr bwMode="auto">
          <a:xfrm flipH="1">
            <a:off x="3581400" y="3124200"/>
            <a:ext cx="685800" cy="0"/>
          </a:xfrm>
          <a:prstGeom prst="line">
            <a:avLst/>
          </a:prstGeom>
          <a:noFill/>
          <a:ln w="9525" cap="rnd">
            <a:solidFill>
              <a:schemeClr val="tx1"/>
            </a:solidFill>
            <a:prstDash val="sysDot"/>
            <a:round/>
            <a:headEnd/>
            <a:tailEnd type="triangle" w="med" len="med"/>
          </a:ln>
        </p:spPr>
        <p:txBody>
          <a:bodyPr/>
          <a:lstStyle/>
          <a:p>
            <a:endParaRPr lang="en-US"/>
          </a:p>
        </p:txBody>
      </p:sp>
      <p:sp>
        <p:nvSpPr>
          <p:cNvPr id="28685" name="Text Box 15"/>
          <p:cNvSpPr txBox="1">
            <a:spLocks noChangeArrowheads="1"/>
          </p:cNvSpPr>
          <p:nvPr/>
        </p:nvSpPr>
        <p:spPr bwMode="auto">
          <a:xfrm>
            <a:off x="441325" y="5791200"/>
            <a:ext cx="7604198" cy="738664"/>
          </a:xfrm>
          <a:prstGeom prst="rect">
            <a:avLst/>
          </a:prstGeom>
          <a:noFill/>
          <a:ln w="9525">
            <a:noFill/>
            <a:miter lim="800000"/>
            <a:headEnd/>
            <a:tailEnd/>
          </a:ln>
        </p:spPr>
        <p:txBody>
          <a:bodyPr wrap="square">
            <a:spAutoFit/>
          </a:bodyPr>
          <a:lstStyle/>
          <a:p>
            <a:r>
              <a:rPr lang="en-US" sz="1400" dirty="0" smtClean="0">
                <a:latin typeface="Times New Roman" pitchFamily="18" charset="0"/>
                <a:cs typeface="Times New Roman" pitchFamily="18" charset="0"/>
              </a:rPr>
              <a:t>The above saying that, we </a:t>
            </a:r>
            <a:r>
              <a:rPr lang="en-US" sz="1400" dirty="0" smtClean="0">
                <a:solidFill>
                  <a:srgbClr val="FF0000"/>
                </a:solidFill>
                <a:latin typeface="Times New Roman" pitchFamily="18" charset="0"/>
                <a:cs typeface="Times New Roman" pitchFamily="18" charset="0"/>
              </a:rPr>
              <a:t>add min value of all –</a:t>
            </a:r>
            <a:r>
              <a:rPr lang="en-US" sz="1400" dirty="0" err="1" smtClean="0">
                <a:solidFill>
                  <a:srgbClr val="FF0000"/>
                </a:solidFill>
                <a:latin typeface="Times New Roman" pitchFamily="18" charset="0"/>
                <a:cs typeface="Times New Roman" pitchFamily="18" charset="0"/>
              </a:rPr>
              <a:t>ve</a:t>
            </a:r>
            <a:r>
              <a:rPr lang="en-US" sz="1400" dirty="0" smtClean="0">
                <a:solidFill>
                  <a:srgbClr val="FF0000"/>
                </a:solidFill>
                <a:latin typeface="Times New Roman" pitchFamily="18" charset="0"/>
                <a:cs typeface="Times New Roman" pitchFamily="18" charset="0"/>
              </a:rPr>
              <a:t> cells </a:t>
            </a:r>
            <a:r>
              <a:rPr lang="en-US" sz="1400" dirty="0" smtClean="0">
                <a:latin typeface="Times New Roman" pitchFamily="18" charset="0"/>
                <a:cs typeface="Times New Roman" pitchFamily="18" charset="0"/>
              </a:rPr>
              <a:t>into cell that has “+” sign, and subtracts</a:t>
            </a:r>
          </a:p>
          <a:p>
            <a:r>
              <a:rPr lang="en-US" sz="1400" dirty="0" smtClean="0">
                <a:latin typeface="Times New Roman" pitchFamily="18" charset="0"/>
                <a:cs typeface="Times New Roman" pitchFamily="18" charset="0"/>
              </a:rPr>
              <a:t>the same value to the “-</a:t>
            </a:r>
            <a:r>
              <a:rPr lang="en-US" sz="1400" dirty="0" err="1" smtClean="0">
                <a:latin typeface="Times New Roman" pitchFamily="18" charset="0"/>
                <a:cs typeface="Times New Roman" pitchFamily="18" charset="0"/>
              </a:rPr>
              <a:t>ve</a:t>
            </a:r>
            <a:r>
              <a:rPr lang="en-US" sz="1400" dirty="0" smtClean="0">
                <a:latin typeface="Times New Roman" pitchFamily="18" charset="0"/>
                <a:cs typeface="Times New Roman" pitchFamily="18" charset="0"/>
              </a:rPr>
              <a:t>” cells</a:t>
            </a:r>
          </a:p>
          <a:p>
            <a:r>
              <a:rPr lang="en-US" sz="1400" dirty="0" smtClean="0">
                <a:latin typeface="Times New Roman" pitchFamily="18" charset="0"/>
                <a:cs typeface="Times New Roman" pitchFamily="18" charset="0"/>
              </a:rPr>
              <a:t>Thus, max –</a:t>
            </a:r>
            <a:r>
              <a:rPr lang="en-US" sz="1400" dirty="0" err="1" smtClean="0">
                <a:latin typeface="Times New Roman" pitchFamily="18" charset="0"/>
                <a:cs typeface="Times New Roman" pitchFamily="18" charset="0"/>
              </a:rPr>
              <a:t>ve</a:t>
            </a:r>
            <a:r>
              <a:rPr lang="en-US" sz="1400" dirty="0" smtClean="0">
                <a:latin typeface="Times New Roman" pitchFamily="18" charset="0"/>
                <a:cs typeface="Times New Roman" pitchFamily="18" charset="0"/>
              </a:rPr>
              <a:t> is  min (200,25) = 25, and we add 25 to  cell A1 and B3, and subtract it from B1 and A3</a:t>
            </a:r>
            <a:endParaRPr lang="en-US" sz="1400" dirty="0">
              <a:latin typeface="Times New Roman" pitchFamily="18" charset="0"/>
              <a:cs typeface="Times New Roman" pitchFamily="18" charset="0"/>
            </a:endParaRPr>
          </a:p>
        </p:txBody>
      </p:sp>
      <p:sp>
        <p:nvSpPr>
          <p:cNvPr id="14" name="Footer Placeholder 13"/>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304800" y="304800"/>
            <a:ext cx="8229600" cy="1143000"/>
          </a:xfrm>
        </p:spPr>
        <p:txBody>
          <a:bodyPr/>
          <a:lstStyle/>
          <a:p>
            <a:pPr eaLnBrk="1" hangingPunct="1"/>
            <a:r>
              <a:rPr lang="en-US" dirty="0" smtClean="0"/>
              <a:t>Stepping stone</a:t>
            </a:r>
          </a:p>
        </p:txBody>
      </p:sp>
      <p:pic>
        <p:nvPicPr>
          <p:cNvPr id="29700" name="Picture 5" descr="s2"/>
          <p:cNvPicPr>
            <a:picLocks noGrp="1" noChangeAspect="1" noChangeArrowheads="1"/>
          </p:cNvPicPr>
          <p:nvPr>
            <p:ph idx="1"/>
          </p:nvPr>
        </p:nvPicPr>
        <p:blipFill>
          <a:blip r:embed="rId2"/>
          <a:srcRect/>
          <a:stretch>
            <a:fillRect/>
          </a:stretch>
        </p:blipFill>
        <p:spPr>
          <a:xfrm>
            <a:off x="838200" y="1371600"/>
            <a:ext cx="7566025" cy="3963988"/>
          </a:xfrm>
          <a:noFill/>
        </p:spPr>
      </p:pic>
      <p:sp>
        <p:nvSpPr>
          <p:cNvPr id="29698" name="Slide Number Placeholder 5"/>
          <p:cNvSpPr>
            <a:spLocks noGrp="1"/>
          </p:cNvSpPr>
          <p:nvPr>
            <p:ph type="sldNum" sz="quarter" idx="12"/>
          </p:nvPr>
        </p:nvSpPr>
        <p:spPr>
          <a:noFill/>
        </p:spPr>
        <p:txBody>
          <a:bodyPr/>
          <a:lstStyle/>
          <a:p>
            <a:fld id="{657774FB-C292-4A0A-9CDE-F15DC73206BC}" type="slidenum">
              <a:rPr lang="en-US"/>
              <a:pPr/>
              <a:t>39</a:t>
            </a:fld>
            <a:endParaRPr lang="en-US"/>
          </a:p>
        </p:txBody>
      </p:sp>
      <p:sp>
        <p:nvSpPr>
          <p:cNvPr id="29701" name="Text Box 6"/>
          <p:cNvSpPr txBox="1">
            <a:spLocks noChangeArrowheads="1"/>
          </p:cNvSpPr>
          <p:nvPr/>
        </p:nvSpPr>
        <p:spPr bwMode="auto">
          <a:xfrm>
            <a:off x="457200" y="5029200"/>
            <a:ext cx="7721794" cy="1477328"/>
          </a:xfrm>
          <a:prstGeom prst="rect">
            <a:avLst/>
          </a:prstGeom>
          <a:noFill/>
          <a:ln w="9525">
            <a:noFill/>
            <a:miter lim="800000"/>
            <a:headEnd/>
            <a:tailEnd/>
          </a:ln>
        </p:spPr>
        <p:txBody>
          <a:bodyPr wrap="none">
            <a:sp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above tableaus give min cost = 25*6 + 120*10 + 175*11</a:t>
            </a:r>
          </a:p>
          <a:p>
            <a:r>
              <a:rPr lang="en-US" sz="2400" dirty="0">
                <a:latin typeface="Times New Roman" pitchFamily="18" charset="0"/>
                <a:cs typeface="Times New Roman" pitchFamily="18" charset="0"/>
              </a:rPr>
              <a:t>                    175*4 + 100* 5 = </a:t>
            </a:r>
            <a:r>
              <a:rPr lang="en-US" sz="2400" dirty="0">
                <a:solidFill>
                  <a:srgbClr val="FF0000"/>
                </a:solidFill>
                <a:latin typeface="Times New Roman" pitchFamily="18" charset="0"/>
                <a:cs typeface="Times New Roman" pitchFamily="18" charset="0"/>
              </a:rPr>
              <a:t>$4525</a:t>
            </a:r>
          </a:p>
          <a:p>
            <a:endParaRPr lang="en-US" dirty="0"/>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lgn="just">
              <a:lnSpc>
                <a:spcPct val="150000"/>
              </a:lnSpc>
              <a:buNone/>
            </a:pPr>
            <a:r>
              <a:rPr lang="en-US" dirty="0" smtClean="0"/>
              <a:t>5. </a:t>
            </a:r>
            <a:r>
              <a:rPr lang="en-US" sz="2800" b="1" dirty="0" smtClean="0">
                <a:latin typeface="Times New Roman" pitchFamily="18" charset="0"/>
                <a:cs typeface="Times New Roman" pitchFamily="18" charset="0"/>
              </a:rPr>
              <a:t>No shipments </a:t>
            </a:r>
            <a:r>
              <a:rPr lang="en-US" sz="2800" dirty="0" smtClean="0">
                <a:latin typeface="Times New Roman" pitchFamily="18" charset="0"/>
                <a:cs typeface="Times New Roman" pitchFamily="18" charset="0"/>
              </a:rPr>
              <a:t>are </a:t>
            </a:r>
            <a:r>
              <a:rPr lang="en-US" sz="2800" u="sng" dirty="0" smtClean="0">
                <a:latin typeface="Times New Roman" pitchFamily="18" charset="0"/>
                <a:cs typeface="Times New Roman" pitchFamily="18" charset="0"/>
              </a:rPr>
              <a:t>allowed</a:t>
            </a:r>
            <a:r>
              <a:rPr lang="en-US" sz="2800" dirty="0" smtClean="0">
                <a:latin typeface="Times New Roman" pitchFamily="18" charset="0"/>
                <a:cs typeface="Times New Roman" pitchFamily="18" charset="0"/>
              </a:rPr>
              <a:t> between sources or between destinations and again all supply and demand quantities are given in whole numbers (integers)</a:t>
            </a:r>
            <a:endParaRPr lang="en-US" dirty="0" smtClean="0"/>
          </a:p>
          <a:p>
            <a:pPr lvl="0" algn="just">
              <a:lnSpc>
                <a:spcPct val="150000"/>
              </a:lnSpc>
              <a:buNone/>
            </a:pPr>
            <a:r>
              <a:rPr lang="en-US" dirty="0" smtClean="0"/>
              <a:t>6. </a:t>
            </a:r>
            <a:r>
              <a:rPr lang="en-US" sz="2400" dirty="0" smtClean="0">
                <a:latin typeface="Times New Roman" pitchFamily="18" charset="0"/>
                <a:cs typeface="Times New Roman" pitchFamily="18" charset="0"/>
              </a:rPr>
              <a:t>The problem is to </a:t>
            </a:r>
            <a:r>
              <a:rPr lang="en-US" sz="2400" b="1" dirty="0" smtClean="0">
                <a:latin typeface="Times New Roman" pitchFamily="18" charset="0"/>
                <a:cs typeface="Times New Roman" pitchFamily="18" charset="0"/>
              </a:rPr>
              <a:t>determine how many units </a:t>
            </a:r>
            <a:r>
              <a:rPr lang="en-US" sz="2400" dirty="0" smtClean="0">
                <a:latin typeface="Times New Roman" pitchFamily="18" charset="0"/>
                <a:cs typeface="Times New Roman" pitchFamily="18" charset="0"/>
              </a:rPr>
              <a:t>to ship from each source to each destinations so that all demand are satisfied at the minimum total shipping cost.</a:t>
            </a:r>
          </a:p>
          <a:p>
            <a:endParaRPr lang="en-US" dirty="0"/>
          </a:p>
        </p:txBody>
      </p:sp>
      <p:sp>
        <p:nvSpPr>
          <p:cNvPr id="4" name="Slide Number Placeholder 3"/>
          <p:cNvSpPr>
            <a:spLocks noGrp="1"/>
          </p:cNvSpPr>
          <p:nvPr>
            <p:ph type="sldNum" sz="quarter" idx="12"/>
          </p:nvPr>
        </p:nvSpPr>
        <p:spPr/>
        <p:txBody>
          <a:bodyPr/>
          <a:lstStyle/>
          <a:p>
            <a:fld id="{0C5E63E6-0947-45BA-A8BA-82534704CEE2}"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2. The Modified Distribution Method (MODI)</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lnSpcReduction="10000"/>
          </a:bodyPr>
          <a:lstStyle/>
          <a:p>
            <a:pPr algn="just" eaLnBrk="0" hangingPunct="0">
              <a:lnSpc>
                <a:spcPct val="150000"/>
              </a:lnSpc>
              <a:spcBef>
                <a:spcPct val="50000"/>
              </a:spcBef>
              <a:buNone/>
              <a:tabLst>
                <a:tab pos="457200" algn="l"/>
              </a:tabLst>
            </a:pPr>
            <a:r>
              <a:rPr lang="en-US" sz="2800" dirty="0" smtClean="0"/>
              <a:t> </a:t>
            </a:r>
            <a:r>
              <a:rPr lang="en-US" sz="2400" b="1" dirty="0" smtClean="0">
                <a:latin typeface="Times New Roman" pitchFamily="18" charset="0"/>
                <a:cs typeface="Times New Roman" pitchFamily="18" charset="0"/>
              </a:rPr>
              <a:t>MODI </a:t>
            </a:r>
            <a:r>
              <a:rPr lang="en-US" sz="2400" dirty="0" smtClean="0">
                <a:latin typeface="Times New Roman" pitchFamily="18" charset="0"/>
                <a:cs typeface="Times New Roman" pitchFamily="18" charset="0"/>
              </a:rPr>
              <a:t>is a </a:t>
            </a:r>
            <a:r>
              <a:rPr lang="en-US" sz="2400" u="sng" dirty="0" smtClean="0">
                <a:latin typeface="Times New Roman" pitchFamily="18" charset="0"/>
                <a:cs typeface="Times New Roman" pitchFamily="18" charset="0"/>
              </a:rPr>
              <a:t>modified version of the stepping-stone </a:t>
            </a:r>
            <a:r>
              <a:rPr lang="en-US" sz="2400" dirty="0" smtClean="0">
                <a:latin typeface="Times New Roman" pitchFamily="18" charset="0"/>
                <a:cs typeface="Times New Roman" pitchFamily="18" charset="0"/>
              </a:rPr>
              <a:t>method in which math equations replace the stepping-stone paths.</a:t>
            </a:r>
          </a:p>
          <a:p>
            <a:pPr algn="just" eaLnBrk="0" hangingPunct="0">
              <a:lnSpc>
                <a:spcPct val="150000"/>
              </a:lnSpc>
              <a:spcBef>
                <a:spcPct val="50000"/>
              </a:spcBef>
              <a:buNone/>
              <a:tabLst>
                <a:tab pos="457200" algn="l"/>
              </a:tabLst>
            </a:pPr>
            <a:r>
              <a:rPr lang="en-US" sz="2400" dirty="0" smtClean="0">
                <a:latin typeface="Times New Roman" pitchFamily="18" charset="0"/>
                <a:cs typeface="Times New Roman" pitchFamily="18" charset="0"/>
              </a:rPr>
              <a:t>	- In the table, the </a:t>
            </a:r>
            <a:r>
              <a:rPr lang="en-US" sz="2400" b="1" dirty="0" smtClean="0">
                <a:latin typeface="Times New Roman" pitchFamily="18" charset="0"/>
                <a:cs typeface="Times New Roman" pitchFamily="18" charset="0"/>
              </a:rPr>
              <a:t>extra left-hand column</a:t>
            </a:r>
            <a:r>
              <a:rPr lang="en-US" sz="2400" dirty="0" smtClean="0">
                <a:latin typeface="Times New Roman" pitchFamily="18" charset="0"/>
                <a:cs typeface="Times New Roman" pitchFamily="18" charset="0"/>
              </a:rPr>
              <a:t> with the </a:t>
            </a:r>
            <a:r>
              <a:rPr lang="en-US" sz="2400" dirty="0" err="1" smtClean="0">
                <a:solidFill>
                  <a:srgbClr val="FF0000"/>
                </a:solidFill>
                <a:latin typeface="Times New Roman" pitchFamily="18" charset="0"/>
                <a:cs typeface="Times New Roman" pitchFamily="18" charset="0"/>
              </a:rPr>
              <a:t>u</a:t>
            </a:r>
            <a:r>
              <a:rPr lang="en-US" sz="2400" baseline="-25000" dirty="0" err="1" smtClean="0">
                <a:solidFill>
                  <a:srgbClr val="FF0000"/>
                </a:solidFill>
                <a:latin typeface="Times New Roman" pitchFamily="18" charset="0"/>
                <a:cs typeface="Times New Roman" pitchFamily="18" charset="0"/>
              </a:rPr>
              <a:t>i</a:t>
            </a:r>
            <a:r>
              <a:rPr lang="en-US" sz="2400" dirty="0" smtClean="0">
                <a:solidFill>
                  <a:srgbClr val="FF0000"/>
                </a:solidFill>
                <a:latin typeface="Times New Roman" pitchFamily="18" charset="0"/>
                <a:cs typeface="Times New Roman" pitchFamily="18" charset="0"/>
              </a:rPr>
              <a:t> symbols </a:t>
            </a:r>
            <a:r>
              <a:rPr lang="en-US" sz="2400" dirty="0" smtClean="0">
                <a:latin typeface="Times New Roman" pitchFamily="18" charset="0"/>
                <a:cs typeface="Times New Roman" pitchFamily="18" charset="0"/>
              </a:rPr>
              <a:t>and the </a:t>
            </a:r>
            <a:r>
              <a:rPr lang="en-US" sz="2400" b="1" dirty="0" smtClean="0">
                <a:latin typeface="Times New Roman" pitchFamily="18" charset="0"/>
                <a:cs typeface="Times New Roman" pitchFamily="18" charset="0"/>
              </a:rPr>
              <a:t>extra top row</a:t>
            </a:r>
            <a:r>
              <a:rPr lang="en-US" sz="2400" dirty="0" smtClean="0">
                <a:latin typeface="Times New Roman" pitchFamily="18" charset="0"/>
                <a:cs typeface="Times New Roman" pitchFamily="18" charset="0"/>
              </a:rPr>
              <a:t> with the </a:t>
            </a:r>
            <a:r>
              <a:rPr lang="en-US" sz="2400" dirty="0" err="1" smtClean="0">
                <a:solidFill>
                  <a:srgbClr val="FF0000"/>
                </a:solidFill>
                <a:latin typeface="Times New Roman" pitchFamily="18" charset="0"/>
                <a:cs typeface="Times New Roman" pitchFamily="18" charset="0"/>
              </a:rPr>
              <a:t>v</a:t>
            </a:r>
            <a:r>
              <a:rPr lang="en-US" sz="2400" baseline="-25000" dirty="0" err="1" smtClean="0">
                <a:solidFill>
                  <a:srgbClr val="FF0000"/>
                </a:solidFill>
                <a:latin typeface="Times New Roman" pitchFamily="18" charset="0"/>
                <a:cs typeface="Times New Roman" pitchFamily="18" charset="0"/>
              </a:rPr>
              <a:t>j</a:t>
            </a:r>
            <a:r>
              <a:rPr lang="en-US" sz="2400" dirty="0" smtClean="0">
                <a:solidFill>
                  <a:srgbClr val="FF0000"/>
                </a:solidFill>
                <a:latin typeface="Times New Roman" pitchFamily="18" charset="0"/>
                <a:cs typeface="Times New Roman" pitchFamily="18" charset="0"/>
              </a:rPr>
              <a:t> symbols </a:t>
            </a:r>
            <a:r>
              <a:rPr lang="en-US" sz="2400" dirty="0" smtClean="0">
                <a:latin typeface="Times New Roman" pitchFamily="18" charset="0"/>
                <a:cs typeface="Times New Roman" pitchFamily="18" charset="0"/>
              </a:rPr>
              <a:t>represent values that must be computed.</a:t>
            </a:r>
          </a:p>
          <a:p>
            <a:pPr algn="just" eaLnBrk="0" hangingPunct="0">
              <a:lnSpc>
                <a:spcPct val="150000"/>
              </a:lnSpc>
              <a:spcBef>
                <a:spcPct val="50000"/>
              </a:spcBef>
              <a:buNone/>
              <a:tabLst>
                <a:tab pos="457200" algn="l"/>
              </a:tabLst>
            </a:pPr>
            <a:r>
              <a:rPr lang="en-US" sz="2400" dirty="0" smtClean="0">
                <a:latin typeface="Times New Roman" pitchFamily="18" charset="0"/>
                <a:cs typeface="Times New Roman" pitchFamily="18" charset="0"/>
              </a:rPr>
              <a:t>	- Computed for all cells with allocations :</a:t>
            </a:r>
          </a:p>
          <a:p>
            <a:pPr algn="just" eaLnBrk="0" hangingPunct="0">
              <a:lnSpc>
                <a:spcPct val="150000"/>
              </a:lnSpc>
              <a:spcBef>
                <a:spcPct val="50000"/>
              </a:spcBef>
              <a:buNone/>
              <a:tabLst>
                <a:tab pos="457200" algn="l"/>
              </a:tabLst>
            </a:pP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u</a:t>
            </a:r>
            <a:r>
              <a:rPr lang="en-US" sz="2400" b="1" baseline="-25000" dirty="0" err="1" smtClean="0">
                <a:latin typeface="Times New Roman" pitchFamily="18" charset="0"/>
                <a:cs typeface="Times New Roman" pitchFamily="18" charset="0"/>
              </a:rPr>
              <a:t>i</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v</a:t>
            </a:r>
            <a:r>
              <a:rPr lang="en-US" sz="2400" b="1" baseline="-25000" dirty="0" err="1" smtClean="0">
                <a:latin typeface="Times New Roman" pitchFamily="18" charset="0"/>
                <a:cs typeface="Times New Roman" pitchFamily="18" charset="0"/>
              </a:rPr>
              <a:t>j</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c</a:t>
            </a:r>
            <a:r>
              <a:rPr lang="en-US" sz="2400" b="1" baseline="-25000" dirty="0" err="1" smtClean="0">
                <a:latin typeface="Times New Roman" pitchFamily="18" charset="0"/>
                <a:cs typeface="Times New Roman" pitchFamily="18" charset="0"/>
              </a:rPr>
              <a:t>ij</a:t>
            </a:r>
            <a:r>
              <a:rPr lang="en-US" sz="2400" b="1" dirty="0" smtClean="0">
                <a:latin typeface="Times New Roman" pitchFamily="18" charset="0"/>
                <a:cs typeface="Times New Roman" pitchFamily="18" charset="0"/>
              </a:rPr>
              <a:t> = unit transportation cost for cell </a:t>
            </a:r>
            <a:r>
              <a:rPr lang="en-US" sz="2400" b="1" baseline="-25000" dirty="0" err="1" smtClean="0">
                <a:latin typeface="Times New Roman" pitchFamily="18" charset="0"/>
                <a:cs typeface="Times New Roman" pitchFamily="18" charset="0"/>
              </a:rPr>
              <a:t>ij</a:t>
            </a:r>
            <a:r>
              <a:rPr lang="en-US" sz="2400" b="1" dirty="0" smtClean="0">
                <a:latin typeface="Times New Roman" pitchFamily="18" charset="0"/>
                <a:cs typeface="Times New Roman" pitchFamily="18" charset="0"/>
              </a:rPr>
              <a:t>.</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0C5E63E6-0947-45BA-A8BA-82534704CEE2}"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eaLnBrk="0" hangingPunct="0">
              <a:spcBef>
                <a:spcPct val="50000"/>
              </a:spcBef>
              <a:buNone/>
              <a:tabLst>
                <a:tab pos="457200" algn="l"/>
              </a:tabLst>
            </a:pPr>
            <a:r>
              <a:rPr lang="en-US" dirty="0" smtClean="0"/>
              <a:t> There are </a:t>
            </a:r>
            <a:r>
              <a:rPr lang="en-US" b="1" dirty="0" smtClean="0"/>
              <a:t>five steps</a:t>
            </a:r>
            <a:r>
              <a:rPr lang="en-US" dirty="0" smtClean="0"/>
              <a:t>: such as </a:t>
            </a:r>
          </a:p>
          <a:p>
            <a:pPr algn="just" eaLnBrk="0" hangingPunct="0">
              <a:spcBef>
                <a:spcPct val="50000"/>
              </a:spcBef>
              <a:buNone/>
              <a:tabLst>
                <a:tab pos="457200" algn="l"/>
              </a:tabLst>
            </a:pPr>
            <a:r>
              <a:rPr lang="en-US" sz="2400" dirty="0" smtClean="0">
                <a:latin typeface="Times New Roman" pitchFamily="18" charset="0"/>
                <a:cs typeface="Times New Roman" pitchFamily="18" charset="0"/>
              </a:rPr>
              <a:t>1. Develop an </a:t>
            </a:r>
            <a:r>
              <a:rPr lang="en-US" sz="2400" b="1" dirty="0" smtClean="0">
                <a:latin typeface="Times New Roman" pitchFamily="18" charset="0"/>
                <a:cs typeface="Times New Roman" pitchFamily="18" charset="0"/>
              </a:rPr>
              <a:t>initial solution</a:t>
            </a:r>
            <a:r>
              <a:rPr lang="en-US" sz="2400" dirty="0" smtClean="0">
                <a:latin typeface="Times New Roman" pitchFamily="18" charset="0"/>
                <a:cs typeface="Times New Roman" pitchFamily="18" charset="0"/>
              </a:rPr>
              <a:t>.</a:t>
            </a:r>
          </a:p>
          <a:p>
            <a:pPr algn="just" eaLnBrk="0" hangingPunct="0">
              <a:spcBef>
                <a:spcPct val="50000"/>
              </a:spcBef>
              <a:buNone/>
              <a:tabLst>
                <a:tab pos="457200" algn="l"/>
              </a:tabLst>
            </a:pPr>
            <a:r>
              <a:rPr lang="en-US" sz="2400" dirty="0" smtClean="0">
                <a:latin typeface="Times New Roman" pitchFamily="18" charset="0"/>
                <a:cs typeface="Times New Roman" pitchFamily="18" charset="0"/>
              </a:rPr>
              <a:t>2. Compute the </a:t>
            </a:r>
            <a:r>
              <a:rPr lang="en-US" sz="2400" b="1" dirty="0" err="1" smtClean="0">
                <a:latin typeface="Times New Roman" pitchFamily="18" charset="0"/>
                <a:cs typeface="Times New Roman" pitchFamily="18" charset="0"/>
              </a:rPr>
              <a:t>u</a:t>
            </a:r>
            <a:r>
              <a:rPr lang="en-US" sz="2400" b="1" baseline="-25000" dirty="0" err="1" smtClean="0">
                <a:latin typeface="Times New Roman" pitchFamily="18" charset="0"/>
                <a:cs typeface="Times New Roman" pitchFamily="18" charset="0"/>
              </a:rPr>
              <a:t>i</a:t>
            </a:r>
            <a:r>
              <a:rPr lang="en-US" sz="2400" b="1" dirty="0" smtClean="0">
                <a:latin typeface="Times New Roman" pitchFamily="18" charset="0"/>
                <a:cs typeface="Times New Roman" pitchFamily="18" charset="0"/>
              </a:rPr>
              <a:t> and </a:t>
            </a:r>
            <a:r>
              <a:rPr lang="en-US" sz="2400" b="1" dirty="0" err="1" smtClean="0">
                <a:latin typeface="Times New Roman" pitchFamily="18" charset="0"/>
                <a:cs typeface="Times New Roman" pitchFamily="18" charset="0"/>
              </a:rPr>
              <a:t>v</a:t>
            </a:r>
            <a:r>
              <a:rPr lang="en-US" sz="2400" b="1" baseline="-25000" dirty="0" err="1" smtClean="0">
                <a:latin typeface="Times New Roman" pitchFamily="18" charset="0"/>
                <a:cs typeface="Times New Roman" pitchFamily="18" charset="0"/>
              </a:rPr>
              <a:t>j</a:t>
            </a:r>
            <a:r>
              <a:rPr lang="en-US" sz="2400" b="1" dirty="0" smtClean="0">
                <a:latin typeface="Times New Roman" pitchFamily="18" charset="0"/>
                <a:cs typeface="Times New Roman" pitchFamily="18" charset="0"/>
              </a:rPr>
              <a:t> values </a:t>
            </a:r>
            <a:r>
              <a:rPr lang="en-US" sz="2400" dirty="0" smtClean="0">
                <a:latin typeface="Times New Roman" pitchFamily="18" charset="0"/>
                <a:cs typeface="Times New Roman" pitchFamily="18" charset="0"/>
              </a:rPr>
              <a:t>for each row and column.</a:t>
            </a:r>
          </a:p>
          <a:p>
            <a:pPr algn="just" eaLnBrk="0" hangingPunct="0">
              <a:spcBef>
                <a:spcPct val="50000"/>
              </a:spcBef>
              <a:buNone/>
              <a:tabLst>
                <a:tab pos="457200" algn="l"/>
              </a:tabLst>
            </a:pPr>
            <a:r>
              <a:rPr lang="en-US" sz="2400" dirty="0" smtClean="0">
                <a:latin typeface="Times New Roman" pitchFamily="18" charset="0"/>
                <a:cs typeface="Times New Roman" pitchFamily="18" charset="0"/>
              </a:rPr>
              <a:t>3. Compute the </a:t>
            </a:r>
            <a:r>
              <a:rPr lang="en-US" sz="2400" b="1" dirty="0" smtClean="0">
                <a:latin typeface="Times New Roman" pitchFamily="18" charset="0"/>
                <a:cs typeface="Times New Roman" pitchFamily="18" charset="0"/>
              </a:rPr>
              <a:t>cost change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t>
            </a:r>
            <a:r>
              <a:rPr lang="en-US" sz="2400" baseline="-25000" dirty="0" err="1" smtClean="0">
                <a:latin typeface="Times New Roman" pitchFamily="18" charset="0"/>
                <a:cs typeface="Times New Roman" pitchFamily="18" charset="0"/>
              </a:rPr>
              <a:t>ij</a:t>
            </a:r>
            <a:r>
              <a:rPr lang="en-US" sz="2400" dirty="0" smtClean="0">
                <a:latin typeface="Times New Roman" pitchFamily="18" charset="0"/>
                <a:cs typeface="Times New Roman" pitchFamily="18" charset="0"/>
              </a:rPr>
              <a:t>, for </a:t>
            </a:r>
            <a:r>
              <a:rPr lang="en-US" sz="2400" dirty="0" smtClean="0">
                <a:solidFill>
                  <a:srgbClr val="FF0000"/>
                </a:solidFill>
                <a:latin typeface="Times New Roman" pitchFamily="18" charset="0"/>
                <a:cs typeface="Times New Roman" pitchFamily="18" charset="0"/>
              </a:rPr>
              <a:t>each empty cell.</a:t>
            </a:r>
          </a:p>
          <a:p>
            <a:pPr algn="just" eaLnBrk="0" hangingPunct="0">
              <a:spcBef>
                <a:spcPct val="50000"/>
              </a:spcBef>
              <a:buNone/>
              <a:tabLst>
                <a:tab pos="457200" algn="l"/>
              </a:tabLst>
            </a:pPr>
            <a:r>
              <a:rPr lang="en-US" sz="2400" dirty="0" smtClean="0">
                <a:latin typeface="Times New Roman" pitchFamily="18" charset="0"/>
                <a:cs typeface="Times New Roman" pitchFamily="18" charset="0"/>
              </a:rPr>
              <a:t>4. </a:t>
            </a:r>
            <a:r>
              <a:rPr lang="en-US" sz="2400" b="1" dirty="0" smtClean="0">
                <a:latin typeface="Times New Roman" pitchFamily="18" charset="0"/>
                <a:cs typeface="Times New Roman" pitchFamily="18" charset="0"/>
              </a:rPr>
              <a:t>Allocate</a:t>
            </a:r>
            <a:r>
              <a:rPr lang="en-US" sz="2400" dirty="0" smtClean="0">
                <a:latin typeface="Times New Roman" pitchFamily="18" charset="0"/>
                <a:cs typeface="Times New Roman" pitchFamily="18" charset="0"/>
              </a:rPr>
              <a:t> as much as possible to the empty cell that will 	     result in the greatest net decrease in cost (</a:t>
            </a:r>
            <a:r>
              <a:rPr lang="en-US" sz="2400" b="1" dirty="0" smtClean="0">
                <a:latin typeface="Times New Roman" pitchFamily="18" charset="0"/>
                <a:cs typeface="Times New Roman" pitchFamily="18" charset="0"/>
              </a:rPr>
              <a:t>most negative </a:t>
            </a:r>
            <a:r>
              <a:rPr lang="en-US" sz="2400" b="1" dirty="0" err="1" smtClean="0">
                <a:latin typeface="Times New Roman" pitchFamily="18" charset="0"/>
                <a:cs typeface="Times New Roman" pitchFamily="18" charset="0"/>
              </a:rPr>
              <a:t>k</a:t>
            </a:r>
            <a:r>
              <a:rPr lang="en-US" sz="2400" b="1" baseline="-25000" dirty="0" err="1" smtClean="0">
                <a:latin typeface="Times New Roman" pitchFamily="18" charset="0"/>
                <a:cs typeface="Times New Roman" pitchFamily="18" charset="0"/>
              </a:rPr>
              <a:t>ij</a:t>
            </a:r>
            <a:r>
              <a:rPr lang="en-US" sz="2400" dirty="0" smtClean="0">
                <a:latin typeface="Times New Roman" pitchFamily="18" charset="0"/>
                <a:cs typeface="Times New Roman" pitchFamily="18" charset="0"/>
              </a:rPr>
              <a:t>)</a:t>
            </a:r>
          </a:p>
          <a:p>
            <a:pPr algn="just" eaLnBrk="0" hangingPunct="0">
              <a:spcBef>
                <a:spcPct val="50000"/>
              </a:spcBef>
              <a:buNone/>
              <a:tabLst>
                <a:tab pos="457200" algn="l"/>
              </a:tabLst>
            </a:pPr>
            <a:r>
              <a:rPr lang="en-US" sz="2400" dirty="0" smtClean="0">
                <a:latin typeface="Times New Roman" pitchFamily="18" charset="0"/>
                <a:cs typeface="Times New Roman" pitchFamily="18" charset="0"/>
              </a:rPr>
              <a:t>5. Repeat steps 2 through 4 until all </a:t>
            </a:r>
            <a:r>
              <a:rPr lang="en-US" sz="2400" dirty="0" err="1" smtClean="0">
                <a:latin typeface="Times New Roman" pitchFamily="18" charset="0"/>
                <a:cs typeface="Times New Roman" pitchFamily="18" charset="0"/>
              </a:rPr>
              <a:t>k</a:t>
            </a:r>
            <a:r>
              <a:rPr lang="en-US" sz="2400" baseline="-25000" dirty="0" err="1" smtClean="0">
                <a:latin typeface="Times New Roman" pitchFamily="18" charset="0"/>
                <a:cs typeface="Times New Roman" pitchFamily="18" charset="0"/>
              </a:rPr>
              <a:t>ij</a:t>
            </a:r>
            <a:r>
              <a:rPr lang="en-US" sz="2400" dirty="0" smtClean="0">
                <a:latin typeface="Times New Roman" pitchFamily="18" charset="0"/>
                <a:cs typeface="Times New Roman" pitchFamily="18" charset="0"/>
              </a:rPr>
              <a:t> values are </a:t>
            </a:r>
            <a:r>
              <a:rPr lang="en-US" sz="2400" dirty="0" smtClean="0">
                <a:solidFill>
                  <a:srgbClr val="FF0000"/>
                </a:solidFill>
                <a:latin typeface="Times New Roman" pitchFamily="18" charset="0"/>
                <a:cs typeface="Times New Roman" pitchFamily="18" charset="0"/>
              </a:rPr>
              <a:t>positive or  	     zero</a:t>
            </a:r>
            <a:endParaRPr lang="en-US" sz="2400"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5" name="Content Placeholder 4"/>
          <p:cNvSpPr>
            <a:spLocks noGrp="1"/>
          </p:cNvSpPr>
          <p:nvPr>
            <p:ph idx="1"/>
          </p:nvPr>
        </p:nvSpPr>
        <p:spPr/>
        <p:txBody>
          <a:bodyPr/>
          <a:lstStyle/>
          <a:p>
            <a:r>
              <a:rPr lang="en-US" dirty="0" smtClean="0"/>
              <a:t>Initial feasible solution</a:t>
            </a:r>
          </a:p>
          <a:p>
            <a:r>
              <a:rPr lang="en-US" sz="2000" dirty="0" smtClean="0"/>
              <a:t>Total cost= (8*25)+(125*10)+(175*11)+(200*4)+(75*5)=</a:t>
            </a:r>
            <a:r>
              <a:rPr lang="en-US" sz="2400" b="1" u="sng" dirty="0" smtClean="0"/>
              <a:t>4450</a:t>
            </a:r>
            <a:r>
              <a:rPr lang="en-US" sz="2400" dirty="0" smtClean="0"/>
              <a:t> </a:t>
            </a:r>
          </a:p>
          <a:p>
            <a:pPr>
              <a:buNone/>
            </a:pPr>
            <a:endParaRPr lang="en-US" dirty="0"/>
          </a:p>
        </p:txBody>
      </p:sp>
      <p:graphicFrame>
        <p:nvGraphicFramePr>
          <p:cNvPr id="6" name="Table 5"/>
          <p:cNvGraphicFramePr>
            <a:graphicFrameLocks noGrp="1"/>
          </p:cNvGraphicFramePr>
          <p:nvPr/>
        </p:nvGraphicFramePr>
        <p:xfrm>
          <a:off x="914400" y="3048000"/>
          <a:ext cx="6096000" cy="3474720"/>
        </p:xfrm>
        <a:graphic>
          <a:graphicData uri="http://schemas.openxmlformats.org/drawingml/2006/table">
            <a:tbl>
              <a:tblPr firstRow="1" bandRow="1">
                <a:tableStyleId>{5940675A-B579-460E-94D1-54222C63F5DA}</a:tableStyleId>
              </a:tblPr>
              <a:tblGrid>
                <a:gridCol w="1600200"/>
                <a:gridCol w="1219200"/>
                <a:gridCol w="838200"/>
                <a:gridCol w="1219200"/>
                <a:gridCol w="1219200"/>
              </a:tblGrid>
              <a:tr h="502920">
                <a:tc>
                  <a:txBody>
                    <a:bodyPr/>
                    <a:lstStyle/>
                    <a:p>
                      <a:r>
                        <a:rPr lang="en-US" sz="2400" dirty="0" smtClean="0">
                          <a:latin typeface="Times New Roman" pitchFamily="18" charset="0"/>
                          <a:cs typeface="Times New Roman" pitchFamily="18" charset="0"/>
                        </a:rPr>
                        <a:t>From  TO</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C</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Supply </a:t>
                      </a:r>
                      <a:endParaRPr lang="en-US" sz="2400" dirty="0">
                        <a:latin typeface="Times New Roman" pitchFamily="18" charset="0"/>
                        <a:cs typeface="Times New Roman" pitchFamily="18" charset="0"/>
                      </a:endParaRPr>
                    </a:p>
                  </a:txBody>
                  <a:tcPr/>
                </a:tc>
              </a:tr>
              <a:tr h="502920">
                <a:tc>
                  <a:txBody>
                    <a:bodyPr/>
                    <a:lstStyle/>
                    <a:p>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8</a:t>
                      </a:r>
                    </a:p>
                    <a:p>
                      <a:pPr algn="ctr"/>
                      <a:r>
                        <a:rPr lang="en-US" sz="2400" dirty="0" smtClean="0">
                          <a:solidFill>
                            <a:srgbClr val="FF0000"/>
                          </a:solidFill>
                          <a:latin typeface="Times New Roman" pitchFamily="18" charset="0"/>
                          <a:cs typeface="Times New Roman" pitchFamily="18" charset="0"/>
                        </a:rPr>
                        <a:t>25</a:t>
                      </a:r>
                      <a:endParaRPr lang="en-US" sz="2400" dirty="0">
                        <a:solidFill>
                          <a:srgbClr val="FF0000"/>
                        </a:solidFill>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10</a:t>
                      </a:r>
                    </a:p>
                    <a:p>
                      <a:pPr algn="ctr"/>
                      <a:r>
                        <a:rPr lang="en-US" sz="2400" dirty="0" smtClean="0">
                          <a:solidFill>
                            <a:srgbClr val="FF0000"/>
                          </a:solidFill>
                          <a:latin typeface="Times New Roman" pitchFamily="18" charset="0"/>
                          <a:cs typeface="Times New Roman" pitchFamily="18" charset="0"/>
                        </a:rPr>
                        <a:t>125</a:t>
                      </a:r>
                      <a:endParaRPr lang="en-US" sz="2400" dirty="0">
                        <a:solidFill>
                          <a:srgbClr val="FF0000"/>
                        </a:solidFill>
                        <a:latin typeface="Times New Roman" pitchFamily="18" charset="0"/>
                        <a:cs typeface="Times New Roman" pitchFamily="18" charset="0"/>
                      </a:endParaRPr>
                    </a:p>
                  </a:txBody>
                  <a:tcPr>
                    <a:solidFill>
                      <a:srgbClr val="FFFF00"/>
                    </a:solidFill>
                  </a:tcPr>
                </a:tc>
                <a:tc>
                  <a:txBody>
                    <a:bodyPr/>
                    <a:lstStyle/>
                    <a:p>
                      <a:pPr algn="ctr"/>
                      <a:r>
                        <a:rPr lang="en-US" sz="2400" dirty="0" smtClean="0">
                          <a:latin typeface="Times New Roman" pitchFamily="18" charset="0"/>
                          <a:cs typeface="Times New Roman" pitchFamily="18" charset="0"/>
                        </a:rPr>
                        <a:t>150</a:t>
                      </a:r>
                      <a:endParaRPr lang="en-US" sz="2400" dirty="0">
                        <a:latin typeface="Times New Roman" pitchFamily="18" charset="0"/>
                        <a:cs typeface="Times New Roman" pitchFamily="18" charset="0"/>
                      </a:endParaRPr>
                    </a:p>
                  </a:txBody>
                  <a:tcPr/>
                </a:tc>
              </a:tr>
              <a:tr h="502920">
                <a:tc>
                  <a:txBody>
                    <a:bodyPr/>
                    <a:lstStyle/>
                    <a:p>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11</a:t>
                      </a:r>
                    </a:p>
                    <a:p>
                      <a:pPr algn="ctr"/>
                      <a:r>
                        <a:rPr lang="en-US" sz="2400" dirty="0" smtClean="0">
                          <a:solidFill>
                            <a:srgbClr val="FF0000"/>
                          </a:solidFill>
                          <a:latin typeface="Times New Roman" pitchFamily="18" charset="0"/>
                          <a:cs typeface="Times New Roman" pitchFamily="18" charset="0"/>
                        </a:rPr>
                        <a:t>175</a:t>
                      </a:r>
                      <a:endParaRPr lang="en-US" sz="2400" dirty="0">
                        <a:solidFill>
                          <a:srgbClr val="FF0000"/>
                        </a:solidFill>
                        <a:latin typeface="Times New Roman" pitchFamily="18" charset="0"/>
                        <a:cs typeface="Times New Roman" pitchFamily="18" charset="0"/>
                      </a:endParaRPr>
                    </a:p>
                  </a:txBody>
                  <a:tcPr>
                    <a:solidFill>
                      <a:srgbClr val="FFFF00"/>
                    </a:solidFill>
                  </a:tcPr>
                </a:tc>
                <a:tc>
                  <a:txBody>
                    <a:bodyPr/>
                    <a:lstStyle/>
                    <a:p>
                      <a:pPr algn="ctr"/>
                      <a:r>
                        <a:rPr lang="en-US" sz="2400" dirty="0" smtClean="0">
                          <a:latin typeface="Times New Roman" pitchFamily="18" charset="0"/>
                          <a:cs typeface="Times New Roman" pitchFamily="18" charset="0"/>
                        </a:rPr>
                        <a:t>175</a:t>
                      </a:r>
                      <a:endParaRPr lang="en-US" sz="2400" dirty="0">
                        <a:latin typeface="Times New Roman" pitchFamily="18" charset="0"/>
                        <a:cs typeface="Times New Roman" pitchFamily="18" charset="0"/>
                      </a:endParaRPr>
                    </a:p>
                  </a:txBody>
                  <a:tcPr/>
                </a:tc>
              </a:tr>
              <a:tr h="502920">
                <a:tc>
                  <a:txBody>
                    <a:bodyPr/>
                    <a:lstStyle/>
                    <a:p>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4</a:t>
                      </a:r>
                    </a:p>
                    <a:p>
                      <a:pPr algn="ctr"/>
                      <a:r>
                        <a:rPr lang="en-US" sz="2400" dirty="0" smtClean="0">
                          <a:solidFill>
                            <a:srgbClr val="FF0000"/>
                          </a:solidFill>
                          <a:latin typeface="Times New Roman" pitchFamily="18" charset="0"/>
                          <a:cs typeface="Times New Roman" pitchFamily="18" charset="0"/>
                        </a:rPr>
                        <a:t>200</a:t>
                      </a:r>
                      <a:endParaRPr lang="en-US" sz="2400" dirty="0">
                        <a:solidFill>
                          <a:srgbClr val="FF0000"/>
                        </a:solidFill>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5</a:t>
                      </a:r>
                    </a:p>
                    <a:p>
                      <a:pPr algn="ctr"/>
                      <a:r>
                        <a:rPr lang="en-US" sz="2400" dirty="0" smtClean="0">
                          <a:solidFill>
                            <a:srgbClr val="FF0000"/>
                          </a:solidFill>
                          <a:latin typeface="Times New Roman" pitchFamily="18" charset="0"/>
                          <a:cs typeface="Times New Roman" pitchFamily="18" charset="0"/>
                        </a:rPr>
                        <a:t>75</a:t>
                      </a:r>
                      <a:endParaRPr lang="en-US" sz="2400" dirty="0">
                        <a:solidFill>
                          <a:srgbClr val="FF0000"/>
                        </a:solidFill>
                        <a:latin typeface="Times New Roman" pitchFamily="18" charset="0"/>
                        <a:cs typeface="Times New Roman" pitchFamily="18" charset="0"/>
                      </a:endParaRPr>
                    </a:p>
                  </a:txBody>
                  <a:tcPr>
                    <a:solidFill>
                      <a:srgbClr val="FFFF00"/>
                    </a:solidFill>
                  </a:tcPr>
                </a:tc>
                <a:tc>
                  <a:txBody>
                    <a:bodyPr/>
                    <a:lstStyle/>
                    <a:p>
                      <a:pPr algn="r"/>
                      <a:r>
                        <a:rPr lang="en-US" sz="2400" dirty="0" smtClean="0">
                          <a:latin typeface="Times New Roman" pitchFamily="18" charset="0"/>
                          <a:cs typeface="Times New Roman" pitchFamily="18" charset="0"/>
                        </a:rPr>
                        <a:t>12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275</a:t>
                      </a:r>
                      <a:endParaRPr lang="en-US" sz="2400" dirty="0">
                        <a:latin typeface="Times New Roman" pitchFamily="18" charset="0"/>
                        <a:cs typeface="Times New Roman" pitchFamily="18" charset="0"/>
                      </a:endParaRPr>
                    </a:p>
                  </a:txBody>
                  <a:tcPr/>
                </a:tc>
              </a:tr>
              <a:tr h="502920">
                <a:tc>
                  <a:txBody>
                    <a:bodyPr/>
                    <a:lstStyle/>
                    <a:p>
                      <a:r>
                        <a:rPr lang="en-US" sz="2400" dirty="0" smtClean="0">
                          <a:latin typeface="Times New Roman" pitchFamily="18" charset="0"/>
                          <a:cs typeface="Times New Roman" pitchFamily="18" charset="0"/>
                        </a:rPr>
                        <a:t>Deman</a:t>
                      </a:r>
                      <a:r>
                        <a:rPr lang="en-US" sz="2400" baseline="0" dirty="0" smtClean="0">
                          <a:latin typeface="Times New Roman" pitchFamily="18" charset="0"/>
                          <a:cs typeface="Times New Roman" pitchFamily="18" charset="0"/>
                        </a:rPr>
                        <a:t>d</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200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300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600</a:t>
                      </a:r>
                      <a:endParaRPr lang="en-US" sz="2400" dirty="0">
                        <a:latin typeface="Times New Roman" pitchFamily="18" charset="0"/>
                        <a:cs typeface="Times New Roman" pitchFamily="18" charset="0"/>
                      </a:endParaRPr>
                    </a:p>
                  </a:txBody>
                  <a:tcPr/>
                </a:tc>
              </a:tr>
            </a:tbl>
          </a:graphicData>
        </a:graphic>
      </p:graphicFrame>
      <p:cxnSp>
        <p:nvCxnSpPr>
          <p:cNvPr id="8" name="Straight Connector 7"/>
          <p:cNvCxnSpPr/>
          <p:nvPr/>
        </p:nvCxnSpPr>
        <p:spPr>
          <a:xfrm rot="16200000" flipH="1">
            <a:off x="1562100" y="3086100"/>
            <a:ext cx="5334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0C5E63E6-0947-45BA-A8BA-82534704CEE2}" type="slidenum">
              <a:rPr lang="en-US" smtClean="0"/>
              <a:pPr/>
              <a:t>42</a:t>
            </a:fld>
            <a:endParaRPr lang="en-US"/>
          </a:p>
        </p:txBody>
      </p:sp>
      <p:sp>
        <p:nvSpPr>
          <p:cNvPr id="9" name="Footer Placeholder 8"/>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762000" y="304800"/>
            <a:ext cx="7772400" cy="609600"/>
          </a:xfrm>
        </p:spPr>
        <p:txBody>
          <a:bodyPr>
            <a:normAutofit/>
          </a:bodyPr>
          <a:lstStyle/>
          <a:p>
            <a:pPr fontAlgn="auto">
              <a:spcAft>
                <a:spcPts val="0"/>
              </a:spcAft>
              <a:defRPr/>
            </a:pPr>
            <a:r>
              <a:rPr lang="en-US" sz="3200" b="1" dirty="0" smtClean="0">
                <a:latin typeface="Times New Roman" pitchFamily="18" charset="0"/>
                <a:cs typeface="Times New Roman" pitchFamily="18" charset="0"/>
              </a:rPr>
              <a:t>Solution </a:t>
            </a:r>
            <a:endParaRPr lang="en-US" sz="3200" b="1" dirty="0">
              <a:latin typeface="Times New Roman" pitchFamily="18" charset="0"/>
              <a:cs typeface="Times New Roman" pitchFamily="18" charset="0"/>
            </a:endParaRPr>
          </a:p>
        </p:txBody>
      </p:sp>
      <p:sp>
        <p:nvSpPr>
          <p:cNvPr id="7" name="Slide Number Placeholder 4"/>
          <p:cNvSpPr>
            <a:spLocks noGrp="1"/>
          </p:cNvSpPr>
          <p:nvPr>
            <p:ph type="sldNum" sz="quarter" idx="12"/>
          </p:nvPr>
        </p:nvSpPr>
        <p:spPr/>
        <p:txBody>
          <a:bodyPr/>
          <a:lstStyle/>
          <a:p>
            <a:pPr>
              <a:defRPr/>
            </a:pPr>
            <a:fld id="{77AF4EE5-0D86-4734-9F91-A3F5288A123A}" type="slidenum">
              <a:rPr lang="en-US"/>
              <a:pPr>
                <a:defRPr/>
              </a:pPr>
              <a:t>43</a:t>
            </a:fld>
            <a:endParaRPr lang="en-US"/>
          </a:p>
        </p:txBody>
      </p:sp>
      <p:pic>
        <p:nvPicPr>
          <p:cNvPr id="36870" name="Picture 4" descr="C:\Documents and Settings\ubretri\Desktop\Please do not trash until 7-17-01\TAYLOR_CD\0mb\mod_b-t25.bmp"/>
          <p:cNvPicPr>
            <a:picLocks noChangeAspect="1" noChangeArrowheads="1"/>
          </p:cNvPicPr>
          <p:nvPr/>
        </p:nvPicPr>
        <p:blipFill>
          <a:blip r:embed="rId2"/>
          <a:srcRect/>
          <a:stretch>
            <a:fillRect/>
          </a:stretch>
        </p:blipFill>
        <p:spPr bwMode="auto">
          <a:xfrm>
            <a:off x="2133600" y="1371600"/>
            <a:ext cx="5715000" cy="3257550"/>
          </a:xfrm>
          <a:prstGeom prst="rect">
            <a:avLst/>
          </a:prstGeom>
          <a:noFill/>
          <a:ln w="9525">
            <a:noFill/>
            <a:miter lim="800000"/>
            <a:headEnd/>
            <a:tailEnd/>
          </a:ln>
        </p:spPr>
      </p:pic>
      <p:sp>
        <p:nvSpPr>
          <p:cNvPr id="36871" name="Text Box 5"/>
          <p:cNvSpPr txBox="1">
            <a:spLocks noChangeArrowheads="1"/>
          </p:cNvSpPr>
          <p:nvPr/>
        </p:nvSpPr>
        <p:spPr bwMode="auto">
          <a:xfrm>
            <a:off x="0" y="3048000"/>
            <a:ext cx="2149475" cy="730250"/>
          </a:xfrm>
          <a:prstGeom prst="rect">
            <a:avLst/>
          </a:prstGeom>
          <a:noFill/>
          <a:ln w="9525">
            <a:noFill/>
            <a:miter lim="800000"/>
            <a:headEnd/>
            <a:tailEnd/>
          </a:ln>
        </p:spPr>
        <p:txBody>
          <a:bodyPr>
            <a:spAutoFit/>
          </a:bodyPr>
          <a:lstStyle/>
          <a:p>
            <a:pPr algn="r" eaLnBrk="0" hangingPunct="0"/>
            <a:r>
              <a:rPr lang="en-US" sz="1400" dirty="0">
                <a:cs typeface="Times" charset="0"/>
              </a:rPr>
              <a:t>The Minimum Cell Cost Initial Solution</a:t>
            </a:r>
          </a:p>
          <a:p>
            <a:pPr algn="r" eaLnBrk="0" hangingPunct="0"/>
            <a:endParaRPr lang="en-US" sz="1400" dirty="0"/>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09600" y="0"/>
            <a:ext cx="7848600" cy="1143000"/>
          </a:xfrm>
        </p:spPr>
        <p:txBody>
          <a:bodyPr/>
          <a:lstStyle/>
          <a:p>
            <a:pPr fontAlgn="auto">
              <a:spcAft>
                <a:spcPts val="0"/>
              </a:spcAft>
              <a:defRPr/>
            </a:pPr>
            <a:r>
              <a:rPr lang="en-US" sz="2400" dirty="0">
                <a:latin typeface="Times New Roman" pitchFamily="18" charset="0"/>
                <a:cs typeface="Times New Roman" pitchFamily="18" charset="0"/>
              </a:rPr>
              <a:t>The Modified Distribution Method (MODI)</a:t>
            </a:r>
            <a:r>
              <a:rPr lang="en-US" sz="2400" dirty="0"/>
              <a:t/>
            </a:r>
            <a:br>
              <a:rPr lang="en-US" sz="2400" dirty="0"/>
            </a:br>
            <a:r>
              <a:rPr lang="en-US" sz="2400" dirty="0"/>
              <a:t>(2 of 6) </a:t>
            </a:r>
          </a:p>
        </p:txBody>
      </p:sp>
      <p:sp>
        <p:nvSpPr>
          <p:cNvPr id="7" name="Slide Number Placeholder 4"/>
          <p:cNvSpPr>
            <a:spLocks noGrp="1"/>
          </p:cNvSpPr>
          <p:nvPr>
            <p:ph type="sldNum" sz="quarter" idx="12"/>
          </p:nvPr>
        </p:nvSpPr>
        <p:spPr/>
        <p:txBody>
          <a:bodyPr/>
          <a:lstStyle/>
          <a:p>
            <a:pPr>
              <a:defRPr/>
            </a:pPr>
            <a:fld id="{613820E2-1810-44BD-8CDC-BE5DE3577D94}" type="slidenum">
              <a:rPr lang="en-US"/>
              <a:pPr>
                <a:defRPr/>
              </a:pPr>
              <a:t>44</a:t>
            </a:fld>
            <a:endParaRPr lang="en-US"/>
          </a:p>
        </p:txBody>
      </p:sp>
      <p:sp>
        <p:nvSpPr>
          <p:cNvPr id="37893" name="Text Box 3"/>
          <p:cNvSpPr txBox="1">
            <a:spLocks noChangeArrowheads="1"/>
          </p:cNvSpPr>
          <p:nvPr/>
        </p:nvSpPr>
        <p:spPr bwMode="auto">
          <a:xfrm>
            <a:off x="-457200" y="914400"/>
            <a:ext cx="9144000" cy="6971139"/>
          </a:xfrm>
          <a:prstGeom prst="rect">
            <a:avLst/>
          </a:prstGeom>
          <a:noFill/>
          <a:ln w="9525">
            <a:noFill/>
            <a:miter lim="800000"/>
            <a:headEnd/>
            <a:tailEnd/>
          </a:ln>
        </p:spPr>
        <p:txBody>
          <a:bodyPr wrap="square">
            <a:spAutoFit/>
          </a:bodyPr>
          <a:lstStyle/>
          <a:p>
            <a:pPr eaLnBrk="0" hangingPunct="0">
              <a:spcBef>
                <a:spcPct val="50000"/>
              </a:spcBef>
              <a:tabLst>
                <a:tab pos="457200" algn="l"/>
                <a:tab pos="1371600" algn="l"/>
                <a:tab pos="2286000" algn="l"/>
              </a:tabLst>
            </a:pPr>
            <a:r>
              <a:rPr lang="en-US" sz="1800" dirty="0"/>
              <a:t>	</a:t>
            </a:r>
            <a:r>
              <a:rPr lang="en-US" sz="1600" dirty="0"/>
              <a:t>- Formulas for cells containing allocations:		</a:t>
            </a:r>
          </a:p>
          <a:p>
            <a:pPr eaLnBrk="0" hangingPunct="0">
              <a:spcBef>
                <a:spcPct val="50000"/>
              </a:spcBef>
              <a:tabLst>
                <a:tab pos="457200" algn="l"/>
                <a:tab pos="1371600" algn="l"/>
                <a:tab pos="2286000" algn="l"/>
              </a:tabLst>
            </a:pPr>
            <a:r>
              <a:rPr lang="en-US" sz="1600" dirty="0"/>
              <a:t>	x</a:t>
            </a:r>
            <a:r>
              <a:rPr lang="en-US" sz="1600" baseline="-25000" dirty="0"/>
              <a:t>1B</a:t>
            </a:r>
            <a:r>
              <a:rPr lang="en-US" sz="1600" dirty="0"/>
              <a:t>:   u</a:t>
            </a:r>
            <a:r>
              <a:rPr lang="en-US" sz="1600" baseline="-25000" dirty="0"/>
              <a:t>1</a:t>
            </a:r>
            <a:r>
              <a:rPr lang="en-US" sz="1600" dirty="0"/>
              <a:t> + </a:t>
            </a:r>
            <a:r>
              <a:rPr lang="en-US" sz="1600" dirty="0" err="1"/>
              <a:t>v</a:t>
            </a:r>
            <a:r>
              <a:rPr lang="en-US" sz="1600" baseline="-25000" dirty="0" err="1"/>
              <a:t>B</a:t>
            </a:r>
            <a:r>
              <a:rPr lang="en-US" sz="1600" dirty="0"/>
              <a:t> = 8</a:t>
            </a:r>
          </a:p>
          <a:p>
            <a:pPr eaLnBrk="0" hangingPunct="0">
              <a:spcBef>
                <a:spcPct val="50000"/>
              </a:spcBef>
              <a:tabLst>
                <a:tab pos="457200" algn="l"/>
                <a:tab pos="1371600" algn="l"/>
                <a:tab pos="2286000" algn="l"/>
              </a:tabLst>
            </a:pPr>
            <a:r>
              <a:rPr lang="en-US" sz="1600" dirty="0"/>
              <a:t>	x</a:t>
            </a:r>
            <a:r>
              <a:rPr lang="en-US" sz="1600" baseline="-25000" dirty="0"/>
              <a:t>1C</a:t>
            </a:r>
            <a:r>
              <a:rPr lang="en-US" sz="1600" dirty="0"/>
              <a:t>:   u</a:t>
            </a:r>
            <a:r>
              <a:rPr lang="en-US" sz="1600" baseline="-25000" dirty="0"/>
              <a:t>1</a:t>
            </a:r>
            <a:r>
              <a:rPr lang="en-US" sz="1600" dirty="0"/>
              <a:t> + </a:t>
            </a:r>
            <a:r>
              <a:rPr lang="en-US" sz="1600" dirty="0" err="1"/>
              <a:t>v</a:t>
            </a:r>
            <a:r>
              <a:rPr lang="en-US" sz="1600" baseline="-25000" dirty="0" err="1"/>
              <a:t>C</a:t>
            </a:r>
            <a:r>
              <a:rPr lang="en-US" sz="1600" dirty="0"/>
              <a:t> = 10</a:t>
            </a:r>
          </a:p>
          <a:p>
            <a:pPr eaLnBrk="0" hangingPunct="0">
              <a:spcBef>
                <a:spcPct val="50000"/>
              </a:spcBef>
              <a:tabLst>
                <a:tab pos="457200" algn="l"/>
                <a:tab pos="1371600" algn="l"/>
                <a:tab pos="2286000" algn="l"/>
              </a:tabLst>
            </a:pPr>
            <a:r>
              <a:rPr lang="en-US" sz="1600" dirty="0"/>
              <a:t>	x</a:t>
            </a:r>
            <a:r>
              <a:rPr lang="en-US" sz="1600" baseline="-25000" dirty="0"/>
              <a:t>2C</a:t>
            </a:r>
            <a:r>
              <a:rPr lang="en-US" sz="1600" dirty="0"/>
              <a:t>:   u</a:t>
            </a:r>
            <a:r>
              <a:rPr lang="en-US" sz="1600" baseline="-25000" dirty="0"/>
              <a:t>2</a:t>
            </a:r>
            <a:r>
              <a:rPr lang="en-US" sz="1600" dirty="0"/>
              <a:t> + </a:t>
            </a:r>
            <a:r>
              <a:rPr lang="en-US" sz="1600" dirty="0" err="1"/>
              <a:t>v</a:t>
            </a:r>
            <a:r>
              <a:rPr lang="en-US" sz="1600" baseline="-25000" dirty="0" err="1"/>
              <a:t>C</a:t>
            </a:r>
            <a:r>
              <a:rPr lang="en-US" sz="1600" dirty="0"/>
              <a:t> = 11</a:t>
            </a:r>
          </a:p>
          <a:p>
            <a:pPr eaLnBrk="0" hangingPunct="0">
              <a:spcBef>
                <a:spcPct val="50000"/>
              </a:spcBef>
              <a:tabLst>
                <a:tab pos="457200" algn="l"/>
                <a:tab pos="1371600" algn="l"/>
                <a:tab pos="2286000" algn="l"/>
              </a:tabLst>
            </a:pPr>
            <a:r>
              <a:rPr lang="en-US" sz="1600" dirty="0"/>
              <a:t>	x</a:t>
            </a:r>
            <a:r>
              <a:rPr lang="en-US" sz="1600" baseline="-25000" dirty="0"/>
              <a:t>3A</a:t>
            </a:r>
            <a:r>
              <a:rPr lang="en-US" sz="1600" dirty="0"/>
              <a:t>:   u</a:t>
            </a:r>
            <a:r>
              <a:rPr lang="en-US" sz="1600" baseline="-25000" dirty="0"/>
              <a:t>3</a:t>
            </a:r>
            <a:r>
              <a:rPr lang="en-US" sz="1600" dirty="0"/>
              <a:t> + </a:t>
            </a:r>
            <a:r>
              <a:rPr lang="en-US" sz="1600" dirty="0" err="1"/>
              <a:t>v</a:t>
            </a:r>
            <a:r>
              <a:rPr lang="en-US" sz="1600" baseline="-25000" dirty="0" err="1"/>
              <a:t>A</a:t>
            </a:r>
            <a:r>
              <a:rPr lang="en-US" sz="1600" dirty="0"/>
              <a:t> = 4</a:t>
            </a:r>
          </a:p>
          <a:p>
            <a:pPr eaLnBrk="0" hangingPunct="0">
              <a:spcBef>
                <a:spcPct val="50000"/>
              </a:spcBef>
              <a:tabLst>
                <a:tab pos="457200" algn="l"/>
                <a:tab pos="1371600" algn="l"/>
                <a:tab pos="2286000" algn="l"/>
              </a:tabLst>
            </a:pPr>
            <a:r>
              <a:rPr lang="en-US" sz="1600" dirty="0"/>
              <a:t>	x</a:t>
            </a:r>
            <a:r>
              <a:rPr lang="en-US" sz="1600" baseline="-25000" dirty="0"/>
              <a:t>3B</a:t>
            </a:r>
            <a:r>
              <a:rPr lang="en-US" sz="1600" dirty="0"/>
              <a:t>:   u</a:t>
            </a:r>
            <a:r>
              <a:rPr lang="en-US" sz="1600" baseline="-25000" dirty="0"/>
              <a:t>3</a:t>
            </a:r>
            <a:r>
              <a:rPr lang="en-US" sz="1600" dirty="0"/>
              <a:t> + </a:t>
            </a:r>
            <a:r>
              <a:rPr lang="en-US" sz="1600" dirty="0" err="1"/>
              <a:t>v</a:t>
            </a:r>
            <a:r>
              <a:rPr lang="en-US" sz="1600" baseline="-25000" dirty="0" err="1"/>
              <a:t>B</a:t>
            </a:r>
            <a:r>
              <a:rPr lang="en-US" sz="1600" dirty="0"/>
              <a:t> = 5</a:t>
            </a:r>
          </a:p>
          <a:p>
            <a:pPr eaLnBrk="0" hangingPunct="0">
              <a:spcBef>
                <a:spcPct val="50000"/>
              </a:spcBef>
              <a:tabLst>
                <a:tab pos="457200" algn="l"/>
                <a:tab pos="1371600" algn="l"/>
                <a:tab pos="2286000" algn="l"/>
              </a:tabLst>
            </a:pPr>
            <a:endParaRPr lang="en-US" sz="1600" dirty="0"/>
          </a:p>
          <a:p>
            <a:pPr eaLnBrk="0" hangingPunct="0">
              <a:spcBef>
                <a:spcPct val="50000"/>
              </a:spcBef>
              <a:tabLst>
                <a:tab pos="457200" algn="l"/>
                <a:tab pos="1371600" algn="l"/>
                <a:tab pos="2286000" algn="l"/>
              </a:tabLst>
            </a:pPr>
            <a:endParaRPr lang="en-US" sz="3200" dirty="0"/>
          </a:p>
          <a:p>
            <a:pPr eaLnBrk="0" hangingPunct="0">
              <a:spcBef>
                <a:spcPct val="50000"/>
              </a:spcBef>
              <a:tabLst>
                <a:tab pos="457200" algn="l"/>
                <a:tab pos="1371600" algn="l"/>
                <a:tab pos="2286000" algn="l"/>
              </a:tabLst>
            </a:pPr>
            <a:endParaRPr lang="en-US" sz="1600" dirty="0"/>
          </a:p>
          <a:p>
            <a:pPr eaLnBrk="0" hangingPunct="0">
              <a:spcBef>
                <a:spcPct val="50000"/>
              </a:spcBef>
              <a:tabLst>
                <a:tab pos="457200" algn="l"/>
                <a:tab pos="1371600" algn="l"/>
                <a:tab pos="2286000" algn="l"/>
              </a:tabLst>
            </a:pPr>
            <a:endParaRPr lang="en-US" sz="1600" dirty="0"/>
          </a:p>
          <a:p>
            <a:pPr eaLnBrk="0" hangingPunct="0">
              <a:spcBef>
                <a:spcPct val="50000"/>
              </a:spcBef>
              <a:tabLst>
                <a:tab pos="457200" algn="l"/>
                <a:tab pos="1371600" algn="l"/>
                <a:tab pos="2286000" algn="l"/>
              </a:tabLst>
            </a:pPr>
            <a:endParaRPr lang="en-US" sz="1600" dirty="0"/>
          </a:p>
          <a:p>
            <a:pPr eaLnBrk="0" hangingPunct="0">
              <a:spcBef>
                <a:spcPct val="50000"/>
              </a:spcBef>
              <a:tabLst>
                <a:tab pos="457200" algn="l"/>
                <a:tab pos="1371600" algn="l"/>
                <a:tab pos="2286000" algn="l"/>
              </a:tabLst>
            </a:pPr>
            <a:endParaRPr lang="en-US" sz="1600" dirty="0"/>
          </a:p>
          <a:p>
            <a:pPr eaLnBrk="0" hangingPunct="0">
              <a:spcBef>
                <a:spcPct val="50000"/>
              </a:spcBef>
              <a:tabLst>
                <a:tab pos="457200" algn="l"/>
                <a:tab pos="1371600" algn="l"/>
                <a:tab pos="2286000" algn="l"/>
              </a:tabLst>
            </a:pPr>
            <a:r>
              <a:rPr lang="en-US" sz="1600" dirty="0"/>
              <a:t>	</a:t>
            </a:r>
            <a:r>
              <a:rPr lang="en-US" sz="2000" dirty="0">
                <a:latin typeface="Times New Roman" pitchFamily="18" charset="0"/>
                <a:cs typeface="Times New Roman" pitchFamily="18" charset="0"/>
              </a:rPr>
              <a:t>- Five equations with 6 unknowns, therefore let u</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 0 and solve to obtain:</a:t>
            </a:r>
          </a:p>
          <a:p>
            <a:pPr eaLnBrk="0" hangingPunct="0">
              <a:spcBef>
                <a:spcPct val="50000"/>
              </a:spcBef>
              <a:tabLst>
                <a:tab pos="457200" algn="l"/>
                <a:tab pos="1371600" algn="l"/>
                <a:tab pos="2286000" algn="l"/>
              </a:tabLst>
            </a:pP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t>
            </a:r>
            <a:r>
              <a:rPr lang="en-US" sz="2000" baseline="-25000" dirty="0" err="1">
                <a:latin typeface="Times New Roman" pitchFamily="18" charset="0"/>
                <a:cs typeface="Times New Roman" pitchFamily="18" charset="0"/>
              </a:rPr>
              <a:t>B</a:t>
            </a:r>
            <a:r>
              <a:rPr lang="en-US" sz="2000" dirty="0">
                <a:latin typeface="Times New Roman" pitchFamily="18" charset="0"/>
                <a:cs typeface="Times New Roman" pitchFamily="18" charset="0"/>
              </a:rPr>
              <a:t> = 8,  </a:t>
            </a:r>
            <a:r>
              <a:rPr lang="en-US" sz="2000" dirty="0" err="1">
                <a:latin typeface="Times New Roman" pitchFamily="18" charset="0"/>
                <a:cs typeface="Times New Roman" pitchFamily="18" charset="0"/>
              </a:rPr>
              <a:t>v</a:t>
            </a:r>
            <a:r>
              <a:rPr lang="en-US" sz="2000" baseline="-25000" dirty="0" err="1">
                <a:latin typeface="Times New Roman" pitchFamily="18" charset="0"/>
                <a:cs typeface="Times New Roman" pitchFamily="18" charset="0"/>
              </a:rPr>
              <a:t>C</a:t>
            </a:r>
            <a:r>
              <a:rPr lang="en-US" sz="2000" dirty="0">
                <a:latin typeface="Times New Roman" pitchFamily="18" charset="0"/>
                <a:cs typeface="Times New Roman" pitchFamily="18" charset="0"/>
              </a:rPr>
              <a:t> = 10,  u</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 1,  u</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 = -3,  </a:t>
            </a:r>
            <a:r>
              <a:rPr lang="en-US" sz="2000" dirty="0" err="1">
                <a:latin typeface="Times New Roman" pitchFamily="18" charset="0"/>
                <a:cs typeface="Times New Roman" pitchFamily="18" charset="0"/>
              </a:rPr>
              <a:t>v</a:t>
            </a:r>
            <a:r>
              <a:rPr lang="en-US" sz="2000" baseline="-25000" dirty="0" err="1">
                <a:latin typeface="Times New Roman" pitchFamily="18" charset="0"/>
                <a:cs typeface="Times New Roman" pitchFamily="18" charset="0"/>
              </a:rPr>
              <a:t>A</a:t>
            </a:r>
            <a:r>
              <a:rPr lang="en-US" sz="2000" dirty="0">
                <a:latin typeface="Times New Roman" pitchFamily="18" charset="0"/>
                <a:cs typeface="Times New Roman" pitchFamily="18" charset="0"/>
              </a:rPr>
              <a:t>= 7</a:t>
            </a:r>
          </a:p>
          <a:p>
            <a:pPr eaLnBrk="0" hangingPunct="0">
              <a:spcBef>
                <a:spcPct val="50000"/>
              </a:spcBef>
              <a:tabLst>
                <a:tab pos="457200" algn="l"/>
                <a:tab pos="1371600" algn="l"/>
                <a:tab pos="2286000" algn="l"/>
              </a:tabLst>
            </a:pPr>
            <a:endParaRPr lang="en-US" sz="1800" dirty="0"/>
          </a:p>
          <a:p>
            <a:pPr eaLnBrk="0" hangingPunct="0">
              <a:spcBef>
                <a:spcPct val="50000"/>
              </a:spcBef>
              <a:tabLst>
                <a:tab pos="457200" algn="l"/>
                <a:tab pos="1371600" algn="l"/>
                <a:tab pos="2286000" algn="l"/>
              </a:tabLst>
            </a:pPr>
            <a:endParaRPr lang="en-US" sz="1800" dirty="0"/>
          </a:p>
          <a:p>
            <a:pPr eaLnBrk="0" hangingPunct="0">
              <a:spcBef>
                <a:spcPct val="50000"/>
              </a:spcBef>
              <a:tabLst>
                <a:tab pos="457200" algn="l"/>
                <a:tab pos="1371600" algn="l"/>
                <a:tab pos="2286000" algn="l"/>
              </a:tabLst>
            </a:pPr>
            <a:endParaRPr lang="en-US" sz="1800" dirty="0"/>
          </a:p>
        </p:txBody>
      </p:sp>
      <p:pic>
        <p:nvPicPr>
          <p:cNvPr id="37894" name="Picture 4" descr="C:\Documents and Settings\ubretri\Desktop\Please do not trash until 7-17-01\TAYLOR_CD\0mb\mod_b-t26.bmp"/>
          <p:cNvPicPr>
            <a:picLocks noChangeAspect="1" noChangeArrowheads="1"/>
          </p:cNvPicPr>
          <p:nvPr/>
        </p:nvPicPr>
        <p:blipFill>
          <a:blip r:embed="rId2"/>
          <a:srcRect/>
          <a:stretch>
            <a:fillRect/>
          </a:stretch>
        </p:blipFill>
        <p:spPr bwMode="auto">
          <a:xfrm>
            <a:off x="1828800" y="1360488"/>
            <a:ext cx="6172200" cy="3517900"/>
          </a:xfrm>
          <a:prstGeom prst="rect">
            <a:avLst/>
          </a:prstGeom>
          <a:noFill/>
          <a:ln w="9525">
            <a:noFill/>
            <a:miter lim="800000"/>
            <a:headEnd/>
            <a:tailEnd/>
          </a:ln>
        </p:spPr>
      </p:pic>
      <p:sp>
        <p:nvSpPr>
          <p:cNvPr id="37895" name="Text Box 5"/>
          <p:cNvSpPr txBox="1">
            <a:spLocks noChangeArrowheads="1"/>
          </p:cNvSpPr>
          <p:nvPr/>
        </p:nvSpPr>
        <p:spPr bwMode="auto">
          <a:xfrm>
            <a:off x="3352800" y="4892675"/>
            <a:ext cx="3413125" cy="517525"/>
          </a:xfrm>
          <a:prstGeom prst="rect">
            <a:avLst/>
          </a:prstGeom>
          <a:noFill/>
          <a:ln w="9525">
            <a:noFill/>
            <a:miter lim="800000"/>
            <a:headEnd/>
            <a:tailEnd/>
          </a:ln>
        </p:spPr>
        <p:txBody>
          <a:bodyPr wrap="none">
            <a:spAutoFit/>
          </a:bodyPr>
          <a:lstStyle/>
          <a:p>
            <a:pPr algn="r" eaLnBrk="0" hangingPunct="0"/>
            <a:r>
              <a:rPr lang="en-US" sz="1400">
                <a:cs typeface="Times" charset="0"/>
              </a:rPr>
              <a:t>The Initial Solution with All ui and vj Values</a:t>
            </a:r>
          </a:p>
          <a:p>
            <a:pPr algn="r" eaLnBrk="0" hangingPunct="0"/>
            <a:endParaRPr lang="en-US" sz="1400"/>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fontAlgn="auto">
              <a:spcAft>
                <a:spcPts val="0"/>
              </a:spcAft>
              <a:defRPr/>
            </a:pPr>
            <a:r>
              <a:rPr lang="en-US" sz="2800" dirty="0">
                <a:latin typeface="Times New Roman" pitchFamily="18" charset="0"/>
                <a:cs typeface="Times New Roman" pitchFamily="18" charset="0"/>
              </a:rPr>
              <a:t>The Modified Distribution Method (MODI)</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(3 of 6)</a:t>
            </a:r>
          </a:p>
        </p:txBody>
      </p:sp>
      <p:sp>
        <p:nvSpPr>
          <p:cNvPr id="5" name="Slide Number Placeholder 4"/>
          <p:cNvSpPr>
            <a:spLocks noGrp="1"/>
          </p:cNvSpPr>
          <p:nvPr>
            <p:ph type="sldNum" sz="quarter" idx="12"/>
          </p:nvPr>
        </p:nvSpPr>
        <p:spPr/>
        <p:txBody>
          <a:bodyPr/>
          <a:lstStyle/>
          <a:p>
            <a:pPr>
              <a:defRPr/>
            </a:pPr>
            <a:fld id="{A6578CE0-FF64-41CC-8A7A-F5CC78CC735D}" type="slidenum">
              <a:rPr lang="en-US"/>
              <a:pPr>
                <a:defRPr/>
              </a:pPr>
              <a:t>45</a:t>
            </a:fld>
            <a:endParaRPr lang="en-US"/>
          </a:p>
        </p:txBody>
      </p:sp>
      <p:sp>
        <p:nvSpPr>
          <p:cNvPr id="38917" name="Text Box 3"/>
          <p:cNvSpPr txBox="1">
            <a:spLocks noChangeArrowheads="1"/>
          </p:cNvSpPr>
          <p:nvPr/>
        </p:nvSpPr>
        <p:spPr bwMode="auto">
          <a:xfrm>
            <a:off x="0" y="2057400"/>
            <a:ext cx="9144000" cy="3693319"/>
          </a:xfrm>
          <a:prstGeom prst="rect">
            <a:avLst/>
          </a:prstGeom>
          <a:noFill/>
          <a:ln w="9525">
            <a:noFill/>
            <a:miter lim="800000"/>
            <a:headEnd/>
            <a:tailEnd/>
          </a:ln>
        </p:spPr>
        <p:txBody>
          <a:bodyPr>
            <a:spAutoFit/>
          </a:bodyPr>
          <a:lstStyle/>
          <a:p>
            <a:pPr eaLnBrk="0" hangingPunct="0">
              <a:spcBef>
                <a:spcPct val="50000"/>
              </a:spcBef>
              <a:tabLst>
                <a:tab pos="457200" algn="l"/>
                <a:tab pos="1371600" algn="l"/>
              </a:tabLst>
            </a:pPr>
            <a:r>
              <a:rPr lang="en-US" sz="1800" dirty="0"/>
              <a:t>	</a:t>
            </a:r>
            <a:r>
              <a:rPr lang="en-US" dirty="0">
                <a:latin typeface="Times New Roman" pitchFamily="18" charset="0"/>
                <a:cs typeface="Times New Roman" pitchFamily="18" charset="0"/>
              </a:rPr>
              <a:t>- Each MODI allocation replicates the stepping-stone allocation.	</a:t>
            </a:r>
          </a:p>
          <a:p>
            <a:pPr eaLnBrk="0" hangingPunct="0">
              <a:spcBef>
                <a:spcPct val="50000"/>
              </a:spcBef>
              <a:tabLst>
                <a:tab pos="457200" algn="l"/>
                <a:tab pos="1371600" algn="l"/>
              </a:tabLst>
            </a:pPr>
            <a:r>
              <a:rPr lang="en-US" dirty="0">
                <a:latin typeface="Times New Roman" pitchFamily="18" charset="0"/>
                <a:cs typeface="Times New Roman" pitchFamily="18" charset="0"/>
              </a:rPr>
              <a:t>	- Use following to evaluate all empty cells:</a:t>
            </a:r>
          </a:p>
          <a:p>
            <a:pPr eaLnBrk="0" hangingPunct="0">
              <a:spcBef>
                <a:spcPct val="50000"/>
              </a:spcBef>
              <a:tabLst>
                <a:tab pos="457200" algn="l"/>
                <a:tab pos="13716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t>
            </a:r>
            <a:r>
              <a:rPr lang="en-US" baseline="-25000" dirty="0" err="1">
                <a:latin typeface="Times New Roman" pitchFamily="18" charset="0"/>
                <a:cs typeface="Times New Roman" pitchFamily="18" charset="0"/>
              </a:rPr>
              <a:t>ij</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u</a:t>
            </a:r>
            <a:r>
              <a:rPr lang="en-US" baseline="-25000" dirty="0" err="1">
                <a:latin typeface="Times New Roman" pitchFamily="18" charset="0"/>
                <a:cs typeface="Times New Roman" pitchFamily="18" charset="0"/>
              </a:rPr>
              <a:t>i</a:t>
            </a:r>
            <a:r>
              <a:rPr lang="en-US" baseline="-25000"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t>
            </a:r>
            <a:r>
              <a:rPr lang="en-US" baseline="-25000" dirty="0" err="1">
                <a:latin typeface="Times New Roman" pitchFamily="18" charset="0"/>
                <a:cs typeface="Times New Roman" pitchFamily="18" charset="0"/>
              </a:rPr>
              <a:t>j</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k</a:t>
            </a:r>
            <a:r>
              <a:rPr lang="en-US" baseline="-25000" dirty="0" err="1">
                <a:latin typeface="Times New Roman" pitchFamily="18" charset="0"/>
                <a:cs typeface="Times New Roman" pitchFamily="18" charset="0"/>
              </a:rPr>
              <a:t>ij</a:t>
            </a:r>
            <a:endParaRPr lang="en-US" dirty="0">
              <a:latin typeface="Times New Roman" pitchFamily="18" charset="0"/>
              <a:cs typeface="Times New Roman" pitchFamily="18" charset="0"/>
            </a:endParaRPr>
          </a:p>
          <a:p>
            <a:pPr eaLnBrk="0" hangingPunct="0">
              <a:spcBef>
                <a:spcPct val="50000"/>
              </a:spcBef>
              <a:tabLst>
                <a:tab pos="457200" algn="l"/>
                <a:tab pos="1371600" algn="l"/>
              </a:tabLst>
            </a:pPr>
            <a:r>
              <a:rPr lang="en-US" dirty="0">
                <a:latin typeface="Times New Roman" pitchFamily="18" charset="0"/>
                <a:cs typeface="Times New Roman" pitchFamily="18" charset="0"/>
              </a:rPr>
              <a:t>	  where </a:t>
            </a:r>
            <a:r>
              <a:rPr lang="en-US" dirty="0" err="1">
                <a:latin typeface="Times New Roman" pitchFamily="18" charset="0"/>
                <a:cs typeface="Times New Roman" pitchFamily="18" charset="0"/>
              </a:rPr>
              <a:t>k</a:t>
            </a:r>
            <a:r>
              <a:rPr lang="en-US" baseline="-25000" dirty="0" err="1">
                <a:latin typeface="Times New Roman" pitchFamily="18" charset="0"/>
                <a:cs typeface="Times New Roman" pitchFamily="18" charset="0"/>
              </a:rPr>
              <a:t>ij</a:t>
            </a:r>
            <a:r>
              <a:rPr lang="en-US" dirty="0">
                <a:latin typeface="Times New Roman" pitchFamily="18" charset="0"/>
                <a:cs typeface="Times New Roman" pitchFamily="18" charset="0"/>
              </a:rPr>
              <a:t> equals the cost increase or decrease that would occur by allocating to a cell.</a:t>
            </a:r>
          </a:p>
          <a:p>
            <a:pPr eaLnBrk="0" hangingPunct="0">
              <a:spcBef>
                <a:spcPct val="50000"/>
              </a:spcBef>
              <a:tabLst>
                <a:tab pos="457200" algn="l"/>
                <a:tab pos="1371600" algn="l"/>
              </a:tabLst>
            </a:pPr>
            <a:r>
              <a:rPr lang="en-US" dirty="0">
                <a:latin typeface="Times New Roman" pitchFamily="18" charset="0"/>
                <a:cs typeface="Times New Roman" pitchFamily="18" charset="0"/>
              </a:rPr>
              <a:t>	- For the empty cells in Table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eaLnBrk="0" hangingPunct="0">
              <a:spcBef>
                <a:spcPct val="50000"/>
              </a:spcBef>
              <a:tabLst>
                <a:tab pos="457200" algn="l"/>
                <a:tab pos="1371600" algn="l"/>
              </a:tabLst>
            </a:pPr>
            <a:r>
              <a:rPr lang="en-US" dirty="0">
                <a:latin typeface="Times New Roman" pitchFamily="18" charset="0"/>
                <a:cs typeface="Times New Roman" pitchFamily="18" charset="0"/>
              </a:rPr>
              <a:t>		x</a:t>
            </a:r>
            <a:r>
              <a:rPr lang="en-US" baseline="-25000" dirty="0">
                <a:latin typeface="Times New Roman" pitchFamily="18" charset="0"/>
                <a:cs typeface="Times New Roman" pitchFamily="18" charset="0"/>
              </a:rPr>
              <a:t>1A</a:t>
            </a:r>
            <a:r>
              <a:rPr lang="en-US" dirty="0">
                <a:latin typeface="Times New Roman" pitchFamily="18" charset="0"/>
                <a:cs typeface="Times New Roman" pitchFamily="18" charset="0"/>
              </a:rPr>
              <a:t>:  k</a:t>
            </a:r>
            <a:r>
              <a:rPr lang="en-US" baseline="-25000" dirty="0">
                <a:latin typeface="Times New Roman" pitchFamily="18" charset="0"/>
                <a:cs typeface="Times New Roman" pitchFamily="18" charset="0"/>
              </a:rPr>
              <a:t>1A</a:t>
            </a:r>
            <a:r>
              <a:rPr lang="en-US" dirty="0">
                <a:latin typeface="Times New Roman" pitchFamily="18" charset="0"/>
                <a:cs typeface="Times New Roman" pitchFamily="18" charset="0"/>
              </a:rPr>
              <a:t> = c</a:t>
            </a:r>
            <a:r>
              <a:rPr lang="en-US" baseline="-25000" dirty="0">
                <a:latin typeface="Times New Roman" pitchFamily="18" charset="0"/>
                <a:cs typeface="Times New Roman" pitchFamily="18" charset="0"/>
              </a:rPr>
              <a:t>1A</a:t>
            </a:r>
            <a:r>
              <a:rPr lang="en-US" dirty="0">
                <a:latin typeface="Times New Roman" pitchFamily="18" charset="0"/>
                <a:cs typeface="Times New Roman" pitchFamily="18" charset="0"/>
              </a:rPr>
              <a:t> - u</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v</a:t>
            </a:r>
            <a:r>
              <a:rPr lang="en-US" baseline="-25000" dirty="0" err="1">
                <a:latin typeface="Times New Roman" pitchFamily="18" charset="0"/>
                <a:cs typeface="Times New Roman" pitchFamily="18" charset="0"/>
              </a:rPr>
              <a:t>A</a:t>
            </a:r>
            <a:r>
              <a:rPr lang="en-US" dirty="0">
                <a:latin typeface="Times New Roman" pitchFamily="18" charset="0"/>
                <a:cs typeface="Times New Roman" pitchFamily="18" charset="0"/>
              </a:rPr>
              <a:t> = 6 - 0 - 7 = -1</a:t>
            </a:r>
          </a:p>
          <a:p>
            <a:pPr eaLnBrk="0" hangingPunct="0">
              <a:spcBef>
                <a:spcPct val="50000"/>
              </a:spcBef>
              <a:tabLst>
                <a:tab pos="457200" algn="l"/>
                <a:tab pos="1371600" algn="l"/>
              </a:tabLst>
            </a:pPr>
            <a:r>
              <a:rPr lang="en-US" dirty="0">
                <a:latin typeface="Times New Roman" pitchFamily="18" charset="0"/>
                <a:cs typeface="Times New Roman" pitchFamily="18" charset="0"/>
              </a:rPr>
              <a:t>		x</a:t>
            </a:r>
            <a:r>
              <a:rPr lang="en-US" baseline="-25000" dirty="0">
                <a:latin typeface="Times New Roman" pitchFamily="18" charset="0"/>
                <a:cs typeface="Times New Roman" pitchFamily="18" charset="0"/>
              </a:rPr>
              <a:t>2A</a:t>
            </a:r>
            <a:r>
              <a:rPr lang="en-US" dirty="0">
                <a:latin typeface="Times New Roman" pitchFamily="18" charset="0"/>
                <a:cs typeface="Times New Roman" pitchFamily="18" charset="0"/>
              </a:rPr>
              <a:t>:  k</a:t>
            </a:r>
            <a:r>
              <a:rPr lang="en-US" baseline="-25000" dirty="0">
                <a:latin typeface="Times New Roman" pitchFamily="18" charset="0"/>
                <a:cs typeface="Times New Roman" pitchFamily="18" charset="0"/>
              </a:rPr>
              <a:t>2A</a:t>
            </a:r>
            <a:r>
              <a:rPr lang="en-US" dirty="0">
                <a:latin typeface="Times New Roman" pitchFamily="18" charset="0"/>
                <a:cs typeface="Times New Roman" pitchFamily="18" charset="0"/>
              </a:rPr>
              <a:t> = c</a:t>
            </a:r>
            <a:r>
              <a:rPr lang="en-US" baseline="-25000" dirty="0">
                <a:latin typeface="Times New Roman" pitchFamily="18" charset="0"/>
                <a:cs typeface="Times New Roman" pitchFamily="18" charset="0"/>
              </a:rPr>
              <a:t>2A</a:t>
            </a:r>
            <a:r>
              <a:rPr lang="en-US" dirty="0">
                <a:latin typeface="Times New Roman" pitchFamily="18" charset="0"/>
                <a:cs typeface="Times New Roman" pitchFamily="18" charset="0"/>
              </a:rPr>
              <a:t> - u</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v</a:t>
            </a:r>
            <a:r>
              <a:rPr lang="en-US" baseline="-25000" dirty="0" err="1">
                <a:latin typeface="Times New Roman" pitchFamily="18" charset="0"/>
                <a:cs typeface="Times New Roman" pitchFamily="18" charset="0"/>
              </a:rPr>
              <a:t>A</a:t>
            </a:r>
            <a:r>
              <a:rPr lang="en-US" dirty="0">
                <a:latin typeface="Times New Roman" pitchFamily="18" charset="0"/>
                <a:cs typeface="Times New Roman" pitchFamily="18" charset="0"/>
              </a:rPr>
              <a:t> = 7 - 1 - 7 = -1	</a:t>
            </a:r>
          </a:p>
          <a:p>
            <a:pPr eaLnBrk="0" hangingPunct="0">
              <a:spcBef>
                <a:spcPct val="50000"/>
              </a:spcBef>
              <a:tabLst>
                <a:tab pos="457200" algn="l"/>
                <a:tab pos="1371600" algn="l"/>
              </a:tabLst>
            </a:pPr>
            <a:r>
              <a:rPr lang="en-US" dirty="0">
                <a:latin typeface="Times New Roman" pitchFamily="18" charset="0"/>
                <a:cs typeface="Times New Roman" pitchFamily="18" charset="0"/>
              </a:rPr>
              <a:t>		x</a:t>
            </a:r>
            <a:r>
              <a:rPr lang="en-US" baseline="-25000" dirty="0">
                <a:latin typeface="Times New Roman" pitchFamily="18" charset="0"/>
                <a:cs typeface="Times New Roman" pitchFamily="18" charset="0"/>
              </a:rPr>
              <a:t>2B</a:t>
            </a:r>
            <a:r>
              <a:rPr lang="en-US" dirty="0">
                <a:latin typeface="Times New Roman" pitchFamily="18" charset="0"/>
                <a:cs typeface="Times New Roman" pitchFamily="18" charset="0"/>
              </a:rPr>
              <a:t>:  k</a:t>
            </a:r>
            <a:r>
              <a:rPr lang="en-US" baseline="-25000" dirty="0">
                <a:latin typeface="Times New Roman" pitchFamily="18" charset="0"/>
                <a:cs typeface="Times New Roman" pitchFamily="18" charset="0"/>
              </a:rPr>
              <a:t>2B</a:t>
            </a:r>
            <a:r>
              <a:rPr lang="en-US" dirty="0">
                <a:latin typeface="Times New Roman" pitchFamily="18" charset="0"/>
                <a:cs typeface="Times New Roman" pitchFamily="18" charset="0"/>
              </a:rPr>
              <a:t> = c</a:t>
            </a:r>
            <a:r>
              <a:rPr lang="en-US" baseline="-25000" dirty="0">
                <a:latin typeface="Times New Roman" pitchFamily="18" charset="0"/>
                <a:cs typeface="Times New Roman" pitchFamily="18" charset="0"/>
              </a:rPr>
              <a:t>2B</a:t>
            </a:r>
            <a:r>
              <a:rPr lang="en-US" dirty="0">
                <a:latin typeface="Times New Roman" pitchFamily="18" charset="0"/>
                <a:cs typeface="Times New Roman" pitchFamily="18" charset="0"/>
              </a:rPr>
              <a:t> - u</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v</a:t>
            </a:r>
            <a:r>
              <a:rPr lang="en-US" baseline="-25000" dirty="0" err="1">
                <a:latin typeface="Times New Roman" pitchFamily="18" charset="0"/>
                <a:cs typeface="Times New Roman" pitchFamily="18" charset="0"/>
              </a:rPr>
              <a:t>B</a:t>
            </a:r>
            <a:r>
              <a:rPr lang="en-US" dirty="0">
                <a:latin typeface="Times New Roman" pitchFamily="18" charset="0"/>
                <a:cs typeface="Times New Roman" pitchFamily="18" charset="0"/>
              </a:rPr>
              <a:t> = 11- 1 - 8 = +2</a:t>
            </a:r>
          </a:p>
          <a:p>
            <a:pPr eaLnBrk="0" hangingPunct="0">
              <a:spcBef>
                <a:spcPct val="50000"/>
              </a:spcBef>
              <a:tabLst>
                <a:tab pos="457200" algn="l"/>
                <a:tab pos="1371600" algn="l"/>
              </a:tabLst>
            </a:pPr>
            <a:r>
              <a:rPr lang="en-US" dirty="0">
                <a:latin typeface="Times New Roman" pitchFamily="18" charset="0"/>
                <a:cs typeface="Times New Roman" pitchFamily="18" charset="0"/>
              </a:rPr>
              <a:t>		x</a:t>
            </a:r>
            <a:r>
              <a:rPr lang="en-US" baseline="-25000" dirty="0">
                <a:latin typeface="Times New Roman" pitchFamily="18" charset="0"/>
                <a:cs typeface="Times New Roman" pitchFamily="18" charset="0"/>
              </a:rPr>
              <a:t>3C</a:t>
            </a:r>
            <a:r>
              <a:rPr lang="en-US" dirty="0">
                <a:latin typeface="Times New Roman" pitchFamily="18" charset="0"/>
                <a:cs typeface="Times New Roman" pitchFamily="18" charset="0"/>
              </a:rPr>
              <a:t>:  k</a:t>
            </a:r>
            <a:r>
              <a:rPr lang="en-US" baseline="-25000" dirty="0">
                <a:latin typeface="Times New Roman" pitchFamily="18" charset="0"/>
                <a:cs typeface="Times New Roman" pitchFamily="18" charset="0"/>
              </a:rPr>
              <a:t>3C</a:t>
            </a:r>
            <a:r>
              <a:rPr lang="en-US" dirty="0">
                <a:latin typeface="Times New Roman" pitchFamily="18" charset="0"/>
                <a:cs typeface="Times New Roman" pitchFamily="18" charset="0"/>
              </a:rPr>
              <a:t> = c</a:t>
            </a:r>
            <a:r>
              <a:rPr lang="en-US" baseline="-25000" dirty="0">
                <a:latin typeface="Times New Roman" pitchFamily="18" charset="0"/>
                <a:cs typeface="Times New Roman" pitchFamily="18" charset="0"/>
              </a:rPr>
              <a:t>3C</a:t>
            </a:r>
            <a:r>
              <a:rPr lang="en-US" dirty="0">
                <a:latin typeface="Times New Roman" pitchFamily="18" charset="0"/>
                <a:cs typeface="Times New Roman" pitchFamily="18" charset="0"/>
              </a:rPr>
              <a:t> - u</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t>
            </a:r>
            <a:r>
              <a:rPr lang="en-US" baseline="-25000" dirty="0" err="1">
                <a:latin typeface="Times New Roman" pitchFamily="18" charset="0"/>
                <a:cs typeface="Times New Roman" pitchFamily="18" charset="0"/>
              </a:rPr>
              <a:t>C</a:t>
            </a:r>
            <a:r>
              <a:rPr lang="en-US" dirty="0">
                <a:latin typeface="Times New Roman" pitchFamily="18" charset="0"/>
                <a:cs typeface="Times New Roman" pitchFamily="18" charset="0"/>
              </a:rPr>
              <a:t> = 12 - (-3) - 10 = +5</a:t>
            </a:r>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152400"/>
            <a:ext cx="7772400" cy="1143000"/>
          </a:xfrm>
        </p:spPr>
        <p:txBody>
          <a:bodyPr/>
          <a:lstStyle/>
          <a:p>
            <a:pPr fontAlgn="auto">
              <a:spcAft>
                <a:spcPts val="0"/>
              </a:spcAft>
              <a:defRPr/>
            </a:pPr>
            <a:r>
              <a:rPr lang="en-US" sz="2400" dirty="0"/>
              <a:t>The Modified Distribution Method (MODI)</a:t>
            </a:r>
            <a:br>
              <a:rPr lang="en-US" sz="2400" dirty="0"/>
            </a:br>
            <a:r>
              <a:rPr lang="en-US" sz="2400" dirty="0"/>
              <a:t>(4 of 6)</a:t>
            </a:r>
          </a:p>
        </p:txBody>
      </p:sp>
      <p:sp>
        <p:nvSpPr>
          <p:cNvPr id="7" name="Slide Number Placeholder 4"/>
          <p:cNvSpPr>
            <a:spLocks noGrp="1"/>
          </p:cNvSpPr>
          <p:nvPr>
            <p:ph type="sldNum" sz="quarter" idx="12"/>
          </p:nvPr>
        </p:nvSpPr>
        <p:spPr/>
        <p:txBody>
          <a:bodyPr/>
          <a:lstStyle/>
          <a:p>
            <a:pPr>
              <a:defRPr/>
            </a:pPr>
            <a:fld id="{C7C0528D-76B2-4F05-BEFF-9189BAFCBB2B}" type="slidenum">
              <a:rPr lang="en-US"/>
              <a:pPr>
                <a:defRPr/>
              </a:pPr>
              <a:t>46</a:t>
            </a:fld>
            <a:endParaRPr lang="en-US"/>
          </a:p>
        </p:txBody>
      </p:sp>
      <p:sp>
        <p:nvSpPr>
          <p:cNvPr id="39941" name="Text Box 3"/>
          <p:cNvSpPr txBox="1">
            <a:spLocks noChangeArrowheads="1"/>
          </p:cNvSpPr>
          <p:nvPr/>
        </p:nvSpPr>
        <p:spPr bwMode="auto">
          <a:xfrm>
            <a:off x="0" y="914400"/>
            <a:ext cx="9144000" cy="366712"/>
          </a:xfrm>
          <a:prstGeom prst="rect">
            <a:avLst/>
          </a:prstGeom>
          <a:noFill/>
          <a:ln w="9525">
            <a:noFill/>
            <a:miter lim="800000"/>
            <a:headEnd/>
            <a:tailEnd/>
          </a:ln>
        </p:spPr>
        <p:txBody>
          <a:bodyPr>
            <a:spAutoFit/>
          </a:bodyPr>
          <a:lstStyle/>
          <a:p>
            <a:pPr eaLnBrk="0" hangingPunct="0">
              <a:spcBef>
                <a:spcPct val="50000"/>
              </a:spcBef>
              <a:tabLst>
                <a:tab pos="457200" algn="l"/>
              </a:tabLst>
            </a:pPr>
            <a:r>
              <a:rPr lang="en-US" sz="1800" dirty="0"/>
              <a:t>	- After each allocation to an empty cell, the </a:t>
            </a:r>
            <a:r>
              <a:rPr lang="en-US" sz="1800" dirty="0" err="1"/>
              <a:t>u</a:t>
            </a:r>
            <a:r>
              <a:rPr lang="en-US" sz="1800" baseline="-25000" dirty="0" err="1"/>
              <a:t>i</a:t>
            </a:r>
            <a:r>
              <a:rPr lang="en-US" sz="1800" dirty="0"/>
              <a:t> and </a:t>
            </a:r>
            <a:r>
              <a:rPr lang="en-US" sz="1800" dirty="0" err="1"/>
              <a:t>v</a:t>
            </a:r>
            <a:r>
              <a:rPr lang="en-US" sz="1800" baseline="-25000" dirty="0" err="1"/>
              <a:t>j</a:t>
            </a:r>
            <a:r>
              <a:rPr lang="en-US" sz="1800" dirty="0"/>
              <a:t> values must be </a:t>
            </a:r>
            <a:r>
              <a:rPr lang="en-US" sz="1800" b="1" dirty="0"/>
              <a:t>recomputed</a:t>
            </a:r>
            <a:r>
              <a:rPr lang="en-US" sz="1800" dirty="0"/>
              <a:t>.</a:t>
            </a:r>
          </a:p>
        </p:txBody>
      </p:sp>
      <p:pic>
        <p:nvPicPr>
          <p:cNvPr id="39942" name="Picture 4" descr="C:\Documents and Settings\ubretri\Desktop\Please do not trash until 7-17-01\TAYLOR_CD\0mb\mod_b-t27.bmp"/>
          <p:cNvPicPr>
            <a:picLocks noChangeAspect="1" noChangeArrowheads="1"/>
          </p:cNvPicPr>
          <p:nvPr/>
        </p:nvPicPr>
        <p:blipFill>
          <a:blip r:embed="rId2"/>
          <a:srcRect/>
          <a:stretch>
            <a:fillRect/>
          </a:stretch>
        </p:blipFill>
        <p:spPr bwMode="auto">
          <a:xfrm>
            <a:off x="609600" y="1447800"/>
            <a:ext cx="7543800" cy="4300537"/>
          </a:xfrm>
          <a:prstGeom prst="rect">
            <a:avLst/>
          </a:prstGeom>
          <a:noFill/>
          <a:ln w="9525">
            <a:noFill/>
            <a:miter lim="800000"/>
            <a:headEnd/>
            <a:tailEnd/>
          </a:ln>
        </p:spPr>
      </p:pic>
      <p:sp>
        <p:nvSpPr>
          <p:cNvPr id="39943" name="Text Box 5"/>
          <p:cNvSpPr txBox="1">
            <a:spLocks noChangeArrowheads="1"/>
          </p:cNvSpPr>
          <p:nvPr/>
        </p:nvSpPr>
        <p:spPr bwMode="auto">
          <a:xfrm>
            <a:off x="2667000" y="5943600"/>
            <a:ext cx="3892550" cy="517525"/>
          </a:xfrm>
          <a:prstGeom prst="rect">
            <a:avLst/>
          </a:prstGeom>
          <a:noFill/>
          <a:ln w="9525">
            <a:noFill/>
            <a:miter lim="800000"/>
            <a:headEnd/>
            <a:tailEnd/>
          </a:ln>
        </p:spPr>
        <p:txBody>
          <a:bodyPr wrap="none">
            <a:spAutoFit/>
          </a:bodyPr>
          <a:lstStyle/>
          <a:p>
            <a:pPr algn="r" eaLnBrk="0" hangingPunct="0"/>
            <a:r>
              <a:rPr lang="en-US" sz="1400" dirty="0">
                <a:cs typeface="Times" charset="0"/>
              </a:rPr>
              <a:t>The Second Iteration of the MODI Solution Method</a:t>
            </a:r>
          </a:p>
          <a:p>
            <a:pPr algn="r" eaLnBrk="0" hangingPunct="0"/>
            <a:endParaRPr lang="en-US" sz="1400" dirty="0"/>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152400"/>
            <a:ext cx="7772400" cy="1143000"/>
          </a:xfrm>
        </p:spPr>
        <p:txBody>
          <a:bodyPr/>
          <a:lstStyle/>
          <a:p>
            <a:pPr fontAlgn="auto">
              <a:spcAft>
                <a:spcPts val="0"/>
              </a:spcAft>
              <a:defRPr/>
            </a:pPr>
            <a:r>
              <a:rPr lang="en-US" sz="2400" dirty="0"/>
              <a:t>The Modified Distribution Method (MODI)</a:t>
            </a:r>
            <a:br>
              <a:rPr lang="en-US" sz="2400" dirty="0"/>
            </a:br>
            <a:r>
              <a:rPr lang="en-US" sz="2400" dirty="0"/>
              <a:t>(5 of 6)</a:t>
            </a:r>
          </a:p>
        </p:txBody>
      </p:sp>
      <p:sp>
        <p:nvSpPr>
          <p:cNvPr id="7" name="Slide Number Placeholder 4"/>
          <p:cNvSpPr>
            <a:spLocks noGrp="1"/>
          </p:cNvSpPr>
          <p:nvPr>
            <p:ph type="sldNum" sz="quarter" idx="12"/>
          </p:nvPr>
        </p:nvSpPr>
        <p:spPr/>
        <p:txBody>
          <a:bodyPr/>
          <a:lstStyle/>
          <a:p>
            <a:pPr>
              <a:defRPr/>
            </a:pPr>
            <a:fld id="{0E11F750-5AEB-415E-9AD4-3E8049DBAB2E}" type="slidenum">
              <a:rPr lang="en-US"/>
              <a:pPr>
                <a:defRPr/>
              </a:pPr>
              <a:t>47</a:t>
            </a:fld>
            <a:endParaRPr lang="en-US"/>
          </a:p>
        </p:txBody>
      </p:sp>
      <p:sp>
        <p:nvSpPr>
          <p:cNvPr id="40965" name="Text Box 3"/>
          <p:cNvSpPr txBox="1">
            <a:spLocks noChangeArrowheads="1"/>
          </p:cNvSpPr>
          <p:nvPr/>
        </p:nvSpPr>
        <p:spPr bwMode="auto">
          <a:xfrm>
            <a:off x="-228600" y="533400"/>
            <a:ext cx="9144000" cy="3277820"/>
          </a:xfrm>
          <a:prstGeom prst="rect">
            <a:avLst/>
          </a:prstGeom>
          <a:noFill/>
          <a:ln w="9525">
            <a:noFill/>
            <a:miter lim="800000"/>
            <a:headEnd/>
            <a:tailEnd/>
          </a:ln>
        </p:spPr>
        <p:txBody>
          <a:bodyPr>
            <a:spAutoFit/>
          </a:bodyPr>
          <a:lstStyle/>
          <a:p>
            <a:pPr eaLnBrk="0" hangingPunct="0">
              <a:spcBef>
                <a:spcPct val="50000"/>
              </a:spcBef>
              <a:tabLst>
                <a:tab pos="514350" algn="l"/>
              </a:tabLst>
            </a:pPr>
            <a:r>
              <a:rPr lang="en-US" sz="1800" dirty="0"/>
              <a:t>	- </a:t>
            </a:r>
            <a:endParaRPr lang="en-US" sz="1800" dirty="0" smtClean="0"/>
          </a:p>
          <a:p>
            <a:pPr eaLnBrk="0" hangingPunct="0">
              <a:spcBef>
                <a:spcPct val="50000"/>
              </a:spcBef>
              <a:tabLst>
                <a:tab pos="514350" algn="l"/>
              </a:tabLst>
            </a:pPr>
            <a:r>
              <a:rPr lang="en-US" dirty="0" smtClean="0"/>
              <a:t>           </a:t>
            </a:r>
            <a:r>
              <a:rPr lang="en-US" sz="1800" dirty="0" err="1" smtClean="0"/>
              <a:t>Recomputing</a:t>
            </a:r>
            <a:r>
              <a:rPr lang="en-US" sz="1800" dirty="0" smtClean="0"/>
              <a:t> </a:t>
            </a:r>
            <a:r>
              <a:rPr lang="en-US" sz="1800" dirty="0" err="1"/>
              <a:t>u</a:t>
            </a:r>
            <a:r>
              <a:rPr lang="en-US" sz="1800" baseline="-25000" dirty="0" err="1"/>
              <a:t>i</a:t>
            </a:r>
            <a:r>
              <a:rPr lang="en-US" sz="1800" dirty="0"/>
              <a:t> and </a:t>
            </a:r>
            <a:r>
              <a:rPr lang="en-US" sz="1800" dirty="0" err="1"/>
              <a:t>v</a:t>
            </a:r>
            <a:r>
              <a:rPr lang="en-US" sz="1800" baseline="-25000" dirty="0" err="1"/>
              <a:t>j</a:t>
            </a:r>
            <a:r>
              <a:rPr lang="en-US" sz="1800" dirty="0"/>
              <a:t> values:</a:t>
            </a:r>
          </a:p>
          <a:p>
            <a:pPr eaLnBrk="0" hangingPunct="0">
              <a:spcBef>
                <a:spcPct val="50000"/>
              </a:spcBef>
              <a:tabLst>
                <a:tab pos="514350" algn="l"/>
              </a:tabLst>
            </a:pPr>
            <a:r>
              <a:rPr lang="en-US" sz="1800" dirty="0"/>
              <a:t>          x</a:t>
            </a:r>
            <a:r>
              <a:rPr lang="en-US" sz="1800" baseline="-25000" dirty="0"/>
              <a:t>1A</a:t>
            </a:r>
            <a:r>
              <a:rPr lang="en-US" sz="1800" dirty="0"/>
              <a:t>:  u</a:t>
            </a:r>
            <a:r>
              <a:rPr lang="en-US" sz="1800" baseline="-25000" dirty="0"/>
              <a:t>1</a:t>
            </a:r>
            <a:r>
              <a:rPr lang="en-US" sz="1800" dirty="0"/>
              <a:t> +  </a:t>
            </a:r>
            <a:r>
              <a:rPr lang="en-US" sz="1800" dirty="0" err="1"/>
              <a:t>v</a:t>
            </a:r>
            <a:r>
              <a:rPr lang="en-US" sz="1800" baseline="-25000" dirty="0" err="1"/>
              <a:t>A</a:t>
            </a:r>
            <a:r>
              <a:rPr lang="en-US" sz="1800" dirty="0"/>
              <a:t> = 6, </a:t>
            </a:r>
            <a:r>
              <a:rPr lang="en-US" sz="1800" dirty="0" err="1"/>
              <a:t>v</a:t>
            </a:r>
            <a:r>
              <a:rPr lang="en-US" sz="1800" baseline="-25000" dirty="0" err="1"/>
              <a:t>A</a:t>
            </a:r>
            <a:r>
              <a:rPr lang="en-US" sz="1800" dirty="0"/>
              <a:t> = 6        x</a:t>
            </a:r>
            <a:r>
              <a:rPr lang="en-US" sz="1800" baseline="-25000" dirty="0"/>
              <a:t>1C</a:t>
            </a:r>
            <a:r>
              <a:rPr lang="en-US" sz="1800" dirty="0"/>
              <a:t>:  u</a:t>
            </a:r>
            <a:r>
              <a:rPr lang="en-US" sz="1800" baseline="-25000" dirty="0"/>
              <a:t>1</a:t>
            </a:r>
            <a:r>
              <a:rPr lang="en-US" sz="1800" dirty="0"/>
              <a:t> + </a:t>
            </a:r>
            <a:r>
              <a:rPr lang="en-US" sz="1800" dirty="0" err="1"/>
              <a:t>v</a:t>
            </a:r>
            <a:r>
              <a:rPr lang="en-US" sz="1800" baseline="-25000" dirty="0" err="1"/>
              <a:t>C</a:t>
            </a:r>
            <a:r>
              <a:rPr lang="en-US" sz="1800" dirty="0"/>
              <a:t> = 10, </a:t>
            </a:r>
            <a:r>
              <a:rPr lang="en-US" sz="1800" dirty="0" err="1"/>
              <a:t>v</a:t>
            </a:r>
            <a:r>
              <a:rPr lang="en-US" sz="1800" baseline="-25000" dirty="0" err="1"/>
              <a:t>C</a:t>
            </a:r>
            <a:r>
              <a:rPr lang="en-US" sz="1800" dirty="0"/>
              <a:t> = 10     x</a:t>
            </a:r>
            <a:r>
              <a:rPr lang="en-US" sz="1800" baseline="-25000" dirty="0"/>
              <a:t>2C</a:t>
            </a:r>
            <a:r>
              <a:rPr lang="en-US" sz="1800" dirty="0"/>
              <a:t>:  u</a:t>
            </a:r>
            <a:r>
              <a:rPr lang="en-US" sz="1800" baseline="-25000" dirty="0"/>
              <a:t>2</a:t>
            </a:r>
            <a:r>
              <a:rPr lang="en-US" sz="1800" dirty="0"/>
              <a:t> + </a:t>
            </a:r>
            <a:r>
              <a:rPr lang="en-US" sz="1800" dirty="0" err="1"/>
              <a:t>v</a:t>
            </a:r>
            <a:r>
              <a:rPr lang="en-US" sz="1800" baseline="-25000" dirty="0" err="1"/>
              <a:t>C</a:t>
            </a:r>
            <a:r>
              <a:rPr lang="en-US" sz="1800" dirty="0"/>
              <a:t> = 11, u</a:t>
            </a:r>
            <a:r>
              <a:rPr lang="en-US" sz="1800" baseline="-25000" dirty="0"/>
              <a:t>2</a:t>
            </a:r>
            <a:r>
              <a:rPr lang="en-US" sz="1800" dirty="0"/>
              <a:t> = 1</a:t>
            </a:r>
          </a:p>
          <a:p>
            <a:pPr eaLnBrk="0" hangingPunct="0">
              <a:spcBef>
                <a:spcPct val="50000"/>
              </a:spcBef>
              <a:tabLst>
                <a:tab pos="514350" algn="l"/>
              </a:tabLst>
            </a:pPr>
            <a:r>
              <a:rPr lang="en-US" sz="1800" dirty="0"/>
              <a:t>          x</a:t>
            </a:r>
            <a:r>
              <a:rPr lang="en-US" sz="1800" baseline="-25000" dirty="0"/>
              <a:t>3A</a:t>
            </a:r>
            <a:r>
              <a:rPr lang="en-US" sz="1800" dirty="0"/>
              <a:t>:  u</a:t>
            </a:r>
            <a:r>
              <a:rPr lang="en-US" sz="1800" baseline="-25000" dirty="0"/>
              <a:t>3</a:t>
            </a:r>
            <a:r>
              <a:rPr lang="en-US" sz="1800" dirty="0"/>
              <a:t> +  </a:t>
            </a:r>
            <a:r>
              <a:rPr lang="en-US" sz="1800" dirty="0" err="1"/>
              <a:t>v</a:t>
            </a:r>
            <a:r>
              <a:rPr lang="en-US" sz="1800" baseline="-25000" dirty="0" err="1"/>
              <a:t>A</a:t>
            </a:r>
            <a:r>
              <a:rPr lang="en-US" sz="1800" dirty="0"/>
              <a:t> = 4, u</a:t>
            </a:r>
            <a:r>
              <a:rPr lang="en-US" sz="1800" baseline="-25000" dirty="0"/>
              <a:t>3</a:t>
            </a:r>
            <a:r>
              <a:rPr lang="en-US" sz="1800" dirty="0"/>
              <a:t> = -2        x</a:t>
            </a:r>
            <a:r>
              <a:rPr lang="en-US" sz="1800" baseline="-25000" dirty="0"/>
              <a:t>3B</a:t>
            </a:r>
            <a:r>
              <a:rPr lang="en-US" sz="1800" dirty="0"/>
              <a:t>:  u</a:t>
            </a:r>
            <a:r>
              <a:rPr lang="en-US" sz="1800" baseline="-25000" dirty="0"/>
              <a:t>3</a:t>
            </a:r>
            <a:r>
              <a:rPr lang="en-US" sz="1800" dirty="0"/>
              <a:t> + </a:t>
            </a:r>
            <a:r>
              <a:rPr lang="en-US" sz="1800" dirty="0" err="1"/>
              <a:t>v</a:t>
            </a:r>
            <a:r>
              <a:rPr lang="en-US" sz="1800" baseline="-25000" dirty="0" err="1"/>
              <a:t>B</a:t>
            </a:r>
            <a:r>
              <a:rPr lang="en-US" sz="1800" dirty="0"/>
              <a:t> = 5, </a:t>
            </a:r>
            <a:r>
              <a:rPr lang="en-US" sz="1800" dirty="0" err="1"/>
              <a:t>v</a:t>
            </a:r>
            <a:r>
              <a:rPr lang="en-US" sz="1800" baseline="-25000" dirty="0" err="1"/>
              <a:t>B</a:t>
            </a:r>
            <a:r>
              <a:rPr lang="en-US" sz="1800" dirty="0"/>
              <a:t> = 7</a:t>
            </a:r>
          </a:p>
          <a:p>
            <a:pPr eaLnBrk="0" hangingPunct="0">
              <a:spcBef>
                <a:spcPct val="50000"/>
              </a:spcBef>
              <a:tabLst>
                <a:tab pos="514350" algn="l"/>
              </a:tabLst>
            </a:pPr>
            <a:r>
              <a:rPr lang="en-US" sz="1800" dirty="0"/>
              <a:t> </a:t>
            </a:r>
          </a:p>
          <a:p>
            <a:pPr algn="ctr" eaLnBrk="0" hangingPunct="0">
              <a:spcBef>
                <a:spcPct val="50000"/>
              </a:spcBef>
              <a:tabLst>
                <a:tab pos="514350" algn="l"/>
              </a:tabLst>
            </a:pPr>
            <a:r>
              <a:rPr lang="en-US" sz="1800" dirty="0"/>
              <a:t>	</a:t>
            </a:r>
          </a:p>
          <a:p>
            <a:pPr algn="ctr" eaLnBrk="0" hangingPunct="0">
              <a:spcBef>
                <a:spcPct val="50000"/>
              </a:spcBef>
              <a:tabLst>
                <a:tab pos="514350" algn="l"/>
              </a:tabLst>
            </a:pPr>
            <a:endParaRPr lang="en-US" sz="1800" dirty="0"/>
          </a:p>
          <a:p>
            <a:pPr algn="ctr" eaLnBrk="0" hangingPunct="0">
              <a:spcBef>
                <a:spcPct val="50000"/>
              </a:spcBef>
              <a:tabLst>
                <a:tab pos="514350" algn="l"/>
              </a:tabLst>
            </a:pPr>
            <a:r>
              <a:rPr lang="en-US" sz="1800" dirty="0"/>
              <a:t>                                                     </a:t>
            </a:r>
          </a:p>
        </p:txBody>
      </p:sp>
      <p:pic>
        <p:nvPicPr>
          <p:cNvPr id="40966" name="Picture 4" descr="C:\Documents and Settings\ubretri\Desktop\Please do not trash until 7-17-01\TAYLOR_CD\0mb\mod_b-t28.bmp"/>
          <p:cNvPicPr>
            <a:picLocks noChangeAspect="1" noChangeArrowheads="1"/>
          </p:cNvPicPr>
          <p:nvPr/>
        </p:nvPicPr>
        <p:blipFill>
          <a:blip r:embed="rId2"/>
          <a:srcRect/>
          <a:stretch>
            <a:fillRect/>
          </a:stretch>
        </p:blipFill>
        <p:spPr bwMode="auto">
          <a:xfrm>
            <a:off x="1066800" y="2219325"/>
            <a:ext cx="6400800" cy="3649663"/>
          </a:xfrm>
          <a:prstGeom prst="rect">
            <a:avLst/>
          </a:prstGeom>
          <a:noFill/>
          <a:ln w="9525">
            <a:noFill/>
            <a:miter lim="800000"/>
            <a:headEnd/>
            <a:tailEnd/>
          </a:ln>
        </p:spPr>
      </p:pic>
      <p:sp>
        <p:nvSpPr>
          <p:cNvPr id="40967" name="Text Box 5"/>
          <p:cNvSpPr txBox="1">
            <a:spLocks noChangeArrowheads="1"/>
          </p:cNvSpPr>
          <p:nvPr/>
        </p:nvSpPr>
        <p:spPr bwMode="auto">
          <a:xfrm>
            <a:off x="2590800" y="5892800"/>
            <a:ext cx="3775075" cy="517525"/>
          </a:xfrm>
          <a:prstGeom prst="rect">
            <a:avLst/>
          </a:prstGeom>
          <a:noFill/>
          <a:ln w="9525">
            <a:noFill/>
            <a:miter lim="800000"/>
            <a:headEnd/>
            <a:tailEnd/>
          </a:ln>
        </p:spPr>
        <p:txBody>
          <a:bodyPr wrap="none">
            <a:spAutoFit/>
          </a:bodyPr>
          <a:lstStyle/>
          <a:p>
            <a:pPr algn="r" eaLnBrk="0" hangingPunct="0"/>
            <a:r>
              <a:rPr lang="en-US" sz="1400" dirty="0">
                <a:cs typeface="Times" charset="0"/>
              </a:rPr>
              <a:t>The New </a:t>
            </a:r>
            <a:r>
              <a:rPr lang="en-US" sz="1400" dirty="0" err="1">
                <a:cs typeface="Times" charset="0"/>
              </a:rPr>
              <a:t>ui</a:t>
            </a:r>
            <a:r>
              <a:rPr lang="en-US" sz="1400" dirty="0">
                <a:cs typeface="Times" charset="0"/>
              </a:rPr>
              <a:t> and </a:t>
            </a:r>
            <a:r>
              <a:rPr lang="en-US" sz="1400" dirty="0" err="1">
                <a:cs typeface="Times" charset="0"/>
              </a:rPr>
              <a:t>vj</a:t>
            </a:r>
            <a:r>
              <a:rPr lang="en-US" sz="1400" dirty="0">
                <a:cs typeface="Times" charset="0"/>
              </a:rPr>
              <a:t> Values for the Second Iteration</a:t>
            </a:r>
          </a:p>
          <a:p>
            <a:pPr algn="r" eaLnBrk="0" hangingPunct="0"/>
            <a:endParaRPr lang="en-US" sz="1400" dirty="0"/>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pPr fontAlgn="auto">
              <a:spcAft>
                <a:spcPts val="0"/>
              </a:spcAft>
              <a:defRPr/>
            </a:pPr>
            <a:r>
              <a:rPr lang="en-US" sz="2800" dirty="0">
                <a:latin typeface="Times New Roman" pitchFamily="18" charset="0"/>
                <a:cs typeface="Times New Roman" pitchFamily="18" charset="0"/>
              </a:rPr>
              <a:t>The Modified Distribution Method (MODI)</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(6 of 6)</a:t>
            </a:r>
          </a:p>
        </p:txBody>
      </p:sp>
      <p:sp>
        <p:nvSpPr>
          <p:cNvPr id="5" name="Slide Number Placeholder 4"/>
          <p:cNvSpPr>
            <a:spLocks noGrp="1"/>
          </p:cNvSpPr>
          <p:nvPr>
            <p:ph type="sldNum" sz="quarter" idx="12"/>
          </p:nvPr>
        </p:nvSpPr>
        <p:spPr/>
        <p:txBody>
          <a:bodyPr/>
          <a:lstStyle/>
          <a:p>
            <a:pPr>
              <a:defRPr/>
            </a:pPr>
            <a:fld id="{5DDD7AE8-0EBD-4FA7-8B79-3ABE3238AF2F}" type="slidenum">
              <a:rPr lang="en-US"/>
              <a:pPr>
                <a:defRPr/>
              </a:pPr>
              <a:t>48</a:t>
            </a:fld>
            <a:endParaRPr lang="en-US"/>
          </a:p>
        </p:txBody>
      </p:sp>
      <p:sp>
        <p:nvSpPr>
          <p:cNvPr id="41989" name="Text Box 3"/>
          <p:cNvSpPr txBox="1">
            <a:spLocks noChangeArrowheads="1"/>
          </p:cNvSpPr>
          <p:nvPr/>
        </p:nvSpPr>
        <p:spPr bwMode="auto">
          <a:xfrm>
            <a:off x="0" y="2057400"/>
            <a:ext cx="9144000" cy="3693319"/>
          </a:xfrm>
          <a:prstGeom prst="rect">
            <a:avLst/>
          </a:prstGeom>
          <a:noFill/>
          <a:ln w="9525">
            <a:noFill/>
            <a:miter lim="800000"/>
            <a:headEnd/>
            <a:tailEnd/>
          </a:ln>
        </p:spPr>
        <p:txBody>
          <a:bodyPr>
            <a:spAutoFit/>
          </a:bodyPr>
          <a:lstStyle/>
          <a:p>
            <a:pPr eaLnBrk="0" hangingPunct="0">
              <a:spcBef>
                <a:spcPct val="50000"/>
              </a:spcBef>
              <a:tabLst>
                <a:tab pos="457200" algn="l"/>
                <a:tab pos="1833563" algn="l"/>
              </a:tabLst>
            </a:pPr>
            <a:r>
              <a:rPr lang="en-US" dirty="0"/>
              <a:t>	</a:t>
            </a:r>
            <a:r>
              <a:rPr lang="en-US" dirty="0">
                <a:latin typeface="Times New Roman" pitchFamily="18" charset="0"/>
                <a:cs typeface="Times New Roman" pitchFamily="18" charset="0"/>
              </a:rPr>
              <a:t>- </a:t>
            </a:r>
            <a:r>
              <a:rPr lang="en-US" sz="1800" dirty="0">
                <a:latin typeface="Times New Roman" pitchFamily="18" charset="0"/>
                <a:cs typeface="Times New Roman" pitchFamily="18" charset="0"/>
              </a:rPr>
              <a:t>Cost changes for the empty cells, </a:t>
            </a:r>
            <a:r>
              <a:rPr lang="en-US" sz="1800" dirty="0" err="1">
                <a:latin typeface="Times New Roman" pitchFamily="18" charset="0"/>
                <a:cs typeface="Times New Roman" pitchFamily="18" charset="0"/>
              </a:rPr>
              <a:t>c</a:t>
            </a:r>
            <a:r>
              <a:rPr lang="en-US" sz="1800" baseline="-25000" dirty="0" err="1">
                <a:latin typeface="Times New Roman" pitchFamily="18" charset="0"/>
                <a:cs typeface="Times New Roman" pitchFamily="18" charset="0"/>
              </a:rPr>
              <a:t>ij</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u</a:t>
            </a:r>
            <a:r>
              <a:rPr lang="en-US" sz="1800" baseline="-25000" dirty="0" err="1">
                <a:latin typeface="Times New Roman" pitchFamily="18" charset="0"/>
                <a:cs typeface="Times New Roman" pitchFamily="18" charset="0"/>
              </a:rPr>
              <a:t>i</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v</a:t>
            </a:r>
            <a:r>
              <a:rPr lang="en-US" sz="1800" baseline="-25000" dirty="0" err="1">
                <a:latin typeface="Times New Roman" pitchFamily="18" charset="0"/>
                <a:cs typeface="Times New Roman" pitchFamily="18" charset="0"/>
              </a:rPr>
              <a:t>j</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k</a:t>
            </a:r>
            <a:r>
              <a:rPr lang="en-US" sz="1800" baseline="-25000" dirty="0" err="1">
                <a:latin typeface="Times New Roman" pitchFamily="18" charset="0"/>
                <a:cs typeface="Times New Roman" pitchFamily="18" charset="0"/>
              </a:rPr>
              <a:t>ij</a:t>
            </a:r>
            <a:r>
              <a:rPr lang="en-US" sz="1800" dirty="0">
                <a:latin typeface="Times New Roman" pitchFamily="18" charset="0"/>
                <a:cs typeface="Times New Roman" pitchFamily="18" charset="0"/>
              </a:rPr>
              <a:t>;</a:t>
            </a:r>
          </a:p>
          <a:p>
            <a:pPr eaLnBrk="0" hangingPunct="0">
              <a:spcBef>
                <a:spcPct val="50000"/>
              </a:spcBef>
              <a:tabLst>
                <a:tab pos="457200" algn="l"/>
                <a:tab pos="1833563" algn="l"/>
              </a:tabLst>
            </a:pPr>
            <a:r>
              <a:rPr lang="en-US" sz="1800" dirty="0">
                <a:latin typeface="Times New Roman" pitchFamily="18" charset="0"/>
                <a:cs typeface="Times New Roman" pitchFamily="18" charset="0"/>
              </a:rPr>
              <a:t>		x</a:t>
            </a:r>
            <a:r>
              <a:rPr lang="en-US" sz="1800" baseline="-25000" dirty="0">
                <a:latin typeface="Times New Roman" pitchFamily="18" charset="0"/>
                <a:cs typeface="Times New Roman" pitchFamily="18" charset="0"/>
              </a:rPr>
              <a:t>1B</a:t>
            </a:r>
            <a:r>
              <a:rPr lang="en-US" sz="1800" dirty="0">
                <a:latin typeface="Times New Roman" pitchFamily="18" charset="0"/>
                <a:cs typeface="Times New Roman" pitchFamily="18" charset="0"/>
              </a:rPr>
              <a:t>: k</a:t>
            </a:r>
            <a:r>
              <a:rPr lang="en-US" sz="1800" baseline="-25000" dirty="0">
                <a:latin typeface="Times New Roman" pitchFamily="18" charset="0"/>
                <a:cs typeface="Times New Roman" pitchFamily="18" charset="0"/>
              </a:rPr>
              <a:t>1B</a:t>
            </a:r>
            <a:r>
              <a:rPr lang="en-US" sz="1800" dirty="0">
                <a:latin typeface="Times New Roman" pitchFamily="18" charset="0"/>
                <a:cs typeface="Times New Roman" pitchFamily="18" charset="0"/>
              </a:rPr>
              <a:t> = c</a:t>
            </a:r>
            <a:r>
              <a:rPr lang="en-US" sz="1800" baseline="-25000" dirty="0">
                <a:latin typeface="Times New Roman" pitchFamily="18" charset="0"/>
                <a:cs typeface="Times New Roman" pitchFamily="18" charset="0"/>
              </a:rPr>
              <a:t>1B</a:t>
            </a:r>
            <a:r>
              <a:rPr lang="en-US" sz="1800" dirty="0">
                <a:latin typeface="Times New Roman" pitchFamily="18" charset="0"/>
                <a:cs typeface="Times New Roman" pitchFamily="18" charset="0"/>
              </a:rPr>
              <a:t> - u</a:t>
            </a:r>
            <a:r>
              <a:rPr lang="en-US" sz="1800" baseline="-25000" dirty="0">
                <a:latin typeface="Times New Roman" pitchFamily="18" charset="0"/>
                <a:cs typeface="Times New Roman" pitchFamily="18" charset="0"/>
              </a:rPr>
              <a:t>1</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v</a:t>
            </a:r>
            <a:r>
              <a:rPr lang="en-US" sz="1800" baseline="-25000" dirty="0" err="1">
                <a:latin typeface="Times New Roman" pitchFamily="18" charset="0"/>
                <a:cs typeface="Times New Roman" pitchFamily="18" charset="0"/>
              </a:rPr>
              <a:t>B</a:t>
            </a:r>
            <a:r>
              <a:rPr lang="en-US" sz="1800" dirty="0">
                <a:latin typeface="Times New Roman" pitchFamily="18" charset="0"/>
                <a:cs typeface="Times New Roman" pitchFamily="18" charset="0"/>
              </a:rPr>
              <a:t> = 8 - 0 - 7 = +1</a:t>
            </a:r>
          </a:p>
          <a:p>
            <a:pPr eaLnBrk="0" hangingPunct="0">
              <a:spcBef>
                <a:spcPct val="50000"/>
              </a:spcBef>
              <a:tabLst>
                <a:tab pos="457200" algn="l"/>
                <a:tab pos="1833563" algn="l"/>
              </a:tabLst>
            </a:pPr>
            <a:r>
              <a:rPr lang="en-US" sz="1800" dirty="0">
                <a:latin typeface="Times New Roman" pitchFamily="18" charset="0"/>
                <a:cs typeface="Times New Roman" pitchFamily="18" charset="0"/>
              </a:rPr>
              <a:t>		x</a:t>
            </a:r>
            <a:r>
              <a:rPr lang="en-US" sz="1800" baseline="-25000" dirty="0">
                <a:latin typeface="Times New Roman" pitchFamily="18" charset="0"/>
                <a:cs typeface="Times New Roman" pitchFamily="18" charset="0"/>
              </a:rPr>
              <a:t>2A</a:t>
            </a:r>
            <a:r>
              <a:rPr lang="en-US" sz="1800" dirty="0">
                <a:latin typeface="Times New Roman" pitchFamily="18" charset="0"/>
                <a:cs typeface="Times New Roman" pitchFamily="18" charset="0"/>
              </a:rPr>
              <a:t>: k</a:t>
            </a:r>
            <a:r>
              <a:rPr lang="en-US" sz="1800" baseline="-25000" dirty="0">
                <a:latin typeface="Times New Roman" pitchFamily="18" charset="0"/>
                <a:cs typeface="Times New Roman" pitchFamily="18" charset="0"/>
              </a:rPr>
              <a:t>2A </a:t>
            </a:r>
            <a:r>
              <a:rPr lang="en-US" sz="1800" dirty="0">
                <a:latin typeface="Times New Roman" pitchFamily="18" charset="0"/>
                <a:cs typeface="Times New Roman" pitchFamily="18" charset="0"/>
              </a:rPr>
              <a:t>= c</a:t>
            </a:r>
            <a:r>
              <a:rPr lang="en-US" sz="1800" baseline="-25000" dirty="0">
                <a:latin typeface="Times New Roman" pitchFamily="18" charset="0"/>
                <a:cs typeface="Times New Roman" pitchFamily="18" charset="0"/>
              </a:rPr>
              <a:t>2A</a:t>
            </a:r>
            <a:r>
              <a:rPr lang="en-US" sz="1800" dirty="0">
                <a:latin typeface="Times New Roman" pitchFamily="18" charset="0"/>
                <a:cs typeface="Times New Roman" pitchFamily="18" charset="0"/>
              </a:rPr>
              <a:t> - u</a:t>
            </a:r>
            <a:r>
              <a:rPr lang="en-US" sz="1800" baseline="-25000" dirty="0">
                <a:latin typeface="Times New Roman" pitchFamily="18" charset="0"/>
                <a:cs typeface="Times New Roman" pitchFamily="18" charset="0"/>
              </a:rPr>
              <a:t>2</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v</a:t>
            </a:r>
            <a:r>
              <a:rPr lang="en-US" sz="1800" baseline="-25000" dirty="0" err="1">
                <a:latin typeface="Times New Roman" pitchFamily="18" charset="0"/>
                <a:cs typeface="Times New Roman" pitchFamily="18" charset="0"/>
              </a:rPr>
              <a:t>A</a:t>
            </a:r>
            <a:r>
              <a:rPr lang="en-US" sz="1800" dirty="0">
                <a:latin typeface="Times New Roman" pitchFamily="18" charset="0"/>
                <a:cs typeface="Times New Roman" pitchFamily="18" charset="0"/>
              </a:rPr>
              <a:t> = 7 - 1 - 6 = 0</a:t>
            </a:r>
          </a:p>
          <a:p>
            <a:pPr eaLnBrk="0" hangingPunct="0">
              <a:spcBef>
                <a:spcPct val="50000"/>
              </a:spcBef>
              <a:tabLst>
                <a:tab pos="457200" algn="l"/>
                <a:tab pos="1833563" algn="l"/>
              </a:tabLst>
            </a:pPr>
            <a:r>
              <a:rPr lang="en-US" sz="1800" dirty="0">
                <a:latin typeface="Times New Roman" pitchFamily="18" charset="0"/>
                <a:cs typeface="Times New Roman" pitchFamily="18" charset="0"/>
              </a:rPr>
              <a:t>		x</a:t>
            </a:r>
            <a:r>
              <a:rPr lang="en-US" sz="1800" baseline="-25000" dirty="0">
                <a:latin typeface="Times New Roman" pitchFamily="18" charset="0"/>
                <a:cs typeface="Times New Roman" pitchFamily="18" charset="0"/>
              </a:rPr>
              <a:t>2B</a:t>
            </a:r>
            <a:r>
              <a:rPr lang="en-US" sz="1800" dirty="0">
                <a:latin typeface="Times New Roman" pitchFamily="18" charset="0"/>
                <a:cs typeface="Times New Roman" pitchFamily="18" charset="0"/>
              </a:rPr>
              <a:t>: k</a:t>
            </a:r>
            <a:r>
              <a:rPr lang="en-US" sz="1800" baseline="-25000" dirty="0">
                <a:latin typeface="Times New Roman" pitchFamily="18" charset="0"/>
                <a:cs typeface="Times New Roman" pitchFamily="18" charset="0"/>
              </a:rPr>
              <a:t>2B</a:t>
            </a:r>
            <a:r>
              <a:rPr lang="en-US" sz="1800" dirty="0">
                <a:latin typeface="Times New Roman" pitchFamily="18" charset="0"/>
                <a:cs typeface="Times New Roman" pitchFamily="18" charset="0"/>
              </a:rPr>
              <a:t> = c</a:t>
            </a:r>
            <a:r>
              <a:rPr lang="en-US" sz="1800" baseline="-25000" dirty="0">
                <a:latin typeface="Times New Roman" pitchFamily="18" charset="0"/>
                <a:cs typeface="Times New Roman" pitchFamily="18" charset="0"/>
              </a:rPr>
              <a:t>2B</a:t>
            </a:r>
            <a:r>
              <a:rPr lang="en-US" sz="1800" dirty="0">
                <a:latin typeface="Times New Roman" pitchFamily="18" charset="0"/>
                <a:cs typeface="Times New Roman" pitchFamily="18" charset="0"/>
              </a:rPr>
              <a:t> - u</a:t>
            </a:r>
            <a:r>
              <a:rPr lang="en-US" sz="1800" baseline="-25000" dirty="0">
                <a:latin typeface="Times New Roman" pitchFamily="18" charset="0"/>
                <a:cs typeface="Times New Roman" pitchFamily="18" charset="0"/>
              </a:rPr>
              <a:t>2</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v</a:t>
            </a:r>
            <a:r>
              <a:rPr lang="en-US" sz="1800" baseline="-25000" dirty="0" err="1">
                <a:latin typeface="Times New Roman" pitchFamily="18" charset="0"/>
                <a:cs typeface="Times New Roman" pitchFamily="18" charset="0"/>
              </a:rPr>
              <a:t>B</a:t>
            </a:r>
            <a:r>
              <a:rPr lang="en-US" sz="1800" dirty="0">
                <a:latin typeface="Times New Roman" pitchFamily="18" charset="0"/>
                <a:cs typeface="Times New Roman" pitchFamily="18" charset="0"/>
              </a:rPr>
              <a:t> = 11 - 1 -7 = +3</a:t>
            </a:r>
          </a:p>
          <a:p>
            <a:pPr eaLnBrk="0" hangingPunct="0">
              <a:spcBef>
                <a:spcPct val="50000"/>
              </a:spcBef>
              <a:tabLst>
                <a:tab pos="457200" algn="l"/>
                <a:tab pos="1833563" algn="l"/>
              </a:tabLst>
            </a:pPr>
            <a:r>
              <a:rPr lang="en-US" sz="1800" dirty="0">
                <a:latin typeface="Times New Roman" pitchFamily="18" charset="0"/>
                <a:cs typeface="Times New Roman" pitchFamily="18" charset="0"/>
              </a:rPr>
              <a:t>		x</a:t>
            </a:r>
            <a:r>
              <a:rPr lang="en-US" sz="1800" baseline="-25000" dirty="0">
                <a:latin typeface="Times New Roman" pitchFamily="18" charset="0"/>
                <a:cs typeface="Times New Roman" pitchFamily="18" charset="0"/>
              </a:rPr>
              <a:t>3C</a:t>
            </a:r>
            <a:r>
              <a:rPr lang="en-US" sz="1800" dirty="0">
                <a:latin typeface="Times New Roman" pitchFamily="18" charset="0"/>
                <a:cs typeface="Times New Roman" pitchFamily="18" charset="0"/>
              </a:rPr>
              <a:t>: k</a:t>
            </a:r>
            <a:r>
              <a:rPr lang="en-US" sz="1800" baseline="-25000" dirty="0">
                <a:latin typeface="Times New Roman" pitchFamily="18" charset="0"/>
                <a:cs typeface="Times New Roman" pitchFamily="18" charset="0"/>
              </a:rPr>
              <a:t>2B</a:t>
            </a:r>
            <a:r>
              <a:rPr lang="en-US" sz="1800" dirty="0">
                <a:latin typeface="Times New Roman" pitchFamily="18" charset="0"/>
                <a:cs typeface="Times New Roman" pitchFamily="18" charset="0"/>
              </a:rPr>
              <a:t> = c</a:t>
            </a:r>
            <a:r>
              <a:rPr lang="en-US" sz="1800" baseline="-25000" dirty="0">
                <a:latin typeface="Times New Roman" pitchFamily="18" charset="0"/>
                <a:cs typeface="Times New Roman" pitchFamily="18" charset="0"/>
              </a:rPr>
              <a:t>2B</a:t>
            </a:r>
            <a:r>
              <a:rPr lang="en-US" sz="1800" dirty="0">
                <a:latin typeface="Times New Roman" pitchFamily="18" charset="0"/>
                <a:cs typeface="Times New Roman" pitchFamily="18" charset="0"/>
              </a:rPr>
              <a:t> - u</a:t>
            </a:r>
            <a:r>
              <a:rPr lang="en-US" sz="1800" baseline="-25000" dirty="0">
                <a:latin typeface="Times New Roman" pitchFamily="18" charset="0"/>
                <a:cs typeface="Times New Roman" pitchFamily="18" charset="0"/>
              </a:rPr>
              <a:t>3</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v</a:t>
            </a:r>
            <a:r>
              <a:rPr lang="en-US" sz="1800" baseline="-25000" dirty="0" err="1">
                <a:latin typeface="Times New Roman" pitchFamily="18" charset="0"/>
                <a:cs typeface="Times New Roman" pitchFamily="18" charset="0"/>
              </a:rPr>
              <a:t>C</a:t>
            </a:r>
            <a:r>
              <a:rPr lang="en-US" sz="1800" dirty="0">
                <a:latin typeface="Times New Roman" pitchFamily="18" charset="0"/>
                <a:cs typeface="Times New Roman" pitchFamily="18" charset="0"/>
              </a:rPr>
              <a:t> = 12 - (-2) - 10 = +4</a:t>
            </a:r>
          </a:p>
          <a:p>
            <a:pPr eaLnBrk="0" hangingPunct="0">
              <a:spcBef>
                <a:spcPct val="50000"/>
              </a:spcBef>
              <a:tabLst>
                <a:tab pos="457200" algn="l"/>
                <a:tab pos="1833563" algn="l"/>
              </a:tabLst>
            </a:pPr>
            <a:endParaRPr lang="en-US" sz="1800" dirty="0">
              <a:latin typeface="Times New Roman" pitchFamily="18" charset="0"/>
              <a:cs typeface="Times New Roman" pitchFamily="18" charset="0"/>
            </a:endParaRPr>
          </a:p>
          <a:p>
            <a:pPr eaLnBrk="0" hangingPunct="0">
              <a:spcBef>
                <a:spcPct val="50000"/>
              </a:spcBef>
              <a:tabLst>
                <a:tab pos="457200" algn="l"/>
                <a:tab pos="1833563" algn="l"/>
              </a:tabLst>
            </a:pPr>
            <a:r>
              <a:rPr lang="en-US" sz="1800" dirty="0">
                <a:latin typeface="Times New Roman" pitchFamily="18" charset="0"/>
                <a:cs typeface="Times New Roman" pitchFamily="18" charset="0"/>
              </a:rPr>
              <a:t>	- Since </a:t>
            </a:r>
            <a:r>
              <a:rPr lang="en-US" sz="1800" dirty="0">
                <a:solidFill>
                  <a:srgbClr val="FF0000"/>
                </a:solidFill>
                <a:latin typeface="Times New Roman" pitchFamily="18" charset="0"/>
                <a:cs typeface="Times New Roman" pitchFamily="18" charset="0"/>
              </a:rPr>
              <a:t>none of the values are negative</a:t>
            </a:r>
            <a:r>
              <a:rPr lang="en-US" sz="1800" dirty="0">
                <a:latin typeface="Times New Roman" pitchFamily="18" charset="0"/>
                <a:cs typeface="Times New Roman" pitchFamily="18" charset="0"/>
              </a:rPr>
              <a:t>, solution obtained  is optimal.</a:t>
            </a:r>
          </a:p>
          <a:p>
            <a:pPr eaLnBrk="0" hangingPunct="0">
              <a:spcBef>
                <a:spcPct val="50000"/>
              </a:spcBef>
              <a:tabLst>
                <a:tab pos="457200" algn="l"/>
                <a:tab pos="1833563" algn="l"/>
              </a:tabLst>
            </a:pPr>
            <a:r>
              <a:rPr lang="en-US"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Cell 2A with a zero cost change indicates </a:t>
            </a:r>
            <a:r>
              <a:rPr lang="en-US" sz="1800" b="1" dirty="0">
                <a:latin typeface="Times New Roman" pitchFamily="18" charset="0"/>
                <a:cs typeface="Times New Roman" pitchFamily="18" charset="0"/>
              </a:rPr>
              <a:t>a multiple </a:t>
            </a:r>
            <a:r>
              <a:rPr lang="en-US" sz="1800" b="1" u="sng" dirty="0">
                <a:latin typeface="Times New Roman" pitchFamily="18" charset="0"/>
                <a:cs typeface="Times New Roman" pitchFamily="18" charset="0"/>
              </a:rPr>
              <a:t>optimal solution</a:t>
            </a:r>
            <a:r>
              <a:rPr lang="en-US" sz="1800" b="1" u="sng" dirty="0" smtClean="0">
                <a:latin typeface="Times New Roman" pitchFamily="18" charset="0"/>
                <a:cs typeface="Times New Roman" pitchFamily="18" charset="0"/>
              </a:rPr>
              <a:t>.</a:t>
            </a:r>
          </a:p>
          <a:p>
            <a:pPr eaLnBrk="0" hangingPunct="0">
              <a:spcBef>
                <a:spcPct val="50000"/>
              </a:spcBef>
              <a:tabLst>
                <a:tab pos="457200" algn="l"/>
                <a:tab pos="1833563" algn="l"/>
              </a:tabLst>
            </a:pPr>
            <a:r>
              <a:rPr lang="en-US" dirty="0" smtClean="0">
                <a:latin typeface="Times New Roman" pitchFamily="18" charset="0"/>
                <a:cs typeface="Times New Roman" pitchFamily="18" charset="0"/>
              </a:rPr>
              <a:t>Therefore : Total cost: (6*25)+(10*125)+(11*175)+(175*4)+(5*100)=</a:t>
            </a:r>
            <a:r>
              <a:rPr lang="en-US" b="1" u="sng" dirty="0" smtClean="0">
                <a:latin typeface="Times New Roman" pitchFamily="18" charset="0"/>
                <a:cs typeface="Times New Roman" pitchFamily="18" charset="0"/>
              </a:rPr>
              <a:t>4525</a:t>
            </a:r>
            <a:r>
              <a:rPr lang="en-US" sz="1800" dirty="0">
                <a:latin typeface="Times New Roman" pitchFamily="18" charset="0"/>
                <a:cs typeface="Times New Roman" pitchFamily="18" charset="0"/>
              </a:rPr>
              <a:t>		</a:t>
            </a:r>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SPECIAL ISSUES</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92500" lnSpcReduction="10000"/>
          </a:bodyPr>
          <a:lstStyle/>
          <a:p>
            <a:pPr marL="566928" indent="-457200" algn="just">
              <a:lnSpc>
                <a:spcPct val="150000"/>
              </a:lnSpc>
              <a:buAutoNum type="arabicPeriod"/>
            </a:pPr>
            <a:r>
              <a:rPr lang="en-US" sz="2400" b="1" dirty="0" smtClean="0">
                <a:latin typeface="Times New Roman" pitchFamily="18" charset="0"/>
                <a:cs typeface="Times New Roman" pitchFamily="18" charset="0"/>
              </a:rPr>
              <a:t>Alternate Optimal Solutions- </a:t>
            </a:r>
            <a:r>
              <a:rPr lang="en-US" sz="2400" dirty="0" smtClean="0">
                <a:latin typeface="Times New Roman" pitchFamily="18" charset="0"/>
                <a:cs typeface="Times New Roman" pitchFamily="18" charset="0"/>
              </a:rPr>
              <a:t>Sometimes, transportation problems </a:t>
            </a:r>
            <a:r>
              <a:rPr lang="en-US" sz="2400" dirty="0" smtClean="0">
                <a:solidFill>
                  <a:srgbClr val="FF0000"/>
                </a:solidFill>
                <a:latin typeface="Times New Roman" pitchFamily="18" charset="0"/>
                <a:cs typeface="Times New Roman" pitchFamily="18" charset="0"/>
              </a:rPr>
              <a:t>have multiple optimal solutions</a:t>
            </a:r>
            <a:r>
              <a:rPr lang="en-US" sz="2400" dirty="0" smtClean="0">
                <a:latin typeface="Times New Roman" pitchFamily="18" charset="0"/>
                <a:cs typeface="Times New Roman" pitchFamily="18" charset="0"/>
              </a:rPr>
              <a:t>. In such instances, it can be useful for a manager to be </a:t>
            </a:r>
            <a:r>
              <a:rPr lang="en-US" sz="2400" u="sng" dirty="0" smtClean="0">
                <a:latin typeface="Times New Roman" pitchFamily="18" charset="0"/>
                <a:cs typeface="Times New Roman" pitchFamily="18" charset="0"/>
              </a:rPr>
              <a:t>aware of alternate solutions</a:t>
            </a:r>
            <a:r>
              <a:rPr lang="en-US" sz="2400" dirty="0" smtClean="0">
                <a:latin typeface="Times New Roman" pitchFamily="18" charset="0"/>
                <a:cs typeface="Times New Roman" pitchFamily="18" charset="0"/>
              </a:rPr>
              <a:t>, because this gives the manager an </a:t>
            </a:r>
            <a:r>
              <a:rPr lang="en-US" sz="2400" u="sng" dirty="0" smtClean="0">
                <a:latin typeface="Times New Roman" pitchFamily="18" charset="0"/>
                <a:cs typeface="Times New Roman" pitchFamily="18" charset="0"/>
              </a:rPr>
              <a:t>option</a:t>
            </a:r>
            <a:r>
              <a:rPr lang="en-US" sz="2400" dirty="0" smtClean="0">
                <a:latin typeface="Times New Roman" pitchFamily="18" charset="0"/>
                <a:cs typeface="Times New Roman" pitchFamily="18" charset="0"/>
              </a:rPr>
              <a:t> of bringing non-quantitative considerations into the decision.</a:t>
            </a:r>
          </a:p>
          <a:p>
            <a:pPr marL="566928" indent="-457200" algn="just">
              <a:lnSpc>
                <a:spcPct val="150000"/>
              </a:lnSpc>
              <a:buAutoNum type="arabicPeriod"/>
            </a:pPr>
            <a:r>
              <a:rPr lang="en-US" sz="2400" b="1" dirty="0" smtClean="0">
                <a:latin typeface="Times New Roman" pitchFamily="18" charset="0"/>
                <a:cs typeface="Times New Roman" pitchFamily="18" charset="0"/>
              </a:rPr>
              <a:t>Degeneracy</a:t>
            </a:r>
            <a:r>
              <a:rPr lang="en-US" sz="2400" dirty="0" smtClean="0">
                <a:latin typeface="Times New Roman" pitchFamily="18" charset="0"/>
                <a:cs typeface="Times New Roman" pitchFamily="18" charset="0"/>
              </a:rPr>
              <a:t>- A solution is degenerate if the </a:t>
            </a:r>
            <a:r>
              <a:rPr lang="en-US" sz="2400" u="sng" dirty="0" smtClean="0">
                <a:latin typeface="Times New Roman" pitchFamily="18" charset="0"/>
                <a:cs typeface="Times New Roman" pitchFamily="18" charset="0"/>
              </a:rPr>
              <a:t>number of occupied cells is less than the number of rows plus the number of columns minus one</a:t>
            </a:r>
            <a:r>
              <a:rPr lang="en-US" sz="2400" dirty="0" smtClean="0">
                <a:latin typeface="Times New Roman" pitchFamily="18" charset="0"/>
                <a:cs typeface="Times New Roman" pitchFamily="18" charset="0"/>
              </a:rPr>
              <a:t>. i.e., there are too few occupied cells to enable all the empty cells to be evaluated (m+n-1 &gt;number of occupied cell).</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49</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Assumptions</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The transportation algorithm requires the </a:t>
            </a:r>
            <a:r>
              <a:rPr lang="en-US" sz="2400" b="1" dirty="0" smtClean="0">
                <a:latin typeface="Times New Roman" pitchFamily="18" charset="0"/>
                <a:cs typeface="Times New Roman" pitchFamily="18" charset="0"/>
              </a:rPr>
              <a:t>assumption</a:t>
            </a:r>
            <a:r>
              <a:rPr lang="en-US" sz="2400" dirty="0" smtClean="0">
                <a:latin typeface="Times New Roman" pitchFamily="18" charset="0"/>
                <a:cs typeface="Times New Roman" pitchFamily="18" charset="0"/>
              </a:rPr>
              <a:t> that:</a:t>
            </a:r>
          </a:p>
          <a:p>
            <a:pPr algn="just">
              <a:lnSpc>
                <a:spcPct val="150000"/>
              </a:lnSpc>
              <a:buFont typeface="Wingdings" pitchFamily="2" charset="2"/>
              <a:buChar char="v"/>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All goods </a:t>
            </a:r>
            <a:r>
              <a:rPr lang="en-US" sz="2400" dirty="0" smtClean="0">
                <a:latin typeface="Times New Roman" pitchFamily="18" charset="0"/>
                <a:cs typeface="Times New Roman" pitchFamily="18" charset="0"/>
              </a:rPr>
              <a:t>be </a:t>
            </a:r>
            <a:r>
              <a:rPr lang="en-US" sz="2400" u="sng" dirty="0" smtClean="0">
                <a:latin typeface="Times New Roman" pitchFamily="18" charset="0"/>
                <a:cs typeface="Times New Roman" pitchFamily="18" charset="0"/>
              </a:rPr>
              <a:t>homogeneous</a:t>
            </a:r>
            <a:r>
              <a:rPr lang="en-US" sz="2400" dirty="0" smtClean="0">
                <a:latin typeface="Times New Roman" pitchFamily="18" charset="0"/>
                <a:cs typeface="Times New Roman" pitchFamily="18" charset="0"/>
              </a:rPr>
              <a:t>, so that any origin is capable of supplying any destination,</a:t>
            </a:r>
          </a:p>
          <a:p>
            <a:pPr algn="just">
              <a:lnSpc>
                <a:spcPct val="150000"/>
              </a:lnSpc>
              <a:buFont typeface="Wingdings" pitchFamily="2" charset="2"/>
              <a:buChar char="v"/>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Transportation costs</a:t>
            </a:r>
            <a:r>
              <a:rPr lang="en-US" sz="2400" dirty="0" smtClean="0">
                <a:latin typeface="Times New Roman" pitchFamily="18" charset="0"/>
                <a:cs typeface="Times New Roman" pitchFamily="18" charset="0"/>
              </a:rPr>
              <a:t> are a </a:t>
            </a:r>
            <a:r>
              <a:rPr lang="en-US" sz="2400" u="sng" dirty="0" smtClean="0">
                <a:latin typeface="Times New Roman" pitchFamily="18" charset="0"/>
                <a:cs typeface="Times New Roman" pitchFamily="18" charset="0"/>
              </a:rPr>
              <a:t>direct linear </a:t>
            </a:r>
            <a:r>
              <a:rPr lang="en-US" sz="2400" dirty="0" smtClean="0">
                <a:latin typeface="Times New Roman" pitchFamily="18" charset="0"/>
                <a:cs typeface="Times New Roman" pitchFamily="18" charset="0"/>
              </a:rPr>
              <a:t>function of the quantity shipped over any route</a:t>
            </a:r>
          </a:p>
          <a:p>
            <a:pPr algn="just">
              <a:lnSpc>
                <a:spcPct val="150000"/>
              </a:lnSpc>
              <a:buFont typeface="Wingdings" pitchFamily="2" charset="2"/>
              <a:buChar char="v"/>
            </a:pPr>
            <a:r>
              <a:rPr lang="en-US" sz="2400" dirty="0" smtClean="0">
                <a:latin typeface="Times New Roman" pitchFamily="18" charset="0"/>
                <a:cs typeface="Times New Roman" pitchFamily="18" charset="0"/>
              </a:rPr>
              <a:t>The  total quantity available is </a:t>
            </a:r>
            <a:r>
              <a:rPr lang="en-US" sz="2400" u="sng" dirty="0" smtClean="0">
                <a:latin typeface="Times New Roman" pitchFamily="18" charset="0"/>
                <a:cs typeface="Times New Roman" pitchFamily="18" charset="0"/>
              </a:rPr>
              <a:t>equal</a:t>
            </a:r>
            <a:r>
              <a:rPr lang="en-US" sz="2400" dirty="0" smtClean="0">
                <a:latin typeface="Times New Roman" pitchFamily="18" charset="0"/>
                <a:cs typeface="Times New Roman" pitchFamily="18" charset="0"/>
              </a:rPr>
              <a:t> to the total demand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endParaRPr lang="en-US" dirty="0"/>
          </a:p>
        </p:txBody>
      </p:sp>
      <p:sp>
        <p:nvSpPr>
          <p:cNvPr id="2" name="Content Placeholder 1"/>
          <p:cNvSpPr>
            <a:spLocks noGrp="1"/>
          </p:cNvSpPr>
          <p:nvPr>
            <p:ph idx="1"/>
          </p:nvPr>
        </p:nvSpPr>
        <p:spPr/>
        <p:txBody>
          <a:bodyPr>
            <a:normAutofit fontScale="70000" lnSpcReduction="20000"/>
          </a:bodyPr>
          <a:lstStyle/>
          <a:p>
            <a:pPr algn="just">
              <a:lnSpc>
                <a:spcPct val="150000"/>
              </a:lnSpc>
              <a:buNone/>
            </a:pPr>
            <a:r>
              <a:rPr lang="en-US" sz="2400" dirty="0" smtClean="0">
                <a:latin typeface="Times New Roman" pitchFamily="18" charset="0"/>
                <a:cs typeface="Times New Roman" pitchFamily="18" charset="0"/>
              </a:rPr>
              <a:t>3. </a:t>
            </a:r>
            <a:r>
              <a:rPr lang="en-US" sz="3000" b="1" dirty="0" smtClean="0">
                <a:latin typeface="Times New Roman" pitchFamily="18" charset="0"/>
                <a:cs typeface="Times New Roman" pitchFamily="18" charset="0"/>
              </a:rPr>
              <a:t>Unacceptable Routes-In </a:t>
            </a:r>
            <a:r>
              <a:rPr lang="en-US" sz="3000" dirty="0" smtClean="0">
                <a:latin typeface="Times New Roman" pitchFamily="18" charset="0"/>
                <a:cs typeface="Times New Roman" pitchFamily="18" charset="0"/>
              </a:rPr>
              <a:t>some cases, an origin-destination combination may be unacceptable. This may be due to </a:t>
            </a:r>
            <a:r>
              <a:rPr lang="en-US" sz="3000" u="sng" dirty="0" smtClean="0">
                <a:latin typeface="Times New Roman" pitchFamily="18" charset="0"/>
                <a:cs typeface="Times New Roman" pitchFamily="18" charset="0"/>
              </a:rPr>
              <a:t>weather factors, equipment breakdowns, labor problems,</a:t>
            </a:r>
            <a:r>
              <a:rPr lang="en-US" sz="3000" dirty="0" smtClean="0">
                <a:latin typeface="Times New Roman" pitchFamily="18" charset="0"/>
                <a:cs typeface="Times New Roman" pitchFamily="18" charset="0"/>
              </a:rPr>
              <a:t> or skill requirements that either prohibit, or make undesirable, certain combinations (routes).</a:t>
            </a:r>
          </a:p>
          <a:p>
            <a:pPr algn="just">
              <a:lnSpc>
                <a:spcPct val="160000"/>
              </a:lnSpc>
              <a:buNone/>
            </a:pPr>
            <a:r>
              <a:rPr lang="en-US" sz="3000" dirty="0" smtClean="0">
                <a:latin typeface="Times New Roman" pitchFamily="18" charset="0"/>
                <a:cs typeface="Times New Roman" pitchFamily="18" charset="0"/>
              </a:rPr>
              <a:t>4. </a:t>
            </a:r>
            <a:r>
              <a:rPr lang="en-US" sz="3000" b="1" dirty="0" smtClean="0">
                <a:latin typeface="Times New Roman" pitchFamily="18" charset="0"/>
                <a:cs typeface="Times New Roman" pitchFamily="18" charset="0"/>
              </a:rPr>
              <a:t>Unequal Supply and Demand-</a:t>
            </a:r>
            <a:r>
              <a:rPr lang="en-US" sz="3000" dirty="0" smtClean="0">
                <a:latin typeface="Times New Roman" pitchFamily="18" charset="0"/>
                <a:cs typeface="Times New Roman" pitchFamily="18" charset="0"/>
              </a:rPr>
              <a:t> if supply and demand are  </a:t>
            </a:r>
            <a:r>
              <a:rPr lang="en-US" sz="3000" b="1" dirty="0" smtClean="0">
                <a:latin typeface="Times New Roman" pitchFamily="18" charset="0"/>
                <a:cs typeface="Times New Roman" pitchFamily="18" charset="0"/>
              </a:rPr>
              <a:t>not equal </a:t>
            </a:r>
            <a:r>
              <a:rPr lang="en-US" sz="3000" dirty="0" smtClean="0">
                <a:latin typeface="Times New Roman" pitchFamily="18" charset="0"/>
                <a:cs typeface="Times New Roman" pitchFamily="18" charset="0"/>
              </a:rPr>
              <a:t>so, it is necessary to modify the original problem so that supply and demand are equal. This is accomplished by </a:t>
            </a:r>
            <a:r>
              <a:rPr lang="en-US" sz="3000" u="sng" dirty="0" smtClean="0">
                <a:solidFill>
                  <a:srgbClr val="FF0000"/>
                </a:solidFill>
                <a:latin typeface="Times New Roman" pitchFamily="18" charset="0"/>
                <a:cs typeface="Times New Roman" pitchFamily="18" charset="0"/>
              </a:rPr>
              <a:t>adding either a dummy column or a dummy row</a:t>
            </a:r>
            <a:r>
              <a:rPr lang="en-US" sz="3000" dirty="0" smtClean="0">
                <a:solidFill>
                  <a:srgbClr val="FF0000"/>
                </a:solidFill>
                <a:latin typeface="Times New Roman" pitchFamily="18" charset="0"/>
                <a:cs typeface="Times New Roman" pitchFamily="18" charset="0"/>
              </a:rPr>
              <a:t>.</a:t>
            </a:r>
            <a:endParaRPr lang="en-US" sz="3000" b="1"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50</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gnurple.net/gallery/d/3934-2/20080225-assn03.jpg"/>
          <p:cNvPicPr>
            <a:picLocks noGrp="1" noChangeAspect="1" noChangeArrowheads="1"/>
          </p:cNvPicPr>
          <p:nvPr>
            <p:ph idx="1"/>
          </p:nvPr>
        </p:nvPicPr>
        <p:blipFill>
          <a:blip r:embed="rId2"/>
          <a:srcRect/>
          <a:stretch>
            <a:fillRect/>
          </a:stretch>
        </p:blipFill>
        <p:spPr bwMode="auto">
          <a:xfrm>
            <a:off x="1143000" y="1066800"/>
            <a:ext cx="6476999" cy="4800600"/>
          </a:xfrm>
          <a:prstGeom prst="rect">
            <a:avLst/>
          </a:prstGeom>
          <a:noFill/>
          <a:ln w="9525">
            <a:noFill/>
            <a:miter lim="800000"/>
            <a:headEnd/>
            <a:tailEnd/>
          </a:ln>
        </p:spPr>
      </p:pic>
      <p:sp>
        <p:nvSpPr>
          <p:cNvPr id="5" name="Rectangle 2"/>
          <p:cNvSpPr>
            <a:spLocks noChangeArrowheads="1"/>
          </p:cNvSpPr>
          <p:nvPr/>
        </p:nvSpPr>
        <p:spPr bwMode="auto">
          <a:xfrm>
            <a:off x="685800" y="3124200"/>
            <a:ext cx="7772400" cy="1066800"/>
          </a:xfrm>
          <a:prstGeom prst="rect">
            <a:avLst/>
          </a:prstGeom>
          <a:noFill/>
          <a:ln w="9525">
            <a:noFill/>
            <a:miter lim="800000"/>
            <a:headEnd/>
            <a:tailEnd/>
          </a:ln>
        </p:spPr>
        <p:txBody>
          <a:bodyPr anchor="ctr"/>
          <a:lstStyle/>
          <a:p>
            <a:pPr algn="ctr"/>
            <a:r>
              <a:rPr lang="en-US" sz="4400" dirty="0">
                <a:solidFill>
                  <a:srgbClr val="CC0066"/>
                </a:solidFill>
              </a:rPr>
              <a:t/>
            </a:r>
            <a:br>
              <a:rPr lang="en-US" sz="4400" dirty="0">
                <a:solidFill>
                  <a:srgbClr val="CC0066"/>
                </a:solidFill>
              </a:rPr>
            </a:br>
            <a:r>
              <a:rPr lang="en-US" sz="4400" dirty="0">
                <a:solidFill>
                  <a:srgbClr val="CC0066"/>
                </a:solidFill>
              </a:rPr>
              <a:t>ASSIGNMENT PROBLEMS</a:t>
            </a:r>
          </a:p>
        </p:txBody>
      </p:sp>
      <p:sp>
        <p:nvSpPr>
          <p:cNvPr id="6" name="Slide Number Placeholder 5"/>
          <p:cNvSpPr>
            <a:spLocks noGrp="1"/>
          </p:cNvSpPr>
          <p:nvPr>
            <p:ph type="sldNum" sz="quarter" idx="12"/>
          </p:nvPr>
        </p:nvSpPr>
        <p:spPr/>
        <p:txBody>
          <a:bodyPr/>
          <a:lstStyle/>
          <a:p>
            <a:fld id="{0C5E63E6-0947-45BA-A8BA-82534704CEE2}" type="slidenum">
              <a:rPr lang="en-US" smtClean="0"/>
              <a:pPr/>
              <a:t>51</a:t>
            </a:fld>
            <a:endParaRPr lang="en-US"/>
          </a:p>
        </p:txBody>
      </p:sp>
      <p:sp>
        <p:nvSpPr>
          <p:cNvPr id="7" name="Footer Placeholder 6"/>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3.2 Assignment Problems</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p:txBody>
          <a:bodyPr>
            <a:noAutofit/>
          </a:bodyPr>
          <a:lstStyle/>
          <a:p>
            <a:pPr algn="just"/>
            <a:r>
              <a:rPr lang="en-US" sz="2200" b="1" dirty="0" smtClean="0">
                <a:latin typeface="Times New Roman" pitchFamily="18" charset="0"/>
                <a:cs typeface="Times New Roman" pitchFamily="18" charset="0"/>
              </a:rPr>
              <a:t>The Assignment Problem </a:t>
            </a:r>
            <a:r>
              <a:rPr lang="en-US" sz="2200" dirty="0" smtClean="0">
                <a:latin typeface="Times New Roman" pitchFamily="18" charset="0"/>
                <a:cs typeface="Times New Roman" pitchFamily="18" charset="0"/>
              </a:rPr>
              <a:t>is a </a:t>
            </a:r>
            <a:r>
              <a:rPr lang="en-US" sz="2200" u="sng" dirty="0" smtClean="0">
                <a:latin typeface="Times New Roman" pitchFamily="18" charset="0"/>
                <a:cs typeface="Times New Roman" pitchFamily="18" charset="0"/>
              </a:rPr>
              <a:t>special case </a:t>
            </a:r>
            <a:r>
              <a:rPr lang="en-US" sz="2200" dirty="0" smtClean="0">
                <a:latin typeface="Times New Roman" pitchFamily="18" charset="0"/>
                <a:cs typeface="Times New Roman" pitchFamily="18" charset="0"/>
              </a:rPr>
              <a:t>of Transportation Problem (T.P.) in which the number of sources and destinations are the same, and the objective is to </a:t>
            </a:r>
            <a:r>
              <a:rPr lang="en-US" sz="2200" u="sng" dirty="0" smtClean="0">
                <a:latin typeface="Times New Roman" pitchFamily="18" charset="0"/>
                <a:cs typeface="Times New Roman" pitchFamily="18" charset="0"/>
              </a:rPr>
              <a:t>assign the given job </a:t>
            </a:r>
            <a:r>
              <a:rPr lang="en-US" sz="2200" dirty="0" smtClean="0">
                <a:latin typeface="Times New Roman" pitchFamily="18" charset="0"/>
                <a:cs typeface="Times New Roman" pitchFamily="18" charset="0"/>
              </a:rPr>
              <a:t>(task) to </a:t>
            </a:r>
            <a:r>
              <a:rPr lang="en-US" sz="2200" u="sng" dirty="0" smtClean="0">
                <a:latin typeface="Times New Roman" pitchFamily="18" charset="0"/>
                <a:cs typeface="Times New Roman" pitchFamily="18" charset="0"/>
              </a:rPr>
              <a:t>most appropriate machine </a:t>
            </a:r>
            <a:r>
              <a:rPr lang="en-US" sz="2200" dirty="0" smtClean="0">
                <a:latin typeface="Times New Roman" pitchFamily="18" charset="0"/>
                <a:cs typeface="Times New Roman" pitchFamily="18" charset="0"/>
              </a:rPr>
              <a:t>(person) so as to </a:t>
            </a:r>
            <a:r>
              <a:rPr lang="en-US" sz="2200" b="1" dirty="0" smtClean="0">
                <a:latin typeface="Times New Roman" pitchFamily="18" charset="0"/>
                <a:cs typeface="Times New Roman" pitchFamily="18" charset="0"/>
              </a:rPr>
              <a:t>optimize the objective </a:t>
            </a:r>
            <a:r>
              <a:rPr lang="en-US" sz="2200" dirty="0" smtClean="0">
                <a:latin typeface="Times New Roman" pitchFamily="18" charset="0"/>
                <a:cs typeface="Times New Roman" pitchFamily="18" charset="0"/>
              </a:rPr>
              <a:t>like minimizing cost.</a:t>
            </a:r>
            <a:endParaRPr lang="en-US" sz="2200" b="1" dirty="0" smtClean="0">
              <a:latin typeface="Times New Roman" pitchFamily="18" charset="0"/>
              <a:cs typeface="Times New Roman" pitchFamily="18" charset="0"/>
            </a:endParaRPr>
          </a:p>
          <a:p>
            <a:pPr algn="just"/>
            <a:r>
              <a:rPr lang="en-US" sz="2200" b="1" dirty="0" smtClean="0">
                <a:latin typeface="Times New Roman" pitchFamily="18" charset="0"/>
                <a:cs typeface="Times New Roman" pitchFamily="18" charset="0"/>
              </a:rPr>
              <a:t>The assignment </a:t>
            </a:r>
            <a:r>
              <a:rPr lang="en-US" sz="2200" dirty="0" smtClean="0">
                <a:latin typeface="Times New Roman" pitchFamily="18" charset="0"/>
                <a:cs typeface="Times New Roman" pitchFamily="18" charset="0"/>
              </a:rPr>
              <a:t>is a problem because people posses </a:t>
            </a:r>
            <a:r>
              <a:rPr lang="en-US" sz="2200" u="sng" dirty="0" smtClean="0">
                <a:latin typeface="Times New Roman" pitchFamily="18" charset="0"/>
                <a:cs typeface="Times New Roman" pitchFamily="18" charset="0"/>
              </a:rPr>
              <a:t>varying abilities </a:t>
            </a:r>
            <a:r>
              <a:rPr lang="en-US" sz="2200" dirty="0" smtClean="0">
                <a:latin typeface="Times New Roman" pitchFamily="18" charset="0"/>
                <a:cs typeface="Times New Roman" pitchFamily="18" charset="0"/>
              </a:rPr>
              <a:t>for </a:t>
            </a:r>
            <a:r>
              <a:rPr lang="en-US" sz="2200" u="sng" dirty="0" smtClean="0">
                <a:latin typeface="Times New Roman" pitchFamily="18" charset="0"/>
                <a:cs typeface="Times New Roman" pitchFamily="18" charset="0"/>
              </a:rPr>
              <a:t>performing different jobs </a:t>
            </a:r>
            <a:r>
              <a:rPr lang="en-US" sz="2200" dirty="0" smtClean="0">
                <a:latin typeface="Times New Roman" pitchFamily="18" charset="0"/>
                <a:cs typeface="Times New Roman" pitchFamily="18" charset="0"/>
              </a:rPr>
              <a:t>and, therefore, the costs of performing the jobs by different people are different. Obviously, if all persons could do a job in the same time or at the same cost then it would not matter who of them is assigned the job.</a:t>
            </a:r>
          </a:p>
          <a:p>
            <a:pPr algn="just"/>
            <a:r>
              <a:rPr lang="en-US" sz="2200" b="1" dirty="0" smtClean="0">
                <a:latin typeface="Times New Roman" pitchFamily="18" charset="0"/>
                <a:cs typeface="Times New Roman" pitchFamily="18" charset="0"/>
              </a:rPr>
              <a:t>Example</a:t>
            </a:r>
            <a:r>
              <a:rPr lang="en-US" sz="2200" dirty="0" smtClean="0">
                <a:latin typeface="Times New Roman" pitchFamily="18" charset="0"/>
                <a:cs typeface="Times New Roman" pitchFamily="18" charset="0"/>
              </a:rPr>
              <a:t> : Assignment of workers to machines, clerks to various counters, salesmen to different sales areas, service crews to different districts.</a:t>
            </a:r>
            <a:endParaRPr lang="en-US" sz="2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52</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Characteristics of the Assignment Problem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35480"/>
            <a:ext cx="8229600" cy="4922520"/>
          </a:xfrm>
        </p:spPr>
        <p:txBody>
          <a:bodyPr>
            <a:noAutofit/>
          </a:bodyPr>
          <a:lstStyle/>
          <a:p>
            <a:pPr marL="514350" indent="-338138" algn="just">
              <a:lnSpc>
                <a:spcPct val="150000"/>
              </a:lnSpc>
              <a:buFont typeface="+mj-lt"/>
              <a:buAutoNum type="arabicPeriod"/>
            </a:pPr>
            <a:r>
              <a:rPr lang="en-US" sz="2000" dirty="0" smtClean="0">
                <a:latin typeface="Times New Roman" pitchFamily="18" charset="0"/>
                <a:cs typeface="Times New Roman" pitchFamily="18" charset="0"/>
              </a:rPr>
              <a:t>The availability resources are </a:t>
            </a:r>
            <a:r>
              <a:rPr lang="en-US" sz="2000" u="sng" dirty="0" smtClean="0">
                <a:latin typeface="Times New Roman" pitchFamily="18" charset="0"/>
                <a:cs typeface="Times New Roman" pitchFamily="18" charset="0"/>
              </a:rPr>
              <a:t>finite in numbers </a:t>
            </a:r>
            <a:r>
              <a:rPr lang="en-US" sz="2000" dirty="0" smtClean="0">
                <a:latin typeface="Times New Roman" pitchFamily="18" charset="0"/>
                <a:cs typeface="Times New Roman" pitchFamily="18" charset="0"/>
              </a:rPr>
              <a:t>such as availability of workers, machines, project managers, sales man, jobs etc. </a:t>
            </a:r>
          </a:p>
          <a:p>
            <a:pPr marL="514350" indent="-338138" algn="just">
              <a:lnSpc>
                <a:spcPct val="150000"/>
              </a:lnSpc>
              <a:buFont typeface="+mj-lt"/>
              <a:buAutoNum type="arabicPeriod"/>
            </a:pPr>
            <a:r>
              <a:rPr lang="en-US" sz="2000" dirty="0" smtClean="0">
                <a:latin typeface="Times New Roman" pitchFamily="18" charset="0"/>
                <a:cs typeface="Times New Roman" pitchFamily="18" charset="0"/>
              </a:rPr>
              <a:t>These availability resources can be assigned </a:t>
            </a:r>
            <a:r>
              <a:rPr lang="en-US" sz="2000" u="sng" dirty="0" smtClean="0">
                <a:latin typeface="Times New Roman" pitchFamily="18" charset="0"/>
                <a:cs typeface="Times New Roman" pitchFamily="18" charset="0"/>
              </a:rPr>
              <a:t>only on one to one basis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i.e</a:t>
            </a:r>
            <a:r>
              <a:rPr lang="en-US" sz="2000" dirty="0" smtClean="0">
                <a:latin typeface="Times New Roman" pitchFamily="18" charset="0"/>
                <a:cs typeface="Times New Roman" pitchFamily="18" charset="0"/>
              </a:rPr>
              <a:t> job can be assigned to particular employee only once.</a:t>
            </a:r>
          </a:p>
          <a:p>
            <a:pPr marL="514350" indent="-338138" algn="just">
              <a:lnSpc>
                <a:spcPct val="150000"/>
              </a:lnSpc>
              <a:buFont typeface="+mj-lt"/>
              <a:buAutoNum type="arabicPeriod"/>
            </a:pPr>
            <a:r>
              <a:rPr lang="en-US" sz="2000" dirty="0" smtClean="0">
                <a:latin typeface="Times New Roman" pitchFamily="18" charset="0"/>
                <a:cs typeface="Times New Roman" pitchFamily="18" charset="0"/>
              </a:rPr>
              <a:t>The outcome (result) are expressed in terms of </a:t>
            </a:r>
            <a:r>
              <a:rPr lang="en-US" sz="2000" b="1" dirty="0" smtClean="0">
                <a:latin typeface="Times New Roman" pitchFamily="18" charset="0"/>
                <a:cs typeface="Times New Roman" pitchFamily="18" charset="0"/>
              </a:rPr>
              <a:t>cost, time or profit</a:t>
            </a:r>
          </a:p>
          <a:p>
            <a:pPr marL="514350" indent="-338138" algn="just">
              <a:lnSpc>
                <a:spcPct val="150000"/>
              </a:lnSpc>
              <a:buFont typeface="+mj-lt"/>
              <a:buAutoNum type="arabicPeriod"/>
            </a:pPr>
            <a:r>
              <a:rPr lang="en-US" sz="2000" dirty="0" smtClean="0">
                <a:latin typeface="Times New Roman" pitchFamily="18" charset="0"/>
                <a:cs typeface="Times New Roman" pitchFamily="18" charset="0"/>
              </a:rPr>
              <a:t>The assignment methods aim at either </a:t>
            </a:r>
            <a:r>
              <a:rPr lang="en-US" sz="2000" u="sng" dirty="0" smtClean="0">
                <a:latin typeface="Times New Roman" pitchFamily="18" charset="0"/>
                <a:cs typeface="Times New Roman" pitchFamily="18" charset="0"/>
              </a:rPr>
              <a:t>cost minimization or profit maximization.</a:t>
            </a:r>
          </a:p>
          <a:p>
            <a:pPr marL="514350" indent="-338138" algn="just">
              <a:lnSpc>
                <a:spcPct val="150000"/>
              </a:lnSpc>
              <a:buFont typeface="+mj-lt"/>
              <a:buAutoNum type="arabicPeriod"/>
            </a:pPr>
            <a:r>
              <a:rPr lang="en-US" sz="2000" dirty="0" smtClean="0">
                <a:latin typeface="Times New Roman" pitchFamily="18" charset="0"/>
                <a:cs typeface="Times New Roman" pitchFamily="18" charset="0"/>
              </a:rPr>
              <a:t>For one to one assignment, the problem has to be of the </a:t>
            </a:r>
            <a:r>
              <a:rPr lang="en-US" sz="2000" u="sng" dirty="0" smtClean="0">
                <a:latin typeface="Times New Roman" pitchFamily="18" charset="0"/>
                <a:cs typeface="Times New Roman" pitchFamily="18" charset="0"/>
              </a:rPr>
              <a:t>balanced type</a:t>
            </a:r>
            <a:r>
              <a:rPr lang="en-US" sz="2000" dirty="0" smtClean="0">
                <a:latin typeface="Times New Roman" pitchFamily="18" charset="0"/>
                <a:cs typeface="Times New Roman" pitchFamily="18" charset="0"/>
              </a:rPr>
              <a:t>, otherwise it has to be converted into a balanced  problem or in to square matrix</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53</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Presentation of the assignment problem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The problem can be presented by the following tables:</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sz="2400" dirty="0" smtClean="0"/>
              <a:t>Cost or time taken by workers on various job is indicated in matrix cells as cells as </a:t>
            </a:r>
            <a:r>
              <a:rPr lang="en-US" sz="2400" dirty="0" err="1" smtClean="0"/>
              <a:t>Cij</a:t>
            </a:r>
            <a:r>
              <a:rPr lang="en-US" sz="2400" dirty="0" smtClean="0"/>
              <a:t> </a:t>
            </a:r>
            <a:endParaRPr lang="en-US" sz="2400" dirty="0"/>
          </a:p>
        </p:txBody>
      </p:sp>
      <p:graphicFrame>
        <p:nvGraphicFramePr>
          <p:cNvPr id="4" name="Table 3"/>
          <p:cNvGraphicFramePr>
            <a:graphicFrameLocks noGrp="1"/>
          </p:cNvGraphicFramePr>
          <p:nvPr/>
        </p:nvGraphicFramePr>
        <p:xfrm>
          <a:off x="914400" y="2667000"/>
          <a:ext cx="6096000" cy="237744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rowSpan="2">
                  <a:txBody>
                    <a:bodyPr/>
                    <a:lstStyle/>
                    <a:p>
                      <a:pPr algn="ctr"/>
                      <a:r>
                        <a:rPr lang="en-US" sz="2000" dirty="0" smtClean="0">
                          <a:latin typeface="Times New Roman" pitchFamily="18" charset="0"/>
                          <a:cs typeface="Times New Roman" pitchFamily="18" charset="0"/>
                        </a:rPr>
                        <a:t>Workers</a:t>
                      </a:r>
                      <a:r>
                        <a:rPr lang="en-US" sz="2000" baseline="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txBody>
                  <a:tcPr/>
                </a:tc>
                <a:tc gridSpan="4">
                  <a:txBody>
                    <a:bodyPr/>
                    <a:lstStyle/>
                    <a:p>
                      <a:pPr algn="ctr"/>
                      <a:r>
                        <a:rPr lang="en-US" sz="2000" dirty="0" smtClean="0">
                          <a:latin typeface="Times New Roman" pitchFamily="18" charset="0"/>
                          <a:cs typeface="Times New Roman" pitchFamily="18" charset="0"/>
                        </a:rPr>
                        <a:t>jobs</a:t>
                      </a:r>
                      <a:endParaRPr lang="en-US" sz="2000"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r>
              <a:tr h="370840">
                <a:tc vMerge="1">
                  <a:txBody>
                    <a:bodyPr/>
                    <a:lstStyle/>
                    <a:p>
                      <a:endParaRPr lang="en-US"/>
                    </a:p>
                  </a:txBody>
                  <a:tcPr/>
                </a:tc>
                <a:tc>
                  <a:txBody>
                    <a:bodyPr/>
                    <a:lstStyle/>
                    <a:p>
                      <a:r>
                        <a:rPr lang="en-US" sz="2000" dirty="0" smtClean="0">
                          <a:latin typeface="Times New Roman" pitchFamily="18" charset="0"/>
                          <a:cs typeface="Times New Roman" pitchFamily="18" charset="0"/>
                        </a:rPr>
                        <a:t>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D</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C1a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C1b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C1c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C1d</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C2a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C2b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C2c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C2d</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C3a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C3b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C3c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C3d</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C4a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C4b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C4c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C4d</a:t>
                      </a:r>
                      <a:endParaRPr lang="en-US" sz="2000" dirty="0">
                        <a:latin typeface="Times New Roman" pitchFamily="18" charset="0"/>
                        <a:cs typeface="Times New Roman" pitchFamily="18" charset="0"/>
                      </a:endParaRPr>
                    </a:p>
                  </a:txBody>
                  <a:tcPr/>
                </a:tc>
              </a:tr>
            </a:tbl>
          </a:graphicData>
        </a:graphic>
      </p:graphicFrame>
      <p:sp>
        <p:nvSpPr>
          <p:cNvPr id="5" name="Slide Number Placeholder 4"/>
          <p:cNvSpPr>
            <a:spLocks noGrp="1"/>
          </p:cNvSpPr>
          <p:nvPr>
            <p:ph type="sldNum" sz="quarter" idx="12"/>
          </p:nvPr>
        </p:nvSpPr>
        <p:spPr/>
        <p:txBody>
          <a:bodyPr/>
          <a:lstStyle/>
          <a:p>
            <a:fld id="{0C5E63E6-0947-45BA-A8BA-82534704CEE2}" type="slidenum">
              <a:rPr lang="en-US" smtClean="0"/>
              <a:pPr/>
              <a:t>54</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Hungarian Assignment method (HAM) </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92500"/>
          </a:bodyPr>
          <a:lstStyle/>
          <a:p>
            <a:pPr algn="just">
              <a:lnSpc>
                <a:spcPct val="150000"/>
              </a:lnSpc>
              <a:buNone/>
            </a:pPr>
            <a:r>
              <a:rPr lang="en-US" sz="2400" dirty="0" smtClean="0">
                <a:latin typeface="Times New Roman" pitchFamily="18" charset="0"/>
                <a:cs typeface="Times New Roman" pitchFamily="18" charset="0"/>
              </a:rPr>
              <a:t>There are </a:t>
            </a:r>
            <a:r>
              <a:rPr lang="en-US" sz="2400" dirty="0" smtClean="0">
                <a:solidFill>
                  <a:srgbClr val="FF0000"/>
                </a:solidFill>
                <a:latin typeface="Times New Roman" pitchFamily="18" charset="0"/>
                <a:cs typeface="Times New Roman" pitchFamily="18" charset="0"/>
              </a:rPr>
              <a:t>6 steps </a:t>
            </a:r>
            <a:r>
              <a:rPr lang="en-US" sz="2400" dirty="0" smtClean="0">
                <a:latin typeface="Times New Roman" pitchFamily="18" charset="0"/>
                <a:cs typeface="Times New Roman" pitchFamily="18" charset="0"/>
              </a:rPr>
              <a:t>:</a:t>
            </a:r>
          </a:p>
          <a:p>
            <a:pPr algn="just">
              <a:lnSpc>
                <a:spcPct val="150000"/>
              </a:lnSpc>
              <a:buNone/>
            </a:pPr>
            <a:r>
              <a:rPr lang="en-US" sz="2400" b="1" dirty="0" smtClean="0">
                <a:latin typeface="Times New Roman" pitchFamily="18" charset="0"/>
                <a:cs typeface="Times New Roman" pitchFamily="18" charset="0"/>
              </a:rPr>
              <a:t>Step 1. </a:t>
            </a:r>
            <a:r>
              <a:rPr lang="en-US" sz="2400" dirty="0" smtClean="0">
                <a:latin typeface="Times New Roman" pitchFamily="18" charset="0"/>
                <a:cs typeface="Times New Roman" pitchFamily="18" charset="0"/>
              </a:rPr>
              <a:t>Locate the </a:t>
            </a:r>
            <a:r>
              <a:rPr lang="en-US" sz="2400" u="sng" dirty="0" smtClean="0">
                <a:latin typeface="Times New Roman" pitchFamily="18" charset="0"/>
                <a:cs typeface="Times New Roman" pitchFamily="18" charset="0"/>
              </a:rPr>
              <a:t>smallest cost element in each row </a:t>
            </a:r>
            <a:r>
              <a:rPr lang="en-US" sz="2400" dirty="0" smtClean="0">
                <a:latin typeface="Times New Roman" pitchFamily="18" charset="0"/>
                <a:cs typeface="Times New Roman" pitchFamily="18" charset="0"/>
              </a:rPr>
              <a:t>of the cost matrix. Then </a:t>
            </a:r>
            <a:r>
              <a:rPr lang="en-US" sz="2400" dirty="0" smtClean="0">
                <a:solidFill>
                  <a:srgbClr val="FF0000"/>
                </a:solidFill>
                <a:latin typeface="Times New Roman" pitchFamily="18" charset="0"/>
                <a:cs typeface="Times New Roman" pitchFamily="18" charset="0"/>
              </a:rPr>
              <a:t>subtract this smallest </a:t>
            </a:r>
            <a:r>
              <a:rPr lang="en-US" sz="2400" dirty="0" smtClean="0">
                <a:latin typeface="Times New Roman" pitchFamily="18" charset="0"/>
                <a:cs typeface="Times New Roman" pitchFamily="18" charset="0"/>
              </a:rPr>
              <a:t>from each element in that row. As a result, there shall be </a:t>
            </a:r>
            <a:r>
              <a:rPr lang="en-US" sz="2400" u="sng" dirty="0" smtClean="0">
                <a:latin typeface="Times New Roman" pitchFamily="18" charset="0"/>
                <a:cs typeface="Times New Roman" pitchFamily="18" charset="0"/>
              </a:rPr>
              <a:t>at least one zero </a:t>
            </a:r>
            <a:r>
              <a:rPr lang="en-US" sz="2400" dirty="0" smtClean="0">
                <a:latin typeface="Times New Roman" pitchFamily="18" charset="0"/>
                <a:cs typeface="Times New Roman" pitchFamily="18" charset="0"/>
              </a:rPr>
              <a:t>in each row of this new matrix.</a:t>
            </a:r>
          </a:p>
          <a:p>
            <a:pPr algn="just">
              <a:lnSpc>
                <a:spcPct val="150000"/>
              </a:lnSpc>
              <a:buNone/>
            </a:pPr>
            <a:r>
              <a:rPr lang="en-US" sz="2400" b="1" dirty="0" smtClean="0">
                <a:latin typeface="Times New Roman" pitchFamily="18" charset="0"/>
                <a:cs typeface="Times New Roman" pitchFamily="18" charset="0"/>
              </a:rPr>
              <a:t>Step 2. </a:t>
            </a:r>
            <a:r>
              <a:rPr lang="en-US" sz="2400" dirty="0" smtClean="0">
                <a:latin typeface="Times New Roman" pitchFamily="18" charset="0"/>
                <a:cs typeface="Times New Roman" pitchFamily="18" charset="0"/>
              </a:rPr>
              <a:t>Now</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consider</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each column of the reduced cost matrix from step 1 and locate smallest element in it. Subtract the smallest value from </a:t>
            </a:r>
            <a:r>
              <a:rPr lang="en-US" sz="2400" u="sng" dirty="0" smtClean="0">
                <a:latin typeface="Times New Roman" pitchFamily="18" charset="0"/>
                <a:cs typeface="Times New Roman" pitchFamily="18" charset="0"/>
              </a:rPr>
              <a:t>each element of the column </a:t>
            </a:r>
            <a:r>
              <a:rPr lang="en-US" sz="2400" dirty="0" smtClean="0">
                <a:latin typeface="Times New Roman" pitchFamily="18" charset="0"/>
                <a:cs typeface="Times New Roman" pitchFamily="18" charset="0"/>
              </a:rPr>
              <a:t>. There  would , again be at least one zero in each column of the second reduced cost matrix.</a:t>
            </a:r>
            <a:endParaRPr lang="en-US" sz="24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55</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5" name="Content Placeholder 4"/>
          <p:cNvSpPr>
            <a:spLocks noGrp="1"/>
          </p:cNvSpPr>
          <p:nvPr>
            <p:ph idx="1"/>
          </p:nvPr>
        </p:nvSpPr>
        <p:spPr/>
        <p:txBody>
          <a:bodyPr>
            <a:normAutofit/>
          </a:bodyPr>
          <a:lstStyle/>
          <a:p>
            <a:pPr algn="just">
              <a:buNone/>
            </a:pPr>
            <a:r>
              <a:rPr lang="en-US" sz="2400" b="1" dirty="0" smtClean="0">
                <a:latin typeface="Times New Roman" pitchFamily="18" charset="0"/>
                <a:cs typeface="Times New Roman" pitchFamily="18" charset="0"/>
              </a:rPr>
              <a:t>Step 3: </a:t>
            </a:r>
            <a:r>
              <a:rPr lang="en-US" sz="2400" u="sng" dirty="0" smtClean="0">
                <a:latin typeface="Times New Roman" pitchFamily="18" charset="0"/>
                <a:cs typeface="Times New Roman" pitchFamily="18" charset="0"/>
              </a:rPr>
              <a:t>Draw</a:t>
            </a:r>
            <a:r>
              <a:rPr lang="en-US" sz="2400" dirty="0" smtClean="0">
                <a:latin typeface="Times New Roman" pitchFamily="18" charset="0"/>
                <a:cs typeface="Times New Roman" pitchFamily="18" charset="0"/>
              </a:rPr>
              <a:t> the minimum number of horizontal and vertical lines to </a:t>
            </a:r>
            <a:r>
              <a:rPr lang="en-US" sz="2400" dirty="0" smtClean="0">
                <a:solidFill>
                  <a:srgbClr val="FF0000"/>
                </a:solidFill>
                <a:latin typeface="Times New Roman" pitchFamily="18" charset="0"/>
                <a:cs typeface="Times New Roman" pitchFamily="18" charset="0"/>
              </a:rPr>
              <a:t>cover the all zero </a:t>
            </a:r>
            <a:r>
              <a:rPr lang="en-US" sz="2400" dirty="0" smtClean="0">
                <a:latin typeface="Times New Roman" pitchFamily="18" charset="0"/>
                <a:cs typeface="Times New Roman" pitchFamily="18" charset="0"/>
              </a:rPr>
              <a:t>elements. If the number of lines drawn is </a:t>
            </a:r>
            <a:r>
              <a:rPr lang="en-US" sz="2400" u="sng" dirty="0" smtClean="0">
                <a:latin typeface="Times New Roman" pitchFamily="18" charset="0"/>
                <a:cs typeface="Times New Roman" pitchFamily="18" charset="0"/>
              </a:rPr>
              <a:t>equal </a:t>
            </a:r>
            <a:r>
              <a:rPr lang="en-US" sz="2400" dirty="0" smtClean="0">
                <a:latin typeface="Times New Roman" pitchFamily="18" charset="0"/>
                <a:cs typeface="Times New Roman" pitchFamily="18" charset="0"/>
              </a:rPr>
              <a:t>to  the number of rows/columns (n) the solution is optimal, and proceeds to step 6. If the number of lines drawn is smallest than n, go to step 4.</a:t>
            </a:r>
          </a:p>
          <a:p>
            <a:pPr algn="just">
              <a:buNone/>
            </a:pPr>
            <a:r>
              <a:rPr lang="en-US" sz="2400" b="1" dirty="0" smtClean="0">
                <a:latin typeface="Times New Roman" pitchFamily="18" charset="0"/>
                <a:cs typeface="Times New Roman" pitchFamily="18" charset="0"/>
              </a:rPr>
              <a:t>Step 4. </a:t>
            </a:r>
            <a:r>
              <a:rPr lang="en-US" sz="2400" dirty="0" smtClean="0">
                <a:latin typeface="Times New Roman" pitchFamily="18" charset="0"/>
                <a:cs typeface="Times New Roman" pitchFamily="18" charset="0"/>
              </a:rPr>
              <a:t>Select the smallest uncovered cost element of the modified matrix from step 3. Subtract this element from all uncovered elements including itself and add this element to each value located at the intersection of any lines. </a:t>
            </a:r>
          </a:p>
          <a:p>
            <a:pPr algn="just">
              <a:buNone/>
            </a:pPr>
            <a:r>
              <a:rPr lang="en-US" sz="2400" b="1" dirty="0" smtClean="0">
                <a:latin typeface="Times New Roman" pitchFamily="18" charset="0"/>
                <a:cs typeface="Times New Roman" pitchFamily="18" charset="0"/>
              </a:rPr>
              <a:t>Step 5:</a:t>
            </a:r>
            <a:r>
              <a:rPr lang="en-US" sz="2400" dirty="0" smtClean="0"/>
              <a:t> </a:t>
            </a:r>
            <a:r>
              <a:rPr lang="en-US" sz="2400" dirty="0" smtClean="0">
                <a:latin typeface="Times New Roman" pitchFamily="18" charset="0"/>
                <a:cs typeface="Times New Roman" pitchFamily="18" charset="0"/>
              </a:rPr>
              <a:t>Repeat steps 3 and 4 until an optimal solution is obtained.</a:t>
            </a:r>
          </a:p>
          <a:p>
            <a:pPr algn="just">
              <a:buNone/>
            </a:pPr>
            <a:r>
              <a:rPr lang="en-US" sz="2400" b="1" dirty="0" smtClean="0">
                <a:latin typeface="Times New Roman" pitchFamily="18" charset="0"/>
                <a:cs typeface="Times New Roman" pitchFamily="18" charset="0"/>
              </a:rPr>
              <a:t>Step 6:</a:t>
            </a:r>
            <a:r>
              <a:rPr lang="en-US" sz="2400" dirty="0" smtClean="0">
                <a:latin typeface="Times New Roman" pitchFamily="18" charset="0"/>
                <a:cs typeface="Times New Roman" pitchFamily="18" charset="0"/>
              </a:rPr>
              <a:t>make feasible job assignments on zero elements .</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56</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a:t>
            </a:r>
            <a:endParaRPr lang="en-US" dirty="0"/>
          </a:p>
        </p:txBody>
      </p:sp>
      <p:sp>
        <p:nvSpPr>
          <p:cNvPr id="2" name="Content Placeholder 1"/>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Assign workers 1,2,3,4 to jobs A,B,C,D. time taken by workers from different jobs are given in the matrix.</a:t>
            </a:r>
          </a:p>
          <a:p>
            <a:pPr algn="just">
              <a:lnSpc>
                <a:spcPct val="150000"/>
              </a:lnSpc>
            </a:pP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3352800"/>
          <a:ext cx="6096000" cy="274320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rowSpan="2">
                  <a:txBody>
                    <a:bodyPr/>
                    <a:lstStyle/>
                    <a:p>
                      <a:r>
                        <a:rPr lang="en-US" sz="2400" dirty="0" smtClean="0">
                          <a:latin typeface="Times New Roman" pitchFamily="18" charset="0"/>
                          <a:cs typeface="Times New Roman" pitchFamily="18" charset="0"/>
                        </a:rPr>
                        <a:t>Workers </a:t>
                      </a:r>
                      <a:endParaRPr lang="en-US" sz="2400" dirty="0">
                        <a:latin typeface="Times New Roman" pitchFamily="18" charset="0"/>
                        <a:cs typeface="Times New Roman" pitchFamily="18" charset="0"/>
                      </a:endParaRPr>
                    </a:p>
                  </a:txBody>
                  <a:tcPr/>
                </a:tc>
                <a:tc gridSpan="4">
                  <a:txBody>
                    <a:bodyPr/>
                    <a:lstStyle/>
                    <a:p>
                      <a:pPr algn="ctr"/>
                      <a:r>
                        <a:rPr lang="en-US" sz="2400" dirty="0" smtClean="0">
                          <a:latin typeface="Times New Roman" pitchFamily="18" charset="0"/>
                          <a:cs typeface="Times New Roman" pitchFamily="18" charset="0"/>
                        </a:rPr>
                        <a:t> Job </a:t>
                      </a:r>
                      <a:endParaRPr lang="en-US" sz="2400" dirty="0">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vMerge="1">
                  <a:txBody>
                    <a:bodyPr/>
                    <a:lstStyle/>
                    <a:p>
                      <a:endParaRPr lang="en-US" dirty="0"/>
                    </a:p>
                  </a:txBody>
                  <a:tcPr/>
                </a:tc>
                <a:tc>
                  <a:txBody>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C</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D</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45</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40</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67</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55</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40</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53</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49</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48</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64</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45</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60</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55</a:t>
                      </a:r>
                      <a:endParaRPr lang="en-US" sz="2400" dirty="0">
                        <a:latin typeface="Times New Roman" pitchFamily="18" charset="0"/>
                        <a:cs typeface="Times New Roman" pitchFamily="18" charset="0"/>
                      </a:endParaRPr>
                    </a:p>
                  </a:txBody>
                  <a:tcPr/>
                </a:tc>
              </a:tr>
            </a:tbl>
          </a:graphicData>
        </a:graphic>
      </p:graphicFrame>
      <p:sp>
        <p:nvSpPr>
          <p:cNvPr id="5" name="Slide Number Placeholder 4"/>
          <p:cNvSpPr>
            <a:spLocks noGrp="1"/>
          </p:cNvSpPr>
          <p:nvPr>
            <p:ph type="sldNum" sz="quarter" idx="12"/>
          </p:nvPr>
        </p:nvSpPr>
        <p:spPr/>
        <p:txBody>
          <a:bodyPr/>
          <a:lstStyle/>
          <a:p>
            <a:fld id="{0C5E63E6-0947-45BA-A8BA-82534704CEE2}" type="slidenum">
              <a:rPr lang="en-US" smtClean="0"/>
              <a:pPr/>
              <a:t>57</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Solution </a:t>
            </a:r>
            <a:endParaRPr lang="en-US" dirty="0"/>
          </a:p>
        </p:txBody>
      </p:sp>
      <p:sp>
        <p:nvSpPr>
          <p:cNvPr id="2" name="Content Placeholder 1"/>
          <p:cNvSpPr>
            <a:spLocks noGrp="1"/>
          </p:cNvSpPr>
          <p:nvPr>
            <p:ph idx="1"/>
          </p:nvPr>
        </p:nvSpPr>
        <p:spPr/>
        <p:txBody>
          <a:bodyPr/>
          <a:lstStyle/>
          <a:p>
            <a:pPr algn="just">
              <a:lnSpc>
                <a:spcPct val="150000"/>
              </a:lnSpc>
              <a:buNone/>
            </a:pPr>
            <a:r>
              <a:rPr lang="en-US" b="1" dirty="0" smtClean="0"/>
              <a:t>Step 1:</a:t>
            </a:r>
            <a:r>
              <a:rPr lang="en-US" dirty="0" smtClean="0"/>
              <a:t> </a:t>
            </a:r>
            <a:r>
              <a:rPr lang="en-US" sz="2400" dirty="0" smtClean="0">
                <a:latin typeface="Times New Roman" pitchFamily="18" charset="0"/>
                <a:cs typeface="Times New Roman" pitchFamily="18" charset="0"/>
              </a:rPr>
              <a:t>Row minima's have been identified. These values are to be subtracted from all values of the respective rows </a:t>
            </a:r>
          </a:p>
          <a:p>
            <a:pPr algn="just">
              <a:lnSpc>
                <a:spcPct val="150000"/>
              </a:lnSpc>
              <a:buNone/>
            </a:pPr>
            <a:endParaRPr lang="en-US" sz="24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1143000" y="3048000"/>
          <a:ext cx="6096000" cy="2570480"/>
        </p:xfrm>
        <a:graphic>
          <a:graphicData uri="http://schemas.openxmlformats.org/drawingml/2006/table">
            <a:tbl>
              <a:tblPr firstRow="1" bandRow="1">
                <a:tableStyleId>{5940675A-B579-460E-94D1-54222C63F5DA}</a:tableStyleId>
              </a:tblPr>
              <a:tblGrid>
                <a:gridCol w="1295400"/>
                <a:gridCol w="736600"/>
                <a:gridCol w="1016000"/>
                <a:gridCol w="1016000"/>
                <a:gridCol w="1016000"/>
                <a:gridCol w="1016000"/>
              </a:tblGrid>
              <a:tr h="370840">
                <a:tc rowSpan="2">
                  <a:txBody>
                    <a:bodyPr/>
                    <a:lstStyle/>
                    <a:p>
                      <a:r>
                        <a:rPr lang="en-US" dirty="0" smtClean="0"/>
                        <a:t>Workers </a:t>
                      </a:r>
                      <a:endParaRPr lang="en-US" dirty="0"/>
                    </a:p>
                  </a:txBody>
                  <a:tcPr/>
                </a:tc>
                <a:tc gridSpan="4">
                  <a:txBody>
                    <a:bodyPr/>
                    <a:lstStyle/>
                    <a:p>
                      <a:r>
                        <a:rPr lang="en-US" dirty="0" smtClean="0"/>
                        <a:t>Jobs </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r>
                        <a:rPr lang="en-US" dirty="0" smtClean="0"/>
                        <a:t>Row minima </a:t>
                      </a:r>
                      <a:endParaRPr lang="en-US" dirty="0"/>
                    </a:p>
                  </a:txBody>
                  <a:tcPr>
                    <a:solidFill>
                      <a:srgbClr val="FFFF00"/>
                    </a:solidFill>
                  </a:tcPr>
                </a:tc>
              </a:tr>
              <a:tr h="370840">
                <a:tc vMerge="1">
                  <a:txBody>
                    <a:bodyPr/>
                    <a:lstStyle/>
                    <a:p>
                      <a:endParaRPr lang="en-US"/>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c vMerge="1">
                  <a:txBody>
                    <a:bodyPr/>
                    <a:lstStyle/>
                    <a:p>
                      <a:endParaRPr lang="en-US"/>
                    </a:p>
                  </a:txBody>
                  <a:tcPr/>
                </a:tc>
              </a:tr>
              <a:tr h="370840">
                <a:tc>
                  <a:txBody>
                    <a:bodyPr/>
                    <a:lstStyle/>
                    <a:p>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45</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40</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67</a:t>
                      </a:r>
                      <a:endParaRPr lang="en-US" sz="2400" dirty="0">
                        <a:latin typeface="Times New Roman" pitchFamily="18" charset="0"/>
                        <a:cs typeface="Times New Roman" pitchFamily="18" charset="0"/>
                      </a:endParaRPr>
                    </a:p>
                  </a:txBody>
                  <a:tcPr/>
                </a:tc>
                <a:tc>
                  <a:txBody>
                    <a:bodyPr/>
                    <a:lstStyle/>
                    <a:p>
                      <a:r>
                        <a:rPr lang="en-US" sz="2400" dirty="0" smtClean="0"/>
                        <a:t>40</a:t>
                      </a:r>
                      <a:endParaRPr lang="en-US" sz="2400" dirty="0"/>
                    </a:p>
                  </a:txBody>
                  <a:tcPr>
                    <a:solidFill>
                      <a:srgbClr val="FFFF00"/>
                    </a:solidFill>
                  </a:tcPr>
                </a:tc>
              </a:tr>
              <a:tr h="370840">
                <a:tc>
                  <a:txBody>
                    <a:bodyPr/>
                    <a:lstStyle/>
                    <a:p>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55</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40</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53</a:t>
                      </a:r>
                      <a:endParaRPr lang="en-US" sz="2400" dirty="0">
                        <a:latin typeface="Times New Roman" pitchFamily="18" charset="0"/>
                        <a:cs typeface="Times New Roman" pitchFamily="18" charset="0"/>
                      </a:endParaRPr>
                    </a:p>
                  </a:txBody>
                  <a:tcPr/>
                </a:tc>
                <a:tc>
                  <a:txBody>
                    <a:bodyPr/>
                    <a:lstStyle/>
                    <a:p>
                      <a:r>
                        <a:rPr lang="en-US" sz="2400" dirty="0" smtClean="0"/>
                        <a:t>40</a:t>
                      </a:r>
                      <a:endParaRPr lang="en-US" sz="2400" dirty="0"/>
                    </a:p>
                  </a:txBody>
                  <a:tcPr>
                    <a:solidFill>
                      <a:srgbClr val="FFFF00"/>
                    </a:solidFill>
                  </a:tcPr>
                </a:tc>
              </a:tr>
              <a:tr h="370840">
                <a:tc>
                  <a:txBody>
                    <a:bodyPr/>
                    <a:lstStyle/>
                    <a:p>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49</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48</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64</a:t>
                      </a:r>
                      <a:endParaRPr lang="en-US" sz="2400" dirty="0">
                        <a:latin typeface="Times New Roman" pitchFamily="18" charset="0"/>
                        <a:cs typeface="Times New Roman" pitchFamily="18" charset="0"/>
                      </a:endParaRPr>
                    </a:p>
                  </a:txBody>
                  <a:tcPr/>
                </a:tc>
                <a:tc>
                  <a:txBody>
                    <a:bodyPr/>
                    <a:lstStyle/>
                    <a:p>
                      <a:r>
                        <a:rPr lang="en-US" sz="2400" dirty="0" smtClean="0"/>
                        <a:t>48</a:t>
                      </a:r>
                      <a:endParaRPr lang="en-US" sz="2400" dirty="0"/>
                    </a:p>
                  </a:txBody>
                  <a:tcPr>
                    <a:solidFill>
                      <a:srgbClr val="FFFF00"/>
                    </a:solidFill>
                  </a:tcPr>
                </a:tc>
              </a:tr>
              <a:tr h="370840">
                <a:tc>
                  <a:txBody>
                    <a:bodyPr/>
                    <a:lstStyle/>
                    <a:p>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45</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60</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55</a:t>
                      </a:r>
                      <a:endParaRPr lang="en-US" sz="2400" dirty="0">
                        <a:latin typeface="Times New Roman" pitchFamily="18" charset="0"/>
                        <a:cs typeface="Times New Roman" pitchFamily="18" charset="0"/>
                      </a:endParaRPr>
                    </a:p>
                  </a:txBody>
                  <a:tcPr/>
                </a:tc>
                <a:tc>
                  <a:txBody>
                    <a:bodyPr/>
                    <a:lstStyle/>
                    <a:p>
                      <a:r>
                        <a:rPr lang="en-US" sz="2400" dirty="0" smtClean="0"/>
                        <a:t>41</a:t>
                      </a:r>
                      <a:endParaRPr lang="en-US" sz="2400" dirty="0"/>
                    </a:p>
                  </a:txBody>
                  <a:tcPr>
                    <a:solidFill>
                      <a:srgbClr val="FFFF00"/>
                    </a:solidFill>
                  </a:tcPr>
                </a:tc>
              </a:tr>
            </a:tbl>
          </a:graphicData>
        </a:graphic>
      </p:graphicFrame>
      <p:sp>
        <p:nvSpPr>
          <p:cNvPr id="6" name="Slide Number Placeholder 5"/>
          <p:cNvSpPr>
            <a:spLocks noGrp="1"/>
          </p:cNvSpPr>
          <p:nvPr>
            <p:ph type="sldNum" sz="quarter" idx="12"/>
          </p:nvPr>
        </p:nvSpPr>
        <p:spPr/>
        <p:txBody>
          <a:bodyPr/>
          <a:lstStyle/>
          <a:p>
            <a:fld id="{0C5E63E6-0947-45BA-A8BA-82534704CEE2}" type="slidenum">
              <a:rPr lang="en-US" smtClean="0"/>
              <a:pPr/>
              <a:t>58</a:t>
            </a:fld>
            <a:endParaRPr lang="en-US"/>
          </a:p>
        </p:txBody>
      </p:sp>
      <p:sp>
        <p:nvSpPr>
          <p:cNvPr id="7" name="Footer Placeholder 6"/>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 Reduced time matrix is obtained thus ( revised time matrix I)</a:t>
            </a:r>
          </a:p>
          <a:p>
            <a:pPr>
              <a:buNone/>
            </a:pP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914400" y="2819400"/>
          <a:ext cx="6019800" cy="2585720"/>
        </p:xfrm>
        <a:graphic>
          <a:graphicData uri="http://schemas.openxmlformats.org/drawingml/2006/table">
            <a:tbl>
              <a:tblPr firstRow="1" bandRow="1">
                <a:tableStyleId>{5940675A-B579-460E-94D1-54222C63F5DA}</a:tableStyleId>
              </a:tblPr>
              <a:tblGrid>
                <a:gridCol w="1981200"/>
                <a:gridCol w="914400"/>
                <a:gridCol w="990600"/>
                <a:gridCol w="990600"/>
                <a:gridCol w="1143000"/>
              </a:tblGrid>
              <a:tr h="320040">
                <a:tc rowSpan="2">
                  <a:txBody>
                    <a:bodyPr/>
                    <a:lstStyle/>
                    <a:p>
                      <a:r>
                        <a:rPr lang="en-US" dirty="0" smtClean="0"/>
                        <a:t>Workers</a:t>
                      </a:r>
                      <a:endParaRPr lang="en-US" dirty="0"/>
                    </a:p>
                  </a:txBody>
                  <a:tcPr/>
                </a:tc>
                <a:tc gridSpan="4">
                  <a:txBody>
                    <a:bodyPr/>
                    <a:lstStyle/>
                    <a:p>
                      <a:pPr algn="ctr"/>
                      <a:r>
                        <a:rPr lang="en-US" baseline="0" dirty="0" smtClean="0"/>
                        <a:t>  jobs </a:t>
                      </a:r>
                      <a:endParaRPr lang="en-US" dirty="0" smtClean="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lnB w="12700" cap="flat" cmpd="sng" algn="ctr">
                      <a:solidFill>
                        <a:schemeClr val="tx1"/>
                      </a:solidFill>
                      <a:prstDash val="solid"/>
                      <a:round/>
                      <a:headEnd type="none" w="med" len="med"/>
                      <a:tailEnd type="none" w="med" len="med"/>
                    </a:lnB>
                  </a:tcPr>
                </a:tc>
              </a:tr>
              <a:tr h="320040">
                <a:tc vMerge="1">
                  <a:txBody>
                    <a:bodyPr/>
                    <a:lstStyle/>
                    <a:p>
                      <a:endParaRPr lang="en-US"/>
                    </a:p>
                  </a:txBody>
                  <a:tcPr/>
                </a:tc>
                <a:tc>
                  <a:txBody>
                    <a:bodyPr/>
                    <a:lstStyle/>
                    <a:p>
                      <a:r>
                        <a:rPr lang="en-US" dirty="0" smtClean="0"/>
                        <a:t>A</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B</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C</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D</a:t>
                      </a:r>
                      <a:endParaRPr lang="en-US" dirty="0"/>
                    </a:p>
                  </a:txBody>
                  <a:tcPr>
                    <a:lnT w="12700" cap="flat" cmpd="sng" algn="ctr">
                      <a:solidFill>
                        <a:schemeClr val="tx1"/>
                      </a:solidFill>
                      <a:prstDash val="solid"/>
                      <a:round/>
                      <a:headEnd type="none" w="med" len="med"/>
                      <a:tailEnd type="none" w="med" len="med"/>
                    </a:lnT>
                  </a:tcPr>
                </a:tc>
              </a:tr>
              <a:tr h="370840">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t>0</a:t>
                      </a:r>
                      <a:endParaRPr lang="en-US" dirty="0"/>
                    </a:p>
                  </a:txBody>
                  <a:tcPr/>
                </a:tc>
                <a:tc>
                  <a:txBody>
                    <a:bodyPr/>
                    <a:lstStyle/>
                    <a:p>
                      <a:r>
                        <a:rPr lang="en-US" dirty="0" smtClean="0"/>
                        <a:t>11</a:t>
                      </a:r>
                      <a:endParaRPr lang="en-US" dirty="0"/>
                    </a:p>
                  </a:txBody>
                  <a:tcPr/>
                </a:tc>
                <a:tc>
                  <a:txBody>
                    <a:bodyPr/>
                    <a:lstStyle/>
                    <a:p>
                      <a:r>
                        <a:rPr lang="en-US" dirty="0" smtClean="0"/>
                        <a:t>27</a:t>
                      </a:r>
                      <a:endParaRPr lang="en-US" dirty="0"/>
                    </a:p>
                  </a:txBody>
                  <a:tcPr/>
                </a:tc>
              </a:tr>
              <a:tr h="370840">
                <a:tc>
                  <a:txBody>
                    <a:bodyPr/>
                    <a:lstStyle/>
                    <a:p>
                      <a:r>
                        <a:rPr lang="en-US" dirty="0" smtClean="0"/>
                        <a:t>2</a:t>
                      </a:r>
                      <a:endParaRPr lang="en-US" dirty="0"/>
                    </a:p>
                  </a:txBody>
                  <a:tcPr/>
                </a:tc>
                <a:tc>
                  <a:txBody>
                    <a:bodyPr/>
                    <a:lstStyle/>
                    <a:p>
                      <a:r>
                        <a:rPr lang="en-US" dirty="0" smtClean="0"/>
                        <a:t>15</a:t>
                      </a:r>
                      <a:endParaRPr lang="en-US" dirty="0"/>
                    </a:p>
                  </a:txBody>
                  <a:tcPr/>
                </a:tc>
                <a:tc>
                  <a:txBody>
                    <a:bodyPr/>
                    <a:lstStyle/>
                    <a:p>
                      <a:r>
                        <a:rPr lang="en-US" dirty="0" smtClean="0"/>
                        <a:t>0</a:t>
                      </a:r>
                      <a:endParaRPr lang="en-US" dirty="0"/>
                    </a:p>
                  </a:txBody>
                  <a:tcPr/>
                </a:tc>
                <a:tc>
                  <a:txBody>
                    <a:bodyPr/>
                    <a:lstStyle/>
                    <a:p>
                      <a:r>
                        <a:rPr lang="en-US" dirty="0" smtClean="0"/>
                        <a:t>21</a:t>
                      </a:r>
                      <a:endParaRPr lang="en-US" dirty="0"/>
                    </a:p>
                  </a:txBody>
                  <a:tcPr/>
                </a:tc>
                <a:tc>
                  <a:txBody>
                    <a:bodyPr/>
                    <a:lstStyle/>
                    <a:p>
                      <a:r>
                        <a:rPr lang="en-US" dirty="0" smtClean="0"/>
                        <a:t>13</a:t>
                      </a:r>
                      <a:endParaRPr lang="en-US" dirty="0"/>
                    </a:p>
                  </a:txBody>
                  <a:tcPr/>
                </a:tc>
              </a:tr>
              <a:tr h="370840">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16</a:t>
                      </a:r>
                      <a:endParaRPr lang="en-US" dirty="0"/>
                    </a:p>
                  </a:txBody>
                  <a:tcPr/>
                </a:tc>
              </a:tr>
              <a:tr h="370840">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c>
                  <a:txBody>
                    <a:bodyPr/>
                    <a:lstStyle/>
                    <a:p>
                      <a:r>
                        <a:rPr lang="en-US" dirty="0" smtClean="0"/>
                        <a:t>19</a:t>
                      </a:r>
                      <a:endParaRPr lang="en-US" dirty="0"/>
                    </a:p>
                  </a:txBody>
                  <a:tcPr/>
                </a:tc>
                <a:tc>
                  <a:txBody>
                    <a:bodyPr/>
                    <a:lstStyle/>
                    <a:p>
                      <a:r>
                        <a:rPr lang="en-US" dirty="0" smtClean="0"/>
                        <a:t>14</a:t>
                      </a:r>
                      <a:endParaRPr lang="en-US" dirty="0"/>
                    </a:p>
                  </a:txBody>
                  <a:tcPr/>
                </a:tc>
              </a:tr>
              <a:tr h="370840">
                <a:tc>
                  <a:txBody>
                    <a:bodyPr/>
                    <a:lstStyle/>
                    <a:p>
                      <a:r>
                        <a:rPr lang="en-US" dirty="0" smtClean="0"/>
                        <a:t>Column  minima </a:t>
                      </a:r>
                      <a:endParaRPr lang="en-US" dirty="0"/>
                    </a:p>
                  </a:txBody>
                  <a:tcPr>
                    <a:solidFill>
                      <a:srgbClr val="FFFF00"/>
                    </a:solidFill>
                  </a:tcPr>
                </a:tc>
                <a:tc>
                  <a:txBody>
                    <a:bodyPr/>
                    <a:lstStyle/>
                    <a:p>
                      <a:r>
                        <a:rPr lang="en-US" dirty="0" smtClean="0"/>
                        <a:t>0</a:t>
                      </a:r>
                      <a:endParaRPr lang="en-US" dirty="0"/>
                    </a:p>
                  </a:txBody>
                  <a:tcPr>
                    <a:solidFill>
                      <a:srgbClr val="FFFF00"/>
                    </a:solidFill>
                  </a:tcPr>
                </a:tc>
                <a:tc>
                  <a:txBody>
                    <a:bodyPr/>
                    <a:lstStyle/>
                    <a:p>
                      <a:r>
                        <a:rPr lang="en-US" dirty="0" smtClean="0"/>
                        <a:t>0</a:t>
                      </a:r>
                      <a:endParaRPr lang="en-US" dirty="0"/>
                    </a:p>
                  </a:txBody>
                  <a:tcPr>
                    <a:solidFill>
                      <a:srgbClr val="FFFF00"/>
                    </a:solidFill>
                  </a:tcPr>
                </a:tc>
                <a:tc>
                  <a:txBody>
                    <a:bodyPr/>
                    <a:lstStyle/>
                    <a:p>
                      <a:r>
                        <a:rPr lang="en-US" dirty="0" smtClean="0"/>
                        <a:t>0</a:t>
                      </a:r>
                      <a:endParaRPr lang="en-US" dirty="0"/>
                    </a:p>
                  </a:txBody>
                  <a:tcPr>
                    <a:solidFill>
                      <a:srgbClr val="FFFF00"/>
                    </a:solidFill>
                  </a:tcPr>
                </a:tc>
                <a:tc>
                  <a:txBody>
                    <a:bodyPr/>
                    <a:lstStyle/>
                    <a:p>
                      <a:r>
                        <a:rPr lang="en-US" dirty="0" smtClean="0"/>
                        <a:t>13</a:t>
                      </a:r>
                      <a:endParaRPr lang="en-US" dirty="0"/>
                    </a:p>
                  </a:txBody>
                  <a:tcPr>
                    <a:solidFill>
                      <a:srgbClr val="FFFF00"/>
                    </a:solidFill>
                  </a:tcPr>
                </a:tc>
              </a:tr>
            </a:tbl>
          </a:graphicData>
        </a:graphic>
      </p:graphicFrame>
      <p:sp>
        <p:nvSpPr>
          <p:cNvPr id="5" name="Slide Number Placeholder 4"/>
          <p:cNvSpPr>
            <a:spLocks noGrp="1"/>
          </p:cNvSpPr>
          <p:nvPr>
            <p:ph type="sldNum" sz="quarter" idx="12"/>
          </p:nvPr>
        </p:nvSpPr>
        <p:spPr/>
        <p:txBody>
          <a:bodyPr/>
          <a:lstStyle/>
          <a:p>
            <a:fld id="{0C5E63E6-0947-45BA-A8BA-82534704CEE2}" type="slidenum">
              <a:rPr lang="en-US" smtClean="0"/>
              <a:pPr/>
              <a:t>59</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3.1.2 Formulating transportation  Model</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92500"/>
          </a:bodyPr>
          <a:lstStyle/>
          <a:p>
            <a:pPr algn="just">
              <a:lnSpc>
                <a:spcPct val="150000"/>
              </a:lnSpc>
            </a:pPr>
            <a:r>
              <a:rPr lang="en-US" sz="2400" dirty="0" smtClean="0">
                <a:latin typeface="Times New Roman" pitchFamily="18" charset="0"/>
                <a:cs typeface="Times New Roman" pitchFamily="18" charset="0"/>
              </a:rPr>
              <a:t>A </a:t>
            </a:r>
            <a:r>
              <a:rPr lang="en-US" sz="2400" b="1" dirty="0" smtClean="0">
                <a:latin typeface="Times New Roman" pitchFamily="18" charset="0"/>
                <a:cs typeface="Times New Roman" pitchFamily="18" charset="0"/>
              </a:rPr>
              <a:t>transportation problem </a:t>
            </a:r>
            <a:r>
              <a:rPr lang="en-US" sz="2400" dirty="0" smtClean="0">
                <a:latin typeface="Times New Roman" pitchFamily="18" charset="0"/>
                <a:cs typeface="Times New Roman" pitchFamily="18" charset="0"/>
              </a:rPr>
              <a:t>typically involves a set of </a:t>
            </a:r>
            <a:r>
              <a:rPr lang="en-US" sz="2400" u="sng" dirty="0" smtClean="0">
                <a:latin typeface="Times New Roman" pitchFamily="18" charset="0"/>
                <a:cs typeface="Times New Roman" pitchFamily="18" charset="0"/>
              </a:rPr>
              <a:t>sending locations</a:t>
            </a:r>
            <a:r>
              <a:rPr lang="en-US" sz="2400" dirty="0" smtClean="0">
                <a:latin typeface="Times New Roman" pitchFamily="18" charset="0"/>
                <a:cs typeface="Times New Roman" pitchFamily="18" charset="0"/>
              </a:rPr>
              <a:t>, which are referred to as </a:t>
            </a:r>
            <a:r>
              <a:rPr lang="en-US" sz="2400" b="1" dirty="0" smtClean="0">
                <a:latin typeface="Times New Roman" pitchFamily="18" charset="0"/>
                <a:cs typeface="Times New Roman" pitchFamily="18" charset="0"/>
              </a:rPr>
              <a:t>origins,</a:t>
            </a:r>
            <a:r>
              <a:rPr lang="en-US" sz="2400" dirty="0" smtClean="0">
                <a:latin typeface="Times New Roman" pitchFamily="18" charset="0"/>
                <a:cs typeface="Times New Roman" pitchFamily="18" charset="0"/>
              </a:rPr>
              <a:t> and a set of </a:t>
            </a:r>
            <a:r>
              <a:rPr lang="en-US" sz="2400" u="sng" dirty="0" smtClean="0">
                <a:latin typeface="Times New Roman" pitchFamily="18" charset="0"/>
                <a:cs typeface="Times New Roman" pitchFamily="18" charset="0"/>
              </a:rPr>
              <a:t>receiving locati</a:t>
            </a:r>
            <a:r>
              <a:rPr lang="en-US" sz="2400" dirty="0" smtClean="0">
                <a:latin typeface="Times New Roman" pitchFamily="18" charset="0"/>
                <a:cs typeface="Times New Roman" pitchFamily="18" charset="0"/>
              </a:rPr>
              <a:t>ons, which are referred to as </a:t>
            </a:r>
            <a:r>
              <a:rPr lang="en-US" sz="2400" b="1" dirty="0" smtClean="0">
                <a:latin typeface="Times New Roman" pitchFamily="18" charset="0"/>
                <a:cs typeface="Times New Roman" pitchFamily="18" charset="0"/>
              </a:rPr>
              <a:t>destinations</a:t>
            </a:r>
            <a:r>
              <a:rPr lang="en-US" sz="2400" dirty="0" smtClean="0">
                <a:latin typeface="Times New Roman" pitchFamily="18" charset="0"/>
                <a:cs typeface="Times New Roman" pitchFamily="18" charset="0"/>
              </a:rPr>
              <a:t>. In order to develop a model of a transportation problem, it is necessary to have the following information :</a:t>
            </a:r>
          </a:p>
          <a:p>
            <a:pPr marL="623888" indent="-342900" algn="just">
              <a:lnSpc>
                <a:spcPct val="150000"/>
              </a:lnSpc>
              <a:buFont typeface="+mj-lt"/>
              <a:buAutoNum type="alphaLcPeriod"/>
            </a:pPr>
            <a:r>
              <a:rPr lang="en-US" sz="2400" b="1" dirty="0" smtClean="0">
                <a:latin typeface="Times New Roman" pitchFamily="18" charset="0"/>
                <a:cs typeface="Times New Roman" pitchFamily="18" charset="0"/>
              </a:rPr>
              <a:t>Supply </a:t>
            </a:r>
            <a:r>
              <a:rPr lang="en-US" sz="2400" dirty="0" smtClean="0">
                <a:latin typeface="Times New Roman" pitchFamily="18" charset="0"/>
                <a:cs typeface="Times New Roman" pitchFamily="18" charset="0"/>
              </a:rPr>
              <a:t>quantity (capacity) of each origin.</a:t>
            </a:r>
          </a:p>
          <a:p>
            <a:pPr marL="623888" indent="-342900" algn="just">
              <a:lnSpc>
                <a:spcPct val="150000"/>
              </a:lnSpc>
              <a:buFont typeface="+mj-lt"/>
              <a:buAutoNum type="alphaLcPeriod"/>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Demand </a:t>
            </a:r>
            <a:r>
              <a:rPr lang="en-US" sz="2400" dirty="0" smtClean="0">
                <a:latin typeface="Times New Roman" pitchFamily="18" charset="0"/>
                <a:cs typeface="Times New Roman" pitchFamily="18" charset="0"/>
              </a:rPr>
              <a:t>quantity of each destination.</a:t>
            </a:r>
          </a:p>
          <a:p>
            <a:pPr marL="623888" indent="-342900" algn="just">
              <a:lnSpc>
                <a:spcPct val="150000"/>
              </a:lnSpc>
              <a:buFont typeface="+mj-lt"/>
              <a:buAutoNum type="alphaLcPeriod"/>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Unit transportation cost </a:t>
            </a:r>
            <a:r>
              <a:rPr lang="en-US" sz="2400" dirty="0" smtClean="0">
                <a:latin typeface="Times New Roman" pitchFamily="18" charset="0"/>
                <a:cs typeface="Times New Roman" pitchFamily="18" charset="0"/>
              </a:rPr>
              <a:t>for each origin-destination route.</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lgn="just">
              <a:buNone/>
            </a:pPr>
            <a:r>
              <a:rPr lang="en-US" sz="2400" b="1" dirty="0" smtClean="0">
                <a:latin typeface="Times New Roman" pitchFamily="18" charset="0"/>
                <a:cs typeface="Times New Roman" pitchFamily="18" charset="0"/>
              </a:rPr>
              <a:t>Step 2: </a:t>
            </a:r>
            <a:r>
              <a:rPr lang="en-US" sz="2400" dirty="0" smtClean="0">
                <a:latin typeface="Times New Roman" pitchFamily="18" charset="0"/>
                <a:cs typeface="Times New Roman" pitchFamily="18" charset="0"/>
              </a:rPr>
              <a:t>now we obtain </a:t>
            </a:r>
            <a:r>
              <a:rPr lang="en-US" sz="2400" dirty="0" smtClean="0">
                <a:solidFill>
                  <a:srgbClr val="FF0000"/>
                </a:solidFill>
                <a:latin typeface="Times New Roman" pitchFamily="18" charset="0"/>
                <a:cs typeface="Times New Roman" pitchFamily="18" charset="0"/>
              </a:rPr>
              <a:t>minimum values of each column </a:t>
            </a:r>
            <a:r>
              <a:rPr lang="en-US" sz="2400" dirty="0" smtClean="0">
                <a:latin typeface="Times New Roman" pitchFamily="18" charset="0"/>
                <a:cs typeface="Times New Roman" pitchFamily="18" charset="0"/>
              </a:rPr>
              <a:t>from the above reduced time matrix I and subtract these from each respective column elements to achieve revised  matrix. II</a:t>
            </a:r>
          </a:p>
          <a:p>
            <a:pPr algn="just"/>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143000" y="3581400"/>
          <a:ext cx="6096000" cy="237744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rowSpan="2">
                  <a:txBody>
                    <a:bodyPr/>
                    <a:lstStyle/>
                    <a:p>
                      <a:r>
                        <a:rPr lang="en-US" sz="2000" dirty="0" smtClean="0"/>
                        <a:t>Workers </a:t>
                      </a:r>
                      <a:endParaRPr lang="en-US" sz="2000" dirty="0"/>
                    </a:p>
                  </a:txBody>
                  <a:tcPr/>
                </a:tc>
                <a:tc gridSpan="4">
                  <a:txBody>
                    <a:bodyPr/>
                    <a:lstStyle/>
                    <a:p>
                      <a:pPr algn="ctr"/>
                      <a:r>
                        <a:rPr lang="en-US" sz="2000" dirty="0" smtClean="0"/>
                        <a:t>Jobs </a:t>
                      </a:r>
                      <a:endParaRPr lang="en-US" sz="2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vMerge="1">
                  <a:txBody>
                    <a:bodyPr/>
                    <a:lstStyle/>
                    <a:p>
                      <a:endParaRPr lang="en-US"/>
                    </a:p>
                  </a:txBody>
                  <a:tcPr/>
                </a:tc>
                <a:tc>
                  <a:txBody>
                    <a:bodyPr/>
                    <a:lstStyle/>
                    <a:p>
                      <a:r>
                        <a:rPr lang="en-US" sz="2000" dirty="0" smtClean="0"/>
                        <a:t>A</a:t>
                      </a:r>
                      <a:endParaRPr lang="en-US" sz="2000" dirty="0"/>
                    </a:p>
                  </a:txBody>
                  <a:tcPr/>
                </a:tc>
                <a:tc>
                  <a:txBody>
                    <a:bodyPr/>
                    <a:lstStyle/>
                    <a:p>
                      <a:r>
                        <a:rPr lang="en-US" sz="2000" dirty="0" smtClean="0"/>
                        <a:t>B</a:t>
                      </a:r>
                      <a:endParaRPr lang="en-US" sz="2000" dirty="0"/>
                    </a:p>
                  </a:txBody>
                  <a:tcPr/>
                </a:tc>
                <a:tc>
                  <a:txBody>
                    <a:bodyPr/>
                    <a:lstStyle/>
                    <a:p>
                      <a:r>
                        <a:rPr lang="en-US" sz="2000" dirty="0" smtClean="0"/>
                        <a:t>C</a:t>
                      </a:r>
                      <a:endParaRPr lang="en-US" sz="2000" dirty="0"/>
                    </a:p>
                  </a:txBody>
                  <a:tcPr/>
                </a:tc>
                <a:tc>
                  <a:txBody>
                    <a:bodyPr/>
                    <a:lstStyle/>
                    <a:p>
                      <a:r>
                        <a:rPr lang="en-US" sz="2000" dirty="0" smtClean="0"/>
                        <a:t>D</a:t>
                      </a:r>
                      <a:endParaRPr lang="en-US" sz="2000" dirty="0"/>
                    </a:p>
                  </a:txBody>
                  <a:tcPr/>
                </a:tc>
              </a:tr>
              <a:tr h="370840">
                <a:tc>
                  <a:txBody>
                    <a:bodyPr/>
                    <a:lstStyle/>
                    <a:p>
                      <a:r>
                        <a:rPr lang="en-US" sz="2000" dirty="0" smtClean="0"/>
                        <a:t>1</a:t>
                      </a:r>
                      <a:endParaRPr lang="en-US" sz="2000" dirty="0"/>
                    </a:p>
                  </a:txBody>
                  <a:tcPr/>
                </a:tc>
                <a:tc>
                  <a:txBody>
                    <a:bodyPr/>
                    <a:lstStyle/>
                    <a:p>
                      <a:r>
                        <a:rPr lang="en-US" sz="2000" dirty="0" smtClean="0"/>
                        <a:t>5</a:t>
                      </a:r>
                      <a:endParaRPr lang="en-US" sz="2000" dirty="0"/>
                    </a:p>
                  </a:txBody>
                  <a:tcPr/>
                </a:tc>
                <a:tc>
                  <a:txBody>
                    <a:bodyPr/>
                    <a:lstStyle/>
                    <a:p>
                      <a:r>
                        <a:rPr lang="en-US" sz="2000" dirty="0" smtClean="0"/>
                        <a:t>0</a:t>
                      </a:r>
                      <a:endParaRPr lang="en-US" sz="2000" dirty="0"/>
                    </a:p>
                  </a:txBody>
                  <a:tcPr/>
                </a:tc>
                <a:tc>
                  <a:txBody>
                    <a:bodyPr/>
                    <a:lstStyle/>
                    <a:p>
                      <a:r>
                        <a:rPr lang="en-US" sz="2000" dirty="0" smtClean="0"/>
                        <a:t>11</a:t>
                      </a:r>
                      <a:endParaRPr lang="en-US" sz="2000" dirty="0"/>
                    </a:p>
                  </a:txBody>
                  <a:tcPr/>
                </a:tc>
                <a:tc>
                  <a:txBody>
                    <a:bodyPr/>
                    <a:lstStyle/>
                    <a:p>
                      <a:r>
                        <a:rPr lang="en-US" sz="2000" dirty="0" smtClean="0"/>
                        <a:t>14</a:t>
                      </a:r>
                      <a:endParaRPr lang="en-US" sz="2000" dirty="0"/>
                    </a:p>
                  </a:txBody>
                  <a:tcPr/>
                </a:tc>
              </a:tr>
              <a:tr h="370840">
                <a:tc>
                  <a:txBody>
                    <a:bodyPr/>
                    <a:lstStyle/>
                    <a:p>
                      <a:r>
                        <a:rPr lang="en-US" sz="2000" dirty="0" smtClean="0"/>
                        <a:t>2</a:t>
                      </a:r>
                      <a:endParaRPr lang="en-US" sz="2000" dirty="0"/>
                    </a:p>
                  </a:txBody>
                  <a:tcPr/>
                </a:tc>
                <a:tc>
                  <a:txBody>
                    <a:bodyPr/>
                    <a:lstStyle/>
                    <a:p>
                      <a:r>
                        <a:rPr lang="en-US" sz="2000" dirty="0" smtClean="0"/>
                        <a:t>15</a:t>
                      </a:r>
                      <a:endParaRPr lang="en-US" sz="2000" dirty="0"/>
                    </a:p>
                  </a:txBody>
                  <a:tcPr/>
                </a:tc>
                <a:tc>
                  <a:txBody>
                    <a:bodyPr/>
                    <a:lstStyle/>
                    <a:p>
                      <a:r>
                        <a:rPr lang="en-US" sz="2000" dirty="0" smtClean="0"/>
                        <a:t>0</a:t>
                      </a:r>
                      <a:endParaRPr lang="en-US" sz="2000" dirty="0"/>
                    </a:p>
                  </a:txBody>
                  <a:tcPr/>
                </a:tc>
                <a:tc>
                  <a:txBody>
                    <a:bodyPr/>
                    <a:lstStyle/>
                    <a:p>
                      <a:r>
                        <a:rPr lang="en-US" sz="2000" dirty="0" smtClean="0"/>
                        <a:t>21</a:t>
                      </a:r>
                      <a:endParaRPr lang="en-US" sz="2000" dirty="0"/>
                    </a:p>
                  </a:txBody>
                  <a:tcPr/>
                </a:tc>
                <a:tc>
                  <a:txBody>
                    <a:bodyPr/>
                    <a:lstStyle/>
                    <a:p>
                      <a:r>
                        <a:rPr lang="en-US" sz="2000" dirty="0" smtClean="0"/>
                        <a:t>0</a:t>
                      </a:r>
                      <a:endParaRPr lang="en-US" sz="2000" dirty="0"/>
                    </a:p>
                  </a:txBody>
                  <a:tcPr/>
                </a:tc>
              </a:tr>
              <a:tr h="370840">
                <a:tc>
                  <a:txBody>
                    <a:bodyPr/>
                    <a:lstStyle/>
                    <a:p>
                      <a:r>
                        <a:rPr lang="en-US" sz="2000" dirty="0" smtClean="0"/>
                        <a:t>3</a:t>
                      </a:r>
                      <a:endParaRPr lang="en-US" sz="2000" dirty="0"/>
                    </a:p>
                  </a:txBody>
                  <a:tcPr/>
                </a:tc>
                <a:tc>
                  <a:txBody>
                    <a:bodyPr/>
                    <a:lstStyle/>
                    <a:p>
                      <a:r>
                        <a:rPr lang="en-US" sz="2000" dirty="0" smtClean="0"/>
                        <a:t>1</a:t>
                      </a:r>
                      <a:endParaRPr lang="en-US" sz="2000" dirty="0"/>
                    </a:p>
                  </a:txBody>
                  <a:tcPr/>
                </a:tc>
                <a:tc>
                  <a:txBody>
                    <a:bodyPr/>
                    <a:lstStyle/>
                    <a:p>
                      <a:r>
                        <a:rPr lang="en-US" sz="2000" dirty="0" smtClean="0"/>
                        <a:t>4</a:t>
                      </a:r>
                      <a:endParaRPr lang="en-US" sz="2000" dirty="0"/>
                    </a:p>
                  </a:txBody>
                  <a:tcPr/>
                </a:tc>
                <a:tc>
                  <a:txBody>
                    <a:bodyPr/>
                    <a:lstStyle/>
                    <a:p>
                      <a:r>
                        <a:rPr lang="en-US" sz="2000" dirty="0" smtClean="0"/>
                        <a:t>0</a:t>
                      </a:r>
                      <a:endParaRPr lang="en-US" sz="2000" dirty="0"/>
                    </a:p>
                  </a:txBody>
                  <a:tcPr/>
                </a:tc>
                <a:tc>
                  <a:txBody>
                    <a:bodyPr/>
                    <a:lstStyle/>
                    <a:p>
                      <a:r>
                        <a:rPr lang="en-US" sz="2000" dirty="0" smtClean="0"/>
                        <a:t>3</a:t>
                      </a:r>
                      <a:endParaRPr lang="en-US" sz="2000" dirty="0"/>
                    </a:p>
                  </a:txBody>
                  <a:tcPr/>
                </a:tc>
              </a:tr>
              <a:tr h="370840">
                <a:tc>
                  <a:txBody>
                    <a:bodyPr/>
                    <a:lstStyle/>
                    <a:p>
                      <a:r>
                        <a:rPr lang="en-US" sz="2000" dirty="0" smtClean="0"/>
                        <a:t>4</a:t>
                      </a:r>
                      <a:endParaRPr lang="en-US" sz="2000" dirty="0"/>
                    </a:p>
                  </a:txBody>
                  <a:tcPr/>
                </a:tc>
                <a:tc>
                  <a:txBody>
                    <a:bodyPr/>
                    <a:lstStyle/>
                    <a:p>
                      <a:r>
                        <a:rPr lang="en-US" sz="2000" dirty="0" smtClean="0"/>
                        <a:t>0</a:t>
                      </a:r>
                      <a:endParaRPr lang="en-US" sz="2000" dirty="0"/>
                    </a:p>
                  </a:txBody>
                  <a:tcPr/>
                </a:tc>
                <a:tc>
                  <a:txBody>
                    <a:bodyPr/>
                    <a:lstStyle/>
                    <a:p>
                      <a:r>
                        <a:rPr lang="en-US" sz="2000" dirty="0" smtClean="0"/>
                        <a:t>4</a:t>
                      </a:r>
                      <a:endParaRPr lang="en-US" sz="2000" dirty="0"/>
                    </a:p>
                  </a:txBody>
                  <a:tcPr/>
                </a:tc>
                <a:tc>
                  <a:txBody>
                    <a:bodyPr/>
                    <a:lstStyle/>
                    <a:p>
                      <a:r>
                        <a:rPr lang="en-US" sz="2000" dirty="0" smtClean="0"/>
                        <a:t>19</a:t>
                      </a:r>
                      <a:endParaRPr lang="en-US" sz="2000" dirty="0"/>
                    </a:p>
                  </a:txBody>
                  <a:tcPr/>
                </a:tc>
                <a:tc>
                  <a:txBody>
                    <a:bodyPr/>
                    <a:lstStyle/>
                    <a:p>
                      <a:r>
                        <a:rPr lang="en-US" sz="2000" dirty="0" smtClean="0"/>
                        <a:t>1</a:t>
                      </a:r>
                      <a:endParaRPr lang="en-US" sz="2000" dirty="0"/>
                    </a:p>
                  </a:txBody>
                  <a:tcPr/>
                </a:tc>
              </a:tr>
            </a:tbl>
          </a:graphicData>
        </a:graphic>
      </p:graphicFrame>
      <p:sp>
        <p:nvSpPr>
          <p:cNvPr id="5" name="Slide Number Placeholder 4"/>
          <p:cNvSpPr>
            <a:spLocks noGrp="1"/>
          </p:cNvSpPr>
          <p:nvPr>
            <p:ph type="sldNum" sz="quarter" idx="12"/>
          </p:nvPr>
        </p:nvSpPr>
        <p:spPr/>
        <p:txBody>
          <a:bodyPr/>
          <a:lstStyle/>
          <a:p>
            <a:fld id="{0C5E63E6-0947-45BA-A8BA-82534704CEE2}" type="slidenum">
              <a:rPr lang="en-US" smtClean="0"/>
              <a:pPr/>
              <a:t>60</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p:txBody>
          <a:bodyPr>
            <a:normAutofit/>
          </a:bodyPr>
          <a:lstStyle/>
          <a:p>
            <a:pPr>
              <a:lnSpc>
                <a:spcPct val="150000"/>
              </a:lnSpc>
            </a:pPr>
            <a:r>
              <a:rPr lang="en-US" sz="2400" b="1" dirty="0" smtClean="0">
                <a:latin typeface="Times New Roman" pitchFamily="18" charset="0"/>
                <a:cs typeface="Times New Roman" pitchFamily="18" charset="0"/>
              </a:rPr>
              <a:t>Step 3</a:t>
            </a:r>
            <a:r>
              <a:rPr lang="en-US" sz="2400" dirty="0" smtClean="0">
                <a:latin typeface="Times New Roman" pitchFamily="18" charset="0"/>
                <a:cs typeface="Times New Roman" pitchFamily="18" charset="0"/>
              </a:rPr>
              <a:t>: Now drawing minimum number of horizontal/ vertical lines to cover all zero elements we get matrix III below</a:t>
            </a:r>
          </a:p>
          <a:p>
            <a:pPr>
              <a:lnSpc>
                <a:spcPct val="150000"/>
              </a:lnSpc>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1066800" y="3124200"/>
          <a:ext cx="6096000" cy="222504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rowSpan="2">
                  <a:txBody>
                    <a:bodyPr/>
                    <a:lstStyle/>
                    <a:p>
                      <a:r>
                        <a:rPr lang="en-US" dirty="0" smtClean="0"/>
                        <a:t>Workers </a:t>
                      </a:r>
                      <a:endParaRPr lang="en-US" dirty="0"/>
                    </a:p>
                  </a:txBody>
                  <a:tcPr/>
                </a:tc>
                <a:tc gridSpan="4">
                  <a:txBody>
                    <a:bodyPr/>
                    <a:lstStyle/>
                    <a:p>
                      <a:pPr algn="ctr"/>
                      <a:r>
                        <a:rPr lang="en-US" dirty="0" smtClean="0"/>
                        <a:t>Jobs </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70840">
                <a:tc vMerge="1">
                  <a:txBody>
                    <a:bodyPr/>
                    <a:lstStyle/>
                    <a:p>
                      <a:endParaRPr lang="en-US"/>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r>
              <a:tr h="370840">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t>0</a:t>
                      </a:r>
                      <a:endParaRPr lang="en-US" dirty="0"/>
                    </a:p>
                  </a:txBody>
                  <a:tcPr/>
                </a:tc>
                <a:tc>
                  <a:txBody>
                    <a:bodyPr/>
                    <a:lstStyle/>
                    <a:p>
                      <a:r>
                        <a:rPr lang="en-US" dirty="0" smtClean="0"/>
                        <a:t>11</a:t>
                      </a:r>
                      <a:endParaRPr lang="en-US" dirty="0"/>
                    </a:p>
                  </a:txBody>
                  <a:tcPr/>
                </a:tc>
                <a:tc>
                  <a:txBody>
                    <a:bodyPr/>
                    <a:lstStyle/>
                    <a:p>
                      <a:r>
                        <a:rPr lang="en-US" dirty="0" smtClean="0"/>
                        <a:t>14</a:t>
                      </a:r>
                      <a:endParaRPr lang="en-US" dirty="0"/>
                    </a:p>
                  </a:txBody>
                  <a:tcPr/>
                </a:tc>
              </a:tr>
              <a:tr h="370840">
                <a:tc>
                  <a:txBody>
                    <a:bodyPr/>
                    <a:lstStyle/>
                    <a:p>
                      <a:r>
                        <a:rPr lang="en-US" dirty="0" smtClean="0"/>
                        <a:t>2</a:t>
                      </a:r>
                      <a:endParaRPr lang="en-US" dirty="0"/>
                    </a:p>
                  </a:txBody>
                  <a:tcPr/>
                </a:tc>
                <a:tc>
                  <a:txBody>
                    <a:bodyPr/>
                    <a:lstStyle/>
                    <a:p>
                      <a:r>
                        <a:rPr lang="en-US" dirty="0" smtClean="0"/>
                        <a:t>15</a:t>
                      </a:r>
                      <a:endParaRPr lang="en-US" dirty="0"/>
                    </a:p>
                  </a:txBody>
                  <a:tcPr/>
                </a:tc>
                <a:tc>
                  <a:txBody>
                    <a:bodyPr/>
                    <a:lstStyle/>
                    <a:p>
                      <a:r>
                        <a:rPr lang="en-US" dirty="0" smtClean="0"/>
                        <a:t>0</a:t>
                      </a:r>
                      <a:endParaRPr lang="en-US" dirty="0"/>
                    </a:p>
                  </a:txBody>
                  <a:tcPr/>
                </a:tc>
                <a:tc>
                  <a:txBody>
                    <a:bodyPr/>
                    <a:lstStyle/>
                    <a:p>
                      <a:r>
                        <a:rPr lang="en-US" dirty="0" smtClean="0"/>
                        <a:t>21</a:t>
                      </a:r>
                      <a:endParaRPr lang="en-US" dirty="0"/>
                    </a:p>
                  </a:txBody>
                  <a:tcPr/>
                </a:tc>
                <a:tc>
                  <a:txBody>
                    <a:bodyPr/>
                    <a:lstStyle/>
                    <a:p>
                      <a:r>
                        <a:rPr lang="en-US" dirty="0" smtClean="0"/>
                        <a:t>0</a:t>
                      </a:r>
                      <a:endParaRPr lang="en-US" dirty="0"/>
                    </a:p>
                  </a:txBody>
                  <a:tcPr/>
                </a:tc>
              </a:tr>
              <a:tr h="370840">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3</a:t>
                      </a:r>
                      <a:endParaRPr lang="en-US" dirty="0"/>
                    </a:p>
                  </a:txBody>
                  <a:tcPr/>
                </a:tc>
              </a:tr>
              <a:tr h="370840">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c>
                  <a:txBody>
                    <a:bodyPr/>
                    <a:lstStyle/>
                    <a:p>
                      <a:r>
                        <a:rPr lang="en-US" dirty="0" smtClean="0"/>
                        <a:t>19</a:t>
                      </a:r>
                      <a:endParaRPr lang="en-US" dirty="0"/>
                    </a:p>
                  </a:txBody>
                  <a:tcPr/>
                </a:tc>
                <a:tc>
                  <a:txBody>
                    <a:bodyPr/>
                    <a:lstStyle/>
                    <a:p>
                      <a:r>
                        <a:rPr lang="en-US" dirty="0" smtClean="0"/>
                        <a:t>1</a:t>
                      </a:r>
                      <a:endParaRPr lang="en-US" dirty="0"/>
                    </a:p>
                  </a:txBody>
                  <a:tcPr/>
                </a:tc>
              </a:tr>
            </a:tbl>
          </a:graphicData>
        </a:graphic>
      </p:graphicFrame>
      <p:cxnSp>
        <p:nvCxnSpPr>
          <p:cNvPr id="7" name="Straight Connector 6"/>
          <p:cNvCxnSpPr/>
          <p:nvPr/>
        </p:nvCxnSpPr>
        <p:spPr>
          <a:xfrm>
            <a:off x="2286000" y="5181600"/>
            <a:ext cx="449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38400" y="4800600"/>
            <a:ext cx="434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362200" y="4343400"/>
            <a:ext cx="419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009900" y="4610100"/>
            <a:ext cx="1447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0C5E63E6-0947-45BA-A8BA-82534704CEE2}" type="slidenum">
              <a:rPr lang="en-US" smtClean="0"/>
              <a:pPr/>
              <a:t>61</a:t>
            </a:fld>
            <a:endParaRPr lang="en-US"/>
          </a:p>
        </p:txBody>
      </p:sp>
      <p:sp>
        <p:nvSpPr>
          <p:cNvPr id="11" name="Footer Placeholder 10"/>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 </a:t>
            </a:r>
            <a:endParaRPr lang="en-US" dirty="0"/>
          </a:p>
        </p:txBody>
      </p:sp>
      <p:sp>
        <p:nvSpPr>
          <p:cNvPr id="2" name="Content Placeholder 1"/>
          <p:cNvSpPr>
            <a:spLocks noGrp="1"/>
          </p:cNvSpPr>
          <p:nvPr>
            <p:ph idx="1"/>
          </p:nvPr>
        </p:nvSpPr>
        <p:spPr>
          <a:xfrm>
            <a:off x="457200" y="1481328"/>
            <a:ext cx="8229600" cy="5148072"/>
          </a:xfrm>
        </p:spPr>
        <p:txBody>
          <a:bodyPr>
            <a:normAutofit/>
          </a:bodyPr>
          <a:lstStyle/>
          <a:p>
            <a:pPr algn="just">
              <a:lnSpc>
                <a:spcPct val="150000"/>
              </a:lnSpc>
            </a:pPr>
            <a:r>
              <a:rPr lang="en-US" sz="2400" dirty="0" smtClean="0">
                <a:latin typeface="Times New Roman" pitchFamily="18" charset="0"/>
                <a:cs typeface="Times New Roman" pitchFamily="18" charset="0"/>
              </a:rPr>
              <a:t>Since, the number of lines draw is </a:t>
            </a:r>
            <a:r>
              <a:rPr lang="en-US" sz="2400" dirty="0" smtClean="0">
                <a:solidFill>
                  <a:srgbClr val="FF0000"/>
                </a:solidFill>
                <a:latin typeface="Times New Roman" pitchFamily="18" charset="0"/>
                <a:cs typeface="Times New Roman" pitchFamily="18" charset="0"/>
              </a:rPr>
              <a:t>4=n,</a:t>
            </a:r>
            <a:r>
              <a:rPr lang="en-US" sz="2400" dirty="0" smtClean="0">
                <a:latin typeface="Times New Roman" pitchFamily="18" charset="0"/>
                <a:cs typeface="Times New Roman" pitchFamily="18" charset="0"/>
              </a:rPr>
              <a:t> the solution is optimal.  So proceed step 6</a:t>
            </a:r>
          </a:p>
          <a:p>
            <a:pPr algn="just">
              <a:lnSpc>
                <a:spcPct val="150000"/>
              </a:lnSpc>
            </a:pPr>
            <a:r>
              <a:rPr lang="en-US" sz="2400" b="1" dirty="0" smtClean="0">
                <a:latin typeface="Times New Roman" pitchFamily="18" charset="0"/>
                <a:cs typeface="Times New Roman" pitchFamily="18" charset="0"/>
              </a:rPr>
              <a:t>Step 6: </a:t>
            </a:r>
            <a:r>
              <a:rPr lang="en-US" sz="2400" dirty="0" smtClean="0">
                <a:latin typeface="Times New Roman" pitchFamily="18" charset="0"/>
                <a:cs typeface="Times New Roman" pitchFamily="18" charset="0"/>
              </a:rPr>
              <a:t>making assignments on zero elements , we obtain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sz="2400" dirty="0" smtClean="0">
                <a:latin typeface="Times New Roman" pitchFamily="18" charset="0"/>
                <a:cs typeface="Times New Roman" pitchFamily="18" charset="0"/>
              </a:rPr>
              <a:t>Hence, jobs have been assigned on zero elements 4A,1B,3C,2D</a:t>
            </a:r>
          </a:p>
          <a:p>
            <a:pPr>
              <a:buNone/>
            </a:pPr>
            <a:r>
              <a:rPr lang="en-US" sz="2400" dirty="0" smtClean="0">
                <a:latin typeface="Times New Roman" pitchFamily="18" charset="0"/>
                <a:cs typeface="Times New Roman" pitchFamily="18" charset="0"/>
              </a:rPr>
              <a:t>Total time=41+40+48+53=</a:t>
            </a:r>
            <a:r>
              <a:rPr lang="en-US" sz="2400" b="1" dirty="0" smtClean="0">
                <a:latin typeface="Times New Roman" pitchFamily="18" charset="0"/>
                <a:cs typeface="Times New Roman" pitchFamily="18" charset="0"/>
              </a:rPr>
              <a:t>182 min(optimal) </a:t>
            </a:r>
            <a:endParaRPr lang="en-US" sz="2400" b="1"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3200400"/>
          <a:ext cx="6096000" cy="222504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rowSpan="2">
                  <a:txBody>
                    <a:bodyPr/>
                    <a:lstStyle/>
                    <a:p>
                      <a:r>
                        <a:rPr lang="en-US" dirty="0" smtClean="0"/>
                        <a:t>Workers </a:t>
                      </a:r>
                      <a:endParaRPr lang="en-US" dirty="0"/>
                    </a:p>
                  </a:txBody>
                  <a:tcPr/>
                </a:tc>
                <a:tc gridSpan="4">
                  <a:txBody>
                    <a:bodyPr/>
                    <a:lstStyle/>
                    <a:p>
                      <a:pPr algn="ctr"/>
                      <a:r>
                        <a:rPr lang="en-US" dirty="0" smtClean="0"/>
                        <a:t>Jobs </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70840">
                <a:tc vMerge="1">
                  <a:txBody>
                    <a:bodyPr/>
                    <a:lstStyle/>
                    <a:p>
                      <a:endParaRPr lang="en-US"/>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r>
              <a:tr h="370840">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solidFill>
                            <a:srgbClr val="FF0000"/>
                          </a:solidFill>
                        </a:rPr>
                        <a:t>0</a:t>
                      </a:r>
                      <a:endParaRPr lang="en-US" dirty="0">
                        <a:solidFill>
                          <a:srgbClr val="FF0000"/>
                        </a:solidFill>
                      </a:endParaRPr>
                    </a:p>
                  </a:txBody>
                  <a:tcPr>
                    <a:solidFill>
                      <a:srgbClr val="FFFF00"/>
                    </a:solidFill>
                  </a:tcPr>
                </a:tc>
                <a:tc>
                  <a:txBody>
                    <a:bodyPr/>
                    <a:lstStyle/>
                    <a:p>
                      <a:r>
                        <a:rPr lang="en-US" dirty="0" smtClean="0"/>
                        <a:t>11</a:t>
                      </a:r>
                      <a:endParaRPr lang="en-US" dirty="0"/>
                    </a:p>
                  </a:txBody>
                  <a:tcPr/>
                </a:tc>
                <a:tc>
                  <a:txBody>
                    <a:bodyPr/>
                    <a:lstStyle/>
                    <a:p>
                      <a:r>
                        <a:rPr lang="en-US" dirty="0" smtClean="0"/>
                        <a:t>14</a:t>
                      </a:r>
                      <a:endParaRPr lang="en-US" dirty="0"/>
                    </a:p>
                  </a:txBody>
                  <a:tcPr/>
                </a:tc>
              </a:tr>
              <a:tr h="370840">
                <a:tc>
                  <a:txBody>
                    <a:bodyPr/>
                    <a:lstStyle/>
                    <a:p>
                      <a:r>
                        <a:rPr lang="en-US" dirty="0" smtClean="0"/>
                        <a:t>2</a:t>
                      </a:r>
                      <a:endParaRPr lang="en-US" dirty="0"/>
                    </a:p>
                  </a:txBody>
                  <a:tcPr/>
                </a:tc>
                <a:tc>
                  <a:txBody>
                    <a:bodyPr/>
                    <a:lstStyle/>
                    <a:p>
                      <a:r>
                        <a:rPr lang="en-US" dirty="0" smtClean="0"/>
                        <a:t>15</a:t>
                      </a:r>
                      <a:endParaRPr lang="en-US" dirty="0"/>
                    </a:p>
                  </a:txBody>
                  <a:tcPr/>
                </a:tc>
                <a:tc>
                  <a:txBody>
                    <a:bodyPr/>
                    <a:lstStyle/>
                    <a:p>
                      <a:r>
                        <a:rPr lang="en-US" dirty="0" smtClean="0"/>
                        <a:t>0</a:t>
                      </a:r>
                      <a:endParaRPr lang="en-US" dirty="0"/>
                    </a:p>
                  </a:txBody>
                  <a:tcPr/>
                </a:tc>
                <a:tc>
                  <a:txBody>
                    <a:bodyPr/>
                    <a:lstStyle/>
                    <a:p>
                      <a:r>
                        <a:rPr lang="en-US" dirty="0" smtClean="0"/>
                        <a:t>21</a:t>
                      </a:r>
                      <a:endParaRPr lang="en-US" dirty="0"/>
                    </a:p>
                  </a:txBody>
                  <a:tcPr/>
                </a:tc>
                <a:tc>
                  <a:txBody>
                    <a:bodyPr/>
                    <a:lstStyle/>
                    <a:p>
                      <a:r>
                        <a:rPr lang="en-US" dirty="0" smtClean="0">
                          <a:solidFill>
                            <a:srgbClr val="FF0000"/>
                          </a:solidFill>
                        </a:rPr>
                        <a:t>0</a:t>
                      </a:r>
                      <a:endParaRPr lang="en-US" dirty="0">
                        <a:solidFill>
                          <a:srgbClr val="FF0000"/>
                        </a:solidFill>
                      </a:endParaRPr>
                    </a:p>
                  </a:txBody>
                  <a:tcPr>
                    <a:solidFill>
                      <a:srgbClr val="FFFF00"/>
                    </a:solidFill>
                  </a:tcPr>
                </a:tc>
              </a:tr>
              <a:tr h="370840">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solidFill>
                            <a:srgbClr val="FF0000"/>
                          </a:solidFill>
                        </a:rPr>
                        <a:t>0</a:t>
                      </a:r>
                      <a:endParaRPr lang="en-US" dirty="0">
                        <a:solidFill>
                          <a:srgbClr val="FF0000"/>
                        </a:solidFill>
                      </a:endParaRPr>
                    </a:p>
                  </a:txBody>
                  <a:tcPr>
                    <a:solidFill>
                      <a:srgbClr val="FFFF00"/>
                    </a:solidFill>
                  </a:tcPr>
                </a:tc>
                <a:tc>
                  <a:txBody>
                    <a:bodyPr/>
                    <a:lstStyle/>
                    <a:p>
                      <a:r>
                        <a:rPr lang="en-US" dirty="0" smtClean="0"/>
                        <a:t>3</a:t>
                      </a:r>
                      <a:endParaRPr lang="en-US" dirty="0"/>
                    </a:p>
                  </a:txBody>
                  <a:tcPr/>
                </a:tc>
              </a:tr>
              <a:tr h="370840">
                <a:tc>
                  <a:txBody>
                    <a:bodyPr/>
                    <a:lstStyle/>
                    <a:p>
                      <a:r>
                        <a:rPr lang="en-US" dirty="0" smtClean="0"/>
                        <a:t>4</a:t>
                      </a:r>
                      <a:endParaRPr lang="en-US" dirty="0"/>
                    </a:p>
                  </a:txBody>
                  <a:tcPr/>
                </a:tc>
                <a:tc>
                  <a:txBody>
                    <a:bodyPr/>
                    <a:lstStyle/>
                    <a:p>
                      <a:r>
                        <a:rPr lang="en-US" dirty="0" smtClean="0">
                          <a:solidFill>
                            <a:srgbClr val="FF0000"/>
                          </a:solidFill>
                        </a:rPr>
                        <a:t>0</a:t>
                      </a:r>
                      <a:endParaRPr lang="en-US" dirty="0">
                        <a:solidFill>
                          <a:srgbClr val="FF0000"/>
                        </a:solidFill>
                      </a:endParaRPr>
                    </a:p>
                  </a:txBody>
                  <a:tcPr>
                    <a:solidFill>
                      <a:srgbClr val="FFFF00"/>
                    </a:solidFill>
                  </a:tcPr>
                </a:tc>
                <a:tc>
                  <a:txBody>
                    <a:bodyPr/>
                    <a:lstStyle/>
                    <a:p>
                      <a:r>
                        <a:rPr lang="en-US" dirty="0" smtClean="0"/>
                        <a:t>4</a:t>
                      </a:r>
                      <a:endParaRPr lang="en-US" dirty="0"/>
                    </a:p>
                  </a:txBody>
                  <a:tcPr/>
                </a:tc>
                <a:tc>
                  <a:txBody>
                    <a:bodyPr/>
                    <a:lstStyle/>
                    <a:p>
                      <a:r>
                        <a:rPr lang="en-US" dirty="0" smtClean="0"/>
                        <a:t>19</a:t>
                      </a:r>
                      <a:endParaRPr lang="en-US" dirty="0"/>
                    </a:p>
                  </a:txBody>
                  <a:tcPr/>
                </a:tc>
                <a:tc>
                  <a:txBody>
                    <a:bodyPr/>
                    <a:lstStyle/>
                    <a:p>
                      <a:r>
                        <a:rPr lang="en-US" dirty="0" smtClean="0"/>
                        <a:t>1</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0C5E63E6-0947-45BA-A8BA-82534704CEE2}" type="slidenum">
              <a:rPr lang="en-US" smtClean="0"/>
              <a:pPr/>
              <a:t>62</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Reading Assignment </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lstStyle/>
          <a:p>
            <a:pPr algn="just">
              <a:buNone/>
            </a:pPr>
            <a:r>
              <a:rPr lang="en-US" dirty="0" smtClean="0"/>
              <a:t> </a:t>
            </a:r>
            <a:r>
              <a:rPr lang="en-US" sz="2400" b="1" dirty="0" smtClean="0">
                <a:latin typeface="Times New Roman" pitchFamily="18" charset="0"/>
                <a:cs typeface="Times New Roman" pitchFamily="18" charset="0"/>
              </a:rPr>
              <a:t>Special Issues</a:t>
            </a:r>
          </a:p>
          <a:p>
            <a:pPr marL="623888" indent="-225425" algn="just">
              <a:lnSpc>
                <a:spcPct val="150000"/>
              </a:lnSpc>
              <a:buAutoNum type="alphaLcPeriod"/>
            </a:pPr>
            <a:r>
              <a:rPr lang="en-US" sz="2400" dirty="0" smtClean="0">
                <a:latin typeface="Times New Roman" pitchFamily="18" charset="0"/>
                <a:cs typeface="Times New Roman" pitchFamily="18" charset="0"/>
              </a:rPr>
              <a:t>Unbalanced Assignment Problems</a:t>
            </a:r>
          </a:p>
          <a:p>
            <a:pPr marL="623888" indent="-225425" algn="just">
              <a:lnSpc>
                <a:spcPct val="150000"/>
              </a:lnSpc>
              <a:buAutoNum type="alphaLcPeriod"/>
            </a:pPr>
            <a:r>
              <a:rPr lang="en-US" sz="2400" dirty="0" smtClean="0">
                <a:latin typeface="Times New Roman" pitchFamily="18" charset="0"/>
                <a:cs typeface="Times New Roman" pitchFamily="18" charset="0"/>
              </a:rPr>
              <a:t>Constrained/Prohibited/ Assignment Problems</a:t>
            </a:r>
          </a:p>
          <a:p>
            <a:pPr marL="623888" indent="-225425" algn="just">
              <a:lnSpc>
                <a:spcPct val="150000"/>
              </a:lnSpc>
              <a:buAutoNum type="alphaLcPeriod"/>
            </a:pPr>
            <a:r>
              <a:rPr lang="en-US" sz="2400" dirty="0" smtClean="0">
                <a:latin typeface="Times New Roman" pitchFamily="18" charset="0"/>
                <a:cs typeface="Times New Roman" pitchFamily="18" charset="0"/>
              </a:rPr>
              <a:t>Maximization Case in Assignment Problem</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63</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562600"/>
          </a:xfrm>
        </p:spPr>
        <p:txBody>
          <a:bodyPr/>
          <a:lstStyle/>
          <a:p>
            <a:pPr>
              <a:buNone/>
            </a:pPr>
            <a:endParaRPr lang="en-US" dirty="0"/>
          </a:p>
        </p:txBody>
      </p:sp>
      <p:sp>
        <p:nvSpPr>
          <p:cNvPr id="4" name="Rectangle 3"/>
          <p:cNvSpPr/>
          <p:nvPr/>
        </p:nvSpPr>
        <p:spPr>
          <a:xfrm>
            <a:off x="914400" y="2743200"/>
            <a:ext cx="7010400" cy="3170099"/>
          </a:xfrm>
          <a:prstGeom prst="rect">
            <a:avLst/>
          </a:prstGeom>
          <a:noFill/>
        </p:spPr>
        <p:txBody>
          <a:bodyPr wrap="square" lIns="91440" tIns="45720" rIns="91440" bIns="45720">
            <a:spAutoFit/>
          </a:bodyPr>
          <a:lstStyle/>
          <a:p>
            <a:pPr algn="ctr"/>
            <a:r>
              <a:rPr lang="en-US" sz="200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lgerian" pitchFamily="82" charset="0"/>
              </a:rPr>
              <a:t>End</a:t>
            </a: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5" name="Slide Number Placeholder 4"/>
          <p:cNvSpPr>
            <a:spLocks noGrp="1"/>
          </p:cNvSpPr>
          <p:nvPr>
            <p:ph type="sldNum" sz="quarter" idx="12"/>
          </p:nvPr>
        </p:nvSpPr>
        <p:spPr/>
        <p:txBody>
          <a:bodyPr/>
          <a:lstStyle/>
          <a:p>
            <a:fld id="{0C5E63E6-0947-45BA-A8BA-82534704CEE2}" type="slidenum">
              <a:rPr lang="en-US" smtClean="0"/>
              <a:pPr/>
              <a:t>64</a:t>
            </a:fld>
            <a:endParaRPr lang="en-US"/>
          </a:p>
        </p:txBody>
      </p:sp>
      <p:sp>
        <p:nvSpPr>
          <p:cNvPr id="6" name="Footer Placeholder 5"/>
          <p:cNvSpPr>
            <a:spLocks noGrp="1"/>
          </p:cNvSpPr>
          <p:nvPr>
            <p:ph type="ftr" sz="quarter" idx="11"/>
          </p:nvPr>
        </p:nvSpPr>
        <p:spPr/>
        <p:txBody>
          <a:bodyPr/>
          <a:lstStyle/>
          <a:p>
            <a:r>
              <a:rPr lang="en-US" smtClean="0"/>
              <a:t>Dr. Wasihun T.</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lstStyle/>
          <a:p>
            <a:r>
              <a:rPr lang="en-US" dirty="0" smtClean="0"/>
              <a:t>Transportation table </a:t>
            </a:r>
          </a:p>
          <a:p>
            <a:pPr>
              <a:buNone/>
            </a:pPr>
            <a:endParaRPr lang="en-US" dirty="0"/>
          </a:p>
        </p:txBody>
      </p:sp>
      <p:graphicFrame>
        <p:nvGraphicFramePr>
          <p:cNvPr id="4" name="Table 3"/>
          <p:cNvGraphicFramePr>
            <a:graphicFrameLocks noGrp="1"/>
          </p:cNvGraphicFramePr>
          <p:nvPr/>
        </p:nvGraphicFramePr>
        <p:xfrm>
          <a:off x="914400" y="2819401"/>
          <a:ext cx="6096000" cy="265684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828040">
                <a:tc>
                  <a:txBody>
                    <a:bodyPr/>
                    <a:lstStyle/>
                    <a:p>
                      <a:r>
                        <a:rPr lang="en-US" sz="2400" dirty="0" smtClean="0">
                          <a:latin typeface="Times New Roman" pitchFamily="18" charset="0"/>
                          <a:cs typeface="Times New Roman" pitchFamily="18" charset="0"/>
                        </a:rPr>
                        <a:t>       To </a:t>
                      </a:r>
                    </a:p>
                    <a:p>
                      <a:r>
                        <a:rPr lang="en-US" sz="2400" dirty="0" smtClean="0">
                          <a:latin typeface="Times New Roman" pitchFamily="18" charset="0"/>
                          <a:cs typeface="Times New Roman" pitchFamily="18" charset="0"/>
                        </a:rPr>
                        <a:t>From </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#1</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Project #3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Supply </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A</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C11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C12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C13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       S1</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B</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C21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C22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C23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S2</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Farm C</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C31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C32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C33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S3</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Demand </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D1</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D2</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D3</a:t>
                      </a:r>
                      <a:endParaRPr lang="en-US" sz="2400" dirty="0">
                        <a:latin typeface="Times New Roman" pitchFamily="18" charset="0"/>
                        <a:cs typeface="Times New Roman" pitchFamily="18" charset="0"/>
                      </a:endParaRPr>
                    </a:p>
                  </a:txBody>
                  <a:tcPr/>
                </a:tc>
                <a:tc>
                  <a:txBody>
                    <a:bodyPr/>
                    <a:lstStyle/>
                    <a:p>
                      <a:pPr algn="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tr>
            </a:tbl>
          </a:graphicData>
        </a:graphic>
      </p:graphicFrame>
      <p:cxnSp>
        <p:nvCxnSpPr>
          <p:cNvPr id="6" name="Straight Connector 5"/>
          <p:cNvCxnSpPr/>
          <p:nvPr/>
        </p:nvCxnSpPr>
        <p:spPr>
          <a:xfrm>
            <a:off x="914400" y="2895600"/>
            <a:ext cx="1219200" cy="76200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0C5E63E6-0947-45BA-A8BA-82534704CEE2}" type="slidenum">
              <a:rPr lang="en-US" smtClean="0"/>
              <a:pPr/>
              <a:t>7</a:t>
            </a:fld>
            <a:endParaRPr lang="en-US"/>
          </a:p>
        </p:txBody>
      </p:sp>
      <p:sp>
        <p:nvSpPr>
          <p:cNvPr id="8" name="Footer Placeholder 7"/>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3.2 Methods for Finding Initial Solution</a:t>
            </a:r>
            <a:endParaRPr lang="en-US" sz="32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algn="just">
              <a:lnSpc>
                <a:spcPct val="150000"/>
              </a:lnSpc>
              <a:buNone/>
            </a:pPr>
            <a:r>
              <a:rPr lang="en-US" sz="2400" dirty="0" smtClean="0">
                <a:latin typeface="Times New Roman" pitchFamily="18" charset="0"/>
                <a:cs typeface="Times New Roman" pitchFamily="18" charset="0"/>
              </a:rPr>
              <a:t>There are </a:t>
            </a:r>
            <a:r>
              <a:rPr lang="en-US" sz="2400" b="1" dirty="0" smtClean="0">
                <a:latin typeface="Times New Roman" pitchFamily="18" charset="0"/>
                <a:cs typeface="Times New Roman" pitchFamily="18" charset="0"/>
              </a:rPr>
              <a:t>three method </a:t>
            </a:r>
            <a:r>
              <a:rPr lang="en-US" sz="2400" dirty="0" smtClean="0">
                <a:latin typeface="Times New Roman" pitchFamily="18" charset="0"/>
                <a:cs typeface="Times New Roman" pitchFamily="18" charset="0"/>
              </a:rPr>
              <a:t>to find initial feasible solution.</a:t>
            </a:r>
          </a:p>
          <a:p>
            <a:pPr marL="623888" indent="-342900" algn="just">
              <a:lnSpc>
                <a:spcPct val="150000"/>
              </a:lnSpc>
              <a:buFont typeface="+mj-lt"/>
              <a:buAutoNum type="arabicPeriod"/>
            </a:pPr>
            <a:r>
              <a:rPr lang="en-US" sz="2400" dirty="0" smtClean="0">
                <a:latin typeface="Times New Roman" pitchFamily="18" charset="0"/>
                <a:cs typeface="Times New Roman" pitchFamily="18" charset="0"/>
              </a:rPr>
              <a:t>The Northwest-corner method.</a:t>
            </a:r>
          </a:p>
          <a:p>
            <a:pPr marL="623888" indent="-342900" algn="just">
              <a:lnSpc>
                <a:spcPct val="150000"/>
              </a:lnSpc>
              <a:buFont typeface="+mj-lt"/>
              <a:buAutoNum type="arabicPeriod"/>
            </a:pPr>
            <a:r>
              <a:rPr lang="en-US" sz="2400" dirty="0" smtClean="0">
                <a:latin typeface="Times New Roman" pitchFamily="18" charset="0"/>
                <a:cs typeface="Times New Roman" pitchFamily="18" charset="0"/>
              </a:rPr>
              <a:t>Least cost method (An intuitive approach)</a:t>
            </a:r>
          </a:p>
          <a:p>
            <a:pPr marL="623888" indent="-342900" algn="just">
              <a:lnSpc>
                <a:spcPct val="150000"/>
              </a:lnSpc>
              <a:buFont typeface="+mj-lt"/>
              <a:buAutoNum type="arabicPeriod"/>
            </a:pPr>
            <a:r>
              <a:rPr lang="en-US" sz="2400" dirty="0" smtClean="0">
                <a:latin typeface="Times New Roman" pitchFamily="18" charset="0"/>
                <a:cs typeface="Times New Roman" pitchFamily="18" charset="0"/>
              </a:rPr>
              <a:t>Vogel’s</a:t>
            </a:r>
            <a:r>
              <a:rPr lang="en-US" sz="2400" dirty="0" smtClean="0"/>
              <a:t> Approximation</a:t>
            </a:r>
            <a:r>
              <a:rPr lang="en-US" sz="2400" dirty="0" smtClean="0">
                <a:latin typeface="Times New Roman" pitchFamily="18" charset="0"/>
                <a:cs typeface="Times New Roman" pitchFamily="18" charset="0"/>
              </a:rPr>
              <a:t>  Method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1. The Northwest-corner method</a:t>
            </a:r>
            <a:r>
              <a:rPr lang="en-US" sz="4400" dirty="0" smtClean="0">
                <a:latin typeface="Times New Roman" pitchFamily="18" charset="0"/>
                <a:cs typeface="Times New Roman" pitchFamily="18" charset="0"/>
              </a:rPr>
              <a:t>(NCM)</a:t>
            </a:r>
            <a:endParaRPr lang="en-US" dirty="0"/>
          </a:p>
        </p:txBody>
      </p:sp>
      <p:sp>
        <p:nvSpPr>
          <p:cNvPr id="2" name="Content Placeholder 1"/>
          <p:cNvSpPr>
            <a:spLocks noGrp="1"/>
          </p:cNvSpPr>
          <p:nvPr>
            <p:ph idx="1"/>
          </p:nvPr>
        </p:nvSpPr>
        <p:spPr/>
        <p:txBody>
          <a:bodyPr>
            <a:normAutofit fontScale="92500" lnSpcReduction="10000"/>
          </a:bodyPr>
          <a:lstStyle/>
          <a:p>
            <a:pPr algn="just">
              <a:lnSpc>
                <a:spcPct val="150000"/>
              </a:lnSpc>
            </a:pPr>
            <a:r>
              <a:rPr lang="en-US" sz="2400" b="1" dirty="0" smtClean="0">
                <a:latin typeface="Times New Roman" pitchFamily="18" charset="0"/>
                <a:cs typeface="Times New Roman" pitchFamily="18" charset="0"/>
              </a:rPr>
              <a:t>The northwest corner method</a:t>
            </a:r>
            <a:r>
              <a:rPr lang="en-US" sz="2400" dirty="0" smtClean="0">
                <a:latin typeface="Times New Roman" pitchFamily="18" charset="0"/>
                <a:cs typeface="Times New Roman" pitchFamily="18" charset="0"/>
              </a:rPr>
              <a:t> is a </a:t>
            </a:r>
            <a:r>
              <a:rPr lang="en-US" sz="2400" u="sng" dirty="0" smtClean="0">
                <a:latin typeface="Times New Roman" pitchFamily="18" charset="0"/>
                <a:cs typeface="Times New Roman" pitchFamily="18" charset="0"/>
              </a:rPr>
              <a:t>systematic approach </a:t>
            </a:r>
            <a:r>
              <a:rPr lang="en-US" sz="2400" dirty="0" smtClean="0">
                <a:latin typeface="Times New Roman" pitchFamily="18" charset="0"/>
                <a:cs typeface="Times New Roman" pitchFamily="18" charset="0"/>
              </a:rPr>
              <a:t>for developing an initial feasible solution. Its chief advantages are that it is </a:t>
            </a:r>
            <a:r>
              <a:rPr lang="en-US" sz="2400" u="sng" dirty="0" smtClean="0">
                <a:latin typeface="Times New Roman" pitchFamily="18" charset="0"/>
                <a:cs typeface="Times New Roman" pitchFamily="18" charset="0"/>
              </a:rPr>
              <a:t>simple to use and easy to understand</a:t>
            </a:r>
            <a:r>
              <a:rPr lang="en-US" sz="2400" dirty="0" smtClean="0">
                <a:latin typeface="Times New Roman" pitchFamily="18" charset="0"/>
                <a:cs typeface="Times New Roman" pitchFamily="18" charset="0"/>
              </a:rPr>
              <a:t>. Its chief drawback is that it </a:t>
            </a:r>
            <a:r>
              <a:rPr lang="en-US" sz="2400" dirty="0" smtClean="0">
                <a:solidFill>
                  <a:srgbClr val="FF0000"/>
                </a:solidFill>
                <a:latin typeface="Times New Roman" pitchFamily="18" charset="0"/>
                <a:cs typeface="Times New Roman" pitchFamily="18" charset="0"/>
              </a:rPr>
              <a:t>does not take transportation costs into account</a:t>
            </a:r>
            <a:r>
              <a:rPr lang="en-US" sz="2400" dirty="0" smtClean="0">
                <a:latin typeface="Times New Roman" pitchFamily="18" charset="0"/>
                <a:cs typeface="Times New Roman" pitchFamily="18" charset="0"/>
              </a:rPr>
              <a:t>.</a:t>
            </a:r>
          </a:p>
          <a:p>
            <a:pPr algn="just">
              <a:lnSpc>
                <a:spcPct val="150000"/>
              </a:lnSpc>
            </a:pPr>
            <a:r>
              <a:rPr lang="en-US" sz="2400" b="1" dirty="0" smtClean="0">
                <a:latin typeface="Times New Roman" pitchFamily="18" charset="0"/>
                <a:cs typeface="Times New Roman" pitchFamily="18" charset="0"/>
              </a:rPr>
              <a:t>The northwest corner method </a:t>
            </a:r>
            <a:r>
              <a:rPr lang="en-US" sz="2400" dirty="0" smtClean="0">
                <a:latin typeface="Times New Roman" pitchFamily="18" charset="0"/>
                <a:cs typeface="Times New Roman" pitchFamily="18" charset="0"/>
              </a:rPr>
              <a:t>gets its name because </a:t>
            </a:r>
            <a:r>
              <a:rPr lang="en-US" sz="2400" b="1" dirty="0" smtClean="0">
                <a:latin typeface="Times New Roman" pitchFamily="18" charset="0"/>
                <a:cs typeface="Times New Roman" pitchFamily="18" charset="0"/>
              </a:rPr>
              <a:t>the starting point </a:t>
            </a:r>
            <a:r>
              <a:rPr lang="en-US" sz="2400" dirty="0" smtClean="0">
                <a:latin typeface="Times New Roman" pitchFamily="18" charset="0"/>
                <a:cs typeface="Times New Roman" pitchFamily="18" charset="0"/>
              </a:rPr>
              <a:t>for the allocation process is the </a:t>
            </a:r>
            <a:r>
              <a:rPr lang="en-US" sz="2400" u="sng" dirty="0" smtClean="0">
                <a:solidFill>
                  <a:srgbClr val="FF0000"/>
                </a:solidFill>
                <a:latin typeface="Times New Roman" pitchFamily="18" charset="0"/>
                <a:cs typeface="Times New Roman" pitchFamily="18" charset="0"/>
              </a:rPr>
              <a:t>upper left-hand </a:t>
            </a:r>
            <a:r>
              <a:rPr lang="en-US" sz="2400" dirty="0" smtClean="0">
                <a:solidFill>
                  <a:srgbClr val="FF0000"/>
                </a:solidFill>
                <a:latin typeface="Times New Roman" pitchFamily="18" charset="0"/>
                <a:cs typeface="Times New Roman" pitchFamily="18" charset="0"/>
              </a:rPr>
              <a:t>(Northwest) </a:t>
            </a:r>
            <a:r>
              <a:rPr lang="en-US" sz="2400" u="sng" dirty="0" smtClean="0">
                <a:solidFill>
                  <a:srgbClr val="FF0000"/>
                </a:solidFill>
                <a:latin typeface="Times New Roman" pitchFamily="18" charset="0"/>
                <a:cs typeface="Times New Roman" pitchFamily="18" charset="0"/>
              </a:rPr>
              <a:t>corner</a:t>
            </a:r>
            <a:r>
              <a:rPr lang="en-US" sz="2400" dirty="0" smtClean="0">
                <a:latin typeface="Times New Roman" pitchFamily="18" charset="0"/>
                <a:cs typeface="Times New Roman" pitchFamily="18" charset="0"/>
              </a:rPr>
              <a:t> of the transportation table. For the ABC company problem, this would be the cell that represents the route from Farm A to Project #1. The following set of principles guides the allocation</a:t>
            </a:r>
            <a:r>
              <a:rPr lang="en-US" sz="2400" dirty="0" smtClean="0"/>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C5E63E6-0947-45BA-A8BA-82534704CEE2}"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Dr. Wasihun T.</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3044</TotalTime>
  <Words>3784</Words>
  <Application>Microsoft Office PowerPoint</Application>
  <PresentationFormat>On-screen Show (4:3)</PresentationFormat>
  <Paragraphs>834</Paragraphs>
  <Slides>64</Slides>
  <Notes>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Flow</vt:lpstr>
      <vt:lpstr>PowerPoint Presentation</vt:lpstr>
      <vt:lpstr>3.1 Transportation  problem</vt:lpstr>
      <vt:lpstr>3.1.1 Characteristics of transportation problems</vt:lpstr>
      <vt:lpstr>Con’t </vt:lpstr>
      <vt:lpstr>Assumptions</vt:lpstr>
      <vt:lpstr>3.1.2 Formulating transportation  Model</vt:lpstr>
      <vt:lpstr>Example :</vt:lpstr>
      <vt:lpstr>3.2 Methods for Finding Initial Solution</vt:lpstr>
      <vt:lpstr>1. The Northwest-corner method(NCM)</vt:lpstr>
      <vt:lpstr>Con’t </vt:lpstr>
      <vt:lpstr>Example :</vt:lpstr>
      <vt:lpstr>Con’t </vt:lpstr>
      <vt:lpstr>Solution </vt:lpstr>
      <vt:lpstr>Initial Feasible Solution</vt:lpstr>
      <vt:lpstr>Con’t </vt:lpstr>
      <vt:lpstr>2. Least Cost Method(LCM)</vt:lpstr>
      <vt:lpstr>Example :</vt:lpstr>
      <vt:lpstr>Con’t </vt:lpstr>
      <vt:lpstr>Con’t</vt:lpstr>
      <vt:lpstr>Con’t  </vt:lpstr>
      <vt:lpstr>Con’t </vt:lpstr>
      <vt:lpstr>3. Vogel’s Approximation Method (VAM)</vt:lpstr>
      <vt:lpstr>Con’t </vt:lpstr>
      <vt:lpstr>Steps in VAM</vt:lpstr>
      <vt:lpstr>Example </vt:lpstr>
      <vt:lpstr>Subtracting  their two of their least cost </vt:lpstr>
      <vt:lpstr>Steps 2 &amp; 3</vt:lpstr>
      <vt:lpstr>Step 4</vt:lpstr>
      <vt:lpstr>Step 5 Second Iteration</vt:lpstr>
      <vt:lpstr>3rd Iteration of VAM</vt:lpstr>
      <vt:lpstr>Initial tableau for VAM</vt:lpstr>
      <vt:lpstr>Con’t </vt:lpstr>
      <vt:lpstr>Evaluating a Solution for Optimality</vt:lpstr>
      <vt:lpstr>1. The Stepping-stone method</vt:lpstr>
      <vt:lpstr>Con’t</vt:lpstr>
      <vt:lpstr>Con’t </vt:lpstr>
      <vt:lpstr>Con’t</vt:lpstr>
      <vt:lpstr>Stepping stone</vt:lpstr>
      <vt:lpstr>Stepping stone</vt:lpstr>
      <vt:lpstr>2. The Modified Distribution Method (MODI)</vt:lpstr>
      <vt:lpstr>Con’t </vt:lpstr>
      <vt:lpstr>Example </vt:lpstr>
      <vt:lpstr>Solution </vt:lpstr>
      <vt:lpstr>The Modified Distribution Method (MODI) (2 of 6) </vt:lpstr>
      <vt:lpstr>The Modified Distribution Method (MODI) (3 of 6)</vt:lpstr>
      <vt:lpstr>The Modified Distribution Method (MODI) (4 of 6)</vt:lpstr>
      <vt:lpstr>The Modified Distribution Method (MODI) (5 of 6)</vt:lpstr>
      <vt:lpstr>The Modified Distribution Method (MODI) (6 of 6)</vt:lpstr>
      <vt:lpstr>SPECIAL ISSUES</vt:lpstr>
      <vt:lpstr>Con’t</vt:lpstr>
      <vt:lpstr>PowerPoint Presentation</vt:lpstr>
      <vt:lpstr>3.2 Assignment Problems</vt:lpstr>
      <vt:lpstr>Characteristics of the Assignment Problem </vt:lpstr>
      <vt:lpstr>Presentation of the assignment problem </vt:lpstr>
      <vt:lpstr>Hungarian Assignment method (HAM) </vt:lpstr>
      <vt:lpstr>Con’t </vt:lpstr>
      <vt:lpstr>Example </vt:lpstr>
      <vt:lpstr>Solution </vt:lpstr>
      <vt:lpstr>Con’t </vt:lpstr>
      <vt:lpstr>con’t </vt:lpstr>
      <vt:lpstr>Con’t </vt:lpstr>
      <vt:lpstr>Con’t </vt:lpstr>
      <vt:lpstr>Reading Assignment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wass_12</dc:creator>
  <cp:lastModifiedBy>Windows User</cp:lastModifiedBy>
  <cp:revision>144</cp:revision>
  <dcterms:created xsi:type="dcterms:W3CDTF">2014-07-31T10:18:47Z</dcterms:created>
  <dcterms:modified xsi:type="dcterms:W3CDTF">2019-04-19T14:09:20Z</dcterms:modified>
</cp:coreProperties>
</file>