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3"/>
  </p:notesMasterIdLst>
  <p:sldIdLst>
    <p:sldId id="375" r:id="rId2"/>
    <p:sldId id="374" r:id="rId3"/>
    <p:sldId id="299" r:id="rId4"/>
    <p:sldId id="300" r:id="rId5"/>
    <p:sldId id="301" r:id="rId6"/>
    <p:sldId id="302" r:id="rId7"/>
    <p:sldId id="303" r:id="rId8"/>
    <p:sldId id="304" r:id="rId9"/>
    <p:sldId id="306" r:id="rId10"/>
    <p:sldId id="307" r:id="rId11"/>
    <p:sldId id="308" r:id="rId12"/>
    <p:sldId id="309" r:id="rId13"/>
    <p:sldId id="310" r:id="rId14"/>
    <p:sldId id="311" r:id="rId15"/>
    <p:sldId id="312" r:id="rId16"/>
    <p:sldId id="313" r:id="rId17"/>
    <p:sldId id="319" r:id="rId18"/>
    <p:sldId id="314" r:id="rId19"/>
    <p:sldId id="315" r:id="rId20"/>
    <p:sldId id="373" r:id="rId21"/>
    <p:sldId id="316" r:id="rId22"/>
    <p:sldId id="317" r:id="rId23"/>
    <p:sldId id="318" r:id="rId24"/>
    <p:sldId id="320" r:id="rId25"/>
    <p:sldId id="322" r:id="rId26"/>
    <p:sldId id="323" r:id="rId27"/>
    <p:sldId id="324" r:id="rId28"/>
    <p:sldId id="325" r:id="rId29"/>
    <p:sldId id="326" r:id="rId30"/>
    <p:sldId id="327" r:id="rId31"/>
    <p:sldId id="328" r:id="rId32"/>
    <p:sldId id="329" r:id="rId33"/>
    <p:sldId id="330" r:id="rId34"/>
    <p:sldId id="331" r:id="rId35"/>
    <p:sldId id="332" r:id="rId36"/>
    <p:sldId id="333" r:id="rId37"/>
    <p:sldId id="338" r:id="rId38"/>
    <p:sldId id="339" r:id="rId39"/>
    <p:sldId id="340" r:id="rId40"/>
    <p:sldId id="341" r:id="rId41"/>
    <p:sldId id="342" r:id="rId42"/>
    <p:sldId id="343" r:id="rId43"/>
    <p:sldId id="344" r:id="rId44"/>
    <p:sldId id="345" r:id="rId45"/>
    <p:sldId id="346" r:id="rId46"/>
    <p:sldId id="372" r:id="rId47"/>
    <p:sldId id="347" r:id="rId48"/>
    <p:sldId id="348" r:id="rId49"/>
    <p:sldId id="349" r:id="rId50"/>
    <p:sldId id="350" r:id="rId51"/>
    <p:sldId id="351" r:id="rId52"/>
    <p:sldId id="352" r:id="rId53"/>
    <p:sldId id="353" r:id="rId54"/>
    <p:sldId id="354" r:id="rId55"/>
    <p:sldId id="355" r:id="rId56"/>
    <p:sldId id="356" r:id="rId57"/>
    <p:sldId id="357" r:id="rId58"/>
    <p:sldId id="358" r:id="rId59"/>
    <p:sldId id="359" r:id="rId60"/>
    <p:sldId id="360" r:id="rId61"/>
    <p:sldId id="361" r:id="rId62"/>
    <p:sldId id="362" r:id="rId63"/>
    <p:sldId id="363" r:id="rId64"/>
    <p:sldId id="364" r:id="rId65"/>
    <p:sldId id="365" r:id="rId66"/>
    <p:sldId id="366" r:id="rId67"/>
    <p:sldId id="367" r:id="rId68"/>
    <p:sldId id="368" r:id="rId69"/>
    <p:sldId id="369" r:id="rId70"/>
    <p:sldId id="370" r:id="rId71"/>
    <p:sldId id="371" r:id="rId7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86" d="100"/>
          <a:sy n="86" d="100"/>
        </p:scale>
        <p:origin x="-792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EBBBC3-99FB-4A22-A7AE-04352F53B0F5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B5C0AA-B842-401B-B807-1AC50740E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659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Embedded System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78BA5F-BA9F-43D7-947F-16CD87C1D76C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207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095" y="1346959"/>
            <a:ext cx="8322365" cy="1555266"/>
          </a:xfrm>
          <a:noFill/>
        </p:spPr>
        <p:txBody>
          <a:bodyPr/>
          <a:lstStyle>
            <a:lvl1pPr algn="ctr">
              <a:defRPr sz="48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5131" y="3350247"/>
            <a:ext cx="7258878" cy="903701"/>
          </a:xfrm>
        </p:spPr>
        <p:txBody>
          <a:bodyPr/>
          <a:lstStyle>
            <a:lvl1pPr marL="0" indent="0" algn="ctr">
              <a:buNone/>
              <a:defRPr sz="3200" b="1">
                <a:solidFill>
                  <a:srgbClr val="FF00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0832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338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4025" y="0"/>
            <a:ext cx="2060575" cy="6553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2300" y="0"/>
            <a:ext cx="6029325" cy="6553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511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455295" y="-100248"/>
            <a:ext cx="10016490" cy="912801"/>
          </a:xfrm>
        </p:spPr>
        <p:txBody>
          <a:bodyPr anchor="ctr"/>
          <a:lstStyle>
            <a:lvl1pPr>
              <a:defRPr>
                <a:latin typeface="Gill Sans MT" panose="020B05020201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  <a:lvl2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65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0" y="-286247"/>
            <a:ext cx="9144000" cy="717207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6990" y="1908313"/>
            <a:ext cx="6870023" cy="993913"/>
          </a:xfrm>
          <a:blipFill>
            <a:blip r:embed="rId3"/>
            <a:tile tx="0" ty="0" sx="100000" sy="100000" flip="none" algn="tl"/>
          </a:blipFill>
        </p:spPr>
        <p:txBody>
          <a:bodyPr anchor="ctr"/>
          <a:lstStyle>
            <a:lvl1pPr>
              <a:defRPr sz="4800" b="1" cap="none" spc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Gill Sans MT" panose="020B05020201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5396" y="3077819"/>
            <a:ext cx="7886700" cy="752060"/>
          </a:xfrm>
          <a:solidFill>
            <a:schemeClr val="bg1"/>
          </a:solidFill>
          <a:ln>
            <a:solidFill>
              <a:srgbClr val="FF0066"/>
            </a:solidFill>
            <a:prstDash val="dashDot"/>
          </a:ln>
        </p:spPr>
        <p:txBody>
          <a:bodyPr/>
          <a:lstStyle>
            <a:lvl1pPr marL="0" indent="0" algn="ctr">
              <a:buNone/>
              <a:defRPr sz="3600">
                <a:solidFill>
                  <a:srgbClr val="FF0000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85362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2300" y="1066800"/>
            <a:ext cx="404495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9650" y="1066800"/>
            <a:ext cx="404495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286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245703"/>
          </a:xfr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1029" y="1494196"/>
            <a:ext cx="4255611" cy="906303"/>
          </a:xfrm>
        </p:spPr>
        <p:txBody>
          <a:bodyPr anchor="b"/>
          <a:lstStyle>
            <a:lvl1pPr marL="0" indent="0">
              <a:buNone/>
              <a:defRPr sz="2400" b="1">
                <a:latin typeface="Gill Sans MT" panose="020B05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1029" y="2175074"/>
            <a:ext cx="4255611" cy="4053047"/>
          </a:xfrm>
        </p:spPr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  <a:lvl2pPr>
              <a:defRPr>
                <a:latin typeface="Gill Sans MT" panose="020B0502020104020203" pitchFamily="34" charset="0"/>
              </a:defRPr>
            </a:lvl2pPr>
            <a:lvl3pPr>
              <a:defRPr>
                <a:latin typeface="Gill Sans MT" panose="020B0502020104020203" pitchFamily="34" charset="0"/>
              </a:defRPr>
            </a:lvl3pPr>
            <a:lvl4pPr>
              <a:defRPr>
                <a:latin typeface="Gill Sans MT" panose="020B0502020104020203" pitchFamily="34" charset="0"/>
              </a:defRPr>
            </a:lvl4pPr>
            <a:lvl5pPr>
              <a:defRPr>
                <a:latin typeface="Gill Sans MT" panose="020B0502020104020203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6307" y="1507448"/>
            <a:ext cx="4276567" cy="906303"/>
          </a:xfrm>
        </p:spPr>
        <p:txBody>
          <a:bodyPr anchor="b"/>
          <a:lstStyle>
            <a:lvl1pPr marL="0" indent="0">
              <a:buNone/>
              <a:defRPr sz="2400" b="1">
                <a:latin typeface="Gill Sans MT" panose="020B05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6307" y="2188326"/>
            <a:ext cx="4276567" cy="4053047"/>
          </a:xfrm>
        </p:spPr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  <a:lvl2pPr>
              <a:defRPr>
                <a:latin typeface="Gill Sans MT" panose="020B0502020104020203" pitchFamily="34" charset="0"/>
              </a:defRPr>
            </a:lvl2pPr>
            <a:lvl3pPr>
              <a:defRPr>
                <a:latin typeface="Gill Sans MT" panose="020B0502020104020203" pitchFamily="34" charset="0"/>
              </a:defRPr>
            </a:lvl3pPr>
            <a:lvl4pPr>
              <a:defRPr>
                <a:latin typeface="Gill Sans MT" panose="020B0502020104020203" pitchFamily="34" charset="0"/>
              </a:defRPr>
            </a:lvl4pPr>
            <a:lvl5pPr>
              <a:defRPr>
                <a:latin typeface="Gill Sans MT" panose="020B0502020104020203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1745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6053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819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69760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11380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0" y="-74046"/>
            <a:ext cx="9105900" cy="75438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" y="876301"/>
            <a:ext cx="9094788" cy="5626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6527800"/>
            <a:ext cx="9132888" cy="28575"/>
          </a:xfrm>
          <a:prstGeom prst="rect">
            <a:avLst/>
          </a:prstGeom>
          <a:solidFill>
            <a:srgbClr val="FF0066">
              <a:alpha val="50195"/>
            </a:srgbClr>
          </a:solidFill>
          <a:ln w="12700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>
              <a:defRPr sz="1200" b="1" baseline="-25000">
                <a:solidFill>
                  <a:srgbClr val="0000B6"/>
                </a:solidFill>
                <a:latin typeface="Arial" panose="020B0604020202020204" pitchFamily="34" charset="0"/>
                <a:ea typeface="굴림" pitchFamily="50" charset="-127"/>
              </a:defRPr>
            </a:lvl1pPr>
            <a:lvl2pPr marL="742950" indent="-285750">
              <a:defRPr sz="1200" b="1" baseline="-25000">
                <a:solidFill>
                  <a:srgbClr val="0000B6"/>
                </a:solidFill>
                <a:latin typeface="Arial" panose="020B0604020202020204" pitchFamily="34" charset="0"/>
                <a:ea typeface="굴림" pitchFamily="50" charset="-127"/>
              </a:defRPr>
            </a:lvl2pPr>
            <a:lvl3pPr marL="1143000" indent="-228600">
              <a:defRPr sz="1200" b="1" baseline="-25000">
                <a:solidFill>
                  <a:srgbClr val="0000B6"/>
                </a:solidFill>
                <a:latin typeface="Arial" panose="020B0604020202020204" pitchFamily="34" charset="0"/>
                <a:ea typeface="굴림" pitchFamily="50" charset="-127"/>
              </a:defRPr>
            </a:lvl3pPr>
            <a:lvl4pPr marL="1600200" indent="-228600">
              <a:defRPr sz="1200" b="1" baseline="-25000">
                <a:solidFill>
                  <a:srgbClr val="0000B6"/>
                </a:solidFill>
                <a:latin typeface="Arial" panose="020B0604020202020204" pitchFamily="34" charset="0"/>
                <a:ea typeface="굴림" pitchFamily="50" charset="-127"/>
              </a:defRPr>
            </a:lvl4pPr>
            <a:lvl5pPr marL="2057400" indent="-228600">
              <a:defRPr sz="1200" b="1" baseline="-25000">
                <a:solidFill>
                  <a:srgbClr val="0000B6"/>
                </a:solidFill>
                <a:latin typeface="Arial" panose="020B0604020202020204" pitchFamily="34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baseline="-25000">
                <a:solidFill>
                  <a:srgbClr val="0000B6"/>
                </a:solidFill>
                <a:latin typeface="Arial" panose="020B0604020202020204" pitchFamily="34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baseline="-25000">
                <a:solidFill>
                  <a:srgbClr val="0000B6"/>
                </a:solidFill>
                <a:latin typeface="Arial" panose="020B0604020202020204" pitchFamily="34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baseline="-25000">
                <a:solidFill>
                  <a:srgbClr val="0000B6"/>
                </a:solidFill>
                <a:latin typeface="Arial" panose="020B0604020202020204" pitchFamily="34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baseline="-25000">
                <a:solidFill>
                  <a:srgbClr val="0000B6"/>
                </a:solidFill>
                <a:latin typeface="Arial" panose="020B0604020202020204" pitchFamily="34" charset="0"/>
                <a:ea typeface="굴림" pitchFamily="50" charset="-127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/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8128000" y="6568591"/>
            <a:ext cx="681325" cy="297518"/>
          </a:xfrm>
          <a:prstGeom prst="rect">
            <a:avLst/>
          </a:prstGeom>
          <a:ln>
            <a:noFill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1200" b="1" baseline="-25000">
                <a:solidFill>
                  <a:srgbClr val="0000B6"/>
                </a:solidFill>
                <a:latin typeface="Arial" panose="020B0604020202020204" pitchFamily="34" charset="0"/>
                <a:ea typeface="굴림" pitchFamily="50" charset="-127"/>
              </a:defRPr>
            </a:lvl1pPr>
            <a:lvl2pPr marL="742950" indent="-285750">
              <a:defRPr sz="1200" b="1" baseline="-25000">
                <a:solidFill>
                  <a:srgbClr val="0000B6"/>
                </a:solidFill>
                <a:latin typeface="Arial" panose="020B0604020202020204" pitchFamily="34" charset="0"/>
                <a:ea typeface="굴림" pitchFamily="50" charset="-127"/>
              </a:defRPr>
            </a:lvl2pPr>
            <a:lvl3pPr marL="1143000" indent="-228600">
              <a:defRPr sz="1200" b="1" baseline="-25000">
                <a:solidFill>
                  <a:srgbClr val="0000B6"/>
                </a:solidFill>
                <a:latin typeface="Arial" panose="020B0604020202020204" pitchFamily="34" charset="0"/>
                <a:ea typeface="굴림" pitchFamily="50" charset="-127"/>
              </a:defRPr>
            </a:lvl3pPr>
            <a:lvl4pPr marL="1600200" indent="-228600">
              <a:defRPr sz="1200" b="1" baseline="-25000">
                <a:solidFill>
                  <a:srgbClr val="0000B6"/>
                </a:solidFill>
                <a:latin typeface="Arial" panose="020B0604020202020204" pitchFamily="34" charset="0"/>
                <a:ea typeface="굴림" pitchFamily="50" charset="-127"/>
              </a:defRPr>
            </a:lvl4pPr>
            <a:lvl5pPr marL="2057400" indent="-228600">
              <a:defRPr sz="1200" b="1" baseline="-25000">
                <a:solidFill>
                  <a:srgbClr val="0000B6"/>
                </a:solidFill>
                <a:latin typeface="Arial" panose="020B0604020202020204" pitchFamily="34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baseline="-25000">
                <a:solidFill>
                  <a:srgbClr val="0000B6"/>
                </a:solidFill>
                <a:latin typeface="Arial" panose="020B0604020202020204" pitchFamily="34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baseline="-25000">
                <a:solidFill>
                  <a:srgbClr val="0000B6"/>
                </a:solidFill>
                <a:latin typeface="Arial" panose="020B0604020202020204" pitchFamily="34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baseline="-25000">
                <a:solidFill>
                  <a:srgbClr val="0000B6"/>
                </a:solidFill>
                <a:latin typeface="Arial" panose="020B0604020202020204" pitchFamily="34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baseline="-25000">
                <a:solidFill>
                  <a:srgbClr val="0000B6"/>
                </a:solidFill>
                <a:latin typeface="Arial" panose="020B0604020202020204" pitchFamily="34" charset="0"/>
                <a:ea typeface="굴림" pitchFamily="50" charset="-127"/>
              </a:defRPr>
            </a:lvl9pPr>
          </a:lstStyle>
          <a:p>
            <a:pPr algn="ctr" fontAlgn="base" latinLnBrk="1">
              <a:spcBef>
                <a:spcPct val="50000"/>
              </a:spcBef>
              <a:spcAft>
                <a:spcPct val="0"/>
              </a:spcAft>
            </a:pPr>
            <a:fld id="{E95B90EF-125F-4C1C-99E8-CFA04313637F}" type="slidenum">
              <a:rPr lang="ko-KR" altLang="en-US" sz="200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 algn="ctr" fontAlgn="base" latinLnBrk="1">
                <a:spcBef>
                  <a:spcPct val="50000"/>
                </a:spcBef>
                <a:spcAft>
                  <a:spcPct val="0"/>
                </a:spcAft>
              </a:pPr>
              <a:t>‹#›</a:t>
            </a:fld>
            <a:endParaRPr lang="en-US" altLang="ko-KR" sz="16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05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82"/>
          </a:solidFill>
          <a:latin typeface="Book Antiqua" panose="02040602050305030304" pitchFamily="18" charset="0"/>
          <a:ea typeface="굴림" pitchFamily="50" charset="-127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82"/>
          </a:solidFill>
          <a:latin typeface="Book Antiqua" panose="02040602050305030304" pitchFamily="18" charset="0"/>
          <a:ea typeface="굴림" pitchFamily="50" charset="-127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82"/>
          </a:solidFill>
          <a:latin typeface="Book Antiqua" panose="02040602050305030304" pitchFamily="18" charset="0"/>
          <a:ea typeface="굴림" pitchFamily="50" charset="-127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82"/>
          </a:solidFill>
          <a:latin typeface="Book Antiqua" panose="02040602050305030304" pitchFamily="18" charset="0"/>
          <a:ea typeface="굴림" pitchFamily="50" charset="-127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82"/>
          </a:solidFill>
          <a:latin typeface="Book Antiqua" panose="02040602050305030304" pitchFamily="18" charset="0"/>
          <a:ea typeface="굴림" pitchFamily="50" charset="-127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82"/>
          </a:solidFill>
          <a:latin typeface="Book Antiqua" panose="02040602050305030304" pitchFamily="18" charset="0"/>
          <a:ea typeface="굴림" pitchFamily="50" charset="-127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82"/>
          </a:solidFill>
          <a:latin typeface="Book Antiqua" panose="02040602050305030304" pitchFamily="18" charset="0"/>
          <a:ea typeface="굴림" pitchFamily="50" charset="-127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82"/>
          </a:solidFill>
          <a:latin typeface="Book Antiqua" panose="02040602050305030304" pitchFamily="18" charset="0"/>
          <a:ea typeface="굴림" pitchFamily="50" charset="-127"/>
        </a:defRPr>
      </a:lvl9pPr>
    </p:titleStyle>
    <p:bodyStyle>
      <a:lvl1pPr marL="342900" indent="-342900" algn="l" rtl="0" eaLnBrk="0" fontAlgn="base" hangingPunct="0">
        <a:spcBef>
          <a:spcPts val="600"/>
        </a:spcBef>
        <a:spcAft>
          <a:spcPts val="600"/>
        </a:spcAft>
        <a:buClr>
          <a:schemeClr val="accent1"/>
        </a:buClr>
        <a:buSzPct val="75000"/>
        <a:buFont typeface="Monotype Sorts" pitchFamily="2" charset="2"/>
        <a:buChar char="n"/>
        <a:defRPr sz="2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ts val="600"/>
        </a:spcBef>
        <a:spcAft>
          <a:spcPts val="600"/>
        </a:spcAft>
        <a:buClr>
          <a:schemeClr val="hlink"/>
        </a:buClr>
        <a:buSzPct val="90000"/>
        <a:buFont typeface="Wingdings" panose="05000000000000000000" pitchFamily="2" charset="2"/>
        <a:buChar char="u"/>
        <a:defRPr sz="2400" kern="1200">
          <a:solidFill>
            <a:schemeClr val="accent2"/>
          </a:solidFill>
          <a:latin typeface="Gill Sans MT" panose="020B0502020104020203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ts val="600"/>
        </a:spcBef>
        <a:spcAft>
          <a:spcPts val="600"/>
        </a:spcAft>
        <a:buClr>
          <a:schemeClr val="accent1"/>
        </a:buClr>
        <a:buSzPct val="75000"/>
        <a:buFont typeface="Monotype Sorts" pitchFamily="2" charset="2"/>
        <a:buChar char="l"/>
        <a:defRPr sz="2000" kern="1200">
          <a:solidFill>
            <a:srgbClr val="7030A0"/>
          </a:solidFill>
          <a:latin typeface="Gill Sans MT" panose="020B0502020104020203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ts val="600"/>
        </a:spcBef>
        <a:spcAft>
          <a:spcPts val="600"/>
        </a:spcAft>
        <a:buClr>
          <a:schemeClr val="accent2"/>
        </a:buClr>
        <a:buChar char="»"/>
        <a:defRPr sz="1800" kern="1200">
          <a:solidFill>
            <a:srgbClr val="FF0000"/>
          </a:solidFill>
          <a:latin typeface="Gill Sans MT" panose="020B0502020104020203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ts val="600"/>
        </a:spcBef>
        <a:spcAft>
          <a:spcPts val="600"/>
        </a:spcAft>
        <a:buClr>
          <a:schemeClr val="accent2"/>
        </a:buClr>
        <a:buSzPct val="65000"/>
        <a:buFont typeface="Monotype Sorts" pitchFamily="2" charset="2"/>
        <a:buChar char="n"/>
        <a:defRPr sz="16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49689">
            <a:off x="1714500" y="1838325"/>
            <a:ext cx="5715000" cy="318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095" y="663905"/>
            <a:ext cx="8322365" cy="1555266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  <a:effectLst/>
              </a:rPr>
              <a:t>Chapter Two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3947" y="2711261"/>
            <a:ext cx="7258878" cy="903701"/>
          </a:xfrm>
        </p:spPr>
        <p:txBody>
          <a:bodyPr/>
          <a:lstStyle/>
          <a:p>
            <a:r>
              <a:rPr lang="en-US" sz="36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8051 Microcontroller </a:t>
            </a:r>
          </a:p>
          <a:p>
            <a:endParaRPr lang="en-US" sz="3600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51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8051 </a:t>
            </a:r>
            <a:r>
              <a:rPr lang="en-US" dirty="0" smtClean="0"/>
              <a:t>I/O ports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8051 MCU has four ports P0, P1, P2, and P3 and each use 8 pins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09800" y="5934792"/>
            <a:ext cx="1143000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sz="1400" dirty="0" smtClean="0">
              <a:solidFill>
                <a:srgbClr val="336666"/>
              </a:solidFill>
            </a:endParaRPr>
          </a:p>
          <a:p>
            <a:endParaRPr lang="en-US" sz="1400" dirty="0">
              <a:solidFill>
                <a:srgbClr val="336666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72200" y="1686580"/>
            <a:ext cx="1143000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sz="1400" dirty="0" smtClean="0">
              <a:solidFill>
                <a:srgbClr val="336666"/>
              </a:solidFill>
            </a:endParaRPr>
          </a:p>
          <a:p>
            <a:endParaRPr lang="en-US" sz="1400" dirty="0">
              <a:solidFill>
                <a:srgbClr val="336666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225" y="1924575"/>
            <a:ext cx="5543550" cy="435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100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8051 I/O ports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610600" cy="5486400"/>
          </a:xfrm>
        </p:spPr>
        <p:txBody>
          <a:bodyPr/>
          <a:lstStyle/>
          <a:p>
            <a:pPr algn="l"/>
            <a:r>
              <a:rPr lang="en-US" b="1" dirty="0" smtClean="0"/>
              <a:t>Port </a:t>
            </a:r>
            <a:r>
              <a:rPr lang="en-US" b="1" dirty="0"/>
              <a:t>0 </a:t>
            </a:r>
            <a:r>
              <a:rPr lang="en-US" dirty="0"/>
              <a:t>（pins 32-39）：</a:t>
            </a:r>
            <a:r>
              <a:rPr lang="en-US" dirty="0" smtClean="0">
                <a:solidFill>
                  <a:srgbClr val="FF0000"/>
                </a:solidFill>
              </a:rPr>
              <a:t>P0（P0.0-P0.7</a:t>
            </a:r>
            <a:r>
              <a:rPr lang="en-US" dirty="0">
                <a:solidFill>
                  <a:srgbClr val="FF0000"/>
                </a:solidFill>
              </a:rPr>
              <a:t>）</a:t>
            </a:r>
          </a:p>
          <a:p>
            <a:pPr lvl="1" algn="l"/>
            <a:r>
              <a:rPr lang="en-US" dirty="0"/>
              <a:t>8-bit R/W - General Purpose I/O</a:t>
            </a:r>
          </a:p>
          <a:p>
            <a:pPr lvl="1" algn="l"/>
            <a:r>
              <a:rPr lang="en-US" dirty="0"/>
              <a:t>Or acts as a multiplexed </a:t>
            </a:r>
            <a:r>
              <a:rPr lang="en-US" b="1" dirty="0">
                <a:solidFill>
                  <a:srgbClr val="FF0000"/>
                </a:solidFill>
              </a:rPr>
              <a:t>low byte address </a:t>
            </a:r>
            <a:r>
              <a:rPr lang="en-US" dirty="0"/>
              <a:t>and </a:t>
            </a:r>
            <a:r>
              <a:rPr lang="en-US" b="1" dirty="0">
                <a:solidFill>
                  <a:srgbClr val="FF0000"/>
                </a:solidFill>
              </a:rPr>
              <a:t>data bus </a:t>
            </a:r>
            <a:r>
              <a:rPr lang="en-US" dirty="0"/>
              <a:t>for external memory </a:t>
            </a:r>
            <a:r>
              <a:rPr lang="en-US" dirty="0" smtClean="0"/>
              <a:t>design. </a:t>
            </a:r>
            <a:endParaRPr lang="en-US" dirty="0"/>
          </a:p>
          <a:p>
            <a:pPr algn="l"/>
            <a:r>
              <a:rPr lang="en-US" dirty="0" smtClean="0"/>
              <a:t> </a:t>
            </a:r>
            <a:r>
              <a:rPr lang="en-US" b="1" dirty="0"/>
              <a:t>Port 1 </a:t>
            </a:r>
            <a:r>
              <a:rPr lang="en-US" dirty="0"/>
              <a:t>（pins 1-8）    ：</a:t>
            </a:r>
            <a:r>
              <a:rPr lang="en-US" dirty="0" smtClean="0">
                <a:solidFill>
                  <a:srgbClr val="FF0000"/>
                </a:solidFill>
              </a:rPr>
              <a:t>P1（P1.0-P1.7</a:t>
            </a:r>
            <a:r>
              <a:rPr lang="en-US" dirty="0">
                <a:solidFill>
                  <a:srgbClr val="FF0000"/>
                </a:solidFill>
              </a:rPr>
              <a:t>）</a:t>
            </a:r>
          </a:p>
          <a:p>
            <a:pPr lvl="1" algn="l"/>
            <a:r>
              <a:rPr lang="en-US" dirty="0">
                <a:solidFill>
                  <a:srgbClr val="C00000"/>
                </a:solidFill>
              </a:rPr>
              <a:t>Only</a:t>
            </a:r>
            <a:r>
              <a:rPr lang="en-US" dirty="0"/>
              <a:t> 8-bit R/W - General Purpose I/O</a:t>
            </a:r>
          </a:p>
          <a:p>
            <a:pPr algn="l"/>
            <a:r>
              <a:rPr lang="en-US" dirty="0" smtClean="0"/>
              <a:t> </a:t>
            </a:r>
            <a:r>
              <a:rPr lang="en-US" b="1" dirty="0"/>
              <a:t>Port 2 </a:t>
            </a:r>
            <a:r>
              <a:rPr lang="en-US" dirty="0"/>
              <a:t>（pins 21-28）：</a:t>
            </a:r>
            <a:r>
              <a:rPr lang="en-US" dirty="0" smtClean="0">
                <a:solidFill>
                  <a:srgbClr val="FF0000"/>
                </a:solidFill>
              </a:rPr>
              <a:t>P2（P2.0-P2.7</a:t>
            </a:r>
            <a:r>
              <a:rPr lang="en-US" dirty="0">
                <a:solidFill>
                  <a:srgbClr val="FF0000"/>
                </a:solidFill>
              </a:rPr>
              <a:t>）</a:t>
            </a:r>
          </a:p>
          <a:p>
            <a:pPr lvl="1" algn="l"/>
            <a:r>
              <a:rPr lang="en-US" dirty="0"/>
              <a:t>8-bit R/W - General Purpose I/O</a:t>
            </a:r>
          </a:p>
          <a:p>
            <a:pPr lvl="1" algn="l"/>
            <a:r>
              <a:rPr lang="en-US" dirty="0"/>
              <a:t>Or </a:t>
            </a:r>
            <a:r>
              <a:rPr lang="en-US" b="1" dirty="0">
                <a:solidFill>
                  <a:srgbClr val="FF0000"/>
                </a:solidFill>
              </a:rPr>
              <a:t>high byte </a:t>
            </a:r>
            <a:r>
              <a:rPr lang="en-US" dirty="0"/>
              <a:t>of the </a:t>
            </a:r>
            <a:r>
              <a:rPr lang="en-US" b="1" dirty="0">
                <a:solidFill>
                  <a:srgbClr val="FF0000"/>
                </a:solidFill>
              </a:rPr>
              <a:t>address bus </a:t>
            </a:r>
            <a:r>
              <a:rPr lang="en-US" dirty="0"/>
              <a:t>for external memory </a:t>
            </a:r>
            <a:r>
              <a:rPr lang="en-US" dirty="0" smtClean="0"/>
              <a:t>design.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17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8051 I/O ports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>
                <a:solidFill>
                  <a:srgbClr val="000000">
                    <a:lumMod val="95000"/>
                    <a:lumOff val="5000"/>
                  </a:srgbClr>
                </a:solidFill>
              </a:rPr>
              <a:t>Port 3 </a:t>
            </a:r>
            <a:r>
              <a:rPr lang="en-US" dirty="0">
                <a:solidFill>
                  <a:srgbClr val="000000">
                    <a:lumMod val="95000"/>
                    <a:lumOff val="5000"/>
                  </a:srgbClr>
                </a:solidFill>
              </a:rPr>
              <a:t>（pins 10-17）：</a:t>
            </a:r>
            <a:r>
              <a:rPr lang="en-US" dirty="0">
                <a:solidFill>
                  <a:srgbClr val="FF0000"/>
                </a:solidFill>
              </a:rPr>
              <a:t>P3（P3.0～P3.7）</a:t>
            </a:r>
          </a:p>
          <a:p>
            <a:pPr lvl="1"/>
            <a:r>
              <a:rPr lang="en-US" dirty="0">
                <a:solidFill>
                  <a:srgbClr val="000000">
                    <a:lumMod val="95000"/>
                    <a:lumOff val="5000"/>
                  </a:srgbClr>
                </a:solidFill>
              </a:rPr>
              <a:t> General Purpose </a:t>
            </a:r>
            <a:r>
              <a:rPr lang="en-US" dirty="0" smtClean="0">
                <a:solidFill>
                  <a:srgbClr val="000000">
                    <a:lumMod val="95000"/>
                    <a:lumOff val="5000"/>
                  </a:srgbClr>
                </a:solidFill>
              </a:rPr>
              <a:t>I/O: </a:t>
            </a:r>
            <a:r>
              <a:rPr lang="en-US" dirty="0">
                <a:solidFill>
                  <a:srgbClr val="000000">
                    <a:lumMod val="95000"/>
                    <a:lumOff val="5000"/>
                  </a:srgbClr>
                </a:solidFill>
              </a:rPr>
              <a:t>if not </a:t>
            </a:r>
            <a:r>
              <a:rPr lang="en-US" dirty="0" smtClean="0">
                <a:solidFill>
                  <a:srgbClr val="000000">
                    <a:lumMod val="95000"/>
                    <a:lumOff val="5000"/>
                  </a:srgbClr>
                </a:solidFill>
              </a:rPr>
              <a:t>used by the </a:t>
            </a:r>
            <a:r>
              <a:rPr lang="en-US" dirty="0">
                <a:solidFill>
                  <a:srgbClr val="000000">
                    <a:lumMod val="95000"/>
                    <a:lumOff val="5000"/>
                  </a:srgbClr>
                </a:solidFill>
              </a:rPr>
              <a:t>internal peripherals (timers) or external interrupts</a:t>
            </a:r>
            <a:r>
              <a:rPr lang="en-US" dirty="0" smtClean="0">
                <a:solidFill>
                  <a:srgbClr val="000000">
                    <a:lumMod val="95000"/>
                    <a:lumOff val="5000"/>
                  </a:srgbClr>
                </a:solidFill>
              </a:rPr>
              <a:t>.</a:t>
            </a:r>
          </a:p>
          <a:p>
            <a:pPr marL="457200" lvl="1" indent="0">
              <a:buNone/>
            </a:pPr>
            <a:endParaRPr lang="en-US" dirty="0">
              <a:solidFill>
                <a:srgbClr val="000000">
                  <a:lumMod val="95000"/>
                  <a:lumOff val="5000"/>
                </a:srgb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667000"/>
            <a:ext cx="6477000" cy="3492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637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pins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EA（pin</a:t>
            </a:r>
            <a:r>
              <a:rPr lang="en-US" dirty="0" smtClean="0"/>
              <a:t> </a:t>
            </a:r>
            <a:r>
              <a:rPr lang="en-US" dirty="0"/>
              <a:t>31）：external </a:t>
            </a:r>
            <a:r>
              <a:rPr lang="en-US" dirty="0" smtClean="0"/>
              <a:t>access </a:t>
            </a:r>
            <a:endParaRPr lang="en-US" dirty="0"/>
          </a:p>
          <a:p>
            <a:pPr lvl="1"/>
            <a:r>
              <a:rPr lang="en-US" dirty="0" smtClean="0"/>
              <a:t>The EA </a:t>
            </a:r>
            <a:r>
              <a:rPr lang="en-US" dirty="0"/>
              <a:t>pin is connected to GND to indicate the code is stored externally.</a:t>
            </a:r>
          </a:p>
          <a:p>
            <a:pPr lvl="1"/>
            <a:r>
              <a:rPr lang="en-US" dirty="0" smtClean="0"/>
              <a:t>For </a:t>
            </a:r>
            <a:r>
              <a:rPr lang="en-US" dirty="0"/>
              <a:t>8051, </a:t>
            </a:r>
            <a:r>
              <a:rPr lang="en-US" dirty="0" smtClean="0"/>
              <a:t>EA </a:t>
            </a:r>
            <a:r>
              <a:rPr lang="en-US" dirty="0"/>
              <a:t>pin is connected to </a:t>
            </a:r>
            <a:r>
              <a:rPr lang="en-US" dirty="0" err="1"/>
              <a:t>Vcc</a:t>
            </a:r>
            <a:r>
              <a:rPr lang="en-US" dirty="0"/>
              <a:t>.</a:t>
            </a:r>
          </a:p>
          <a:p>
            <a:r>
              <a:rPr lang="en-US" dirty="0" err="1" smtClean="0"/>
              <a:t>PSEN（pin</a:t>
            </a:r>
            <a:r>
              <a:rPr lang="en-US" dirty="0" smtClean="0"/>
              <a:t> </a:t>
            </a:r>
            <a:r>
              <a:rPr lang="en-US" dirty="0"/>
              <a:t>29）：program store enable</a:t>
            </a:r>
          </a:p>
          <a:p>
            <a:pPr lvl="1"/>
            <a:r>
              <a:rPr lang="en-US" dirty="0" smtClean="0"/>
              <a:t>This </a:t>
            </a:r>
            <a:r>
              <a:rPr lang="en-US" dirty="0"/>
              <a:t>is an output pin and is connected to the OE pin of the ROM</a:t>
            </a:r>
            <a:r>
              <a:rPr lang="en-US" dirty="0" smtClean="0"/>
              <a:t>.</a:t>
            </a:r>
          </a:p>
          <a:p>
            <a:pPr lvl="0"/>
            <a:r>
              <a:rPr lang="en-US" dirty="0" err="1">
                <a:solidFill>
                  <a:srgbClr val="000000">
                    <a:lumMod val="95000"/>
                    <a:lumOff val="5000"/>
                  </a:srgbClr>
                </a:solidFill>
              </a:rPr>
              <a:t>ALE（pin</a:t>
            </a:r>
            <a:r>
              <a:rPr lang="en-US" dirty="0">
                <a:solidFill>
                  <a:srgbClr val="000000">
                    <a:lumMod val="95000"/>
                    <a:lumOff val="5000"/>
                  </a:srgbClr>
                </a:solidFill>
              </a:rPr>
              <a:t> 30）：address latch enable</a:t>
            </a:r>
          </a:p>
          <a:p>
            <a:pPr lvl="1"/>
            <a:r>
              <a:rPr lang="en-US" dirty="0">
                <a:solidFill>
                  <a:srgbClr val="000000">
                    <a:lumMod val="95000"/>
                    <a:lumOff val="5000"/>
                  </a:srgbClr>
                </a:solidFill>
              </a:rPr>
              <a:t>It is an output pin and is active high.</a:t>
            </a:r>
          </a:p>
          <a:p>
            <a:pPr lvl="1"/>
            <a:r>
              <a:rPr lang="en-US" dirty="0">
                <a:solidFill>
                  <a:srgbClr val="000000">
                    <a:lumMod val="95000"/>
                    <a:lumOff val="5000"/>
                  </a:srgbClr>
                </a:solidFill>
              </a:rPr>
              <a:t>8051 port 0 provides both address and data.</a:t>
            </a:r>
          </a:p>
          <a:p>
            <a:pPr lvl="1"/>
            <a:r>
              <a:rPr lang="en-US" dirty="0">
                <a:solidFill>
                  <a:srgbClr val="000000">
                    <a:lumMod val="95000"/>
                    <a:lumOff val="5000"/>
                  </a:srgbClr>
                </a:solidFill>
              </a:rPr>
              <a:t>The ALE pin is used for de-multiplexing the address and data when Port 0 is in use. 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357021" y="896693"/>
            <a:ext cx="4572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135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Connector 9"/>
          <p:cNvCxnSpPr/>
          <p:nvPr/>
        </p:nvCxnSpPr>
        <p:spPr bwMode="auto">
          <a:xfrm>
            <a:off x="1419155" y="1472428"/>
            <a:ext cx="377851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135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Connector 10"/>
          <p:cNvCxnSpPr/>
          <p:nvPr/>
        </p:nvCxnSpPr>
        <p:spPr bwMode="auto">
          <a:xfrm>
            <a:off x="2100329" y="2346101"/>
            <a:ext cx="377851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135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Connector 11"/>
          <p:cNvCxnSpPr/>
          <p:nvPr/>
        </p:nvCxnSpPr>
        <p:spPr bwMode="auto">
          <a:xfrm>
            <a:off x="505128" y="2893454"/>
            <a:ext cx="809958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135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0908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ROM in 8051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original 8051 microcontroller has </a:t>
            </a:r>
            <a:r>
              <a:rPr lang="en-US" dirty="0" smtClean="0">
                <a:solidFill>
                  <a:srgbClr val="FF0000"/>
                </a:solidFill>
              </a:rPr>
              <a:t>4K </a:t>
            </a:r>
            <a:r>
              <a:rPr lang="en-US" dirty="0">
                <a:solidFill>
                  <a:srgbClr val="FF0000"/>
                </a:solidFill>
              </a:rPr>
              <a:t>bytes </a:t>
            </a:r>
            <a:r>
              <a:rPr lang="en-US" dirty="0"/>
              <a:t>on-chip ROM.</a:t>
            </a:r>
            <a:endParaRPr lang="en-US" dirty="0" smtClean="0"/>
          </a:p>
          <a:p>
            <a:r>
              <a:rPr lang="en-US" dirty="0"/>
              <a:t>No member of 8051 family can </a:t>
            </a:r>
            <a:r>
              <a:rPr lang="en-US" dirty="0" smtClean="0"/>
              <a:t>have more </a:t>
            </a:r>
            <a:r>
              <a:rPr lang="en-US" dirty="0"/>
              <a:t>than 64K bytes </a:t>
            </a:r>
            <a:r>
              <a:rPr lang="en-US" dirty="0" smtClean="0"/>
              <a:t>ROM:</a:t>
            </a:r>
            <a:endParaRPr lang="en-US" dirty="0"/>
          </a:p>
          <a:p>
            <a:pPr lvl="1"/>
            <a:r>
              <a:rPr lang="en-US" dirty="0" smtClean="0"/>
              <a:t>The </a:t>
            </a:r>
            <a:r>
              <a:rPr lang="en-US" dirty="0"/>
              <a:t>program counter is a 16-bit </a:t>
            </a:r>
            <a:r>
              <a:rPr lang="en-US" dirty="0" smtClean="0"/>
              <a:t>register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90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RAM in </a:t>
            </a:r>
            <a:r>
              <a:rPr lang="en-US" dirty="0"/>
              <a:t>8051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128 bytes of RAM in </a:t>
            </a:r>
            <a:r>
              <a:rPr lang="en-US" dirty="0" smtClean="0"/>
              <a:t>the 8051(Assigned </a:t>
            </a:r>
            <a:r>
              <a:rPr lang="en-US" dirty="0"/>
              <a:t>addresses </a:t>
            </a:r>
            <a:r>
              <a:rPr lang="en-US" dirty="0">
                <a:solidFill>
                  <a:srgbClr val="FF0000"/>
                </a:solidFill>
              </a:rPr>
              <a:t>00 to </a:t>
            </a:r>
            <a:r>
              <a:rPr lang="en-US" dirty="0" smtClean="0">
                <a:solidFill>
                  <a:srgbClr val="FF0000"/>
                </a:solidFill>
              </a:rPr>
              <a:t>7FH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128 bytes are divided into </a:t>
            </a:r>
            <a:r>
              <a:rPr lang="en-US" dirty="0" smtClean="0"/>
              <a:t>three different </a:t>
            </a:r>
            <a:r>
              <a:rPr lang="en-US" dirty="0"/>
              <a:t>groups as </a:t>
            </a:r>
            <a:r>
              <a:rPr lang="en-US" dirty="0" smtClean="0"/>
              <a:t>follows: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/>
              <a:t>A total of 32 bytes from locations 00 </a:t>
            </a:r>
            <a:r>
              <a:rPr lang="en-US" dirty="0" smtClean="0"/>
              <a:t>to 1FH are </a:t>
            </a:r>
            <a:r>
              <a:rPr lang="en-US" dirty="0"/>
              <a:t>set aside for </a:t>
            </a:r>
            <a:r>
              <a:rPr lang="en-US" b="1" dirty="0">
                <a:solidFill>
                  <a:srgbClr val="FF0000"/>
                </a:solidFill>
              </a:rPr>
              <a:t>register </a:t>
            </a:r>
            <a:r>
              <a:rPr lang="en-US" b="1" dirty="0" smtClean="0">
                <a:solidFill>
                  <a:srgbClr val="FF0000"/>
                </a:solidFill>
              </a:rPr>
              <a:t>banks </a:t>
            </a:r>
            <a:r>
              <a:rPr lang="en-US" dirty="0" smtClean="0"/>
              <a:t>and </a:t>
            </a:r>
            <a:r>
              <a:rPr lang="en-US" dirty="0"/>
              <a:t>the </a:t>
            </a:r>
            <a:r>
              <a:rPr lang="en-US" b="1" dirty="0" smtClean="0">
                <a:solidFill>
                  <a:srgbClr val="FF0000"/>
                </a:solidFill>
              </a:rPr>
              <a:t>stack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A </a:t>
            </a:r>
            <a:r>
              <a:rPr lang="en-US" dirty="0"/>
              <a:t>total of 16 bytes from locations 20H </a:t>
            </a:r>
            <a:r>
              <a:rPr lang="en-US" dirty="0" smtClean="0"/>
              <a:t>to 2FH </a:t>
            </a:r>
            <a:r>
              <a:rPr lang="en-US" dirty="0"/>
              <a:t>are set aside for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bit-addressable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read/write memory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A </a:t>
            </a:r>
            <a:r>
              <a:rPr lang="en-US" dirty="0"/>
              <a:t>total of 80 bytes from locations 30H </a:t>
            </a:r>
            <a:r>
              <a:rPr lang="en-US" dirty="0" smtClean="0"/>
              <a:t>to 7FH </a:t>
            </a:r>
            <a:r>
              <a:rPr lang="en-US" dirty="0"/>
              <a:t>are used for read and write </a:t>
            </a:r>
            <a:r>
              <a:rPr lang="en-US" dirty="0" smtClean="0"/>
              <a:t>storage, called </a:t>
            </a:r>
            <a:r>
              <a:rPr lang="en-US" b="1" dirty="0"/>
              <a:t>scratch </a:t>
            </a:r>
            <a:r>
              <a:rPr lang="en-US" b="1" dirty="0" smtClean="0"/>
              <a:t>pad.</a:t>
            </a:r>
          </a:p>
        </p:txBody>
      </p:sp>
    </p:spTree>
    <p:extLst>
      <p:ext uri="{BB962C8B-B14F-4D97-AF65-F5344CB8AC3E}">
        <p14:creationId xmlns:p14="http://schemas.microsoft.com/office/powerpoint/2010/main" val="286131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RAM of 8051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254811"/>
            <a:ext cx="4600575" cy="49935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81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Register Banks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48547" y="1368583"/>
            <a:ext cx="4473893" cy="4641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96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Register Banks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32 </a:t>
            </a:r>
            <a:r>
              <a:rPr lang="en-US" dirty="0"/>
              <a:t>bytes </a:t>
            </a:r>
            <a:r>
              <a:rPr lang="en-US" dirty="0" smtClean="0"/>
              <a:t>from </a:t>
            </a:r>
            <a:r>
              <a:rPr lang="en-US" dirty="0"/>
              <a:t>address 00 to 1F hex are divided into </a:t>
            </a:r>
            <a:r>
              <a:rPr lang="en-US" dirty="0" smtClean="0">
                <a:solidFill>
                  <a:srgbClr val="FF0000"/>
                </a:solidFill>
              </a:rPr>
              <a:t>4 banks </a:t>
            </a:r>
            <a:r>
              <a:rPr lang="en-US" dirty="0">
                <a:solidFill>
                  <a:srgbClr val="FF0000"/>
                </a:solidFill>
              </a:rPr>
              <a:t>of registers</a:t>
            </a:r>
            <a:r>
              <a:rPr lang="en-US" dirty="0"/>
              <a:t> in which each </a:t>
            </a:r>
            <a:r>
              <a:rPr lang="en-US" dirty="0" smtClean="0"/>
              <a:t>bank has </a:t>
            </a:r>
            <a:r>
              <a:rPr lang="en-US" dirty="0"/>
              <a:t>8 registers, </a:t>
            </a:r>
            <a:r>
              <a:rPr lang="en-US" dirty="0" smtClean="0"/>
              <a:t>R0-R7.</a:t>
            </a:r>
          </a:p>
          <a:p>
            <a:r>
              <a:rPr lang="en-US" dirty="0">
                <a:solidFill>
                  <a:srgbClr val="FF0000"/>
                </a:solidFill>
              </a:rPr>
              <a:t>Register bank 0 </a:t>
            </a:r>
            <a:r>
              <a:rPr lang="en-US" dirty="0"/>
              <a:t>is the </a:t>
            </a:r>
            <a:r>
              <a:rPr lang="en-US" dirty="0">
                <a:solidFill>
                  <a:srgbClr val="FF0000"/>
                </a:solidFill>
              </a:rPr>
              <a:t>default</a:t>
            </a:r>
            <a:r>
              <a:rPr lang="en-US" dirty="0"/>
              <a:t> </a:t>
            </a:r>
            <a:r>
              <a:rPr lang="en-US" dirty="0" smtClean="0"/>
              <a:t>when 8051 </a:t>
            </a:r>
            <a:r>
              <a:rPr lang="en-US" dirty="0"/>
              <a:t>is powered </a:t>
            </a:r>
            <a:r>
              <a:rPr lang="en-US" dirty="0" smtClean="0"/>
              <a:t>up. </a:t>
            </a:r>
          </a:p>
          <a:p>
            <a:pPr lvl="1"/>
            <a:r>
              <a:rPr lang="en-US" dirty="0" smtClean="0"/>
              <a:t>That </a:t>
            </a:r>
            <a:r>
              <a:rPr lang="en-US" dirty="0"/>
              <a:t>is </a:t>
            </a:r>
            <a:r>
              <a:rPr lang="en-US" dirty="0" smtClean="0"/>
              <a:t>by default RAM </a:t>
            </a:r>
            <a:r>
              <a:rPr lang="en-US" dirty="0"/>
              <a:t>locations 0, 1,2,3,4,5,6 and 7 </a:t>
            </a:r>
            <a:r>
              <a:rPr lang="en-US" dirty="0" smtClean="0"/>
              <a:t>are accessed </a:t>
            </a:r>
            <a:r>
              <a:rPr lang="en-US" dirty="0"/>
              <a:t>with names R0, R1, R2, R3, R4, R5, R6 and R7 when programing </a:t>
            </a:r>
            <a:r>
              <a:rPr lang="en-US" dirty="0" smtClean="0"/>
              <a:t>the 8051.</a:t>
            </a:r>
          </a:p>
          <a:p>
            <a:r>
              <a:rPr lang="en-US" dirty="0" smtClean="0"/>
              <a:t>We can switch to other banks by use of the </a:t>
            </a:r>
            <a:r>
              <a:rPr lang="en-US" dirty="0" smtClean="0">
                <a:solidFill>
                  <a:srgbClr val="FF0000"/>
                </a:solidFill>
              </a:rPr>
              <a:t>PSW(program status word) register</a:t>
            </a:r>
            <a:r>
              <a:rPr lang="en-US" dirty="0"/>
              <a:t>.</a:t>
            </a:r>
          </a:p>
          <a:p>
            <a:pPr lvl="1"/>
            <a:r>
              <a:rPr lang="en-US" dirty="0" smtClean="0"/>
              <a:t>Bits D4 and D3 of the PSW are used to select the desired register bank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2913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Program Status Word </a:t>
            </a:r>
            <a:r>
              <a:rPr lang="en-US" dirty="0"/>
              <a:t>(PSW)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" y="746975"/>
            <a:ext cx="9094788" cy="5755386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program status word (</a:t>
            </a:r>
            <a:r>
              <a:rPr lang="en-US" dirty="0" smtClean="0">
                <a:solidFill>
                  <a:srgbClr val="FF0000"/>
                </a:solidFill>
              </a:rPr>
              <a:t>PSW) </a:t>
            </a:r>
            <a:r>
              <a:rPr lang="en-US" dirty="0" smtClean="0"/>
              <a:t>register</a:t>
            </a:r>
            <a:r>
              <a:rPr lang="en-US" dirty="0"/>
              <a:t>, also referred to as the </a:t>
            </a:r>
            <a:r>
              <a:rPr lang="en-US" dirty="0" smtClean="0">
                <a:solidFill>
                  <a:srgbClr val="FF0000"/>
                </a:solidFill>
              </a:rPr>
              <a:t>flag register</a:t>
            </a:r>
            <a:r>
              <a:rPr lang="en-US" dirty="0"/>
              <a:t>, is an 8 bit </a:t>
            </a:r>
            <a:r>
              <a:rPr lang="en-US" dirty="0" smtClean="0"/>
              <a:t>register.</a:t>
            </a:r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Only </a:t>
            </a:r>
            <a:r>
              <a:rPr lang="en-US" dirty="0">
                <a:solidFill>
                  <a:srgbClr val="FF0000"/>
                </a:solidFill>
              </a:rPr>
              <a:t>6 bits </a:t>
            </a:r>
            <a:r>
              <a:rPr lang="en-US" dirty="0"/>
              <a:t>are used</a:t>
            </a:r>
          </a:p>
          <a:p>
            <a:pPr lvl="1"/>
            <a:r>
              <a:rPr lang="en-US" dirty="0" smtClean="0"/>
              <a:t>CY </a:t>
            </a:r>
            <a:r>
              <a:rPr lang="en-US" dirty="0"/>
              <a:t>(carry), AC (auxiliary carry), </a:t>
            </a:r>
            <a:r>
              <a:rPr lang="en-US" dirty="0" smtClean="0"/>
              <a:t>P (parity</a:t>
            </a:r>
            <a:r>
              <a:rPr lang="en-US" dirty="0"/>
              <a:t>), and OV (</a:t>
            </a:r>
            <a:r>
              <a:rPr lang="en-US" dirty="0" smtClean="0"/>
              <a:t>overflow).</a:t>
            </a:r>
          </a:p>
          <a:p>
            <a:pPr lvl="1"/>
            <a:r>
              <a:rPr lang="en-US" dirty="0" smtClean="0"/>
              <a:t>The </a:t>
            </a:r>
            <a:r>
              <a:rPr lang="en-US" dirty="0">
                <a:solidFill>
                  <a:srgbClr val="FF0000"/>
                </a:solidFill>
              </a:rPr>
              <a:t>PSW3</a:t>
            </a:r>
            <a:r>
              <a:rPr lang="en-US" dirty="0"/>
              <a:t> and </a:t>
            </a:r>
            <a:r>
              <a:rPr lang="en-US" dirty="0">
                <a:solidFill>
                  <a:srgbClr val="FF0000"/>
                </a:solidFill>
              </a:rPr>
              <a:t>PSW4</a:t>
            </a:r>
            <a:r>
              <a:rPr lang="en-US" dirty="0"/>
              <a:t> are designed as RS0 </a:t>
            </a:r>
            <a:r>
              <a:rPr lang="en-US" dirty="0" smtClean="0"/>
              <a:t>and RS</a:t>
            </a:r>
            <a:r>
              <a:rPr lang="en-US" dirty="0" smtClean="0">
                <a:latin typeface="Franklin Gothic Book" pitchFamily="34" charset="0"/>
              </a:rPr>
              <a:t>1</a:t>
            </a:r>
            <a:r>
              <a:rPr lang="en-US" dirty="0"/>
              <a:t>, and are used to </a:t>
            </a:r>
            <a:r>
              <a:rPr lang="en-US" i="1" dirty="0">
                <a:solidFill>
                  <a:srgbClr val="FF0000"/>
                </a:solidFill>
              </a:rPr>
              <a:t>change the </a:t>
            </a:r>
            <a:r>
              <a:rPr lang="en-US" i="1" dirty="0" smtClean="0">
                <a:solidFill>
                  <a:srgbClr val="FF0000"/>
                </a:solidFill>
              </a:rPr>
              <a:t>register banks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pPr marL="0" indent="0" algn="ctr">
              <a:buNone/>
            </a:pPr>
            <a:r>
              <a:rPr lang="en-US" sz="2400" dirty="0" smtClean="0"/>
              <a:t>Program </a:t>
            </a:r>
            <a:r>
              <a:rPr lang="en-US" sz="2400" dirty="0"/>
              <a:t>Status Word (PSW</a:t>
            </a:r>
            <a:r>
              <a:rPr lang="en-US" sz="2400" dirty="0" smtClean="0"/>
              <a:t>) Register 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143000" y="4062201"/>
            <a:ext cx="7710153" cy="1215780"/>
            <a:chOff x="1143000" y="4062201"/>
            <a:chExt cx="7710153" cy="1215780"/>
          </a:xfrm>
        </p:grpSpPr>
        <p:graphicFrame>
          <p:nvGraphicFramePr>
            <p:cNvPr id="6" name="Content Placeholder 5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400571619"/>
                </p:ext>
              </p:extLst>
            </p:nvPr>
          </p:nvGraphicFramePr>
          <p:xfrm>
            <a:off x="1143000" y="4546461"/>
            <a:ext cx="7620000" cy="731520"/>
          </p:xfrm>
          <a:graphic>
            <a:graphicData uri="http://schemas.openxmlformats.org/drawingml/2006/table">
              <a:tbl>
                <a:tblPr firstRow="1" bandRow="1">
                  <a:tableStyleId>{D7AC3CCA-C797-4891-BE02-D94E43425B78}</a:tableStyleId>
                </a:tblPr>
                <a:tblGrid>
                  <a:gridCol w="952500"/>
                  <a:gridCol w="952500"/>
                  <a:gridCol w="952500"/>
                  <a:gridCol w="952500"/>
                  <a:gridCol w="952500"/>
                  <a:gridCol w="952500"/>
                  <a:gridCol w="952500"/>
                  <a:gridCol w="952500"/>
                </a:tblGrid>
                <a:tr h="294640">
                  <a:tc>
                    <a:txBody>
                      <a:bodyPr/>
                      <a:lstStyle/>
                      <a:p>
                        <a:pPr algn="ctr"/>
                        <a:r>
                          <a:rPr lang="en-US" dirty="0" smtClean="0"/>
                          <a:t>CY</a:t>
                        </a:r>
                        <a:endParaRPr lang="en-US" dirty="0"/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dirty="0" smtClean="0"/>
                          <a:t>AC</a:t>
                        </a:r>
                        <a:endParaRPr lang="en-US" dirty="0"/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dirty="0" smtClean="0"/>
                          <a:t>--</a:t>
                        </a:r>
                        <a:endParaRPr lang="en-US" dirty="0"/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dirty="0" smtClean="0"/>
                          <a:t>RS1</a:t>
                        </a:r>
                        <a:endParaRPr lang="en-US" dirty="0"/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dirty="0" smtClean="0"/>
                          <a:t>RS0</a:t>
                        </a:r>
                        <a:endParaRPr lang="en-US" dirty="0"/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dirty="0" smtClean="0"/>
                          <a:t>OV</a:t>
                        </a:r>
                        <a:endParaRPr lang="en-US" dirty="0"/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dirty="0" smtClean="0"/>
                          <a:t>--</a:t>
                        </a:r>
                        <a:endParaRPr lang="en-US" dirty="0"/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dirty="0" smtClean="0"/>
                          <a:t>P</a:t>
                        </a:r>
                        <a:endParaRPr lang="en-US" dirty="0"/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  <a:tr h="294640">
                  <a:tc>
                    <a:txBody>
                      <a:bodyPr/>
                      <a:lstStyle/>
                      <a:p>
                        <a:pPr algn="ctr"/>
                        <a:r>
                          <a:rPr lang="en-US" dirty="0" smtClean="0"/>
                          <a:t>D</a:t>
                        </a:r>
                        <a:r>
                          <a:rPr lang="en-US" baseline="-25000" dirty="0" smtClean="0"/>
                          <a:t>7</a:t>
                        </a:r>
                        <a:endParaRPr lang="en-US" baseline="-25000" dirty="0"/>
                      </a:p>
                    </a:txBody>
                    <a:tcPr>
                      <a:lnL w="12700" cmpd="sng">
                        <a:noFill/>
                      </a:lnL>
                      <a:lnR w="12700" cmpd="sng">
                        <a:noFill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mpd="sng">
                        <a:noFill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dirty="0" smtClean="0"/>
                          <a:t>D</a:t>
                        </a:r>
                        <a:r>
                          <a:rPr lang="en-US" baseline="-25000" dirty="0" smtClean="0"/>
                          <a:t>6</a:t>
                        </a:r>
                        <a:endParaRPr lang="en-US" baseline="-25000" dirty="0"/>
                      </a:p>
                    </a:txBody>
                    <a:tcPr>
                      <a:lnL w="12700" cmpd="sng">
                        <a:noFill/>
                      </a:lnL>
                      <a:lnR w="12700" cmpd="sng">
                        <a:noFill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mpd="sng">
                        <a:noFill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dirty="0" smtClean="0"/>
                          <a:t>D</a:t>
                        </a:r>
                        <a:r>
                          <a:rPr lang="en-US" baseline="-25000" dirty="0" smtClean="0"/>
                          <a:t>5</a:t>
                        </a:r>
                        <a:endParaRPr lang="en-US" baseline="-25000" dirty="0"/>
                      </a:p>
                    </a:txBody>
                    <a:tcPr>
                      <a:lnL w="12700" cmpd="sng">
                        <a:noFill/>
                      </a:lnL>
                      <a:lnR w="12700" cmpd="sng">
                        <a:noFill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mpd="sng">
                        <a:noFill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dirty="0" smtClean="0"/>
                          <a:t>D</a:t>
                        </a:r>
                        <a:r>
                          <a:rPr lang="en-US" baseline="-25000" dirty="0" smtClean="0"/>
                          <a:t>4</a:t>
                        </a:r>
                        <a:endParaRPr lang="en-US" baseline="-25000" dirty="0"/>
                      </a:p>
                    </a:txBody>
                    <a:tcPr>
                      <a:lnL w="12700" cmpd="sng">
                        <a:noFill/>
                      </a:lnL>
                      <a:lnR w="12700" cmpd="sng">
                        <a:noFill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mpd="sng">
                        <a:noFill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dirty="0" smtClean="0"/>
                          <a:t>D</a:t>
                        </a:r>
                        <a:r>
                          <a:rPr lang="en-US" baseline="-25000" dirty="0" smtClean="0"/>
                          <a:t>3</a:t>
                        </a:r>
                        <a:endParaRPr lang="en-US" baseline="-25000" dirty="0"/>
                      </a:p>
                    </a:txBody>
                    <a:tcPr>
                      <a:lnL w="12700" cmpd="sng">
                        <a:noFill/>
                      </a:lnL>
                      <a:lnR w="12700" cmpd="sng">
                        <a:noFill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mpd="sng">
                        <a:noFill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dirty="0" smtClean="0"/>
                          <a:t>D</a:t>
                        </a:r>
                        <a:r>
                          <a:rPr lang="en-US" baseline="-25000" dirty="0" smtClean="0"/>
                          <a:t>2</a:t>
                        </a:r>
                        <a:endParaRPr lang="en-US" baseline="-25000" dirty="0"/>
                      </a:p>
                    </a:txBody>
                    <a:tcPr>
                      <a:lnL w="12700" cmpd="sng">
                        <a:noFill/>
                      </a:lnL>
                      <a:lnR w="12700" cmpd="sng">
                        <a:noFill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mpd="sng">
                        <a:noFill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dirty="0" smtClean="0"/>
                          <a:t>D</a:t>
                        </a:r>
                        <a:r>
                          <a:rPr lang="en-US" baseline="-25000" dirty="0" smtClean="0"/>
                          <a:t>1</a:t>
                        </a:r>
                        <a:endParaRPr lang="en-US" baseline="-25000" dirty="0"/>
                      </a:p>
                    </a:txBody>
                    <a:tcPr>
                      <a:lnL w="12700" cmpd="sng">
                        <a:noFill/>
                      </a:lnL>
                      <a:lnR w="12700" cmpd="sng">
                        <a:noFill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mpd="sng">
                        <a:noFill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dirty="0" smtClean="0"/>
                          <a:t>D</a:t>
                        </a:r>
                        <a:r>
                          <a:rPr lang="en-US" baseline="-25000" dirty="0" smtClean="0"/>
                          <a:t>0</a:t>
                        </a:r>
                        <a:endParaRPr lang="en-US" baseline="-25000" dirty="0"/>
                      </a:p>
                    </a:txBody>
                    <a:tcPr>
                      <a:lnL w="12700" cmpd="sng">
                        <a:noFill/>
                      </a:lnL>
                      <a:lnR w="12700" cmpd="sng">
                        <a:noFill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mpd="sng">
                        <a:noFill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</a:tr>
              </a:tbl>
            </a:graphicData>
          </a:graphic>
        </p:graphicFrame>
        <p:sp>
          <p:nvSpPr>
            <p:cNvPr id="7" name="TextBox 6"/>
            <p:cNvSpPr txBox="1"/>
            <p:nvPr/>
          </p:nvSpPr>
          <p:spPr>
            <a:xfrm>
              <a:off x="1156953" y="4137327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chemeClr val="tx2"/>
                  </a:solidFill>
                </a:rPr>
                <a:t>MSB</a:t>
              </a:r>
              <a:endParaRPr lang="en-US" sz="1600" b="1" dirty="0">
                <a:solidFill>
                  <a:schemeClr val="tx2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938753" y="4062201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chemeClr val="tx2"/>
                  </a:solidFill>
                </a:rPr>
                <a:t>L</a:t>
              </a:r>
              <a:r>
                <a:rPr lang="en-US" sz="1600" b="1" dirty="0" smtClean="0">
                  <a:solidFill>
                    <a:schemeClr val="tx2"/>
                  </a:solidFill>
                </a:rPr>
                <a:t>SB</a:t>
              </a:r>
              <a:endParaRPr lang="en-US" sz="1600" b="1" dirty="0">
                <a:solidFill>
                  <a:schemeClr val="tx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5935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Reading:</a:t>
            </a:r>
          </a:p>
          <a:p>
            <a:pPr lvl="1" algn="just"/>
            <a:r>
              <a:rPr lang="en-US" dirty="0"/>
              <a:t> Muhammad Ali </a:t>
            </a:r>
            <a:r>
              <a:rPr lang="en-US" dirty="0" err="1"/>
              <a:t>Mazidi</a:t>
            </a:r>
            <a:r>
              <a:rPr lang="en-US" dirty="0"/>
              <a:t>, Janice </a:t>
            </a:r>
            <a:r>
              <a:rPr lang="en-US" dirty="0" err="1"/>
              <a:t>Gillispie</a:t>
            </a:r>
            <a:r>
              <a:rPr lang="en-US" dirty="0"/>
              <a:t> </a:t>
            </a:r>
            <a:r>
              <a:rPr lang="en-US" dirty="0" err="1"/>
              <a:t>Mazidi</a:t>
            </a:r>
            <a:r>
              <a:rPr lang="en-US" dirty="0"/>
              <a:t>, </a:t>
            </a:r>
            <a:r>
              <a:rPr lang="en-US" dirty="0" err="1"/>
              <a:t>Rolin</a:t>
            </a:r>
            <a:r>
              <a:rPr lang="en-US" dirty="0"/>
              <a:t> D. </a:t>
            </a:r>
            <a:r>
              <a:rPr lang="en-US" dirty="0" err="1"/>
              <a:t>McKinlay</a:t>
            </a:r>
            <a:r>
              <a:rPr lang="en-US" dirty="0"/>
              <a:t>, “The 8051 Microcontroller and Embedded Systems using Assembly and C”, 2nd Edition, Prentice Hall </a:t>
            </a:r>
          </a:p>
        </p:txBody>
      </p:sp>
    </p:spTree>
    <p:extLst>
      <p:ext uri="{BB962C8B-B14F-4D97-AF65-F5344CB8AC3E}">
        <p14:creationId xmlns:p14="http://schemas.microsoft.com/office/powerpoint/2010/main" val="34920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Status Word (PSW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The carry flag (CY)</a:t>
            </a:r>
          </a:p>
          <a:p>
            <a:pPr lvl="1"/>
            <a:r>
              <a:rPr lang="en-US" dirty="0"/>
              <a:t>Set whenever there is a carry out from the D7 bit.  </a:t>
            </a:r>
          </a:p>
          <a:p>
            <a:pPr lvl="1"/>
            <a:r>
              <a:rPr lang="en-US" dirty="0"/>
              <a:t>It is affected after an 8-bit addition or subtraction. </a:t>
            </a:r>
          </a:p>
          <a:p>
            <a:pPr lvl="1"/>
            <a:r>
              <a:rPr lang="en-US" dirty="0"/>
              <a:t>It can also be set to </a:t>
            </a:r>
            <a:r>
              <a:rPr lang="en-US" dirty="0">
                <a:latin typeface="Franklin Gothic Book" pitchFamily="34" charset="0"/>
              </a:rPr>
              <a:t>1</a:t>
            </a:r>
            <a:r>
              <a:rPr lang="en-US" dirty="0"/>
              <a:t> or 0 directly  by  instructions  "SETB C" and "CLR C” respectively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Auxiliary </a:t>
            </a:r>
            <a:r>
              <a:rPr lang="en-US" dirty="0">
                <a:solidFill>
                  <a:srgbClr val="FF0000"/>
                </a:solidFill>
              </a:rPr>
              <a:t>carry (AC) 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indicates </a:t>
            </a:r>
            <a:r>
              <a:rPr lang="en-US" dirty="0"/>
              <a:t>a carry from D3 to </a:t>
            </a:r>
            <a:r>
              <a:rPr lang="en-US" dirty="0" smtClean="0"/>
              <a:t>D4 during addition and subtraction operations.  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The </a:t>
            </a:r>
            <a:r>
              <a:rPr lang="en-US" i="1" dirty="0">
                <a:solidFill>
                  <a:srgbClr val="FF0000"/>
                </a:solidFill>
              </a:rPr>
              <a:t>overflow </a:t>
            </a:r>
            <a:r>
              <a:rPr lang="en-US" i="1" dirty="0" smtClean="0">
                <a:solidFill>
                  <a:srgbClr val="FF0000"/>
                </a:solidFill>
              </a:rPr>
              <a:t>flag (OV)</a:t>
            </a:r>
            <a:endParaRPr lang="en-US" sz="2800" dirty="0" smtClean="0">
              <a:solidFill>
                <a:srgbClr val="FF0000"/>
              </a:solidFill>
            </a:endParaRPr>
          </a:p>
          <a:p>
            <a:pPr lvl="1"/>
            <a:r>
              <a:rPr lang="en-US" dirty="0"/>
              <a:t>set whenever the result of a signed number operation is </a:t>
            </a:r>
            <a:r>
              <a:rPr lang="en-US" dirty="0" smtClean="0"/>
              <a:t>too large</a:t>
            </a:r>
            <a:r>
              <a:rPr lang="en-US" dirty="0"/>
              <a:t>, causing </a:t>
            </a:r>
            <a:r>
              <a:rPr lang="en-US" dirty="0" smtClean="0"/>
              <a:t>the </a:t>
            </a:r>
            <a:r>
              <a:rPr lang="en-US" dirty="0"/>
              <a:t>high-order bit to overflow into the sign </a:t>
            </a:r>
            <a:r>
              <a:rPr lang="en-US" dirty="0" smtClean="0"/>
              <a:t>bit. </a:t>
            </a:r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003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Program </a:t>
            </a:r>
            <a:r>
              <a:rPr lang="en-US" dirty="0"/>
              <a:t>Status Word (PSW)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The parity flag (P)</a:t>
            </a:r>
          </a:p>
          <a:p>
            <a:pPr lvl="1"/>
            <a:r>
              <a:rPr lang="en-US" dirty="0"/>
              <a:t>The parity flag reflects the number of </a:t>
            </a:r>
            <a:r>
              <a:rPr lang="en-US" dirty="0">
                <a:latin typeface="Franklin Gothic Book" pitchFamily="34" charset="0"/>
              </a:rPr>
              <a:t>1</a:t>
            </a:r>
            <a:r>
              <a:rPr lang="en-US" dirty="0"/>
              <a:t>s in the A (accumulator) register only. </a:t>
            </a:r>
          </a:p>
          <a:p>
            <a:pPr lvl="1"/>
            <a:r>
              <a:rPr lang="en-US" dirty="0"/>
              <a:t>If the register A contains an odd number of </a:t>
            </a:r>
            <a:r>
              <a:rPr lang="en-US" dirty="0">
                <a:latin typeface="Franklin Gothic Book" pitchFamily="34" charset="0"/>
              </a:rPr>
              <a:t>1</a:t>
            </a:r>
            <a:r>
              <a:rPr lang="en-US" dirty="0"/>
              <a:t>s, then P </a:t>
            </a:r>
            <a:r>
              <a:rPr lang="en-US" sz="2000" dirty="0"/>
              <a:t>= </a:t>
            </a:r>
            <a:r>
              <a:rPr lang="en-US" dirty="0">
                <a:latin typeface="Franklin Gothic Book" pitchFamily="34" charset="0"/>
              </a:rPr>
              <a:t>1</a:t>
            </a:r>
            <a:r>
              <a:rPr lang="en-US" dirty="0"/>
              <a:t>.  And </a:t>
            </a:r>
          </a:p>
          <a:p>
            <a:pPr marL="457200" lvl="1" indent="0">
              <a:buNone/>
            </a:pPr>
            <a:r>
              <a:rPr lang="en-US" dirty="0"/>
              <a:t>     P </a:t>
            </a:r>
            <a:r>
              <a:rPr lang="en-US" sz="2000" dirty="0"/>
              <a:t>= </a:t>
            </a:r>
            <a:r>
              <a:rPr lang="en-US" dirty="0"/>
              <a:t>0 if A has an even number of </a:t>
            </a:r>
            <a:r>
              <a:rPr lang="en-US" dirty="0">
                <a:latin typeface="Franklin Gothic Book" pitchFamily="34" charset="0"/>
              </a:rPr>
              <a:t>1</a:t>
            </a:r>
            <a:r>
              <a:rPr lang="en-US" dirty="0"/>
              <a:t>s.</a:t>
            </a:r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/>
              <a:t>can select the corresponding Register Bank bit using RS0 and RS</a:t>
            </a:r>
            <a:r>
              <a:rPr lang="en-US" dirty="0">
                <a:latin typeface="Franklin Gothic Book" pitchFamily="34" charset="0"/>
              </a:rPr>
              <a:t>1</a:t>
            </a:r>
            <a:r>
              <a:rPr lang="en-US" dirty="0"/>
              <a:t> bits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203" y="4284372"/>
            <a:ext cx="8087591" cy="2164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339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in 8051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solidFill>
                  <a:srgbClr val="7030A0"/>
                </a:solidFill>
              </a:rPr>
              <a:t>stack</a:t>
            </a:r>
            <a:r>
              <a:rPr lang="en-US" dirty="0"/>
              <a:t> is a section of RAM used </a:t>
            </a:r>
            <a:r>
              <a:rPr lang="en-US" dirty="0" smtClean="0"/>
              <a:t>by the </a:t>
            </a:r>
            <a:r>
              <a:rPr lang="en-US" dirty="0"/>
              <a:t>CPU to store </a:t>
            </a:r>
            <a:r>
              <a:rPr lang="en-US" dirty="0" smtClean="0"/>
              <a:t>information temporarily.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register used to access the </a:t>
            </a:r>
            <a:r>
              <a:rPr lang="en-US" dirty="0" smtClean="0"/>
              <a:t>stack is </a:t>
            </a:r>
            <a:r>
              <a:rPr lang="en-US" dirty="0"/>
              <a:t>called the </a:t>
            </a:r>
            <a:r>
              <a:rPr lang="en-US" dirty="0" smtClean="0">
                <a:solidFill>
                  <a:srgbClr val="7030A0"/>
                </a:solidFill>
              </a:rPr>
              <a:t>stack pointer</a:t>
            </a:r>
            <a:r>
              <a:rPr lang="en-US" dirty="0"/>
              <a:t> </a:t>
            </a:r>
            <a:r>
              <a:rPr lang="en-US" dirty="0" smtClean="0"/>
              <a:t>(SP) register.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stack pointer in the 8051 is only 8 </a:t>
            </a:r>
            <a:r>
              <a:rPr lang="en-US" dirty="0" smtClean="0"/>
              <a:t>bit wide</a:t>
            </a:r>
            <a:r>
              <a:rPr lang="en-US" dirty="0"/>
              <a:t>, which means that it can take </a:t>
            </a:r>
            <a:r>
              <a:rPr lang="en-US" dirty="0" smtClean="0"/>
              <a:t>value of </a:t>
            </a:r>
            <a:r>
              <a:rPr lang="en-US" dirty="0"/>
              <a:t>00 to </a:t>
            </a:r>
            <a:r>
              <a:rPr lang="en-US" dirty="0" smtClean="0"/>
              <a:t>FFH.</a:t>
            </a:r>
            <a:endParaRPr lang="en-US" dirty="0"/>
          </a:p>
          <a:p>
            <a:r>
              <a:rPr lang="en-US" dirty="0" smtClean="0"/>
              <a:t>When </a:t>
            </a:r>
            <a:r>
              <a:rPr lang="en-US" dirty="0"/>
              <a:t>the 8051 is </a:t>
            </a:r>
            <a:r>
              <a:rPr lang="en-US" dirty="0">
                <a:solidFill>
                  <a:srgbClr val="FF0000"/>
                </a:solidFill>
              </a:rPr>
              <a:t>powered </a:t>
            </a:r>
            <a:r>
              <a:rPr lang="en-US" dirty="0" smtClean="0">
                <a:solidFill>
                  <a:srgbClr val="FF0000"/>
                </a:solidFill>
              </a:rPr>
              <a:t>up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SP register </a:t>
            </a:r>
            <a:r>
              <a:rPr lang="en-US" dirty="0"/>
              <a:t>contains value </a:t>
            </a:r>
            <a:r>
              <a:rPr lang="en-US" dirty="0" smtClean="0">
                <a:solidFill>
                  <a:srgbClr val="FF0000"/>
                </a:solidFill>
              </a:rPr>
              <a:t>07 </a:t>
            </a:r>
            <a:r>
              <a:rPr lang="en-US" dirty="0">
                <a:solidFill>
                  <a:srgbClr val="FF0000"/>
                </a:solidFill>
              </a:rPr>
              <a:t>RAM </a:t>
            </a:r>
            <a:r>
              <a:rPr lang="en-US" dirty="0" smtClean="0"/>
              <a:t>location. 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08 </a:t>
            </a:r>
            <a:r>
              <a:rPr lang="en-US" dirty="0">
                <a:solidFill>
                  <a:srgbClr val="FF0000"/>
                </a:solidFill>
              </a:rPr>
              <a:t>is the first location </a:t>
            </a:r>
            <a:r>
              <a:rPr lang="en-US" dirty="0" smtClean="0"/>
              <a:t>used for </a:t>
            </a:r>
            <a:r>
              <a:rPr lang="en-US" dirty="0"/>
              <a:t>the stack by the </a:t>
            </a:r>
            <a:r>
              <a:rPr lang="en-US" dirty="0" smtClean="0"/>
              <a:t>8051.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49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bit-addressable 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16 byte locations from 20H to 2FH are bit addressable. </a:t>
            </a:r>
          </a:p>
          <a:p>
            <a:pPr lvl="1"/>
            <a:r>
              <a:rPr lang="en-US" dirty="0" smtClean="0"/>
              <a:t>Provide </a:t>
            </a:r>
            <a:r>
              <a:rPr lang="en-US" dirty="0" smtClean="0">
                <a:solidFill>
                  <a:srgbClr val="FF0000"/>
                </a:solidFill>
              </a:rPr>
              <a:t>128 bits </a:t>
            </a:r>
            <a:r>
              <a:rPr lang="en-US" dirty="0" smtClean="0"/>
              <a:t>(16*8) of RAM </a:t>
            </a:r>
            <a:r>
              <a:rPr lang="en-US" dirty="0" smtClean="0">
                <a:solidFill>
                  <a:srgbClr val="FF0000"/>
                </a:solidFill>
              </a:rPr>
              <a:t>bit-addressability </a:t>
            </a:r>
          </a:p>
          <a:p>
            <a:pPr lvl="1"/>
            <a:r>
              <a:rPr lang="en-US" dirty="0" smtClean="0">
                <a:solidFill>
                  <a:srgbClr val="18020F"/>
                </a:solidFill>
              </a:rPr>
              <a:t>They are address as 0 to 127 Decimal (00h-7Fh)</a:t>
            </a:r>
          </a:p>
          <a:p>
            <a:pPr lvl="1"/>
            <a:r>
              <a:rPr lang="en-US" dirty="0" smtClean="0">
                <a:solidFill>
                  <a:srgbClr val="18020F"/>
                </a:solidFill>
              </a:rPr>
              <a:t>The bit addresses 0-7 are the first byte of internal RAM location 20H and </a:t>
            </a:r>
            <a:r>
              <a:rPr lang="en-US" dirty="0">
                <a:solidFill>
                  <a:srgbClr val="18020F"/>
                </a:solidFill>
              </a:rPr>
              <a:t>bit addresses </a:t>
            </a:r>
            <a:r>
              <a:rPr lang="en-US" dirty="0" smtClean="0">
                <a:solidFill>
                  <a:srgbClr val="18020F"/>
                </a:solidFill>
              </a:rPr>
              <a:t>8-0FH are second </a:t>
            </a:r>
            <a:r>
              <a:rPr lang="en-US" dirty="0">
                <a:solidFill>
                  <a:srgbClr val="18020F"/>
                </a:solidFill>
              </a:rPr>
              <a:t>byte of internal RAM location </a:t>
            </a:r>
            <a:r>
              <a:rPr lang="en-US" dirty="0" smtClean="0">
                <a:solidFill>
                  <a:srgbClr val="18020F"/>
                </a:solidFill>
              </a:rPr>
              <a:t>21H</a:t>
            </a:r>
          </a:p>
        </p:txBody>
      </p:sp>
    </p:spTree>
    <p:extLst>
      <p:ext uri="{BB962C8B-B14F-4D97-AF65-F5344CB8AC3E}">
        <p14:creationId xmlns:p14="http://schemas.microsoft.com/office/powerpoint/2010/main" val="388428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bit-addressable 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18020F"/>
                </a:solidFill>
              </a:rPr>
              <a:t>Example: </a:t>
            </a:r>
            <a:r>
              <a:rPr lang="en-US" dirty="0">
                <a:solidFill>
                  <a:srgbClr val="18020F"/>
                </a:solidFill>
              </a:rPr>
              <a:t>Which byte </a:t>
            </a:r>
            <a:r>
              <a:rPr lang="en-US" dirty="0" smtClean="0">
                <a:solidFill>
                  <a:srgbClr val="18020F"/>
                </a:solidFill>
              </a:rPr>
              <a:t>of RAM each </a:t>
            </a:r>
            <a:r>
              <a:rPr lang="en-US" dirty="0">
                <a:solidFill>
                  <a:srgbClr val="18020F"/>
                </a:solidFill>
              </a:rPr>
              <a:t>of the following instructions modify?</a:t>
            </a:r>
          </a:p>
          <a:p>
            <a:pPr marL="457200" lvl="1" indent="0">
              <a:buNone/>
            </a:pPr>
            <a:r>
              <a:rPr lang="en-US" dirty="0" smtClean="0"/>
              <a:t>a) </a:t>
            </a:r>
            <a:r>
              <a:rPr lang="en-US" dirty="0" err="1" smtClean="0"/>
              <a:t>Setb</a:t>
            </a:r>
            <a:r>
              <a:rPr lang="en-US" dirty="0" smtClean="0"/>
              <a:t> 42h</a:t>
            </a:r>
          </a:p>
          <a:p>
            <a:pPr marL="457200" lvl="1" indent="0">
              <a:buNone/>
            </a:pPr>
            <a:r>
              <a:rPr lang="en-US" dirty="0" smtClean="0"/>
              <a:t>b) </a:t>
            </a:r>
            <a:r>
              <a:rPr lang="en-US" dirty="0" err="1" smtClean="0"/>
              <a:t>Clr</a:t>
            </a:r>
            <a:r>
              <a:rPr lang="en-US" dirty="0" smtClean="0"/>
              <a:t>  0Fh</a:t>
            </a:r>
          </a:p>
          <a:p>
            <a:pPr marL="457200" lvl="1" indent="0">
              <a:buNone/>
            </a:pPr>
            <a:r>
              <a:rPr lang="en-US" dirty="0"/>
              <a:t>c</a:t>
            </a:r>
            <a:r>
              <a:rPr lang="en-US" dirty="0" smtClean="0"/>
              <a:t>) </a:t>
            </a:r>
            <a:r>
              <a:rPr lang="en-US" dirty="0" err="1" smtClean="0"/>
              <a:t>Setb</a:t>
            </a:r>
            <a:r>
              <a:rPr lang="en-US" dirty="0" smtClean="0"/>
              <a:t> 05</a:t>
            </a:r>
            <a:endParaRPr lang="en-US" dirty="0"/>
          </a:p>
          <a:p>
            <a:r>
              <a:rPr lang="en-US" dirty="0" smtClean="0"/>
              <a:t>Answer: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80736" y="4104409"/>
            <a:ext cx="4414991" cy="1200329"/>
          </a:xfrm>
          <a:prstGeom prst="rect">
            <a:avLst/>
          </a:prstGeom>
          <a:solidFill>
            <a:srgbClr val="ABE9FF"/>
          </a:solidFill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Bit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RAM location 28H 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b) Bit 7 of RAM location 21H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Bit 5 of RAM location 20H</a:t>
            </a:r>
          </a:p>
        </p:txBody>
      </p:sp>
    </p:spTree>
    <p:extLst>
      <p:ext uri="{BB962C8B-B14F-4D97-AF65-F5344CB8AC3E}">
        <p14:creationId xmlns:p14="http://schemas.microsoft.com/office/powerpoint/2010/main" val="2559944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Timers and Counters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Timers and counters are distinguished from one another largely by their </a:t>
            </a:r>
            <a:r>
              <a:rPr lang="en-US" dirty="0" smtClean="0">
                <a:solidFill>
                  <a:srgbClr val="FF0000"/>
                </a:solidFill>
              </a:rPr>
              <a:t>use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70C0"/>
                </a:solidFill>
              </a:rPr>
              <a:t>not by their logic</a:t>
            </a:r>
            <a:r>
              <a:rPr lang="en-US" dirty="0" smtClean="0"/>
              <a:t>. </a:t>
            </a:r>
          </a:p>
          <a:p>
            <a:r>
              <a:rPr lang="en-US" dirty="0" smtClean="0"/>
              <a:t>Both are built from </a:t>
            </a:r>
            <a:r>
              <a:rPr lang="en-US" dirty="0" smtClean="0">
                <a:solidFill>
                  <a:srgbClr val="FF0000"/>
                </a:solidFill>
              </a:rPr>
              <a:t>adder logic </a:t>
            </a:r>
            <a:r>
              <a:rPr lang="en-US" dirty="0" smtClean="0"/>
              <a:t>with registers to hold the current value, with an increment input that adds one to the current register value.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 timer </a:t>
            </a:r>
            <a:r>
              <a:rPr lang="en-US" dirty="0" smtClean="0"/>
              <a:t>has its count connected to a </a:t>
            </a:r>
            <a:r>
              <a:rPr lang="en-US" dirty="0" smtClean="0">
                <a:solidFill>
                  <a:srgbClr val="FF0000"/>
                </a:solidFill>
              </a:rPr>
              <a:t>periodic clock signal </a:t>
            </a:r>
            <a:r>
              <a:rPr lang="en-US" dirty="0" smtClean="0"/>
              <a:t>to measure time intervals.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 counter </a:t>
            </a:r>
            <a:r>
              <a:rPr lang="en-US" dirty="0" smtClean="0"/>
              <a:t>has its count input connected to an </a:t>
            </a:r>
            <a:r>
              <a:rPr lang="en-US" dirty="0" smtClean="0">
                <a:solidFill>
                  <a:srgbClr val="FF0000"/>
                </a:solidFill>
              </a:rPr>
              <a:t>aperiodic signal </a:t>
            </a:r>
            <a:r>
              <a:rPr lang="en-US" dirty="0" smtClean="0"/>
              <a:t>in order to count the number of occurrences of some external event.</a:t>
            </a:r>
          </a:p>
        </p:txBody>
      </p:sp>
    </p:spTree>
    <p:extLst>
      <p:ext uri="{BB962C8B-B14F-4D97-AF65-F5344CB8AC3E}">
        <p14:creationId xmlns:p14="http://schemas.microsoft.com/office/powerpoint/2010/main" val="353195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Timers in 8051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650" y="900546"/>
            <a:ext cx="8610600" cy="5334000"/>
          </a:xfrm>
        </p:spPr>
        <p:txBody>
          <a:bodyPr/>
          <a:lstStyle/>
          <a:p>
            <a:r>
              <a:rPr lang="en-US" dirty="0" smtClean="0"/>
              <a:t>Original </a:t>
            </a:r>
            <a:r>
              <a:rPr lang="en-US" dirty="0"/>
              <a:t>8051 has 2 </a:t>
            </a:r>
            <a:r>
              <a:rPr lang="en-US" dirty="0" smtClean="0"/>
              <a:t>timers.</a:t>
            </a:r>
          </a:p>
          <a:p>
            <a:r>
              <a:rPr lang="en-US" dirty="0" smtClean="0"/>
              <a:t>Timers </a:t>
            </a:r>
            <a:r>
              <a:rPr lang="en-US" dirty="0"/>
              <a:t>increment on each system </a:t>
            </a:r>
            <a:r>
              <a:rPr lang="en-US" dirty="0" smtClean="0"/>
              <a:t>clock.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Timer registers </a:t>
            </a:r>
            <a:r>
              <a:rPr lang="en-US" dirty="0"/>
              <a:t>(TH0, TL0, TH1, TL1) can be read or written </a:t>
            </a:r>
            <a:r>
              <a:rPr lang="en-US" dirty="0" smtClean="0"/>
              <a:t>to.</a:t>
            </a:r>
            <a:endParaRPr lang="en-US" dirty="0"/>
          </a:p>
          <a:p>
            <a:r>
              <a:rPr lang="en-US" dirty="0"/>
              <a:t>Timer overflow can cause “interrupts” or set SFR bits </a:t>
            </a:r>
            <a:r>
              <a:rPr lang="en-US" dirty="0" smtClean="0"/>
              <a:t>high. 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872331" y="4667250"/>
            <a:ext cx="3094038" cy="320675"/>
            <a:chOff x="872331" y="4667250"/>
            <a:chExt cx="3094038" cy="320675"/>
          </a:xfrm>
        </p:grpSpPr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872331" y="4667250"/>
              <a:ext cx="3094038" cy="320675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0" name="Line 5"/>
            <p:cNvSpPr>
              <a:spLocks noChangeShapeType="1"/>
            </p:cNvSpPr>
            <p:nvPr/>
          </p:nvSpPr>
          <p:spPr bwMode="auto">
            <a:xfrm>
              <a:off x="2401189" y="4670234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1939131" y="4205288"/>
            <a:ext cx="1004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/>
              <a:t>16 bits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1662906" y="4981575"/>
            <a:ext cx="1503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TH0 : TL0</a:t>
            </a: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1851819" y="5486400"/>
            <a:ext cx="1155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Timer 0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4728369" y="4635500"/>
            <a:ext cx="3094037" cy="3206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5" name="Line 10"/>
          <p:cNvSpPr>
            <a:spLocks noChangeShapeType="1"/>
          </p:cNvSpPr>
          <p:nvPr/>
        </p:nvSpPr>
        <p:spPr bwMode="auto">
          <a:xfrm>
            <a:off x="6268244" y="4648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5795169" y="4173538"/>
            <a:ext cx="1004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16 bits</a:t>
            </a: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5518944" y="4949825"/>
            <a:ext cx="1503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TH1 : TL1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5707856" y="5454650"/>
            <a:ext cx="1155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Timer 1</a:t>
            </a:r>
          </a:p>
        </p:txBody>
      </p:sp>
    </p:spTree>
    <p:extLst>
      <p:ext uri="{BB962C8B-B14F-4D97-AF65-F5344CB8AC3E}">
        <p14:creationId xmlns:p14="http://schemas.microsoft.com/office/powerpoint/2010/main" val="1293902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Interrupts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two techniques which can be used by </a:t>
            </a:r>
            <a:r>
              <a:rPr lang="en-US" dirty="0" smtClean="0"/>
              <a:t>the processor to </a:t>
            </a:r>
            <a:r>
              <a:rPr lang="en-US" dirty="0"/>
              <a:t>communicate with </a:t>
            </a:r>
            <a:r>
              <a:rPr lang="en-US" dirty="0" smtClean="0"/>
              <a:t> I/O(peripheral) devices: </a:t>
            </a:r>
            <a:r>
              <a:rPr lang="en-US" b="1" i="1" dirty="0" smtClean="0">
                <a:solidFill>
                  <a:srgbClr val="7030A0"/>
                </a:solidFill>
              </a:rPr>
              <a:t>Polling</a:t>
            </a:r>
            <a:r>
              <a:rPr lang="en-US" i="1" dirty="0" smtClean="0"/>
              <a:t> and </a:t>
            </a:r>
            <a:r>
              <a:rPr lang="en-US" b="1" i="1" dirty="0" smtClean="0">
                <a:solidFill>
                  <a:srgbClr val="FF0000"/>
                </a:solidFill>
              </a:rPr>
              <a:t>Interrupt</a:t>
            </a:r>
            <a:r>
              <a:rPr lang="en-US" i="1" dirty="0" smtClean="0"/>
              <a:t>. </a:t>
            </a:r>
          </a:p>
          <a:p>
            <a:pPr lvl="1"/>
            <a:r>
              <a:rPr lang="en-US" b="1" dirty="0" smtClean="0">
                <a:solidFill>
                  <a:srgbClr val="7030A0"/>
                </a:solidFill>
              </a:rPr>
              <a:t>Polling</a:t>
            </a:r>
            <a:r>
              <a:rPr lang="en-US" b="1" dirty="0">
                <a:solidFill>
                  <a:srgbClr val="7030A0"/>
                </a:solidFill>
              </a:rPr>
              <a:t>: </a:t>
            </a:r>
            <a:r>
              <a:rPr lang="en-US" dirty="0"/>
              <a:t>In this technique the </a:t>
            </a:r>
            <a:r>
              <a:rPr lang="en-US" b="1" dirty="0"/>
              <a:t>processor polls the </a:t>
            </a:r>
            <a:r>
              <a:rPr lang="en-US" b="1" dirty="0" smtClean="0"/>
              <a:t>device (asks </a:t>
            </a:r>
            <a:r>
              <a:rPr lang="en-US" b="1" dirty="0"/>
              <a:t>question) repeatedly</a:t>
            </a:r>
            <a:r>
              <a:rPr lang="en-US" dirty="0"/>
              <a:t> at regular intervals to check if the </a:t>
            </a:r>
            <a:r>
              <a:rPr lang="en-US" dirty="0" smtClean="0"/>
              <a:t>device has </a:t>
            </a:r>
            <a:r>
              <a:rPr lang="en-US" dirty="0"/>
              <a:t>completed the given task or has any new task to </a:t>
            </a:r>
            <a:r>
              <a:rPr lang="en-US" dirty="0" smtClean="0"/>
              <a:t>execute.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Interrupt: </a:t>
            </a:r>
            <a:r>
              <a:rPr lang="en-US" dirty="0"/>
              <a:t>An interrupt is a signal sent </a:t>
            </a:r>
            <a:r>
              <a:rPr lang="en-US" b="1" dirty="0"/>
              <a:t>from a peripheral to </a:t>
            </a:r>
            <a:r>
              <a:rPr lang="en-US" b="1" dirty="0" smtClean="0"/>
              <a:t>the processor</a:t>
            </a:r>
            <a:r>
              <a:rPr lang="en-US" dirty="0"/>
              <a:t>. </a:t>
            </a:r>
            <a:r>
              <a:rPr lang="en-US" dirty="0" smtClean="0"/>
              <a:t> A </a:t>
            </a:r>
            <a:r>
              <a:rPr lang="en-US" dirty="0"/>
              <a:t>peripheral may send an interrupt signal to a </a:t>
            </a:r>
            <a:r>
              <a:rPr lang="en-US" dirty="0" smtClean="0"/>
              <a:t>processor when </a:t>
            </a:r>
            <a:r>
              <a:rPr lang="en-US" dirty="0"/>
              <a:t>it has some job to </a:t>
            </a:r>
            <a:r>
              <a:rPr lang="en-US" dirty="0" smtClean="0"/>
              <a:t>perform </a:t>
            </a:r>
            <a:r>
              <a:rPr lang="en-US" dirty="0"/>
              <a:t>which requires the </a:t>
            </a:r>
            <a:r>
              <a:rPr lang="en-US" dirty="0" smtClean="0"/>
              <a:t>processor’s </a:t>
            </a:r>
            <a:r>
              <a:rPr lang="en-US" dirty="0"/>
              <a:t>intervention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17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Interrupts </a:t>
            </a:r>
            <a:r>
              <a:rPr lang="en-US" dirty="0" err="1"/>
              <a:t>V</a:t>
            </a:r>
            <a:r>
              <a:rPr lang="en-US" dirty="0" err="1" smtClean="0"/>
              <a:t>s</a:t>
            </a:r>
            <a:r>
              <a:rPr lang="en-US" dirty="0" smtClean="0"/>
              <a:t> </a:t>
            </a:r>
            <a:r>
              <a:rPr lang="en-US" dirty="0"/>
              <a:t>Polling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interrupt is like</a:t>
            </a:r>
            <a:r>
              <a:rPr lang="en-US" dirty="0">
                <a:solidFill>
                  <a:srgbClr val="FF0000"/>
                </a:solidFill>
              </a:rPr>
              <a:t> a shopkeeper. </a:t>
            </a:r>
            <a:r>
              <a:rPr lang="en-US" dirty="0"/>
              <a:t>If one needs a service or product, he goes to him and </a:t>
            </a:r>
            <a:r>
              <a:rPr lang="en-US" dirty="0" smtClean="0"/>
              <a:t>tells </a:t>
            </a:r>
            <a:r>
              <a:rPr lang="en-US" dirty="0"/>
              <a:t>him </a:t>
            </a:r>
            <a:r>
              <a:rPr lang="en-US" dirty="0" smtClean="0"/>
              <a:t>his </a:t>
            </a:r>
            <a:r>
              <a:rPr lang="en-US" dirty="0"/>
              <a:t>needs. </a:t>
            </a:r>
            <a:endParaRPr lang="en-US" dirty="0" smtClean="0"/>
          </a:p>
          <a:p>
            <a:pPr lvl="1"/>
            <a:r>
              <a:rPr lang="en-US" dirty="0" smtClean="0"/>
              <a:t>In </a:t>
            </a:r>
            <a:r>
              <a:rPr lang="en-US" dirty="0"/>
              <a:t>case of interrupts, when the flags or signals are received, they notify the controller that they need to be serviced</a:t>
            </a:r>
            <a:r>
              <a:rPr lang="en-US" dirty="0" smtClean="0"/>
              <a:t>.</a:t>
            </a:r>
          </a:p>
          <a:p>
            <a:r>
              <a:rPr lang="en-US" dirty="0"/>
              <a:t>The polling method is like a </a:t>
            </a:r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salesperson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. </a:t>
            </a:r>
            <a:r>
              <a:rPr lang="en-US" dirty="0"/>
              <a:t>The salesman goes from door to door while requesting to buy a product or service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Similarly</a:t>
            </a:r>
            <a:r>
              <a:rPr lang="en-US" dirty="0"/>
              <a:t>, the </a:t>
            </a:r>
            <a:r>
              <a:rPr lang="en-US" dirty="0" smtClean="0"/>
              <a:t>processor </a:t>
            </a:r>
            <a:r>
              <a:rPr lang="en-US" dirty="0"/>
              <a:t>keeps monitoring the flags or signals one by one for all devices and provides service to whichever component that needs its service.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16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Interrupts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650" y="803564"/>
            <a:ext cx="8610600" cy="548640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An interrupt </a:t>
            </a:r>
            <a:r>
              <a:rPr lang="en-US" dirty="0"/>
              <a:t>is an event that disrupts the normal execution of a program and causes the execution of special instructions.</a:t>
            </a:r>
          </a:p>
          <a:p>
            <a:r>
              <a:rPr lang="en-US" dirty="0" smtClean="0"/>
              <a:t>Interrupt </a:t>
            </a:r>
            <a:r>
              <a:rPr lang="en-US" dirty="0"/>
              <a:t>signals can cause a program to suspend itself temporarily to service the interrupt by branching into another program called </a:t>
            </a:r>
            <a:r>
              <a:rPr lang="en-US" dirty="0">
                <a:solidFill>
                  <a:srgbClr val="FF0000"/>
                </a:solidFill>
              </a:rPr>
              <a:t>Interrupt Service Routines (ISR</a:t>
            </a:r>
            <a:r>
              <a:rPr lang="en-US" dirty="0" smtClean="0">
                <a:solidFill>
                  <a:srgbClr val="FF0000"/>
                </a:solidFill>
              </a:rPr>
              <a:t>)  </a:t>
            </a:r>
            <a:r>
              <a:rPr lang="en-US" dirty="0"/>
              <a:t>for the specified device which has caused the </a:t>
            </a:r>
            <a:r>
              <a:rPr lang="en-US" dirty="0" smtClean="0"/>
              <a:t>interrupt.</a:t>
            </a:r>
          </a:p>
          <a:p>
            <a:r>
              <a:rPr lang="en-US" dirty="0"/>
              <a:t>When the </a:t>
            </a:r>
            <a:r>
              <a:rPr lang="en-US" dirty="0" smtClean="0"/>
              <a:t>ISR completes</a:t>
            </a:r>
            <a:r>
              <a:rPr lang="en-US" dirty="0"/>
              <a:t>, the processor returns to the work that was </a:t>
            </a:r>
            <a:r>
              <a:rPr lang="en-US" dirty="0" smtClean="0"/>
              <a:t>interrupted.</a:t>
            </a:r>
          </a:p>
          <a:p>
            <a:r>
              <a:rPr lang="en-US" dirty="0"/>
              <a:t>The interrupts can be either hardware interrupts or software interrupts.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0709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CPU families used in microcontrollers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47650" y="935182"/>
            <a:ext cx="8610600" cy="5486400"/>
          </a:xfrm>
        </p:spPr>
        <p:txBody>
          <a:bodyPr/>
          <a:lstStyle/>
          <a:p>
            <a:pPr algn="just"/>
            <a:r>
              <a:rPr lang="en-US" dirty="0" smtClean="0"/>
              <a:t>Microcontroller </a:t>
            </a:r>
            <a:r>
              <a:rPr lang="en-US" dirty="0" smtClean="0">
                <a:solidFill>
                  <a:srgbClr val="FF0000"/>
                </a:solidFill>
              </a:rPr>
              <a:t>family</a:t>
            </a:r>
            <a:r>
              <a:rPr lang="en-US" dirty="0" smtClean="0"/>
              <a:t> defines the controllers </a:t>
            </a:r>
            <a:r>
              <a:rPr lang="en-US" dirty="0" smtClean="0">
                <a:solidFill>
                  <a:srgbClr val="FF0000"/>
                </a:solidFill>
              </a:rPr>
              <a:t>architecture</a:t>
            </a:r>
            <a:r>
              <a:rPr lang="en-US" dirty="0" smtClean="0"/>
              <a:t>. </a:t>
            </a:r>
          </a:p>
          <a:p>
            <a:r>
              <a:rPr lang="en-US" dirty="0" smtClean="0"/>
              <a:t>All microcontrollers of a family </a:t>
            </a:r>
          </a:p>
          <a:p>
            <a:pPr lvl="1"/>
            <a:r>
              <a:rPr lang="en-US" dirty="0" smtClean="0"/>
              <a:t>contain the </a:t>
            </a:r>
            <a:r>
              <a:rPr lang="en-US" dirty="0" smtClean="0">
                <a:solidFill>
                  <a:srgbClr val="FF0000"/>
                </a:solidFill>
              </a:rPr>
              <a:t>same processor core </a:t>
            </a:r>
            <a:r>
              <a:rPr lang="en-US" dirty="0" smtClean="0"/>
              <a:t>and hence are </a:t>
            </a:r>
            <a:r>
              <a:rPr lang="en-US" dirty="0" smtClean="0">
                <a:solidFill>
                  <a:srgbClr val="FF0000"/>
                </a:solidFill>
              </a:rPr>
              <a:t>code-compatible. </a:t>
            </a:r>
          </a:p>
          <a:p>
            <a:pPr lvl="1"/>
            <a:r>
              <a:rPr lang="en-US" dirty="0" smtClean="0"/>
              <a:t>they </a:t>
            </a:r>
            <a:r>
              <a:rPr lang="en-US" dirty="0" smtClean="0">
                <a:solidFill>
                  <a:srgbClr val="FF0000"/>
                </a:solidFill>
              </a:rPr>
              <a:t>may differ in the additional components</a:t>
            </a:r>
            <a:r>
              <a:rPr lang="en-US" dirty="0" smtClean="0"/>
              <a:t> like the number of </a:t>
            </a:r>
            <a:r>
              <a:rPr lang="en-US" i="1" dirty="0" smtClean="0"/>
              <a:t>timers or the amount of memory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There are numerous microcontrollers on the market: </a:t>
            </a:r>
            <a:r>
              <a:rPr lang="en-US" sz="2400" dirty="0" smtClean="0">
                <a:solidFill>
                  <a:srgbClr val="0070C0"/>
                </a:solidFill>
              </a:rPr>
              <a:t>Intel 8051, Motorola MC68HC11, PIC, HC, AVR,ARM and others.</a:t>
            </a:r>
          </a:p>
        </p:txBody>
      </p:sp>
    </p:spTree>
    <p:extLst>
      <p:ext uri="{BB962C8B-B14F-4D97-AF65-F5344CB8AC3E}">
        <p14:creationId xmlns:p14="http://schemas.microsoft.com/office/powerpoint/2010/main" val="294363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</a:t>
            </a:r>
            <a:r>
              <a:rPr lang="en-US" dirty="0"/>
              <a:t>Interrupts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Hardware Interrupts: </a:t>
            </a:r>
            <a:r>
              <a:rPr lang="en-US" dirty="0"/>
              <a:t>A hardware interrupt is an electronic alerting signal sent to the processor from an external device, like a disk controller or an external peripheral. </a:t>
            </a:r>
            <a:endParaRPr lang="en-US" dirty="0" smtClean="0"/>
          </a:p>
          <a:p>
            <a:pPr lvl="1"/>
            <a:r>
              <a:rPr lang="en-US" dirty="0" smtClean="0"/>
              <a:t>For </a:t>
            </a:r>
            <a:r>
              <a:rPr lang="en-US" dirty="0"/>
              <a:t>example, when we press a key on the </a:t>
            </a:r>
            <a:r>
              <a:rPr lang="en-US" dirty="0" smtClean="0"/>
              <a:t>keyboard, it triggers </a:t>
            </a:r>
            <a:r>
              <a:rPr lang="en-US" dirty="0"/>
              <a:t>hardware </a:t>
            </a:r>
            <a:r>
              <a:rPr lang="en-US" dirty="0" smtClean="0"/>
              <a:t>interrupt </a:t>
            </a:r>
            <a:r>
              <a:rPr lang="en-US" dirty="0"/>
              <a:t>which </a:t>
            </a:r>
            <a:r>
              <a:rPr lang="en-US" dirty="0" smtClean="0"/>
              <a:t>causes </a:t>
            </a:r>
            <a:r>
              <a:rPr lang="en-US" dirty="0"/>
              <a:t>the processor to read the </a:t>
            </a:r>
            <a:r>
              <a:rPr lang="en-US" dirty="0" smtClean="0"/>
              <a:t>keystroke.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84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Interrupts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Software Interrupts: </a:t>
            </a:r>
            <a:r>
              <a:rPr lang="en-US" dirty="0"/>
              <a:t>A software interrupt is caused either by an exceptional condition or a special instruction in the instruction set which causes an interrupt when it is executed by the processor. </a:t>
            </a:r>
            <a:endParaRPr lang="en-US" dirty="0" smtClean="0"/>
          </a:p>
          <a:p>
            <a:pPr lvl="1"/>
            <a:r>
              <a:rPr lang="en-US" dirty="0" smtClean="0"/>
              <a:t>For </a:t>
            </a:r>
            <a:r>
              <a:rPr lang="en-US" dirty="0"/>
              <a:t>example, if the processor's arithmetic logic unit runs a command to divide a number by zero, to cause a divide-by-zero exception, thus causing the computer to abandon the calculation or display an error message. </a:t>
            </a:r>
            <a:endParaRPr lang="en-US" dirty="0" smtClean="0"/>
          </a:p>
          <a:p>
            <a:pPr lvl="1"/>
            <a:r>
              <a:rPr lang="en-US" dirty="0" smtClean="0"/>
              <a:t>Software </a:t>
            </a:r>
            <a:r>
              <a:rPr lang="en-US" dirty="0"/>
              <a:t>interrupt instructions work similar to subroutine calls.</a:t>
            </a:r>
          </a:p>
        </p:txBody>
      </p:sp>
    </p:spTree>
    <p:extLst>
      <p:ext uri="{BB962C8B-B14F-4D97-AF65-F5344CB8AC3E}">
        <p14:creationId xmlns:p14="http://schemas.microsoft.com/office/powerpoint/2010/main" val="289865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 Service </a:t>
            </a:r>
            <a:r>
              <a:rPr lang="en-US" dirty="0" smtClean="0"/>
              <a:t>Routine (ISR)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every interrupt, there must be an </a:t>
            </a:r>
            <a:r>
              <a:rPr lang="en-US" b="1" dirty="0">
                <a:solidFill>
                  <a:srgbClr val="FF0000"/>
                </a:solidFill>
              </a:rPr>
              <a:t>interrupt service routine (ISR), </a:t>
            </a:r>
            <a:r>
              <a:rPr lang="en-US" dirty="0"/>
              <a:t>or interrupt handler. </a:t>
            </a:r>
            <a:endParaRPr lang="en-US" dirty="0" smtClean="0"/>
          </a:p>
          <a:p>
            <a:r>
              <a:rPr lang="en-US" dirty="0" smtClean="0"/>
              <a:t>When </a:t>
            </a:r>
            <a:r>
              <a:rPr lang="en-US" dirty="0"/>
              <a:t>an interrupt occurs, the microcontroller runs the interrupt service routine. 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every interrupt, there is a fixed location in memory that holds the address of its interrupt service routine, ISR.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table of memory locations </a:t>
            </a:r>
            <a:r>
              <a:rPr lang="en-US" dirty="0" smtClean="0"/>
              <a:t>that holds </a:t>
            </a:r>
            <a:r>
              <a:rPr lang="en-US" dirty="0"/>
              <a:t>the addresses of ISRs is called </a:t>
            </a:r>
            <a:r>
              <a:rPr lang="en-US" dirty="0" smtClean="0"/>
              <a:t>the </a:t>
            </a:r>
            <a:r>
              <a:rPr lang="en-US" b="1" dirty="0">
                <a:solidFill>
                  <a:srgbClr val="FF0000"/>
                </a:solidFill>
              </a:rPr>
              <a:t>Interrupt Vector Table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610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to Execute an Interrupt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an interrupt gets active, the microcontroller goes through the following </a:t>
            </a:r>
            <a:r>
              <a:rPr lang="en-US" dirty="0" smtClean="0"/>
              <a:t>steps:</a:t>
            </a:r>
          </a:p>
          <a:p>
            <a:pPr lvl="1"/>
            <a:r>
              <a:rPr lang="en-US" sz="2800" dirty="0" smtClean="0"/>
              <a:t>The </a:t>
            </a:r>
            <a:r>
              <a:rPr lang="en-US" sz="2800" dirty="0"/>
              <a:t>microcontroller closes the currently executing instruction and </a:t>
            </a:r>
            <a:r>
              <a:rPr lang="en-US" sz="2800" b="1" dirty="0">
                <a:solidFill>
                  <a:srgbClr val="00B050"/>
                </a:solidFill>
              </a:rPr>
              <a:t>saves</a:t>
            </a:r>
            <a:r>
              <a:rPr lang="en-US" sz="2800" dirty="0"/>
              <a:t> the address of the next instruction </a:t>
            </a:r>
            <a:r>
              <a:rPr lang="en-US" sz="2800" b="1" dirty="0">
                <a:solidFill>
                  <a:srgbClr val="00B050"/>
                </a:solidFill>
              </a:rPr>
              <a:t>(PC</a:t>
            </a:r>
            <a:r>
              <a:rPr lang="en-US" sz="2800" dirty="0"/>
              <a:t>) on the stack.</a:t>
            </a:r>
          </a:p>
          <a:p>
            <a:pPr lvl="1"/>
            <a:r>
              <a:rPr lang="en-US" sz="2800" dirty="0" smtClean="0"/>
              <a:t>It </a:t>
            </a:r>
            <a:r>
              <a:rPr lang="en-US" sz="2800" dirty="0"/>
              <a:t>jumps to the memory location of the </a:t>
            </a:r>
            <a:r>
              <a:rPr lang="en-US" sz="2800" dirty="0">
                <a:solidFill>
                  <a:srgbClr val="FF0000"/>
                </a:solidFill>
              </a:rPr>
              <a:t>interrupt vector table</a:t>
            </a:r>
            <a:r>
              <a:rPr lang="en-US" sz="2800" dirty="0"/>
              <a:t> that holds the address of the interrupts service routine</a:t>
            </a:r>
            <a:r>
              <a:rPr lang="en-US" sz="2800" dirty="0" smtClean="0"/>
              <a:t>.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437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to Execute an Interrupt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800" dirty="0" smtClean="0">
                <a:solidFill>
                  <a:srgbClr val="002060"/>
                </a:solidFill>
              </a:rPr>
              <a:t>The microcontroller </a:t>
            </a:r>
            <a:r>
              <a:rPr lang="en-US" sz="2800" dirty="0" smtClean="0">
                <a:solidFill>
                  <a:srgbClr val="FF0000"/>
                </a:solidFill>
              </a:rPr>
              <a:t>gets the address of the ISR </a:t>
            </a:r>
            <a:r>
              <a:rPr lang="en-US" sz="2800" dirty="0" smtClean="0">
                <a:solidFill>
                  <a:srgbClr val="002060"/>
                </a:solidFill>
              </a:rPr>
              <a:t>from the interrupt vector table and jumps to it. </a:t>
            </a:r>
          </a:p>
          <a:p>
            <a:pPr lvl="2"/>
            <a:r>
              <a:rPr lang="en-US" sz="2800" dirty="0" smtClean="0">
                <a:solidFill>
                  <a:srgbClr val="002060"/>
                </a:solidFill>
              </a:rPr>
              <a:t>It starts to execute the ISR until it reaches the last instruction of the subroutine  which is </a:t>
            </a:r>
            <a:r>
              <a:rPr lang="en-US" sz="2800" dirty="0" smtClean="0">
                <a:solidFill>
                  <a:srgbClr val="FF0000"/>
                </a:solidFill>
              </a:rPr>
              <a:t>RETI</a:t>
            </a:r>
            <a:r>
              <a:rPr lang="en-US" sz="2800" dirty="0" smtClean="0">
                <a:solidFill>
                  <a:srgbClr val="002060"/>
                </a:solidFill>
              </a:rPr>
              <a:t> (return from interrupt).</a:t>
            </a:r>
          </a:p>
          <a:p>
            <a:pPr lvl="1"/>
            <a:r>
              <a:rPr lang="en-US" sz="2800" dirty="0" smtClean="0">
                <a:solidFill>
                  <a:srgbClr val="002060"/>
                </a:solidFill>
              </a:rPr>
              <a:t>Upon </a:t>
            </a:r>
            <a:r>
              <a:rPr lang="en-US" sz="2800" dirty="0">
                <a:solidFill>
                  <a:srgbClr val="002060"/>
                </a:solidFill>
              </a:rPr>
              <a:t>executing the RETI instruction, the microcontroller returns to the location where it was interrupted. </a:t>
            </a:r>
            <a:endParaRPr lang="en-US" sz="2800" dirty="0" smtClean="0">
              <a:solidFill>
                <a:srgbClr val="002060"/>
              </a:solidFill>
            </a:endParaRPr>
          </a:p>
          <a:p>
            <a:pPr lvl="2"/>
            <a:r>
              <a:rPr lang="en-US" sz="2400" dirty="0" smtClean="0">
                <a:solidFill>
                  <a:srgbClr val="002060"/>
                </a:solidFill>
              </a:rPr>
              <a:t>First</a:t>
            </a:r>
            <a:r>
              <a:rPr lang="en-US" sz="2400" dirty="0">
                <a:solidFill>
                  <a:srgbClr val="002060"/>
                </a:solidFill>
              </a:rPr>
              <a:t>, it gets the </a:t>
            </a:r>
            <a:r>
              <a:rPr lang="en-US" sz="2400" dirty="0">
                <a:solidFill>
                  <a:srgbClr val="FF0000"/>
                </a:solidFill>
              </a:rPr>
              <a:t>program counter (PC) address from the stack </a:t>
            </a:r>
            <a:r>
              <a:rPr lang="en-US" sz="2400" dirty="0">
                <a:solidFill>
                  <a:srgbClr val="002060"/>
                </a:solidFill>
              </a:rPr>
              <a:t>by popping the top bytes of the stack into the </a:t>
            </a:r>
            <a:r>
              <a:rPr lang="en-US" sz="2400" dirty="0" smtClean="0">
                <a:solidFill>
                  <a:srgbClr val="002060"/>
                </a:solidFill>
              </a:rPr>
              <a:t>PC.</a:t>
            </a:r>
          </a:p>
          <a:p>
            <a:pPr lvl="2"/>
            <a:r>
              <a:rPr lang="en-US" sz="2400" dirty="0" smtClean="0">
                <a:solidFill>
                  <a:srgbClr val="002060"/>
                </a:solidFill>
              </a:rPr>
              <a:t>Then</a:t>
            </a:r>
            <a:r>
              <a:rPr lang="en-US" sz="2400" dirty="0">
                <a:solidFill>
                  <a:srgbClr val="002060"/>
                </a:solidFill>
              </a:rPr>
              <a:t>, it start to execute from that </a:t>
            </a:r>
            <a:r>
              <a:rPr lang="en-US" sz="2400" dirty="0" smtClean="0">
                <a:solidFill>
                  <a:srgbClr val="002060"/>
                </a:solidFill>
              </a:rPr>
              <a:t>address</a:t>
            </a:r>
            <a:r>
              <a:rPr lang="en-US" dirty="0" smtClean="0">
                <a:solidFill>
                  <a:srgbClr val="002060"/>
                </a:solidFill>
              </a:rPr>
              <a:t>.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74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2390775" y="2079625"/>
            <a:ext cx="113364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IE" kern="0" dirty="0" smtClean="0">
                <a:solidFill>
                  <a:srgbClr val="000000"/>
                </a:solidFill>
              </a:rPr>
              <a:t>Interrupt</a:t>
            </a:r>
          </a:p>
        </p:txBody>
      </p:sp>
      <p:sp>
        <p:nvSpPr>
          <p:cNvPr id="26" name="Text Box 10"/>
          <p:cNvSpPr txBox="1">
            <a:spLocks noChangeArrowheads="1"/>
          </p:cNvSpPr>
          <p:nvPr/>
        </p:nvSpPr>
        <p:spPr bwMode="auto">
          <a:xfrm>
            <a:off x="1116013" y="3284538"/>
            <a:ext cx="6481762" cy="647700"/>
          </a:xfrm>
          <a:prstGeom prst="rect">
            <a:avLst/>
          </a:prstGeom>
          <a:solidFill>
            <a:srgbClr val="00FF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FF0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IE" kern="0" dirty="0" smtClean="0">
                <a:solidFill>
                  <a:srgbClr val="000000"/>
                </a:solidFill>
              </a:rPr>
              <a:t>Program</a:t>
            </a:r>
          </a:p>
        </p:txBody>
      </p:sp>
      <p:sp>
        <p:nvSpPr>
          <p:cNvPr id="27" name="AutoShape 6"/>
          <p:cNvSpPr>
            <a:spLocks noChangeArrowheads="1"/>
          </p:cNvSpPr>
          <p:nvPr/>
        </p:nvSpPr>
        <p:spPr bwMode="auto">
          <a:xfrm flipH="1">
            <a:off x="2193925" y="2349500"/>
            <a:ext cx="338138" cy="914400"/>
          </a:xfrm>
          <a:prstGeom prst="lightningBol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kern="0" smtClean="0">
              <a:solidFill>
                <a:sysClr val="windowText" lastClr="000000"/>
              </a:solidFill>
            </a:endParaRPr>
          </a:p>
        </p:txBody>
      </p:sp>
      <p:sp>
        <p:nvSpPr>
          <p:cNvPr id="28" name="Line 11"/>
          <p:cNvSpPr>
            <a:spLocks noChangeShapeType="1"/>
          </p:cNvSpPr>
          <p:nvPr/>
        </p:nvSpPr>
        <p:spPr bwMode="auto">
          <a:xfrm>
            <a:off x="1258888" y="5084763"/>
            <a:ext cx="66976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kern="0" smtClean="0">
              <a:solidFill>
                <a:sysClr val="windowText" lastClr="000000"/>
              </a:solidFill>
            </a:endParaRPr>
          </a:p>
        </p:txBody>
      </p:sp>
      <p:sp>
        <p:nvSpPr>
          <p:cNvPr id="29" name="Text Box 12"/>
          <p:cNvSpPr txBox="1">
            <a:spLocks noChangeArrowheads="1"/>
          </p:cNvSpPr>
          <p:nvPr/>
        </p:nvSpPr>
        <p:spPr bwMode="auto">
          <a:xfrm>
            <a:off x="7504113" y="5176838"/>
            <a:ext cx="742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IE" b="0" kern="0" smtClean="0">
                <a:solidFill>
                  <a:srgbClr val="000000"/>
                </a:solidFill>
              </a:rPr>
              <a:t>time t</a:t>
            </a:r>
          </a:p>
        </p:txBody>
      </p:sp>
    </p:spTree>
    <p:extLst>
      <p:ext uri="{BB962C8B-B14F-4D97-AF65-F5344CB8AC3E}">
        <p14:creationId xmlns:p14="http://schemas.microsoft.com/office/powerpoint/2010/main" val="85437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185863" y="3284538"/>
            <a:ext cx="1368425" cy="647700"/>
          </a:xfrm>
          <a:prstGeom prst="rect">
            <a:avLst/>
          </a:prstGeom>
          <a:solidFill>
            <a:srgbClr val="00FF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FF0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IE" kern="0" dirty="0" smtClean="0">
                <a:solidFill>
                  <a:srgbClr val="000000"/>
                </a:solidFill>
              </a:rPr>
              <a:t>Program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2555875" y="3716338"/>
            <a:ext cx="3744913" cy="792162"/>
          </a:xfrm>
          <a:prstGeom prst="rect">
            <a:avLst/>
          </a:prstGeom>
          <a:solidFill>
            <a:srgbClr val="0066FF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66FF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IE" kern="0" smtClean="0">
                <a:solidFill>
                  <a:srgbClr val="000000"/>
                </a:solidFill>
              </a:rPr>
              <a:t>Interrupt Service Routine</a:t>
            </a:r>
          </a:p>
        </p:txBody>
      </p:sp>
      <p:sp>
        <p:nvSpPr>
          <p:cNvPr id="11" name="AutoShape 10"/>
          <p:cNvSpPr>
            <a:spLocks noChangeArrowheads="1"/>
          </p:cNvSpPr>
          <p:nvPr/>
        </p:nvSpPr>
        <p:spPr bwMode="auto">
          <a:xfrm flipH="1">
            <a:off x="2590800" y="2349500"/>
            <a:ext cx="338138" cy="914400"/>
          </a:xfrm>
          <a:prstGeom prst="lightningBol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kern="0" smtClean="0">
              <a:solidFill>
                <a:sysClr val="windowText" lastClr="000000"/>
              </a:solidFill>
            </a:endParaRP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2787650" y="2079625"/>
            <a:ext cx="1035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IE" b="0" kern="0" smtClean="0">
                <a:solidFill>
                  <a:srgbClr val="000000"/>
                </a:solidFill>
              </a:rPr>
              <a:t>Interrupt</a:t>
            </a: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6299200" y="3314700"/>
            <a:ext cx="1368425" cy="617538"/>
          </a:xfrm>
          <a:prstGeom prst="rect">
            <a:avLst/>
          </a:prstGeom>
          <a:solidFill>
            <a:srgbClr val="00FF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FF0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IE" kern="0" dirty="0" smtClean="0">
                <a:solidFill>
                  <a:srgbClr val="000000"/>
                </a:solidFill>
              </a:rPr>
              <a:t>Program</a:t>
            </a:r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1258888" y="5084763"/>
            <a:ext cx="66976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kern="0" smtClean="0">
              <a:solidFill>
                <a:sysClr val="windowText" lastClr="000000"/>
              </a:solidFill>
            </a:endParaRPr>
          </a:p>
        </p:txBody>
      </p:sp>
      <p:sp>
        <p:nvSpPr>
          <p:cNvPr id="15" name="Text Box 17"/>
          <p:cNvSpPr txBox="1">
            <a:spLocks noChangeArrowheads="1"/>
          </p:cNvSpPr>
          <p:nvPr/>
        </p:nvSpPr>
        <p:spPr bwMode="auto">
          <a:xfrm>
            <a:off x="7504113" y="5176838"/>
            <a:ext cx="742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IE" b="0" kern="0" smtClean="0">
                <a:solidFill>
                  <a:srgbClr val="000000"/>
                </a:solidFill>
              </a:rPr>
              <a:t>time t</a:t>
            </a:r>
          </a:p>
        </p:txBody>
      </p:sp>
    </p:spTree>
    <p:extLst>
      <p:ext uri="{BB962C8B-B14F-4D97-AF65-F5344CB8AC3E}">
        <p14:creationId xmlns:p14="http://schemas.microsoft.com/office/powerpoint/2010/main" val="249828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Interrupts in 8051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700" y="1283368"/>
            <a:ext cx="8610600" cy="5334000"/>
          </a:xfrm>
        </p:spPr>
        <p:txBody>
          <a:bodyPr/>
          <a:lstStyle/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55" name="Rectangle 3"/>
          <p:cNvSpPr>
            <a:spLocks noChangeArrowheads="1"/>
          </p:cNvSpPr>
          <p:nvPr/>
        </p:nvSpPr>
        <p:spPr bwMode="auto">
          <a:xfrm>
            <a:off x="736600" y="3276600"/>
            <a:ext cx="1143000" cy="685800"/>
          </a:xfrm>
          <a:prstGeom prst="rect">
            <a:avLst/>
          </a:prstGeom>
          <a:solidFill>
            <a:srgbClr val="00FFFF"/>
          </a:solidFill>
          <a:ln w="381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2000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CPU</a:t>
            </a:r>
          </a:p>
        </p:txBody>
      </p:sp>
      <p:sp>
        <p:nvSpPr>
          <p:cNvPr id="56" name="Rectangle 4"/>
          <p:cNvSpPr>
            <a:spLocks noChangeArrowheads="1"/>
          </p:cNvSpPr>
          <p:nvPr/>
        </p:nvSpPr>
        <p:spPr bwMode="auto">
          <a:xfrm>
            <a:off x="736600" y="1828800"/>
            <a:ext cx="1143000" cy="762000"/>
          </a:xfrm>
          <a:prstGeom prst="rect">
            <a:avLst/>
          </a:prstGeom>
          <a:solidFill>
            <a:srgbClr val="CCCCFF"/>
          </a:solidFill>
          <a:ln w="381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2000" kern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Interrupt</a:t>
            </a:r>
          </a:p>
          <a:p>
            <a:pPr algn="ctr">
              <a:defRPr/>
            </a:pPr>
            <a:r>
              <a:rPr lang="en-US" sz="2000" kern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Control</a:t>
            </a:r>
          </a:p>
        </p:txBody>
      </p:sp>
      <p:sp>
        <p:nvSpPr>
          <p:cNvPr id="57" name="Rectangle 5"/>
          <p:cNvSpPr>
            <a:spLocks noChangeArrowheads="1"/>
          </p:cNvSpPr>
          <p:nvPr/>
        </p:nvSpPr>
        <p:spPr bwMode="auto">
          <a:xfrm>
            <a:off x="736600" y="4572000"/>
            <a:ext cx="1143000" cy="685800"/>
          </a:xfrm>
          <a:prstGeom prst="rect">
            <a:avLst/>
          </a:prstGeom>
          <a:solidFill>
            <a:srgbClr val="CCCCFF"/>
          </a:solidFill>
          <a:ln w="381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2000" kern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OSC</a:t>
            </a:r>
          </a:p>
        </p:txBody>
      </p:sp>
      <p:sp>
        <p:nvSpPr>
          <p:cNvPr id="58" name="Rectangle 6"/>
          <p:cNvSpPr>
            <a:spLocks noChangeArrowheads="1"/>
          </p:cNvSpPr>
          <p:nvPr/>
        </p:nvSpPr>
        <p:spPr bwMode="auto">
          <a:xfrm>
            <a:off x="2565400" y="4572000"/>
            <a:ext cx="1295400" cy="762000"/>
          </a:xfrm>
          <a:prstGeom prst="rect">
            <a:avLst/>
          </a:prstGeom>
          <a:solidFill>
            <a:srgbClr val="CCCCFF"/>
          </a:solidFill>
          <a:ln w="381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2000" kern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Bus</a:t>
            </a:r>
          </a:p>
          <a:p>
            <a:pPr algn="ctr">
              <a:defRPr/>
            </a:pPr>
            <a:r>
              <a:rPr lang="en-US" sz="2000" kern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Control</a:t>
            </a:r>
          </a:p>
        </p:txBody>
      </p:sp>
      <p:sp>
        <p:nvSpPr>
          <p:cNvPr id="59" name="Rectangle 7"/>
          <p:cNvSpPr>
            <a:spLocks noChangeArrowheads="1"/>
          </p:cNvSpPr>
          <p:nvPr/>
        </p:nvSpPr>
        <p:spPr bwMode="auto">
          <a:xfrm>
            <a:off x="2565400" y="1828800"/>
            <a:ext cx="1143000" cy="762000"/>
          </a:xfrm>
          <a:prstGeom prst="rect">
            <a:avLst/>
          </a:prstGeom>
          <a:solidFill>
            <a:srgbClr val="FFFF00"/>
          </a:solidFill>
          <a:ln w="381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2000" kern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4k</a:t>
            </a:r>
          </a:p>
          <a:p>
            <a:pPr algn="ctr">
              <a:defRPr/>
            </a:pPr>
            <a:r>
              <a:rPr lang="en-US" sz="2000" kern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ROM</a:t>
            </a:r>
          </a:p>
        </p:txBody>
      </p:sp>
      <p:sp>
        <p:nvSpPr>
          <p:cNvPr id="60" name="Rectangle 8"/>
          <p:cNvSpPr>
            <a:spLocks noChangeArrowheads="1"/>
          </p:cNvSpPr>
          <p:nvPr/>
        </p:nvSpPr>
        <p:spPr bwMode="auto">
          <a:xfrm>
            <a:off x="7137400" y="1828800"/>
            <a:ext cx="1219200" cy="685800"/>
          </a:xfrm>
          <a:prstGeom prst="rect">
            <a:avLst/>
          </a:prstGeom>
          <a:solidFill>
            <a:srgbClr val="FFFF00"/>
          </a:solidFill>
          <a:ln w="381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2000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Timer 0</a:t>
            </a:r>
          </a:p>
          <a:p>
            <a:pPr algn="ctr">
              <a:defRPr/>
            </a:pPr>
            <a:r>
              <a:rPr lang="en-US" sz="2000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Timer 1</a:t>
            </a:r>
          </a:p>
        </p:txBody>
      </p:sp>
      <p:sp>
        <p:nvSpPr>
          <p:cNvPr id="61" name="Rectangle 9"/>
          <p:cNvSpPr>
            <a:spLocks noChangeArrowheads="1"/>
          </p:cNvSpPr>
          <p:nvPr/>
        </p:nvSpPr>
        <p:spPr bwMode="auto">
          <a:xfrm>
            <a:off x="7061200" y="4572000"/>
            <a:ext cx="1371600" cy="762000"/>
          </a:xfrm>
          <a:prstGeom prst="rect">
            <a:avLst/>
          </a:prstGeom>
          <a:solidFill>
            <a:srgbClr val="FFFF00"/>
          </a:solidFill>
          <a:ln w="381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2000" kern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Serial</a:t>
            </a:r>
          </a:p>
        </p:txBody>
      </p:sp>
      <p:sp>
        <p:nvSpPr>
          <p:cNvPr id="62" name="Rectangle 10"/>
          <p:cNvSpPr>
            <a:spLocks noChangeArrowheads="1"/>
          </p:cNvSpPr>
          <p:nvPr/>
        </p:nvSpPr>
        <p:spPr bwMode="auto">
          <a:xfrm>
            <a:off x="4699000" y="1828800"/>
            <a:ext cx="1371600" cy="762000"/>
          </a:xfrm>
          <a:prstGeom prst="rect">
            <a:avLst/>
          </a:prstGeom>
          <a:solidFill>
            <a:srgbClr val="FFFF00"/>
          </a:solidFill>
          <a:ln w="381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2000" kern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128 bytes </a:t>
            </a:r>
          </a:p>
          <a:p>
            <a:pPr algn="ctr">
              <a:defRPr/>
            </a:pPr>
            <a:r>
              <a:rPr lang="en-US" sz="2000" kern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RAM</a:t>
            </a:r>
          </a:p>
        </p:txBody>
      </p:sp>
      <p:sp>
        <p:nvSpPr>
          <p:cNvPr id="63" name="Rectangle 11"/>
          <p:cNvSpPr>
            <a:spLocks noChangeArrowheads="1"/>
          </p:cNvSpPr>
          <p:nvPr/>
        </p:nvSpPr>
        <p:spPr bwMode="auto">
          <a:xfrm>
            <a:off x="4241800" y="4572000"/>
            <a:ext cx="2438400" cy="762000"/>
          </a:xfrm>
          <a:prstGeom prst="rect">
            <a:avLst/>
          </a:prstGeom>
          <a:solidFill>
            <a:srgbClr val="FFFF00"/>
          </a:solidFill>
          <a:ln w="381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2000" kern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4 I/O Ports</a:t>
            </a:r>
          </a:p>
        </p:txBody>
      </p:sp>
      <p:sp>
        <p:nvSpPr>
          <p:cNvPr id="64" name="Line 12"/>
          <p:cNvSpPr>
            <a:spLocks noChangeShapeType="1"/>
          </p:cNvSpPr>
          <p:nvPr/>
        </p:nvSpPr>
        <p:spPr bwMode="auto">
          <a:xfrm flipV="1">
            <a:off x="7137400" y="2209800"/>
            <a:ext cx="12192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000" kern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Line 13"/>
          <p:cNvSpPr>
            <a:spLocks noChangeShapeType="1"/>
          </p:cNvSpPr>
          <p:nvPr/>
        </p:nvSpPr>
        <p:spPr bwMode="auto">
          <a:xfrm flipH="1" flipV="1">
            <a:off x="8356600" y="2362200"/>
            <a:ext cx="4572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000" kern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Line 14"/>
          <p:cNvSpPr>
            <a:spLocks noChangeShapeType="1"/>
          </p:cNvSpPr>
          <p:nvPr/>
        </p:nvSpPr>
        <p:spPr bwMode="auto">
          <a:xfrm flipH="1">
            <a:off x="8356600" y="1981200"/>
            <a:ext cx="4572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000" kern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Line 15"/>
          <p:cNvSpPr>
            <a:spLocks noChangeShapeType="1"/>
          </p:cNvSpPr>
          <p:nvPr/>
        </p:nvSpPr>
        <p:spPr bwMode="auto">
          <a:xfrm>
            <a:off x="1117600" y="1447800"/>
            <a:ext cx="0" cy="381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000" kern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Line 16"/>
          <p:cNvSpPr>
            <a:spLocks noChangeShapeType="1"/>
          </p:cNvSpPr>
          <p:nvPr/>
        </p:nvSpPr>
        <p:spPr bwMode="auto">
          <a:xfrm>
            <a:off x="1574800" y="1447800"/>
            <a:ext cx="0" cy="381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000" kern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Line 17"/>
          <p:cNvSpPr>
            <a:spLocks noChangeShapeType="1"/>
          </p:cNvSpPr>
          <p:nvPr/>
        </p:nvSpPr>
        <p:spPr bwMode="auto">
          <a:xfrm>
            <a:off x="2870200" y="5334000"/>
            <a:ext cx="0" cy="533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000" kern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Line 18"/>
          <p:cNvSpPr>
            <a:spLocks noChangeShapeType="1"/>
          </p:cNvSpPr>
          <p:nvPr/>
        </p:nvSpPr>
        <p:spPr bwMode="auto">
          <a:xfrm>
            <a:off x="3403600" y="5334000"/>
            <a:ext cx="0" cy="533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000" kern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Line 19"/>
          <p:cNvSpPr>
            <a:spLocks noChangeShapeType="1"/>
          </p:cNvSpPr>
          <p:nvPr/>
        </p:nvSpPr>
        <p:spPr bwMode="auto">
          <a:xfrm>
            <a:off x="7442200" y="5334000"/>
            <a:ext cx="0" cy="533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000" kern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Line 20"/>
          <p:cNvSpPr>
            <a:spLocks noChangeShapeType="1"/>
          </p:cNvSpPr>
          <p:nvPr/>
        </p:nvSpPr>
        <p:spPr bwMode="auto">
          <a:xfrm flipV="1">
            <a:off x="7975600" y="5334000"/>
            <a:ext cx="0" cy="533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000" kern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Line 21"/>
          <p:cNvSpPr>
            <a:spLocks noChangeShapeType="1"/>
          </p:cNvSpPr>
          <p:nvPr/>
        </p:nvSpPr>
        <p:spPr bwMode="auto">
          <a:xfrm>
            <a:off x="965200" y="5257800"/>
            <a:ext cx="0" cy="10668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000" kern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Line 22"/>
          <p:cNvSpPr>
            <a:spLocks noChangeShapeType="1"/>
          </p:cNvSpPr>
          <p:nvPr/>
        </p:nvSpPr>
        <p:spPr bwMode="auto">
          <a:xfrm>
            <a:off x="1651000" y="5257800"/>
            <a:ext cx="0" cy="10668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000" kern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Line 23"/>
          <p:cNvSpPr>
            <a:spLocks noChangeShapeType="1"/>
          </p:cNvSpPr>
          <p:nvPr/>
        </p:nvSpPr>
        <p:spPr bwMode="auto">
          <a:xfrm flipH="1">
            <a:off x="965200" y="5867400"/>
            <a:ext cx="2286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000" kern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Line 24"/>
          <p:cNvSpPr>
            <a:spLocks noChangeShapeType="1"/>
          </p:cNvSpPr>
          <p:nvPr/>
        </p:nvSpPr>
        <p:spPr bwMode="auto">
          <a:xfrm>
            <a:off x="1498600" y="5867400"/>
            <a:ext cx="2286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000" kern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Line 25"/>
          <p:cNvSpPr>
            <a:spLocks noChangeShapeType="1"/>
          </p:cNvSpPr>
          <p:nvPr/>
        </p:nvSpPr>
        <p:spPr bwMode="auto">
          <a:xfrm flipV="1">
            <a:off x="1193800" y="5715000"/>
            <a:ext cx="0" cy="3048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000" kern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Line 26"/>
          <p:cNvSpPr>
            <a:spLocks noChangeShapeType="1"/>
          </p:cNvSpPr>
          <p:nvPr/>
        </p:nvSpPr>
        <p:spPr bwMode="auto">
          <a:xfrm>
            <a:off x="1498600" y="5715000"/>
            <a:ext cx="0" cy="3048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000" kern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Rectangle 27"/>
          <p:cNvSpPr>
            <a:spLocks noChangeArrowheads="1"/>
          </p:cNvSpPr>
          <p:nvPr/>
        </p:nvSpPr>
        <p:spPr bwMode="auto">
          <a:xfrm>
            <a:off x="1270000" y="5689600"/>
            <a:ext cx="152400" cy="381000"/>
          </a:xfrm>
          <a:prstGeom prst="rect">
            <a:avLst/>
          </a:prstGeom>
          <a:solidFill>
            <a:srgbClr val="C0C0C0"/>
          </a:solidFill>
          <a:ln w="635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000" kern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Line 28"/>
          <p:cNvSpPr>
            <a:spLocks noChangeShapeType="1"/>
          </p:cNvSpPr>
          <p:nvPr/>
        </p:nvSpPr>
        <p:spPr bwMode="auto">
          <a:xfrm>
            <a:off x="736600" y="6324600"/>
            <a:ext cx="3810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000" kern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Line 29"/>
          <p:cNvSpPr>
            <a:spLocks noChangeShapeType="1"/>
          </p:cNvSpPr>
          <p:nvPr/>
        </p:nvSpPr>
        <p:spPr bwMode="auto">
          <a:xfrm>
            <a:off x="1498600" y="6324600"/>
            <a:ext cx="4572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000" kern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AutoShape 31"/>
          <p:cNvSpPr>
            <a:spLocks noChangeArrowheads="1"/>
          </p:cNvSpPr>
          <p:nvPr/>
        </p:nvSpPr>
        <p:spPr bwMode="auto">
          <a:xfrm>
            <a:off x="2870200" y="3581400"/>
            <a:ext cx="485775" cy="976313"/>
          </a:xfrm>
          <a:prstGeom prst="downArrow">
            <a:avLst>
              <a:gd name="adj1" fmla="val 50000"/>
              <a:gd name="adj2" fmla="val 50245"/>
            </a:avLst>
          </a:prstGeom>
          <a:solidFill>
            <a:srgbClr val="DDDDDD"/>
          </a:solidFill>
          <a:ln w="381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000" kern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AutoShape 32"/>
          <p:cNvSpPr>
            <a:spLocks noChangeArrowheads="1"/>
          </p:cNvSpPr>
          <p:nvPr/>
        </p:nvSpPr>
        <p:spPr bwMode="auto">
          <a:xfrm>
            <a:off x="5156200" y="2590800"/>
            <a:ext cx="485775" cy="976313"/>
          </a:xfrm>
          <a:prstGeom prst="upArrow">
            <a:avLst>
              <a:gd name="adj1" fmla="val 50000"/>
              <a:gd name="adj2" fmla="val 50245"/>
            </a:avLst>
          </a:prstGeom>
          <a:solidFill>
            <a:srgbClr val="DDDDDD"/>
          </a:solidFill>
          <a:ln w="381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000" kern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AutoShape 33"/>
          <p:cNvSpPr>
            <a:spLocks noChangeArrowheads="1"/>
          </p:cNvSpPr>
          <p:nvPr/>
        </p:nvSpPr>
        <p:spPr bwMode="auto">
          <a:xfrm>
            <a:off x="7518400" y="2514600"/>
            <a:ext cx="485775" cy="976313"/>
          </a:xfrm>
          <a:prstGeom prst="upArrow">
            <a:avLst>
              <a:gd name="adj1" fmla="val 50000"/>
              <a:gd name="adj2" fmla="val 50245"/>
            </a:avLst>
          </a:prstGeom>
          <a:solidFill>
            <a:srgbClr val="DDDDDD"/>
          </a:solidFill>
          <a:ln w="381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000" kern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AutoShape 34"/>
          <p:cNvSpPr>
            <a:spLocks noChangeArrowheads="1"/>
          </p:cNvSpPr>
          <p:nvPr/>
        </p:nvSpPr>
        <p:spPr bwMode="auto">
          <a:xfrm>
            <a:off x="7518400" y="3581400"/>
            <a:ext cx="485775" cy="976313"/>
          </a:xfrm>
          <a:prstGeom prst="downArrow">
            <a:avLst>
              <a:gd name="adj1" fmla="val 50000"/>
              <a:gd name="adj2" fmla="val 50245"/>
            </a:avLst>
          </a:prstGeom>
          <a:solidFill>
            <a:srgbClr val="DDDDDD"/>
          </a:solidFill>
          <a:ln w="381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000" kern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AutoShape 35"/>
          <p:cNvSpPr>
            <a:spLocks noChangeArrowheads="1"/>
          </p:cNvSpPr>
          <p:nvPr/>
        </p:nvSpPr>
        <p:spPr bwMode="auto">
          <a:xfrm>
            <a:off x="5156200" y="3581400"/>
            <a:ext cx="485775" cy="976313"/>
          </a:xfrm>
          <a:prstGeom prst="downArrow">
            <a:avLst>
              <a:gd name="adj1" fmla="val 50000"/>
              <a:gd name="adj2" fmla="val 50245"/>
            </a:avLst>
          </a:prstGeom>
          <a:solidFill>
            <a:srgbClr val="DDDDDD"/>
          </a:solidFill>
          <a:ln w="381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000" kern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Line 36"/>
          <p:cNvSpPr>
            <a:spLocks noChangeShapeType="1"/>
          </p:cNvSpPr>
          <p:nvPr/>
        </p:nvSpPr>
        <p:spPr bwMode="auto">
          <a:xfrm flipV="1">
            <a:off x="1117600" y="3962400"/>
            <a:ext cx="0" cy="6096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000" kern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Line 37"/>
          <p:cNvSpPr>
            <a:spLocks noChangeShapeType="1"/>
          </p:cNvSpPr>
          <p:nvPr/>
        </p:nvSpPr>
        <p:spPr bwMode="auto">
          <a:xfrm flipV="1">
            <a:off x="1574800" y="3962400"/>
            <a:ext cx="0" cy="6096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000" kern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Line 38"/>
          <p:cNvSpPr>
            <a:spLocks noChangeShapeType="1"/>
          </p:cNvSpPr>
          <p:nvPr/>
        </p:nvSpPr>
        <p:spPr bwMode="auto">
          <a:xfrm>
            <a:off x="1270000" y="2590800"/>
            <a:ext cx="0" cy="6858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000" kern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AutoShape 39"/>
          <p:cNvSpPr>
            <a:spLocks noChangeArrowheads="1"/>
          </p:cNvSpPr>
          <p:nvPr/>
        </p:nvSpPr>
        <p:spPr bwMode="auto">
          <a:xfrm>
            <a:off x="4470400" y="5334000"/>
            <a:ext cx="304800" cy="533400"/>
          </a:xfrm>
          <a:prstGeom prst="upDownArrow">
            <a:avLst>
              <a:gd name="adj1" fmla="val 50000"/>
              <a:gd name="adj2" fmla="val 35000"/>
            </a:avLst>
          </a:prstGeom>
          <a:solidFill>
            <a:srgbClr val="DDDDDD"/>
          </a:solidFill>
          <a:ln w="381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000" kern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" name="AutoShape 40"/>
          <p:cNvSpPr>
            <a:spLocks noChangeArrowheads="1"/>
          </p:cNvSpPr>
          <p:nvPr/>
        </p:nvSpPr>
        <p:spPr bwMode="auto">
          <a:xfrm>
            <a:off x="5003800" y="5334000"/>
            <a:ext cx="304800" cy="533400"/>
          </a:xfrm>
          <a:prstGeom prst="upDownArrow">
            <a:avLst>
              <a:gd name="adj1" fmla="val 50000"/>
              <a:gd name="adj2" fmla="val 35000"/>
            </a:avLst>
          </a:prstGeom>
          <a:solidFill>
            <a:srgbClr val="DDDDDD"/>
          </a:solidFill>
          <a:ln w="381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000" kern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AutoShape 41"/>
          <p:cNvSpPr>
            <a:spLocks noChangeArrowheads="1"/>
          </p:cNvSpPr>
          <p:nvPr/>
        </p:nvSpPr>
        <p:spPr bwMode="auto">
          <a:xfrm>
            <a:off x="5461000" y="5334000"/>
            <a:ext cx="304800" cy="533400"/>
          </a:xfrm>
          <a:prstGeom prst="upDownArrow">
            <a:avLst>
              <a:gd name="adj1" fmla="val 50000"/>
              <a:gd name="adj2" fmla="val 35000"/>
            </a:avLst>
          </a:prstGeom>
          <a:solidFill>
            <a:srgbClr val="DDDDDD"/>
          </a:solidFill>
          <a:ln w="381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000" kern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AutoShape 42"/>
          <p:cNvSpPr>
            <a:spLocks noChangeArrowheads="1"/>
          </p:cNvSpPr>
          <p:nvPr/>
        </p:nvSpPr>
        <p:spPr bwMode="auto">
          <a:xfrm>
            <a:off x="5994400" y="5334000"/>
            <a:ext cx="304800" cy="533400"/>
          </a:xfrm>
          <a:prstGeom prst="upDownArrow">
            <a:avLst>
              <a:gd name="adj1" fmla="val 50000"/>
              <a:gd name="adj2" fmla="val 35000"/>
            </a:avLst>
          </a:prstGeom>
          <a:solidFill>
            <a:srgbClr val="DDDDDD"/>
          </a:solidFill>
          <a:ln w="381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000" kern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" name="Text Box 43"/>
          <p:cNvSpPr txBox="1">
            <a:spLocks noChangeArrowheads="1"/>
          </p:cNvSpPr>
          <p:nvPr/>
        </p:nvSpPr>
        <p:spPr bwMode="auto">
          <a:xfrm>
            <a:off x="6985000" y="5867400"/>
            <a:ext cx="72808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sz="2000" b="1" kern="0" smtClean="0">
                <a:solidFill>
                  <a:srgbClr val="000000"/>
                </a:solidFill>
              </a:rPr>
              <a:t>TXD</a:t>
            </a:r>
            <a:endParaRPr lang="en-US" sz="2800" b="1" kern="0" smtClean="0">
              <a:solidFill>
                <a:srgbClr val="000000"/>
              </a:solidFill>
            </a:endParaRPr>
          </a:p>
        </p:txBody>
      </p:sp>
      <p:sp>
        <p:nvSpPr>
          <p:cNvPr id="96" name="Text Box 44"/>
          <p:cNvSpPr txBox="1">
            <a:spLocks noChangeArrowheads="1"/>
          </p:cNvSpPr>
          <p:nvPr/>
        </p:nvSpPr>
        <p:spPr bwMode="auto">
          <a:xfrm>
            <a:off x="7670800" y="5864225"/>
            <a:ext cx="74251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sz="2000" b="1" kern="0" smtClean="0">
                <a:solidFill>
                  <a:srgbClr val="000000"/>
                </a:solidFill>
              </a:rPr>
              <a:t>RXD</a:t>
            </a:r>
            <a:endParaRPr lang="en-US" sz="2800" b="1" kern="0" smtClean="0">
              <a:solidFill>
                <a:srgbClr val="000000"/>
              </a:solidFill>
            </a:endParaRPr>
          </a:p>
        </p:txBody>
      </p:sp>
      <p:sp>
        <p:nvSpPr>
          <p:cNvPr id="97" name="AutoShape 45"/>
          <p:cNvSpPr>
            <a:spLocks noChangeArrowheads="1"/>
          </p:cNvSpPr>
          <p:nvPr/>
        </p:nvSpPr>
        <p:spPr bwMode="auto">
          <a:xfrm rot="10800000">
            <a:off x="2870197" y="2590799"/>
            <a:ext cx="485775" cy="823914"/>
          </a:xfrm>
          <a:prstGeom prst="upArrow">
            <a:avLst>
              <a:gd name="adj1" fmla="val 50000"/>
              <a:gd name="adj2" fmla="val 50245"/>
            </a:avLst>
          </a:prstGeom>
          <a:solidFill>
            <a:srgbClr val="DDDDDD"/>
          </a:solidFill>
          <a:ln w="381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000" kern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" name="Text Box 47"/>
          <p:cNvSpPr txBox="1">
            <a:spLocks noChangeArrowheads="1"/>
          </p:cNvSpPr>
          <p:nvPr/>
        </p:nvSpPr>
        <p:spPr bwMode="auto">
          <a:xfrm>
            <a:off x="355600" y="1143000"/>
            <a:ext cx="275748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t-BR" sz="1800" b="1" kern="0" dirty="0" smtClean="0">
                <a:solidFill>
                  <a:srgbClr val="000000"/>
                </a:solidFill>
              </a:rPr>
              <a:t>External Interrupts</a:t>
            </a:r>
            <a:endParaRPr lang="en-US" sz="1800" b="1" kern="0" dirty="0" smtClean="0">
              <a:solidFill>
                <a:srgbClr val="000000"/>
              </a:solidFill>
            </a:endParaRPr>
          </a:p>
        </p:txBody>
      </p:sp>
      <p:sp>
        <p:nvSpPr>
          <p:cNvPr id="100" name="Text Box 48"/>
          <p:cNvSpPr txBox="1">
            <a:spLocks noChangeArrowheads="1"/>
          </p:cNvSpPr>
          <p:nvPr/>
        </p:nvSpPr>
        <p:spPr bwMode="auto">
          <a:xfrm>
            <a:off x="4318000" y="5867400"/>
            <a:ext cx="2209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t-BR" sz="1800" b="1" kern="0" smtClean="0">
                <a:solidFill>
                  <a:srgbClr val="000000"/>
                </a:solidFill>
              </a:rPr>
              <a:t>  P0    P2    P1      P3</a:t>
            </a:r>
            <a:endParaRPr lang="en-US" sz="1800" b="1" kern="0" smtClean="0">
              <a:solidFill>
                <a:srgbClr val="000000"/>
              </a:solidFill>
            </a:endParaRPr>
          </a:p>
        </p:txBody>
      </p:sp>
      <p:sp>
        <p:nvSpPr>
          <p:cNvPr id="101" name="Text Box 49"/>
          <p:cNvSpPr txBox="1">
            <a:spLocks noChangeArrowheads="1"/>
          </p:cNvSpPr>
          <p:nvPr/>
        </p:nvSpPr>
        <p:spPr bwMode="auto">
          <a:xfrm>
            <a:off x="4318000" y="6260068"/>
            <a:ext cx="1295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t-BR" sz="1800" b="1" kern="0" dirty="0" smtClean="0">
                <a:solidFill>
                  <a:srgbClr val="000000"/>
                </a:solidFill>
              </a:rPr>
              <a:t>Addr/Data</a:t>
            </a:r>
            <a:endParaRPr lang="en-US" sz="1800" b="1" kern="0" dirty="0" smtClean="0">
              <a:solidFill>
                <a:srgbClr val="000000"/>
              </a:solidFill>
            </a:endParaRPr>
          </a:p>
        </p:txBody>
      </p:sp>
      <p:sp>
        <p:nvSpPr>
          <p:cNvPr id="82" name="AutoShape 30"/>
          <p:cNvSpPr>
            <a:spLocks noChangeArrowheads="1"/>
          </p:cNvSpPr>
          <p:nvPr/>
        </p:nvSpPr>
        <p:spPr bwMode="auto">
          <a:xfrm>
            <a:off x="1879600" y="3289300"/>
            <a:ext cx="6045200" cy="561975"/>
          </a:xfrm>
          <a:prstGeom prst="leftArrow">
            <a:avLst>
              <a:gd name="adj1" fmla="val 50000"/>
              <a:gd name="adj2" fmla="val 38418"/>
            </a:avLst>
          </a:prstGeom>
          <a:solidFill>
            <a:srgbClr val="DDDDDD"/>
          </a:solidFill>
          <a:ln w="381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000" kern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" name="Left Brace 102"/>
          <p:cNvSpPr/>
          <p:nvPr/>
        </p:nvSpPr>
        <p:spPr bwMode="auto">
          <a:xfrm>
            <a:off x="4648200" y="5867400"/>
            <a:ext cx="381000" cy="794782"/>
          </a:xfrm>
          <a:prstGeom prst="leftBrace">
            <a:avLst/>
          </a:prstGeom>
          <a:noFill/>
          <a:ln w="25400" cap="flat" cmpd="sng" algn="ctr">
            <a:solidFill>
              <a:schemeClr val="tx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5400000"/>
            </a:camera>
            <a:lightRig rig="threePt" dir="t"/>
          </a:scene3d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33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16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Interrupts in 8051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</a:t>
            </a:r>
            <a:r>
              <a:rPr lang="en-US" b="1" dirty="0"/>
              <a:t>six interrupts </a:t>
            </a:r>
            <a:r>
              <a:rPr lang="en-US" dirty="0"/>
              <a:t>including RESET in 8051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lvl="1" algn="l" eaLnBrk="1" hangingPunct="1"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Interrupt</a:t>
            </a:r>
            <a:endParaRPr lang="en-US" sz="2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lvl="1" algn="l" eaLnBrk="1" hangingPunct="1">
              <a:buNone/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Reset                   	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lvl="1" algn="l" eaLnBrk="1" hangingPunct="1"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External Interrupt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lvl="1" algn="l" eaLnBrk="1" hangingPunct="1"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Timer 0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overflow   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lvl="1" algn="l" eaLnBrk="1" hangingPunct="1"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External Interrupt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lvl="1" algn="l" eaLnBrk="1" hangingPunct="1"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Timer 1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overflow   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lvl="1" algn="l" eaLnBrk="1" hangingPunct="1"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Serial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   	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95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Enabling and Disabling an Interrupt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Upon </a:t>
            </a:r>
            <a:r>
              <a:rPr lang="en-US" b="1" dirty="0" smtClean="0"/>
              <a:t>Reset</a:t>
            </a:r>
            <a:r>
              <a:rPr lang="en-US" dirty="0" smtClean="0"/>
              <a:t>, all the interrupts are disabled even if they are activated. </a:t>
            </a:r>
          </a:p>
          <a:p>
            <a:r>
              <a:rPr lang="en-US" dirty="0" smtClean="0"/>
              <a:t>The interrupts must be enabled using software in order for the microcontroller to respond to those interrupts.</a:t>
            </a:r>
            <a:endParaRPr lang="en-US" dirty="0"/>
          </a:p>
          <a:p>
            <a:r>
              <a:rPr lang="en-US" dirty="0" smtClean="0"/>
              <a:t>A special function register </a:t>
            </a:r>
            <a:r>
              <a:rPr lang="en-US" dirty="0" smtClean="0">
                <a:solidFill>
                  <a:srgbClr val="FF0000"/>
                </a:solidFill>
              </a:rPr>
              <a:t>called IE </a:t>
            </a:r>
            <a:r>
              <a:rPr lang="en-US" dirty="0">
                <a:solidFill>
                  <a:srgbClr val="FF0000"/>
                </a:solidFill>
              </a:rPr>
              <a:t>(interrupt enable) register</a:t>
            </a:r>
            <a:r>
              <a:rPr lang="en-US" dirty="0"/>
              <a:t> is responsible for enabling and disabling the interrupt. </a:t>
            </a:r>
            <a:endParaRPr lang="en-US" dirty="0" smtClean="0"/>
          </a:p>
          <a:p>
            <a:pPr lvl="1"/>
            <a:r>
              <a:rPr lang="en-US" dirty="0" smtClean="0"/>
              <a:t>IE </a:t>
            </a:r>
            <a:r>
              <a:rPr lang="en-US" dirty="0"/>
              <a:t>is a bit-addressable register.</a:t>
            </a:r>
          </a:p>
        </p:txBody>
      </p:sp>
    </p:spTree>
    <p:extLst>
      <p:ext uri="{BB962C8B-B14F-4D97-AF65-F5344CB8AC3E}">
        <p14:creationId xmlns:p14="http://schemas.microsoft.com/office/powerpoint/2010/main" val="260642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CPU families used in microcontrollers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solidFill>
                  <a:srgbClr val="000000">
                    <a:lumMod val="95000"/>
                    <a:lumOff val="5000"/>
                  </a:srgbClr>
                </a:solidFill>
              </a:rPr>
              <a:t>In 1981,Intel Corporation introduced an </a:t>
            </a:r>
            <a:r>
              <a:rPr lang="en-US" b="1" dirty="0">
                <a:solidFill>
                  <a:srgbClr val="000000">
                    <a:lumMod val="95000"/>
                    <a:lumOff val="5000"/>
                  </a:srgbClr>
                </a:solidFill>
              </a:rPr>
              <a:t>8-bit</a:t>
            </a:r>
            <a:r>
              <a:rPr lang="en-US" dirty="0">
                <a:solidFill>
                  <a:srgbClr val="000000">
                    <a:lumMod val="95000"/>
                    <a:lumOff val="5000"/>
                  </a:srgbClr>
                </a:solidFill>
              </a:rPr>
              <a:t> microcontroller called the </a:t>
            </a:r>
            <a:r>
              <a:rPr lang="en-US" dirty="0" smtClean="0">
                <a:solidFill>
                  <a:srgbClr val="FF0000"/>
                </a:solidFill>
              </a:rPr>
              <a:t>8051</a:t>
            </a:r>
            <a:r>
              <a:rPr lang="en-US" dirty="0" smtClean="0">
                <a:solidFill>
                  <a:srgbClr val="000000">
                    <a:lumMod val="95000"/>
                    <a:lumOff val="5000"/>
                  </a:srgbClr>
                </a:solidFill>
              </a:rPr>
              <a:t>(Intel refers to it as MCS-51)</a:t>
            </a:r>
          </a:p>
          <a:p>
            <a:pPr lvl="0" algn="just"/>
            <a:r>
              <a:rPr lang="en-US" dirty="0" smtClean="0">
                <a:solidFill>
                  <a:srgbClr val="000000">
                    <a:lumMod val="95000"/>
                    <a:lumOff val="5000"/>
                  </a:srgbClr>
                </a:solidFill>
              </a:rPr>
              <a:t>The </a:t>
            </a:r>
            <a:r>
              <a:rPr lang="en-US" dirty="0">
                <a:solidFill>
                  <a:srgbClr val="000000">
                    <a:lumMod val="95000"/>
                    <a:lumOff val="5000"/>
                  </a:srgbClr>
                </a:solidFill>
              </a:rPr>
              <a:t>8051 </a:t>
            </a:r>
            <a:r>
              <a:rPr lang="en-US" dirty="0" smtClean="0">
                <a:solidFill>
                  <a:srgbClr val="000000">
                    <a:lumMod val="95000"/>
                    <a:lumOff val="5000"/>
                  </a:srgbClr>
                </a:solidFill>
              </a:rPr>
              <a:t>microcontroller family became </a:t>
            </a:r>
            <a:r>
              <a:rPr lang="en-US" dirty="0">
                <a:solidFill>
                  <a:srgbClr val="000000">
                    <a:lumMod val="95000"/>
                    <a:lumOff val="5000"/>
                  </a:srgbClr>
                </a:solidFill>
              </a:rPr>
              <a:t>widely popular after Intel allowing other manufactures to make and market any flavor of the </a:t>
            </a:r>
            <a:r>
              <a:rPr lang="en-US" dirty="0" smtClean="0">
                <a:solidFill>
                  <a:srgbClr val="000000">
                    <a:lumMod val="95000"/>
                    <a:lumOff val="5000"/>
                  </a:srgbClr>
                </a:solidFill>
              </a:rPr>
              <a:t>8051.</a:t>
            </a:r>
          </a:p>
          <a:p>
            <a:pPr lvl="1" algn="just"/>
            <a:r>
              <a:rPr lang="en-US" dirty="0" smtClean="0">
                <a:solidFill>
                  <a:srgbClr val="000000">
                    <a:lumMod val="95000"/>
                    <a:lumOff val="5000"/>
                  </a:srgbClr>
                </a:solidFill>
              </a:rPr>
              <a:t>but </a:t>
            </a:r>
            <a:r>
              <a:rPr lang="en-US" dirty="0">
                <a:solidFill>
                  <a:srgbClr val="000000">
                    <a:lumMod val="95000"/>
                    <a:lumOff val="5000"/>
                  </a:srgbClr>
                </a:solidFill>
              </a:rPr>
              <a:t>remaining code-compatible.</a:t>
            </a:r>
          </a:p>
          <a:p>
            <a:pPr lvl="0" algn="just"/>
            <a:r>
              <a:rPr lang="en-US" dirty="0" smtClean="0">
                <a:solidFill>
                  <a:srgbClr val="000000">
                    <a:lumMod val="95000"/>
                    <a:lumOff val="5000"/>
                  </a:srgbClr>
                </a:solidFill>
              </a:rPr>
              <a:t>The </a:t>
            </a:r>
            <a:r>
              <a:rPr lang="en-US" dirty="0">
                <a:solidFill>
                  <a:srgbClr val="000000">
                    <a:lumMod val="95000"/>
                    <a:lumOff val="5000"/>
                  </a:srgbClr>
                </a:solidFill>
              </a:rPr>
              <a:t>8051 family has the largest number of diversified suppliers</a:t>
            </a:r>
            <a:r>
              <a:rPr lang="en-US" sz="2400" dirty="0">
                <a:solidFill>
                  <a:srgbClr val="0070C0"/>
                </a:solidFill>
              </a:rPr>
              <a:t>: Intel, Atmel, Philips, AMD, Infineon and </a:t>
            </a:r>
            <a:r>
              <a:rPr lang="en-US" sz="2400" dirty="0" smtClean="0">
                <a:solidFill>
                  <a:srgbClr val="0070C0"/>
                </a:solidFill>
              </a:rPr>
              <a:t>others.</a:t>
            </a:r>
            <a:endParaRPr lang="en-US" sz="2400" dirty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62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IE </a:t>
            </a:r>
            <a:r>
              <a:rPr lang="en-US" sz="2800" dirty="0" smtClean="0"/>
              <a:t>(Interrupt </a:t>
            </a:r>
            <a:r>
              <a:rPr lang="en-US" sz="2800" dirty="0"/>
              <a:t>E</a:t>
            </a:r>
            <a:r>
              <a:rPr lang="en-US" sz="2800" dirty="0" smtClean="0"/>
              <a:t>nable) Register of 8051</a:t>
            </a:r>
            <a:endParaRPr lang="en-US" sz="2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1066800" y="1767840"/>
          <a:ext cx="7620000" cy="3657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952500"/>
                <a:gridCol w="952500"/>
                <a:gridCol w="952500"/>
                <a:gridCol w="952500"/>
                <a:gridCol w="952500"/>
                <a:gridCol w="952500"/>
                <a:gridCol w="952500"/>
                <a:gridCol w="952500"/>
              </a:tblGrid>
              <a:tr h="2946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EA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--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--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ES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ET1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EX1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ET0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EX0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838200" y="2835057"/>
            <a:ext cx="8001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Wingdings" pitchFamily="2" charset="2"/>
              <a:buChar char="w"/>
            </a:pPr>
            <a:r>
              <a:rPr lang="en-US" sz="2800" b="1" kern="0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EA</a:t>
            </a:r>
            <a:r>
              <a:rPr lang="en-US" sz="2800" kern="0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 (IE.7) – Enable All interrupts. </a:t>
            </a:r>
            <a:endParaRPr lang="en-US" sz="2800" kern="0" dirty="0">
              <a:solidFill>
                <a:srgbClr val="0033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Wingdings" pitchFamily="2" charset="2"/>
              <a:buChar char="w"/>
            </a:pPr>
            <a:r>
              <a:rPr lang="en-US" sz="2800" b="1" kern="0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ES </a:t>
            </a:r>
            <a:r>
              <a:rPr lang="en-US" sz="2800" kern="0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(IE.4)– </a:t>
            </a:r>
            <a:r>
              <a:rPr lang="en-US" sz="2800" kern="0" dirty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Enable Serial port interrupt.</a:t>
            </a:r>
          </a:p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Wingdings" pitchFamily="2" charset="2"/>
              <a:buChar char="w"/>
            </a:pPr>
            <a:r>
              <a:rPr lang="en-US" sz="2800" b="1" kern="0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ET1</a:t>
            </a:r>
            <a:r>
              <a:rPr lang="en-US" sz="2800" kern="0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 (IE.3)– </a:t>
            </a:r>
            <a:r>
              <a:rPr lang="en-US" sz="2800" kern="0" dirty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Enable Timer 1 interrupt.</a:t>
            </a:r>
          </a:p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Wingdings" pitchFamily="2" charset="2"/>
              <a:buChar char="w"/>
            </a:pPr>
            <a:r>
              <a:rPr lang="en-US" sz="2800" b="1" kern="0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EX1</a:t>
            </a:r>
            <a:r>
              <a:rPr lang="en-US" sz="2800" kern="0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 (IE.2)– </a:t>
            </a:r>
            <a:r>
              <a:rPr lang="en-US" sz="2800" kern="0" dirty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Enable External 1 interrupt.</a:t>
            </a:r>
          </a:p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Wingdings" pitchFamily="2" charset="2"/>
              <a:buChar char="w"/>
            </a:pPr>
            <a:r>
              <a:rPr lang="en-US" sz="2800" b="1" kern="0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ET0</a:t>
            </a:r>
            <a:r>
              <a:rPr lang="en-US" sz="2800" kern="0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 (IE.1)– </a:t>
            </a:r>
            <a:r>
              <a:rPr lang="en-US" sz="2800" kern="0" dirty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Enable Timer 0 interrupt.</a:t>
            </a:r>
          </a:p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Wingdings" pitchFamily="2" charset="2"/>
              <a:buChar char="w"/>
            </a:pPr>
            <a:r>
              <a:rPr lang="en-US" sz="2800" b="1" kern="0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EX0 </a:t>
            </a:r>
            <a:r>
              <a:rPr lang="en-US" sz="2800" kern="0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(IE.0) </a:t>
            </a:r>
            <a:r>
              <a:rPr lang="en-US" sz="2800" kern="0" dirty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– Enable External 0 interrupt.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66800" y="1295400"/>
            <a:ext cx="914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MSB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848600" y="1295400"/>
            <a:ext cx="914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</a:t>
            </a:r>
            <a:r>
              <a:rPr lang="en-US" dirty="0" smtClean="0"/>
              <a:t>SB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805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IE (Interrupt Enable) Register of 8051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enable an interrupt, we take the following </a:t>
            </a:r>
            <a:r>
              <a:rPr lang="en-US" dirty="0" smtClean="0"/>
              <a:t>steps: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Bit </a:t>
            </a:r>
            <a:r>
              <a:rPr lang="en-US" dirty="0">
                <a:solidFill>
                  <a:srgbClr val="FF0000"/>
                </a:solidFill>
              </a:rPr>
              <a:t>D7</a:t>
            </a:r>
            <a:r>
              <a:rPr lang="en-US" dirty="0">
                <a:solidFill>
                  <a:schemeClr val="tx2"/>
                </a:solidFill>
              </a:rPr>
              <a:t> of the IE register </a:t>
            </a:r>
            <a:r>
              <a:rPr lang="en-US" dirty="0" smtClean="0">
                <a:solidFill>
                  <a:schemeClr val="tx2"/>
                </a:solidFill>
              </a:rPr>
              <a:t>(</a:t>
            </a:r>
            <a:r>
              <a:rPr lang="en-US" dirty="0" err="1" smtClean="0">
                <a:solidFill>
                  <a:schemeClr val="tx2"/>
                </a:solidFill>
              </a:rPr>
              <a:t>i.e</a:t>
            </a:r>
            <a:r>
              <a:rPr lang="en-US" dirty="0" smtClean="0">
                <a:solidFill>
                  <a:schemeClr val="tx2"/>
                </a:solidFill>
              </a:rPr>
              <a:t> EA</a:t>
            </a:r>
            <a:r>
              <a:rPr lang="en-US" dirty="0">
                <a:solidFill>
                  <a:schemeClr val="tx2"/>
                </a:solidFill>
              </a:rPr>
              <a:t>) must </a:t>
            </a:r>
            <a:r>
              <a:rPr lang="en-US" dirty="0">
                <a:solidFill>
                  <a:srgbClr val="FF0000"/>
                </a:solidFill>
              </a:rPr>
              <a:t>be high </a:t>
            </a:r>
            <a:r>
              <a:rPr lang="en-US" dirty="0">
                <a:solidFill>
                  <a:schemeClr val="tx2"/>
                </a:solidFill>
              </a:rPr>
              <a:t>to allow the rest of register to take </a:t>
            </a:r>
            <a:r>
              <a:rPr lang="en-US" dirty="0" smtClean="0">
                <a:solidFill>
                  <a:schemeClr val="tx2"/>
                </a:solidFill>
              </a:rPr>
              <a:t>effect.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The value of EA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/>
                </a:solidFill>
              </a:rPr>
              <a:t>If </a:t>
            </a:r>
            <a:r>
              <a:rPr lang="en-US" dirty="0">
                <a:solidFill>
                  <a:schemeClr val="tx2"/>
                </a:solidFill>
              </a:rPr>
              <a:t>EA = 1, interrupts will be enabled and will be responded to, if their </a:t>
            </a:r>
            <a:r>
              <a:rPr lang="en-US" dirty="0">
                <a:solidFill>
                  <a:srgbClr val="FF0000"/>
                </a:solidFill>
              </a:rPr>
              <a:t>corresponding bits in IE are high. 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/>
                </a:solidFill>
              </a:rPr>
              <a:t>If </a:t>
            </a:r>
            <a:r>
              <a:rPr lang="en-US" dirty="0">
                <a:solidFill>
                  <a:schemeClr val="tx2"/>
                </a:solidFill>
              </a:rPr>
              <a:t>EA = 0, no interrupts will respond, even if their associated pins in the IE register are high.</a:t>
            </a:r>
          </a:p>
        </p:txBody>
      </p:sp>
    </p:spTree>
    <p:extLst>
      <p:ext uri="{BB962C8B-B14F-4D97-AF65-F5344CB8AC3E}">
        <p14:creationId xmlns:p14="http://schemas.microsoft.com/office/powerpoint/2010/main" val="387246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 Priorities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182" y="859809"/>
            <a:ext cx="8882418" cy="5693391"/>
          </a:xfrm>
        </p:spPr>
        <p:txBody>
          <a:bodyPr/>
          <a:lstStyle/>
          <a:p>
            <a:r>
              <a:rPr lang="en-US" dirty="0"/>
              <a:t>What if two interrupt sources interrupt at the same time?</a:t>
            </a:r>
          </a:p>
          <a:p>
            <a:r>
              <a:rPr lang="en-US" dirty="0" smtClean="0"/>
              <a:t>Each interrupt source can also be individually programmed to one of the two priority levels by setting or clearing a bit in the SFR named </a:t>
            </a:r>
            <a:r>
              <a:rPr lang="en-US" dirty="0" smtClean="0">
                <a:solidFill>
                  <a:srgbClr val="FF0000"/>
                </a:solidFill>
              </a:rPr>
              <a:t>IP (Interrupt Priority).</a:t>
            </a:r>
          </a:p>
          <a:p>
            <a:r>
              <a:rPr lang="en-US" dirty="0" smtClean="0"/>
              <a:t>A </a:t>
            </a:r>
            <a:r>
              <a:rPr lang="en-US" dirty="0"/>
              <a:t>low-priority interrupt can be interrupted by a high-priority </a:t>
            </a:r>
            <a:r>
              <a:rPr lang="en-US" dirty="0" smtClean="0"/>
              <a:t>interrupt.</a:t>
            </a:r>
          </a:p>
          <a:p>
            <a:r>
              <a:rPr lang="en-US" dirty="0"/>
              <a:t>If two interrupt requests of different priority levels are received simultaneously, the request of </a:t>
            </a:r>
            <a:r>
              <a:rPr lang="en-US" dirty="0">
                <a:solidFill>
                  <a:srgbClr val="FF0000"/>
                </a:solidFill>
              </a:rPr>
              <a:t>higher priority is serviced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50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Interrupt Priority in 8051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>
                    <a:lumMod val="95000"/>
                    <a:lumOff val="5000"/>
                  </a:srgbClr>
                </a:solidFill>
              </a:rPr>
              <a:t>If interrupt requests of the same priority level are received simultaneously, an </a:t>
            </a:r>
            <a:r>
              <a:rPr lang="en-US" dirty="0">
                <a:solidFill>
                  <a:srgbClr val="FF0000"/>
                </a:solidFill>
              </a:rPr>
              <a:t>internal polling sequence</a:t>
            </a:r>
            <a:r>
              <a:rPr lang="en-US" dirty="0">
                <a:solidFill>
                  <a:srgbClr val="000000">
                    <a:lumMod val="95000"/>
                    <a:lumOff val="5000"/>
                  </a:srgbClr>
                </a:solidFill>
              </a:rPr>
              <a:t> determines which request is </a:t>
            </a:r>
            <a:r>
              <a:rPr lang="en-US" dirty="0" smtClean="0">
                <a:solidFill>
                  <a:srgbClr val="000000">
                    <a:lumMod val="95000"/>
                    <a:lumOff val="5000"/>
                  </a:srgbClr>
                </a:solidFill>
              </a:rPr>
              <a:t>serviced.</a:t>
            </a:r>
          </a:p>
          <a:p>
            <a:r>
              <a:rPr lang="en-US" dirty="0" smtClean="0"/>
              <a:t>When </a:t>
            </a:r>
            <a:r>
              <a:rPr lang="en-US" dirty="0"/>
              <a:t>the 8051 is powered up, </a:t>
            </a:r>
            <a:r>
              <a:rPr lang="en-US" dirty="0" smtClean="0"/>
              <a:t>the priorities </a:t>
            </a:r>
            <a:r>
              <a:rPr lang="en-US" dirty="0"/>
              <a:t>are assigned according </a:t>
            </a:r>
            <a:r>
              <a:rPr lang="en-US" dirty="0" smtClean="0"/>
              <a:t>to the following.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470" y="3690938"/>
            <a:ext cx="5727330" cy="270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232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IP(Interrupt </a:t>
            </a:r>
            <a:r>
              <a:rPr lang="en-US" sz="2800" dirty="0"/>
              <a:t>Priority) Register of 8051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</a:t>
            </a:r>
            <a:r>
              <a:rPr lang="en-US" dirty="0"/>
              <a:t>can alter the sequence of </a:t>
            </a:r>
            <a:r>
              <a:rPr lang="en-US" dirty="0" smtClean="0"/>
              <a:t>interrupt priority </a:t>
            </a:r>
            <a:r>
              <a:rPr lang="en-US" dirty="0"/>
              <a:t>by assigning a higher </a:t>
            </a:r>
            <a:r>
              <a:rPr lang="en-US" dirty="0" smtClean="0"/>
              <a:t>priority to </a:t>
            </a:r>
            <a:r>
              <a:rPr lang="en-US" dirty="0"/>
              <a:t>any one of the interrupts </a:t>
            </a:r>
            <a:r>
              <a:rPr lang="en-US" dirty="0" smtClean="0"/>
              <a:t>by programming the </a:t>
            </a:r>
            <a:r>
              <a:rPr lang="en-US" dirty="0" smtClean="0">
                <a:solidFill>
                  <a:srgbClr val="FF0000"/>
                </a:solidFill>
              </a:rPr>
              <a:t>IP (interrupt </a:t>
            </a:r>
            <a:r>
              <a:rPr lang="en-US" dirty="0">
                <a:solidFill>
                  <a:srgbClr val="FF0000"/>
                </a:solidFill>
              </a:rPr>
              <a:t>priority</a:t>
            </a:r>
            <a:r>
              <a:rPr lang="en-US" dirty="0" smtClean="0">
                <a:solidFill>
                  <a:srgbClr val="FF0000"/>
                </a:solidFill>
              </a:rPr>
              <a:t>) register</a:t>
            </a:r>
            <a:r>
              <a:rPr lang="en-US" dirty="0" smtClean="0"/>
              <a:t>. </a:t>
            </a:r>
            <a:endParaRPr lang="en-US" dirty="0"/>
          </a:p>
          <a:p>
            <a:r>
              <a:rPr lang="en-US" dirty="0" smtClean="0"/>
              <a:t>To </a:t>
            </a:r>
            <a:r>
              <a:rPr lang="en-US" dirty="0"/>
              <a:t>give a higher priority to any of </a:t>
            </a:r>
            <a:r>
              <a:rPr lang="en-US" dirty="0" smtClean="0"/>
              <a:t>the interrupts</a:t>
            </a:r>
            <a:r>
              <a:rPr lang="en-US" dirty="0"/>
              <a:t>, we make the </a:t>
            </a:r>
            <a:r>
              <a:rPr lang="en-US" dirty="0">
                <a:solidFill>
                  <a:srgbClr val="FF0000"/>
                </a:solidFill>
              </a:rPr>
              <a:t>corresponding </a:t>
            </a:r>
            <a:r>
              <a:rPr lang="en-US" dirty="0" smtClean="0">
                <a:solidFill>
                  <a:srgbClr val="FF0000"/>
                </a:solidFill>
              </a:rPr>
              <a:t>bit </a:t>
            </a:r>
            <a:r>
              <a:rPr lang="en-US" dirty="0" smtClean="0"/>
              <a:t>in </a:t>
            </a:r>
            <a:r>
              <a:rPr lang="en-US" dirty="0"/>
              <a:t>the IP register </a:t>
            </a:r>
            <a:r>
              <a:rPr lang="en-US" dirty="0" smtClean="0">
                <a:solidFill>
                  <a:srgbClr val="FF0000"/>
                </a:solidFill>
              </a:rPr>
              <a:t>high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When </a:t>
            </a:r>
            <a:r>
              <a:rPr lang="en-US" dirty="0"/>
              <a:t>two or more interrupt bits in the </a:t>
            </a:r>
            <a:r>
              <a:rPr lang="en-US" dirty="0" smtClean="0"/>
              <a:t>IP register </a:t>
            </a:r>
            <a:r>
              <a:rPr lang="en-US" dirty="0"/>
              <a:t>are set to </a:t>
            </a:r>
            <a:r>
              <a:rPr lang="en-US" dirty="0" smtClean="0"/>
              <a:t>high:</a:t>
            </a:r>
          </a:p>
          <a:p>
            <a:pPr lvl="1"/>
            <a:r>
              <a:rPr lang="en-US" sz="2800" dirty="0" smtClean="0"/>
              <a:t>While </a:t>
            </a:r>
            <a:r>
              <a:rPr lang="en-US" sz="2800" dirty="0"/>
              <a:t>these interrupts have a higher </a:t>
            </a:r>
            <a:r>
              <a:rPr lang="en-US" sz="2800" dirty="0" smtClean="0"/>
              <a:t>priority than </a:t>
            </a:r>
            <a:r>
              <a:rPr lang="en-US" sz="2800" dirty="0"/>
              <a:t>others, they are serviced according to </a:t>
            </a:r>
            <a:r>
              <a:rPr lang="en-US" sz="2800" dirty="0" smtClean="0"/>
              <a:t>the sequence </a:t>
            </a:r>
            <a:r>
              <a:rPr lang="en-US" sz="2800" dirty="0"/>
              <a:t>of </a:t>
            </a:r>
            <a:r>
              <a:rPr lang="en-US" sz="2800" dirty="0" smtClean="0"/>
              <a:t>priorities when the </a:t>
            </a:r>
            <a:r>
              <a:rPr lang="en-US" sz="2800" dirty="0" smtClean="0">
                <a:solidFill>
                  <a:srgbClr val="FF0000"/>
                </a:solidFill>
              </a:rPr>
              <a:t>microcontroller powered on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6199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IP(Interrupt </a:t>
            </a:r>
            <a:r>
              <a:rPr lang="en-US" sz="2800" dirty="0"/>
              <a:t>Priority) Register of 8051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14" name="Content Placeholder 5"/>
          <p:cNvGraphicFramePr>
            <a:graphicFrameLocks/>
          </p:cNvGraphicFramePr>
          <p:nvPr>
            <p:extLst/>
          </p:nvPr>
        </p:nvGraphicFramePr>
        <p:xfrm>
          <a:off x="1066800" y="1767840"/>
          <a:ext cx="7620000" cy="3657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952500"/>
                <a:gridCol w="952500"/>
                <a:gridCol w="952500"/>
                <a:gridCol w="952500"/>
                <a:gridCol w="952500"/>
                <a:gridCol w="952500"/>
                <a:gridCol w="952500"/>
                <a:gridCol w="952500"/>
              </a:tblGrid>
              <a:tr h="2946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PT1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PX1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PT0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PX0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Rectangle 16"/>
          <p:cNvSpPr/>
          <p:nvPr/>
        </p:nvSpPr>
        <p:spPr>
          <a:xfrm>
            <a:off x="457200" y="2835057"/>
            <a:ext cx="8610600" cy="34532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Wingdings" pitchFamily="2" charset="2"/>
              <a:buChar char="w"/>
            </a:pPr>
            <a:r>
              <a:rPr lang="en-US" sz="2800" b="1" kern="0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PS </a:t>
            </a:r>
            <a:r>
              <a:rPr lang="en-US" sz="2800" kern="0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(IP.4)–Defines </a:t>
            </a:r>
            <a:r>
              <a:rPr lang="en-US" sz="2800" kern="0" dirty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the Serial port interrupt priority </a:t>
            </a:r>
            <a:r>
              <a:rPr lang="en-US" sz="2800" kern="0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level.</a:t>
            </a:r>
            <a:endParaRPr lang="en-US" sz="2800" kern="0" dirty="0">
              <a:solidFill>
                <a:srgbClr val="0033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Wingdings" pitchFamily="2" charset="2"/>
              <a:buChar char="w"/>
            </a:pPr>
            <a:r>
              <a:rPr lang="en-US" sz="2800" b="1" kern="0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PT1</a:t>
            </a:r>
            <a:r>
              <a:rPr lang="en-US" sz="2800" kern="0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 (IP.3</a:t>
            </a:r>
            <a:r>
              <a:rPr lang="en-US" sz="2800" kern="0" dirty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)– Defines the Timer 1 interrupt priority </a:t>
            </a:r>
            <a:r>
              <a:rPr lang="en-US" sz="2800" kern="0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level.</a:t>
            </a:r>
          </a:p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Wingdings" pitchFamily="2" charset="2"/>
              <a:buChar char="w"/>
            </a:pPr>
            <a:r>
              <a:rPr lang="en-US" sz="2800" b="1" kern="0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PX1</a:t>
            </a:r>
            <a:r>
              <a:rPr lang="en-US" sz="2800" kern="0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 (IP.2</a:t>
            </a:r>
            <a:r>
              <a:rPr lang="en-US" sz="2800" kern="0" dirty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)– Defines the External Interrupt 1 priority level</a:t>
            </a:r>
            <a:r>
              <a:rPr lang="en-US" sz="2800" kern="0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Wingdings" pitchFamily="2" charset="2"/>
              <a:buChar char="w"/>
            </a:pPr>
            <a:r>
              <a:rPr lang="en-US" sz="2800" b="1" kern="0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PT0</a:t>
            </a:r>
            <a:r>
              <a:rPr lang="en-US" sz="2800" kern="0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 (IP.1</a:t>
            </a:r>
            <a:r>
              <a:rPr lang="en-US" sz="2800" kern="0" dirty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)– Defines the Timer 0 interrupt priority level</a:t>
            </a:r>
            <a:r>
              <a:rPr lang="en-US" sz="2800" kern="0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Wingdings" pitchFamily="2" charset="2"/>
              <a:buChar char="w"/>
            </a:pPr>
            <a:r>
              <a:rPr lang="en-US" sz="2800" b="1" kern="0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PX0 </a:t>
            </a:r>
            <a:r>
              <a:rPr lang="en-US" sz="2800" kern="0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(IP.0) </a:t>
            </a:r>
            <a:r>
              <a:rPr lang="en-US" sz="2800" kern="0" dirty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– Defines the External Interrupt 0 priority level.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66800" y="1295400"/>
            <a:ext cx="914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MSB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848600" y="1295400"/>
            <a:ext cx="914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</a:t>
            </a:r>
            <a:r>
              <a:rPr lang="en-US" dirty="0" smtClean="0"/>
              <a:t>SB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93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Registers in 8051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of </a:t>
            </a:r>
            <a:r>
              <a:rPr lang="en-US" dirty="0"/>
              <a:t>8051 register are 8-bit </a:t>
            </a:r>
            <a:r>
              <a:rPr lang="en-US" dirty="0" smtClean="0"/>
              <a:t>registers.</a:t>
            </a:r>
          </a:p>
          <a:p>
            <a:r>
              <a:rPr lang="en-US" dirty="0"/>
              <a:t>The most widely used registers </a:t>
            </a:r>
            <a:endParaRPr lang="en-US" dirty="0" smtClean="0"/>
          </a:p>
          <a:p>
            <a:pPr lvl="1"/>
            <a:r>
              <a:rPr lang="en-US" dirty="0" smtClean="0"/>
              <a:t>A </a:t>
            </a:r>
            <a:r>
              <a:rPr lang="en-US" dirty="0"/>
              <a:t>(</a:t>
            </a:r>
            <a:r>
              <a:rPr lang="en-US" dirty="0" smtClean="0"/>
              <a:t>Accumulator)</a:t>
            </a:r>
          </a:p>
          <a:p>
            <a:pPr lvl="2"/>
            <a:r>
              <a:rPr lang="en-US" dirty="0" smtClean="0"/>
              <a:t>For </a:t>
            </a:r>
            <a:r>
              <a:rPr lang="en-US" dirty="0"/>
              <a:t>all arithmetic and logic </a:t>
            </a:r>
            <a:r>
              <a:rPr lang="en-US" dirty="0" smtClean="0"/>
              <a:t>instructions</a:t>
            </a:r>
          </a:p>
          <a:p>
            <a:pPr lvl="1"/>
            <a:r>
              <a:rPr lang="en-US" dirty="0" smtClean="0"/>
              <a:t>B</a:t>
            </a:r>
            <a:r>
              <a:rPr lang="en-US" dirty="0"/>
              <a:t>, R0, R1, R2, R3, R4, R5, R6, R7 </a:t>
            </a:r>
            <a:endParaRPr lang="en-US" dirty="0" smtClean="0"/>
          </a:p>
          <a:p>
            <a:pPr lvl="1"/>
            <a:r>
              <a:rPr lang="en-US" dirty="0" smtClean="0"/>
              <a:t>PC </a:t>
            </a:r>
            <a:r>
              <a:rPr lang="en-US" dirty="0"/>
              <a:t>(program </a:t>
            </a:r>
            <a:r>
              <a:rPr lang="en-US" dirty="0" smtClean="0"/>
              <a:t>counter)is 16 bits register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1642" y="4034790"/>
            <a:ext cx="1290992" cy="2471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0372" y="4651553"/>
            <a:ext cx="3629025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347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Assembly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 smtClean="0"/>
              <a:t>CPU can work only in binary.  </a:t>
            </a:r>
          </a:p>
          <a:p>
            <a:pPr lvl="1" algn="l"/>
            <a:r>
              <a:rPr lang="en-US" dirty="0" smtClean="0"/>
              <a:t>A program that consists of 0s and 1s is called </a:t>
            </a:r>
            <a:r>
              <a:rPr lang="en-US" dirty="0" smtClean="0">
                <a:solidFill>
                  <a:srgbClr val="FF0000"/>
                </a:solidFill>
              </a:rPr>
              <a:t>machine language</a:t>
            </a:r>
            <a:r>
              <a:rPr lang="en-US" dirty="0" smtClean="0"/>
              <a:t>.</a:t>
            </a:r>
            <a:endParaRPr lang="en-US" dirty="0"/>
          </a:p>
          <a:p>
            <a:pPr algn="l"/>
            <a:r>
              <a:rPr lang="en-US" dirty="0" smtClean="0">
                <a:solidFill>
                  <a:srgbClr val="00B050"/>
                </a:solidFill>
              </a:rPr>
              <a:t>Assembly languages </a:t>
            </a:r>
            <a:r>
              <a:rPr lang="en-US" dirty="0" smtClean="0"/>
              <a:t>provided mnemonics for the machine code instructions.</a:t>
            </a:r>
            <a:endParaRPr lang="en-US" dirty="0"/>
          </a:p>
          <a:p>
            <a:pPr lvl="1" algn="l"/>
            <a:r>
              <a:rPr lang="en-US" dirty="0" smtClean="0"/>
              <a:t>Low-level language, deal directly with the internal structure of the CPU.</a:t>
            </a:r>
          </a:p>
          <a:p>
            <a:pPr algn="l"/>
            <a:r>
              <a:rPr lang="en-US" dirty="0" smtClean="0">
                <a:solidFill>
                  <a:srgbClr val="00B050"/>
                </a:solidFill>
              </a:rPr>
              <a:t>Assembler</a:t>
            </a:r>
            <a:r>
              <a:rPr lang="en-US" dirty="0" smtClean="0"/>
              <a:t> is program used to translate assembly language program into machine code.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71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of Assembly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8991600" cy="5638800"/>
          </a:xfrm>
        </p:spPr>
        <p:txBody>
          <a:bodyPr/>
          <a:lstStyle/>
          <a:p>
            <a:pPr lvl="0"/>
            <a:r>
              <a:rPr lang="en-US" dirty="0">
                <a:solidFill>
                  <a:srgbClr val="000000">
                    <a:lumMod val="95000"/>
                    <a:lumOff val="5000"/>
                  </a:srgbClr>
                </a:solidFill>
              </a:rPr>
              <a:t>A given </a:t>
            </a:r>
            <a:r>
              <a:rPr lang="en-US" dirty="0">
                <a:solidFill>
                  <a:srgbClr val="FF0000"/>
                </a:solidFill>
              </a:rPr>
              <a:t>Assembly language program </a:t>
            </a:r>
            <a:r>
              <a:rPr lang="en-US" dirty="0">
                <a:solidFill>
                  <a:srgbClr val="000000">
                    <a:lumMod val="95000"/>
                    <a:lumOff val="5000"/>
                  </a:srgbClr>
                </a:solidFill>
              </a:rPr>
              <a:t>is a series of statements, or </a:t>
            </a:r>
            <a:r>
              <a:rPr lang="en-US" dirty="0" smtClean="0">
                <a:solidFill>
                  <a:srgbClr val="000000">
                    <a:lumMod val="95000"/>
                    <a:lumOff val="5000"/>
                  </a:srgbClr>
                </a:solidFill>
              </a:rPr>
              <a:t>lines of </a:t>
            </a:r>
            <a:endParaRPr lang="en-US" dirty="0">
              <a:solidFill>
                <a:srgbClr val="000000">
                  <a:lumMod val="95000"/>
                  <a:lumOff val="5000"/>
                </a:srgbClr>
              </a:solidFill>
            </a:endParaRPr>
          </a:p>
          <a:p>
            <a:pPr lvl="1">
              <a:spcAft>
                <a:spcPts val="0"/>
              </a:spcAft>
            </a:pPr>
            <a:r>
              <a:rPr lang="en-US" dirty="0">
                <a:solidFill>
                  <a:srgbClr val="00B050"/>
                </a:solidFill>
              </a:rPr>
              <a:t>Assembly language instructions</a:t>
            </a:r>
          </a:p>
          <a:p>
            <a:pPr lvl="2">
              <a:spcAft>
                <a:spcPts val="0"/>
              </a:spcAft>
            </a:pPr>
            <a:r>
              <a:rPr lang="en-US" dirty="0">
                <a:solidFill>
                  <a:srgbClr val="000000">
                    <a:lumMod val="95000"/>
                    <a:lumOff val="5000"/>
                  </a:srgbClr>
                </a:solidFill>
              </a:rPr>
              <a:t>Tell the CPU what to do</a:t>
            </a:r>
          </a:p>
          <a:p>
            <a:pPr lvl="1"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</a:rPr>
              <a:t>Directives</a:t>
            </a:r>
          </a:p>
          <a:p>
            <a:pPr lvl="2">
              <a:spcAft>
                <a:spcPts val="0"/>
              </a:spcAft>
            </a:pPr>
            <a:r>
              <a:rPr lang="en-US" dirty="0">
                <a:solidFill>
                  <a:srgbClr val="000000">
                    <a:lumMod val="95000"/>
                    <a:lumOff val="5000"/>
                  </a:srgbClr>
                </a:solidFill>
              </a:rPr>
              <a:t>Give directions to the </a:t>
            </a:r>
            <a:r>
              <a:rPr lang="en-US" dirty="0" smtClean="0">
                <a:solidFill>
                  <a:srgbClr val="000000">
                    <a:lumMod val="95000"/>
                    <a:lumOff val="5000"/>
                  </a:srgbClr>
                </a:solidFill>
              </a:rPr>
              <a:t>assembler</a:t>
            </a:r>
          </a:p>
          <a:p>
            <a:pPr lvl="2">
              <a:spcAft>
                <a:spcPts val="0"/>
              </a:spcAft>
            </a:pPr>
            <a:r>
              <a:rPr lang="en-US" dirty="0" smtClean="0">
                <a:solidFill>
                  <a:srgbClr val="FF0000"/>
                </a:solidFill>
              </a:rPr>
              <a:t>do not generate </a:t>
            </a:r>
            <a:r>
              <a:rPr lang="en-US" dirty="0">
                <a:solidFill>
                  <a:srgbClr val="FF0000"/>
                </a:solidFill>
              </a:rPr>
              <a:t>any </a:t>
            </a:r>
            <a:r>
              <a:rPr lang="en-US" dirty="0" smtClean="0">
                <a:solidFill>
                  <a:srgbClr val="FF0000"/>
                </a:solidFill>
              </a:rPr>
              <a:t>machine code</a:t>
            </a:r>
            <a:r>
              <a:rPr lang="en-US" dirty="0" smtClean="0">
                <a:solidFill>
                  <a:srgbClr val="000000">
                    <a:lumMod val="95000"/>
                    <a:lumOff val="5000"/>
                  </a:srgbClr>
                </a:solidFill>
              </a:rPr>
              <a:t> </a:t>
            </a:r>
            <a:r>
              <a:rPr lang="en-US" dirty="0">
                <a:solidFill>
                  <a:srgbClr val="000000">
                    <a:lumMod val="95000"/>
                    <a:lumOff val="5000"/>
                  </a:srgbClr>
                </a:solidFill>
              </a:rPr>
              <a:t>and are </a:t>
            </a:r>
            <a:r>
              <a:rPr lang="en-US" dirty="0" smtClean="0">
                <a:solidFill>
                  <a:srgbClr val="000000">
                    <a:lumMod val="95000"/>
                    <a:lumOff val="5000"/>
                  </a:srgbClr>
                </a:solidFill>
              </a:rPr>
              <a:t>used only </a:t>
            </a:r>
            <a:r>
              <a:rPr lang="en-US" dirty="0">
                <a:solidFill>
                  <a:srgbClr val="000000">
                    <a:lumMod val="95000"/>
                    <a:lumOff val="5000"/>
                  </a:srgbClr>
                </a:solidFill>
              </a:rPr>
              <a:t>by the assembler</a:t>
            </a:r>
          </a:p>
          <a:p>
            <a:r>
              <a:rPr lang="en-US" dirty="0" smtClean="0"/>
              <a:t>An Assembly language instruction includes</a:t>
            </a:r>
            <a:r>
              <a:rPr lang="en-US" dirty="0"/>
              <a:t>:</a:t>
            </a:r>
          </a:p>
          <a:p>
            <a:pPr lvl="1">
              <a:spcAft>
                <a:spcPts val="0"/>
              </a:spcAft>
            </a:pPr>
            <a:r>
              <a:rPr lang="en-US" dirty="0"/>
              <a:t> </a:t>
            </a:r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mnemonic </a:t>
            </a:r>
            <a:r>
              <a:rPr lang="en-US" dirty="0" smtClean="0"/>
              <a:t>(abbreviation easy to remember</a:t>
            </a:r>
            <a:r>
              <a:rPr lang="en-US" dirty="0"/>
              <a:t>)</a:t>
            </a:r>
          </a:p>
          <a:p>
            <a:pPr lvl="2" algn="l">
              <a:spcAft>
                <a:spcPts val="0"/>
              </a:spcAft>
            </a:pPr>
            <a:r>
              <a:rPr lang="en-US" dirty="0" smtClean="0"/>
              <a:t>The commands to the CPU, telling it what to do with those items.</a:t>
            </a:r>
            <a:endParaRPr lang="en-US" dirty="0"/>
          </a:p>
          <a:p>
            <a:pPr lvl="1">
              <a:spcAft>
                <a:spcPts val="0"/>
              </a:spcAft>
            </a:pPr>
            <a:r>
              <a:rPr lang="en-US" dirty="0" smtClean="0"/>
              <a:t>Optionally followed by one or two </a:t>
            </a:r>
            <a:r>
              <a:rPr lang="en-US" dirty="0" smtClean="0">
                <a:solidFill>
                  <a:srgbClr val="FF0000"/>
                </a:solidFill>
              </a:rPr>
              <a:t>operands</a:t>
            </a:r>
            <a:endParaRPr lang="en-US" dirty="0">
              <a:solidFill>
                <a:srgbClr val="FF0000"/>
              </a:solidFill>
            </a:endParaRPr>
          </a:p>
          <a:p>
            <a:pPr lvl="2">
              <a:spcAft>
                <a:spcPts val="0"/>
              </a:spcAft>
            </a:pPr>
            <a:r>
              <a:rPr lang="en-US" dirty="0" smtClean="0"/>
              <a:t>The data items being manipulated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24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Assembly language instruction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Assembly language instruction consists of four fields</a:t>
            </a:r>
            <a:r>
              <a:rPr lang="en-US" dirty="0" smtClean="0"/>
              <a:t>:</a:t>
            </a:r>
          </a:p>
          <a:p>
            <a:pPr lvl="0" algn="l" eaLnBrk="1" hangingPunct="1">
              <a:buClr>
                <a:srgbClr val="003366"/>
              </a:buClr>
              <a:buSzPct val="75000"/>
              <a:buNone/>
            </a:pPr>
            <a:r>
              <a:rPr lang="en-US" dirty="0" smtClean="0">
                <a:solidFill>
                  <a:srgbClr val="003366"/>
                </a:solidFill>
                <a:latin typeface="Arial"/>
                <a:cs typeface="Arial"/>
              </a:rPr>
              <a:t> [</a:t>
            </a:r>
            <a:r>
              <a:rPr lang="en-US" dirty="0">
                <a:solidFill>
                  <a:srgbClr val="FF0000"/>
                </a:solidFill>
                <a:latin typeface="Arial"/>
                <a:cs typeface="Arial"/>
              </a:rPr>
              <a:t>label :</a:t>
            </a:r>
            <a:r>
              <a:rPr lang="en-US" dirty="0">
                <a:solidFill>
                  <a:srgbClr val="003366"/>
                </a:solidFill>
                <a:latin typeface="Arial"/>
                <a:cs typeface="Arial"/>
              </a:rPr>
              <a:t> ]	</a:t>
            </a:r>
            <a:r>
              <a:rPr lang="en-US" dirty="0">
                <a:solidFill>
                  <a:srgbClr val="0070C0"/>
                </a:solidFill>
                <a:latin typeface="Arial"/>
                <a:cs typeface="Arial"/>
              </a:rPr>
              <a:t>mnemonic</a:t>
            </a:r>
            <a:r>
              <a:rPr lang="en-US" dirty="0">
                <a:solidFill>
                  <a:srgbClr val="003366"/>
                </a:solidFill>
                <a:latin typeface="Arial"/>
                <a:cs typeface="Arial"/>
              </a:rPr>
              <a:t>	[</a:t>
            </a:r>
            <a:r>
              <a:rPr lang="en-US" dirty="0">
                <a:latin typeface="Arial"/>
                <a:cs typeface="Arial"/>
              </a:rPr>
              <a:t>operands</a:t>
            </a:r>
            <a:r>
              <a:rPr lang="en-US" dirty="0">
                <a:solidFill>
                  <a:srgbClr val="003366"/>
                </a:solidFill>
                <a:latin typeface="Arial"/>
                <a:cs typeface="Arial"/>
              </a:rPr>
              <a:t>] 	[;</a:t>
            </a:r>
            <a:r>
              <a:rPr lang="en-US" dirty="0">
                <a:solidFill>
                  <a:srgbClr val="00B050"/>
                </a:solidFill>
                <a:latin typeface="Arial"/>
                <a:cs typeface="Arial"/>
              </a:rPr>
              <a:t>comment</a:t>
            </a:r>
            <a:r>
              <a:rPr lang="en-US" dirty="0">
                <a:solidFill>
                  <a:srgbClr val="003366"/>
                </a:solidFill>
                <a:latin typeface="Arial"/>
                <a:cs typeface="Arial"/>
              </a:rPr>
              <a:t>] </a:t>
            </a:r>
            <a:endParaRPr lang="en-US" dirty="0" smtClean="0">
              <a:solidFill>
                <a:srgbClr val="003366"/>
              </a:solidFill>
              <a:latin typeface="Arial"/>
              <a:cs typeface="Arial"/>
            </a:endParaRPr>
          </a:p>
          <a:p>
            <a:pPr lvl="0"/>
            <a:r>
              <a:rPr lang="en-US" dirty="0" smtClean="0">
                <a:solidFill>
                  <a:srgbClr val="000000">
                    <a:lumMod val="95000"/>
                    <a:lumOff val="5000"/>
                  </a:srgbClr>
                </a:solidFill>
              </a:rPr>
              <a:t>The </a:t>
            </a:r>
            <a:r>
              <a:rPr lang="en-US" b="1" dirty="0">
                <a:solidFill>
                  <a:srgbClr val="FF0000"/>
                </a:solidFill>
              </a:rPr>
              <a:t>label field </a:t>
            </a:r>
            <a:r>
              <a:rPr lang="en-US" dirty="0" smtClean="0">
                <a:solidFill>
                  <a:srgbClr val="000000">
                    <a:lumMod val="95000"/>
                    <a:lumOff val="5000"/>
                  </a:srgbClr>
                </a:solidFill>
              </a:rPr>
              <a:t>allows </a:t>
            </a:r>
            <a:r>
              <a:rPr lang="en-US" dirty="0">
                <a:solidFill>
                  <a:srgbClr val="000000">
                    <a:lumMod val="95000"/>
                    <a:lumOff val="5000"/>
                  </a:srgbClr>
                </a:solidFill>
              </a:rPr>
              <a:t>the program to refer to </a:t>
            </a:r>
            <a:r>
              <a:rPr lang="en-US" dirty="0" smtClean="0">
                <a:solidFill>
                  <a:srgbClr val="000000">
                    <a:lumMod val="95000"/>
                    <a:lumOff val="5000"/>
                  </a:srgbClr>
                </a:solidFill>
              </a:rPr>
              <a:t>a line </a:t>
            </a:r>
            <a:r>
              <a:rPr lang="en-US" dirty="0">
                <a:solidFill>
                  <a:srgbClr val="000000">
                    <a:lumMod val="95000"/>
                    <a:lumOff val="5000"/>
                  </a:srgbClr>
                </a:solidFill>
              </a:rPr>
              <a:t>of code by </a:t>
            </a:r>
            <a:r>
              <a:rPr lang="en-US" dirty="0" smtClean="0">
                <a:solidFill>
                  <a:srgbClr val="000000">
                    <a:lumMod val="95000"/>
                    <a:lumOff val="5000"/>
                  </a:srgbClr>
                </a:solidFill>
              </a:rPr>
              <a:t>name.</a:t>
            </a:r>
          </a:p>
          <a:p>
            <a:pPr lvl="0"/>
            <a:r>
              <a:rPr lang="en-US" dirty="0" smtClean="0">
                <a:solidFill>
                  <a:srgbClr val="0070C0"/>
                </a:solidFill>
              </a:rPr>
              <a:t>A </a:t>
            </a:r>
            <a:r>
              <a:rPr lang="en-US" b="1" dirty="0" smtClean="0">
                <a:solidFill>
                  <a:srgbClr val="0070C0"/>
                </a:solidFill>
              </a:rPr>
              <a:t>mnemonic</a:t>
            </a:r>
            <a:r>
              <a:rPr lang="en-US" dirty="0" smtClean="0"/>
              <a:t>-The </a:t>
            </a:r>
            <a:r>
              <a:rPr lang="en-US" dirty="0"/>
              <a:t>commands to the CPU, telling it what those to do with those </a:t>
            </a:r>
            <a:r>
              <a:rPr lang="en-US" dirty="0" smtClean="0"/>
              <a:t>items.</a:t>
            </a:r>
          </a:p>
          <a:p>
            <a:r>
              <a:rPr lang="en-US" b="1" dirty="0" smtClean="0"/>
              <a:t>Operands</a:t>
            </a:r>
            <a:r>
              <a:rPr lang="en-US" dirty="0" smtClean="0"/>
              <a:t>-The </a:t>
            </a:r>
            <a:r>
              <a:rPr lang="en-US" dirty="0"/>
              <a:t>data items being </a:t>
            </a:r>
            <a:r>
              <a:rPr lang="en-US" dirty="0" smtClean="0"/>
              <a:t>manipulated.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Comments</a:t>
            </a:r>
            <a:r>
              <a:rPr lang="en-US" dirty="0" smtClean="0"/>
              <a:t> may </a:t>
            </a:r>
            <a:r>
              <a:rPr lang="en-US" dirty="0"/>
              <a:t>be at the end of </a:t>
            </a:r>
            <a:r>
              <a:rPr lang="en-US" dirty="0" smtClean="0"/>
              <a:t>a line </a:t>
            </a:r>
            <a:r>
              <a:rPr lang="en-US" dirty="0"/>
              <a:t>or on a line by </a:t>
            </a:r>
            <a:r>
              <a:rPr lang="en-US" dirty="0" smtClean="0"/>
              <a:t>themselves.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assembler ignores comments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92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Overview of 8051 family</a:t>
            </a: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8051 is an 8-bit processor and it has</a:t>
            </a:r>
          </a:p>
          <a:p>
            <a:pPr lvl="1"/>
            <a:r>
              <a:rPr lang="en-US" dirty="0" smtClean="0"/>
              <a:t>128 bytes of </a:t>
            </a:r>
            <a:r>
              <a:rPr lang="en-US" dirty="0" smtClean="0">
                <a:solidFill>
                  <a:srgbClr val="FF0000"/>
                </a:solidFill>
              </a:rPr>
              <a:t>RAM</a:t>
            </a:r>
          </a:p>
          <a:p>
            <a:pPr lvl="1"/>
            <a:r>
              <a:rPr lang="en-US" dirty="0" smtClean="0"/>
              <a:t>4K bytes of </a:t>
            </a:r>
            <a:r>
              <a:rPr lang="en-US" dirty="0" smtClean="0">
                <a:solidFill>
                  <a:srgbClr val="FF0000"/>
                </a:solidFill>
              </a:rPr>
              <a:t>on-chip ROM</a:t>
            </a:r>
          </a:p>
          <a:p>
            <a:pPr lvl="1"/>
            <a:r>
              <a:rPr lang="en-US" dirty="0" smtClean="0"/>
              <a:t>Two 16-bit </a:t>
            </a:r>
            <a:r>
              <a:rPr lang="en-US" dirty="0" smtClean="0">
                <a:solidFill>
                  <a:srgbClr val="FF0000"/>
                </a:solidFill>
              </a:rPr>
              <a:t>timers</a:t>
            </a:r>
          </a:p>
          <a:p>
            <a:pPr lvl="1"/>
            <a:r>
              <a:rPr lang="en-US" dirty="0" smtClean="0"/>
              <a:t>One </a:t>
            </a:r>
            <a:r>
              <a:rPr lang="en-US" dirty="0" smtClean="0">
                <a:solidFill>
                  <a:srgbClr val="FF0000"/>
                </a:solidFill>
              </a:rPr>
              <a:t>serial port</a:t>
            </a:r>
          </a:p>
          <a:p>
            <a:pPr lvl="1"/>
            <a:r>
              <a:rPr lang="en-US" dirty="0" smtClean="0"/>
              <a:t>Four </a:t>
            </a:r>
            <a:r>
              <a:rPr lang="en-US" dirty="0" smtClean="0">
                <a:solidFill>
                  <a:srgbClr val="FF0000"/>
                </a:solidFill>
              </a:rPr>
              <a:t>I/O ports</a:t>
            </a:r>
            <a:r>
              <a:rPr lang="en-US" dirty="0" smtClean="0"/>
              <a:t>, each 8 bits wide</a:t>
            </a:r>
          </a:p>
        </p:txBody>
      </p:sp>
    </p:spTree>
    <p:extLst>
      <p:ext uri="{BB962C8B-B14F-4D97-AF65-F5344CB8AC3E}">
        <p14:creationId xmlns:p14="http://schemas.microsoft.com/office/powerpoint/2010/main" val="150681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endParaRPr lang="en-US" sz="1400" dirty="0">
              <a:solidFill>
                <a:srgbClr val="000000"/>
              </a:solidFill>
              <a:latin typeface="Courier New"/>
            </a:endParaRPr>
          </a:p>
          <a:p>
            <a:pPr marL="0" marR="14460" indent="0">
              <a:buNone/>
            </a:pPr>
            <a:r>
              <a:rPr lang="en-US" sz="2400" b="1" dirty="0" smtClean="0">
                <a:solidFill>
                  <a:srgbClr val="31CC31"/>
                </a:solidFill>
                <a:latin typeface="Courier New"/>
              </a:rPr>
              <a:t>	ORG	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0H	</a:t>
            </a:r>
            <a:r>
              <a:rPr lang="en-US" sz="2400" b="1" dirty="0" smtClean="0">
                <a:solidFill>
                  <a:srgbClr val="006300"/>
                </a:solidFill>
                <a:latin typeface="Courier New"/>
              </a:rPr>
              <a:t>;start(origin)at location 0</a:t>
            </a:r>
            <a:endParaRPr lang="en-US" sz="2400" dirty="0">
              <a:solidFill>
                <a:srgbClr val="006300"/>
              </a:solidFill>
              <a:latin typeface="Courier New"/>
            </a:endParaRPr>
          </a:p>
          <a:p>
            <a:pPr marL="0" marR="40860" indent="0">
              <a:buNone/>
            </a:pPr>
            <a:r>
              <a:rPr lang="en-US" sz="2400" b="1" dirty="0" smtClean="0">
                <a:solidFill>
                  <a:srgbClr val="3131FF"/>
                </a:solidFill>
                <a:latin typeface="Courier New"/>
              </a:rPr>
              <a:t>	MOV	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R5,	#25H	</a:t>
            </a:r>
            <a:r>
              <a:rPr lang="en-US" sz="2400" b="1" dirty="0" smtClean="0">
                <a:solidFill>
                  <a:srgbClr val="006300"/>
                </a:solidFill>
                <a:latin typeface="Courier New"/>
              </a:rPr>
              <a:t>;load 25H into R5</a:t>
            </a:r>
            <a:endParaRPr lang="en-US" sz="2400" dirty="0">
              <a:solidFill>
                <a:srgbClr val="006300"/>
              </a:solidFill>
              <a:latin typeface="Courier New"/>
            </a:endParaRPr>
          </a:p>
          <a:p>
            <a:pPr marL="0" marR="40860" indent="0">
              <a:buNone/>
            </a:pPr>
            <a:r>
              <a:rPr lang="en-US" sz="2400" b="1" dirty="0" smtClean="0">
                <a:solidFill>
                  <a:srgbClr val="3131FF"/>
                </a:solidFill>
                <a:latin typeface="Courier New"/>
              </a:rPr>
              <a:t>	MOV	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R7,	#34H	</a:t>
            </a:r>
            <a:r>
              <a:rPr lang="en-US" sz="2400" b="1" dirty="0" smtClean="0">
                <a:solidFill>
                  <a:srgbClr val="006300"/>
                </a:solidFill>
                <a:latin typeface="Courier New"/>
              </a:rPr>
              <a:t>;load 34H into R7</a:t>
            </a:r>
            <a:endParaRPr lang="en-US" sz="2400" dirty="0">
              <a:solidFill>
                <a:srgbClr val="006300"/>
              </a:solidFill>
              <a:latin typeface="Courier New"/>
            </a:endParaRPr>
          </a:p>
          <a:p>
            <a:pPr marL="0" marR="48060" indent="0">
              <a:buNone/>
            </a:pPr>
            <a:r>
              <a:rPr lang="en-US" sz="2400" b="1" dirty="0" smtClean="0">
                <a:solidFill>
                  <a:srgbClr val="3131FF"/>
                </a:solidFill>
                <a:latin typeface="Courier New"/>
              </a:rPr>
              <a:t>	MOV	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A,	#0	</a:t>
            </a:r>
            <a:r>
              <a:rPr lang="en-US" sz="2400" b="1" dirty="0" smtClean="0">
                <a:solidFill>
                  <a:srgbClr val="006300"/>
                </a:solidFill>
                <a:latin typeface="Courier New"/>
              </a:rPr>
              <a:t>;load 0 into A</a:t>
            </a:r>
            <a:endParaRPr lang="en-US" sz="2400" dirty="0" smtClean="0">
              <a:solidFill>
                <a:srgbClr val="006300"/>
              </a:solidFill>
              <a:latin typeface="Courier New"/>
            </a:endParaRPr>
          </a:p>
          <a:p>
            <a:pPr marL="0" marR="21660" indent="0">
              <a:buNone/>
            </a:pPr>
            <a:r>
              <a:rPr lang="en-US" sz="2400" b="1" dirty="0" smtClean="0">
                <a:solidFill>
                  <a:srgbClr val="3131FF"/>
                </a:solidFill>
                <a:latin typeface="Courier New"/>
              </a:rPr>
              <a:t>	ADD	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A,	R5	</a:t>
            </a:r>
            <a:r>
              <a:rPr lang="en-US" sz="2400" b="1" dirty="0" smtClean="0">
                <a:solidFill>
                  <a:srgbClr val="006300"/>
                </a:solidFill>
                <a:latin typeface="Courier New"/>
              </a:rPr>
              <a:t>;add contents of R5 to A</a:t>
            </a:r>
            <a:endParaRPr lang="en-US" sz="2400" dirty="0" smtClean="0">
              <a:solidFill>
                <a:srgbClr val="006300"/>
              </a:solidFill>
              <a:latin typeface="Courier New"/>
            </a:endParaRPr>
          </a:p>
          <a:p>
            <a:pPr marL="0" marR="21660" indent="0">
              <a:buNone/>
            </a:pPr>
            <a:r>
              <a:rPr lang="en-US" sz="2400" b="1" dirty="0" smtClean="0">
                <a:solidFill>
                  <a:srgbClr val="3131FF"/>
                </a:solidFill>
                <a:latin typeface="Courier New"/>
              </a:rPr>
              <a:t>	ADD	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A,	R7	</a:t>
            </a:r>
            <a:r>
              <a:rPr lang="en-US" sz="2400" b="1" dirty="0" smtClean="0">
                <a:solidFill>
                  <a:srgbClr val="006300"/>
                </a:solidFill>
                <a:latin typeface="Courier New"/>
              </a:rPr>
              <a:t>;add contents of R7 to A</a:t>
            </a:r>
            <a:endParaRPr lang="en-US" sz="2400" dirty="0">
              <a:solidFill>
                <a:srgbClr val="006300"/>
              </a:solidFill>
              <a:latin typeface="Courier New"/>
            </a:endParaRPr>
          </a:p>
          <a:p>
            <a:pPr marL="0" marR="33660" indent="0">
              <a:buNone/>
            </a:pPr>
            <a:r>
              <a:rPr lang="en-US" sz="2400" b="1" dirty="0" smtClean="0">
                <a:solidFill>
                  <a:srgbClr val="3131FF"/>
                </a:solidFill>
                <a:latin typeface="Courier New"/>
              </a:rPr>
              <a:t>	ADD	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A,	#12H	</a:t>
            </a:r>
            <a:r>
              <a:rPr lang="en-US" sz="2400" b="1" dirty="0" smtClean="0">
                <a:solidFill>
                  <a:srgbClr val="006300"/>
                </a:solidFill>
                <a:latin typeface="Courier New"/>
              </a:rPr>
              <a:t>;add to A value 12H</a:t>
            </a:r>
            <a:endParaRPr lang="en-US" sz="2400" dirty="0">
              <a:solidFill>
                <a:srgbClr val="006300"/>
              </a:solidFill>
              <a:latin typeface="Courier New"/>
            </a:endParaRPr>
          </a:p>
          <a:p>
            <a:pPr marL="0" marR="38460" indent="0"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Courier New"/>
              </a:rPr>
              <a:t>HERE</a:t>
            </a:r>
            <a:r>
              <a:rPr lang="en-US" sz="2400" b="1" dirty="0" smtClean="0">
                <a:solidFill>
                  <a:srgbClr val="3131FF"/>
                </a:solidFill>
                <a:latin typeface="Courier New"/>
              </a:rPr>
              <a:t>:	SJMP	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HERE	</a:t>
            </a:r>
            <a:r>
              <a:rPr lang="en-US" sz="2400" b="1" dirty="0" smtClean="0">
                <a:solidFill>
                  <a:srgbClr val="006300"/>
                </a:solidFill>
                <a:latin typeface="Courier New"/>
              </a:rPr>
              <a:t>;stay in this loop</a:t>
            </a:r>
            <a:endParaRPr lang="en-US" sz="2400" dirty="0">
              <a:solidFill>
                <a:srgbClr val="006300"/>
              </a:solidFill>
              <a:latin typeface="Courier New"/>
            </a:endParaRPr>
          </a:p>
          <a:p>
            <a:pPr marL="0" marR="28860" indent="0">
              <a:buNone/>
            </a:pPr>
            <a:r>
              <a:rPr lang="en-US" sz="2400" b="1" dirty="0" smtClean="0">
                <a:solidFill>
                  <a:srgbClr val="31CC31"/>
                </a:solidFill>
                <a:latin typeface="Courier New"/>
              </a:rPr>
              <a:t>	END</a:t>
            </a:r>
            <a:r>
              <a:rPr lang="en-US" sz="2400" b="1" dirty="0" smtClean="0">
                <a:solidFill>
                  <a:srgbClr val="006300"/>
                </a:solidFill>
                <a:latin typeface="Courier New"/>
              </a:rPr>
              <a:t>;	end of </a:t>
            </a:r>
            <a:r>
              <a:rPr lang="en-US" sz="2400" b="1" dirty="0" err="1" smtClean="0">
                <a:solidFill>
                  <a:srgbClr val="006300"/>
                </a:solidFill>
                <a:latin typeface="Courier New"/>
              </a:rPr>
              <a:t>asm</a:t>
            </a:r>
            <a:r>
              <a:rPr lang="en-US" sz="2400" b="1" dirty="0" smtClean="0">
                <a:solidFill>
                  <a:srgbClr val="006300"/>
                </a:solidFill>
                <a:latin typeface="Courier New"/>
              </a:rPr>
              <a:t> source file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2194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Assembler directive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B050"/>
                </a:solidFill>
              </a:rPr>
              <a:t>ORG</a:t>
            </a:r>
            <a:r>
              <a:rPr lang="en-US" dirty="0"/>
              <a:t> (origin)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ORG directive is used to indicate </a:t>
            </a:r>
            <a:r>
              <a:rPr lang="en-US" dirty="0" smtClean="0"/>
              <a:t>the beginning </a:t>
            </a:r>
            <a:r>
              <a:rPr lang="en-US" dirty="0"/>
              <a:t>of the </a:t>
            </a:r>
            <a:r>
              <a:rPr lang="en-US" dirty="0" smtClean="0"/>
              <a:t>address.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number that comes after ORG can </a:t>
            </a:r>
            <a:r>
              <a:rPr lang="en-US" dirty="0" smtClean="0"/>
              <a:t>be either </a:t>
            </a:r>
            <a:r>
              <a:rPr lang="en-US" dirty="0"/>
              <a:t>in hex and </a:t>
            </a:r>
            <a:r>
              <a:rPr lang="en-US" dirty="0" smtClean="0"/>
              <a:t>decimal.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END</a:t>
            </a:r>
            <a:endParaRPr lang="en-US" b="1" dirty="0">
              <a:solidFill>
                <a:srgbClr val="00B050"/>
              </a:solidFill>
            </a:endParaRPr>
          </a:p>
          <a:p>
            <a:pPr lvl="1"/>
            <a:r>
              <a:rPr lang="en-US" dirty="0" smtClean="0"/>
              <a:t>This </a:t>
            </a:r>
            <a:r>
              <a:rPr lang="en-US" dirty="0"/>
              <a:t>indicates to the assembler the end </a:t>
            </a:r>
            <a:r>
              <a:rPr lang="en-US" dirty="0" smtClean="0"/>
              <a:t>of the </a:t>
            </a:r>
            <a:r>
              <a:rPr lang="en-US" dirty="0"/>
              <a:t>source (</a:t>
            </a:r>
            <a:r>
              <a:rPr lang="en-US" dirty="0" err="1"/>
              <a:t>asm</a:t>
            </a:r>
            <a:r>
              <a:rPr lang="en-US" dirty="0"/>
              <a:t>) </a:t>
            </a:r>
            <a:r>
              <a:rPr lang="en-US" dirty="0" smtClean="0"/>
              <a:t>file.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END directive is the last line of </a:t>
            </a:r>
            <a:r>
              <a:rPr lang="en-US" dirty="0" smtClean="0"/>
              <a:t>an 8051 program.</a:t>
            </a:r>
            <a:endParaRPr lang="en-US" dirty="0"/>
          </a:p>
          <a:p>
            <a:pPr lvl="1"/>
            <a:r>
              <a:rPr lang="en-US" dirty="0" smtClean="0"/>
              <a:t>the </a:t>
            </a:r>
            <a:r>
              <a:rPr lang="en-US" dirty="0"/>
              <a:t>code anything after the </a:t>
            </a:r>
            <a:r>
              <a:rPr lang="en-US" dirty="0" smtClean="0"/>
              <a:t>END directive </a:t>
            </a:r>
            <a:r>
              <a:rPr lang="en-US" dirty="0"/>
              <a:t>is </a:t>
            </a:r>
            <a:r>
              <a:rPr lang="en-US" dirty="0">
                <a:solidFill>
                  <a:srgbClr val="FF0000"/>
                </a:solidFill>
              </a:rPr>
              <a:t>ignored by the </a:t>
            </a:r>
            <a:r>
              <a:rPr lang="en-US" dirty="0" smtClean="0">
                <a:solidFill>
                  <a:srgbClr val="FF0000"/>
                </a:solidFill>
              </a:rPr>
              <a:t>assembler.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81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Assembler directive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B050"/>
                </a:solidFill>
              </a:rPr>
              <a:t>EQU</a:t>
            </a:r>
            <a:r>
              <a:rPr lang="en-US" dirty="0"/>
              <a:t> (equate)</a:t>
            </a:r>
          </a:p>
          <a:p>
            <a:pPr lvl="1"/>
            <a:r>
              <a:rPr lang="en-US" dirty="0" smtClean="0"/>
              <a:t>This </a:t>
            </a:r>
            <a:r>
              <a:rPr lang="en-US" dirty="0"/>
              <a:t>is used to define a constant </a:t>
            </a:r>
            <a:r>
              <a:rPr lang="en-US" dirty="0" smtClean="0"/>
              <a:t>without occupying </a:t>
            </a:r>
            <a:r>
              <a:rPr lang="en-US" dirty="0"/>
              <a:t>a memory </a:t>
            </a:r>
            <a:r>
              <a:rPr lang="en-US" dirty="0" smtClean="0"/>
              <a:t>location.</a:t>
            </a:r>
          </a:p>
          <a:p>
            <a:pPr lvl="1"/>
            <a:r>
              <a:rPr lang="en-US" dirty="0" smtClean="0"/>
              <a:t>When </a:t>
            </a:r>
            <a:r>
              <a:rPr lang="en-US" dirty="0"/>
              <a:t>the label appears in the program, </a:t>
            </a:r>
            <a:r>
              <a:rPr lang="en-US" dirty="0" smtClean="0"/>
              <a:t>its constant </a:t>
            </a:r>
            <a:r>
              <a:rPr lang="en-US" dirty="0"/>
              <a:t>value will be substituted for the </a:t>
            </a:r>
            <a:r>
              <a:rPr lang="en-US" dirty="0" smtClean="0"/>
              <a:t>label.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COUNT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EQU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32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R2,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#COUNT</a:t>
            </a:r>
          </a:p>
        </p:txBody>
      </p:sp>
    </p:spTree>
    <p:extLst>
      <p:ext uri="{BB962C8B-B14F-4D97-AF65-F5344CB8AC3E}">
        <p14:creationId xmlns:p14="http://schemas.microsoft.com/office/powerpoint/2010/main" val="335069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Assembly language instruction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l" eaLnBrk="1" hangingPunct="1"/>
            <a:r>
              <a:rPr lang="en-US" dirty="0">
                <a:solidFill>
                  <a:srgbClr val="00B050"/>
                </a:solidFill>
                <a:latin typeface="Comic Sans MS"/>
                <a:cs typeface="Times New Roman"/>
              </a:rPr>
              <a:t>Data transfer instructions</a:t>
            </a:r>
          </a:p>
          <a:p>
            <a:pPr lvl="0" algn="l" eaLnBrk="1" hangingPunct="1"/>
            <a:r>
              <a:rPr lang="en-US" dirty="0">
                <a:solidFill>
                  <a:srgbClr val="000000"/>
                </a:solidFill>
                <a:latin typeface="Comic Sans MS"/>
                <a:cs typeface="Times New Roman"/>
              </a:rPr>
              <a:t>Addressing modes</a:t>
            </a:r>
          </a:p>
          <a:p>
            <a:pPr lvl="0" algn="l" eaLnBrk="1" hangingPunct="1"/>
            <a:r>
              <a:rPr lang="en-US" dirty="0">
                <a:solidFill>
                  <a:srgbClr val="FF0000"/>
                </a:solidFill>
                <a:latin typeface="Comic Sans MS"/>
                <a:cs typeface="Times New Roman"/>
              </a:rPr>
              <a:t>Data processing (arithmetic and logic)</a:t>
            </a:r>
          </a:p>
          <a:p>
            <a:pPr lvl="0" algn="l" eaLnBrk="1" hangingPunct="1"/>
            <a:r>
              <a:rPr lang="en-US" dirty="0">
                <a:solidFill>
                  <a:srgbClr val="0070C0"/>
                </a:solidFill>
                <a:latin typeface="Comic Sans MS"/>
                <a:cs typeface="Times New Roman"/>
              </a:rPr>
              <a:t>Program flow instructions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14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Transfer 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MOV </a:t>
            </a:r>
            <a:r>
              <a:rPr lang="en-US" dirty="0" err="1">
                <a:solidFill>
                  <a:srgbClr val="002060"/>
                </a:solidFill>
              </a:rPr>
              <a:t>dest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>
                <a:solidFill>
                  <a:srgbClr val="7030A0"/>
                </a:solidFill>
              </a:rPr>
              <a:t>source</a:t>
            </a:r>
            <a:r>
              <a:rPr lang="en-US" dirty="0"/>
              <a:t>		</a:t>
            </a:r>
            <a:r>
              <a:rPr lang="en-US" dirty="0" err="1"/>
              <a:t>dest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 source</a:t>
            </a:r>
          </a:p>
          <a:p>
            <a:r>
              <a:rPr lang="en-US" dirty="0"/>
              <a:t>Stack instructions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PUSH byte</a:t>
            </a:r>
            <a:r>
              <a:rPr lang="en-US" sz="2000" dirty="0">
                <a:latin typeface="Courier New" pitchFamily="49" charset="0"/>
              </a:rPr>
              <a:t>	;increment stack pointer, 			            ;move byte on stack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POP byte</a:t>
            </a:r>
            <a:r>
              <a:rPr lang="en-US" sz="2000" dirty="0">
                <a:latin typeface="Courier New" pitchFamily="49" charset="0"/>
              </a:rPr>
              <a:t>	      ;move from stack to byte, 		    	            ;decrement stack pointer</a:t>
            </a:r>
          </a:p>
          <a:p>
            <a:r>
              <a:rPr lang="en-US" dirty="0"/>
              <a:t>Exchange instructions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XCH </a:t>
            </a:r>
            <a:r>
              <a:rPr lang="en-US" sz="2000" b="1" dirty="0" smtClean="0">
                <a:latin typeface="Courier New" pitchFamily="49" charset="0"/>
              </a:rPr>
              <a:t>A, </a:t>
            </a:r>
            <a:r>
              <a:rPr lang="en-US" sz="2000" b="1" dirty="0">
                <a:latin typeface="Courier New" pitchFamily="49" charset="0"/>
              </a:rPr>
              <a:t>byte</a:t>
            </a:r>
            <a:r>
              <a:rPr lang="en-US" sz="2000" dirty="0">
                <a:latin typeface="Courier New" pitchFamily="49" charset="0"/>
              </a:rPr>
              <a:t>	;exchange accumulator and byte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XCHD </a:t>
            </a:r>
            <a:r>
              <a:rPr lang="en-US" sz="2000" b="1" dirty="0" smtClean="0">
                <a:latin typeface="Courier New" pitchFamily="49" charset="0"/>
              </a:rPr>
              <a:t>A, </a:t>
            </a:r>
            <a:r>
              <a:rPr lang="en-US" sz="2000" b="1" dirty="0">
                <a:latin typeface="Courier New" pitchFamily="49" charset="0"/>
              </a:rPr>
              <a:t>byte</a:t>
            </a:r>
            <a:r>
              <a:rPr lang="en-US" sz="2000" dirty="0">
                <a:latin typeface="Courier New" pitchFamily="49" charset="0"/>
              </a:rPr>
              <a:t>	</a:t>
            </a:r>
            <a:r>
              <a:rPr lang="en-US" sz="2000" dirty="0" smtClean="0">
                <a:latin typeface="Courier New" pitchFamily="49" charset="0"/>
              </a:rPr>
              <a:t>;</a:t>
            </a:r>
            <a:r>
              <a:rPr lang="en-US" sz="2000" dirty="0"/>
              <a:t> </a:t>
            </a:r>
            <a:endParaRPr lang="en-US" sz="2000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 smtClean="0"/>
              <a:t>The</a:t>
            </a:r>
            <a:r>
              <a:rPr lang="en-US" sz="2000" dirty="0"/>
              <a:t> </a:t>
            </a:r>
            <a:r>
              <a:rPr lang="en-US" sz="2000" b="1" dirty="0"/>
              <a:t>XCHD</a:t>
            </a:r>
            <a:r>
              <a:rPr lang="en-US" sz="2000" dirty="0"/>
              <a:t> instruction exchanges the low-order nibble of the accumulator with the low-order nibble of the specified internal RAM location. The internal RAM is accessed indirectly through R0 or R1.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10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Addressing Modes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l" eaLnBrk="1" hangingPunct="1">
              <a:lnSpc>
                <a:spcPct val="90000"/>
              </a:lnSpc>
            </a:pPr>
            <a:r>
              <a:rPr lang="en-US" b="1" dirty="0" smtClean="0">
                <a:solidFill>
                  <a:srgbClr val="009900"/>
                </a:solidFill>
                <a:latin typeface="Comic Sans MS"/>
                <a:cs typeface="Times New Roman"/>
              </a:rPr>
              <a:t>Addressing Modes: 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Times New Roman"/>
              </a:rPr>
              <a:t>Immediate, Register, Direct, </a:t>
            </a:r>
            <a:r>
              <a:rPr lang="en-US" dirty="0">
                <a:solidFill>
                  <a:srgbClr val="FF0000"/>
                </a:solidFill>
                <a:latin typeface="Comic Sans MS"/>
                <a:cs typeface="Times New Roman"/>
              </a:rPr>
              <a:t>Register 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Times New Roman"/>
              </a:rPr>
              <a:t>indirect.</a:t>
            </a:r>
          </a:p>
          <a:p>
            <a:pPr lvl="0" algn="l" eaLnBrk="1" hangingPunct="1">
              <a:lnSpc>
                <a:spcPct val="90000"/>
              </a:lnSpc>
            </a:pPr>
            <a:r>
              <a:rPr lang="en-US" u="sng" dirty="0" smtClean="0">
                <a:solidFill>
                  <a:srgbClr val="009900"/>
                </a:solidFill>
                <a:latin typeface="Comic Sans MS"/>
                <a:cs typeface="Times New Roman"/>
              </a:rPr>
              <a:t>Immediate </a:t>
            </a:r>
            <a:r>
              <a:rPr lang="en-US" u="sng" dirty="0">
                <a:solidFill>
                  <a:srgbClr val="009900"/>
                </a:solidFill>
                <a:latin typeface="Comic Sans MS"/>
                <a:cs typeface="Times New Roman"/>
              </a:rPr>
              <a:t>Mode</a:t>
            </a:r>
            <a:r>
              <a:rPr lang="en-US" u="sng" dirty="0">
                <a:solidFill>
                  <a:srgbClr val="000000"/>
                </a:solidFill>
                <a:latin typeface="Comic Sans MS"/>
                <a:cs typeface="Times New Roman"/>
              </a:rPr>
              <a:t> </a:t>
            </a:r>
            <a:r>
              <a:rPr lang="en-US" dirty="0">
                <a:solidFill>
                  <a:srgbClr val="000000"/>
                </a:solidFill>
                <a:latin typeface="Comic Sans MS"/>
                <a:cs typeface="Times New Roman"/>
              </a:rPr>
              <a:t>– The source operand is a 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Times New Roman"/>
              </a:rPr>
              <a:t>constant</a:t>
            </a:r>
            <a:endParaRPr lang="en-US" dirty="0">
              <a:solidFill>
                <a:srgbClr val="FF0000"/>
              </a:solidFill>
              <a:latin typeface="Comic Sans MS"/>
              <a:cs typeface="Times New Roman"/>
            </a:endParaRPr>
          </a:p>
          <a:p>
            <a:pPr lvl="1" algn="l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Times New Roman"/>
              </a:rPr>
              <a:t>mov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Times New Roman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Times New Roman"/>
              </a:rPr>
              <a:t>A,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Times New Roman"/>
              </a:rPr>
              <a:t>#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Times New Roman"/>
              </a:rPr>
              <a:t>0</a:t>
            </a: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Times New Roman"/>
              </a:rPr>
              <a:t>	     ;put 0 in the accumulator</a:t>
            </a:r>
          </a:p>
          <a:p>
            <a:pPr lvl="1" algn="l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Times New Roman"/>
              </a:rPr>
              <a:t>		                 ;A = 00000000</a:t>
            </a:r>
          </a:p>
          <a:p>
            <a:pPr lvl="1" algn="l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600" dirty="0">
              <a:solidFill>
                <a:srgbClr val="000000"/>
              </a:solidFill>
              <a:latin typeface="Courier New" pitchFamily="49" charset="0"/>
              <a:cs typeface="Times New Roman"/>
            </a:endParaRPr>
          </a:p>
          <a:p>
            <a:pPr lvl="1" algn="l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Times New Roman"/>
              </a:rPr>
              <a:t>mov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Times New Roman"/>
              </a:rPr>
              <a:t> R4, #11h </a:t>
            </a: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Times New Roman"/>
              </a:rPr>
              <a:t>     ;put 11hex in the R4 register</a:t>
            </a:r>
          </a:p>
          <a:p>
            <a:pPr lvl="1" algn="l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ourier New" pitchFamily="49" charset="0"/>
                <a:cs typeface="Times New Roman"/>
              </a:rPr>
              <a:t>	</a:t>
            </a: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Times New Roman"/>
              </a:rPr>
              <a:t>                 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Times New Roman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Times New Roman"/>
              </a:rPr>
              <a:t>;R4 = 00010001</a:t>
            </a:r>
          </a:p>
          <a:p>
            <a:pPr lvl="0" algn="l" eaLnBrk="1" hangingPunct="1"/>
            <a:r>
              <a:rPr lang="en-US" u="sng" dirty="0" smtClean="0">
                <a:solidFill>
                  <a:srgbClr val="009900"/>
                </a:solidFill>
                <a:latin typeface="Comic Sans MS"/>
                <a:cs typeface="Times New Roman"/>
              </a:rPr>
              <a:t>Register Addressing</a:t>
            </a:r>
            <a:r>
              <a:rPr lang="en-US" dirty="0" smtClean="0">
                <a:solidFill>
                  <a:srgbClr val="000000"/>
                </a:solidFill>
                <a:latin typeface="Comic Sans MS"/>
                <a:cs typeface="Times New Roman"/>
              </a:rPr>
              <a:t> – either source or destination is one of </a:t>
            </a:r>
            <a:r>
              <a:rPr lang="en-US" dirty="0" smtClean="0">
                <a:solidFill>
                  <a:srgbClr val="FF3300"/>
                </a:solidFill>
                <a:latin typeface="Comic Sans MS"/>
                <a:cs typeface="Times New Roman"/>
              </a:rPr>
              <a:t>CPU register.</a:t>
            </a:r>
          </a:p>
          <a:p>
            <a:pPr lvl="0" algn="l" eaLnBrk="1" hangingPunct="1">
              <a:buNone/>
            </a:pP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Times New Roman"/>
              </a:rPr>
              <a:t>  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Times New Roman"/>
              </a:rPr>
              <a:t>MOV R0,A</a:t>
            </a:r>
          </a:p>
          <a:p>
            <a:pPr lvl="1" algn="l" eaLnBrk="1" hangingPunct="1"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Times New Roman"/>
              </a:rPr>
              <a:t>MOV A,R7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87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Addressing Modes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l" eaLnBrk="1" hangingPunct="1">
              <a:lnSpc>
                <a:spcPct val="80000"/>
              </a:lnSpc>
            </a:pPr>
            <a:r>
              <a:rPr lang="en-US" u="sng" dirty="0">
                <a:solidFill>
                  <a:srgbClr val="009900"/>
                </a:solidFill>
                <a:latin typeface="Comic Sans MS"/>
                <a:cs typeface="Times New Roman"/>
              </a:rPr>
              <a:t>Direct Mode</a:t>
            </a:r>
            <a:r>
              <a:rPr lang="en-US" dirty="0">
                <a:solidFill>
                  <a:srgbClr val="000000"/>
                </a:solidFill>
                <a:latin typeface="Comic Sans MS"/>
                <a:cs typeface="Times New Roman"/>
              </a:rPr>
              <a:t> – specify data </a:t>
            </a:r>
            <a:r>
              <a:rPr lang="en-US" dirty="0" smtClean="0">
                <a:solidFill>
                  <a:srgbClr val="000000"/>
                </a:solidFill>
                <a:latin typeface="Comic Sans MS"/>
                <a:cs typeface="Times New Roman"/>
              </a:rPr>
              <a:t>in RAM by </a:t>
            </a:r>
            <a:r>
              <a:rPr lang="en-US" dirty="0">
                <a:solidFill>
                  <a:srgbClr val="000000"/>
                </a:solidFill>
                <a:latin typeface="Comic Sans MS"/>
                <a:cs typeface="Times New Roman"/>
              </a:rPr>
              <a:t>its 8-bit </a:t>
            </a:r>
            <a:r>
              <a:rPr lang="en-US" dirty="0" smtClean="0">
                <a:solidFill>
                  <a:srgbClr val="000000"/>
                </a:solidFill>
                <a:latin typeface="Comic Sans MS"/>
                <a:cs typeface="Times New Roman"/>
              </a:rPr>
              <a:t>address.</a:t>
            </a:r>
          </a:p>
          <a:p>
            <a:pPr marL="0" lvl="0" indent="0" algn="l" eaLnBrk="1" hangingPunct="1">
              <a:lnSpc>
                <a:spcPct val="80000"/>
              </a:lnSpc>
              <a:buNone/>
            </a:pPr>
            <a:endParaRPr lang="en-US" sz="3200" dirty="0" smtClean="0">
              <a:solidFill>
                <a:srgbClr val="000000"/>
              </a:solidFill>
              <a:latin typeface="Comic Sans MS"/>
              <a:cs typeface="Times New Roman"/>
            </a:endParaRPr>
          </a:p>
          <a:p>
            <a:pPr lvl="1" algn="l" eaLnBrk="1" hangingPunct="1">
              <a:lnSpc>
                <a:spcPct val="80000"/>
              </a:lnSpc>
              <a:buNone/>
            </a:pPr>
            <a:r>
              <a:rPr lang="en-US" sz="2200" b="1" dirty="0" err="1" smtClean="0">
                <a:solidFill>
                  <a:srgbClr val="000000"/>
                </a:solidFill>
                <a:latin typeface="Courier New" pitchFamily="49" charset="0"/>
                <a:cs typeface="Times New Roman"/>
              </a:rPr>
              <a:t>Mov</a:t>
            </a:r>
            <a:r>
              <a:rPr lang="en-US" sz="2200" b="1" dirty="0" smtClean="0">
                <a:solidFill>
                  <a:srgbClr val="000000"/>
                </a:solidFill>
                <a:latin typeface="Courier New" pitchFamily="49" charset="0"/>
                <a:cs typeface="Times New Roman"/>
              </a:rPr>
              <a:t> A, </a:t>
            </a: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Times New Roman"/>
              </a:rPr>
              <a:t>70h  </a:t>
            </a:r>
            <a:r>
              <a:rPr lang="en-US" sz="2200" b="1" dirty="0" smtClean="0">
                <a:solidFill>
                  <a:srgbClr val="000000"/>
                </a:solidFill>
                <a:latin typeface="Courier New" pitchFamily="49" charset="0"/>
                <a:cs typeface="Times New Roman"/>
              </a:rPr>
              <a:t>; </a:t>
            </a: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Times New Roman"/>
              </a:rPr>
              <a:t>copy contents of RAM at 70h to </a:t>
            </a:r>
            <a:r>
              <a:rPr lang="en-US" sz="2200" b="1" dirty="0" smtClean="0">
                <a:solidFill>
                  <a:srgbClr val="000000"/>
                </a:solidFill>
                <a:latin typeface="Courier New" pitchFamily="49" charset="0"/>
                <a:cs typeface="Times New Roman"/>
              </a:rPr>
              <a:t>A</a:t>
            </a:r>
            <a:endParaRPr lang="en-US" sz="2200" b="1" dirty="0">
              <a:solidFill>
                <a:srgbClr val="000000"/>
              </a:solidFill>
              <a:latin typeface="Courier New" pitchFamily="49" charset="0"/>
              <a:cs typeface="Times New Roman"/>
            </a:endParaRPr>
          </a:p>
          <a:p>
            <a:pPr lvl="1" algn="l" eaLnBrk="1" hangingPunct="1">
              <a:lnSpc>
                <a:spcPct val="80000"/>
              </a:lnSpc>
              <a:buNone/>
            </a:pPr>
            <a:r>
              <a:rPr lang="en-US" sz="2200" b="1" dirty="0" err="1">
                <a:solidFill>
                  <a:srgbClr val="000000"/>
                </a:solidFill>
                <a:latin typeface="Courier New" pitchFamily="49" charset="0"/>
                <a:cs typeface="Times New Roman"/>
              </a:rPr>
              <a:t>Mov</a:t>
            </a: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Times New Roman"/>
              </a:rPr>
              <a:t> R0,40h  </a:t>
            </a:r>
            <a:r>
              <a:rPr lang="en-US" sz="2200" b="1" dirty="0" smtClean="0">
                <a:solidFill>
                  <a:srgbClr val="000000"/>
                </a:solidFill>
                <a:latin typeface="Courier New" pitchFamily="49" charset="0"/>
                <a:cs typeface="Times New Roman"/>
              </a:rPr>
              <a:t>; </a:t>
            </a: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Times New Roman"/>
              </a:rPr>
              <a:t>copy contents of RAM at </a:t>
            </a:r>
            <a:r>
              <a:rPr lang="en-US" sz="2200" b="1" dirty="0" smtClean="0">
                <a:solidFill>
                  <a:srgbClr val="000000"/>
                </a:solidFill>
                <a:latin typeface="Courier New" pitchFamily="49" charset="0"/>
                <a:cs typeface="Times New Roman"/>
              </a:rPr>
              <a:t>40h </a:t>
            </a:r>
            <a:r>
              <a:rPr lang="en-US" sz="2200" b="1" dirty="0">
                <a:solidFill>
                  <a:srgbClr val="000000"/>
                </a:solidFill>
                <a:latin typeface="Courier New" pitchFamily="49" charset="0"/>
                <a:cs typeface="Times New Roman"/>
              </a:rPr>
              <a:t>to </a:t>
            </a:r>
            <a:r>
              <a:rPr lang="en-US" sz="2200" b="1" dirty="0" smtClean="0">
                <a:solidFill>
                  <a:srgbClr val="000000"/>
                </a:solidFill>
                <a:latin typeface="Courier New" pitchFamily="49" charset="0"/>
                <a:cs typeface="Times New Roman"/>
              </a:rPr>
              <a:t>R0</a:t>
            </a:r>
            <a:endParaRPr lang="en-US" sz="2200" b="1" dirty="0">
              <a:solidFill>
                <a:srgbClr val="000000"/>
              </a:solidFill>
              <a:latin typeface="Courier New" pitchFamily="49" charset="0"/>
              <a:cs typeface="Times New Roman"/>
            </a:endParaRPr>
          </a:p>
          <a:p>
            <a:pPr lvl="0" algn="l" eaLnBrk="1" hangingPunct="1"/>
            <a:r>
              <a:rPr lang="en-US" sz="2400" u="sng" dirty="0">
                <a:solidFill>
                  <a:srgbClr val="009900"/>
                </a:solidFill>
                <a:latin typeface="Comic Sans MS"/>
                <a:cs typeface="Times New Roman"/>
              </a:rPr>
              <a:t>Register Indirect</a:t>
            </a:r>
            <a:r>
              <a:rPr lang="en-US" sz="2400" dirty="0">
                <a:solidFill>
                  <a:srgbClr val="000000"/>
                </a:solidFill>
                <a:latin typeface="Comic Sans MS"/>
                <a:cs typeface="Times New Roman"/>
              </a:rPr>
              <a:t> – the </a:t>
            </a:r>
            <a:r>
              <a:rPr lang="en-US" sz="2400" dirty="0">
                <a:solidFill>
                  <a:srgbClr val="FF0000"/>
                </a:solidFill>
                <a:latin typeface="Comic Sans MS"/>
                <a:cs typeface="Times New Roman"/>
              </a:rPr>
              <a:t>address of </a:t>
            </a:r>
            <a:r>
              <a:rPr lang="en-US" sz="2400" dirty="0">
                <a:solidFill>
                  <a:srgbClr val="000000"/>
                </a:solidFill>
                <a:latin typeface="Comic Sans MS"/>
                <a:cs typeface="Times New Roman"/>
              </a:rPr>
              <a:t>the source or destination is specified </a:t>
            </a:r>
            <a:r>
              <a:rPr lang="en-US" sz="2400" dirty="0">
                <a:solidFill>
                  <a:srgbClr val="FF0000"/>
                </a:solidFill>
                <a:latin typeface="Comic Sans MS"/>
                <a:cs typeface="Times New Roman"/>
              </a:rPr>
              <a:t>in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Times New Roman"/>
              </a:rPr>
              <a:t>registers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Times New Roman"/>
              </a:rPr>
              <a:t>.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Times New Roman"/>
              </a:rPr>
              <a:t>Only R0 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Times New Roman"/>
              </a:rPr>
              <a:t>and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Times New Roman"/>
              </a:rPr>
              <a:t>R1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Times New Roman"/>
              </a:rPr>
              <a:t> used for this purpose. </a:t>
            </a:r>
          </a:p>
          <a:p>
            <a:pPr marL="457200" lvl="1" indent="0" algn="l">
              <a:buNone/>
            </a:pPr>
            <a:endParaRPr lang="en-US" dirty="0" smtClean="0">
              <a:latin typeface="Courier New"/>
            </a:endParaRPr>
          </a:p>
          <a:p>
            <a:pPr marL="457200" lvl="1" indent="0" algn="l">
              <a:buNone/>
            </a:pPr>
            <a:r>
              <a:rPr lang="en-US" b="1" dirty="0" smtClean="0">
                <a:latin typeface="Courier New"/>
              </a:rPr>
              <a:t>MOV </a:t>
            </a:r>
            <a:r>
              <a:rPr lang="en-US" b="1" dirty="0">
                <a:latin typeface="Courier New"/>
              </a:rPr>
              <a:t>A,</a:t>
            </a:r>
            <a:r>
              <a:rPr lang="en-US" b="1" dirty="0">
                <a:solidFill>
                  <a:srgbClr val="FF0000"/>
                </a:solidFill>
                <a:latin typeface="Courier New"/>
              </a:rPr>
              <a:t>@</a:t>
            </a:r>
            <a:r>
              <a:rPr lang="en-US" b="1" dirty="0">
                <a:latin typeface="Courier New"/>
              </a:rPr>
              <a:t>R0 ;move contents of RAM whose</a:t>
            </a:r>
          </a:p>
          <a:p>
            <a:pPr marL="0" indent="0" algn="l">
              <a:buNone/>
            </a:pPr>
            <a:r>
              <a:rPr lang="en-US" b="1" dirty="0" smtClean="0">
                <a:latin typeface="Courier New"/>
              </a:rPr>
              <a:t>          ;</a:t>
            </a:r>
            <a:r>
              <a:rPr lang="en-US" b="1" dirty="0">
                <a:latin typeface="Courier New"/>
              </a:rPr>
              <a:t>address is held by R0 into A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0980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Processing 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Arithmetic </a:t>
            </a:r>
            <a:r>
              <a:rPr lang="en-US" dirty="0" smtClean="0"/>
              <a:t>Instructions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ffect </a:t>
            </a:r>
            <a:r>
              <a:rPr lang="en-US" dirty="0"/>
              <a:t>the </a:t>
            </a:r>
            <a:r>
              <a:rPr lang="en-US" dirty="0" smtClean="0"/>
              <a:t>flags</a:t>
            </a:r>
            <a:r>
              <a:rPr lang="en-US" dirty="0"/>
              <a:t>, such as Carry Flag (CY), Overflow Flag (OV) </a:t>
            </a:r>
            <a:r>
              <a:rPr lang="en-US" dirty="0" err="1"/>
              <a:t>etc</a:t>
            </a:r>
            <a:r>
              <a:rPr lang="en-US" dirty="0"/>
              <a:t>,  in the PSW register.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703" y="2356389"/>
            <a:ext cx="6856186" cy="4145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67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 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lvl="0" indent="-533400" algn="l" eaLnBrk="1" hangingPunct="1"/>
            <a:r>
              <a:rPr lang="en-US" sz="2400" dirty="0">
                <a:solidFill>
                  <a:srgbClr val="000000"/>
                </a:solidFill>
                <a:latin typeface="Comic Sans MS"/>
                <a:cs typeface="Times New Roman"/>
              </a:rPr>
              <a:t>Bitwise logic operations</a:t>
            </a:r>
          </a:p>
          <a:p>
            <a:pPr marL="914400" lvl="1" indent="-457200" algn="l" eaLnBrk="1" hangingPunct="1"/>
            <a:r>
              <a:rPr lang="en-US" sz="2000" dirty="0">
                <a:solidFill>
                  <a:srgbClr val="000000"/>
                </a:solidFill>
                <a:latin typeface="Comic Sans MS"/>
                <a:cs typeface="Times New Roman"/>
              </a:rPr>
              <a:t> (AND, OR, XOR, NOT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cs typeface="Times New Roman"/>
              </a:rPr>
              <a:t>)</a:t>
            </a:r>
          </a:p>
          <a:p>
            <a:pPr marL="457200" lvl="1" indent="0" algn="l" eaLnBrk="1" hangingPunct="1">
              <a:buNone/>
            </a:pPr>
            <a:endParaRPr lang="en-US" sz="2000" dirty="0">
              <a:solidFill>
                <a:srgbClr val="000000"/>
              </a:solidFill>
              <a:latin typeface="Comic Sans MS"/>
              <a:cs typeface="Times New Roman"/>
            </a:endParaRPr>
          </a:p>
          <a:p>
            <a:pPr marL="457200" lvl="1" indent="0" algn="l" eaLnBrk="1" hangingPunct="1">
              <a:buNone/>
            </a:pPr>
            <a:endParaRPr lang="en-US" sz="2000" dirty="0" smtClean="0">
              <a:solidFill>
                <a:srgbClr val="000000"/>
              </a:solidFill>
              <a:latin typeface="Comic Sans MS"/>
              <a:cs typeface="Times New Roman"/>
            </a:endParaRPr>
          </a:p>
          <a:p>
            <a:pPr marL="457200" lvl="1" indent="0" algn="l" eaLnBrk="1" hangingPunct="1">
              <a:buNone/>
            </a:pPr>
            <a:endParaRPr lang="en-US" sz="2000" dirty="0">
              <a:solidFill>
                <a:srgbClr val="000000"/>
              </a:solidFill>
              <a:latin typeface="Comic Sans MS"/>
              <a:cs typeface="Times New Roman"/>
            </a:endParaRPr>
          </a:p>
          <a:p>
            <a:pPr marL="457200" lvl="1" indent="0" algn="l" eaLnBrk="1" hangingPunct="1">
              <a:buNone/>
            </a:pPr>
            <a:endParaRPr lang="en-US" sz="2000" dirty="0" smtClean="0">
              <a:solidFill>
                <a:srgbClr val="000000"/>
              </a:solidFill>
              <a:latin typeface="Comic Sans MS"/>
              <a:cs typeface="Times New Roman"/>
            </a:endParaRPr>
          </a:p>
          <a:p>
            <a:pPr marL="457200" lvl="1" indent="0" algn="l" eaLnBrk="1" hangingPunct="1">
              <a:buNone/>
            </a:pPr>
            <a:endParaRPr lang="en-US" sz="2000" dirty="0">
              <a:solidFill>
                <a:srgbClr val="000000"/>
              </a:solidFill>
              <a:latin typeface="Comic Sans MS"/>
              <a:cs typeface="Times New Roman"/>
            </a:endParaRPr>
          </a:p>
          <a:p>
            <a:pPr marL="457200" lvl="1" indent="0" algn="l" eaLnBrk="1" hangingPunct="1">
              <a:buNone/>
            </a:pPr>
            <a:endParaRPr lang="en-US" sz="2000" dirty="0" smtClean="0">
              <a:solidFill>
                <a:srgbClr val="000000"/>
              </a:solidFill>
              <a:latin typeface="Comic Sans MS"/>
              <a:cs typeface="Times New Roman"/>
            </a:endParaRPr>
          </a:p>
          <a:p>
            <a:pPr marL="457200" lvl="1" indent="0" algn="l" eaLnBrk="1" hangingPunct="1">
              <a:buNone/>
            </a:pPr>
            <a:endParaRPr lang="en-US" sz="2000" dirty="0" smtClean="0">
              <a:solidFill>
                <a:srgbClr val="000000"/>
              </a:solidFill>
              <a:latin typeface="Comic Sans MS"/>
              <a:cs typeface="Times New Roman"/>
            </a:endParaRPr>
          </a:p>
          <a:p>
            <a:pPr marL="0" lvl="0" indent="0" algn="l" eaLnBrk="1" hangingPunct="1">
              <a:buNone/>
            </a:pPr>
            <a:endParaRPr lang="en-US" sz="2400" dirty="0">
              <a:solidFill>
                <a:srgbClr val="000000"/>
              </a:solidFill>
              <a:latin typeface="Comic Sans MS"/>
              <a:cs typeface="Times New Roman"/>
            </a:endParaRPr>
          </a:p>
          <a:p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054100" y="2095500"/>
            <a:ext cx="3822700" cy="217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6600FF"/>
              </a:buClr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8000"/>
              </a:buClr>
              <a:buFont typeface="Symbol" pitchFamily="18" charset="2"/>
              <a:buChar char="ª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ANL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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AND </a:t>
            </a:r>
          </a:p>
          <a:p>
            <a:pPr>
              <a:buFont typeface="Wingdings" pitchFamily="2" charset="2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ORL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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OR </a:t>
            </a:r>
          </a:p>
          <a:p>
            <a:pPr>
              <a:buFont typeface="Wingdings" pitchFamily="2" charset="2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XRL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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XOR</a:t>
            </a:r>
          </a:p>
          <a:p>
            <a:pPr>
              <a:buFont typeface="Wingdings" pitchFamily="2" charset="2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CPL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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Complement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32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1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Logic 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l" eaLnBrk="1" hangingPunct="1"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CLR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- clear</a:t>
            </a:r>
          </a:p>
          <a:p>
            <a:pPr lvl="0" algn="l" eaLnBrk="1" hangingPunct="1"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RL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– rotate left</a:t>
            </a:r>
          </a:p>
          <a:p>
            <a:pPr lvl="0" algn="l" eaLnBrk="1" hangingPunct="1"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RLC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– rotate left through Carry</a:t>
            </a:r>
          </a:p>
          <a:p>
            <a:pPr lvl="0" algn="l" eaLnBrk="1" hangingPunct="1"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RR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– rotate right</a:t>
            </a:r>
          </a:p>
          <a:p>
            <a:pPr lvl="0" algn="l" eaLnBrk="1" hangingPunct="1"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RRC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– rotate right through Carry</a:t>
            </a:r>
          </a:p>
          <a:p>
            <a:pPr lvl="0" algn="l" eaLnBrk="1" hangingPunct="1">
              <a:buNone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SWAP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– swap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accumulator nibbles</a:t>
            </a:r>
          </a:p>
          <a:p>
            <a:pPr lvl="0" algn="l" eaLnBrk="1" hangingPunct="1">
              <a:buNone/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Times New Roman"/>
              </a:rPr>
              <a:t>		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Times New Roman"/>
              </a:rPr>
              <a:t>mov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Times New Roman"/>
              </a:rPr>
              <a:t> A,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Times New Roman"/>
              </a:rPr>
              <a:t>#72h	    </a:t>
            </a:r>
            <a:r>
              <a:rPr lang="en-US" dirty="0">
                <a:solidFill>
                  <a:srgbClr val="129E47"/>
                </a:solidFill>
                <a:latin typeface="Courier New" pitchFamily="49" charset="0"/>
                <a:cs typeface="Times New Roman"/>
              </a:rPr>
              <a:t>; </a:t>
            </a:r>
            <a:r>
              <a:rPr lang="en-US" dirty="0" smtClean="0">
                <a:solidFill>
                  <a:srgbClr val="129E47"/>
                </a:solidFill>
                <a:latin typeface="Courier New" pitchFamily="49" charset="0"/>
                <a:cs typeface="Times New Roman"/>
              </a:rPr>
              <a:t>A </a:t>
            </a:r>
            <a:r>
              <a:rPr lang="en-US" dirty="0">
                <a:solidFill>
                  <a:srgbClr val="129E47"/>
                </a:solidFill>
                <a:latin typeface="Courier New" pitchFamily="49" charset="0"/>
                <a:cs typeface="Times New Roman"/>
                <a:sym typeface="Wingdings" pitchFamily="2" charset="2"/>
              </a:rPr>
              <a:t> </a:t>
            </a:r>
            <a:r>
              <a:rPr lang="en-US" dirty="0" smtClean="0">
                <a:solidFill>
                  <a:srgbClr val="129E47"/>
                </a:solidFill>
                <a:latin typeface="Courier New" pitchFamily="49" charset="0"/>
                <a:cs typeface="Times New Roman"/>
                <a:sym typeface="Wingdings" pitchFamily="2" charset="2"/>
              </a:rPr>
              <a:t>72h</a:t>
            </a:r>
            <a:endParaRPr lang="en-US" b="1" dirty="0">
              <a:solidFill>
                <a:srgbClr val="129E47"/>
              </a:solidFill>
              <a:latin typeface="Courier New" pitchFamily="49" charset="0"/>
              <a:cs typeface="Times New Roman"/>
            </a:endParaRPr>
          </a:p>
          <a:p>
            <a:pPr lvl="0" algn="l" eaLnBrk="1" hangingPunct="1">
              <a:buNone/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Times New Roman"/>
              </a:rPr>
              <a:t>		SWAP A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Times New Roman"/>
              </a:rPr>
              <a:t>	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cs typeface="Times New Roman"/>
              </a:rPr>
              <a:t>		</a:t>
            </a:r>
            <a:r>
              <a:rPr lang="en-US" dirty="0">
                <a:solidFill>
                  <a:srgbClr val="129E47"/>
                </a:solidFill>
                <a:latin typeface="Courier New" pitchFamily="49" charset="0"/>
                <a:cs typeface="Times New Roman"/>
              </a:rPr>
              <a:t>; </a:t>
            </a:r>
            <a:r>
              <a:rPr lang="en-US" dirty="0" smtClean="0">
                <a:solidFill>
                  <a:srgbClr val="129E47"/>
                </a:solidFill>
                <a:latin typeface="Courier New" pitchFamily="49" charset="0"/>
                <a:cs typeface="Times New Roman"/>
              </a:rPr>
              <a:t>A </a:t>
            </a:r>
            <a:r>
              <a:rPr lang="en-US" dirty="0">
                <a:solidFill>
                  <a:srgbClr val="129E47"/>
                </a:solidFill>
                <a:latin typeface="Courier New" pitchFamily="49" charset="0"/>
                <a:cs typeface="Times New Roman"/>
                <a:sym typeface="Wingdings" pitchFamily="2" charset="2"/>
              </a:rPr>
              <a:t> 27h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37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8051 Microcontroller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700" y="1283368"/>
            <a:ext cx="8610600" cy="5334000"/>
          </a:xfrm>
        </p:spPr>
        <p:txBody>
          <a:bodyPr/>
          <a:lstStyle/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55" name="Rectangle 3"/>
          <p:cNvSpPr>
            <a:spLocks noChangeArrowheads="1"/>
          </p:cNvSpPr>
          <p:nvPr/>
        </p:nvSpPr>
        <p:spPr bwMode="auto">
          <a:xfrm>
            <a:off x="736600" y="3276600"/>
            <a:ext cx="1143000" cy="685800"/>
          </a:xfrm>
          <a:prstGeom prst="rect">
            <a:avLst/>
          </a:prstGeom>
          <a:solidFill>
            <a:srgbClr val="00FFFF"/>
          </a:solidFill>
          <a:ln w="381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CPU</a:t>
            </a:r>
          </a:p>
        </p:txBody>
      </p:sp>
      <p:sp>
        <p:nvSpPr>
          <p:cNvPr id="56" name="Rectangle 4"/>
          <p:cNvSpPr>
            <a:spLocks noChangeArrowheads="1"/>
          </p:cNvSpPr>
          <p:nvPr/>
        </p:nvSpPr>
        <p:spPr bwMode="auto">
          <a:xfrm>
            <a:off x="736600" y="1828800"/>
            <a:ext cx="1143000" cy="762000"/>
          </a:xfrm>
          <a:prstGeom prst="rect">
            <a:avLst/>
          </a:prstGeom>
          <a:solidFill>
            <a:srgbClr val="CCCCFF"/>
          </a:solidFill>
          <a:ln w="381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Interrupt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Control</a:t>
            </a:r>
          </a:p>
        </p:txBody>
      </p:sp>
      <p:sp>
        <p:nvSpPr>
          <p:cNvPr id="57" name="Rectangle 5"/>
          <p:cNvSpPr>
            <a:spLocks noChangeArrowheads="1"/>
          </p:cNvSpPr>
          <p:nvPr/>
        </p:nvSpPr>
        <p:spPr bwMode="auto">
          <a:xfrm>
            <a:off x="736600" y="4572000"/>
            <a:ext cx="1143000" cy="685800"/>
          </a:xfrm>
          <a:prstGeom prst="rect">
            <a:avLst/>
          </a:prstGeom>
          <a:solidFill>
            <a:srgbClr val="CCCCFF"/>
          </a:solidFill>
          <a:ln w="381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OSC</a:t>
            </a:r>
          </a:p>
        </p:txBody>
      </p:sp>
      <p:sp>
        <p:nvSpPr>
          <p:cNvPr id="58" name="Rectangle 6"/>
          <p:cNvSpPr>
            <a:spLocks noChangeArrowheads="1"/>
          </p:cNvSpPr>
          <p:nvPr/>
        </p:nvSpPr>
        <p:spPr bwMode="auto">
          <a:xfrm>
            <a:off x="2565400" y="4572000"/>
            <a:ext cx="1295400" cy="762000"/>
          </a:xfrm>
          <a:prstGeom prst="rect">
            <a:avLst/>
          </a:prstGeom>
          <a:solidFill>
            <a:srgbClr val="CCCCFF"/>
          </a:solidFill>
          <a:ln w="381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Bus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Control</a:t>
            </a:r>
          </a:p>
        </p:txBody>
      </p:sp>
      <p:sp>
        <p:nvSpPr>
          <p:cNvPr id="59" name="Rectangle 7"/>
          <p:cNvSpPr>
            <a:spLocks noChangeArrowheads="1"/>
          </p:cNvSpPr>
          <p:nvPr/>
        </p:nvSpPr>
        <p:spPr bwMode="auto">
          <a:xfrm>
            <a:off x="2565400" y="1828800"/>
            <a:ext cx="1143000" cy="762000"/>
          </a:xfrm>
          <a:prstGeom prst="rect">
            <a:avLst/>
          </a:prstGeom>
          <a:solidFill>
            <a:srgbClr val="FFFF00"/>
          </a:solidFill>
          <a:ln w="381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4k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ROM</a:t>
            </a:r>
          </a:p>
        </p:txBody>
      </p:sp>
      <p:sp>
        <p:nvSpPr>
          <p:cNvPr id="60" name="Rectangle 8"/>
          <p:cNvSpPr>
            <a:spLocks noChangeArrowheads="1"/>
          </p:cNvSpPr>
          <p:nvPr/>
        </p:nvSpPr>
        <p:spPr bwMode="auto">
          <a:xfrm>
            <a:off x="7137400" y="1828800"/>
            <a:ext cx="1219200" cy="685800"/>
          </a:xfrm>
          <a:prstGeom prst="rect">
            <a:avLst/>
          </a:prstGeom>
          <a:solidFill>
            <a:srgbClr val="FFFF00"/>
          </a:solidFill>
          <a:ln w="381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Timer 0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Timer 1</a:t>
            </a:r>
          </a:p>
        </p:txBody>
      </p:sp>
      <p:sp>
        <p:nvSpPr>
          <p:cNvPr id="61" name="Rectangle 9"/>
          <p:cNvSpPr>
            <a:spLocks noChangeArrowheads="1"/>
          </p:cNvSpPr>
          <p:nvPr/>
        </p:nvSpPr>
        <p:spPr bwMode="auto">
          <a:xfrm>
            <a:off x="7061200" y="4572000"/>
            <a:ext cx="1371600" cy="762000"/>
          </a:xfrm>
          <a:prstGeom prst="rect">
            <a:avLst/>
          </a:prstGeom>
          <a:solidFill>
            <a:srgbClr val="FFFF00"/>
          </a:solidFill>
          <a:ln w="381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Serial</a:t>
            </a:r>
          </a:p>
        </p:txBody>
      </p:sp>
      <p:sp>
        <p:nvSpPr>
          <p:cNvPr id="62" name="Rectangle 10"/>
          <p:cNvSpPr>
            <a:spLocks noChangeArrowheads="1"/>
          </p:cNvSpPr>
          <p:nvPr/>
        </p:nvSpPr>
        <p:spPr bwMode="auto">
          <a:xfrm>
            <a:off x="4699000" y="1828800"/>
            <a:ext cx="1371600" cy="762000"/>
          </a:xfrm>
          <a:prstGeom prst="rect">
            <a:avLst/>
          </a:prstGeom>
          <a:solidFill>
            <a:srgbClr val="FFFF00"/>
          </a:solidFill>
          <a:ln w="381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128 bytes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RAM</a:t>
            </a:r>
          </a:p>
        </p:txBody>
      </p:sp>
      <p:sp>
        <p:nvSpPr>
          <p:cNvPr id="63" name="Rectangle 11"/>
          <p:cNvSpPr>
            <a:spLocks noChangeArrowheads="1"/>
          </p:cNvSpPr>
          <p:nvPr/>
        </p:nvSpPr>
        <p:spPr bwMode="auto">
          <a:xfrm>
            <a:off x="4241800" y="4572000"/>
            <a:ext cx="2438400" cy="762000"/>
          </a:xfrm>
          <a:prstGeom prst="rect">
            <a:avLst/>
          </a:prstGeom>
          <a:solidFill>
            <a:srgbClr val="FFFF00"/>
          </a:solidFill>
          <a:ln w="381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4 I/O Ports</a:t>
            </a:r>
          </a:p>
        </p:txBody>
      </p:sp>
      <p:sp>
        <p:nvSpPr>
          <p:cNvPr id="64" name="Line 12"/>
          <p:cNvSpPr>
            <a:spLocks noChangeShapeType="1"/>
          </p:cNvSpPr>
          <p:nvPr/>
        </p:nvSpPr>
        <p:spPr bwMode="auto">
          <a:xfrm flipV="1">
            <a:off x="7137400" y="2209800"/>
            <a:ext cx="12192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Line 13"/>
          <p:cNvSpPr>
            <a:spLocks noChangeShapeType="1"/>
          </p:cNvSpPr>
          <p:nvPr/>
        </p:nvSpPr>
        <p:spPr bwMode="auto">
          <a:xfrm flipH="1" flipV="1">
            <a:off x="8356600" y="2362200"/>
            <a:ext cx="4572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Line 14"/>
          <p:cNvSpPr>
            <a:spLocks noChangeShapeType="1"/>
          </p:cNvSpPr>
          <p:nvPr/>
        </p:nvSpPr>
        <p:spPr bwMode="auto">
          <a:xfrm flipH="1">
            <a:off x="8356600" y="1981200"/>
            <a:ext cx="4572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Line 15"/>
          <p:cNvSpPr>
            <a:spLocks noChangeShapeType="1"/>
          </p:cNvSpPr>
          <p:nvPr/>
        </p:nvSpPr>
        <p:spPr bwMode="auto">
          <a:xfrm>
            <a:off x="1117600" y="1447800"/>
            <a:ext cx="0" cy="381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Line 16"/>
          <p:cNvSpPr>
            <a:spLocks noChangeShapeType="1"/>
          </p:cNvSpPr>
          <p:nvPr/>
        </p:nvSpPr>
        <p:spPr bwMode="auto">
          <a:xfrm>
            <a:off x="1574800" y="1447800"/>
            <a:ext cx="0" cy="381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Line 17"/>
          <p:cNvSpPr>
            <a:spLocks noChangeShapeType="1"/>
          </p:cNvSpPr>
          <p:nvPr/>
        </p:nvSpPr>
        <p:spPr bwMode="auto">
          <a:xfrm>
            <a:off x="2870200" y="5334000"/>
            <a:ext cx="0" cy="533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Line 18"/>
          <p:cNvSpPr>
            <a:spLocks noChangeShapeType="1"/>
          </p:cNvSpPr>
          <p:nvPr/>
        </p:nvSpPr>
        <p:spPr bwMode="auto">
          <a:xfrm>
            <a:off x="3403600" y="5334000"/>
            <a:ext cx="0" cy="533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Line 19"/>
          <p:cNvSpPr>
            <a:spLocks noChangeShapeType="1"/>
          </p:cNvSpPr>
          <p:nvPr/>
        </p:nvSpPr>
        <p:spPr bwMode="auto">
          <a:xfrm>
            <a:off x="7442200" y="5334000"/>
            <a:ext cx="0" cy="533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Line 20"/>
          <p:cNvSpPr>
            <a:spLocks noChangeShapeType="1"/>
          </p:cNvSpPr>
          <p:nvPr/>
        </p:nvSpPr>
        <p:spPr bwMode="auto">
          <a:xfrm flipV="1">
            <a:off x="7975600" y="5334000"/>
            <a:ext cx="0" cy="533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Line 21"/>
          <p:cNvSpPr>
            <a:spLocks noChangeShapeType="1"/>
          </p:cNvSpPr>
          <p:nvPr/>
        </p:nvSpPr>
        <p:spPr bwMode="auto">
          <a:xfrm>
            <a:off x="965200" y="5257800"/>
            <a:ext cx="0" cy="10668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Line 22"/>
          <p:cNvSpPr>
            <a:spLocks noChangeShapeType="1"/>
          </p:cNvSpPr>
          <p:nvPr/>
        </p:nvSpPr>
        <p:spPr bwMode="auto">
          <a:xfrm>
            <a:off x="1651000" y="5257800"/>
            <a:ext cx="0" cy="10668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Line 23"/>
          <p:cNvSpPr>
            <a:spLocks noChangeShapeType="1"/>
          </p:cNvSpPr>
          <p:nvPr/>
        </p:nvSpPr>
        <p:spPr bwMode="auto">
          <a:xfrm flipH="1">
            <a:off x="965200" y="5867400"/>
            <a:ext cx="2286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Line 24"/>
          <p:cNvSpPr>
            <a:spLocks noChangeShapeType="1"/>
          </p:cNvSpPr>
          <p:nvPr/>
        </p:nvSpPr>
        <p:spPr bwMode="auto">
          <a:xfrm>
            <a:off x="1498600" y="5867400"/>
            <a:ext cx="2286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Line 25"/>
          <p:cNvSpPr>
            <a:spLocks noChangeShapeType="1"/>
          </p:cNvSpPr>
          <p:nvPr/>
        </p:nvSpPr>
        <p:spPr bwMode="auto">
          <a:xfrm flipV="1">
            <a:off x="1193800" y="5715000"/>
            <a:ext cx="0" cy="3048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Line 26"/>
          <p:cNvSpPr>
            <a:spLocks noChangeShapeType="1"/>
          </p:cNvSpPr>
          <p:nvPr/>
        </p:nvSpPr>
        <p:spPr bwMode="auto">
          <a:xfrm>
            <a:off x="1498600" y="5715000"/>
            <a:ext cx="0" cy="3048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Rectangle 27"/>
          <p:cNvSpPr>
            <a:spLocks noChangeArrowheads="1"/>
          </p:cNvSpPr>
          <p:nvPr/>
        </p:nvSpPr>
        <p:spPr bwMode="auto">
          <a:xfrm>
            <a:off x="1270000" y="5689600"/>
            <a:ext cx="152400" cy="381000"/>
          </a:xfrm>
          <a:prstGeom prst="rect">
            <a:avLst/>
          </a:prstGeom>
          <a:solidFill>
            <a:srgbClr val="C0C0C0"/>
          </a:solidFill>
          <a:ln w="635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Line 28"/>
          <p:cNvSpPr>
            <a:spLocks noChangeShapeType="1"/>
          </p:cNvSpPr>
          <p:nvPr/>
        </p:nvSpPr>
        <p:spPr bwMode="auto">
          <a:xfrm>
            <a:off x="736600" y="6324600"/>
            <a:ext cx="3810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Line 29"/>
          <p:cNvSpPr>
            <a:spLocks noChangeShapeType="1"/>
          </p:cNvSpPr>
          <p:nvPr/>
        </p:nvSpPr>
        <p:spPr bwMode="auto">
          <a:xfrm>
            <a:off x="1498600" y="6324600"/>
            <a:ext cx="4572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AutoShape 31"/>
          <p:cNvSpPr>
            <a:spLocks noChangeArrowheads="1"/>
          </p:cNvSpPr>
          <p:nvPr/>
        </p:nvSpPr>
        <p:spPr bwMode="auto">
          <a:xfrm>
            <a:off x="2870200" y="3581400"/>
            <a:ext cx="485775" cy="976313"/>
          </a:xfrm>
          <a:prstGeom prst="downArrow">
            <a:avLst>
              <a:gd name="adj1" fmla="val 50000"/>
              <a:gd name="adj2" fmla="val 50245"/>
            </a:avLst>
          </a:prstGeom>
          <a:solidFill>
            <a:srgbClr val="DDDDDD"/>
          </a:solidFill>
          <a:ln w="381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AutoShape 32"/>
          <p:cNvSpPr>
            <a:spLocks noChangeArrowheads="1"/>
          </p:cNvSpPr>
          <p:nvPr/>
        </p:nvSpPr>
        <p:spPr bwMode="auto">
          <a:xfrm>
            <a:off x="5156200" y="2590800"/>
            <a:ext cx="485775" cy="976313"/>
          </a:xfrm>
          <a:prstGeom prst="upArrow">
            <a:avLst>
              <a:gd name="adj1" fmla="val 50000"/>
              <a:gd name="adj2" fmla="val 50245"/>
            </a:avLst>
          </a:prstGeom>
          <a:solidFill>
            <a:srgbClr val="DDDDDD"/>
          </a:solidFill>
          <a:ln w="381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AutoShape 33"/>
          <p:cNvSpPr>
            <a:spLocks noChangeArrowheads="1"/>
          </p:cNvSpPr>
          <p:nvPr/>
        </p:nvSpPr>
        <p:spPr bwMode="auto">
          <a:xfrm>
            <a:off x="7518400" y="2514600"/>
            <a:ext cx="485775" cy="976313"/>
          </a:xfrm>
          <a:prstGeom prst="upArrow">
            <a:avLst>
              <a:gd name="adj1" fmla="val 50000"/>
              <a:gd name="adj2" fmla="val 50245"/>
            </a:avLst>
          </a:prstGeom>
          <a:solidFill>
            <a:srgbClr val="DDDDDD"/>
          </a:solidFill>
          <a:ln w="381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AutoShape 34"/>
          <p:cNvSpPr>
            <a:spLocks noChangeArrowheads="1"/>
          </p:cNvSpPr>
          <p:nvPr/>
        </p:nvSpPr>
        <p:spPr bwMode="auto">
          <a:xfrm>
            <a:off x="7518400" y="3581400"/>
            <a:ext cx="485775" cy="976313"/>
          </a:xfrm>
          <a:prstGeom prst="downArrow">
            <a:avLst>
              <a:gd name="adj1" fmla="val 50000"/>
              <a:gd name="adj2" fmla="val 50245"/>
            </a:avLst>
          </a:prstGeom>
          <a:solidFill>
            <a:srgbClr val="DDDDDD"/>
          </a:solidFill>
          <a:ln w="381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AutoShape 35"/>
          <p:cNvSpPr>
            <a:spLocks noChangeArrowheads="1"/>
          </p:cNvSpPr>
          <p:nvPr/>
        </p:nvSpPr>
        <p:spPr bwMode="auto">
          <a:xfrm>
            <a:off x="5156200" y="3581400"/>
            <a:ext cx="485775" cy="976313"/>
          </a:xfrm>
          <a:prstGeom prst="downArrow">
            <a:avLst>
              <a:gd name="adj1" fmla="val 50000"/>
              <a:gd name="adj2" fmla="val 50245"/>
            </a:avLst>
          </a:prstGeom>
          <a:solidFill>
            <a:srgbClr val="DDDDDD"/>
          </a:solidFill>
          <a:ln w="381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Line 36"/>
          <p:cNvSpPr>
            <a:spLocks noChangeShapeType="1"/>
          </p:cNvSpPr>
          <p:nvPr/>
        </p:nvSpPr>
        <p:spPr bwMode="auto">
          <a:xfrm flipV="1">
            <a:off x="1117600" y="3962400"/>
            <a:ext cx="0" cy="6096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Line 37"/>
          <p:cNvSpPr>
            <a:spLocks noChangeShapeType="1"/>
          </p:cNvSpPr>
          <p:nvPr/>
        </p:nvSpPr>
        <p:spPr bwMode="auto">
          <a:xfrm flipV="1">
            <a:off x="1574800" y="3962400"/>
            <a:ext cx="0" cy="6096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Line 38"/>
          <p:cNvSpPr>
            <a:spLocks noChangeShapeType="1"/>
          </p:cNvSpPr>
          <p:nvPr/>
        </p:nvSpPr>
        <p:spPr bwMode="auto">
          <a:xfrm>
            <a:off x="1270000" y="2590800"/>
            <a:ext cx="0" cy="6858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AutoShape 39"/>
          <p:cNvSpPr>
            <a:spLocks noChangeArrowheads="1"/>
          </p:cNvSpPr>
          <p:nvPr/>
        </p:nvSpPr>
        <p:spPr bwMode="auto">
          <a:xfrm>
            <a:off x="4470400" y="5334000"/>
            <a:ext cx="304800" cy="533400"/>
          </a:xfrm>
          <a:prstGeom prst="upDownArrow">
            <a:avLst>
              <a:gd name="adj1" fmla="val 50000"/>
              <a:gd name="adj2" fmla="val 35000"/>
            </a:avLst>
          </a:prstGeom>
          <a:solidFill>
            <a:srgbClr val="DDDDDD"/>
          </a:solidFill>
          <a:ln w="381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" name="AutoShape 40"/>
          <p:cNvSpPr>
            <a:spLocks noChangeArrowheads="1"/>
          </p:cNvSpPr>
          <p:nvPr/>
        </p:nvSpPr>
        <p:spPr bwMode="auto">
          <a:xfrm>
            <a:off x="5003800" y="5334000"/>
            <a:ext cx="304800" cy="533400"/>
          </a:xfrm>
          <a:prstGeom prst="upDownArrow">
            <a:avLst>
              <a:gd name="adj1" fmla="val 50000"/>
              <a:gd name="adj2" fmla="val 35000"/>
            </a:avLst>
          </a:prstGeom>
          <a:solidFill>
            <a:srgbClr val="DDDDDD"/>
          </a:solidFill>
          <a:ln w="381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AutoShape 41"/>
          <p:cNvSpPr>
            <a:spLocks noChangeArrowheads="1"/>
          </p:cNvSpPr>
          <p:nvPr/>
        </p:nvSpPr>
        <p:spPr bwMode="auto">
          <a:xfrm>
            <a:off x="5461000" y="5334000"/>
            <a:ext cx="304800" cy="533400"/>
          </a:xfrm>
          <a:prstGeom prst="upDownArrow">
            <a:avLst>
              <a:gd name="adj1" fmla="val 50000"/>
              <a:gd name="adj2" fmla="val 35000"/>
            </a:avLst>
          </a:prstGeom>
          <a:solidFill>
            <a:srgbClr val="DDDDDD"/>
          </a:solidFill>
          <a:ln w="381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AutoShape 42"/>
          <p:cNvSpPr>
            <a:spLocks noChangeArrowheads="1"/>
          </p:cNvSpPr>
          <p:nvPr/>
        </p:nvSpPr>
        <p:spPr bwMode="auto">
          <a:xfrm>
            <a:off x="5994400" y="5334000"/>
            <a:ext cx="304800" cy="533400"/>
          </a:xfrm>
          <a:prstGeom prst="upDownArrow">
            <a:avLst>
              <a:gd name="adj1" fmla="val 50000"/>
              <a:gd name="adj2" fmla="val 35000"/>
            </a:avLst>
          </a:prstGeom>
          <a:solidFill>
            <a:srgbClr val="DDDDDD"/>
          </a:solidFill>
          <a:ln w="381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" name="Text Box 43"/>
          <p:cNvSpPr txBox="1">
            <a:spLocks noChangeArrowheads="1"/>
          </p:cNvSpPr>
          <p:nvPr/>
        </p:nvSpPr>
        <p:spPr bwMode="auto">
          <a:xfrm>
            <a:off x="6985000" y="5867400"/>
            <a:ext cx="72808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TXD</a:t>
            </a:r>
            <a:endParaRPr kumimoji="0" lang="en-US" sz="2800" b="1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96" name="Text Box 44"/>
          <p:cNvSpPr txBox="1">
            <a:spLocks noChangeArrowheads="1"/>
          </p:cNvSpPr>
          <p:nvPr/>
        </p:nvSpPr>
        <p:spPr bwMode="auto">
          <a:xfrm>
            <a:off x="7670800" y="5864225"/>
            <a:ext cx="74251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RXD</a:t>
            </a:r>
            <a:endParaRPr kumimoji="0" lang="en-US" sz="2800" b="1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97" name="AutoShape 45"/>
          <p:cNvSpPr>
            <a:spLocks noChangeArrowheads="1"/>
          </p:cNvSpPr>
          <p:nvPr/>
        </p:nvSpPr>
        <p:spPr bwMode="auto">
          <a:xfrm rot="10800000">
            <a:off x="2870197" y="2590799"/>
            <a:ext cx="485775" cy="823914"/>
          </a:xfrm>
          <a:prstGeom prst="upArrow">
            <a:avLst>
              <a:gd name="adj1" fmla="val 50000"/>
              <a:gd name="adj2" fmla="val 50245"/>
            </a:avLst>
          </a:prstGeom>
          <a:solidFill>
            <a:srgbClr val="DDDDDD"/>
          </a:solidFill>
          <a:ln w="381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" name="Text Box 47"/>
          <p:cNvSpPr txBox="1">
            <a:spLocks noChangeArrowheads="1"/>
          </p:cNvSpPr>
          <p:nvPr/>
        </p:nvSpPr>
        <p:spPr bwMode="auto">
          <a:xfrm>
            <a:off x="355600" y="1143000"/>
            <a:ext cx="275748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External Interrupts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00" name="Text Box 48"/>
          <p:cNvSpPr txBox="1">
            <a:spLocks noChangeArrowheads="1"/>
          </p:cNvSpPr>
          <p:nvPr/>
        </p:nvSpPr>
        <p:spPr bwMode="auto">
          <a:xfrm>
            <a:off x="4318000" y="5867400"/>
            <a:ext cx="2209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 P0    P2    P1      P3</a:t>
            </a:r>
            <a:endParaRPr kumimoji="0" lang="en-US" sz="1800" b="1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01" name="Text Box 49"/>
          <p:cNvSpPr txBox="1">
            <a:spLocks noChangeArrowheads="1"/>
          </p:cNvSpPr>
          <p:nvPr/>
        </p:nvSpPr>
        <p:spPr bwMode="auto">
          <a:xfrm>
            <a:off x="4318000" y="6260068"/>
            <a:ext cx="1295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Addr/Data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82" name="AutoShape 30"/>
          <p:cNvSpPr>
            <a:spLocks noChangeArrowheads="1"/>
          </p:cNvSpPr>
          <p:nvPr/>
        </p:nvSpPr>
        <p:spPr bwMode="auto">
          <a:xfrm>
            <a:off x="1879600" y="3289300"/>
            <a:ext cx="6045200" cy="561975"/>
          </a:xfrm>
          <a:prstGeom prst="leftArrow">
            <a:avLst>
              <a:gd name="adj1" fmla="val 50000"/>
              <a:gd name="adj2" fmla="val 38418"/>
            </a:avLst>
          </a:prstGeom>
          <a:solidFill>
            <a:srgbClr val="DDDDDD"/>
          </a:solidFill>
          <a:ln w="381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" name="Left Brace 102"/>
          <p:cNvSpPr/>
          <p:nvPr/>
        </p:nvSpPr>
        <p:spPr bwMode="auto">
          <a:xfrm>
            <a:off x="4648200" y="5867400"/>
            <a:ext cx="381000" cy="794782"/>
          </a:xfrm>
          <a:prstGeom prst="leftBrace">
            <a:avLst/>
          </a:prstGeom>
          <a:noFill/>
          <a:ln w="25400" cap="flat" cmpd="sng" algn="ctr">
            <a:solidFill>
              <a:schemeClr val="tx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5400000"/>
            </a:camera>
            <a:lightRig rig="threePt" dir="t"/>
          </a:scene3d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86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Rotate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l" eaLnBrk="1" hangingPunct="1"/>
            <a:r>
              <a:rPr lang="en-US" dirty="0">
                <a:solidFill>
                  <a:srgbClr val="000000"/>
                </a:solidFill>
                <a:latin typeface="Comic Sans MS"/>
                <a:cs typeface="Times New Roman"/>
              </a:rPr>
              <a:t>Rotate instructions operate </a:t>
            </a:r>
            <a:r>
              <a:rPr lang="en-US" dirty="0">
                <a:solidFill>
                  <a:srgbClr val="FF0000"/>
                </a:solidFill>
                <a:latin typeface="Comic Sans MS"/>
                <a:cs typeface="Times New Roman"/>
              </a:rPr>
              <a:t>only on </a:t>
            </a:r>
            <a:r>
              <a:rPr lang="en-US" sz="3200" b="1" dirty="0" smtClean="0">
                <a:solidFill>
                  <a:srgbClr val="FF0000"/>
                </a:solidFill>
                <a:latin typeface="Comic Sans MS"/>
                <a:cs typeface="Times New Roman"/>
              </a:rPr>
              <a:t>A</a:t>
            </a:r>
            <a:endParaRPr lang="en-US" sz="3200" b="1" dirty="0">
              <a:solidFill>
                <a:srgbClr val="FF0000"/>
              </a:solidFill>
              <a:latin typeface="Comic Sans MS"/>
              <a:cs typeface="Times New Roman"/>
            </a:endParaRPr>
          </a:p>
          <a:p>
            <a:pPr lvl="0" algn="l" eaLnBrk="1" hangingPunct="1">
              <a:buNone/>
            </a:pPr>
            <a:endParaRPr lang="en-US" sz="1600" dirty="0" smtClean="0">
              <a:solidFill>
                <a:srgbClr val="000000"/>
              </a:solidFill>
              <a:latin typeface="Comic Sans MS"/>
              <a:cs typeface="Times New Roman"/>
            </a:endParaRPr>
          </a:p>
          <a:p>
            <a:pPr lvl="0" algn="l" eaLnBrk="1" hangingPunct="1">
              <a:buNone/>
            </a:pPr>
            <a:r>
              <a:rPr lang="en-US" b="1" dirty="0" smtClean="0">
                <a:solidFill>
                  <a:srgbClr val="3333CC"/>
                </a:solidFill>
                <a:latin typeface="Courier New" pitchFamily="49" charset="0"/>
                <a:cs typeface="Courier New" pitchFamily="49" charset="0"/>
              </a:rPr>
              <a:t>RL A</a:t>
            </a:r>
            <a:endParaRPr lang="en-US" b="1" dirty="0">
              <a:solidFill>
                <a:srgbClr val="3333CC"/>
              </a:solidFill>
              <a:latin typeface="Courier New" pitchFamily="49" charset="0"/>
              <a:cs typeface="Courier New" pitchFamily="49" charset="0"/>
            </a:endParaRPr>
          </a:p>
          <a:p>
            <a:pPr lvl="0" algn="l" eaLnBrk="1" hangingPunct="1">
              <a:buNone/>
            </a:pPr>
            <a:endParaRPr lang="en-US" sz="1600" dirty="0">
              <a:solidFill>
                <a:srgbClr val="000000"/>
              </a:solidFill>
              <a:latin typeface="Comic Sans MS"/>
              <a:cs typeface="Times New Roman"/>
            </a:endParaRPr>
          </a:p>
          <a:p>
            <a:pPr lvl="0" algn="l" eaLnBrk="1" hangingPunct="1">
              <a:buNone/>
            </a:pP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Times New Roman"/>
              </a:rPr>
              <a:t>Mov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Times New Roman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Times New Roman"/>
              </a:rPr>
              <a:t>A,#0F0</a:t>
            </a:r>
            <a:r>
              <a:rPr lang="en-US" sz="2400" dirty="0">
                <a:solidFill>
                  <a:srgbClr val="000000"/>
                </a:solidFill>
                <a:latin typeface="Courier New" pitchFamily="49" charset="0"/>
                <a:cs typeface="Times New Roman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 charset="0"/>
                <a:cs typeface="Times New Roman"/>
              </a:rPr>
              <a:t>	</a:t>
            </a:r>
            <a:r>
              <a:rPr lang="en-US" sz="2400" dirty="0" smtClean="0">
                <a:solidFill>
                  <a:srgbClr val="129E47"/>
                </a:solidFill>
                <a:latin typeface="Courier New" pitchFamily="49" charset="0"/>
                <a:cs typeface="Times New Roman"/>
              </a:rPr>
              <a:t>; A</a:t>
            </a:r>
            <a:r>
              <a:rPr lang="en-US" sz="2000" dirty="0" smtClean="0">
                <a:solidFill>
                  <a:srgbClr val="129E47"/>
                </a:solidFill>
                <a:latin typeface="Courier New" pitchFamily="49" charset="0"/>
                <a:cs typeface="Times New Roman"/>
                <a:sym typeface="Wingdings" pitchFamily="2" charset="2"/>
              </a:rPr>
              <a:t></a:t>
            </a:r>
            <a:r>
              <a:rPr lang="en-US" sz="2400" dirty="0" smtClean="0">
                <a:solidFill>
                  <a:srgbClr val="129E47"/>
                </a:solidFill>
                <a:latin typeface="Courier New" pitchFamily="49" charset="0"/>
                <a:cs typeface="Times New Roman"/>
                <a:sym typeface="Wingdings" pitchFamily="2" charset="2"/>
              </a:rPr>
              <a:t> </a:t>
            </a:r>
            <a:r>
              <a:rPr lang="en-US" sz="2400" dirty="0">
                <a:solidFill>
                  <a:srgbClr val="129E47"/>
                </a:solidFill>
                <a:latin typeface="Courier New" pitchFamily="49" charset="0"/>
                <a:cs typeface="Times New Roman"/>
                <a:sym typeface="Wingdings" pitchFamily="2" charset="2"/>
              </a:rPr>
              <a:t>11110000</a:t>
            </a:r>
            <a:endParaRPr lang="en-US" sz="2400" dirty="0">
              <a:solidFill>
                <a:srgbClr val="129E47"/>
              </a:solidFill>
              <a:latin typeface="Courier New" pitchFamily="49" charset="0"/>
              <a:cs typeface="Times New Roman"/>
            </a:endParaRPr>
          </a:p>
          <a:p>
            <a:pPr lvl="0" algn="l" eaLnBrk="1" hangingPunct="1"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Times New Roman"/>
              </a:rPr>
              <a:t>RL A</a:t>
            </a:r>
            <a:r>
              <a:rPr lang="en-US" sz="2400" dirty="0">
                <a:solidFill>
                  <a:srgbClr val="000000"/>
                </a:solidFill>
                <a:latin typeface="Courier New" pitchFamily="49" charset="0"/>
                <a:cs typeface="Times New Roman"/>
              </a:rPr>
              <a:t>			</a:t>
            </a:r>
            <a:r>
              <a:rPr lang="en-US" sz="2400" dirty="0">
                <a:solidFill>
                  <a:srgbClr val="129E47"/>
                </a:solidFill>
                <a:latin typeface="Courier New" pitchFamily="49" charset="0"/>
                <a:cs typeface="Times New Roman"/>
              </a:rPr>
              <a:t>; </a:t>
            </a:r>
            <a:r>
              <a:rPr lang="en-US" sz="2400" dirty="0" smtClean="0">
                <a:solidFill>
                  <a:srgbClr val="129E47"/>
                </a:solidFill>
                <a:latin typeface="Courier New" pitchFamily="49" charset="0"/>
                <a:cs typeface="Times New Roman"/>
              </a:rPr>
              <a:t>A</a:t>
            </a:r>
            <a:r>
              <a:rPr lang="en-US" sz="2000" dirty="0" smtClean="0">
                <a:solidFill>
                  <a:srgbClr val="129E47"/>
                </a:solidFill>
                <a:latin typeface="Courier New" pitchFamily="49" charset="0"/>
                <a:cs typeface="Times New Roman"/>
                <a:sym typeface="Wingdings" pitchFamily="2" charset="2"/>
              </a:rPr>
              <a:t></a:t>
            </a:r>
            <a:r>
              <a:rPr lang="en-US" sz="2400" dirty="0" smtClean="0">
                <a:solidFill>
                  <a:srgbClr val="129E47"/>
                </a:solidFill>
                <a:latin typeface="Courier New" pitchFamily="49" charset="0"/>
                <a:cs typeface="Times New Roman"/>
                <a:sym typeface="Wingdings" pitchFamily="2" charset="2"/>
              </a:rPr>
              <a:t> </a:t>
            </a:r>
            <a:r>
              <a:rPr lang="en-US" sz="2400" dirty="0">
                <a:solidFill>
                  <a:srgbClr val="129E47"/>
                </a:solidFill>
                <a:latin typeface="Courier New" pitchFamily="49" charset="0"/>
                <a:cs typeface="Times New Roman"/>
                <a:sym typeface="Wingdings" pitchFamily="2" charset="2"/>
              </a:rPr>
              <a:t>11100001</a:t>
            </a:r>
          </a:p>
          <a:p>
            <a:pPr lvl="0" algn="l" eaLnBrk="1" hangingPunct="1">
              <a:buNone/>
            </a:pPr>
            <a:endParaRPr lang="en-US" dirty="0">
              <a:solidFill>
                <a:srgbClr val="000000"/>
              </a:solidFill>
              <a:latin typeface="Courier New" pitchFamily="49" charset="0"/>
              <a:cs typeface="Times New Roman"/>
              <a:sym typeface="Wingdings" pitchFamily="2" charset="2"/>
            </a:endParaRPr>
          </a:p>
          <a:p>
            <a:pPr lvl="0" algn="l" eaLnBrk="1" hangingPunct="1">
              <a:buNone/>
            </a:pPr>
            <a:endParaRPr lang="en-US" sz="1800" dirty="0">
              <a:solidFill>
                <a:srgbClr val="000000"/>
              </a:solidFill>
              <a:latin typeface="Courier New" pitchFamily="49" charset="0"/>
              <a:cs typeface="Times New Roman"/>
              <a:sym typeface="Wingdings" pitchFamily="2" charset="2"/>
            </a:endParaRPr>
          </a:p>
          <a:p>
            <a:pPr lvl="0" algn="l" eaLnBrk="1" hangingPunct="1">
              <a:buNone/>
            </a:pPr>
            <a:r>
              <a:rPr lang="en-US" b="1" dirty="0">
                <a:solidFill>
                  <a:srgbClr val="3333CC"/>
                </a:solidFill>
                <a:latin typeface="Courier New" pitchFamily="49" charset="0"/>
                <a:cs typeface="Courier New" pitchFamily="49" charset="0"/>
              </a:rPr>
              <a:t>RR </a:t>
            </a:r>
            <a:r>
              <a:rPr lang="en-US" b="1" dirty="0" smtClean="0">
                <a:solidFill>
                  <a:srgbClr val="3333CC"/>
                </a:solidFill>
                <a:latin typeface="Courier New" pitchFamily="49" charset="0"/>
                <a:cs typeface="Courier New" pitchFamily="49" charset="0"/>
              </a:rPr>
              <a:t>A</a:t>
            </a:r>
            <a:endParaRPr lang="en-US" b="1" dirty="0">
              <a:solidFill>
                <a:srgbClr val="3333CC"/>
              </a:solidFill>
              <a:latin typeface="Courier New" pitchFamily="49" charset="0"/>
              <a:cs typeface="Courier New" pitchFamily="49" charset="0"/>
            </a:endParaRPr>
          </a:p>
          <a:p>
            <a:pPr lvl="0" algn="l" eaLnBrk="1" hangingPunct="1">
              <a:buNone/>
            </a:pPr>
            <a:r>
              <a:rPr lang="en-US" sz="2400" b="1" dirty="0" err="1" smtClean="0">
                <a:solidFill>
                  <a:srgbClr val="000000"/>
                </a:solidFill>
                <a:latin typeface="Courier New" pitchFamily="49" charset="0"/>
                <a:cs typeface="Times New Roman"/>
              </a:rPr>
              <a:t>Mov</a:t>
            </a: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Times New Roman"/>
              </a:rPr>
              <a:t> A,#0F0	</a:t>
            </a:r>
            <a:r>
              <a:rPr lang="en-US" sz="2400" dirty="0">
                <a:solidFill>
                  <a:srgbClr val="000000"/>
                </a:solidFill>
                <a:latin typeface="Courier New" pitchFamily="49" charset="0"/>
                <a:cs typeface="Times New Roman"/>
              </a:rPr>
              <a:t>	</a:t>
            </a:r>
            <a:r>
              <a:rPr lang="en-US" sz="2400" dirty="0">
                <a:solidFill>
                  <a:srgbClr val="129E47"/>
                </a:solidFill>
                <a:latin typeface="Courier New" pitchFamily="49" charset="0"/>
                <a:cs typeface="Times New Roman"/>
              </a:rPr>
              <a:t>; </a:t>
            </a:r>
            <a:r>
              <a:rPr lang="en-US" sz="2400" dirty="0" smtClean="0">
                <a:solidFill>
                  <a:srgbClr val="129E47"/>
                </a:solidFill>
                <a:latin typeface="Courier New" pitchFamily="49" charset="0"/>
                <a:cs typeface="Times New Roman"/>
              </a:rPr>
              <a:t>A</a:t>
            </a:r>
            <a:r>
              <a:rPr lang="en-US" sz="1800" dirty="0" smtClean="0">
                <a:solidFill>
                  <a:srgbClr val="129E47"/>
                </a:solidFill>
                <a:latin typeface="Courier New" pitchFamily="49" charset="0"/>
                <a:cs typeface="Times New Roman"/>
                <a:sym typeface="Wingdings" pitchFamily="2" charset="2"/>
              </a:rPr>
              <a:t></a:t>
            </a:r>
            <a:r>
              <a:rPr lang="en-US" sz="2400" dirty="0" smtClean="0">
                <a:solidFill>
                  <a:srgbClr val="129E47"/>
                </a:solidFill>
                <a:latin typeface="Courier New" pitchFamily="49" charset="0"/>
                <a:cs typeface="Times New Roman"/>
                <a:sym typeface="Wingdings" pitchFamily="2" charset="2"/>
              </a:rPr>
              <a:t> </a:t>
            </a:r>
            <a:r>
              <a:rPr lang="en-US" sz="2400" dirty="0">
                <a:solidFill>
                  <a:srgbClr val="129E47"/>
                </a:solidFill>
                <a:latin typeface="Courier New" pitchFamily="49" charset="0"/>
                <a:cs typeface="Times New Roman"/>
                <a:sym typeface="Wingdings" pitchFamily="2" charset="2"/>
              </a:rPr>
              <a:t>11110000</a:t>
            </a:r>
            <a:endParaRPr lang="en-US" sz="2400" dirty="0">
              <a:solidFill>
                <a:srgbClr val="129E47"/>
              </a:solidFill>
              <a:latin typeface="Courier New" pitchFamily="49" charset="0"/>
              <a:cs typeface="Times New Roman"/>
            </a:endParaRPr>
          </a:p>
          <a:p>
            <a:pPr lvl="0" algn="l" eaLnBrk="1" hangingPunct="1"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Times New Roman"/>
              </a:rPr>
              <a:t>RR </a:t>
            </a: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Times New Roman"/>
              </a:rPr>
              <a:t>A</a:t>
            </a:r>
            <a:r>
              <a:rPr lang="en-US" sz="2400" dirty="0">
                <a:solidFill>
                  <a:srgbClr val="000000"/>
                </a:solidFill>
                <a:latin typeface="Courier New" pitchFamily="49" charset="0"/>
                <a:cs typeface="Times New Roman"/>
              </a:rPr>
              <a:t>			</a:t>
            </a:r>
            <a:r>
              <a:rPr lang="en-US" sz="2400" dirty="0">
                <a:solidFill>
                  <a:srgbClr val="129E47"/>
                </a:solidFill>
                <a:latin typeface="Courier New" pitchFamily="49" charset="0"/>
                <a:cs typeface="Times New Roman"/>
              </a:rPr>
              <a:t>; </a:t>
            </a:r>
            <a:r>
              <a:rPr lang="en-US" sz="2400" dirty="0" smtClean="0">
                <a:solidFill>
                  <a:srgbClr val="129E47"/>
                </a:solidFill>
                <a:latin typeface="Courier New" pitchFamily="49" charset="0"/>
                <a:cs typeface="Times New Roman"/>
              </a:rPr>
              <a:t>A</a:t>
            </a:r>
            <a:r>
              <a:rPr lang="en-US" sz="1800" dirty="0" smtClean="0">
                <a:solidFill>
                  <a:srgbClr val="129E47"/>
                </a:solidFill>
                <a:latin typeface="Courier New" pitchFamily="49" charset="0"/>
                <a:cs typeface="Times New Roman"/>
                <a:sym typeface="Wingdings" pitchFamily="2" charset="2"/>
              </a:rPr>
              <a:t></a:t>
            </a:r>
            <a:r>
              <a:rPr lang="en-US" sz="2400" dirty="0" smtClean="0">
                <a:solidFill>
                  <a:srgbClr val="129E47"/>
                </a:solidFill>
                <a:latin typeface="Courier New" pitchFamily="49" charset="0"/>
                <a:cs typeface="Times New Roman"/>
                <a:sym typeface="Wingdings" pitchFamily="2" charset="2"/>
              </a:rPr>
              <a:t> </a:t>
            </a:r>
            <a:r>
              <a:rPr lang="en-US" sz="2400" dirty="0">
                <a:solidFill>
                  <a:srgbClr val="129E47"/>
                </a:solidFill>
                <a:latin typeface="Courier New" pitchFamily="49" charset="0"/>
                <a:cs typeface="Times New Roman"/>
                <a:sym typeface="Wingdings" pitchFamily="2" charset="2"/>
              </a:rPr>
              <a:t>01111000</a:t>
            </a:r>
            <a:endParaRPr lang="en-US" sz="2400" dirty="0">
              <a:solidFill>
                <a:srgbClr val="129E47"/>
              </a:solidFill>
              <a:latin typeface="Courier New" pitchFamily="49" charset="0"/>
              <a:cs typeface="Times New Roman"/>
            </a:endParaRPr>
          </a:p>
          <a:p>
            <a:endParaRPr lang="en-US" dirty="0"/>
          </a:p>
        </p:txBody>
      </p: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3429000" y="1951038"/>
            <a:ext cx="2438400" cy="685800"/>
            <a:chOff x="2160" y="1229"/>
            <a:chExt cx="1536" cy="432"/>
          </a:xfrm>
        </p:grpSpPr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2160" y="1325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2352" y="1325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2544" y="1325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2736" y="1325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2928" y="1325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3120" y="1325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3312" y="1325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3504" y="1325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Line 12"/>
            <p:cNvSpPr>
              <a:spLocks noChangeShapeType="1"/>
            </p:cNvSpPr>
            <p:nvPr/>
          </p:nvSpPr>
          <p:spPr bwMode="auto">
            <a:xfrm flipH="1">
              <a:off x="2304" y="1229"/>
              <a:ext cx="12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>
              <a:off x="2256" y="1517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>
              <a:off x="2256" y="1661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15"/>
            <p:cNvSpPr>
              <a:spLocks noChangeShapeType="1"/>
            </p:cNvSpPr>
            <p:nvPr/>
          </p:nvSpPr>
          <p:spPr bwMode="auto">
            <a:xfrm flipV="1">
              <a:off x="3600" y="1517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" name="Group 28"/>
          <p:cNvGrpSpPr>
            <a:grpSpLocks/>
          </p:cNvGrpSpPr>
          <p:nvPr/>
        </p:nvGrpSpPr>
        <p:grpSpPr bwMode="auto">
          <a:xfrm>
            <a:off x="3419475" y="4327525"/>
            <a:ext cx="2438400" cy="685800"/>
            <a:chOff x="2154" y="2681"/>
            <a:chExt cx="1536" cy="432"/>
          </a:xfrm>
        </p:grpSpPr>
        <p:sp>
          <p:nvSpPr>
            <p:cNvPr id="20" name="Rectangle 16"/>
            <p:cNvSpPr>
              <a:spLocks noChangeArrowheads="1"/>
            </p:cNvSpPr>
            <p:nvPr/>
          </p:nvSpPr>
          <p:spPr bwMode="auto">
            <a:xfrm>
              <a:off x="2154" y="2777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17"/>
            <p:cNvSpPr>
              <a:spLocks noChangeArrowheads="1"/>
            </p:cNvSpPr>
            <p:nvPr/>
          </p:nvSpPr>
          <p:spPr bwMode="auto">
            <a:xfrm>
              <a:off x="2346" y="2777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Rectangle 18"/>
            <p:cNvSpPr>
              <a:spLocks noChangeArrowheads="1"/>
            </p:cNvSpPr>
            <p:nvPr/>
          </p:nvSpPr>
          <p:spPr bwMode="auto">
            <a:xfrm>
              <a:off x="2538" y="2777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Rectangle 19"/>
            <p:cNvSpPr>
              <a:spLocks noChangeArrowheads="1"/>
            </p:cNvSpPr>
            <p:nvPr/>
          </p:nvSpPr>
          <p:spPr bwMode="auto">
            <a:xfrm>
              <a:off x="2730" y="2777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Rectangle 20"/>
            <p:cNvSpPr>
              <a:spLocks noChangeArrowheads="1"/>
            </p:cNvSpPr>
            <p:nvPr/>
          </p:nvSpPr>
          <p:spPr bwMode="auto">
            <a:xfrm>
              <a:off x="2922" y="2777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3114" y="2777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22"/>
            <p:cNvSpPr>
              <a:spLocks noChangeArrowheads="1"/>
            </p:cNvSpPr>
            <p:nvPr/>
          </p:nvSpPr>
          <p:spPr bwMode="auto">
            <a:xfrm>
              <a:off x="3306" y="2777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Rectangle 23"/>
            <p:cNvSpPr>
              <a:spLocks noChangeArrowheads="1"/>
            </p:cNvSpPr>
            <p:nvPr/>
          </p:nvSpPr>
          <p:spPr bwMode="auto">
            <a:xfrm>
              <a:off x="3498" y="2777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4"/>
            <p:cNvSpPr>
              <a:spLocks noChangeShapeType="1"/>
            </p:cNvSpPr>
            <p:nvPr/>
          </p:nvSpPr>
          <p:spPr bwMode="auto">
            <a:xfrm flipH="1">
              <a:off x="2298" y="2681"/>
              <a:ext cx="12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5"/>
            <p:cNvSpPr>
              <a:spLocks noChangeShapeType="1"/>
            </p:cNvSpPr>
            <p:nvPr/>
          </p:nvSpPr>
          <p:spPr bwMode="auto">
            <a:xfrm>
              <a:off x="2250" y="2969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6"/>
            <p:cNvSpPr>
              <a:spLocks noChangeShapeType="1"/>
            </p:cNvSpPr>
            <p:nvPr/>
          </p:nvSpPr>
          <p:spPr bwMode="auto">
            <a:xfrm>
              <a:off x="2250" y="3113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27"/>
            <p:cNvSpPr>
              <a:spLocks noChangeShapeType="1"/>
            </p:cNvSpPr>
            <p:nvPr/>
          </p:nvSpPr>
          <p:spPr bwMode="auto">
            <a:xfrm flipV="1">
              <a:off x="3594" y="2969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8232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Rotate through </a:t>
            </a:r>
            <a:r>
              <a:rPr lang="en-US" dirty="0" smtClean="0"/>
              <a:t>Carry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l" eaLnBrk="1" hangingPunct="1">
              <a:lnSpc>
                <a:spcPct val="90000"/>
              </a:lnSpc>
              <a:buNone/>
              <a:defRPr/>
            </a:pPr>
            <a:r>
              <a:rPr lang="en-US" b="1" dirty="0" smtClean="0">
                <a:solidFill>
                  <a:srgbClr val="3333CC"/>
                </a:solidFill>
                <a:latin typeface="Courier New" pitchFamily="49" charset="0"/>
                <a:cs typeface="Times New Roman"/>
              </a:rPr>
              <a:t>RRC A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2" name="Rectangle 3"/>
          <p:cNvSpPr txBox="1">
            <a:spLocks noChangeArrowheads="1"/>
          </p:cNvSpPr>
          <p:nvPr/>
        </p:nvSpPr>
        <p:spPr bwMode="auto">
          <a:xfrm>
            <a:off x="0" y="1512888"/>
            <a:ext cx="8936182" cy="4824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6600FF"/>
              </a:buClr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8000"/>
              </a:buClr>
              <a:buFont typeface="Symbol" pitchFamily="18" charset="2"/>
              <a:buChar char="ª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Courier New" pitchFamily="49" charset="0"/>
              <a:ea typeface="+mn-ea"/>
              <a:cs typeface="Times New Roman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itchFamily="49" charset="0"/>
              <a:ea typeface="+mn-ea"/>
              <a:cs typeface="Times New Roman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Times New Roman"/>
              </a:rPr>
              <a:t>MOV A, #0A9H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Times New Roman"/>
              </a:rPr>
              <a:t>	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 New" pitchFamily="49" charset="0"/>
                <a:ea typeface="+mn-ea"/>
                <a:cs typeface="Times New Roman"/>
              </a:rPr>
              <a:t>; A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 New" pitchFamily="49" charset="0"/>
                <a:ea typeface="+mn-ea"/>
                <a:cs typeface="Times New Roman"/>
                <a:sym typeface="Wingdings" pitchFamily="2" charset="2"/>
              </a:rPr>
              <a:t> A9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urier New" pitchFamily="49" charset="0"/>
              <a:ea typeface="+mn-ea"/>
              <a:cs typeface="Times New Roman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Times New Roman"/>
              </a:rPr>
              <a:t>ADD A, #14H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Times New Roman"/>
              </a:rPr>
              <a:t>	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 New" pitchFamily="49" charset="0"/>
                <a:ea typeface="+mn-ea"/>
                <a:cs typeface="Times New Roman"/>
              </a:rPr>
              <a:t>; A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 New" pitchFamily="49" charset="0"/>
                <a:ea typeface="+mn-ea"/>
                <a:cs typeface="Times New Roman"/>
                <a:sym typeface="Wingdings" pitchFamily="2" charset="2"/>
              </a:rPr>
              <a:t> BD (10111101), C0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urier New" pitchFamily="49" charset="0"/>
              <a:ea typeface="+mn-ea"/>
              <a:cs typeface="Times New Roman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Times New Roman"/>
              </a:rPr>
              <a:t>RRC A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Times New Roman"/>
              </a:rPr>
              <a:t>			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 New" pitchFamily="49" charset="0"/>
                <a:ea typeface="+mn-ea"/>
                <a:cs typeface="Times New Roman"/>
              </a:rPr>
              <a:t>; A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 New" pitchFamily="49" charset="0"/>
                <a:ea typeface="+mn-ea"/>
                <a:cs typeface="Times New Roman"/>
                <a:sym typeface="Wingdings" pitchFamily="2" charset="2"/>
              </a:rPr>
              <a:t>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 New" pitchFamily="49" charset="0"/>
                <a:ea typeface="+mn-ea"/>
                <a:cs typeface="Times New Roman"/>
                <a:sym typeface="Wingdings" pitchFamily="2" charset="2"/>
              </a:rPr>
              <a:t>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 New" pitchFamily="49" charset="0"/>
                <a:ea typeface="+mn-ea"/>
                <a:cs typeface="Times New Roman"/>
                <a:sym typeface="Wingdings" pitchFamily="2" charset="2"/>
              </a:rPr>
              <a:t>01011110, C1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itchFamily="49" charset="0"/>
              <a:ea typeface="+mn-ea"/>
              <a:cs typeface="Times New Roman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ourier New" pitchFamily="49" charset="0"/>
                <a:ea typeface="+mn-ea"/>
                <a:cs typeface="Times New Roman"/>
              </a:rPr>
              <a:t>RLC A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itchFamily="49" charset="0"/>
              <a:ea typeface="+mn-ea"/>
              <a:cs typeface="Times New Roman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Times New Roman"/>
              </a:rPr>
              <a:t>MOV A, #3CH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Times New Roman"/>
              </a:rPr>
              <a:t>	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 New" pitchFamily="49" charset="0"/>
                <a:ea typeface="+mn-ea"/>
                <a:cs typeface="Times New Roman"/>
              </a:rPr>
              <a:t>; A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 New" pitchFamily="49" charset="0"/>
                <a:ea typeface="+mn-ea"/>
                <a:cs typeface="Times New Roman"/>
                <a:sym typeface="Wingdings" pitchFamily="2" charset="2"/>
              </a:rPr>
              <a:t> 3CH(00111100)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urier New" pitchFamily="49" charset="0"/>
              <a:ea typeface="+mn-ea"/>
              <a:cs typeface="Times New Roman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Times New Roman"/>
              </a:rPr>
              <a:t>SETB C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Times New Roman"/>
              </a:rPr>
              <a:t>	     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 New" pitchFamily="49" charset="0"/>
                <a:ea typeface="+mn-ea"/>
                <a:cs typeface="Times New Roman"/>
              </a:rPr>
              <a:t>; C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 New" pitchFamily="49" charset="0"/>
                <a:ea typeface="+mn-ea"/>
                <a:cs typeface="Times New Roman"/>
                <a:sym typeface="Wingdings" pitchFamily="2" charset="2"/>
              </a:rPr>
              <a:t>  1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urier New" pitchFamily="49" charset="0"/>
              <a:ea typeface="+mn-ea"/>
              <a:cs typeface="Times New Roman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Times New Roman"/>
              </a:rPr>
              <a:t>RLC A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Times New Roman"/>
              </a:rPr>
              <a:t>			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 New" pitchFamily="49" charset="0"/>
                <a:ea typeface="+mn-ea"/>
                <a:cs typeface="Times New Roman"/>
              </a:rPr>
              <a:t>; A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 New" pitchFamily="49" charset="0"/>
                <a:ea typeface="+mn-ea"/>
                <a:cs typeface="Times New Roman"/>
                <a:sym typeface="Wingdings" pitchFamily="2" charset="2"/>
              </a:rPr>
              <a:t>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 New" pitchFamily="49" charset="0"/>
                <a:ea typeface="+mn-ea"/>
                <a:cs typeface="Times New Roman"/>
                <a:sym typeface="Wingdings" pitchFamily="2" charset="2"/>
              </a:rPr>
              <a:t>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 New" pitchFamily="49" charset="0"/>
                <a:ea typeface="+mn-ea"/>
                <a:cs typeface="Times New Roman"/>
                <a:sym typeface="Wingdings" pitchFamily="2" charset="2"/>
              </a:rPr>
              <a:t>01111001, C0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urier New" pitchFamily="49" charset="0"/>
              <a:ea typeface="+mn-ea"/>
              <a:cs typeface="Times New Roman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itchFamily="49" charset="0"/>
              <a:ea typeface="+mn-ea"/>
              <a:cs typeface="Times New Roman"/>
            </a:endParaRPr>
          </a:p>
        </p:txBody>
      </p:sp>
      <p:grpSp>
        <p:nvGrpSpPr>
          <p:cNvPr id="43" name="Group 20"/>
          <p:cNvGrpSpPr>
            <a:grpSpLocks/>
          </p:cNvGrpSpPr>
          <p:nvPr/>
        </p:nvGrpSpPr>
        <p:grpSpPr bwMode="auto">
          <a:xfrm>
            <a:off x="3252788" y="1268413"/>
            <a:ext cx="3048000" cy="930275"/>
            <a:chOff x="2640" y="1286"/>
            <a:chExt cx="1920" cy="586"/>
          </a:xfrm>
          <a:noFill/>
        </p:grpSpPr>
        <p:sp>
          <p:nvSpPr>
            <p:cNvPr id="44" name="Rectangle 4"/>
            <p:cNvSpPr>
              <a:spLocks noChangeArrowheads="1"/>
            </p:cNvSpPr>
            <p:nvPr/>
          </p:nvSpPr>
          <p:spPr bwMode="auto">
            <a:xfrm>
              <a:off x="2640" y="1536"/>
              <a:ext cx="192" cy="192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5" name="Rectangle 5"/>
            <p:cNvSpPr>
              <a:spLocks noChangeArrowheads="1"/>
            </p:cNvSpPr>
            <p:nvPr/>
          </p:nvSpPr>
          <p:spPr bwMode="auto">
            <a:xfrm>
              <a:off x="2832" y="1536"/>
              <a:ext cx="192" cy="192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6" name="Rectangle 6"/>
            <p:cNvSpPr>
              <a:spLocks noChangeArrowheads="1"/>
            </p:cNvSpPr>
            <p:nvPr/>
          </p:nvSpPr>
          <p:spPr bwMode="auto">
            <a:xfrm>
              <a:off x="3024" y="1536"/>
              <a:ext cx="192" cy="192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7" name="Rectangle 7"/>
            <p:cNvSpPr>
              <a:spLocks noChangeArrowheads="1"/>
            </p:cNvSpPr>
            <p:nvPr/>
          </p:nvSpPr>
          <p:spPr bwMode="auto">
            <a:xfrm>
              <a:off x="3216" y="1536"/>
              <a:ext cx="192" cy="192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8" name="Rectangle 8"/>
            <p:cNvSpPr>
              <a:spLocks noChangeArrowheads="1"/>
            </p:cNvSpPr>
            <p:nvPr/>
          </p:nvSpPr>
          <p:spPr bwMode="auto">
            <a:xfrm>
              <a:off x="3408" y="1536"/>
              <a:ext cx="192" cy="192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9" name="Rectangle 9"/>
            <p:cNvSpPr>
              <a:spLocks noChangeArrowheads="1"/>
            </p:cNvSpPr>
            <p:nvPr/>
          </p:nvSpPr>
          <p:spPr bwMode="auto">
            <a:xfrm>
              <a:off x="3600" y="1536"/>
              <a:ext cx="192" cy="192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0" name="Rectangle 10"/>
            <p:cNvSpPr>
              <a:spLocks noChangeArrowheads="1"/>
            </p:cNvSpPr>
            <p:nvPr/>
          </p:nvSpPr>
          <p:spPr bwMode="auto">
            <a:xfrm>
              <a:off x="3792" y="1536"/>
              <a:ext cx="192" cy="192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1" name="Rectangle 11"/>
            <p:cNvSpPr>
              <a:spLocks noChangeArrowheads="1"/>
            </p:cNvSpPr>
            <p:nvPr/>
          </p:nvSpPr>
          <p:spPr bwMode="auto">
            <a:xfrm>
              <a:off x="3984" y="1536"/>
              <a:ext cx="192" cy="192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2" name="Line 12"/>
            <p:cNvSpPr>
              <a:spLocks noChangeShapeType="1"/>
            </p:cNvSpPr>
            <p:nvPr/>
          </p:nvSpPr>
          <p:spPr bwMode="auto">
            <a:xfrm flipH="1">
              <a:off x="2784" y="1440"/>
              <a:ext cx="1296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 type="triangle" w="med" len="med"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3" name="Line 13"/>
            <p:cNvSpPr>
              <a:spLocks noChangeShapeType="1"/>
            </p:cNvSpPr>
            <p:nvPr/>
          </p:nvSpPr>
          <p:spPr bwMode="auto">
            <a:xfrm>
              <a:off x="2736" y="1728"/>
              <a:ext cx="0" cy="144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4" name="Line 14"/>
            <p:cNvSpPr>
              <a:spLocks noChangeShapeType="1"/>
            </p:cNvSpPr>
            <p:nvPr/>
          </p:nvSpPr>
          <p:spPr bwMode="auto">
            <a:xfrm>
              <a:off x="2736" y="1872"/>
              <a:ext cx="1728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5" name="Line 15"/>
            <p:cNvSpPr>
              <a:spLocks noChangeShapeType="1"/>
            </p:cNvSpPr>
            <p:nvPr/>
          </p:nvSpPr>
          <p:spPr bwMode="auto">
            <a:xfrm flipV="1">
              <a:off x="2736" y="1728"/>
              <a:ext cx="0" cy="144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6" name="Rectangle 16"/>
            <p:cNvSpPr>
              <a:spLocks noChangeArrowheads="1"/>
            </p:cNvSpPr>
            <p:nvPr/>
          </p:nvSpPr>
          <p:spPr bwMode="auto">
            <a:xfrm>
              <a:off x="4368" y="1536"/>
              <a:ext cx="192" cy="192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7" name="Line 17"/>
            <p:cNvSpPr>
              <a:spLocks noChangeShapeType="1"/>
            </p:cNvSpPr>
            <p:nvPr/>
          </p:nvSpPr>
          <p:spPr bwMode="auto">
            <a:xfrm>
              <a:off x="4464" y="1728"/>
              <a:ext cx="0" cy="144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8" name="Line 18"/>
            <p:cNvSpPr>
              <a:spLocks noChangeShapeType="1"/>
            </p:cNvSpPr>
            <p:nvPr/>
          </p:nvSpPr>
          <p:spPr bwMode="auto">
            <a:xfrm>
              <a:off x="4176" y="1632"/>
              <a:ext cx="192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9" name="Text Box 19"/>
            <p:cNvSpPr txBox="1">
              <a:spLocks noChangeArrowheads="1"/>
            </p:cNvSpPr>
            <p:nvPr/>
          </p:nvSpPr>
          <p:spPr bwMode="auto">
            <a:xfrm>
              <a:off x="4337" y="1286"/>
              <a:ext cx="223" cy="25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</a:t>
              </a:r>
            </a:p>
          </p:txBody>
        </p:sp>
      </p:grpSp>
      <p:sp>
        <p:nvSpPr>
          <p:cNvPr id="60" name="Rectangle 22"/>
          <p:cNvSpPr>
            <a:spLocks noChangeArrowheads="1"/>
          </p:cNvSpPr>
          <p:nvPr/>
        </p:nvSpPr>
        <p:spPr bwMode="auto">
          <a:xfrm>
            <a:off x="3252788" y="4191000"/>
            <a:ext cx="3048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1" name="Rectangle 23"/>
          <p:cNvSpPr>
            <a:spLocks noChangeArrowheads="1"/>
          </p:cNvSpPr>
          <p:nvPr/>
        </p:nvSpPr>
        <p:spPr bwMode="auto">
          <a:xfrm>
            <a:off x="3557588" y="4191000"/>
            <a:ext cx="3048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2" name="Rectangle 24"/>
          <p:cNvSpPr>
            <a:spLocks noChangeArrowheads="1"/>
          </p:cNvSpPr>
          <p:nvPr/>
        </p:nvSpPr>
        <p:spPr bwMode="auto">
          <a:xfrm>
            <a:off x="3862388" y="4191000"/>
            <a:ext cx="3048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3" name="Rectangle 25"/>
          <p:cNvSpPr>
            <a:spLocks noChangeArrowheads="1"/>
          </p:cNvSpPr>
          <p:nvPr/>
        </p:nvSpPr>
        <p:spPr bwMode="auto">
          <a:xfrm>
            <a:off x="4167188" y="4191000"/>
            <a:ext cx="3048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4" name="Rectangle 26"/>
          <p:cNvSpPr>
            <a:spLocks noChangeArrowheads="1"/>
          </p:cNvSpPr>
          <p:nvPr/>
        </p:nvSpPr>
        <p:spPr bwMode="auto">
          <a:xfrm>
            <a:off x="4471988" y="4191000"/>
            <a:ext cx="3048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5" name="Rectangle 27"/>
          <p:cNvSpPr>
            <a:spLocks noChangeArrowheads="1"/>
          </p:cNvSpPr>
          <p:nvPr/>
        </p:nvSpPr>
        <p:spPr bwMode="auto">
          <a:xfrm>
            <a:off x="4776788" y="4191000"/>
            <a:ext cx="3048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6" name="Rectangle 28"/>
          <p:cNvSpPr>
            <a:spLocks noChangeArrowheads="1"/>
          </p:cNvSpPr>
          <p:nvPr/>
        </p:nvSpPr>
        <p:spPr bwMode="auto">
          <a:xfrm>
            <a:off x="5081588" y="4191000"/>
            <a:ext cx="3048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7" name="Rectangle 29"/>
          <p:cNvSpPr>
            <a:spLocks noChangeArrowheads="1"/>
          </p:cNvSpPr>
          <p:nvPr/>
        </p:nvSpPr>
        <p:spPr bwMode="auto">
          <a:xfrm>
            <a:off x="5386388" y="4191000"/>
            <a:ext cx="3048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8" name="Line 30"/>
          <p:cNvSpPr>
            <a:spLocks noChangeShapeType="1"/>
          </p:cNvSpPr>
          <p:nvPr/>
        </p:nvSpPr>
        <p:spPr bwMode="auto">
          <a:xfrm flipH="1">
            <a:off x="3481388" y="4038600"/>
            <a:ext cx="2057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9" name="Line 31"/>
          <p:cNvSpPr>
            <a:spLocks noChangeShapeType="1"/>
          </p:cNvSpPr>
          <p:nvPr/>
        </p:nvSpPr>
        <p:spPr bwMode="auto">
          <a:xfrm>
            <a:off x="3405188" y="4495800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0" name="Line 32"/>
          <p:cNvSpPr>
            <a:spLocks noChangeShapeType="1"/>
          </p:cNvSpPr>
          <p:nvPr/>
        </p:nvSpPr>
        <p:spPr bwMode="auto">
          <a:xfrm>
            <a:off x="3405188" y="4724400"/>
            <a:ext cx="2743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1" name="Line 33"/>
          <p:cNvSpPr>
            <a:spLocks noChangeShapeType="1"/>
          </p:cNvSpPr>
          <p:nvPr/>
        </p:nvSpPr>
        <p:spPr bwMode="auto">
          <a:xfrm flipV="1">
            <a:off x="3405188" y="4495800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2" name="Rectangle 34"/>
          <p:cNvSpPr>
            <a:spLocks noChangeArrowheads="1"/>
          </p:cNvSpPr>
          <p:nvPr/>
        </p:nvSpPr>
        <p:spPr bwMode="auto">
          <a:xfrm>
            <a:off x="5995988" y="4191000"/>
            <a:ext cx="304800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3" name="Line 35"/>
          <p:cNvSpPr>
            <a:spLocks noChangeShapeType="1"/>
          </p:cNvSpPr>
          <p:nvPr/>
        </p:nvSpPr>
        <p:spPr bwMode="auto">
          <a:xfrm>
            <a:off x="6148388" y="4495800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4" name="Line 36"/>
          <p:cNvSpPr>
            <a:spLocks noChangeShapeType="1"/>
          </p:cNvSpPr>
          <p:nvPr/>
        </p:nvSpPr>
        <p:spPr bwMode="auto">
          <a:xfrm>
            <a:off x="5691188" y="43434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5" name="Text Box 37"/>
          <p:cNvSpPr txBox="1">
            <a:spLocks noChangeArrowheads="1"/>
          </p:cNvSpPr>
          <p:nvPr/>
        </p:nvSpPr>
        <p:spPr bwMode="auto">
          <a:xfrm>
            <a:off x="5946775" y="3794125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23772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Program flow </a:t>
            </a:r>
            <a:r>
              <a:rPr lang="en-US" sz="3600" dirty="0" smtClean="0"/>
              <a:t>instructions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l" eaLnBrk="1" hangingPunct="1"/>
            <a:r>
              <a:rPr lang="en-US" sz="3200" b="1" dirty="0">
                <a:solidFill>
                  <a:srgbClr val="FF0066"/>
                </a:solidFill>
                <a:latin typeface="Comic Sans MS"/>
                <a:cs typeface="Times New Roman"/>
              </a:rPr>
              <a:t>Unconditional jumps (“go to</a:t>
            </a:r>
            <a:r>
              <a:rPr lang="en-US" sz="3200" b="1" dirty="0" smtClean="0">
                <a:solidFill>
                  <a:srgbClr val="FF0066"/>
                </a:solidFill>
                <a:latin typeface="Comic Sans MS"/>
                <a:cs typeface="Times New Roman"/>
              </a:rPr>
              <a:t>”):</a:t>
            </a:r>
          </a:p>
          <a:p>
            <a:pPr lvl="1" eaLnBrk="1" hangingPunct="1"/>
            <a:r>
              <a:rPr lang="en-US" sz="2800" dirty="0" smtClean="0">
                <a:solidFill>
                  <a:srgbClr val="002060"/>
                </a:solidFill>
                <a:latin typeface="Comic Sans MS"/>
                <a:cs typeface="Times New Roman"/>
              </a:rPr>
              <a:t>The </a:t>
            </a:r>
            <a:r>
              <a:rPr lang="en-US" sz="2800" dirty="0">
                <a:solidFill>
                  <a:srgbClr val="002060"/>
                </a:solidFill>
                <a:latin typeface="Comic Sans MS"/>
                <a:cs typeface="Times New Roman"/>
              </a:rPr>
              <a:t>unconditional jump is a jump </a:t>
            </a:r>
            <a:r>
              <a:rPr lang="en-US" sz="2800" dirty="0" smtClean="0">
                <a:solidFill>
                  <a:srgbClr val="002060"/>
                </a:solidFill>
                <a:latin typeface="Comic Sans MS"/>
                <a:cs typeface="Times New Roman"/>
              </a:rPr>
              <a:t>in which </a:t>
            </a:r>
            <a:r>
              <a:rPr lang="en-US" sz="2800" dirty="0">
                <a:solidFill>
                  <a:srgbClr val="002060"/>
                </a:solidFill>
                <a:latin typeface="Comic Sans MS"/>
                <a:cs typeface="Times New Roman"/>
              </a:rPr>
              <a:t>control is </a:t>
            </a:r>
            <a:r>
              <a:rPr lang="en-US" sz="2800" dirty="0" smtClean="0">
                <a:solidFill>
                  <a:srgbClr val="002060"/>
                </a:solidFill>
                <a:latin typeface="Comic Sans MS"/>
                <a:cs typeface="Times New Roman"/>
              </a:rPr>
              <a:t>transferred </a:t>
            </a:r>
            <a:r>
              <a:rPr lang="en-US" sz="2800" i="1" dirty="0" smtClean="0">
                <a:solidFill>
                  <a:srgbClr val="0000FF"/>
                </a:solidFill>
                <a:latin typeface="Comic Sans MS"/>
                <a:cs typeface="Times New Roman"/>
              </a:rPr>
              <a:t>unconditionally</a:t>
            </a:r>
            <a:r>
              <a:rPr lang="en-US" sz="2800" dirty="0" smtClean="0">
                <a:solidFill>
                  <a:srgbClr val="002060"/>
                </a:solidFill>
                <a:latin typeface="Comic Sans MS"/>
                <a:cs typeface="Times New Roman"/>
              </a:rPr>
              <a:t> </a:t>
            </a:r>
            <a:r>
              <a:rPr lang="en-US" sz="2800" dirty="0">
                <a:solidFill>
                  <a:srgbClr val="002060"/>
                </a:solidFill>
                <a:latin typeface="Comic Sans MS"/>
                <a:cs typeface="Times New Roman"/>
              </a:rPr>
              <a:t>to the target </a:t>
            </a:r>
            <a:r>
              <a:rPr lang="en-US" sz="2800" dirty="0" smtClean="0">
                <a:solidFill>
                  <a:srgbClr val="002060"/>
                </a:solidFill>
                <a:latin typeface="Comic Sans MS"/>
                <a:cs typeface="Times New Roman"/>
              </a:rPr>
              <a:t>location.</a:t>
            </a:r>
            <a:endParaRPr lang="en-US" sz="2800" dirty="0">
              <a:solidFill>
                <a:srgbClr val="002060"/>
              </a:solidFill>
              <a:latin typeface="Comic Sans MS"/>
              <a:cs typeface="Times New Roman"/>
            </a:endParaRPr>
          </a:p>
          <a:p>
            <a:pPr lvl="0" algn="l" eaLnBrk="1" hangingPunct="1"/>
            <a:r>
              <a:rPr lang="en-US" sz="3200" b="1" dirty="0">
                <a:solidFill>
                  <a:srgbClr val="FF0066"/>
                </a:solidFill>
                <a:latin typeface="Comic Sans MS"/>
                <a:cs typeface="Times New Roman"/>
              </a:rPr>
              <a:t>Conditional jumps</a:t>
            </a:r>
            <a:r>
              <a:rPr lang="en-US" sz="3200" b="1" dirty="0" smtClean="0">
                <a:solidFill>
                  <a:srgbClr val="FF0066"/>
                </a:solidFill>
                <a:latin typeface="Comic Sans MS"/>
                <a:cs typeface="Times New Roman"/>
              </a:rPr>
              <a:t>: </a:t>
            </a:r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  <a:latin typeface="Comic Sans MS"/>
                <a:cs typeface="Times New Roman"/>
              </a:rPr>
              <a:t>Jump </a:t>
            </a:r>
            <a:r>
              <a:rPr lang="en-US" dirty="0">
                <a:solidFill>
                  <a:srgbClr val="002060"/>
                </a:solidFill>
                <a:latin typeface="Comic Sans MS"/>
                <a:cs typeface="Times New Roman"/>
              </a:rPr>
              <a:t>only if a </a:t>
            </a:r>
            <a:r>
              <a:rPr lang="en-US" dirty="0" smtClean="0">
                <a:solidFill>
                  <a:srgbClr val="002060"/>
                </a:solidFill>
                <a:latin typeface="Comic Sans MS"/>
                <a:cs typeface="Times New Roman"/>
              </a:rPr>
              <a:t>certain </a:t>
            </a:r>
            <a:r>
              <a:rPr lang="en-US" i="1" dirty="0" smtClean="0">
                <a:solidFill>
                  <a:srgbClr val="0000FF"/>
                </a:solidFill>
                <a:latin typeface="Comic Sans MS"/>
                <a:cs typeface="Times New Roman"/>
              </a:rPr>
              <a:t>condition </a:t>
            </a:r>
            <a:r>
              <a:rPr lang="en-US" i="1" dirty="0">
                <a:solidFill>
                  <a:srgbClr val="0000FF"/>
                </a:solidFill>
                <a:latin typeface="Comic Sans MS"/>
                <a:cs typeface="Times New Roman"/>
              </a:rPr>
              <a:t>is met</a:t>
            </a:r>
          </a:p>
          <a:p>
            <a:pPr lvl="0" algn="l" eaLnBrk="1" hangingPunct="1"/>
            <a:r>
              <a:rPr lang="en-US" sz="3200" b="1" dirty="0" smtClean="0">
                <a:solidFill>
                  <a:srgbClr val="FF0066"/>
                </a:solidFill>
                <a:latin typeface="Comic Sans MS"/>
                <a:cs typeface="Times New Roman"/>
              </a:rPr>
              <a:t>Call </a:t>
            </a:r>
            <a:r>
              <a:rPr lang="en-US" sz="3200" b="1" dirty="0">
                <a:solidFill>
                  <a:srgbClr val="FF0066"/>
                </a:solidFill>
                <a:latin typeface="Comic Sans MS"/>
                <a:cs typeface="Times New Roman"/>
              </a:rPr>
              <a:t>and return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81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Unconditional </a:t>
            </a:r>
            <a:r>
              <a:rPr lang="en-US" sz="3200" dirty="0" smtClean="0"/>
              <a:t>jump instructions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In </a:t>
            </a:r>
            <a:r>
              <a:rPr lang="en-US" sz="2400" dirty="0"/>
              <a:t>the </a:t>
            </a:r>
            <a:r>
              <a:rPr lang="en-US" sz="2400" dirty="0" smtClean="0"/>
              <a:t>8051 there </a:t>
            </a:r>
            <a:r>
              <a:rPr lang="en-US" sz="2400" dirty="0"/>
              <a:t>are two unconditional jumps: </a:t>
            </a:r>
            <a:endParaRPr lang="en-US" sz="2400" dirty="0" smtClean="0"/>
          </a:p>
          <a:p>
            <a:pPr lvl="1"/>
            <a:r>
              <a:rPr lang="en-US" sz="2000" b="1" dirty="0" smtClean="0"/>
              <a:t>LJMP </a:t>
            </a:r>
            <a:r>
              <a:rPr lang="en-US" sz="2000" b="1" dirty="0"/>
              <a:t>(long jump) </a:t>
            </a:r>
            <a:r>
              <a:rPr lang="en-US" sz="2000" dirty="0"/>
              <a:t>and </a:t>
            </a:r>
            <a:r>
              <a:rPr lang="en-US" sz="2000" b="1" dirty="0" smtClean="0"/>
              <a:t>SJMP </a:t>
            </a:r>
            <a:r>
              <a:rPr lang="en-US" sz="2000" b="1" dirty="0"/>
              <a:t>(short jump</a:t>
            </a:r>
            <a:r>
              <a:rPr lang="en-US" sz="2000" b="1" dirty="0" smtClean="0"/>
              <a:t>)</a:t>
            </a:r>
          </a:p>
          <a:p>
            <a:r>
              <a:rPr lang="en-US" sz="2400" b="1" dirty="0" smtClean="0"/>
              <a:t>LJMP </a:t>
            </a:r>
            <a:r>
              <a:rPr lang="en-US" sz="2400" b="1" dirty="0"/>
              <a:t>(long jump)</a:t>
            </a:r>
          </a:p>
          <a:p>
            <a:pPr lvl="1"/>
            <a:r>
              <a:rPr lang="en-US" sz="2000" dirty="0" smtClean="0"/>
              <a:t>3-byte </a:t>
            </a:r>
            <a:r>
              <a:rPr lang="en-US" sz="2000" dirty="0"/>
              <a:t>instruction</a:t>
            </a:r>
          </a:p>
          <a:p>
            <a:pPr lvl="1"/>
            <a:r>
              <a:rPr lang="en-US" sz="2000" dirty="0" smtClean="0"/>
              <a:t>First </a:t>
            </a:r>
            <a:r>
              <a:rPr lang="en-US" sz="2000" dirty="0"/>
              <a:t>byte is the </a:t>
            </a:r>
            <a:r>
              <a:rPr lang="en-US" sz="2000" dirty="0" err="1"/>
              <a:t>opcode</a:t>
            </a:r>
            <a:endParaRPr lang="en-US" sz="2000" dirty="0"/>
          </a:p>
          <a:p>
            <a:pPr lvl="1"/>
            <a:r>
              <a:rPr lang="en-US" sz="2000" dirty="0" smtClean="0"/>
              <a:t>Second </a:t>
            </a:r>
            <a:r>
              <a:rPr lang="en-US" sz="2000" dirty="0"/>
              <a:t>and third bytes represent the </a:t>
            </a:r>
            <a:r>
              <a:rPr lang="en-US" sz="2000" dirty="0" smtClean="0"/>
              <a:t>16-bit target </a:t>
            </a:r>
            <a:r>
              <a:rPr lang="en-US" sz="2000" dirty="0"/>
              <a:t>address</a:t>
            </a:r>
          </a:p>
          <a:p>
            <a:pPr lvl="2"/>
            <a:r>
              <a:rPr lang="en-US" sz="1800" dirty="0" smtClean="0"/>
              <a:t>Any </a:t>
            </a:r>
            <a:r>
              <a:rPr lang="en-US" sz="1800" dirty="0"/>
              <a:t>memory location from 0000 to FFFFH</a:t>
            </a:r>
          </a:p>
          <a:p>
            <a:r>
              <a:rPr lang="en-US" sz="2400" b="1" dirty="0"/>
              <a:t>SJMP (short jump)</a:t>
            </a:r>
          </a:p>
          <a:p>
            <a:pPr lvl="1"/>
            <a:r>
              <a:rPr lang="en-US" sz="2000" dirty="0" smtClean="0"/>
              <a:t>2-byte </a:t>
            </a:r>
            <a:r>
              <a:rPr lang="en-US" sz="2000" dirty="0"/>
              <a:t>instruction</a:t>
            </a:r>
          </a:p>
          <a:p>
            <a:pPr lvl="1"/>
            <a:r>
              <a:rPr lang="en-US" sz="2000" dirty="0" smtClean="0"/>
              <a:t>First </a:t>
            </a:r>
            <a:r>
              <a:rPr lang="en-US" sz="2000" dirty="0"/>
              <a:t>byte is the </a:t>
            </a:r>
            <a:r>
              <a:rPr lang="en-US" sz="2000" dirty="0" err="1"/>
              <a:t>opcode</a:t>
            </a:r>
            <a:endParaRPr lang="en-US" sz="2000" dirty="0"/>
          </a:p>
          <a:p>
            <a:pPr lvl="1"/>
            <a:r>
              <a:rPr lang="en-US" sz="2000" dirty="0" smtClean="0"/>
              <a:t>Second </a:t>
            </a:r>
            <a:r>
              <a:rPr lang="en-US" sz="2000" dirty="0"/>
              <a:t>byte is the relative target address</a:t>
            </a:r>
          </a:p>
          <a:p>
            <a:pPr lvl="2"/>
            <a:r>
              <a:rPr lang="en-US" sz="1800" dirty="0" smtClean="0"/>
              <a:t>The relative address 00 </a:t>
            </a:r>
            <a:r>
              <a:rPr lang="en-US" sz="1800" dirty="0"/>
              <a:t>to </a:t>
            </a:r>
            <a:r>
              <a:rPr lang="en-US" sz="1800" dirty="0" smtClean="0"/>
              <a:t>FFH is divided into  forward and backward jumps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9002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Unconditional jump instructions </a:t>
            </a:r>
            <a:r>
              <a:rPr lang="en-US" sz="3200" dirty="0" smtClean="0"/>
              <a:t>Application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hangingPunct="1"/>
            <a:r>
              <a:rPr lang="en-US" dirty="0"/>
              <a:t>Unconditional jump instructions </a:t>
            </a:r>
            <a:r>
              <a:rPr lang="en-US" b="1" dirty="0" smtClean="0"/>
              <a:t>Application</a:t>
            </a:r>
          </a:p>
          <a:p>
            <a:pPr lvl="1" eaLnBrk="1" hangingPunct="1"/>
            <a:r>
              <a:rPr lang="en-US" b="1" dirty="0" smtClean="0">
                <a:solidFill>
                  <a:srgbClr val="0070C0"/>
                </a:solidFill>
                <a:cs typeface="Times New Roman"/>
              </a:rPr>
              <a:t>Infinite </a:t>
            </a:r>
            <a:r>
              <a:rPr lang="en-US" b="1" dirty="0">
                <a:solidFill>
                  <a:srgbClr val="0070C0"/>
                </a:solidFill>
                <a:cs typeface="Times New Roman"/>
              </a:rPr>
              <a:t>Loop</a:t>
            </a:r>
            <a:r>
              <a:rPr lang="en-US" b="1" dirty="0" smtClean="0">
                <a:solidFill>
                  <a:srgbClr val="0070C0"/>
                </a:solidFill>
                <a:cs typeface="Times New Roman"/>
              </a:rPr>
              <a:t>: </a:t>
            </a:r>
            <a:r>
              <a:rPr lang="en-US" dirty="0" smtClean="0">
                <a:solidFill>
                  <a:srgbClr val="0070C0"/>
                </a:solidFill>
                <a:cs typeface="Times New Roman"/>
              </a:rPr>
              <a:t>Microcontroller </a:t>
            </a:r>
            <a:r>
              <a:rPr lang="en-US" dirty="0">
                <a:solidFill>
                  <a:srgbClr val="0070C0"/>
                </a:solidFill>
                <a:cs typeface="Times New Roman"/>
              </a:rPr>
              <a:t>application programs are almost always infinite </a:t>
            </a:r>
            <a:r>
              <a:rPr lang="en-US" dirty="0" smtClean="0">
                <a:solidFill>
                  <a:srgbClr val="0070C0"/>
                </a:solidFill>
                <a:cs typeface="Times New Roman"/>
              </a:rPr>
              <a:t>loops. </a:t>
            </a:r>
          </a:p>
          <a:p>
            <a:pPr marL="0" lvl="0" indent="0" algn="l" eaLnBrk="1" hangingPunct="1">
              <a:buNone/>
            </a:pPr>
            <a:endParaRPr lang="en-US" sz="2400" dirty="0" smtClean="0">
              <a:solidFill>
                <a:srgbClr val="000000"/>
              </a:solidFill>
              <a:cs typeface="Times New Roman"/>
            </a:endParaRPr>
          </a:p>
          <a:p>
            <a:pPr lvl="0" algn="l" eaLnBrk="1" hangingPunct="1"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Times New Roman"/>
              </a:rPr>
              <a:t>START: MOV C, P3.7</a:t>
            </a:r>
          </a:p>
          <a:p>
            <a:pPr lvl="0" algn="l" eaLnBrk="1" hangingPunct="1"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Times New Roman"/>
              </a:rPr>
              <a:t>		  MOV P1.6, C</a:t>
            </a:r>
          </a:p>
          <a:p>
            <a:pPr lvl="0" algn="l" eaLnBrk="1" hangingPunct="1"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Times New Roman"/>
              </a:rPr>
              <a:t>		  SJMP START</a:t>
            </a:r>
          </a:p>
          <a:p>
            <a:pPr marL="0" lvl="0" indent="0" algn="l" eaLnBrk="1" hangingPunct="1">
              <a:buNone/>
            </a:pPr>
            <a:endParaRPr lang="en-US" sz="3200" dirty="0">
              <a:solidFill>
                <a:srgbClr val="000000"/>
              </a:solidFill>
              <a:latin typeface="Comic Sans MS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64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Conditional Jumps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691" y="914400"/>
            <a:ext cx="9019309" cy="5638800"/>
          </a:xfrm>
        </p:spPr>
        <p:txBody>
          <a:bodyPr/>
          <a:lstStyle/>
          <a:p>
            <a:r>
              <a:rPr lang="en-US" dirty="0"/>
              <a:t>These instructions cause a jump to occur </a:t>
            </a:r>
            <a:r>
              <a:rPr lang="en-US" b="1" dirty="0">
                <a:solidFill>
                  <a:srgbClr val="0070C0"/>
                </a:solidFill>
              </a:rPr>
              <a:t>only if a condition is true</a:t>
            </a:r>
            <a:r>
              <a:rPr lang="en-US" dirty="0"/>
              <a:t>. Otherwise, program execution continues with the next instruction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eaLnBrk="1" hangingPunct="1">
              <a:buFontTx/>
              <a:buNone/>
            </a:pPr>
            <a:r>
              <a:rPr lang="en-US" sz="2400" b="1" dirty="0" smtClean="0">
                <a:latin typeface="Courier New" pitchFamily="49" charset="0"/>
              </a:rPr>
              <a:t>LOOP:MOV A, P1</a:t>
            </a:r>
          </a:p>
          <a:p>
            <a:pPr eaLnBrk="1" hangingPunct="1">
              <a:buFontTx/>
              <a:buNone/>
            </a:pPr>
            <a:r>
              <a:rPr lang="en-US" sz="2400" b="1" dirty="0" smtClean="0">
                <a:latin typeface="Courier New" pitchFamily="49" charset="0"/>
              </a:rPr>
              <a:t> 		JZ  LOOP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129E47"/>
                </a:solidFill>
                <a:latin typeface="Courier New" pitchFamily="49" charset="0"/>
              </a:rPr>
              <a:t>;if A=0,goto LOOP, else </a:t>
            </a:r>
            <a:r>
              <a:rPr lang="en-US" sz="1800" b="1" dirty="0" err="1">
                <a:solidFill>
                  <a:srgbClr val="129E47"/>
                </a:solidFill>
                <a:latin typeface="Courier New" pitchFamily="49" charset="0"/>
              </a:rPr>
              <a:t>goto</a:t>
            </a:r>
            <a:r>
              <a:rPr lang="en-US" sz="1800" b="1" dirty="0">
                <a:solidFill>
                  <a:srgbClr val="129E47"/>
                </a:solidFill>
                <a:latin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129E47"/>
                </a:solidFill>
                <a:latin typeface="Courier New" pitchFamily="49" charset="0"/>
              </a:rPr>
              <a:t>next instruction</a:t>
            </a:r>
            <a:endParaRPr lang="en-US" sz="1800" b="1" dirty="0">
              <a:solidFill>
                <a:srgbClr val="129E47"/>
              </a:solidFill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b="1" dirty="0">
                <a:latin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</a:rPr>
              <a:t>MOV B, A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52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jumps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384" y="1225065"/>
            <a:ext cx="8199831" cy="5322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070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Conditional Jumps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985" y="1444540"/>
            <a:ext cx="8376630" cy="488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073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Iterative Loops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  </a:t>
            </a:r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67145" y="1524000"/>
            <a:ext cx="4080163" cy="441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marR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Tx/>
              <a:buFont typeface="Wingdings" pitchFamily="2" charset="2"/>
              <a:buChar char="q"/>
              <a:tabLst/>
              <a:defRPr sz="2800">
                <a:solidFill>
                  <a:schemeClr val="tx2">
                    <a:lumMod val="95000"/>
                    <a:lumOff val="5000"/>
                  </a:schemeClr>
                </a:solidFill>
                <a:latin typeface="Comic Sans MS" pitchFamily="66" charset="0"/>
                <a:ea typeface="+mn-ea"/>
                <a:cs typeface="Times New Roman" pitchFamily="18" charset="0"/>
              </a:defRPr>
            </a:lvl1pPr>
            <a:lvl2pPr marL="742950" marR="0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00FF"/>
              </a:buClr>
              <a:buSzTx/>
              <a:buFont typeface="Wingdings" pitchFamily="2" charset="2"/>
              <a:buChar char="v"/>
              <a:tabLst/>
              <a:defRPr sz="2400">
                <a:solidFill>
                  <a:schemeClr val="tx2">
                    <a:lumMod val="95000"/>
                    <a:lumOff val="5000"/>
                  </a:schemeClr>
                </a:solidFill>
                <a:latin typeface="Comic Sans MS" pitchFamily="66" charset="0"/>
                <a:cs typeface="Times New Roman" pitchFamily="18" charset="0"/>
              </a:defRPr>
            </a:lvl2pPr>
            <a:lvl3pPr marL="1143000" marR="0" indent="-2286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Tx/>
              <a:buFont typeface="Wingdings" pitchFamily="2" charset="2"/>
              <a:buChar char="Ø"/>
              <a:tabLst/>
              <a:defRPr sz="2000">
                <a:solidFill>
                  <a:schemeClr val="tx2">
                    <a:lumMod val="95000"/>
                    <a:lumOff val="5000"/>
                  </a:schemeClr>
                </a:solidFill>
                <a:latin typeface="Comic Sans MS" pitchFamily="66" charset="0"/>
                <a:cs typeface="Times New Roman" pitchFamily="18" charset="0"/>
              </a:defRPr>
            </a:lvl3pPr>
            <a:lvl4pPr marL="1600200" marR="0" indent="-2286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8000"/>
              </a:buClr>
              <a:buSzTx/>
              <a:buFont typeface="Symbol" pitchFamily="18" charset="2"/>
              <a:buChar char="ª"/>
              <a:tabLst/>
              <a:defRPr sz="1800">
                <a:solidFill>
                  <a:schemeClr val="tx2">
                    <a:lumMod val="95000"/>
                    <a:lumOff val="5000"/>
                  </a:schemeClr>
                </a:solidFill>
                <a:latin typeface="Comic Sans MS" pitchFamily="66" charset="0"/>
                <a:cs typeface="Times New Roman" pitchFamily="18" charset="0"/>
              </a:defRPr>
            </a:lvl4pPr>
            <a:lvl5pPr marL="2057400" marR="0" indent="-2286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Tx/>
              <a:buFontTx/>
              <a:buChar char="»"/>
              <a:tabLst/>
              <a:defRPr sz="1800">
                <a:solidFill>
                  <a:schemeClr val="tx2">
                    <a:lumMod val="95000"/>
                    <a:lumOff val="5000"/>
                  </a:schemeClr>
                </a:solidFill>
                <a:latin typeface="Comic Sans MS" pitchFamily="66" charset="0"/>
                <a:cs typeface="Times New Roman" pitchFamily="18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3366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3366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3366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3366"/>
                </a:solidFill>
                <a:latin typeface="+mn-lt"/>
              </a:defRPr>
            </a:lvl9pPr>
          </a:lstStyle>
          <a:p>
            <a:pPr eaLnBrk="1" hangingPunct="1">
              <a:buFontTx/>
              <a:buNone/>
            </a:pPr>
            <a:r>
              <a:rPr lang="en-US" dirty="0" smtClean="0"/>
              <a:t>For A = 0 to 4 do</a:t>
            </a:r>
          </a:p>
          <a:p>
            <a:pPr eaLnBrk="1" hangingPunct="1">
              <a:buFontTx/>
              <a:buNone/>
            </a:pPr>
            <a:r>
              <a:rPr lang="en-US" dirty="0" smtClean="0"/>
              <a:t>{…}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r>
              <a:rPr lang="en-US" sz="2400" b="1" dirty="0" smtClean="0">
                <a:latin typeface="Courier New" pitchFamily="49" charset="0"/>
              </a:rPr>
              <a:t>      </a:t>
            </a:r>
            <a:r>
              <a:rPr lang="en-US" sz="2400" b="1" dirty="0" smtClean="0">
                <a:solidFill>
                  <a:srgbClr val="FF0066"/>
                </a:solidFill>
                <a:latin typeface="Courier New" pitchFamily="49" charset="0"/>
              </a:rPr>
              <a:t>CLR A</a:t>
            </a:r>
            <a:r>
              <a:rPr lang="en-US" sz="2400" b="1" dirty="0" smtClean="0">
                <a:latin typeface="Courier New" pitchFamily="49" charset="0"/>
              </a:rPr>
              <a:t> </a:t>
            </a:r>
          </a:p>
          <a:p>
            <a:pPr eaLnBrk="1" hangingPunct="1">
              <a:buFontTx/>
              <a:buNone/>
            </a:pPr>
            <a:r>
              <a:rPr lang="en-US" sz="2400" b="1" dirty="0" smtClean="0">
                <a:latin typeface="Courier New" pitchFamily="49" charset="0"/>
              </a:rPr>
              <a:t>LOOP: ...</a:t>
            </a:r>
          </a:p>
          <a:p>
            <a:pPr eaLnBrk="1" hangingPunct="1">
              <a:buFontTx/>
              <a:buNone/>
            </a:pPr>
            <a:r>
              <a:rPr lang="en-US" sz="2400" b="1" dirty="0" smtClean="0">
                <a:latin typeface="Courier New" pitchFamily="49" charset="0"/>
              </a:rPr>
              <a:t>		INC A</a:t>
            </a:r>
          </a:p>
          <a:p>
            <a:pPr eaLnBrk="1" hangingPunct="1">
              <a:buFontTx/>
              <a:buNone/>
            </a:pPr>
            <a:r>
              <a:rPr lang="en-US" sz="2400" b="1" dirty="0" smtClean="0">
                <a:latin typeface="Courier New" pitchFamily="49" charset="0"/>
              </a:rPr>
              <a:t>		</a:t>
            </a:r>
            <a:r>
              <a:rPr lang="en-US" sz="2400" b="1" dirty="0" smtClean="0">
                <a:solidFill>
                  <a:srgbClr val="FF0066"/>
                </a:solidFill>
                <a:latin typeface="Courier New" pitchFamily="49" charset="0"/>
              </a:rPr>
              <a:t>CJNE A</a:t>
            </a:r>
            <a:r>
              <a:rPr lang="en-US" sz="2400" b="1" dirty="0" smtClean="0">
                <a:latin typeface="Courier New" pitchFamily="49" charset="0"/>
              </a:rPr>
              <a:t>, #4, LOOP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4953000" y="1524000"/>
            <a:ext cx="4191000" cy="4419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 dirty="0">
                <a:solidFill>
                  <a:srgbClr val="7030A0"/>
                </a:solidFill>
                <a:latin typeface="Comic Sans MS" panose="030F0702030302020204" pitchFamily="66" charset="0"/>
              </a:rPr>
              <a:t>For A = 4 to 1 do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dirty="0">
                <a:solidFill>
                  <a:srgbClr val="7030A0"/>
                </a:solidFill>
                <a:latin typeface="Comic Sans MS" panose="030F0702030302020204" pitchFamily="66" charset="0"/>
              </a:rPr>
              <a:t>{…}</a:t>
            </a:r>
          </a:p>
          <a:p>
            <a:pPr marL="342900" indent="-342900">
              <a:spcBef>
                <a:spcPct val="20000"/>
              </a:spcBef>
            </a:pPr>
            <a:endParaRPr lang="en-US" sz="3200" dirty="0"/>
          </a:p>
          <a:p>
            <a:pPr marL="342900" indent="-342900">
              <a:spcBef>
                <a:spcPct val="20000"/>
              </a:spcBef>
            </a:pPr>
            <a:r>
              <a:rPr lang="en-US" dirty="0" smtClean="0">
                <a:latin typeface="Courier New" pitchFamily="49" charset="0"/>
              </a:rPr>
              <a:t>		</a:t>
            </a:r>
            <a:r>
              <a:rPr lang="en-US" sz="2400" b="1" dirty="0" smtClean="0">
                <a:solidFill>
                  <a:srgbClr val="FF0066"/>
                </a:solidFill>
                <a:latin typeface="Courier New" pitchFamily="49" charset="0"/>
              </a:rPr>
              <a:t>MOV R0, #4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b="1" dirty="0" smtClean="0">
                <a:latin typeface="Courier New" pitchFamily="49" charset="0"/>
              </a:rPr>
              <a:t>LOOP: ...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b="1" dirty="0" smtClean="0">
                <a:latin typeface="Courier New" pitchFamily="49" charset="0"/>
              </a:rPr>
              <a:t>		</a:t>
            </a:r>
            <a:r>
              <a:rPr lang="en-US" sz="2400" b="1" dirty="0" smtClean="0">
                <a:solidFill>
                  <a:srgbClr val="FF0066"/>
                </a:solidFill>
                <a:latin typeface="Courier New" pitchFamily="49" charset="0"/>
              </a:rPr>
              <a:t>DJNZ R0,</a:t>
            </a:r>
            <a:r>
              <a:rPr lang="en-US" sz="2400" b="1" dirty="0" smtClean="0">
                <a:latin typeface="Courier New" pitchFamily="49" charset="0"/>
              </a:rPr>
              <a:t> LOOP</a:t>
            </a:r>
            <a:endParaRPr lang="en-US" b="1" dirty="0" smtClean="0">
              <a:latin typeface="Courier New" pitchFamily="49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4708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72836"/>
            <a:ext cx="8991600" cy="5832764"/>
          </a:xfrm>
        </p:spPr>
        <p:txBody>
          <a:bodyPr/>
          <a:lstStyle/>
          <a:p>
            <a:r>
              <a:rPr lang="en-US" dirty="0"/>
              <a:t>Call instruction is used to call subroutine</a:t>
            </a:r>
          </a:p>
          <a:p>
            <a:pPr lvl="1"/>
            <a:r>
              <a:rPr lang="en-US" dirty="0" smtClean="0"/>
              <a:t>Subroutines </a:t>
            </a:r>
            <a:r>
              <a:rPr lang="en-US" dirty="0"/>
              <a:t>are often used to perform </a:t>
            </a:r>
            <a:r>
              <a:rPr lang="en-US" dirty="0" smtClean="0"/>
              <a:t>tasks that </a:t>
            </a:r>
            <a:r>
              <a:rPr lang="en-US" dirty="0"/>
              <a:t>need to be performed </a:t>
            </a:r>
            <a:r>
              <a:rPr lang="en-US" dirty="0" smtClean="0"/>
              <a:t>frequently.</a:t>
            </a:r>
          </a:p>
          <a:p>
            <a:pPr lvl="1"/>
            <a:r>
              <a:rPr lang="en-US" dirty="0" smtClean="0"/>
              <a:t>This </a:t>
            </a:r>
            <a:r>
              <a:rPr lang="en-US" dirty="0"/>
              <a:t>makes a program more structured </a:t>
            </a:r>
            <a:r>
              <a:rPr lang="en-US" dirty="0" smtClean="0"/>
              <a:t>in addition </a:t>
            </a:r>
            <a:r>
              <a:rPr lang="en-US" dirty="0"/>
              <a:t>to saving memory </a:t>
            </a:r>
            <a:r>
              <a:rPr lang="en-US" dirty="0" smtClean="0"/>
              <a:t>space.</a:t>
            </a:r>
          </a:p>
          <a:p>
            <a:r>
              <a:rPr lang="en-US" b="1" dirty="0" smtClean="0"/>
              <a:t>LCALL </a:t>
            </a:r>
            <a:r>
              <a:rPr lang="en-US" b="1" dirty="0"/>
              <a:t>(long </a:t>
            </a:r>
            <a:r>
              <a:rPr lang="en-US" b="1" dirty="0" smtClean="0"/>
              <a:t>call)</a:t>
            </a:r>
          </a:p>
          <a:p>
            <a:pPr lvl="1"/>
            <a:r>
              <a:rPr lang="en-US" dirty="0" smtClean="0"/>
              <a:t>3-byte instruction</a:t>
            </a:r>
          </a:p>
          <a:p>
            <a:pPr lvl="2"/>
            <a:r>
              <a:rPr lang="en-US" dirty="0" smtClean="0"/>
              <a:t>First </a:t>
            </a:r>
            <a:r>
              <a:rPr lang="en-US" dirty="0"/>
              <a:t>byte is the </a:t>
            </a:r>
            <a:r>
              <a:rPr lang="en-US" dirty="0" err="1" smtClean="0"/>
              <a:t>opcode</a:t>
            </a:r>
            <a:endParaRPr lang="en-US" dirty="0" smtClean="0"/>
          </a:p>
          <a:p>
            <a:pPr lvl="2"/>
            <a:r>
              <a:rPr lang="en-US" dirty="0" smtClean="0"/>
              <a:t>Second </a:t>
            </a:r>
            <a:r>
              <a:rPr lang="en-US" dirty="0"/>
              <a:t>and third bytes are used for address </a:t>
            </a:r>
            <a:r>
              <a:rPr lang="en-US" dirty="0" smtClean="0"/>
              <a:t>of target subroutine (Subroutine </a:t>
            </a:r>
            <a:r>
              <a:rPr lang="en-US" dirty="0"/>
              <a:t>is located anywhere within </a:t>
            </a:r>
            <a:r>
              <a:rPr lang="en-US" dirty="0" smtClean="0"/>
              <a:t>64K byte </a:t>
            </a:r>
            <a:r>
              <a:rPr lang="en-US" dirty="0"/>
              <a:t>address </a:t>
            </a:r>
            <a:r>
              <a:rPr lang="en-US" dirty="0" smtClean="0"/>
              <a:t>space)</a:t>
            </a:r>
          </a:p>
          <a:p>
            <a:pPr marL="914400" lvl="2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795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8051 Family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83167" y="1600200"/>
            <a:ext cx="7117584" cy="4168650"/>
          </a:xfrm>
        </p:spPr>
      </p:pic>
    </p:spTree>
    <p:extLst>
      <p:ext uri="{BB962C8B-B14F-4D97-AF65-F5344CB8AC3E}">
        <p14:creationId xmlns:p14="http://schemas.microsoft.com/office/powerpoint/2010/main" val="350414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32888" cy="775855"/>
          </a:xfrm>
        </p:spPr>
        <p:txBody>
          <a:bodyPr/>
          <a:lstStyle/>
          <a:p>
            <a:r>
              <a:rPr lang="en-US" dirty="0" smtClean="0"/>
              <a:t>Call and Return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l" eaLnBrk="1" hangingPunct="1"/>
            <a:r>
              <a:rPr lang="en-US" dirty="0">
                <a:solidFill>
                  <a:srgbClr val="000000"/>
                </a:solidFill>
                <a:cs typeface="Times New Roman"/>
              </a:rPr>
              <a:t>Call is similar to a jump, but</a:t>
            </a:r>
          </a:p>
          <a:p>
            <a:pPr lvl="1" algn="l" eaLnBrk="1" hangingPunct="1"/>
            <a:r>
              <a:rPr lang="en-US" b="1" dirty="0">
                <a:solidFill>
                  <a:srgbClr val="000000"/>
                </a:solidFill>
                <a:cs typeface="Times New Roman"/>
              </a:rPr>
              <a:t>Call </a:t>
            </a:r>
            <a:r>
              <a:rPr lang="en-US" b="1" dirty="0">
                <a:solidFill>
                  <a:srgbClr val="FF3300"/>
                </a:solidFill>
                <a:cs typeface="Times New Roman"/>
              </a:rPr>
              <a:t>pushes</a:t>
            </a:r>
            <a:r>
              <a:rPr lang="en-US" b="1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b="1" dirty="0">
                <a:solidFill>
                  <a:srgbClr val="FF3300"/>
                </a:solidFill>
                <a:cs typeface="Times New Roman"/>
              </a:rPr>
              <a:t>PC</a:t>
            </a:r>
            <a:r>
              <a:rPr lang="en-US" b="1" dirty="0">
                <a:solidFill>
                  <a:srgbClr val="000000"/>
                </a:solidFill>
                <a:cs typeface="Times New Roman"/>
              </a:rPr>
              <a:t> on stack </a:t>
            </a:r>
            <a:r>
              <a:rPr lang="en-US" dirty="0">
                <a:solidFill>
                  <a:srgbClr val="000000"/>
                </a:solidFill>
                <a:cs typeface="Times New Roman"/>
              </a:rPr>
              <a:t>before branching</a:t>
            </a:r>
          </a:p>
          <a:p>
            <a:pPr lvl="0" algn="l" eaLnBrk="1" hangingPunct="1">
              <a:buNone/>
            </a:pPr>
            <a:endParaRPr lang="en-US" sz="2000" dirty="0" smtClean="0">
              <a:solidFill>
                <a:srgbClr val="000000"/>
              </a:solidFill>
              <a:latin typeface="Courier New" pitchFamily="49" charset="0"/>
              <a:cs typeface="Times New Roman"/>
              <a:sym typeface="Wingdings" pitchFamily="2" charset="2"/>
            </a:endParaRPr>
          </a:p>
          <a:p>
            <a:pPr lvl="0" algn="l" eaLnBrk="1" hangingPunct="1"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Times New Roman"/>
                <a:sym typeface="Wingdings" pitchFamily="2" charset="2"/>
              </a:rPr>
              <a:t>     </a:t>
            </a:r>
            <a:r>
              <a:rPr lang="en-US" sz="2400" b="1" dirty="0" err="1" smtClean="0">
                <a:solidFill>
                  <a:srgbClr val="000000"/>
                </a:solidFill>
                <a:latin typeface="Courier New" pitchFamily="49" charset="0"/>
                <a:cs typeface="Times New Roman"/>
                <a:sym typeface="Wingdings" pitchFamily="2" charset="2"/>
              </a:rPr>
              <a:t>lcall</a:t>
            </a: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Times New Roman"/>
                <a:sym typeface="Wingdings" pitchFamily="2" charset="2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Times New Roman"/>
                <a:sym typeface="Wingdings" pitchFamily="2" charset="2"/>
              </a:rPr>
              <a:t>&lt;address </a:t>
            </a: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Times New Roman"/>
                <a:sym typeface="Wingdings" pitchFamily="2" charset="2"/>
              </a:rPr>
              <a:t>&gt;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Times New Roman"/>
                <a:sym typeface="Wingdings" pitchFamily="2" charset="2"/>
              </a:rPr>
              <a:t>    </a:t>
            </a:r>
            <a:r>
              <a:rPr lang="en-US" sz="2000" b="1" dirty="0">
                <a:solidFill>
                  <a:srgbClr val="129E47"/>
                </a:solidFill>
                <a:latin typeface="Courier New" pitchFamily="49" charset="0"/>
                <a:cs typeface="Times New Roman"/>
              </a:rPr>
              <a:t>; stack </a:t>
            </a:r>
            <a:r>
              <a:rPr lang="en-US" sz="2000" b="1" dirty="0">
                <a:solidFill>
                  <a:srgbClr val="129E47"/>
                </a:solidFill>
                <a:latin typeface="Courier New" pitchFamily="49" charset="0"/>
                <a:cs typeface="Times New Roman"/>
                <a:sym typeface="Wingdings" pitchFamily="2" charset="2"/>
              </a:rPr>
              <a:t> PC</a:t>
            </a:r>
          </a:p>
          <a:p>
            <a:pPr lvl="0" algn="l" eaLnBrk="1" hangingPunct="1">
              <a:buNone/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Times New Roman"/>
                <a:sym typeface="Wingdings" pitchFamily="2" charset="2"/>
              </a:rPr>
              <a:t>				   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Times New Roman"/>
                <a:sym typeface="Wingdings" pitchFamily="2" charset="2"/>
              </a:rPr>
              <a:t>       </a:t>
            </a:r>
            <a:endParaRPr lang="en-US" sz="2000" b="1" dirty="0" smtClean="0">
              <a:solidFill>
                <a:srgbClr val="129E47"/>
              </a:solidFill>
              <a:latin typeface="Courier New" pitchFamily="49" charset="0"/>
              <a:cs typeface="Times New Roman"/>
              <a:sym typeface="Wingdings" pitchFamily="2" charset="2"/>
            </a:endParaRPr>
          </a:p>
          <a:p>
            <a:pPr lvl="0" algn="l" eaLnBrk="1" hangingPunct="1"/>
            <a:r>
              <a:rPr lang="en-US" dirty="0" smtClean="0">
                <a:solidFill>
                  <a:srgbClr val="000000"/>
                </a:solidFill>
                <a:cs typeface="Times New Roman"/>
              </a:rPr>
              <a:t>Return is also similar to a jump, but</a:t>
            </a:r>
          </a:p>
          <a:p>
            <a:pPr lvl="1" algn="l" eaLnBrk="1" hangingPunct="1"/>
            <a:r>
              <a:rPr lang="en-US" b="1" dirty="0" smtClean="0">
                <a:solidFill>
                  <a:srgbClr val="000000"/>
                </a:solidFill>
                <a:cs typeface="Times New Roman"/>
              </a:rPr>
              <a:t>Return </a:t>
            </a:r>
            <a:r>
              <a:rPr lang="en-US" b="1" dirty="0">
                <a:solidFill>
                  <a:srgbClr val="000000"/>
                </a:solidFill>
                <a:cs typeface="Times New Roman"/>
              </a:rPr>
              <a:t>instruction </a:t>
            </a:r>
            <a:r>
              <a:rPr lang="en-US" b="1" dirty="0">
                <a:solidFill>
                  <a:srgbClr val="FF3300"/>
                </a:solidFill>
                <a:cs typeface="Times New Roman"/>
              </a:rPr>
              <a:t>pops PC</a:t>
            </a:r>
            <a:r>
              <a:rPr lang="en-US" b="1" dirty="0">
                <a:solidFill>
                  <a:srgbClr val="000000"/>
                </a:solidFill>
                <a:cs typeface="Times New Roman"/>
              </a:rPr>
              <a:t> from stack </a:t>
            </a:r>
            <a:r>
              <a:rPr lang="en-US" dirty="0">
                <a:solidFill>
                  <a:srgbClr val="000000"/>
                </a:solidFill>
                <a:cs typeface="Times New Roman"/>
              </a:rPr>
              <a:t>to get address to </a:t>
            </a:r>
            <a:r>
              <a:rPr lang="en-US" dirty="0" smtClean="0">
                <a:solidFill>
                  <a:srgbClr val="000000"/>
                </a:solidFill>
                <a:cs typeface="Times New Roman"/>
              </a:rPr>
              <a:t>return </a:t>
            </a:r>
            <a:r>
              <a:rPr lang="en-US" dirty="0">
                <a:solidFill>
                  <a:srgbClr val="000000"/>
                </a:solidFill>
                <a:cs typeface="Times New Roman"/>
              </a:rPr>
              <a:t>to</a:t>
            </a:r>
          </a:p>
          <a:p>
            <a:pPr marL="457200" lvl="1" indent="0" algn="l" eaLnBrk="1" hangingPunct="1">
              <a:buNone/>
            </a:pPr>
            <a:endParaRPr lang="en-US" dirty="0" smtClean="0">
              <a:solidFill>
                <a:srgbClr val="000000"/>
              </a:solidFill>
              <a:latin typeface="Comic Sans MS"/>
              <a:cs typeface="Times New Roman"/>
            </a:endParaRPr>
          </a:p>
          <a:p>
            <a:pPr lvl="2" algn="l" eaLnBrk="1" hangingPunct="1">
              <a:buClr>
                <a:srgbClr val="FF9900"/>
              </a:buClr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Courier New" pitchFamily="49" charset="0"/>
                <a:cs typeface="Times New Roman"/>
              </a:rPr>
              <a:t>ret</a:t>
            </a: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  <a:cs typeface="Times New Roman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Courier New" pitchFamily="49" charset="0"/>
                <a:cs typeface="Times New Roman"/>
              </a:rPr>
              <a:t>	      		</a:t>
            </a:r>
            <a:r>
              <a:rPr lang="en-US" sz="1800" b="1" dirty="0">
                <a:solidFill>
                  <a:srgbClr val="129E47"/>
                </a:solidFill>
                <a:latin typeface="Courier New" pitchFamily="49" charset="0"/>
                <a:cs typeface="Times New Roman"/>
              </a:rPr>
              <a:t>; PC </a:t>
            </a:r>
            <a:r>
              <a:rPr lang="en-US" sz="1800" b="1" dirty="0">
                <a:solidFill>
                  <a:srgbClr val="129E47"/>
                </a:solidFill>
                <a:latin typeface="Courier New" pitchFamily="49" charset="0"/>
                <a:cs typeface="Times New Roman"/>
                <a:sym typeface="Wingdings" pitchFamily="2" charset="2"/>
              </a:rPr>
              <a:t> stack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59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 and Return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marR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Tx/>
              <a:buFont typeface="Wingdings" pitchFamily="2" charset="2"/>
              <a:buChar char="q"/>
              <a:tabLst/>
              <a:defRPr sz="2800">
                <a:solidFill>
                  <a:schemeClr val="tx2">
                    <a:lumMod val="95000"/>
                    <a:lumOff val="5000"/>
                  </a:schemeClr>
                </a:solidFill>
                <a:latin typeface="Comic Sans MS" pitchFamily="66" charset="0"/>
                <a:ea typeface="+mn-ea"/>
                <a:cs typeface="Times New Roman" pitchFamily="18" charset="0"/>
              </a:defRPr>
            </a:lvl1pPr>
            <a:lvl2pPr marL="742950" marR="0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00FF"/>
              </a:buClr>
              <a:buSzTx/>
              <a:buFont typeface="Wingdings" pitchFamily="2" charset="2"/>
              <a:buChar char="v"/>
              <a:tabLst/>
              <a:defRPr sz="2400">
                <a:solidFill>
                  <a:schemeClr val="tx2">
                    <a:lumMod val="95000"/>
                    <a:lumOff val="5000"/>
                  </a:schemeClr>
                </a:solidFill>
                <a:latin typeface="Comic Sans MS" pitchFamily="66" charset="0"/>
                <a:cs typeface="Times New Roman" pitchFamily="18" charset="0"/>
              </a:defRPr>
            </a:lvl2pPr>
            <a:lvl3pPr marL="1143000" marR="0" indent="-2286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Tx/>
              <a:buFont typeface="Wingdings" pitchFamily="2" charset="2"/>
              <a:buChar char="Ø"/>
              <a:tabLst/>
              <a:defRPr sz="2000">
                <a:solidFill>
                  <a:schemeClr val="tx2">
                    <a:lumMod val="95000"/>
                    <a:lumOff val="5000"/>
                  </a:schemeClr>
                </a:solidFill>
                <a:latin typeface="Comic Sans MS" pitchFamily="66" charset="0"/>
                <a:cs typeface="Times New Roman" pitchFamily="18" charset="0"/>
              </a:defRPr>
            </a:lvl3pPr>
            <a:lvl4pPr marL="1600200" marR="0" indent="-2286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8000"/>
              </a:buClr>
              <a:buSzTx/>
              <a:buFont typeface="Symbol" pitchFamily="18" charset="2"/>
              <a:buChar char="ª"/>
              <a:tabLst/>
              <a:defRPr sz="1800">
                <a:solidFill>
                  <a:schemeClr val="tx2">
                    <a:lumMod val="95000"/>
                    <a:lumOff val="5000"/>
                  </a:schemeClr>
                </a:solidFill>
                <a:latin typeface="Comic Sans MS" pitchFamily="66" charset="0"/>
                <a:cs typeface="Times New Roman" pitchFamily="18" charset="0"/>
              </a:defRPr>
            </a:lvl4pPr>
            <a:lvl5pPr marL="2057400" marR="0" indent="-2286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Tx/>
              <a:buFontTx/>
              <a:buChar char="»"/>
              <a:tabLst/>
              <a:defRPr sz="1800">
                <a:solidFill>
                  <a:schemeClr val="tx2">
                    <a:lumMod val="95000"/>
                    <a:lumOff val="5000"/>
                  </a:schemeClr>
                </a:solidFill>
                <a:latin typeface="Comic Sans MS" pitchFamily="66" charset="0"/>
                <a:cs typeface="Times New Roman" pitchFamily="18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3366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3366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3366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3366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Main: 	...</a:t>
            </a:r>
          </a:p>
          <a:p>
            <a:pPr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	   	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call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sublabel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	   	...</a:t>
            </a:r>
          </a:p>
          <a:p>
            <a:pPr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		...</a:t>
            </a:r>
          </a:p>
          <a:p>
            <a:pPr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sublabel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:  ...</a:t>
            </a:r>
          </a:p>
          <a:p>
            <a:pPr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		...</a:t>
            </a:r>
          </a:p>
          <a:p>
            <a:pPr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		ret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8" name="Group 9"/>
          <p:cNvGrpSpPr>
            <a:grpSpLocks/>
          </p:cNvGrpSpPr>
          <p:nvPr/>
        </p:nvGrpSpPr>
        <p:grpSpPr bwMode="auto">
          <a:xfrm>
            <a:off x="3368675" y="3946709"/>
            <a:ext cx="2325688" cy="1006291"/>
            <a:chOff x="2122" y="2456"/>
            <a:chExt cx="1465" cy="767"/>
          </a:xfrm>
        </p:grpSpPr>
        <p:sp>
          <p:nvSpPr>
            <p:cNvPr id="9" name="Freeform 4"/>
            <p:cNvSpPr>
              <a:spLocks/>
            </p:cNvSpPr>
            <p:nvPr/>
          </p:nvSpPr>
          <p:spPr bwMode="auto">
            <a:xfrm>
              <a:off x="2122" y="2456"/>
              <a:ext cx="160" cy="384"/>
            </a:xfrm>
            <a:custGeom>
              <a:avLst/>
              <a:gdLst>
                <a:gd name="T0" fmla="*/ 0 w 160"/>
                <a:gd name="T1" fmla="*/ 0 h 384"/>
                <a:gd name="T2" fmla="*/ 144 w 160"/>
                <a:gd name="T3" fmla="*/ 96 h 384"/>
                <a:gd name="T4" fmla="*/ 96 w 160"/>
                <a:gd name="T5" fmla="*/ 288 h 384"/>
                <a:gd name="T6" fmla="*/ 144 w 160"/>
                <a:gd name="T7" fmla="*/ 384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0" h="384">
                  <a:moveTo>
                    <a:pt x="0" y="0"/>
                  </a:moveTo>
                  <a:cubicBezTo>
                    <a:pt x="64" y="24"/>
                    <a:pt x="128" y="48"/>
                    <a:pt x="144" y="96"/>
                  </a:cubicBezTo>
                  <a:cubicBezTo>
                    <a:pt x="160" y="144"/>
                    <a:pt x="96" y="240"/>
                    <a:pt x="96" y="288"/>
                  </a:cubicBezTo>
                  <a:cubicBezTo>
                    <a:pt x="96" y="336"/>
                    <a:pt x="120" y="360"/>
                    <a:pt x="144" y="38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 flipV="1">
              <a:off x="2122" y="2839"/>
              <a:ext cx="160" cy="384"/>
            </a:xfrm>
            <a:custGeom>
              <a:avLst/>
              <a:gdLst>
                <a:gd name="T0" fmla="*/ 0 w 160"/>
                <a:gd name="T1" fmla="*/ 0 h 384"/>
                <a:gd name="T2" fmla="*/ 144 w 160"/>
                <a:gd name="T3" fmla="*/ 96 h 384"/>
                <a:gd name="T4" fmla="*/ 96 w 160"/>
                <a:gd name="T5" fmla="*/ 288 h 384"/>
                <a:gd name="T6" fmla="*/ 144 w 160"/>
                <a:gd name="T7" fmla="*/ 384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0" h="384">
                  <a:moveTo>
                    <a:pt x="0" y="0"/>
                  </a:moveTo>
                  <a:cubicBezTo>
                    <a:pt x="64" y="24"/>
                    <a:pt x="128" y="48"/>
                    <a:pt x="144" y="96"/>
                  </a:cubicBezTo>
                  <a:cubicBezTo>
                    <a:pt x="160" y="144"/>
                    <a:pt x="96" y="240"/>
                    <a:pt x="96" y="288"/>
                  </a:cubicBezTo>
                  <a:cubicBezTo>
                    <a:pt x="96" y="336"/>
                    <a:pt x="120" y="360"/>
                    <a:pt x="144" y="38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1" name="Text Box 6"/>
            <p:cNvSpPr txBox="1">
              <a:spLocks noChangeArrowheads="1"/>
            </p:cNvSpPr>
            <p:nvPr/>
          </p:nvSpPr>
          <p:spPr bwMode="auto">
            <a:xfrm>
              <a:off x="2448" y="2688"/>
              <a:ext cx="1139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</a:rPr>
                <a:t>the subroutine</a:t>
              </a:r>
            </a:p>
          </p:txBody>
        </p:sp>
      </p:grpSp>
      <p:sp>
        <p:nvSpPr>
          <p:cNvPr id="12" name="Line 7"/>
          <p:cNvSpPr>
            <a:spLocks noChangeShapeType="1"/>
          </p:cNvSpPr>
          <p:nvPr/>
        </p:nvSpPr>
        <p:spPr bwMode="auto">
          <a:xfrm flipH="1">
            <a:off x="5029200" y="1905000"/>
            <a:ext cx="5334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5334000" y="1524000"/>
            <a:ext cx="254909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call to the subroutine</a:t>
            </a:r>
          </a:p>
        </p:txBody>
      </p:sp>
    </p:spTree>
    <p:extLst>
      <p:ext uri="{BB962C8B-B14F-4D97-AF65-F5344CB8AC3E}">
        <p14:creationId xmlns:p14="http://schemas.microsoft.com/office/powerpoint/2010/main" val="149586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25" y="180304"/>
            <a:ext cx="3368675" cy="1877096"/>
          </a:xfrm>
          <a:solidFill>
            <a:srgbClr val="002060"/>
          </a:solidFill>
        </p:spPr>
        <p:txBody>
          <a:bodyPr/>
          <a:lstStyle/>
          <a:p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2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8051 </a:t>
            </a:r>
            <a:br>
              <a:rPr lang="en-US" sz="3200" dirty="0" smtClean="0">
                <a:solidFill>
                  <a:schemeClr val="bg1"/>
                </a:solidFill>
                <a:latin typeface="Book Antiqua" panose="02040602050305030304" pitchFamily="18" charset="0"/>
              </a:rPr>
            </a:br>
            <a:r>
              <a:rPr lang="en-US" sz="32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pin </a:t>
            </a:r>
            <a:r>
              <a:rPr lang="en-US" sz="3200" dirty="0">
                <a:solidFill>
                  <a:schemeClr val="bg1"/>
                </a:solidFill>
                <a:latin typeface="Book Antiqua" panose="02040602050305030304" pitchFamily="18" charset="0"/>
              </a:rPr>
              <a:t>diagram</a:t>
            </a:r>
            <a:r>
              <a:rPr lang="en-US" sz="4000" dirty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6" name="Line 3"/>
          <p:cNvSpPr>
            <a:spLocks noChangeShapeType="1"/>
          </p:cNvSpPr>
          <p:nvPr/>
        </p:nvSpPr>
        <p:spPr bwMode="auto">
          <a:xfrm>
            <a:off x="4559300" y="381000"/>
            <a:ext cx="0" cy="600075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336666"/>
              </a:solidFill>
            </a:endParaRPr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7191375" y="381000"/>
            <a:ext cx="0" cy="600075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336666"/>
              </a:solidFill>
            </a:endParaRPr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4559300" y="6381750"/>
            <a:ext cx="2632075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336666"/>
              </a:solidFill>
            </a:endParaRPr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4559300" y="381000"/>
            <a:ext cx="1031875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336666"/>
              </a:solidFill>
            </a:endParaRPr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6157913" y="381000"/>
            <a:ext cx="1031875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336666"/>
              </a:solidFill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4291013" y="817563"/>
            <a:ext cx="249237" cy="152400"/>
          </a:xfrm>
          <a:prstGeom prst="rect">
            <a:avLst/>
          </a:prstGeom>
          <a:noFill/>
          <a:ln w="317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336666"/>
              </a:solidFill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4291013" y="1087438"/>
            <a:ext cx="249237" cy="150812"/>
          </a:xfrm>
          <a:prstGeom prst="rect">
            <a:avLst/>
          </a:prstGeom>
          <a:noFill/>
          <a:ln w="317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336666"/>
              </a:solidFill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4291013" y="1357313"/>
            <a:ext cx="249237" cy="150812"/>
          </a:xfrm>
          <a:prstGeom prst="rect">
            <a:avLst/>
          </a:prstGeom>
          <a:noFill/>
          <a:ln w="317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336666"/>
              </a:solidFill>
            </a:endParaRP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4291013" y="1627188"/>
            <a:ext cx="249237" cy="149225"/>
          </a:xfrm>
          <a:prstGeom prst="rect">
            <a:avLst/>
          </a:prstGeom>
          <a:noFill/>
          <a:ln w="317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336666"/>
              </a:solidFill>
            </a:endParaRP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4291013" y="1898650"/>
            <a:ext cx="249237" cy="150813"/>
          </a:xfrm>
          <a:prstGeom prst="rect">
            <a:avLst/>
          </a:prstGeom>
          <a:noFill/>
          <a:ln w="317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336666"/>
              </a:solidFill>
            </a:endParaRPr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4291013" y="2166938"/>
            <a:ext cx="249237" cy="150812"/>
          </a:xfrm>
          <a:prstGeom prst="rect">
            <a:avLst/>
          </a:prstGeom>
          <a:noFill/>
          <a:ln w="317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336666"/>
              </a:solidFill>
            </a:endParaRPr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4291013" y="2438400"/>
            <a:ext cx="249237" cy="149225"/>
          </a:xfrm>
          <a:prstGeom prst="rect">
            <a:avLst/>
          </a:prstGeom>
          <a:noFill/>
          <a:ln w="317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336666"/>
              </a:solidFill>
            </a:endParaRPr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4291013" y="2706688"/>
            <a:ext cx="249237" cy="150812"/>
          </a:xfrm>
          <a:prstGeom prst="rect">
            <a:avLst/>
          </a:prstGeom>
          <a:noFill/>
          <a:ln w="317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336666"/>
              </a:solidFill>
            </a:endParaRPr>
          </a:p>
        </p:txBody>
      </p:sp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4291013" y="2976563"/>
            <a:ext cx="249237" cy="150812"/>
          </a:xfrm>
          <a:prstGeom prst="rect">
            <a:avLst/>
          </a:prstGeom>
          <a:noFill/>
          <a:ln w="317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336666"/>
              </a:solidFill>
            </a:endParaRPr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4291013" y="3249613"/>
            <a:ext cx="249237" cy="149225"/>
          </a:xfrm>
          <a:prstGeom prst="rect">
            <a:avLst/>
          </a:prstGeom>
          <a:noFill/>
          <a:ln w="317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336666"/>
              </a:solidFill>
            </a:endParaRPr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4291013" y="3517900"/>
            <a:ext cx="249237" cy="149225"/>
          </a:xfrm>
          <a:prstGeom prst="rect">
            <a:avLst/>
          </a:prstGeom>
          <a:noFill/>
          <a:ln w="317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336666"/>
              </a:solidFill>
            </a:endParaRPr>
          </a:p>
        </p:txBody>
      </p:sp>
      <p:sp>
        <p:nvSpPr>
          <p:cNvPr id="22" name="Rectangle 19"/>
          <p:cNvSpPr>
            <a:spLocks noChangeArrowheads="1"/>
          </p:cNvSpPr>
          <p:nvPr/>
        </p:nvSpPr>
        <p:spPr bwMode="auto">
          <a:xfrm>
            <a:off x="4291013" y="3787775"/>
            <a:ext cx="249237" cy="150813"/>
          </a:xfrm>
          <a:prstGeom prst="rect">
            <a:avLst/>
          </a:prstGeom>
          <a:noFill/>
          <a:ln w="317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336666"/>
              </a:solidFill>
            </a:endParaRPr>
          </a:p>
        </p:txBody>
      </p:sp>
      <p:sp>
        <p:nvSpPr>
          <p:cNvPr id="23" name="Rectangle 20"/>
          <p:cNvSpPr>
            <a:spLocks noChangeArrowheads="1"/>
          </p:cNvSpPr>
          <p:nvPr/>
        </p:nvSpPr>
        <p:spPr bwMode="auto">
          <a:xfrm>
            <a:off x="4291013" y="4056063"/>
            <a:ext cx="249237" cy="152400"/>
          </a:xfrm>
          <a:prstGeom prst="rect">
            <a:avLst/>
          </a:prstGeom>
          <a:noFill/>
          <a:ln w="317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336666"/>
              </a:solidFill>
            </a:endParaRPr>
          </a:p>
        </p:txBody>
      </p:sp>
      <p:sp>
        <p:nvSpPr>
          <p:cNvPr id="24" name="Rectangle 21"/>
          <p:cNvSpPr>
            <a:spLocks noChangeArrowheads="1"/>
          </p:cNvSpPr>
          <p:nvPr/>
        </p:nvSpPr>
        <p:spPr bwMode="auto">
          <a:xfrm>
            <a:off x="4291013" y="4329113"/>
            <a:ext cx="249237" cy="149225"/>
          </a:xfrm>
          <a:prstGeom prst="rect">
            <a:avLst/>
          </a:prstGeom>
          <a:noFill/>
          <a:ln w="317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336666"/>
              </a:solidFill>
            </a:endParaRPr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4291013" y="4597400"/>
            <a:ext cx="249237" cy="152400"/>
          </a:xfrm>
          <a:prstGeom prst="rect">
            <a:avLst/>
          </a:prstGeom>
          <a:noFill/>
          <a:ln w="317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336666"/>
              </a:solidFill>
            </a:endParaRPr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4291013" y="4867275"/>
            <a:ext cx="249237" cy="150813"/>
          </a:xfrm>
          <a:prstGeom prst="rect">
            <a:avLst/>
          </a:prstGeom>
          <a:noFill/>
          <a:ln w="317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336666"/>
              </a:solidFill>
            </a:endParaRPr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4291013" y="5138738"/>
            <a:ext cx="249237" cy="149225"/>
          </a:xfrm>
          <a:prstGeom prst="rect">
            <a:avLst/>
          </a:prstGeom>
          <a:noFill/>
          <a:ln w="317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336666"/>
              </a:solidFill>
            </a:endParaRPr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4291013" y="5407025"/>
            <a:ext cx="249237" cy="150813"/>
          </a:xfrm>
          <a:prstGeom prst="rect">
            <a:avLst/>
          </a:prstGeom>
          <a:noFill/>
          <a:ln w="317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336666"/>
              </a:solidFill>
            </a:endParaRPr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4291013" y="5678488"/>
            <a:ext cx="249237" cy="150812"/>
          </a:xfrm>
          <a:prstGeom prst="rect">
            <a:avLst/>
          </a:prstGeom>
          <a:noFill/>
          <a:ln w="317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336666"/>
              </a:solidFill>
            </a:endParaRP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4291013" y="5946775"/>
            <a:ext cx="249237" cy="152400"/>
          </a:xfrm>
          <a:prstGeom prst="rect">
            <a:avLst/>
          </a:prstGeom>
          <a:noFill/>
          <a:ln w="317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336666"/>
              </a:solidFill>
            </a:endParaRPr>
          </a:p>
        </p:txBody>
      </p:sp>
      <p:sp>
        <p:nvSpPr>
          <p:cNvPr id="31" name="Text Box 28"/>
          <p:cNvSpPr txBox="1">
            <a:spLocks noChangeArrowheads="1"/>
          </p:cNvSpPr>
          <p:nvPr/>
        </p:nvSpPr>
        <p:spPr bwMode="auto">
          <a:xfrm>
            <a:off x="4503738" y="738188"/>
            <a:ext cx="354012" cy="319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1</a:t>
            </a:r>
          </a:p>
        </p:txBody>
      </p:sp>
      <p:sp>
        <p:nvSpPr>
          <p:cNvPr id="32" name="Text Box 29"/>
          <p:cNvSpPr txBox="1">
            <a:spLocks noChangeArrowheads="1"/>
          </p:cNvSpPr>
          <p:nvPr/>
        </p:nvSpPr>
        <p:spPr bwMode="auto">
          <a:xfrm>
            <a:off x="4500563" y="1011238"/>
            <a:ext cx="355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2</a:t>
            </a:r>
          </a:p>
        </p:txBody>
      </p:sp>
      <p:sp>
        <p:nvSpPr>
          <p:cNvPr id="33" name="Text Box 30"/>
          <p:cNvSpPr txBox="1">
            <a:spLocks noChangeArrowheads="1"/>
          </p:cNvSpPr>
          <p:nvPr/>
        </p:nvSpPr>
        <p:spPr bwMode="auto">
          <a:xfrm>
            <a:off x="4500563" y="1271588"/>
            <a:ext cx="355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3</a:t>
            </a:r>
          </a:p>
        </p:txBody>
      </p:sp>
      <p:sp>
        <p:nvSpPr>
          <p:cNvPr id="34" name="Text Box 31"/>
          <p:cNvSpPr txBox="1">
            <a:spLocks noChangeArrowheads="1"/>
          </p:cNvSpPr>
          <p:nvPr/>
        </p:nvSpPr>
        <p:spPr bwMode="auto">
          <a:xfrm>
            <a:off x="4500563" y="1549400"/>
            <a:ext cx="355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4</a:t>
            </a:r>
          </a:p>
        </p:txBody>
      </p:sp>
      <p:sp>
        <p:nvSpPr>
          <p:cNvPr id="35" name="Text Box 32"/>
          <p:cNvSpPr txBox="1">
            <a:spLocks noChangeArrowheads="1"/>
          </p:cNvSpPr>
          <p:nvPr/>
        </p:nvSpPr>
        <p:spPr bwMode="auto">
          <a:xfrm>
            <a:off x="4500563" y="1809750"/>
            <a:ext cx="355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5</a:t>
            </a:r>
          </a:p>
        </p:txBody>
      </p:sp>
      <p:sp>
        <p:nvSpPr>
          <p:cNvPr id="36" name="Text Box 33"/>
          <p:cNvSpPr txBox="1">
            <a:spLocks noChangeArrowheads="1"/>
          </p:cNvSpPr>
          <p:nvPr/>
        </p:nvSpPr>
        <p:spPr bwMode="auto">
          <a:xfrm>
            <a:off x="4500563" y="2084388"/>
            <a:ext cx="355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6</a:t>
            </a:r>
          </a:p>
        </p:txBody>
      </p:sp>
      <p:sp>
        <p:nvSpPr>
          <p:cNvPr id="37" name="Text Box 34"/>
          <p:cNvSpPr txBox="1">
            <a:spLocks noChangeArrowheads="1"/>
          </p:cNvSpPr>
          <p:nvPr/>
        </p:nvSpPr>
        <p:spPr bwMode="auto">
          <a:xfrm>
            <a:off x="4500563" y="2359025"/>
            <a:ext cx="355600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7</a:t>
            </a:r>
          </a:p>
        </p:txBody>
      </p:sp>
      <p:sp>
        <p:nvSpPr>
          <p:cNvPr id="38" name="Text Box 35"/>
          <p:cNvSpPr txBox="1">
            <a:spLocks noChangeArrowheads="1"/>
          </p:cNvSpPr>
          <p:nvPr/>
        </p:nvSpPr>
        <p:spPr bwMode="auto">
          <a:xfrm>
            <a:off x="4500563" y="2625725"/>
            <a:ext cx="355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8</a:t>
            </a:r>
          </a:p>
        </p:txBody>
      </p:sp>
      <p:sp>
        <p:nvSpPr>
          <p:cNvPr id="39" name="Text Box 36"/>
          <p:cNvSpPr txBox="1">
            <a:spLocks noChangeArrowheads="1"/>
          </p:cNvSpPr>
          <p:nvPr/>
        </p:nvSpPr>
        <p:spPr bwMode="auto">
          <a:xfrm>
            <a:off x="4500563" y="2901950"/>
            <a:ext cx="355600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9</a:t>
            </a:r>
          </a:p>
        </p:txBody>
      </p:sp>
      <p:sp>
        <p:nvSpPr>
          <p:cNvPr id="40" name="Text Box 37"/>
          <p:cNvSpPr txBox="1">
            <a:spLocks noChangeArrowheads="1"/>
          </p:cNvSpPr>
          <p:nvPr/>
        </p:nvSpPr>
        <p:spPr bwMode="auto">
          <a:xfrm>
            <a:off x="4500563" y="3168650"/>
            <a:ext cx="414337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10</a:t>
            </a:r>
          </a:p>
        </p:txBody>
      </p:sp>
      <p:sp>
        <p:nvSpPr>
          <p:cNvPr id="41" name="Text Box 38"/>
          <p:cNvSpPr txBox="1">
            <a:spLocks noChangeArrowheads="1"/>
          </p:cNvSpPr>
          <p:nvPr/>
        </p:nvSpPr>
        <p:spPr bwMode="auto">
          <a:xfrm>
            <a:off x="4500563" y="3438525"/>
            <a:ext cx="414337" cy="319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11</a:t>
            </a:r>
          </a:p>
        </p:txBody>
      </p:sp>
      <p:sp>
        <p:nvSpPr>
          <p:cNvPr id="42" name="Text Box 39"/>
          <p:cNvSpPr txBox="1">
            <a:spLocks noChangeArrowheads="1"/>
          </p:cNvSpPr>
          <p:nvPr/>
        </p:nvSpPr>
        <p:spPr bwMode="auto">
          <a:xfrm>
            <a:off x="4500563" y="3708400"/>
            <a:ext cx="414337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12</a:t>
            </a:r>
          </a:p>
        </p:txBody>
      </p:sp>
      <p:sp>
        <p:nvSpPr>
          <p:cNvPr id="43" name="Text Box 40"/>
          <p:cNvSpPr txBox="1">
            <a:spLocks noChangeArrowheads="1"/>
          </p:cNvSpPr>
          <p:nvPr/>
        </p:nvSpPr>
        <p:spPr bwMode="auto">
          <a:xfrm>
            <a:off x="4500563" y="3973513"/>
            <a:ext cx="414337" cy="319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13</a:t>
            </a:r>
          </a:p>
        </p:txBody>
      </p:sp>
      <p:sp>
        <p:nvSpPr>
          <p:cNvPr id="44" name="Text Box 41"/>
          <p:cNvSpPr txBox="1">
            <a:spLocks noChangeArrowheads="1"/>
          </p:cNvSpPr>
          <p:nvPr/>
        </p:nvSpPr>
        <p:spPr bwMode="auto">
          <a:xfrm>
            <a:off x="4500563" y="4249738"/>
            <a:ext cx="414337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14</a:t>
            </a:r>
          </a:p>
        </p:txBody>
      </p:sp>
      <p:sp>
        <p:nvSpPr>
          <p:cNvPr id="45" name="Text Box 42"/>
          <p:cNvSpPr txBox="1">
            <a:spLocks noChangeArrowheads="1"/>
          </p:cNvSpPr>
          <p:nvPr/>
        </p:nvSpPr>
        <p:spPr bwMode="auto">
          <a:xfrm>
            <a:off x="4500563" y="4518025"/>
            <a:ext cx="414337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15</a:t>
            </a:r>
          </a:p>
        </p:txBody>
      </p:sp>
      <p:sp>
        <p:nvSpPr>
          <p:cNvPr id="46" name="Text Box 43"/>
          <p:cNvSpPr txBox="1">
            <a:spLocks noChangeArrowheads="1"/>
          </p:cNvSpPr>
          <p:nvPr/>
        </p:nvSpPr>
        <p:spPr bwMode="auto">
          <a:xfrm>
            <a:off x="4500563" y="4789488"/>
            <a:ext cx="414337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16</a:t>
            </a:r>
          </a:p>
        </p:txBody>
      </p:sp>
      <p:sp>
        <p:nvSpPr>
          <p:cNvPr id="47" name="Text Box 44"/>
          <p:cNvSpPr txBox="1">
            <a:spLocks noChangeArrowheads="1"/>
          </p:cNvSpPr>
          <p:nvPr/>
        </p:nvSpPr>
        <p:spPr bwMode="auto">
          <a:xfrm>
            <a:off x="4500563" y="5059363"/>
            <a:ext cx="415925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17</a:t>
            </a:r>
          </a:p>
        </p:txBody>
      </p:sp>
      <p:sp>
        <p:nvSpPr>
          <p:cNvPr id="48" name="Text Box 45"/>
          <p:cNvSpPr txBox="1">
            <a:spLocks noChangeArrowheads="1"/>
          </p:cNvSpPr>
          <p:nvPr/>
        </p:nvSpPr>
        <p:spPr bwMode="auto">
          <a:xfrm>
            <a:off x="4500563" y="5329238"/>
            <a:ext cx="415925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18</a:t>
            </a:r>
          </a:p>
        </p:txBody>
      </p:sp>
      <p:sp>
        <p:nvSpPr>
          <p:cNvPr id="49" name="Text Box 46"/>
          <p:cNvSpPr txBox="1">
            <a:spLocks noChangeArrowheads="1"/>
          </p:cNvSpPr>
          <p:nvPr/>
        </p:nvSpPr>
        <p:spPr bwMode="auto">
          <a:xfrm>
            <a:off x="4500563" y="5600700"/>
            <a:ext cx="415925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19</a:t>
            </a:r>
          </a:p>
        </p:txBody>
      </p:sp>
      <p:sp>
        <p:nvSpPr>
          <p:cNvPr id="50" name="Text Box 47"/>
          <p:cNvSpPr txBox="1">
            <a:spLocks noChangeArrowheads="1"/>
          </p:cNvSpPr>
          <p:nvPr/>
        </p:nvSpPr>
        <p:spPr bwMode="auto">
          <a:xfrm>
            <a:off x="4500563" y="5864225"/>
            <a:ext cx="414337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20</a:t>
            </a:r>
          </a:p>
        </p:txBody>
      </p:sp>
      <p:sp>
        <p:nvSpPr>
          <p:cNvPr id="51" name="Rectangle 48"/>
          <p:cNvSpPr>
            <a:spLocks noChangeArrowheads="1"/>
          </p:cNvSpPr>
          <p:nvPr/>
        </p:nvSpPr>
        <p:spPr bwMode="auto">
          <a:xfrm>
            <a:off x="7212013" y="825500"/>
            <a:ext cx="249237" cy="152400"/>
          </a:xfrm>
          <a:prstGeom prst="rect">
            <a:avLst/>
          </a:prstGeom>
          <a:noFill/>
          <a:ln w="317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336666"/>
              </a:solidFill>
            </a:endParaRPr>
          </a:p>
        </p:txBody>
      </p:sp>
      <p:sp>
        <p:nvSpPr>
          <p:cNvPr id="52" name="Rectangle 49"/>
          <p:cNvSpPr>
            <a:spLocks noChangeArrowheads="1"/>
          </p:cNvSpPr>
          <p:nvPr/>
        </p:nvSpPr>
        <p:spPr bwMode="auto">
          <a:xfrm>
            <a:off x="7212013" y="1095375"/>
            <a:ext cx="249237" cy="150813"/>
          </a:xfrm>
          <a:prstGeom prst="rect">
            <a:avLst/>
          </a:prstGeom>
          <a:noFill/>
          <a:ln w="317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336666"/>
              </a:solidFill>
            </a:endParaRPr>
          </a:p>
        </p:txBody>
      </p:sp>
      <p:sp>
        <p:nvSpPr>
          <p:cNvPr id="53" name="Rectangle 50"/>
          <p:cNvSpPr>
            <a:spLocks noChangeArrowheads="1"/>
          </p:cNvSpPr>
          <p:nvPr/>
        </p:nvSpPr>
        <p:spPr bwMode="auto">
          <a:xfrm>
            <a:off x="7212013" y="1365250"/>
            <a:ext cx="249237" cy="150813"/>
          </a:xfrm>
          <a:prstGeom prst="rect">
            <a:avLst/>
          </a:prstGeom>
          <a:noFill/>
          <a:ln w="317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336666"/>
              </a:solidFill>
            </a:endParaRPr>
          </a:p>
        </p:txBody>
      </p:sp>
      <p:sp>
        <p:nvSpPr>
          <p:cNvPr id="54" name="Rectangle 51"/>
          <p:cNvSpPr>
            <a:spLocks noChangeArrowheads="1"/>
          </p:cNvSpPr>
          <p:nvPr/>
        </p:nvSpPr>
        <p:spPr bwMode="auto">
          <a:xfrm>
            <a:off x="7212013" y="1635125"/>
            <a:ext cx="249237" cy="150813"/>
          </a:xfrm>
          <a:prstGeom prst="rect">
            <a:avLst/>
          </a:prstGeom>
          <a:noFill/>
          <a:ln w="317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336666"/>
              </a:solidFill>
            </a:endParaRPr>
          </a:p>
        </p:txBody>
      </p:sp>
      <p:sp>
        <p:nvSpPr>
          <p:cNvPr id="55" name="Rectangle 52"/>
          <p:cNvSpPr>
            <a:spLocks noChangeArrowheads="1"/>
          </p:cNvSpPr>
          <p:nvPr/>
        </p:nvSpPr>
        <p:spPr bwMode="auto">
          <a:xfrm>
            <a:off x="7212013" y="1906588"/>
            <a:ext cx="249237" cy="150812"/>
          </a:xfrm>
          <a:prstGeom prst="rect">
            <a:avLst/>
          </a:prstGeom>
          <a:noFill/>
          <a:ln w="317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336666"/>
              </a:solidFill>
            </a:endParaRPr>
          </a:p>
        </p:txBody>
      </p:sp>
      <p:sp>
        <p:nvSpPr>
          <p:cNvPr id="56" name="Rectangle 53"/>
          <p:cNvSpPr>
            <a:spLocks noChangeArrowheads="1"/>
          </p:cNvSpPr>
          <p:nvPr/>
        </p:nvSpPr>
        <p:spPr bwMode="auto">
          <a:xfrm>
            <a:off x="7212013" y="2174875"/>
            <a:ext cx="249237" cy="152400"/>
          </a:xfrm>
          <a:prstGeom prst="rect">
            <a:avLst/>
          </a:prstGeom>
          <a:noFill/>
          <a:ln w="317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336666"/>
              </a:solidFill>
            </a:endParaRPr>
          </a:p>
        </p:txBody>
      </p:sp>
      <p:sp>
        <p:nvSpPr>
          <p:cNvPr id="57" name="Rectangle 54"/>
          <p:cNvSpPr>
            <a:spLocks noChangeArrowheads="1"/>
          </p:cNvSpPr>
          <p:nvPr/>
        </p:nvSpPr>
        <p:spPr bwMode="auto">
          <a:xfrm>
            <a:off x="7212013" y="2446338"/>
            <a:ext cx="249237" cy="149225"/>
          </a:xfrm>
          <a:prstGeom prst="rect">
            <a:avLst/>
          </a:prstGeom>
          <a:noFill/>
          <a:ln w="317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336666"/>
              </a:solidFill>
            </a:endParaRPr>
          </a:p>
        </p:txBody>
      </p:sp>
      <p:sp>
        <p:nvSpPr>
          <p:cNvPr id="58" name="Rectangle 55"/>
          <p:cNvSpPr>
            <a:spLocks noChangeArrowheads="1"/>
          </p:cNvSpPr>
          <p:nvPr/>
        </p:nvSpPr>
        <p:spPr bwMode="auto">
          <a:xfrm>
            <a:off x="7212013" y="2716213"/>
            <a:ext cx="249237" cy="149225"/>
          </a:xfrm>
          <a:prstGeom prst="rect">
            <a:avLst/>
          </a:prstGeom>
          <a:noFill/>
          <a:ln w="317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336666"/>
              </a:solidFill>
            </a:endParaRPr>
          </a:p>
        </p:txBody>
      </p:sp>
      <p:sp>
        <p:nvSpPr>
          <p:cNvPr id="59" name="Rectangle 56"/>
          <p:cNvSpPr>
            <a:spLocks noChangeArrowheads="1"/>
          </p:cNvSpPr>
          <p:nvPr/>
        </p:nvSpPr>
        <p:spPr bwMode="auto">
          <a:xfrm>
            <a:off x="7212013" y="2984500"/>
            <a:ext cx="249237" cy="152400"/>
          </a:xfrm>
          <a:prstGeom prst="rect">
            <a:avLst/>
          </a:prstGeom>
          <a:noFill/>
          <a:ln w="317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336666"/>
              </a:solidFill>
            </a:endParaRPr>
          </a:p>
        </p:txBody>
      </p:sp>
      <p:sp>
        <p:nvSpPr>
          <p:cNvPr id="60" name="Rectangle 57"/>
          <p:cNvSpPr>
            <a:spLocks noChangeArrowheads="1"/>
          </p:cNvSpPr>
          <p:nvPr/>
        </p:nvSpPr>
        <p:spPr bwMode="auto">
          <a:xfrm>
            <a:off x="7212013" y="3257550"/>
            <a:ext cx="249237" cy="149225"/>
          </a:xfrm>
          <a:prstGeom prst="rect">
            <a:avLst/>
          </a:prstGeom>
          <a:noFill/>
          <a:ln w="317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336666"/>
              </a:solidFill>
            </a:endParaRPr>
          </a:p>
        </p:txBody>
      </p:sp>
      <p:sp>
        <p:nvSpPr>
          <p:cNvPr id="61" name="Rectangle 58"/>
          <p:cNvSpPr>
            <a:spLocks noChangeArrowheads="1"/>
          </p:cNvSpPr>
          <p:nvPr/>
        </p:nvSpPr>
        <p:spPr bwMode="auto">
          <a:xfrm>
            <a:off x="7212013" y="3525838"/>
            <a:ext cx="249237" cy="152400"/>
          </a:xfrm>
          <a:prstGeom prst="rect">
            <a:avLst/>
          </a:prstGeom>
          <a:noFill/>
          <a:ln w="317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336666"/>
              </a:solidFill>
            </a:endParaRPr>
          </a:p>
        </p:txBody>
      </p:sp>
      <p:sp>
        <p:nvSpPr>
          <p:cNvPr id="62" name="Rectangle 59"/>
          <p:cNvSpPr>
            <a:spLocks noChangeArrowheads="1"/>
          </p:cNvSpPr>
          <p:nvPr/>
        </p:nvSpPr>
        <p:spPr bwMode="auto">
          <a:xfrm>
            <a:off x="7212013" y="3795713"/>
            <a:ext cx="249237" cy="150812"/>
          </a:xfrm>
          <a:prstGeom prst="rect">
            <a:avLst/>
          </a:prstGeom>
          <a:noFill/>
          <a:ln w="317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336666"/>
              </a:solidFill>
            </a:endParaRPr>
          </a:p>
        </p:txBody>
      </p:sp>
      <p:sp>
        <p:nvSpPr>
          <p:cNvPr id="63" name="Rectangle 60"/>
          <p:cNvSpPr>
            <a:spLocks noChangeArrowheads="1"/>
          </p:cNvSpPr>
          <p:nvPr/>
        </p:nvSpPr>
        <p:spPr bwMode="auto">
          <a:xfrm>
            <a:off x="7212013" y="4065588"/>
            <a:ext cx="249237" cy="150812"/>
          </a:xfrm>
          <a:prstGeom prst="rect">
            <a:avLst/>
          </a:prstGeom>
          <a:noFill/>
          <a:ln w="317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336666"/>
              </a:solidFill>
            </a:endParaRPr>
          </a:p>
        </p:txBody>
      </p:sp>
      <p:sp>
        <p:nvSpPr>
          <p:cNvPr id="64" name="Rectangle 61"/>
          <p:cNvSpPr>
            <a:spLocks noChangeArrowheads="1"/>
          </p:cNvSpPr>
          <p:nvPr/>
        </p:nvSpPr>
        <p:spPr bwMode="auto">
          <a:xfrm>
            <a:off x="7212013" y="4337050"/>
            <a:ext cx="249237" cy="149225"/>
          </a:xfrm>
          <a:prstGeom prst="rect">
            <a:avLst/>
          </a:prstGeom>
          <a:noFill/>
          <a:ln w="317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336666"/>
              </a:solidFill>
            </a:endParaRPr>
          </a:p>
        </p:txBody>
      </p:sp>
      <p:sp>
        <p:nvSpPr>
          <p:cNvPr id="65" name="Rectangle 62"/>
          <p:cNvSpPr>
            <a:spLocks noChangeArrowheads="1"/>
          </p:cNvSpPr>
          <p:nvPr/>
        </p:nvSpPr>
        <p:spPr bwMode="auto">
          <a:xfrm>
            <a:off x="7212013" y="4606925"/>
            <a:ext cx="249237" cy="150813"/>
          </a:xfrm>
          <a:prstGeom prst="rect">
            <a:avLst/>
          </a:prstGeom>
          <a:noFill/>
          <a:ln w="317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336666"/>
              </a:solidFill>
            </a:endParaRPr>
          </a:p>
        </p:txBody>
      </p:sp>
      <p:sp>
        <p:nvSpPr>
          <p:cNvPr id="66" name="Rectangle 63"/>
          <p:cNvSpPr>
            <a:spLocks noChangeArrowheads="1"/>
          </p:cNvSpPr>
          <p:nvPr/>
        </p:nvSpPr>
        <p:spPr bwMode="auto">
          <a:xfrm>
            <a:off x="7212013" y="4875213"/>
            <a:ext cx="249237" cy="152400"/>
          </a:xfrm>
          <a:prstGeom prst="rect">
            <a:avLst/>
          </a:prstGeom>
          <a:noFill/>
          <a:ln w="317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336666"/>
              </a:solidFill>
            </a:endParaRPr>
          </a:p>
        </p:txBody>
      </p:sp>
      <p:sp>
        <p:nvSpPr>
          <p:cNvPr id="67" name="Rectangle 64"/>
          <p:cNvSpPr>
            <a:spLocks noChangeArrowheads="1"/>
          </p:cNvSpPr>
          <p:nvPr/>
        </p:nvSpPr>
        <p:spPr bwMode="auto">
          <a:xfrm>
            <a:off x="7212013" y="5146675"/>
            <a:ext cx="249237" cy="149225"/>
          </a:xfrm>
          <a:prstGeom prst="rect">
            <a:avLst/>
          </a:prstGeom>
          <a:noFill/>
          <a:ln w="317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336666"/>
              </a:solidFill>
            </a:endParaRPr>
          </a:p>
        </p:txBody>
      </p:sp>
      <p:sp>
        <p:nvSpPr>
          <p:cNvPr id="68" name="Rectangle 65"/>
          <p:cNvSpPr>
            <a:spLocks noChangeArrowheads="1"/>
          </p:cNvSpPr>
          <p:nvPr/>
        </p:nvSpPr>
        <p:spPr bwMode="auto">
          <a:xfrm>
            <a:off x="7212013" y="5416550"/>
            <a:ext cx="249237" cy="149225"/>
          </a:xfrm>
          <a:prstGeom prst="rect">
            <a:avLst/>
          </a:prstGeom>
          <a:noFill/>
          <a:ln w="317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336666"/>
              </a:solidFill>
            </a:endParaRPr>
          </a:p>
        </p:txBody>
      </p:sp>
      <p:sp>
        <p:nvSpPr>
          <p:cNvPr id="69" name="Rectangle 66"/>
          <p:cNvSpPr>
            <a:spLocks noChangeArrowheads="1"/>
          </p:cNvSpPr>
          <p:nvPr/>
        </p:nvSpPr>
        <p:spPr bwMode="auto">
          <a:xfrm>
            <a:off x="7212013" y="5686425"/>
            <a:ext cx="249237" cy="150813"/>
          </a:xfrm>
          <a:prstGeom prst="rect">
            <a:avLst/>
          </a:prstGeom>
          <a:noFill/>
          <a:ln w="317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336666"/>
              </a:solidFill>
            </a:endParaRPr>
          </a:p>
        </p:txBody>
      </p:sp>
      <p:sp>
        <p:nvSpPr>
          <p:cNvPr id="70" name="Rectangle 67"/>
          <p:cNvSpPr>
            <a:spLocks noChangeArrowheads="1"/>
          </p:cNvSpPr>
          <p:nvPr/>
        </p:nvSpPr>
        <p:spPr bwMode="auto">
          <a:xfrm>
            <a:off x="7212013" y="5957888"/>
            <a:ext cx="249237" cy="149225"/>
          </a:xfrm>
          <a:prstGeom prst="rect">
            <a:avLst/>
          </a:prstGeom>
          <a:noFill/>
          <a:ln w="317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336666"/>
              </a:solidFill>
            </a:endParaRPr>
          </a:p>
        </p:txBody>
      </p:sp>
      <p:sp>
        <p:nvSpPr>
          <p:cNvPr id="71" name="Text Box 68"/>
          <p:cNvSpPr txBox="1">
            <a:spLocks noChangeArrowheads="1"/>
          </p:cNvSpPr>
          <p:nvPr/>
        </p:nvSpPr>
        <p:spPr bwMode="auto">
          <a:xfrm>
            <a:off x="6777038" y="738188"/>
            <a:ext cx="414337" cy="319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40</a:t>
            </a:r>
          </a:p>
        </p:txBody>
      </p:sp>
      <p:sp>
        <p:nvSpPr>
          <p:cNvPr id="72" name="Text Box 69"/>
          <p:cNvSpPr txBox="1">
            <a:spLocks noChangeArrowheads="1"/>
          </p:cNvSpPr>
          <p:nvPr/>
        </p:nvSpPr>
        <p:spPr bwMode="auto">
          <a:xfrm>
            <a:off x="6775450" y="1011238"/>
            <a:ext cx="415925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39</a:t>
            </a:r>
          </a:p>
        </p:txBody>
      </p:sp>
      <p:sp>
        <p:nvSpPr>
          <p:cNvPr id="73" name="Text Box 70"/>
          <p:cNvSpPr txBox="1">
            <a:spLocks noChangeArrowheads="1"/>
          </p:cNvSpPr>
          <p:nvPr/>
        </p:nvSpPr>
        <p:spPr bwMode="auto">
          <a:xfrm>
            <a:off x="6775450" y="1271588"/>
            <a:ext cx="415925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38</a:t>
            </a:r>
          </a:p>
        </p:txBody>
      </p:sp>
      <p:sp>
        <p:nvSpPr>
          <p:cNvPr id="74" name="Text Box 71"/>
          <p:cNvSpPr txBox="1">
            <a:spLocks noChangeArrowheads="1"/>
          </p:cNvSpPr>
          <p:nvPr/>
        </p:nvSpPr>
        <p:spPr bwMode="auto">
          <a:xfrm>
            <a:off x="6775450" y="1549400"/>
            <a:ext cx="415925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37</a:t>
            </a:r>
          </a:p>
        </p:txBody>
      </p:sp>
      <p:sp>
        <p:nvSpPr>
          <p:cNvPr id="75" name="Text Box 72"/>
          <p:cNvSpPr txBox="1">
            <a:spLocks noChangeArrowheads="1"/>
          </p:cNvSpPr>
          <p:nvPr/>
        </p:nvSpPr>
        <p:spPr bwMode="auto">
          <a:xfrm>
            <a:off x="6775450" y="1809750"/>
            <a:ext cx="415925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36</a:t>
            </a:r>
          </a:p>
        </p:txBody>
      </p:sp>
      <p:sp>
        <p:nvSpPr>
          <p:cNvPr id="76" name="Text Box 73"/>
          <p:cNvSpPr txBox="1">
            <a:spLocks noChangeArrowheads="1"/>
          </p:cNvSpPr>
          <p:nvPr/>
        </p:nvSpPr>
        <p:spPr bwMode="auto">
          <a:xfrm>
            <a:off x="6775450" y="2084388"/>
            <a:ext cx="415925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35</a:t>
            </a:r>
          </a:p>
        </p:txBody>
      </p:sp>
      <p:sp>
        <p:nvSpPr>
          <p:cNvPr id="77" name="Text Box 74"/>
          <p:cNvSpPr txBox="1">
            <a:spLocks noChangeArrowheads="1"/>
          </p:cNvSpPr>
          <p:nvPr/>
        </p:nvSpPr>
        <p:spPr bwMode="auto">
          <a:xfrm>
            <a:off x="6775450" y="2359025"/>
            <a:ext cx="415925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34</a:t>
            </a:r>
          </a:p>
        </p:txBody>
      </p:sp>
      <p:sp>
        <p:nvSpPr>
          <p:cNvPr id="78" name="Text Box 75"/>
          <p:cNvSpPr txBox="1">
            <a:spLocks noChangeArrowheads="1"/>
          </p:cNvSpPr>
          <p:nvPr/>
        </p:nvSpPr>
        <p:spPr bwMode="auto">
          <a:xfrm>
            <a:off x="6775450" y="2625725"/>
            <a:ext cx="415925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33</a:t>
            </a:r>
          </a:p>
        </p:txBody>
      </p:sp>
      <p:sp>
        <p:nvSpPr>
          <p:cNvPr id="79" name="Text Box 76"/>
          <p:cNvSpPr txBox="1">
            <a:spLocks noChangeArrowheads="1"/>
          </p:cNvSpPr>
          <p:nvPr/>
        </p:nvSpPr>
        <p:spPr bwMode="auto">
          <a:xfrm>
            <a:off x="6775450" y="2901950"/>
            <a:ext cx="415925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32</a:t>
            </a:r>
          </a:p>
        </p:txBody>
      </p:sp>
      <p:sp>
        <p:nvSpPr>
          <p:cNvPr id="80" name="Text Box 77"/>
          <p:cNvSpPr txBox="1">
            <a:spLocks noChangeArrowheads="1"/>
          </p:cNvSpPr>
          <p:nvPr/>
        </p:nvSpPr>
        <p:spPr bwMode="auto">
          <a:xfrm>
            <a:off x="6775450" y="3168650"/>
            <a:ext cx="439738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31</a:t>
            </a:r>
          </a:p>
        </p:txBody>
      </p:sp>
      <p:sp>
        <p:nvSpPr>
          <p:cNvPr id="81" name="Text Box 78"/>
          <p:cNvSpPr txBox="1">
            <a:spLocks noChangeArrowheads="1"/>
          </p:cNvSpPr>
          <p:nvPr/>
        </p:nvSpPr>
        <p:spPr bwMode="auto">
          <a:xfrm>
            <a:off x="6775450" y="3438525"/>
            <a:ext cx="414338" cy="319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30</a:t>
            </a:r>
          </a:p>
        </p:txBody>
      </p:sp>
      <p:sp>
        <p:nvSpPr>
          <p:cNvPr id="82" name="Text Box 79"/>
          <p:cNvSpPr txBox="1">
            <a:spLocks noChangeArrowheads="1"/>
          </p:cNvSpPr>
          <p:nvPr/>
        </p:nvSpPr>
        <p:spPr bwMode="auto">
          <a:xfrm>
            <a:off x="6775450" y="3708400"/>
            <a:ext cx="414338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29</a:t>
            </a:r>
          </a:p>
        </p:txBody>
      </p:sp>
      <p:sp>
        <p:nvSpPr>
          <p:cNvPr id="83" name="Text Box 80"/>
          <p:cNvSpPr txBox="1">
            <a:spLocks noChangeArrowheads="1"/>
          </p:cNvSpPr>
          <p:nvPr/>
        </p:nvSpPr>
        <p:spPr bwMode="auto">
          <a:xfrm>
            <a:off x="6775450" y="3973513"/>
            <a:ext cx="414338" cy="319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28</a:t>
            </a:r>
          </a:p>
        </p:txBody>
      </p:sp>
      <p:sp>
        <p:nvSpPr>
          <p:cNvPr id="84" name="Text Box 81"/>
          <p:cNvSpPr txBox="1">
            <a:spLocks noChangeArrowheads="1"/>
          </p:cNvSpPr>
          <p:nvPr/>
        </p:nvSpPr>
        <p:spPr bwMode="auto">
          <a:xfrm>
            <a:off x="6775450" y="4249738"/>
            <a:ext cx="414338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27</a:t>
            </a:r>
          </a:p>
        </p:txBody>
      </p:sp>
      <p:sp>
        <p:nvSpPr>
          <p:cNvPr id="85" name="Text Box 82"/>
          <p:cNvSpPr txBox="1">
            <a:spLocks noChangeArrowheads="1"/>
          </p:cNvSpPr>
          <p:nvPr/>
        </p:nvSpPr>
        <p:spPr bwMode="auto">
          <a:xfrm>
            <a:off x="6775450" y="4518025"/>
            <a:ext cx="414338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26</a:t>
            </a:r>
          </a:p>
        </p:txBody>
      </p:sp>
      <p:sp>
        <p:nvSpPr>
          <p:cNvPr id="86" name="Text Box 83"/>
          <p:cNvSpPr txBox="1">
            <a:spLocks noChangeArrowheads="1"/>
          </p:cNvSpPr>
          <p:nvPr/>
        </p:nvSpPr>
        <p:spPr bwMode="auto">
          <a:xfrm>
            <a:off x="6775450" y="4789488"/>
            <a:ext cx="414338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25</a:t>
            </a:r>
          </a:p>
        </p:txBody>
      </p:sp>
      <p:sp>
        <p:nvSpPr>
          <p:cNvPr id="87" name="Text Box 84"/>
          <p:cNvSpPr txBox="1">
            <a:spLocks noChangeArrowheads="1"/>
          </p:cNvSpPr>
          <p:nvPr/>
        </p:nvSpPr>
        <p:spPr bwMode="auto">
          <a:xfrm>
            <a:off x="6775450" y="5059363"/>
            <a:ext cx="415925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24</a:t>
            </a:r>
          </a:p>
        </p:txBody>
      </p:sp>
      <p:sp>
        <p:nvSpPr>
          <p:cNvPr id="88" name="Text Box 85"/>
          <p:cNvSpPr txBox="1">
            <a:spLocks noChangeArrowheads="1"/>
          </p:cNvSpPr>
          <p:nvPr/>
        </p:nvSpPr>
        <p:spPr bwMode="auto">
          <a:xfrm>
            <a:off x="6775450" y="5329238"/>
            <a:ext cx="415925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23</a:t>
            </a:r>
          </a:p>
        </p:txBody>
      </p:sp>
      <p:sp>
        <p:nvSpPr>
          <p:cNvPr id="89" name="Text Box 86"/>
          <p:cNvSpPr txBox="1">
            <a:spLocks noChangeArrowheads="1"/>
          </p:cNvSpPr>
          <p:nvPr/>
        </p:nvSpPr>
        <p:spPr bwMode="auto">
          <a:xfrm>
            <a:off x="6775450" y="5600700"/>
            <a:ext cx="415925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22</a:t>
            </a:r>
          </a:p>
        </p:txBody>
      </p:sp>
      <p:sp>
        <p:nvSpPr>
          <p:cNvPr id="90" name="Text Box 87"/>
          <p:cNvSpPr txBox="1">
            <a:spLocks noChangeArrowheads="1"/>
          </p:cNvSpPr>
          <p:nvPr/>
        </p:nvSpPr>
        <p:spPr bwMode="auto">
          <a:xfrm>
            <a:off x="6775450" y="5864225"/>
            <a:ext cx="415925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21</a:t>
            </a:r>
          </a:p>
        </p:txBody>
      </p:sp>
      <p:sp>
        <p:nvSpPr>
          <p:cNvPr id="91" name="Text Box 88"/>
          <p:cNvSpPr txBox="1">
            <a:spLocks noChangeArrowheads="1"/>
          </p:cNvSpPr>
          <p:nvPr/>
        </p:nvSpPr>
        <p:spPr bwMode="auto">
          <a:xfrm>
            <a:off x="3605213" y="738188"/>
            <a:ext cx="654050" cy="319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8000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P1.0</a:t>
            </a:r>
          </a:p>
        </p:txBody>
      </p:sp>
      <p:sp>
        <p:nvSpPr>
          <p:cNvPr id="92" name="Text Box 89"/>
          <p:cNvSpPr txBox="1">
            <a:spLocks noChangeArrowheads="1"/>
          </p:cNvSpPr>
          <p:nvPr/>
        </p:nvSpPr>
        <p:spPr bwMode="auto">
          <a:xfrm>
            <a:off x="3136900" y="1008063"/>
            <a:ext cx="1120775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8000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P1.1</a:t>
            </a:r>
          </a:p>
        </p:txBody>
      </p:sp>
      <p:sp>
        <p:nvSpPr>
          <p:cNvPr id="93" name="Text Box 90"/>
          <p:cNvSpPr txBox="1">
            <a:spLocks noChangeArrowheads="1"/>
          </p:cNvSpPr>
          <p:nvPr/>
        </p:nvSpPr>
        <p:spPr bwMode="auto">
          <a:xfrm>
            <a:off x="3349625" y="1271588"/>
            <a:ext cx="90805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8000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P1.2</a:t>
            </a:r>
          </a:p>
        </p:txBody>
      </p:sp>
      <p:sp>
        <p:nvSpPr>
          <p:cNvPr id="94" name="Text Box 91"/>
          <p:cNvSpPr txBox="1">
            <a:spLocks noChangeArrowheads="1"/>
          </p:cNvSpPr>
          <p:nvPr/>
        </p:nvSpPr>
        <p:spPr bwMode="auto">
          <a:xfrm>
            <a:off x="3349625" y="1549400"/>
            <a:ext cx="90805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kumimoji="1" lang="en-US" altLang="zh-TW" sz="1500" b="1" dirty="0">
                <a:solidFill>
                  <a:srgbClr val="8000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P1.3</a:t>
            </a:r>
          </a:p>
        </p:txBody>
      </p:sp>
      <p:sp>
        <p:nvSpPr>
          <p:cNvPr id="95" name="Text Box 92"/>
          <p:cNvSpPr txBox="1">
            <a:spLocks noChangeArrowheads="1"/>
          </p:cNvSpPr>
          <p:nvPr/>
        </p:nvSpPr>
        <p:spPr bwMode="auto">
          <a:xfrm>
            <a:off x="3279775" y="1809750"/>
            <a:ext cx="9779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8000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P1.4</a:t>
            </a:r>
          </a:p>
        </p:txBody>
      </p:sp>
      <p:sp>
        <p:nvSpPr>
          <p:cNvPr id="96" name="Text Box 93"/>
          <p:cNvSpPr txBox="1">
            <a:spLocks noChangeArrowheads="1"/>
          </p:cNvSpPr>
          <p:nvPr/>
        </p:nvSpPr>
        <p:spPr bwMode="auto">
          <a:xfrm>
            <a:off x="3424238" y="2084388"/>
            <a:ext cx="833437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8000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P1.5</a:t>
            </a:r>
          </a:p>
        </p:txBody>
      </p:sp>
      <p:sp>
        <p:nvSpPr>
          <p:cNvPr id="97" name="Text Box 94"/>
          <p:cNvSpPr txBox="1">
            <a:spLocks noChangeArrowheads="1"/>
          </p:cNvSpPr>
          <p:nvPr/>
        </p:nvSpPr>
        <p:spPr bwMode="auto">
          <a:xfrm>
            <a:off x="3208338" y="2359025"/>
            <a:ext cx="104933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8000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P1.6</a:t>
            </a:r>
          </a:p>
        </p:txBody>
      </p:sp>
      <p:sp>
        <p:nvSpPr>
          <p:cNvPr id="98" name="Text Box 95"/>
          <p:cNvSpPr txBox="1">
            <a:spLocks noChangeArrowheads="1"/>
          </p:cNvSpPr>
          <p:nvPr/>
        </p:nvSpPr>
        <p:spPr bwMode="auto">
          <a:xfrm>
            <a:off x="3279775" y="2625725"/>
            <a:ext cx="9779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8000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P1.7</a:t>
            </a:r>
          </a:p>
        </p:txBody>
      </p:sp>
      <p:sp>
        <p:nvSpPr>
          <p:cNvPr id="99" name="Text Box 96"/>
          <p:cNvSpPr txBox="1">
            <a:spLocks noChangeArrowheads="1"/>
          </p:cNvSpPr>
          <p:nvPr/>
        </p:nvSpPr>
        <p:spPr bwMode="auto">
          <a:xfrm>
            <a:off x="3279775" y="2900363"/>
            <a:ext cx="9779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FF505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RST</a:t>
            </a:r>
          </a:p>
        </p:txBody>
      </p:sp>
      <p:sp>
        <p:nvSpPr>
          <p:cNvPr id="100" name="Text Box 97"/>
          <p:cNvSpPr txBox="1">
            <a:spLocks noChangeArrowheads="1"/>
          </p:cNvSpPr>
          <p:nvPr/>
        </p:nvSpPr>
        <p:spPr bwMode="auto">
          <a:xfrm>
            <a:off x="2743200" y="3154363"/>
            <a:ext cx="1498600" cy="319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kumimoji="1" lang="en-US" altLang="zh-TW" sz="1500" b="1" dirty="0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(</a:t>
            </a:r>
            <a:r>
              <a:rPr kumimoji="1" lang="en-US" altLang="zh-TW" sz="1500" b="1" dirty="0">
                <a:solidFill>
                  <a:srgbClr val="0080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RXD</a:t>
            </a:r>
            <a:r>
              <a:rPr kumimoji="1" lang="en-US" altLang="zh-TW" sz="1500" b="1" dirty="0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)</a:t>
            </a:r>
            <a:r>
              <a:rPr kumimoji="1" lang="en-US" altLang="zh-TW" sz="1500" b="1" dirty="0">
                <a:solidFill>
                  <a:srgbClr val="8000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P3.0</a:t>
            </a:r>
          </a:p>
        </p:txBody>
      </p:sp>
      <p:sp>
        <p:nvSpPr>
          <p:cNvPr id="101" name="Text Box 98"/>
          <p:cNvSpPr txBox="1">
            <a:spLocks noChangeArrowheads="1"/>
          </p:cNvSpPr>
          <p:nvPr/>
        </p:nvSpPr>
        <p:spPr bwMode="auto">
          <a:xfrm>
            <a:off x="2743200" y="3422650"/>
            <a:ext cx="1498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(</a:t>
            </a:r>
            <a:r>
              <a:rPr kumimoji="1" lang="en-US" altLang="zh-TW" sz="1500" b="1">
                <a:solidFill>
                  <a:srgbClr val="0080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TXD</a:t>
            </a: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)</a:t>
            </a:r>
            <a:r>
              <a:rPr kumimoji="1" lang="en-US" altLang="zh-TW" sz="1500" b="1">
                <a:solidFill>
                  <a:srgbClr val="8000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P3.1</a:t>
            </a:r>
          </a:p>
        </p:txBody>
      </p:sp>
      <p:sp>
        <p:nvSpPr>
          <p:cNvPr id="102" name="Text Box 99"/>
          <p:cNvSpPr txBox="1">
            <a:spLocks noChangeArrowheads="1"/>
          </p:cNvSpPr>
          <p:nvPr/>
        </p:nvSpPr>
        <p:spPr bwMode="auto">
          <a:xfrm>
            <a:off x="2957513" y="4232275"/>
            <a:ext cx="1279525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(</a:t>
            </a:r>
            <a:r>
              <a:rPr kumimoji="1" lang="en-US" altLang="zh-TW" sz="1500" b="1">
                <a:solidFill>
                  <a:srgbClr val="0080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T0</a:t>
            </a: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)</a:t>
            </a:r>
            <a:r>
              <a:rPr kumimoji="1" lang="en-US" altLang="zh-TW" sz="1500" b="1">
                <a:solidFill>
                  <a:srgbClr val="8000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P3.4</a:t>
            </a:r>
          </a:p>
        </p:txBody>
      </p:sp>
      <p:sp>
        <p:nvSpPr>
          <p:cNvPr id="103" name="Text Box 100"/>
          <p:cNvSpPr txBox="1">
            <a:spLocks noChangeArrowheads="1"/>
          </p:cNvSpPr>
          <p:nvPr/>
        </p:nvSpPr>
        <p:spPr bwMode="auto">
          <a:xfrm>
            <a:off x="2957513" y="4502150"/>
            <a:ext cx="1279525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(</a:t>
            </a:r>
            <a:r>
              <a:rPr kumimoji="1" lang="en-US" altLang="zh-TW" sz="1500" b="1">
                <a:solidFill>
                  <a:srgbClr val="0080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T1</a:t>
            </a: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)</a:t>
            </a:r>
            <a:r>
              <a:rPr kumimoji="1" lang="en-US" altLang="zh-TW" sz="1500" b="1">
                <a:solidFill>
                  <a:srgbClr val="8000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P3.5</a:t>
            </a:r>
          </a:p>
        </p:txBody>
      </p:sp>
      <p:sp>
        <p:nvSpPr>
          <p:cNvPr id="104" name="Text Box 101"/>
          <p:cNvSpPr txBox="1">
            <a:spLocks noChangeArrowheads="1"/>
          </p:cNvSpPr>
          <p:nvPr/>
        </p:nvSpPr>
        <p:spPr bwMode="auto">
          <a:xfrm>
            <a:off x="3098800" y="5329238"/>
            <a:ext cx="1138238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FF505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XTAL2</a:t>
            </a:r>
          </a:p>
        </p:txBody>
      </p:sp>
      <p:sp>
        <p:nvSpPr>
          <p:cNvPr id="105" name="Text Box 102"/>
          <p:cNvSpPr txBox="1">
            <a:spLocks noChangeArrowheads="1"/>
          </p:cNvSpPr>
          <p:nvPr/>
        </p:nvSpPr>
        <p:spPr bwMode="auto">
          <a:xfrm>
            <a:off x="3313113" y="5600700"/>
            <a:ext cx="923925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FF505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XTAL1</a:t>
            </a:r>
          </a:p>
        </p:txBody>
      </p:sp>
      <p:sp>
        <p:nvSpPr>
          <p:cNvPr id="106" name="Text Box 103"/>
          <p:cNvSpPr txBox="1">
            <a:spLocks noChangeArrowheads="1"/>
          </p:cNvSpPr>
          <p:nvPr/>
        </p:nvSpPr>
        <p:spPr bwMode="auto">
          <a:xfrm>
            <a:off x="3098800" y="5864225"/>
            <a:ext cx="1138238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GND</a:t>
            </a:r>
          </a:p>
        </p:txBody>
      </p:sp>
      <p:grpSp>
        <p:nvGrpSpPr>
          <p:cNvPr id="107" name="Group 104"/>
          <p:cNvGrpSpPr>
            <a:grpSpLocks/>
          </p:cNvGrpSpPr>
          <p:nvPr/>
        </p:nvGrpSpPr>
        <p:grpSpPr bwMode="auto">
          <a:xfrm>
            <a:off x="2814638" y="3690938"/>
            <a:ext cx="1422400" cy="320675"/>
            <a:chOff x="930" y="2631"/>
            <a:chExt cx="907" cy="193"/>
          </a:xfrm>
        </p:grpSpPr>
        <p:sp>
          <p:nvSpPr>
            <p:cNvPr id="108" name="Text Box 105"/>
            <p:cNvSpPr txBox="1">
              <a:spLocks noChangeArrowheads="1"/>
            </p:cNvSpPr>
            <p:nvPr/>
          </p:nvSpPr>
          <p:spPr bwMode="auto">
            <a:xfrm>
              <a:off x="930" y="2631"/>
              <a:ext cx="907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175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kumimoji="1" lang="en-US" altLang="zh-TW" sz="1500" b="1">
                  <a:solidFill>
                    <a:srgbClr val="336666"/>
                  </a:solidFill>
                  <a:latin typeface="Arial" pitchFamily="34" charset="0"/>
                  <a:ea typeface="PMingLiU" pitchFamily="18" charset="-120"/>
                  <a:cs typeface="Arial" pitchFamily="34" charset="0"/>
                </a:rPr>
                <a:t>(</a:t>
              </a:r>
              <a:r>
                <a:rPr kumimoji="1" lang="en-US" altLang="zh-TW" sz="1500" b="1">
                  <a:solidFill>
                    <a:srgbClr val="008000"/>
                  </a:solidFill>
                  <a:latin typeface="Arial" pitchFamily="34" charset="0"/>
                  <a:ea typeface="PMingLiU" pitchFamily="18" charset="-120"/>
                  <a:cs typeface="Arial" pitchFamily="34" charset="0"/>
                </a:rPr>
                <a:t>INT0</a:t>
              </a:r>
              <a:r>
                <a:rPr kumimoji="1" lang="en-US" altLang="zh-TW" sz="1500" b="1">
                  <a:solidFill>
                    <a:srgbClr val="336666"/>
                  </a:solidFill>
                  <a:latin typeface="Arial" pitchFamily="34" charset="0"/>
                  <a:ea typeface="PMingLiU" pitchFamily="18" charset="-120"/>
                  <a:cs typeface="Arial" pitchFamily="34" charset="0"/>
                </a:rPr>
                <a:t>)</a:t>
              </a:r>
              <a:r>
                <a:rPr kumimoji="1" lang="en-US" altLang="zh-TW" sz="1500" b="1">
                  <a:solidFill>
                    <a:srgbClr val="800000"/>
                  </a:solidFill>
                  <a:latin typeface="Arial" pitchFamily="34" charset="0"/>
                  <a:ea typeface="PMingLiU" pitchFamily="18" charset="-120"/>
                  <a:cs typeface="Arial" pitchFamily="34" charset="0"/>
                </a:rPr>
                <a:t>P3.2</a:t>
              </a:r>
            </a:p>
          </p:txBody>
        </p:sp>
        <p:sp>
          <p:nvSpPr>
            <p:cNvPr id="109" name="Line 106"/>
            <p:cNvSpPr>
              <a:spLocks noChangeShapeType="1"/>
            </p:cNvSpPr>
            <p:nvPr/>
          </p:nvSpPr>
          <p:spPr bwMode="auto">
            <a:xfrm>
              <a:off x="1247" y="2668"/>
              <a:ext cx="249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336666"/>
                </a:solidFill>
              </a:endParaRPr>
            </a:p>
          </p:txBody>
        </p:sp>
      </p:grpSp>
      <p:grpSp>
        <p:nvGrpSpPr>
          <p:cNvPr id="110" name="Group 107"/>
          <p:cNvGrpSpPr>
            <a:grpSpLocks/>
          </p:cNvGrpSpPr>
          <p:nvPr/>
        </p:nvGrpSpPr>
        <p:grpSpPr bwMode="auto">
          <a:xfrm>
            <a:off x="2743200" y="3973513"/>
            <a:ext cx="1493838" cy="319087"/>
            <a:chOff x="884" y="2792"/>
            <a:chExt cx="953" cy="192"/>
          </a:xfrm>
        </p:grpSpPr>
        <p:sp>
          <p:nvSpPr>
            <p:cNvPr id="111" name="Text Box 108"/>
            <p:cNvSpPr txBox="1">
              <a:spLocks noChangeArrowheads="1"/>
            </p:cNvSpPr>
            <p:nvPr/>
          </p:nvSpPr>
          <p:spPr bwMode="auto">
            <a:xfrm>
              <a:off x="884" y="2792"/>
              <a:ext cx="9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175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kumimoji="1" lang="en-US" altLang="zh-TW" sz="1500" b="1">
                  <a:solidFill>
                    <a:srgbClr val="336666"/>
                  </a:solidFill>
                  <a:latin typeface="Arial" pitchFamily="34" charset="0"/>
                  <a:ea typeface="PMingLiU" pitchFamily="18" charset="-120"/>
                  <a:cs typeface="Arial" pitchFamily="34" charset="0"/>
                </a:rPr>
                <a:t>(</a:t>
              </a:r>
              <a:r>
                <a:rPr kumimoji="1" lang="en-US" altLang="zh-TW" sz="1500" b="1">
                  <a:solidFill>
                    <a:srgbClr val="008000"/>
                  </a:solidFill>
                  <a:latin typeface="Arial" pitchFamily="34" charset="0"/>
                  <a:ea typeface="PMingLiU" pitchFamily="18" charset="-120"/>
                  <a:cs typeface="Arial" pitchFamily="34" charset="0"/>
                </a:rPr>
                <a:t>INT1</a:t>
              </a:r>
              <a:r>
                <a:rPr kumimoji="1" lang="en-US" altLang="zh-TW" sz="1500" b="1">
                  <a:solidFill>
                    <a:srgbClr val="336666"/>
                  </a:solidFill>
                  <a:latin typeface="Arial" pitchFamily="34" charset="0"/>
                  <a:ea typeface="PMingLiU" pitchFamily="18" charset="-120"/>
                  <a:cs typeface="Arial" pitchFamily="34" charset="0"/>
                </a:rPr>
                <a:t>)</a:t>
              </a:r>
              <a:r>
                <a:rPr kumimoji="1" lang="en-US" altLang="zh-TW" sz="1500" b="1">
                  <a:solidFill>
                    <a:srgbClr val="800000"/>
                  </a:solidFill>
                  <a:latin typeface="Arial" pitchFamily="34" charset="0"/>
                  <a:ea typeface="PMingLiU" pitchFamily="18" charset="-120"/>
                  <a:cs typeface="Arial" pitchFamily="34" charset="0"/>
                </a:rPr>
                <a:t>P3.3</a:t>
              </a:r>
            </a:p>
          </p:txBody>
        </p:sp>
        <p:sp>
          <p:nvSpPr>
            <p:cNvPr id="112" name="Line 109"/>
            <p:cNvSpPr>
              <a:spLocks noChangeShapeType="1"/>
            </p:cNvSpPr>
            <p:nvPr/>
          </p:nvSpPr>
          <p:spPr bwMode="auto">
            <a:xfrm>
              <a:off x="1241" y="2822"/>
              <a:ext cx="249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336666"/>
                </a:solidFill>
              </a:endParaRPr>
            </a:p>
          </p:txBody>
        </p:sp>
      </p:grpSp>
      <p:grpSp>
        <p:nvGrpSpPr>
          <p:cNvPr id="113" name="Group 110"/>
          <p:cNvGrpSpPr>
            <a:grpSpLocks/>
          </p:cNvGrpSpPr>
          <p:nvPr/>
        </p:nvGrpSpPr>
        <p:grpSpPr bwMode="auto">
          <a:xfrm>
            <a:off x="3098800" y="5059363"/>
            <a:ext cx="1138238" cy="322262"/>
            <a:chOff x="1111" y="3448"/>
            <a:chExt cx="726" cy="195"/>
          </a:xfrm>
        </p:grpSpPr>
        <p:sp>
          <p:nvSpPr>
            <p:cNvPr id="114" name="Text Box 111"/>
            <p:cNvSpPr txBox="1">
              <a:spLocks noChangeArrowheads="1"/>
            </p:cNvSpPr>
            <p:nvPr/>
          </p:nvSpPr>
          <p:spPr bwMode="auto">
            <a:xfrm>
              <a:off x="1111" y="3448"/>
              <a:ext cx="726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175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kumimoji="1" lang="en-US" altLang="zh-TW" sz="1500" b="1">
                  <a:solidFill>
                    <a:srgbClr val="336666"/>
                  </a:solidFill>
                  <a:latin typeface="Arial" pitchFamily="34" charset="0"/>
                  <a:ea typeface="PMingLiU" pitchFamily="18" charset="-120"/>
                  <a:cs typeface="Arial" pitchFamily="34" charset="0"/>
                </a:rPr>
                <a:t>(</a:t>
              </a:r>
              <a:r>
                <a:rPr kumimoji="1" lang="en-US" altLang="zh-TW" sz="1500" b="1">
                  <a:solidFill>
                    <a:srgbClr val="008000"/>
                  </a:solidFill>
                  <a:latin typeface="Arial" pitchFamily="34" charset="0"/>
                  <a:ea typeface="PMingLiU" pitchFamily="18" charset="-120"/>
                  <a:cs typeface="Arial" pitchFamily="34" charset="0"/>
                </a:rPr>
                <a:t>RD</a:t>
              </a:r>
              <a:r>
                <a:rPr kumimoji="1" lang="en-US" altLang="zh-TW" sz="1500" b="1">
                  <a:solidFill>
                    <a:srgbClr val="336666"/>
                  </a:solidFill>
                  <a:latin typeface="Arial" pitchFamily="34" charset="0"/>
                  <a:ea typeface="PMingLiU" pitchFamily="18" charset="-120"/>
                  <a:cs typeface="Arial" pitchFamily="34" charset="0"/>
                </a:rPr>
                <a:t>)</a:t>
              </a:r>
              <a:r>
                <a:rPr kumimoji="1" lang="en-US" altLang="zh-TW" sz="1500" b="1">
                  <a:solidFill>
                    <a:srgbClr val="800000"/>
                  </a:solidFill>
                  <a:latin typeface="Arial" pitchFamily="34" charset="0"/>
                  <a:ea typeface="PMingLiU" pitchFamily="18" charset="-120"/>
                  <a:cs typeface="Arial" pitchFamily="34" charset="0"/>
                </a:rPr>
                <a:t>P3.7</a:t>
              </a:r>
            </a:p>
          </p:txBody>
        </p:sp>
        <p:sp>
          <p:nvSpPr>
            <p:cNvPr id="115" name="Line 112"/>
            <p:cNvSpPr>
              <a:spLocks noChangeShapeType="1"/>
            </p:cNvSpPr>
            <p:nvPr/>
          </p:nvSpPr>
          <p:spPr bwMode="auto">
            <a:xfrm>
              <a:off x="1318" y="3487"/>
              <a:ext cx="159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336666"/>
                </a:solidFill>
              </a:endParaRPr>
            </a:p>
          </p:txBody>
        </p:sp>
      </p:grpSp>
      <p:grpSp>
        <p:nvGrpSpPr>
          <p:cNvPr id="116" name="Group 113"/>
          <p:cNvGrpSpPr>
            <a:grpSpLocks/>
          </p:cNvGrpSpPr>
          <p:nvPr/>
        </p:nvGrpSpPr>
        <p:grpSpPr bwMode="auto">
          <a:xfrm>
            <a:off x="3028950" y="4789488"/>
            <a:ext cx="1208088" cy="320675"/>
            <a:chOff x="1066" y="3284"/>
            <a:chExt cx="771" cy="194"/>
          </a:xfrm>
        </p:grpSpPr>
        <p:sp>
          <p:nvSpPr>
            <p:cNvPr id="117" name="Text Box 114"/>
            <p:cNvSpPr txBox="1">
              <a:spLocks noChangeArrowheads="1"/>
            </p:cNvSpPr>
            <p:nvPr/>
          </p:nvSpPr>
          <p:spPr bwMode="auto">
            <a:xfrm>
              <a:off x="1066" y="3284"/>
              <a:ext cx="771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175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kumimoji="1" lang="en-US" altLang="zh-TW" sz="1500" b="1">
                  <a:solidFill>
                    <a:srgbClr val="336666"/>
                  </a:solidFill>
                  <a:latin typeface="Arial" pitchFamily="34" charset="0"/>
                  <a:ea typeface="PMingLiU" pitchFamily="18" charset="-120"/>
                  <a:cs typeface="Arial" pitchFamily="34" charset="0"/>
                </a:rPr>
                <a:t>(</a:t>
              </a:r>
              <a:r>
                <a:rPr kumimoji="1" lang="en-US" altLang="zh-TW" sz="1500" b="1">
                  <a:solidFill>
                    <a:srgbClr val="008000"/>
                  </a:solidFill>
                  <a:latin typeface="Arial" pitchFamily="34" charset="0"/>
                  <a:ea typeface="PMingLiU" pitchFamily="18" charset="-120"/>
                  <a:cs typeface="Arial" pitchFamily="34" charset="0"/>
                </a:rPr>
                <a:t>WR</a:t>
              </a:r>
              <a:r>
                <a:rPr kumimoji="1" lang="en-US" altLang="zh-TW" sz="1500" b="1">
                  <a:solidFill>
                    <a:srgbClr val="336666"/>
                  </a:solidFill>
                  <a:latin typeface="Arial" pitchFamily="34" charset="0"/>
                  <a:ea typeface="PMingLiU" pitchFamily="18" charset="-120"/>
                  <a:cs typeface="Arial" pitchFamily="34" charset="0"/>
                </a:rPr>
                <a:t>)</a:t>
              </a:r>
              <a:r>
                <a:rPr kumimoji="1" lang="en-US" altLang="zh-TW" sz="1500" b="1">
                  <a:solidFill>
                    <a:srgbClr val="800000"/>
                  </a:solidFill>
                  <a:latin typeface="Arial" pitchFamily="34" charset="0"/>
                  <a:ea typeface="PMingLiU" pitchFamily="18" charset="-120"/>
                  <a:cs typeface="Arial" pitchFamily="34" charset="0"/>
                </a:rPr>
                <a:t>P3.6</a:t>
              </a:r>
            </a:p>
          </p:txBody>
        </p:sp>
        <p:sp>
          <p:nvSpPr>
            <p:cNvPr id="118" name="Line 115"/>
            <p:cNvSpPr>
              <a:spLocks noChangeShapeType="1"/>
            </p:cNvSpPr>
            <p:nvPr/>
          </p:nvSpPr>
          <p:spPr bwMode="auto">
            <a:xfrm>
              <a:off x="1295" y="3318"/>
              <a:ext cx="181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336666"/>
                </a:solidFill>
              </a:endParaRPr>
            </a:p>
          </p:txBody>
        </p:sp>
      </p:grpSp>
      <p:sp>
        <p:nvSpPr>
          <p:cNvPr id="119" name="Text Box 116"/>
          <p:cNvSpPr txBox="1">
            <a:spLocks noChangeArrowheads="1"/>
          </p:cNvSpPr>
          <p:nvPr/>
        </p:nvSpPr>
        <p:spPr bwMode="auto">
          <a:xfrm>
            <a:off x="7512050" y="735013"/>
            <a:ext cx="89535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Vcc</a:t>
            </a:r>
          </a:p>
        </p:txBody>
      </p:sp>
      <p:sp>
        <p:nvSpPr>
          <p:cNvPr id="120" name="Text Box 117"/>
          <p:cNvSpPr txBox="1">
            <a:spLocks noChangeArrowheads="1"/>
          </p:cNvSpPr>
          <p:nvPr/>
        </p:nvSpPr>
        <p:spPr bwMode="auto">
          <a:xfrm>
            <a:off x="7510463" y="1003300"/>
            <a:ext cx="1038225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8000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P0.0</a:t>
            </a: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(</a:t>
            </a:r>
            <a:r>
              <a:rPr kumimoji="1" lang="en-US" altLang="zh-TW" sz="1500" b="1">
                <a:solidFill>
                  <a:srgbClr val="0080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AD0</a:t>
            </a: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)</a:t>
            </a:r>
          </a:p>
        </p:txBody>
      </p:sp>
      <p:sp>
        <p:nvSpPr>
          <p:cNvPr id="121" name="Text Box 118"/>
          <p:cNvSpPr txBox="1">
            <a:spLocks noChangeArrowheads="1"/>
          </p:cNvSpPr>
          <p:nvPr/>
        </p:nvSpPr>
        <p:spPr bwMode="auto">
          <a:xfrm>
            <a:off x="7510463" y="1265238"/>
            <a:ext cx="1252537" cy="319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8000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P0.1</a:t>
            </a: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(</a:t>
            </a:r>
            <a:r>
              <a:rPr kumimoji="1" lang="en-US" altLang="zh-TW" sz="1500" b="1">
                <a:solidFill>
                  <a:srgbClr val="0080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AD1</a:t>
            </a: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)</a:t>
            </a:r>
          </a:p>
        </p:txBody>
      </p:sp>
      <p:sp>
        <p:nvSpPr>
          <p:cNvPr id="122" name="Text Box 119"/>
          <p:cNvSpPr txBox="1">
            <a:spLocks noChangeArrowheads="1"/>
          </p:cNvSpPr>
          <p:nvPr/>
        </p:nvSpPr>
        <p:spPr bwMode="auto">
          <a:xfrm>
            <a:off x="7510463" y="1543050"/>
            <a:ext cx="1038225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8000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P0.2</a:t>
            </a: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(</a:t>
            </a:r>
            <a:r>
              <a:rPr kumimoji="1" lang="en-US" altLang="zh-TW" sz="1500" b="1">
                <a:solidFill>
                  <a:srgbClr val="0080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AD2</a:t>
            </a: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)</a:t>
            </a:r>
          </a:p>
        </p:txBody>
      </p:sp>
      <p:sp>
        <p:nvSpPr>
          <p:cNvPr id="123" name="Text Box 120"/>
          <p:cNvSpPr txBox="1">
            <a:spLocks noChangeArrowheads="1"/>
          </p:cNvSpPr>
          <p:nvPr/>
        </p:nvSpPr>
        <p:spPr bwMode="auto">
          <a:xfrm>
            <a:off x="7510463" y="1806575"/>
            <a:ext cx="111125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8000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P0.3</a:t>
            </a: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(</a:t>
            </a:r>
            <a:r>
              <a:rPr kumimoji="1" lang="en-US" altLang="zh-TW" sz="1500" b="1">
                <a:solidFill>
                  <a:srgbClr val="0080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AD3</a:t>
            </a: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)</a:t>
            </a:r>
          </a:p>
        </p:txBody>
      </p:sp>
      <p:sp>
        <p:nvSpPr>
          <p:cNvPr id="124" name="Text Box 121"/>
          <p:cNvSpPr txBox="1">
            <a:spLocks noChangeArrowheads="1"/>
          </p:cNvSpPr>
          <p:nvPr/>
        </p:nvSpPr>
        <p:spPr bwMode="auto">
          <a:xfrm>
            <a:off x="7510463" y="2081213"/>
            <a:ext cx="111125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8000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P0.4</a:t>
            </a: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(</a:t>
            </a:r>
            <a:r>
              <a:rPr kumimoji="1" lang="en-US" altLang="zh-TW" sz="1500" b="1">
                <a:solidFill>
                  <a:srgbClr val="0080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AD4</a:t>
            </a: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)</a:t>
            </a:r>
          </a:p>
        </p:txBody>
      </p:sp>
      <p:sp>
        <p:nvSpPr>
          <p:cNvPr id="125" name="Text Box 122"/>
          <p:cNvSpPr txBox="1">
            <a:spLocks noChangeArrowheads="1"/>
          </p:cNvSpPr>
          <p:nvPr/>
        </p:nvSpPr>
        <p:spPr bwMode="auto">
          <a:xfrm>
            <a:off x="7510463" y="2352675"/>
            <a:ext cx="11811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8000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P0.5</a:t>
            </a: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(</a:t>
            </a:r>
            <a:r>
              <a:rPr kumimoji="1" lang="en-US" altLang="zh-TW" sz="1500" b="1">
                <a:solidFill>
                  <a:srgbClr val="0080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AD5</a:t>
            </a: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)</a:t>
            </a:r>
          </a:p>
        </p:txBody>
      </p:sp>
      <p:sp>
        <p:nvSpPr>
          <p:cNvPr id="126" name="Text Box 123"/>
          <p:cNvSpPr txBox="1">
            <a:spLocks noChangeArrowheads="1"/>
          </p:cNvSpPr>
          <p:nvPr/>
        </p:nvSpPr>
        <p:spPr bwMode="auto">
          <a:xfrm>
            <a:off x="7510463" y="2620963"/>
            <a:ext cx="1252537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8000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P0.6</a:t>
            </a: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(</a:t>
            </a:r>
            <a:r>
              <a:rPr kumimoji="1" lang="en-US" altLang="zh-TW" sz="1500" b="1">
                <a:solidFill>
                  <a:srgbClr val="0080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AD6</a:t>
            </a: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)</a:t>
            </a:r>
          </a:p>
        </p:txBody>
      </p:sp>
      <p:sp>
        <p:nvSpPr>
          <p:cNvPr id="127" name="Text Box 124"/>
          <p:cNvSpPr txBox="1">
            <a:spLocks noChangeArrowheads="1"/>
          </p:cNvSpPr>
          <p:nvPr/>
        </p:nvSpPr>
        <p:spPr bwMode="auto">
          <a:xfrm>
            <a:off x="7510463" y="2894013"/>
            <a:ext cx="1111250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8000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P0.7</a:t>
            </a: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(</a:t>
            </a:r>
            <a:r>
              <a:rPr kumimoji="1" lang="en-US" altLang="zh-TW" sz="1500" b="1">
                <a:solidFill>
                  <a:srgbClr val="0080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AD7</a:t>
            </a: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)</a:t>
            </a:r>
          </a:p>
        </p:txBody>
      </p:sp>
      <p:grpSp>
        <p:nvGrpSpPr>
          <p:cNvPr id="128" name="Group 125"/>
          <p:cNvGrpSpPr>
            <a:grpSpLocks/>
          </p:cNvGrpSpPr>
          <p:nvPr/>
        </p:nvGrpSpPr>
        <p:grpSpPr bwMode="auto">
          <a:xfrm>
            <a:off x="7510463" y="3179763"/>
            <a:ext cx="1181100" cy="320675"/>
            <a:chOff x="3901" y="2302"/>
            <a:chExt cx="753" cy="193"/>
          </a:xfrm>
        </p:grpSpPr>
        <p:sp>
          <p:nvSpPr>
            <p:cNvPr id="129" name="Line 126"/>
            <p:cNvSpPr>
              <a:spLocks noChangeShapeType="1"/>
            </p:cNvSpPr>
            <p:nvPr/>
          </p:nvSpPr>
          <p:spPr bwMode="auto">
            <a:xfrm>
              <a:off x="3960" y="2335"/>
              <a:ext cx="136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336666"/>
                </a:solidFill>
              </a:endParaRPr>
            </a:p>
          </p:txBody>
        </p:sp>
        <p:sp>
          <p:nvSpPr>
            <p:cNvPr id="130" name="Text Box 127"/>
            <p:cNvSpPr txBox="1">
              <a:spLocks noChangeArrowheads="1"/>
            </p:cNvSpPr>
            <p:nvPr/>
          </p:nvSpPr>
          <p:spPr bwMode="auto">
            <a:xfrm>
              <a:off x="3901" y="2302"/>
              <a:ext cx="753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175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kumimoji="1" lang="en-US" altLang="zh-TW" sz="1500" b="1" dirty="0">
                  <a:solidFill>
                    <a:srgbClr val="FF5050"/>
                  </a:solidFill>
                  <a:latin typeface="Arial" pitchFamily="34" charset="0"/>
                  <a:ea typeface="PMingLiU" pitchFamily="18" charset="-120"/>
                  <a:cs typeface="Arial" pitchFamily="34" charset="0"/>
                </a:rPr>
                <a:t>EA/VPP</a:t>
              </a:r>
            </a:p>
          </p:txBody>
        </p:sp>
      </p:grpSp>
      <p:grpSp>
        <p:nvGrpSpPr>
          <p:cNvPr id="131" name="Group 128"/>
          <p:cNvGrpSpPr>
            <a:grpSpLocks/>
          </p:cNvGrpSpPr>
          <p:nvPr/>
        </p:nvGrpSpPr>
        <p:grpSpPr bwMode="auto">
          <a:xfrm>
            <a:off x="7510463" y="3432175"/>
            <a:ext cx="1323975" cy="320675"/>
            <a:chOff x="3901" y="2465"/>
            <a:chExt cx="844" cy="192"/>
          </a:xfrm>
        </p:grpSpPr>
        <p:sp>
          <p:nvSpPr>
            <p:cNvPr id="132" name="Line 129"/>
            <p:cNvSpPr>
              <a:spLocks noChangeShapeType="1"/>
            </p:cNvSpPr>
            <p:nvPr/>
          </p:nvSpPr>
          <p:spPr bwMode="auto">
            <a:xfrm>
              <a:off x="4221" y="2500"/>
              <a:ext cx="329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336666"/>
                </a:solidFill>
              </a:endParaRPr>
            </a:p>
          </p:txBody>
        </p:sp>
        <p:sp>
          <p:nvSpPr>
            <p:cNvPr id="133" name="Text Box 130"/>
            <p:cNvSpPr txBox="1">
              <a:spLocks noChangeArrowheads="1"/>
            </p:cNvSpPr>
            <p:nvPr/>
          </p:nvSpPr>
          <p:spPr bwMode="auto">
            <a:xfrm>
              <a:off x="3901" y="2465"/>
              <a:ext cx="84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175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kumimoji="1" lang="en-US" altLang="zh-TW" sz="1500" b="1">
                  <a:solidFill>
                    <a:srgbClr val="FF5050"/>
                  </a:solidFill>
                  <a:latin typeface="Arial" pitchFamily="34" charset="0"/>
                  <a:ea typeface="PMingLiU" pitchFamily="18" charset="-120"/>
                  <a:cs typeface="Arial" pitchFamily="34" charset="0"/>
                </a:rPr>
                <a:t>ALE/PROG</a:t>
              </a:r>
            </a:p>
          </p:txBody>
        </p:sp>
      </p:grpSp>
      <p:grpSp>
        <p:nvGrpSpPr>
          <p:cNvPr id="134" name="Group 131"/>
          <p:cNvGrpSpPr>
            <a:grpSpLocks/>
          </p:cNvGrpSpPr>
          <p:nvPr/>
        </p:nvGrpSpPr>
        <p:grpSpPr bwMode="auto">
          <a:xfrm>
            <a:off x="7510463" y="3736975"/>
            <a:ext cx="1252537" cy="320675"/>
            <a:chOff x="3901" y="2628"/>
            <a:chExt cx="798" cy="194"/>
          </a:xfrm>
        </p:grpSpPr>
        <p:sp>
          <p:nvSpPr>
            <p:cNvPr id="135" name="Line 132"/>
            <p:cNvSpPr>
              <a:spLocks noChangeShapeType="1"/>
            </p:cNvSpPr>
            <p:nvPr/>
          </p:nvSpPr>
          <p:spPr bwMode="auto">
            <a:xfrm>
              <a:off x="3969" y="2659"/>
              <a:ext cx="295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336666"/>
                </a:solidFill>
              </a:endParaRPr>
            </a:p>
          </p:txBody>
        </p:sp>
        <p:sp>
          <p:nvSpPr>
            <p:cNvPr id="136" name="Text Box 133"/>
            <p:cNvSpPr txBox="1">
              <a:spLocks noChangeArrowheads="1"/>
            </p:cNvSpPr>
            <p:nvPr/>
          </p:nvSpPr>
          <p:spPr bwMode="auto">
            <a:xfrm>
              <a:off x="3901" y="2628"/>
              <a:ext cx="798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175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kumimoji="1" lang="en-US" altLang="zh-TW" sz="1500" b="1">
                  <a:solidFill>
                    <a:srgbClr val="FF5050"/>
                  </a:solidFill>
                  <a:latin typeface="Arial" pitchFamily="34" charset="0"/>
                  <a:ea typeface="PMingLiU" pitchFamily="18" charset="-120"/>
                  <a:cs typeface="Arial" pitchFamily="34" charset="0"/>
                </a:rPr>
                <a:t>PSEN</a:t>
              </a:r>
            </a:p>
          </p:txBody>
        </p:sp>
      </p:grpSp>
      <p:sp>
        <p:nvSpPr>
          <p:cNvPr id="137" name="Text Box 134"/>
          <p:cNvSpPr txBox="1">
            <a:spLocks noChangeArrowheads="1"/>
          </p:cNvSpPr>
          <p:nvPr/>
        </p:nvSpPr>
        <p:spPr bwMode="auto">
          <a:xfrm>
            <a:off x="7510463" y="3970338"/>
            <a:ext cx="1252537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8000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P2.7</a:t>
            </a: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(</a:t>
            </a:r>
            <a:r>
              <a:rPr kumimoji="1" lang="en-US" altLang="zh-TW" sz="1500" b="1">
                <a:solidFill>
                  <a:srgbClr val="0080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A15</a:t>
            </a: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)</a:t>
            </a:r>
          </a:p>
        </p:txBody>
      </p:sp>
      <p:sp>
        <p:nvSpPr>
          <p:cNvPr id="138" name="Text Box 135"/>
          <p:cNvSpPr txBox="1">
            <a:spLocks noChangeArrowheads="1"/>
          </p:cNvSpPr>
          <p:nvPr/>
        </p:nvSpPr>
        <p:spPr bwMode="auto">
          <a:xfrm>
            <a:off x="7510463" y="4243388"/>
            <a:ext cx="1038225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8000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P2.6</a:t>
            </a: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(</a:t>
            </a:r>
            <a:r>
              <a:rPr kumimoji="1" lang="en-US" altLang="zh-TW" sz="1500" b="1">
                <a:solidFill>
                  <a:srgbClr val="0080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A14</a:t>
            </a: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)</a:t>
            </a:r>
          </a:p>
        </p:txBody>
      </p:sp>
      <p:sp>
        <p:nvSpPr>
          <p:cNvPr id="139" name="Text Box 136"/>
          <p:cNvSpPr txBox="1">
            <a:spLocks noChangeArrowheads="1"/>
          </p:cNvSpPr>
          <p:nvPr/>
        </p:nvSpPr>
        <p:spPr bwMode="auto">
          <a:xfrm>
            <a:off x="7510463" y="4514850"/>
            <a:ext cx="1038225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8000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P2.5</a:t>
            </a: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(</a:t>
            </a:r>
            <a:r>
              <a:rPr kumimoji="1" lang="en-US" altLang="zh-TW" sz="1500" b="1">
                <a:solidFill>
                  <a:srgbClr val="0080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A13</a:t>
            </a: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)</a:t>
            </a:r>
          </a:p>
        </p:txBody>
      </p:sp>
      <p:sp>
        <p:nvSpPr>
          <p:cNvPr id="140" name="Text Box 137"/>
          <p:cNvSpPr txBox="1">
            <a:spLocks noChangeArrowheads="1"/>
          </p:cNvSpPr>
          <p:nvPr/>
        </p:nvSpPr>
        <p:spPr bwMode="auto">
          <a:xfrm>
            <a:off x="7510463" y="4783138"/>
            <a:ext cx="1038225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8000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P2.4</a:t>
            </a: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(</a:t>
            </a:r>
            <a:r>
              <a:rPr kumimoji="1" lang="en-US" altLang="zh-TW" sz="1500" b="1">
                <a:solidFill>
                  <a:srgbClr val="0080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A12</a:t>
            </a: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)</a:t>
            </a:r>
          </a:p>
        </p:txBody>
      </p:sp>
      <p:sp>
        <p:nvSpPr>
          <p:cNvPr id="141" name="Text Box 138"/>
          <p:cNvSpPr txBox="1">
            <a:spLocks noChangeArrowheads="1"/>
          </p:cNvSpPr>
          <p:nvPr/>
        </p:nvSpPr>
        <p:spPr bwMode="auto">
          <a:xfrm>
            <a:off x="7510463" y="5054600"/>
            <a:ext cx="1038225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8000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P2.3</a:t>
            </a: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(</a:t>
            </a:r>
            <a:r>
              <a:rPr kumimoji="1" lang="en-US" altLang="zh-TW" sz="1500" b="1">
                <a:solidFill>
                  <a:srgbClr val="0080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A11</a:t>
            </a: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)</a:t>
            </a:r>
          </a:p>
        </p:txBody>
      </p:sp>
      <p:sp>
        <p:nvSpPr>
          <p:cNvPr id="142" name="Text Box 139"/>
          <p:cNvSpPr txBox="1">
            <a:spLocks noChangeArrowheads="1"/>
          </p:cNvSpPr>
          <p:nvPr/>
        </p:nvSpPr>
        <p:spPr bwMode="auto">
          <a:xfrm>
            <a:off x="7510463" y="5326063"/>
            <a:ext cx="111125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8000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P2.2</a:t>
            </a: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(</a:t>
            </a:r>
            <a:r>
              <a:rPr kumimoji="1" lang="en-US" altLang="zh-TW" sz="1500" b="1">
                <a:solidFill>
                  <a:srgbClr val="0080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A10</a:t>
            </a: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)</a:t>
            </a:r>
          </a:p>
        </p:txBody>
      </p:sp>
      <p:sp>
        <p:nvSpPr>
          <p:cNvPr id="143" name="Text Box 140"/>
          <p:cNvSpPr txBox="1">
            <a:spLocks noChangeArrowheads="1"/>
          </p:cNvSpPr>
          <p:nvPr/>
        </p:nvSpPr>
        <p:spPr bwMode="auto">
          <a:xfrm>
            <a:off x="7510463" y="5594350"/>
            <a:ext cx="1038225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8000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P2.1</a:t>
            </a: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(</a:t>
            </a:r>
            <a:r>
              <a:rPr kumimoji="1" lang="en-US" altLang="zh-TW" sz="1500" b="1">
                <a:solidFill>
                  <a:srgbClr val="0080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A9</a:t>
            </a: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)</a:t>
            </a:r>
          </a:p>
        </p:txBody>
      </p:sp>
      <p:sp>
        <p:nvSpPr>
          <p:cNvPr id="144" name="Text Box 141"/>
          <p:cNvSpPr txBox="1">
            <a:spLocks noChangeArrowheads="1"/>
          </p:cNvSpPr>
          <p:nvPr/>
        </p:nvSpPr>
        <p:spPr bwMode="auto">
          <a:xfrm>
            <a:off x="7510463" y="5861050"/>
            <a:ext cx="1038225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TW" sz="1500" b="1">
                <a:solidFill>
                  <a:srgbClr val="8000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P2.0</a:t>
            </a: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(</a:t>
            </a:r>
            <a:r>
              <a:rPr kumimoji="1" lang="en-US" altLang="zh-TW" sz="1500" b="1">
                <a:solidFill>
                  <a:srgbClr val="0080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A8</a:t>
            </a:r>
            <a:r>
              <a:rPr kumimoji="1" lang="en-US" altLang="zh-TW" sz="1500" b="1">
                <a:solidFill>
                  <a:srgbClr val="3366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)</a:t>
            </a:r>
          </a:p>
        </p:txBody>
      </p:sp>
      <p:sp>
        <p:nvSpPr>
          <p:cNvPr id="145" name="Text Box 142"/>
          <p:cNvSpPr txBox="1">
            <a:spLocks noChangeArrowheads="1"/>
          </p:cNvSpPr>
          <p:nvPr/>
        </p:nvSpPr>
        <p:spPr bwMode="auto">
          <a:xfrm>
            <a:off x="5270500" y="1657350"/>
            <a:ext cx="1138238" cy="22921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lnSpc>
                <a:spcPct val="60000"/>
              </a:lnSpc>
              <a:spcBef>
                <a:spcPct val="50000"/>
              </a:spcBef>
            </a:pPr>
            <a:endParaRPr kumimoji="1" lang="en-US" altLang="zh-TW" b="1" dirty="0">
              <a:solidFill>
                <a:srgbClr val="CC0066"/>
              </a:solidFill>
              <a:latin typeface="Arial" pitchFamily="34" charset="0"/>
              <a:ea typeface="PMingLiU" pitchFamily="18" charset="-120"/>
              <a:cs typeface="Arial" pitchFamily="34" charset="0"/>
            </a:endParaRPr>
          </a:p>
          <a:p>
            <a:pPr algn="ctr" eaLnBrk="1" hangingPunct="1">
              <a:lnSpc>
                <a:spcPct val="60000"/>
              </a:lnSpc>
              <a:spcBef>
                <a:spcPct val="50000"/>
              </a:spcBef>
            </a:pPr>
            <a:endParaRPr kumimoji="1" lang="en-US" altLang="zh-TW" b="1" dirty="0">
              <a:solidFill>
                <a:srgbClr val="CC0066"/>
              </a:solidFill>
              <a:latin typeface="Arial" pitchFamily="34" charset="0"/>
              <a:ea typeface="PMingLiU" pitchFamily="18" charset="-120"/>
              <a:cs typeface="Arial" pitchFamily="34" charset="0"/>
            </a:endParaRPr>
          </a:p>
          <a:p>
            <a:pPr algn="ctr" eaLnBrk="1" hangingPunct="1">
              <a:lnSpc>
                <a:spcPct val="60000"/>
              </a:lnSpc>
              <a:spcBef>
                <a:spcPct val="50000"/>
              </a:spcBef>
            </a:pPr>
            <a:endParaRPr kumimoji="1" lang="en-US" altLang="zh-TW" sz="1600" b="1" dirty="0">
              <a:solidFill>
                <a:srgbClr val="CC0066"/>
              </a:solidFill>
              <a:latin typeface="Arial" pitchFamily="34" charset="0"/>
              <a:ea typeface="PMingLiU" pitchFamily="18" charset="-120"/>
              <a:cs typeface="Arial" pitchFamily="34" charset="0"/>
            </a:endParaRPr>
          </a:p>
          <a:p>
            <a:pPr algn="ctr" eaLnBrk="1" hangingPunct="1">
              <a:lnSpc>
                <a:spcPct val="60000"/>
              </a:lnSpc>
              <a:spcBef>
                <a:spcPct val="50000"/>
              </a:spcBef>
            </a:pPr>
            <a:r>
              <a:rPr kumimoji="1" lang="en-US" altLang="zh-TW" b="1" dirty="0">
                <a:solidFill>
                  <a:srgbClr val="CC00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 </a:t>
            </a:r>
            <a:r>
              <a:rPr kumimoji="1" lang="en-US" altLang="zh-TW" sz="2800" b="1" dirty="0">
                <a:solidFill>
                  <a:srgbClr val="CC0066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8051</a:t>
            </a:r>
          </a:p>
          <a:p>
            <a:pPr algn="ctr" eaLnBrk="1" hangingPunct="1">
              <a:lnSpc>
                <a:spcPct val="60000"/>
              </a:lnSpc>
              <a:spcBef>
                <a:spcPct val="50000"/>
              </a:spcBef>
            </a:pPr>
            <a:endParaRPr kumimoji="1" lang="en-US" altLang="zh-TW" b="1" dirty="0">
              <a:solidFill>
                <a:srgbClr val="CC0066"/>
              </a:solidFill>
              <a:latin typeface="Arial" pitchFamily="34" charset="0"/>
              <a:ea typeface="PMingLiU" pitchFamily="18" charset="-120"/>
              <a:cs typeface="Arial" pitchFamily="34" charset="0"/>
            </a:endParaRPr>
          </a:p>
          <a:p>
            <a:pPr algn="ctr" eaLnBrk="1" hangingPunct="1">
              <a:lnSpc>
                <a:spcPct val="60000"/>
              </a:lnSpc>
              <a:spcBef>
                <a:spcPct val="50000"/>
              </a:spcBef>
            </a:pPr>
            <a:endParaRPr kumimoji="1" lang="en-US" altLang="zh-TW" b="1" dirty="0">
              <a:solidFill>
                <a:srgbClr val="CC0066"/>
              </a:solidFill>
              <a:latin typeface="Arial" pitchFamily="34" charset="0"/>
              <a:ea typeface="PMingLiU" pitchFamily="18" charset="-120"/>
              <a:cs typeface="Arial" pitchFamily="34" charset="0"/>
            </a:endParaRPr>
          </a:p>
        </p:txBody>
      </p:sp>
      <p:sp>
        <p:nvSpPr>
          <p:cNvPr id="146" name="AutoShape 143"/>
          <p:cNvSpPr>
            <a:spLocks noChangeArrowheads="1"/>
          </p:cNvSpPr>
          <p:nvPr/>
        </p:nvSpPr>
        <p:spPr bwMode="auto">
          <a:xfrm rot="5400000">
            <a:off x="5668169" y="273844"/>
            <a:ext cx="360363" cy="574675"/>
          </a:xfrm>
          <a:prstGeom prst="flowChartDelay">
            <a:avLst/>
          </a:prstGeom>
          <a:noFill/>
          <a:ln w="317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33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6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I/O 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183" y="888642"/>
            <a:ext cx="8798417" cy="5588358"/>
          </a:xfrm>
        </p:spPr>
        <p:txBody>
          <a:bodyPr/>
          <a:lstStyle/>
          <a:p>
            <a:pPr lvl="0"/>
            <a:r>
              <a:rPr lang="en-US" dirty="0">
                <a:solidFill>
                  <a:srgbClr val="000000">
                    <a:lumMod val="95000"/>
                    <a:lumOff val="5000"/>
                  </a:srgbClr>
                </a:solidFill>
              </a:rPr>
              <a:t>I/O pins are generally grouped into </a:t>
            </a:r>
            <a:r>
              <a:rPr lang="en-US" dirty="0">
                <a:solidFill>
                  <a:srgbClr val="FF0000"/>
                </a:solidFill>
              </a:rPr>
              <a:t>ports of 8 pins</a:t>
            </a:r>
            <a:r>
              <a:rPr lang="en-US" dirty="0">
                <a:solidFill>
                  <a:srgbClr val="000000">
                    <a:lumMod val="95000"/>
                    <a:lumOff val="5000"/>
                  </a:srgbClr>
                </a:solidFill>
              </a:rPr>
              <a:t>, which can be accessed with a single byte access. </a:t>
            </a:r>
          </a:p>
          <a:p>
            <a:r>
              <a:rPr lang="en-US" dirty="0" smtClean="0"/>
              <a:t>Pins </a:t>
            </a:r>
            <a:r>
              <a:rPr lang="en-US" dirty="0"/>
              <a:t>can either be </a:t>
            </a:r>
            <a:r>
              <a:rPr lang="en-US" dirty="0">
                <a:solidFill>
                  <a:srgbClr val="FF0000"/>
                </a:solidFill>
              </a:rPr>
              <a:t>input only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output only, </a:t>
            </a:r>
            <a:r>
              <a:rPr lang="en-US" dirty="0"/>
              <a:t>or </a:t>
            </a:r>
            <a:r>
              <a:rPr lang="en-US" dirty="0" smtClean="0"/>
              <a:t>most commonly— </a:t>
            </a:r>
            <a:r>
              <a:rPr lang="en-US" dirty="0">
                <a:solidFill>
                  <a:srgbClr val="FF0000"/>
                </a:solidFill>
              </a:rPr>
              <a:t>bidirectiona</a:t>
            </a:r>
            <a:r>
              <a:rPr lang="en-US" dirty="0">
                <a:solidFill>
                  <a:srgbClr val="0070C0"/>
                </a:solidFill>
              </a:rPr>
              <a:t>l</a:t>
            </a:r>
            <a:r>
              <a:rPr lang="en-US" dirty="0"/>
              <a:t>, that is, capable of both input and output. </a:t>
            </a:r>
          </a:p>
          <a:p>
            <a:r>
              <a:rPr lang="en-US" dirty="0"/>
              <a:t>Apart from their </a:t>
            </a:r>
            <a:r>
              <a:rPr lang="en-US" dirty="0" smtClean="0"/>
              <a:t>I/O </a:t>
            </a:r>
            <a:r>
              <a:rPr lang="en-US" dirty="0"/>
              <a:t>capabilities, most pins have one or more </a:t>
            </a:r>
            <a:r>
              <a:rPr lang="en-US" dirty="0">
                <a:solidFill>
                  <a:srgbClr val="FF0000"/>
                </a:solidFill>
              </a:rPr>
              <a:t>alternate functions </a:t>
            </a:r>
            <a:r>
              <a:rPr lang="en-US" dirty="0"/>
              <a:t>to save pins and keep the chip small.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5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h01">
  <a:themeElements>
    <a:clrScheme name="">
      <a:dk1>
        <a:srgbClr val="000000"/>
      </a:dk1>
      <a:lt1>
        <a:srgbClr val="FFFFFF"/>
      </a:lt1>
      <a:dk2>
        <a:srgbClr val="000082"/>
      </a:dk2>
      <a:lt2>
        <a:srgbClr val="C0C0C0"/>
      </a:lt2>
      <a:accent1>
        <a:srgbClr val="D01608"/>
      </a:accent1>
      <a:accent2>
        <a:srgbClr val="000082"/>
      </a:accent2>
      <a:accent3>
        <a:srgbClr val="FFFFFF"/>
      </a:accent3>
      <a:accent4>
        <a:srgbClr val="000000"/>
      </a:accent4>
      <a:accent5>
        <a:srgbClr val="E4ABAA"/>
      </a:accent5>
      <a:accent6>
        <a:srgbClr val="000075"/>
      </a:accent6>
      <a:hlink>
        <a:srgbClr val="00C000"/>
      </a:hlink>
      <a:folHlink>
        <a:srgbClr val="800080"/>
      </a:folHlink>
    </a:clrScheme>
    <a:fontScheme name="ch01.pot">
      <a:majorFont>
        <a:latin typeface="Book Antiqua"/>
        <a:ea typeface="굴림"/>
        <a:cs typeface=""/>
      </a:majorFont>
      <a:minorFont>
        <a:latin typeface="Arial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-25000" smtClean="0">
            <a:ln>
              <a:noFill/>
            </a:ln>
            <a:solidFill>
              <a:srgbClr val="0000B6"/>
            </a:solidFill>
            <a:effectLst/>
            <a:latin typeface="Arial" panose="020B0604020202020204" pitchFamily="34" charset="0"/>
            <a:ea typeface="굴림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-25000" smtClean="0">
            <a:ln>
              <a:noFill/>
            </a:ln>
            <a:solidFill>
              <a:srgbClr val="0000B6"/>
            </a:solidFill>
            <a:effectLst/>
            <a:latin typeface="Arial" panose="020B0604020202020204" pitchFamily="34" charset="0"/>
            <a:ea typeface="굴림" pitchFamily="50" charset="-127"/>
          </a:defRPr>
        </a:defPPr>
      </a:lstStyle>
    </a:lnDef>
  </a:objectDefaults>
  <a:extraClrSchemeLst>
    <a:extraClrScheme>
      <a:clrScheme name="ch01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01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01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01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01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01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01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2377</TotalTime>
  <Words>3631</Words>
  <Application>Microsoft Office PowerPoint</Application>
  <PresentationFormat>On-screen Show (4:3)</PresentationFormat>
  <Paragraphs>611</Paragraphs>
  <Slides>71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71</vt:i4>
      </vt:variant>
    </vt:vector>
  </HeadingPairs>
  <TitlesOfParts>
    <vt:vector size="72" baseType="lpstr">
      <vt:lpstr>1_ch01</vt:lpstr>
      <vt:lpstr>Chapter Two</vt:lpstr>
      <vt:lpstr>Reading</vt:lpstr>
      <vt:lpstr>CPU families used in microcontrollers</vt:lpstr>
      <vt:lpstr>CPU families used in microcontrollers</vt:lpstr>
      <vt:lpstr>Overview of 8051 family</vt:lpstr>
      <vt:lpstr>8051 Microcontroller </vt:lpstr>
      <vt:lpstr>8051 Family</vt:lpstr>
      <vt:lpstr>  8051  pin diagram  </vt:lpstr>
      <vt:lpstr>I/O Ports</vt:lpstr>
      <vt:lpstr>8051 I/O ports </vt:lpstr>
      <vt:lpstr>8051 I/O ports </vt:lpstr>
      <vt:lpstr>8051 I/O ports </vt:lpstr>
      <vt:lpstr>Other pins </vt:lpstr>
      <vt:lpstr>ROM in 8051</vt:lpstr>
      <vt:lpstr>RAM in 8051 </vt:lpstr>
      <vt:lpstr>RAM of 8051</vt:lpstr>
      <vt:lpstr>Register Banks</vt:lpstr>
      <vt:lpstr>Register Banks</vt:lpstr>
      <vt:lpstr> Program Status Word (PSW) </vt:lpstr>
      <vt:lpstr>Program Status Word (PSW)</vt:lpstr>
      <vt:lpstr> Program Status Word (PSW) </vt:lpstr>
      <vt:lpstr>Stack in 8051</vt:lpstr>
      <vt:lpstr>bit-addressable RAM</vt:lpstr>
      <vt:lpstr>bit-addressable RAM</vt:lpstr>
      <vt:lpstr>Timers and Counters</vt:lpstr>
      <vt:lpstr>Timers in 8051</vt:lpstr>
      <vt:lpstr>Interrupts</vt:lpstr>
      <vt:lpstr>Interrupts Vs Polling</vt:lpstr>
      <vt:lpstr>Interrupts</vt:lpstr>
      <vt:lpstr>Hardware Interrupts</vt:lpstr>
      <vt:lpstr>Software Interrupts</vt:lpstr>
      <vt:lpstr>Interrupt Service Routine (ISR)</vt:lpstr>
      <vt:lpstr>Steps to Execute an Interrupt</vt:lpstr>
      <vt:lpstr>Steps to Execute an Interrupt</vt:lpstr>
      <vt:lpstr>PowerPoint Presentation</vt:lpstr>
      <vt:lpstr>PowerPoint Presentation</vt:lpstr>
      <vt:lpstr>Interrupts in 8051</vt:lpstr>
      <vt:lpstr>Interrupts in 8051</vt:lpstr>
      <vt:lpstr>Enabling and Disabling an Interrupt</vt:lpstr>
      <vt:lpstr>IE (Interrupt Enable) Register of 8051</vt:lpstr>
      <vt:lpstr>IE (Interrupt Enable) Register of 8051</vt:lpstr>
      <vt:lpstr>Interrupt Priorities</vt:lpstr>
      <vt:lpstr>Interrupt Priority in 8051 </vt:lpstr>
      <vt:lpstr>IP(Interrupt Priority) Register of 8051 </vt:lpstr>
      <vt:lpstr>IP(Interrupt Priority) Register of 8051 </vt:lpstr>
      <vt:lpstr>Registers in 8051</vt:lpstr>
      <vt:lpstr>Assembly languages</vt:lpstr>
      <vt:lpstr>Structure of Assembly Language</vt:lpstr>
      <vt:lpstr>Assembly language instruction</vt:lpstr>
      <vt:lpstr>PowerPoint Presentation</vt:lpstr>
      <vt:lpstr>Assembler directive</vt:lpstr>
      <vt:lpstr>Assembler directive</vt:lpstr>
      <vt:lpstr>Assembly language instruction </vt:lpstr>
      <vt:lpstr>Data Transfer Instructions</vt:lpstr>
      <vt:lpstr>Addressing Modes </vt:lpstr>
      <vt:lpstr>Addressing Modes </vt:lpstr>
      <vt:lpstr>Data Processing Instructions</vt:lpstr>
      <vt:lpstr>Logic Instructions</vt:lpstr>
      <vt:lpstr>Other Logic Instructions</vt:lpstr>
      <vt:lpstr>Rotate </vt:lpstr>
      <vt:lpstr>Rotate through Carry</vt:lpstr>
      <vt:lpstr>Program flow instructions</vt:lpstr>
      <vt:lpstr>Unconditional jump instructions </vt:lpstr>
      <vt:lpstr>Unconditional jump instructions Application</vt:lpstr>
      <vt:lpstr>Conditional Jumps</vt:lpstr>
      <vt:lpstr>Conditional jumps</vt:lpstr>
      <vt:lpstr>More Conditional Jumps</vt:lpstr>
      <vt:lpstr>Iterative Loops</vt:lpstr>
      <vt:lpstr>CALL INSTRUCTIONS</vt:lpstr>
      <vt:lpstr>Call and Return </vt:lpstr>
      <vt:lpstr>Call and Return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Advanced Embedded Systems (ECEG-6436)  </dc:title>
  <dc:creator>PC</dc:creator>
  <cp:lastModifiedBy>HP</cp:lastModifiedBy>
  <cp:revision>43</cp:revision>
  <dcterms:created xsi:type="dcterms:W3CDTF">2019-03-16T04:09:56Z</dcterms:created>
  <dcterms:modified xsi:type="dcterms:W3CDTF">2020-05-10T05:50:15Z</dcterms:modified>
</cp:coreProperties>
</file>