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301" r:id="rId35"/>
    <p:sldId id="302" r:id="rId36"/>
    <p:sldId id="304" r:id="rId37"/>
    <p:sldId id="305" r:id="rId38"/>
    <p:sldId id="306" r:id="rId39"/>
    <p:sldId id="307" r:id="rId40"/>
    <p:sldId id="308" r:id="rId41"/>
    <p:sldId id="310" r:id="rId42"/>
    <p:sldId id="299" r:id="rId43"/>
    <p:sldId id="298" r:id="rId44"/>
    <p:sldId id="300" r:id="rId45"/>
    <p:sldId id="309" r:id="rId46"/>
    <p:sldId id="311" r:id="rId47"/>
    <p:sldId id="277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E592-21BC-4081-A39E-2FD7D8B4E73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F6E6-7940-4C9A-A17E-1E045683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C5EC9-68DD-4542-AB51-FB8B973DD32D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3CDD6-9DF9-4056-92C4-22D1EC5B0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s://www.analyticsvidhya.com/wp-content/uploads/2015/02/Gradual-decline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hyperlink" Target="https://www.analyticsvidhya.com/wp-content/uploads/2015/02/cut-off.gi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ECONOMETRICS of UNIVARIATE TIMESERIES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>
                <a:latin typeface="Bookman Old Style" pitchFamily="18" charset="0"/>
              </a:rPr>
              <a:t>Trend stationary and difference stationary stochastic processes</a:t>
            </a:r>
            <a:br>
              <a:rPr lang="en-US" sz="2200" b="1" dirty="0" smtClean="0">
                <a:latin typeface="Bookman Old Style" pitchFamily="18" charset="0"/>
              </a:rPr>
            </a:b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The distinction between stationary and </a:t>
            </a:r>
            <a:r>
              <a:rPr lang="en-US" sz="2400" dirty="0" err="1" smtClean="0">
                <a:latin typeface="Bookman Old Style" pitchFamily="18" charset="0"/>
              </a:rPr>
              <a:t>nonstationary</a:t>
            </a:r>
            <a:r>
              <a:rPr lang="en-US" sz="2400" dirty="0" smtClean="0">
                <a:latin typeface="Bookman Old Style" pitchFamily="18" charset="0"/>
              </a:rPr>
              <a:t> stochastic processes has a crucial bearing on whether the trend is </a:t>
            </a:r>
            <a:r>
              <a:rPr lang="en-US" sz="2400" i="1" dirty="0" smtClean="0">
                <a:latin typeface="Bookman Old Style" pitchFamily="18" charset="0"/>
              </a:rPr>
              <a:t>deterministic </a:t>
            </a:r>
            <a:r>
              <a:rPr lang="en-US" sz="2400" dirty="0" smtClean="0">
                <a:latin typeface="Bookman Old Style" pitchFamily="18" charset="0"/>
              </a:rPr>
              <a:t>or </a:t>
            </a:r>
            <a:r>
              <a:rPr lang="en-US" sz="2400" i="1" dirty="0" smtClean="0">
                <a:latin typeface="Bookman Old Style" pitchFamily="18" charset="0"/>
              </a:rPr>
              <a:t>stochastic.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Broadly speaking, if the trend in a time series is completely predictable and not variable, we call it a deterministic trend, whereas if it is not predictable, we call it a stochastic trend.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To make the definition more formal, consider the following model of the time series </a:t>
            </a:r>
            <a:r>
              <a:rPr lang="en-US" sz="2400" i="1" dirty="0" err="1" smtClean="0">
                <a:latin typeface="Bookman Old Style" pitchFamily="18" charset="0"/>
              </a:rPr>
              <a:t>xt</a:t>
            </a:r>
            <a:r>
              <a:rPr lang="en-US" sz="2400" i="1" dirty="0" smtClean="0">
                <a:latin typeface="Bookman Old Style" pitchFamily="18" charset="0"/>
              </a:rPr>
              <a:t>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6096000"/>
            <a:ext cx="463902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638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Where </a:t>
            </a:r>
            <a:r>
              <a:rPr lang="en-US" sz="2000" i="1" dirty="0" smtClean="0">
                <a:latin typeface="Bookman Old Style" pitchFamily="18" charset="0"/>
              </a:rPr>
              <a:t>et </a:t>
            </a:r>
            <a:r>
              <a:rPr lang="en-US" sz="2000" dirty="0" smtClean="0">
                <a:latin typeface="Bookman Old Style" pitchFamily="18" charset="0"/>
              </a:rPr>
              <a:t>is a white noise error term and where </a:t>
            </a:r>
            <a:r>
              <a:rPr lang="en-US" sz="2000" i="1" dirty="0" smtClean="0">
                <a:latin typeface="Bookman Old Style" pitchFamily="18" charset="0"/>
              </a:rPr>
              <a:t>t </a:t>
            </a:r>
            <a:r>
              <a:rPr lang="en-US" sz="2000" dirty="0" smtClean="0">
                <a:latin typeface="Bookman Old Style" pitchFamily="18" charset="0"/>
              </a:rPr>
              <a:t>is time measured chronologically. Now we have the following possibilities: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Bookman Old Style" pitchFamily="18" charset="0"/>
              </a:rPr>
              <a:t>Pure random walk If : </a:t>
            </a:r>
          </a:p>
          <a:p>
            <a:pPr algn="just">
              <a:lnSpc>
                <a:spcPct val="150000"/>
              </a:lnSpc>
            </a:pPr>
            <a:endParaRPr lang="en-US" sz="2000" i="1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i="1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i="1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Bookman Old Style" pitchFamily="18" charset="0"/>
              </a:rPr>
              <a:t>It is </a:t>
            </a:r>
            <a:r>
              <a:rPr lang="en-US" sz="2000" dirty="0" smtClean="0">
                <a:latin typeface="Bookman Old Style" pitchFamily="18" charset="0"/>
              </a:rPr>
              <a:t>RWM without drift and is therefore </a:t>
            </a:r>
            <a:r>
              <a:rPr lang="en-US" sz="2000" dirty="0" err="1" smtClean="0">
                <a:latin typeface="Bookman Old Style" pitchFamily="18" charset="0"/>
              </a:rPr>
              <a:t>nonstationary</a:t>
            </a:r>
            <a:r>
              <a:rPr lang="en-US" sz="2000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But note that, if we write the above equation as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200" dirty="0" smtClean="0">
                <a:latin typeface="Bookman Old Style" pitchFamily="18" charset="0"/>
              </a:rPr>
              <a:t>it becomes stationary</a:t>
            </a:r>
          </a:p>
          <a:p>
            <a:pPr algn="just">
              <a:lnSpc>
                <a:spcPct val="160000"/>
              </a:lnSpc>
            </a:pPr>
            <a:r>
              <a:rPr lang="en-US" sz="2200" dirty="0" smtClean="0">
                <a:latin typeface="Bookman Old Style" pitchFamily="18" charset="0"/>
              </a:rPr>
              <a:t>Hence, a RWM without drift is a </a:t>
            </a:r>
            <a:r>
              <a:rPr lang="en-US" sz="2200" i="1" dirty="0" smtClean="0">
                <a:latin typeface="Bookman Old Style" pitchFamily="18" charset="0"/>
              </a:rPr>
              <a:t>difference stationary process(DSP).</a:t>
            </a:r>
            <a:endParaRPr lang="en-US" sz="22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72124"/>
            <a:ext cx="3200400" cy="9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3429000" cy="7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Bookman Old Style" pitchFamily="18" charset="0"/>
              </a:rPr>
              <a:t>A random walk with and without drift</a:t>
            </a:r>
            <a:br>
              <a:rPr lang="en-US" sz="3100" dirty="0" smtClean="0">
                <a:latin typeface="Bookman Old Style" pitchFamily="18" charset="0"/>
              </a:rPr>
            </a:b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i="1" dirty="0" smtClean="0">
                <a:latin typeface="Bookman Old Style" pitchFamily="18" charset="0"/>
              </a:rPr>
              <a:t>Random walk with drift ( right)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701834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latin typeface="Bookman Old Style" pitchFamily="18" charset="0"/>
              </a:rPr>
              <a:t>Deterministic trend: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endParaRPr lang="en-US" sz="2000" dirty="0" smtClean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It will be a </a:t>
            </a:r>
            <a:r>
              <a:rPr lang="en-US" sz="2000" i="1" dirty="0" smtClean="0">
                <a:latin typeface="Bookman Old Style" pitchFamily="18" charset="0"/>
              </a:rPr>
              <a:t>trend stationary process (TSP)</a:t>
            </a:r>
          </a:p>
          <a:p>
            <a:r>
              <a:rPr lang="en-US" sz="2000" dirty="0" smtClean="0">
                <a:latin typeface="Bookman Old Style" pitchFamily="18" charset="0"/>
              </a:rPr>
              <a:t>Deterministic versus stochastic trends</a:t>
            </a:r>
          </a:p>
          <a:p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4038600" cy="10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70566"/>
            <a:ext cx="6858000" cy="344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ookman Old Style" pitchFamily="18" charset="0"/>
              </a:rPr>
              <a:t>Integrated stochastic processes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Recall that the RWM without drift is </a:t>
            </a:r>
            <a:r>
              <a:rPr lang="en-US" sz="2000" dirty="0" err="1" smtClean="0">
                <a:latin typeface="Bookman Old Style" pitchFamily="18" charset="0"/>
              </a:rPr>
              <a:t>nonstationary</a:t>
            </a:r>
            <a:r>
              <a:rPr lang="en-US" sz="2000" dirty="0" smtClean="0">
                <a:latin typeface="Bookman Old Style" pitchFamily="18" charset="0"/>
              </a:rPr>
              <a:t>, but its first difference is stationary.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Therefore, we call the RWM without drift </a:t>
            </a:r>
            <a:r>
              <a:rPr lang="en-US" sz="2000" i="1" dirty="0" smtClean="0">
                <a:latin typeface="Bookman Old Style" pitchFamily="18" charset="0"/>
              </a:rPr>
              <a:t>integrated of order 1, </a:t>
            </a:r>
            <a:r>
              <a:rPr lang="en-US" sz="2000" dirty="0" smtClean="0">
                <a:latin typeface="Bookman Old Style" pitchFamily="18" charset="0"/>
              </a:rPr>
              <a:t>denoted as </a:t>
            </a:r>
            <a:r>
              <a:rPr lang="en-US" sz="2000" i="1" dirty="0" smtClean="0">
                <a:latin typeface="Bookman Old Style" pitchFamily="18" charset="0"/>
              </a:rPr>
              <a:t>I</a:t>
            </a:r>
            <a:r>
              <a:rPr lang="en-US" sz="2000" dirty="0" smtClean="0">
                <a:latin typeface="Bookman Old Style" pitchFamily="18" charset="0"/>
              </a:rPr>
              <a:t>(1).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Similarly, if a time series has to be differenced twice (i.e., take the first difference of the first differences) to make it stationary, we call such a time series </a:t>
            </a:r>
            <a:r>
              <a:rPr lang="en-US" sz="2000" i="1" dirty="0" smtClean="0">
                <a:latin typeface="Bookman Old Style" pitchFamily="18" charset="0"/>
              </a:rPr>
              <a:t>integrated of order 2.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In general, if a (</a:t>
            </a:r>
            <a:r>
              <a:rPr lang="en-US" sz="2000" dirty="0" err="1" smtClean="0">
                <a:latin typeface="Bookman Old Style" pitchFamily="18" charset="0"/>
              </a:rPr>
              <a:t>nonstationary</a:t>
            </a:r>
            <a:r>
              <a:rPr lang="en-US" sz="2000" dirty="0" smtClean="0">
                <a:latin typeface="Bookman Old Style" pitchFamily="18" charset="0"/>
              </a:rPr>
              <a:t>) time series has to be differenced </a:t>
            </a:r>
            <a:r>
              <a:rPr lang="en-US" sz="2000" i="1" dirty="0" smtClean="0">
                <a:latin typeface="Bookman Old Style" pitchFamily="18" charset="0"/>
              </a:rPr>
              <a:t>d </a:t>
            </a:r>
            <a:r>
              <a:rPr lang="en-US" sz="2000" dirty="0" smtClean="0">
                <a:latin typeface="Bookman Old Style" pitchFamily="18" charset="0"/>
              </a:rPr>
              <a:t>times to make it stationary, that time series is said to be </a:t>
            </a:r>
            <a:r>
              <a:rPr lang="en-US" sz="2000" i="1" dirty="0" smtClean="0">
                <a:latin typeface="Bookman Old Style" pitchFamily="18" charset="0"/>
              </a:rPr>
              <a:t>integrated of order d 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If a time series is stationary, it is said to be integrated of order zero, denoted by  </a:t>
            </a:r>
            <a:r>
              <a:rPr lang="en-US" sz="2000" i="1" dirty="0" err="1" smtClean="0">
                <a:latin typeface="Bookman Old Style" pitchFamily="18" charset="0"/>
              </a:rPr>
              <a:t>xt</a:t>
            </a:r>
            <a:r>
              <a:rPr lang="en-US" sz="2000" i="1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~ </a:t>
            </a:r>
            <a:r>
              <a:rPr lang="en-US" sz="2000" i="1" dirty="0" smtClean="0">
                <a:latin typeface="Bookman Old Style" pitchFamily="18" charset="0"/>
              </a:rPr>
              <a:t>I </a:t>
            </a:r>
            <a:r>
              <a:rPr lang="en-US" sz="2000" dirty="0" smtClean="0">
                <a:latin typeface="Bookman Old Style" pitchFamily="18" charset="0"/>
              </a:rPr>
              <a:t>(0)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715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Bookman Old Style" pitchFamily="18" charset="0"/>
              </a:rPr>
              <a:t>Most economic time series are generally </a:t>
            </a:r>
            <a:r>
              <a:rPr lang="en-US" sz="1800" i="1" dirty="0" smtClean="0">
                <a:latin typeface="Bookman Old Style" pitchFamily="18" charset="0"/>
              </a:rPr>
              <a:t>I</a:t>
            </a:r>
            <a:r>
              <a:rPr lang="en-US" sz="1800" dirty="0" smtClean="0">
                <a:latin typeface="Bookman Old Style" pitchFamily="18" charset="0"/>
              </a:rPr>
              <a:t>(1)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800" b="1" i="1" dirty="0" smtClean="0">
                <a:latin typeface="Bookman Old Style" pitchFamily="18" charset="0"/>
              </a:rPr>
              <a:t>Properties of integrated series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853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23386"/>
            <a:ext cx="8001000" cy="520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Autocorrelation function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2408"/>
            <a:ext cx="8610600" cy="53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Introduction 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 </a:t>
            </a:r>
            <a:r>
              <a:rPr lang="en-US" i="1" dirty="0" smtClean="0">
                <a:latin typeface="Bookman Old Style" pitchFamily="18" charset="0"/>
              </a:rPr>
              <a:t>time-series </a:t>
            </a:r>
            <a:r>
              <a:rPr lang="en-US" dirty="0" smtClean="0">
                <a:latin typeface="Bookman Old Style" pitchFamily="18" charset="0"/>
              </a:rPr>
              <a:t>is a set of observations on a quantitative or discrete variable collected over time.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 In time series analysis, we analyze the past behavior of a variable in order to predict its future behavior.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The observations from a discrete time series, made at some fixed interval h, at times 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en-US" dirty="0" smtClean="0">
                <a:latin typeface="Bookman Old Style" pitchFamily="18" charset="0"/>
              </a:rPr>
              <a:t>1 , 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en-US" dirty="0" smtClean="0">
                <a:latin typeface="Bookman Old Style" pitchFamily="18" charset="0"/>
              </a:rPr>
              <a:t>2 ,K, </a:t>
            </a:r>
            <a:r>
              <a:rPr lang="en-US" i="1" dirty="0" smtClean="0">
                <a:latin typeface="Bookman Old Style" pitchFamily="18" charset="0"/>
              </a:rPr>
              <a:t>t N </a:t>
            </a:r>
            <a:r>
              <a:rPr lang="en-US" dirty="0" smtClean="0">
                <a:latin typeface="Bookman Old Style" pitchFamily="18" charset="0"/>
              </a:rPr>
              <a:t>may be denoted by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en-US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en-US" dirty="0" smtClean="0">
                <a:latin typeface="Bookman Old Style" pitchFamily="18" charset="0"/>
              </a:rPr>
              <a:t>1 ), 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en-US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</a:t>
            </a:r>
            <a:r>
              <a:rPr lang="en-US" dirty="0" smtClean="0">
                <a:latin typeface="Bookman Old Style" pitchFamily="18" charset="0"/>
              </a:rPr>
              <a:t>2 ),K,  </a:t>
            </a:r>
            <a:r>
              <a:rPr lang="en-US" i="1" dirty="0" smtClean="0">
                <a:latin typeface="Bookman Old Style" pitchFamily="18" charset="0"/>
              </a:rPr>
              <a:t>x</a:t>
            </a:r>
            <a:r>
              <a:rPr lang="en-US" dirty="0" smtClean="0">
                <a:latin typeface="Bookman Old Style" pitchFamily="18" charset="0"/>
              </a:rPr>
              <a:t>(</a:t>
            </a:r>
            <a:r>
              <a:rPr lang="en-US" i="1" dirty="0" smtClean="0">
                <a:latin typeface="Bookman Old Style" pitchFamily="18" charset="0"/>
              </a:rPr>
              <a:t>t N  </a:t>
            </a:r>
            <a:r>
              <a:rPr lang="en-US" dirty="0" smtClean="0">
                <a:latin typeface="Bookman Old Style" pitchFamily="18" charset="0"/>
              </a:rPr>
              <a:t>).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discrete time series may arise in two ways: by sampling a continuous time series, and by accumulating a variable over a period of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834" y="2743200"/>
            <a:ext cx="820067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noise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1600200"/>
            <a:ext cx="80250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man Old Style" pitchFamily="18" charset="0"/>
              </a:rPr>
              <a:t>Simple Autoregressive (AR) models </a:t>
            </a:r>
            <a:endParaRPr lang="en-US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94024"/>
            <a:ext cx="8077200" cy="53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87258"/>
            <a:ext cx="8458200" cy="548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AR models 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8144" cy="36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01000" cy="54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4166"/>
            <a:ext cx="8534399" cy="546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65200"/>
            <a:ext cx="8001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129568"/>
            <a:ext cx="8491790" cy="35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Con’d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dirty="0" smtClean="0">
                <a:latin typeface="Bookman Old Style" pitchFamily="18" charset="0"/>
              </a:rPr>
              <a:t>They pose several </a:t>
            </a:r>
            <a:r>
              <a:rPr lang="en-US" sz="3600" i="1" dirty="0" smtClean="0">
                <a:latin typeface="Bookman Old Style" pitchFamily="18" charset="0"/>
              </a:rPr>
              <a:t>challenges </a:t>
            </a:r>
            <a:r>
              <a:rPr lang="en-US" sz="3600" dirty="0" smtClean="0">
                <a:latin typeface="Bookman Old Style" pitchFamily="18" charset="0"/>
              </a:rPr>
              <a:t>to econometricians and practitioners: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latin typeface="Bookman Old Style" pitchFamily="18" charset="0"/>
              </a:rPr>
              <a:t>Empirical work based on time series data assumes that the underlying time series is </a:t>
            </a:r>
            <a:r>
              <a:rPr lang="en-US" sz="3600" i="1" dirty="0" smtClean="0">
                <a:latin typeface="Bookman Old Style" pitchFamily="18" charset="0"/>
              </a:rPr>
              <a:t>stationary.</a:t>
            </a:r>
            <a:endParaRPr lang="en-US" sz="3600" dirty="0" smtClean="0">
              <a:latin typeface="Bookman Old Style" pitchFamily="18" charset="0"/>
            </a:endParaRP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latin typeface="Bookman Old Style" pitchFamily="18" charset="0"/>
              </a:rPr>
              <a:t>Sometimes autocorrelation results because the underlying time series is non-stationary.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latin typeface="Bookman Old Style" pitchFamily="18" charset="0"/>
              </a:rPr>
              <a:t>Some financial time series, such as stock prices, exhibit what is known as the </a:t>
            </a:r>
            <a:r>
              <a:rPr lang="en-US" sz="3600" i="1" dirty="0" smtClean="0">
                <a:latin typeface="Bookman Old Style" pitchFamily="18" charset="0"/>
              </a:rPr>
              <a:t>random walk phenomenon. </a:t>
            </a:r>
            <a:r>
              <a:rPr lang="en-US" sz="3600" dirty="0" smtClean="0">
                <a:latin typeface="Bookman Old Style" pitchFamily="18" charset="0"/>
              </a:rPr>
              <a:t>This means the best prediction of the price of a stock tomorrow is equal to its price today plus a purely random shock (or error term). If this were in fact the case, forecasting asset prices would be a futile exercise.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Autocorrelation function of AR(1) models </a:t>
            </a:r>
            <a:endParaRPr lang="en-US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543800" cy="53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AR(P) models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r>
              <a:rPr lang="en-US" sz="2000" dirty="0" smtClean="0">
                <a:latin typeface="Bookman Old Style" pitchFamily="18" charset="0"/>
              </a:rPr>
              <a:t>AR(p) models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600200"/>
            <a:ext cx="6888569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Partial autocorrelation function (PACF)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924799" cy="521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For a pure autoregressive process of lag </a:t>
            </a:r>
            <a:r>
              <a:rPr lang="en-US" sz="2400" i="1" dirty="0" smtClean="0">
                <a:latin typeface="Bookman Old Style" pitchFamily="18" charset="0"/>
              </a:rPr>
              <a:t>p</a:t>
            </a:r>
            <a:r>
              <a:rPr lang="en-US" sz="2400" dirty="0" smtClean="0">
                <a:latin typeface="Bookman Old Style" pitchFamily="18" charset="0"/>
              </a:rPr>
              <a:t>, the partial autocorrelation function up to lag </a:t>
            </a:r>
            <a:r>
              <a:rPr lang="en-US" sz="2400" i="1" dirty="0" smtClean="0">
                <a:latin typeface="Bookman Old Style" pitchFamily="18" charset="0"/>
              </a:rPr>
              <a:t>p </a:t>
            </a:r>
            <a:r>
              <a:rPr lang="en-US" sz="2400" dirty="0" smtClean="0">
                <a:latin typeface="Bookman Old Style" pitchFamily="18" charset="0"/>
              </a:rPr>
              <a:t>will be the autoregressive coefficients while beyond that lag we expect them all to be zero.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in general there will be a `cut off' at lag </a:t>
            </a:r>
            <a:r>
              <a:rPr lang="en-US" sz="2400" i="1" dirty="0" smtClean="0">
                <a:latin typeface="Bookman Old Style" pitchFamily="18" charset="0"/>
              </a:rPr>
              <a:t>p </a:t>
            </a:r>
            <a:r>
              <a:rPr lang="en-US" sz="2400" dirty="0" smtClean="0">
                <a:latin typeface="Bookman Old Style" pitchFamily="18" charset="0"/>
              </a:rPr>
              <a:t>in the partial autocorrelation function.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The </a:t>
            </a:r>
            <a:r>
              <a:rPr lang="en-US" sz="2400" dirty="0" err="1" smtClean="0">
                <a:latin typeface="Bookman Old Style" pitchFamily="18" charset="0"/>
              </a:rPr>
              <a:t>correlogram</a:t>
            </a:r>
            <a:r>
              <a:rPr lang="en-US" sz="2400" dirty="0" smtClean="0">
                <a:latin typeface="Bookman Old Style" pitchFamily="18" charset="0"/>
              </a:rPr>
              <a:t> on the other hand will decline asymptotical towards zero and not exhibit any discrete `cut of' point.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Moving average models(MA)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53399" cy="49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MA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536402" cy="54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Properties of MA models: </a:t>
            </a:r>
            <a:r>
              <a:rPr lang="en-US" sz="2400" dirty="0" err="1" smtClean="0">
                <a:latin typeface="Bookman Old Style" pitchFamily="18" charset="0"/>
              </a:rPr>
              <a:t>stationarity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229600" cy="54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Properties of MA models: autocorrelation function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Con’d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41389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 fontScale="55000" lnSpcReduction="20000"/>
          </a:bodyPr>
          <a:lstStyle/>
          <a:p>
            <a:pPr lvl="1" algn="just">
              <a:lnSpc>
                <a:spcPct val="170000"/>
              </a:lnSpc>
            </a:pPr>
            <a:r>
              <a:rPr lang="en-US" sz="2900" dirty="0" smtClean="0">
                <a:latin typeface="Bookman Old Style" pitchFamily="18" charset="0"/>
              </a:rPr>
              <a:t>Regression models involving time series data are often used for forecasting. We would like to know if such forecasting is valid if the underlying time series are not stationary.</a:t>
            </a:r>
          </a:p>
          <a:p>
            <a:pPr lvl="1" algn="just">
              <a:lnSpc>
                <a:spcPct val="170000"/>
              </a:lnSpc>
            </a:pPr>
            <a:r>
              <a:rPr lang="en-US" sz="2900" dirty="0" smtClean="0">
                <a:latin typeface="Bookman Old Style" pitchFamily="18" charset="0"/>
              </a:rPr>
              <a:t>Causality tests assume that the time series involved in analysis are stationary. Therefore, tests of </a:t>
            </a:r>
            <a:r>
              <a:rPr lang="en-US" sz="2900" dirty="0" err="1" smtClean="0">
                <a:latin typeface="Bookman Old Style" pitchFamily="18" charset="0"/>
              </a:rPr>
              <a:t>stationarity</a:t>
            </a:r>
            <a:r>
              <a:rPr lang="en-US" sz="2900" dirty="0" smtClean="0">
                <a:latin typeface="Bookman Old Style" pitchFamily="18" charset="0"/>
              </a:rPr>
              <a:t> should precede tests of causality.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n-US" sz="2900" dirty="0" smtClean="0">
                <a:latin typeface="Bookman Old Style" pitchFamily="18" charset="0"/>
              </a:rPr>
              <a:t>Components of a time series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en-US" sz="2900" b="1" dirty="0" smtClean="0">
                <a:latin typeface="Bookman Old Style" pitchFamily="18" charset="0"/>
              </a:rPr>
              <a:t>a. Stochastic Processes</a:t>
            </a:r>
          </a:p>
          <a:p>
            <a:pPr algn="just">
              <a:lnSpc>
                <a:spcPct val="170000"/>
              </a:lnSpc>
            </a:pPr>
            <a:r>
              <a:rPr lang="en-US" sz="2900" dirty="0" smtClean="0">
                <a:latin typeface="Bookman Old Style" pitchFamily="18" charset="0"/>
              </a:rPr>
              <a:t>A random or stochastic process is a collection of random variables ordered in time. </a:t>
            </a:r>
          </a:p>
          <a:p>
            <a:pPr algn="just">
              <a:lnSpc>
                <a:spcPct val="170000"/>
              </a:lnSpc>
            </a:pPr>
            <a:r>
              <a:rPr lang="en-US" sz="2900" dirty="0" smtClean="0">
                <a:latin typeface="Bookman Old Style" pitchFamily="18" charset="0"/>
              </a:rPr>
              <a:t>a stochastic process is known as </a:t>
            </a:r>
            <a:r>
              <a:rPr lang="en-US" sz="2900" dirty="0" err="1" smtClean="0">
                <a:latin typeface="Bookman Old Style" pitchFamily="18" charset="0"/>
              </a:rPr>
              <a:t>a</a:t>
            </a:r>
            <a:r>
              <a:rPr lang="en-US" sz="2900" i="1" dirty="0" err="1" smtClean="0">
                <a:latin typeface="Bookman Old Style" pitchFamily="18" charset="0"/>
              </a:rPr>
              <a:t>weakly</a:t>
            </a:r>
            <a:r>
              <a:rPr lang="en-US" sz="2900" i="1" dirty="0" smtClean="0">
                <a:latin typeface="Bookman Old Style" pitchFamily="18" charset="0"/>
              </a:rPr>
              <a:t> stationary, </a:t>
            </a:r>
            <a:r>
              <a:rPr lang="en-US" sz="2900" dirty="0" smtClean="0">
                <a:latin typeface="Bookman Old Style" pitchFamily="18" charset="0"/>
              </a:rPr>
              <a:t>or </a:t>
            </a:r>
            <a:r>
              <a:rPr lang="en-US" sz="2900" i="1" dirty="0" smtClean="0">
                <a:latin typeface="Bookman Old Style" pitchFamily="18" charset="0"/>
              </a:rPr>
              <a:t>covariance stationary, </a:t>
            </a:r>
            <a:r>
              <a:rPr lang="en-US" sz="2900" dirty="0" smtClean="0">
                <a:latin typeface="Bookman Old Style" pitchFamily="18" charset="0"/>
              </a:rPr>
              <a:t>or </a:t>
            </a:r>
            <a:r>
              <a:rPr lang="en-US" sz="2900" i="1" dirty="0" smtClean="0">
                <a:latin typeface="Bookman Old Style" pitchFamily="18" charset="0"/>
              </a:rPr>
              <a:t>second-order stationary, </a:t>
            </a:r>
            <a:r>
              <a:rPr lang="en-US" sz="2900" dirty="0" smtClean="0">
                <a:latin typeface="Bookman Old Style" pitchFamily="18" charset="0"/>
              </a:rPr>
              <a:t>or </a:t>
            </a:r>
            <a:r>
              <a:rPr lang="en-US" sz="2900" i="1" dirty="0" smtClean="0">
                <a:latin typeface="Bookman Old Style" pitchFamily="18" charset="0"/>
              </a:rPr>
              <a:t>wide sense, stochastic process. </a:t>
            </a:r>
          </a:p>
          <a:p>
            <a:pPr algn="just">
              <a:lnSpc>
                <a:spcPct val="170000"/>
              </a:lnSpc>
            </a:pPr>
            <a:r>
              <a:rPr lang="en-US" sz="2900" dirty="0" smtClean="0">
                <a:latin typeface="Bookman Old Style" pitchFamily="18" charset="0"/>
              </a:rPr>
              <a:t>If a time series is stationary, its m</a:t>
            </a:r>
            <a:r>
              <a:rPr lang="en-US" sz="2900" u="sng" dirty="0" smtClean="0">
                <a:latin typeface="Bookman Old Style" pitchFamily="18" charset="0"/>
              </a:rPr>
              <a:t> </a:t>
            </a:r>
            <a:r>
              <a:rPr lang="en-US" sz="2900" dirty="0" err="1" smtClean="0">
                <a:latin typeface="Bookman Old Style" pitchFamily="18" charset="0"/>
              </a:rPr>
              <a:t>ean</a:t>
            </a:r>
            <a:r>
              <a:rPr lang="en-US" sz="2900" dirty="0" smtClean="0">
                <a:latin typeface="Bookman Old Style" pitchFamily="18" charset="0"/>
              </a:rPr>
              <a:t>, variance, and </a:t>
            </a:r>
            <a:r>
              <a:rPr lang="en-US" sz="2900" dirty="0" err="1" smtClean="0">
                <a:latin typeface="Bookman Old Style" pitchFamily="18" charset="0"/>
              </a:rPr>
              <a:t>autocovariance</a:t>
            </a:r>
            <a:r>
              <a:rPr lang="en-US" sz="2900" dirty="0" smtClean="0">
                <a:latin typeface="Bookman Old Style" pitchFamily="18" charset="0"/>
              </a:rPr>
              <a:t> (at various lags) remain the same no matter at what point we measure them; that is, they are time in</a:t>
            </a:r>
            <a:r>
              <a:rPr lang="en-US" sz="2900" u="sng" dirty="0" smtClean="0">
                <a:latin typeface="Bookman Old Style" pitchFamily="18" charset="0"/>
              </a:rPr>
              <a:t>  </a:t>
            </a:r>
            <a:r>
              <a:rPr lang="en-US" sz="2900" dirty="0" smtClean="0">
                <a:latin typeface="Bookman Old Style" pitchFamily="18" charset="0"/>
              </a:rPr>
              <a:t>variant. </a:t>
            </a:r>
          </a:p>
          <a:p>
            <a:pPr lvl="1">
              <a:lnSpc>
                <a:spcPct val="170000"/>
              </a:lnSpc>
              <a:buNone/>
            </a:pPr>
            <a:endParaRPr lang="en-US" sz="3600" dirty="0" smtClean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59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Summary 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The autoregressive processes have, in general, infinite non-zero autocorrelation coefficients that decay with the lag.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The AR processes have a relatively “long” memory, since the current value of a series is correlated with all previous ones, although with decreasing coefficients.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 family of processes that have this “very short memory” property are the moving average, or MA processes.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The MA processes are a function of a finite, and generally small, number of its past innovations.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Rules: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52585"/>
          <a:ext cx="7924800" cy="1786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04"/>
                <a:gridCol w="3295461"/>
                <a:gridCol w="3138535"/>
              </a:tblGrid>
              <a:tr h="497051">
                <a:tc>
                  <a:txBody>
                    <a:bodyPr/>
                    <a:lstStyle/>
                    <a:p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ACF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PACF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88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AR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Geometric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Significant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till p lags 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53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MA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man Old Style" pitchFamily="18" charset="0"/>
                        </a:rPr>
                        <a:t>Significant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till p lags </a:t>
                      </a:r>
                      <a:endParaRPr lang="en-US" sz="20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man Old Style" pitchFamily="18" charset="0"/>
                        </a:rPr>
                        <a:t>Geometric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</a:t>
                      </a:r>
                      <a:endParaRPr lang="en-US" sz="20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970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man Old Style" pitchFamily="18" charset="0"/>
                        </a:rPr>
                        <a:t>ARMA </a:t>
                      </a:r>
                      <a:endParaRPr lang="en-US" sz="2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man Old Style" pitchFamily="18" charset="0"/>
                        </a:rPr>
                        <a:t>Geometric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</a:t>
                      </a:r>
                      <a:endParaRPr lang="en-US" sz="20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man Old Style" pitchFamily="18" charset="0"/>
                        </a:rPr>
                        <a:t>Geometric</a:t>
                      </a:r>
                      <a:r>
                        <a:rPr lang="en-US" sz="2000" baseline="0" dirty="0" smtClean="0">
                          <a:latin typeface="Bookman Old Style" pitchFamily="18" charset="0"/>
                        </a:rPr>
                        <a:t> </a:t>
                      </a:r>
                      <a:endParaRPr lang="en-US" sz="20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AR(1)</a:t>
            </a:r>
            <a:endParaRPr lang="en-US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3438" y="1990486"/>
            <a:ext cx="5117123" cy="374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65840"/>
            <a:ext cx="6705600" cy="47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ACF                                         PACF                                         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8" name="Picture 7" descr="acf, gradual declin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cf, cut of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MA(2)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           ACF                                        PACF</a:t>
            </a:r>
            <a:r>
              <a:rPr lang="en-US" dirty="0" smtClean="0"/>
              <a:t>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cf, cut of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4191000" cy="270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cf, gradual decli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191000" cy="270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</a:rPr>
              <a:t>ARMA Model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ARMA </a:t>
            </a:r>
            <a:r>
              <a:rPr lang="en-US" sz="2400" dirty="0" smtClean="0">
                <a:latin typeface="Bookman Old Style" pitchFamily="18" charset="0"/>
              </a:rPr>
              <a:t>Model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023" y="1142999"/>
            <a:ext cx="8568177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128" y="990600"/>
            <a:ext cx="87334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Time series are an example of a stochastic or random process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Mathematically, a stochastic    process    is    an    indexed    collection    of    random    variables:     {</a:t>
            </a:r>
            <a:r>
              <a:rPr lang="en-US" sz="2400" i="1" dirty="0" err="1" smtClean="0">
                <a:latin typeface="Bookman Old Style" pitchFamily="18" charset="0"/>
              </a:rPr>
              <a:t>xt</a:t>
            </a:r>
            <a:r>
              <a:rPr lang="en-US" sz="2400" i="1" dirty="0" smtClean="0">
                <a:latin typeface="Bookman Old Style" pitchFamily="18" charset="0"/>
              </a:rPr>
              <a:t>   </a:t>
            </a:r>
            <a:r>
              <a:rPr lang="en-US" sz="2400" dirty="0" smtClean="0">
                <a:latin typeface="Bookman Old Style" pitchFamily="18" charset="0"/>
              </a:rPr>
              <a:t>: </a:t>
            </a:r>
            <a:r>
              <a:rPr lang="en-US" sz="2400" i="1" dirty="0" smtClean="0">
                <a:latin typeface="Bookman Old Style" pitchFamily="18" charset="0"/>
              </a:rPr>
              <a:t>t </a:t>
            </a:r>
            <a:r>
              <a:rPr lang="en-US" sz="2400" dirty="0" smtClean="0">
                <a:latin typeface="Bookman Old Style" pitchFamily="18" charset="0"/>
              </a:rPr>
              <a:t>Î</a:t>
            </a:r>
            <a:r>
              <a:rPr lang="en-US" sz="2400" i="1" dirty="0" smtClean="0">
                <a:latin typeface="Bookman Old Style" pitchFamily="18" charset="0"/>
              </a:rPr>
              <a:t>T </a:t>
            </a:r>
            <a:r>
              <a:rPr lang="en-US" sz="2400" dirty="0" smtClean="0">
                <a:latin typeface="Bookman Old Style" pitchFamily="18" charset="0"/>
              </a:rPr>
              <a:t>}. We are concerned only with processes indexed by time, either discrete time or continuous time processes. 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Box-Jenkins model selection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78878"/>
            <a:ext cx="8610600" cy="54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493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649" y="1066800"/>
            <a:ext cx="860858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104" y="990600"/>
            <a:ext cx="87131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Estimation of ARMA models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48752"/>
            <a:ext cx="7508080" cy="214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Stationary stochastic process: white noise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Inference is most easy, when a process is stationary—its distribution does not change over time.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 process is weakly stationary if its mean and </a:t>
            </a:r>
            <a:r>
              <a:rPr lang="en-US" dirty="0" err="1" smtClean="0">
                <a:latin typeface="Bookman Old Style" pitchFamily="18" charset="0"/>
              </a:rPr>
              <a:t>autocovariance</a:t>
            </a:r>
            <a:r>
              <a:rPr lang="en-US" dirty="0" smtClean="0">
                <a:latin typeface="Bookman Old Style" pitchFamily="18" charset="0"/>
              </a:rPr>
              <a:t> functions do not change over time.</a:t>
            </a:r>
          </a:p>
          <a:p>
            <a:pPr algn="just">
              <a:lnSpc>
                <a:spcPct val="170000"/>
              </a:lnSpc>
            </a:pPr>
            <a:r>
              <a:rPr lang="en-US" b="1" i="1" dirty="0" smtClean="0">
                <a:latin typeface="Bookman Old Style" pitchFamily="18" charset="0"/>
              </a:rPr>
              <a:t>Strict </a:t>
            </a:r>
            <a:r>
              <a:rPr lang="en-US" b="1" i="1" dirty="0" err="1" smtClean="0">
                <a:latin typeface="Bookman Old Style" pitchFamily="18" charset="0"/>
              </a:rPr>
              <a:t>stationarity</a:t>
            </a:r>
            <a:r>
              <a:rPr lang="en-US" b="1" i="1" dirty="0" smtClean="0">
                <a:latin typeface="Bookman Old Style" pitchFamily="18" charset="0"/>
              </a:rPr>
              <a:t>: </a:t>
            </a:r>
            <a:r>
              <a:rPr lang="en-US" dirty="0" smtClean="0">
                <a:latin typeface="Bookman Old Style" pitchFamily="18" charset="0"/>
              </a:rPr>
              <a:t>For any values of </a:t>
            </a:r>
            <a:r>
              <a:rPr lang="en-US" i="1" dirty="0" smtClean="0">
                <a:latin typeface="Bookman Old Style" pitchFamily="18" charset="0"/>
              </a:rPr>
              <a:t>j</a:t>
            </a:r>
            <a:r>
              <a:rPr lang="en-US" dirty="0" smtClean="0">
                <a:latin typeface="Bookman Old Style" pitchFamily="18" charset="0"/>
              </a:rPr>
              <a:t>1 , </a:t>
            </a:r>
            <a:r>
              <a:rPr lang="en-US" i="1" dirty="0" smtClean="0">
                <a:latin typeface="Bookman Old Style" pitchFamily="18" charset="0"/>
              </a:rPr>
              <a:t>j</a:t>
            </a:r>
            <a:r>
              <a:rPr lang="en-US" dirty="0" smtClean="0">
                <a:latin typeface="Bookman Old Style" pitchFamily="18" charset="0"/>
              </a:rPr>
              <a:t>2 ,K, </a:t>
            </a:r>
            <a:r>
              <a:rPr lang="en-US" i="1" dirty="0" err="1" smtClean="0">
                <a:latin typeface="Bookman Old Style" pitchFamily="18" charset="0"/>
              </a:rPr>
              <a:t>jN</a:t>
            </a: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, the joint distribution of the dependent variable depends only on the intervals separating the dates and not on the date itself.</a:t>
            </a:r>
          </a:p>
          <a:p>
            <a:pPr algn="just">
              <a:lnSpc>
                <a:spcPct val="170000"/>
              </a:lnSpc>
              <a:buNone/>
            </a:pPr>
            <a:endParaRPr lang="en-US" dirty="0" smtClean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b="1" i="1" dirty="0" smtClean="0">
                <a:latin typeface="Bookman Old Style" pitchFamily="18" charset="0"/>
              </a:rPr>
              <a:t>Weak </a:t>
            </a:r>
            <a:r>
              <a:rPr lang="en-US" b="1" i="1" dirty="0" err="1" smtClean="0">
                <a:latin typeface="Bookman Old Style" pitchFamily="18" charset="0"/>
              </a:rPr>
              <a:t>stationarity</a:t>
            </a:r>
            <a:r>
              <a:rPr lang="en-US" dirty="0" smtClean="0">
                <a:latin typeface="Bookman Old Style" pitchFamily="18" charset="0"/>
              </a:rPr>
              <a:t>: We are primarily concerned with weak, or covariance </a:t>
            </a:r>
            <a:r>
              <a:rPr lang="en-US" dirty="0" err="1" smtClean="0">
                <a:latin typeface="Bookman Old Style" pitchFamily="18" charset="0"/>
              </a:rPr>
              <a:t>stationarity</a:t>
            </a:r>
            <a:r>
              <a:rPr lang="en-US" dirty="0" smtClean="0">
                <a:latin typeface="Bookman Old Style" pitchFamily="18" charset="0"/>
              </a:rPr>
              <a:t>, such a series has a constant mean and constant, finite variance. The </a:t>
            </a:r>
            <a:r>
              <a:rPr lang="en-US" dirty="0" err="1" smtClean="0">
                <a:latin typeface="Bookman Old Style" pitchFamily="18" charset="0"/>
              </a:rPr>
              <a:t>autocovariance</a:t>
            </a:r>
            <a:r>
              <a:rPr lang="en-US" dirty="0" smtClean="0">
                <a:latin typeface="Bookman Old Style" pitchFamily="18" charset="0"/>
              </a:rPr>
              <a:t> depends only on the time difference or lag between the two time points involved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sz="2400" dirty="0" smtClean="0">
                <a:latin typeface="Bookman Old Style" pitchFamily="18" charset="0"/>
              </a:rPr>
              <a:t>Illustration of some stationary time series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1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dirty="0" err="1" smtClean="0">
                <a:latin typeface="Bookman Old Style" pitchFamily="18" charset="0"/>
              </a:rPr>
              <a:t>Nonstationary</a:t>
            </a:r>
            <a:r>
              <a:rPr lang="en-US" sz="2400" b="1" dirty="0" smtClean="0">
                <a:latin typeface="Bookman Old Style" pitchFamily="18" charset="0"/>
              </a:rPr>
              <a:t> stochastic processes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Although our interest is in stationary time series, one often encounters </a:t>
            </a:r>
            <a:r>
              <a:rPr lang="en-US" dirty="0" err="1" smtClean="0">
                <a:latin typeface="Bookman Old Style" pitchFamily="18" charset="0"/>
              </a:rPr>
              <a:t>nonstationary</a:t>
            </a:r>
            <a:r>
              <a:rPr lang="en-US" dirty="0" smtClean="0">
                <a:latin typeface="Bookman Old Style" pitchFamily="18" charset="0"/>
              </a:rPr>
              <a:t> time series, the classic example being the</a:t>
            </a:r>
            <a:r>
              <a:rPr lang="en-US" u="sng" dirty="0" smtClean="0">
                <a:latin typeface="Bookman Old Style" pitchFamily="18" charset="0"/>
              </a:rPr>
              <a:t> </a:t>
            </a:r>
            <a:r>
              <a:rPr lang="en-US" i="1" dirty="0" smtClean="0">
                <a:latin typeface="Bookman Old Style" pitchFamily="18" charset="0"/>
              </a:rPr>
              <a:t>random walk model (</a:t>
            </a:r>
            <a:r>
              <a:rPr lang="en-US" dirty="0" smtClean="0">
                <a:latin typeface="Bookman Old Style" pitchFamily="18" charset="0"/>
              </a:rPr>
              <a:t>RWM).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It is often said that asset prices, such as stock prices or exchange rates, follow a random walk; that is, they are </a:t>
            </a:r>
            <a:r>
              <a:rPr lang="en-US" dirty="0" err="1" smtClean="0">
                <a:latin typeface="Bookman Old Style" pitchFamily="18" charset="0"/>
              </a:rPr>
              <a:t>nonstationary</a:t>
            </a:r>
            <a:r>
              <a:rPr lang="en-US" dirty="0" smtClean="0">
                <a:latin typeface="Bookman Old Style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We distinguish two types of random walks: (1) random walk without drift (i.e., no constant or intercept term) and (2) random walk with drift (i.e., a constant term is present).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The simplest form of stochastic trend is given by the following random walk with drift model:</a:t>
            </a:r>
          </a:p>
          <a:p>
            <a:pPr algn="just">
              <a:lnSpc>
                <a:spcPct val="170000"/>
              </a:lnSpc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865096"/>
            <a:ext cx="2209800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</a:t>
            </a:r>
            <a:r>
              <a:rPr lang="en-US" dirty="0" err="1" smtClean="0"/>
              <a:t>nonstationary</a:t>
            </a:r>
            <a:r>
              <a:rPr lang="en-US" dirty="0" smtClean="0"/>
              <a:t> series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1238</Words>
  <Application>Microsoft Office PowerPoint</Application>
  <PresentationFormat>On-screen Show (4:3)</PresentationFormat>
  <Paragraphs>144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ECONOMETRICS of UNIVARIATE TIMESERIES</vt:lpstr>
      <vt:lpstr>Introduction </vt:lpstr>
      <vt:lpstr>Con’d </vt:lpstr>
      <vt:lpstr>Con’d </vt:lpstr>
      <vt:lpstr>Con’d </vt:lpstr>
      <vt:lpstr>Stationary stochastic process: white noise</vt:lpstr>
      <vt:lpstr>Con’d </vt:lpstr>
      <vt:lpstr>Nonstationary stochastic processes</vt:lpstr>
      <vt:lpstr> Some nonstationary series </vt:lpstr>
      <vt:lpstr> Trend stationary and difference stationary stochastic processes </vt:lpstr>
      <vt:lpstr>Con’d </vt:lpstr>
      <vt:lpstr> A random walk with and without drift </vt:lpstr>
      <vt:lpstr>Deterministic trend:</vt:lpstr>
      <vt:lpstr>Integrated stochastic processes</vt:lpstr>
      <vt:lpstr>Con’d </vt:lpstr>
      <vt:lpstr>Correlation</vt:lpstr>
      <vt:lpstr>Autocorrelation function </vt:lpstr>
      <vt:lpstr>Con’d </vt:lpstr>
      <vt:lpstr>Con’d </vt:lpstr>
      <vt:lpstr>Con’d </vt:lpstr>
      <vt:lpstr>White noise </vt:lpstr>
      <vt:lpstr>Con’d </vt:lpstr>
      <vt:lpstr>Simple Autoregressive (AR) models </vt:lpstr>
      <vt:lpstr>Con’d </vt:lpstr>
      <vt:lpstr>Properties of AR models </vt:lpstr>
      <vt:lpstr>Con’d </vt:lpstr>
      <vt:lpstr>Con’d </vt:lpstr>
      <vt:lpstr>Con’d </vt:lpstr>
      <vt:lpstr>Con’d </vt:lpstr>
      <vt:lpstr>Autocorrelation function of AR(1) models </vt:lpstr>
      <vt:lpstr>AR(P) models </vt:lpstr>
      <vt:lpstr>Partial autocorrelation function (PACF)</vt:lpstr>
      <vt:lpstr>CON’D </vt:lpstr>
      <vt:lpstr>Moving average models(MA)</vt:lpstr>
      <vt:lpstr>MA</vt:lpstr>
      <vt:lpstr>Con’d </vt:lpstr>
      <vt:lpstr>Properties of MA models: stationarity </vt:lpstr>
      <vt:lpstr>Properties of MA models: autocorrelation function </vt:lpstr>
      <vt:lpstr>Con’d </vt:lpstr>
      <vt:lpstr>Slide 40</vt:lpstr>
      <vt:lpstr>Summary </vt:lpstr>
      <vt:lpstr>con’d </vt:lpstr>
      <vt:lpstr>AR(1)</vt:lpstr>
      <vt:lpstr>Con’d </vt:lpstr>
      <vt:lpstr>Con’d </vt:lpstr>
      <vt:lpstr>MA(2)</vt:lpstr>
      <vt:lpstr>Slide 47</vt:lpstr>
      <vt:lpstr>ARMA Model</vt:lpstr>
      <vt:lpstr>Con’d </vt:lpstr>
      <vt:lpstr>con’d </vt:lpstr>
      <vt:lpstr>Con’d </vt:lpstr>
      <vt:lpstr>Con’d </vt:lpstr>
      <vt:lpstr>Box-Jenkins model selection </vt:lpstr>
      <vt:lpstr>Con’d </vt:lpstr>
      <vt:lpstr>Con’d </vt:lpstr>
      <vt:lpstr>Con’d </vt:lpstr>
      <vt:lpstr>Estimation of ARMA models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ECONOMETRICS of UNIVARIATE TIMESERIES</dc:title>
  <dc:creator>D.B</dc:creator>
  <cp:lastModifiedBy>user</cp:lastModifiedBy>
  <cp:revision>27</cp:revision>
  <dcterms:created xsi:type="dcterms:W3CDTF">2006-08-16T00:00:00Z</dcterms:created>
  <dcterms:modified xsi:type="dcterms:W3CDTF">2020-03-17T17:50:13Z</dcterms:modified>
</cp:coreProperties>
</file>