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2338-D2C4-4328-A84F-1AD37FBB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9332B-64CA-4AC6-BBFE-0363FA454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C878-2F3B-4947-A010-11E2651C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7B6C0-DBD7-43A7-8EFE-635873FC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F8BE-D3FB-43B8-9103-F493A78A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1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F49C-02BC-42F1-91EF-72AA6DA5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C2CF1-635A-44E2-995E-9C6A66806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B0E3-98FE-4A76-BDDE-E483221A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BFDC-C73E-4C14-BBE6-87A11C9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385B1-118D-4C3A-A766-1D9A121F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6C5FE-E8A7-4E1C-81B9-D96FA05B9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010A0-AEA7-47C3-B0A6-8E705985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6B9D-93DB-4AC3-8AA9-2EF5C9BF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8E799-D85E-4A22-A421-8E77575D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C290B-1B68-4F58-ABFE-19451417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33FB-8F18-416E-BEA1-E12C2105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B678-1C3D-4EBF-9185-96591018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5423-83F4-46D2-91CB-965842C0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FE7B-A538-47AF-B820-8B671B30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4402-9C48-4FFE-8E05-5608D907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56-13C6-4743-881F-510EA369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4EBF-866C-4AC4-9F36-51AEA6191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1F08F-CF81-46CD-B3F4-552EB4D3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3B9D-F663-42EE-8460-3D1F7330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6E9D7-B5EC-48C0-A991-F8C39034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ED1A-36AE-4613-988E-C76A8DE6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BE7-BE7D-4A36-8185-F2DB77524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2AE6F-65D0-4610-8AFB-9EA22C6F1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9502E-B222-49E4-8F87-A0B23EE1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818C7-F6E5-4AFF-84D9-C61D7779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77E76-682F-4E1F-9E5D-48312BCA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2AD1-C1A2-41E8-9AE1-B4B9AEF7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7374E-6277-4619-956B-C69D368DB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25EA2-015A-48B8-8392-E08DD583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7FB34-B045-4783-87DC-62D3117A9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948F4-9C07-4B78-A1B7-51FEF8A5D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020FE-EBD4-42BE-9238-0C90293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2C213-5E59-4B43-9582-51B576AC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E654D-8D97-482E-B219-553D078E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EEC7-3F2C-4C40-BA23-D89373B6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1169D-3229-42A2-A9D9-0D229693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F2BEA-9685-4119-A707-0643808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4A193-D2F5-4D6B-B735-71B45AE8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3C5F8-B81D-4C6C-B060-AD038165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F3A78-1552-4754-9A14-5D5C1F69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A87DC-1C0D-428D-8E58-8B9C4651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11C8-C116-4340-9ED8-7FBCFD8E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1D07-C7E9-4FA9-988F-727C7945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2705A-A215-45F7-BBA8-3504ED67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04EC0-3B6A-44D2-8824-36D68C77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7787A-6009-4383-9FFE-A6CC4C92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FE0E8-4D2D-42EC-8BEE-A6E617CC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F916-CDBA-460F-B768-86F67262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476C0-0228-4C7B-90A0-8C4490AE5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09E60-FD7F-4C3C-8FDC-26895BAA4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F5E3-80E7-4BC0-AB2F-CD816387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F05EA-E70D-4D70-9EE0-C6E41AC3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61D0C-8D60-4248-99D0-A16D167E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4F904-81B2-46EB-8F17-834B98B2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32F70-C6B9-46C7-BB73-B8DEF516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0932-8F40-4110-B1B4-ACA1E821E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AC6E-047A-49E4-9BAD-FF5493EADD39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7CBB-A7BA-4339-BEDD-86EABD016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6034-979F-4928-BEC2-5917D977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BA66-2234-43B5-AF02-5F36FBE3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F14C-6618-44CE-A414-47E26F901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530"/>
            <a:ext cx="9144000" cy="33244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  <a:latin typeface="Bernard MT Condensed" panose="02050806060905020404" pitchFamily="18" charset="0"/>
              </a:rPr>
              <a:t>Seminar in Development Economics (DEC 572 )</a:t>
            </a:r>
            <a:br>
              <a:rPr lang="en-US" dirty="0">
                <a:solidFill>
                  <a:srgbClr val="7030A0"/>
                </a:solidFill>
                <a:latin typeface="Bernard MT Condensed" panose="02050806060905020404" pitchFamily="18" charset="0"/>
              </a:rPr>
            </a:br>
            <a:br>
              <a:rPr lang="en-US" dirty="0">
                <a:latin typeface="Bernard MT Condensed" panose="02050806060905020404" pitchFamily="18" charset="0"/>
              </a:rPr>
            </a:b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7D336-D1E2-48DD-B6FF-889490EB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704"/>
            <a:ext cx="9144000" cy="3498574"/>
          </a:xfrm>
        </p:spPr>
        <p:txBody>
          <a:bodyPr>
            <a:norm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Abiot.A</a:t>
            </a:r>
            <a:r>
              <a:rPr lang="en-US" sz="4400" i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 (PhD Fellow in Econ)</a:t>
            </a:r>
          </a:p>
        </p:txBody>
      </p:sp>
    </p:spTree>
    <p:extLst>
      <p:ext uri="{BB962C8B-B14F-4D97-AF65-F5344CB8AC3E}">
        <p14:creationId xmlns:p14="http://schemas.microsoft.com/office/powerpoint/2010/main" val="176042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A57938-F735-46FE-929A-3E35DB5F3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9220200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07086F-13DB-42FC-8B17-B9BFD82D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781878"/>
            <a:ext cx="8862391" cy="5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60270D-6667-4AEE-8386-DA8183476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728870"/>
            <a:ext cx="8162488" cy="54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F40549-1A1D-4521-9867-7AF9AF43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974" y="689113"/>
            <a:ext cx="7644400" cy="54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DE9E47-5131-45D5-A34B-BDAE95D2C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5" y="636104"/>
            <a:ext cx="8003920" cy="55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868532-5709-445E-B1EA-6636B3FB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1" y="665197"/>
            <a:ext cx="8568824" cy="55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8FB16B-0B99-4DE5-96CB-1B7374811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2122"/>
            <a:ext cx="8235236" cy="5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78B60A-D884-47FB-B316-AA3F80B53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0087"/>
            <a:ext cx="8462556" cy="56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5381C7-8089-40B2-974E-347A21A2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44" y="781878"/>
            <a:ext cx="8460417" cy="54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5664D-E393-46D9-AD44-08B2F491E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49357"/>
            <a:ext cx="9008165" cy="55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789334-CAF7-44E3-839B-8223AEDBA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83096"/>
            <a:ext cx="10399643" cy="55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EEFDA-7EEF-4C1F-A463-3CEC9CD1F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65" y="569843"/>
            <a:ext cx="8669690" cy="56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826815-1145-4C18-82F7-C50D55F74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62609"/>
            <a:ext cx="8369417" cy="55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26B13-6BE2-4B41-95A6-13B5FBC59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9113"/>
            <a:ext cx="8436647" cy="54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984A14-E0AE-4F67-A9A4-0739CC520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49357"/>
            <a:ext cx="8358231" cy="55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88445-F219-4B47-A7C7-7AEF10C61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95130"/>
            <a:ext cx="8358231" cy="5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B0EE64-AAE6-4EE0-B215-53EDC8411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9113"/>
            <a:ext cx="8104051" cy="54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74C776-176B-45B4-92E4-A69E617D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5374"/>
            <a:ext cx="8117689" cy="54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8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A6279A-BA5D-4D7D-AB93-91A86C6C7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0087"/>
            <a:ext cx="8469303" cy="56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0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D5D1C2-E2C1-453F-BEFB-69497B95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649357"/>
            <a:ext cx="8376534" cy="55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CEFE9F-180A-4269-B952-54F07295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8663575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148D52-6A1B-4DCC-85A9-26F37D44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198783"/>
            <a:ext cx="9183755" cy="59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8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EACB9-38F5-48DB-9F50-342B824F5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662609"/>
            <a:ext cx="8630635" cy="55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05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962E8A-7A66-4203-851A-A2C775547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7322"/>
            <a:ext cx="8504567" cy="57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142A-B6F6-495B-AB98-6B70D3C0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What's the difference between a conference, a seminar, a workshop and a symposium?</a:t>
            </a:r>
            <a:br>
              <a:rPr lang="en-US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</a:br>
            <a:endParaRPr lang="en-US" sz="24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5AB2-697A-48B9-B687-1CAFB67D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4997520"/>
          </a:xfrm>
        </p:spPr>
        <p:txBody>
          <a:bodyPr>
            <a:normAutofit/>
          </a:bodyPr>
          <a:lstStyle/>
          <a:p>
            <a:r>
              <a:rPr lang="en-US" dirty="0"/>
              <a:t>There are lots of different types of academic event that you might want to attend, such as conferences, seminars, workshops and symposiums. </a:t>
            </a:r>
          </a:p>
          <a:p>
            <a:r>
              <a:rPr lang="en-US" dirty="0"/>
              <a:t>Each has its own benefits and drawbacks. </a:t>
            </a:r>
          </a:p>
          <a:p>
            <a:r>
              <a:rPr lang="en-US" dirty="0"/>
              <a:t>and generally they have a different slant.</a:t>
            </a:r>
          </a:p>
          <a:p>
            <a:r>
              <a:rPr lang="en-US" dirty="0"/>
              <a:t>Size, for instance, is usually a big factor in whether something is regarded as a conference or a symposium.</a:t>
            </a:r>
          </a:p>
        </p:txBody>
      </p:sp>
    </p:spTree>
    <p:extLst>
      <p:ext uri="{BB962C8B-B14F-4D97-AF65-F5344CB8AC3E}">
        <p14:creationId xmlns:p14="http://schemas.microsoft.com/office/powerpoint/2010/main" val="327822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03B0-BB05-4CAA-8300-0FF4A94E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249311"/>
          </a:xfrm>
        </p:spPr>
        <p:txBody>
          <a:bodyPr/>
          <a:lstStyle/>
          <a:p>
            <a:r>
              <a:rPr lang="en-US" dirty="0"/>
              <a:t>Usually the difference between </a:t>
            </a:r>
            <a:r>
              <a:rPr lang="en-US" dirty="0">
                <a:solidFill>
                  <a:srgbClr val="FF0000"/>
                </a:solidFill>
              </a:rPr>
              <a:t>a conference and a</a:t>
            </a:r>
            <a:r>
              <a:rPr lang="en-US" dirty="0">
                <a:solidFill>
                  <a:srgbClr val="00B050"/>
                </a:solidFill>
              </a:rPr>
              <a:t> symposium </a:t>
            </a:r>
            <a:r>
              <a:rPr lang="en-US" dirty="0"/>
              <a:t>is that a </a:t>
            </a:r>
            <a:r>
              <a:rPr lang="en-US" b="1" dirty="0">
                <a:solidFill>
                  <a:srgbClr val="00B050"/>
                </a:solidFill>
              </a:rPr>
              <a:t>conference</a:t>
            </a:r>
            <a:r>
              <a:rPr lang="en-US" dirty="0"/>
              <a:t> will be a larger event and a </a:t>
            </a:r>
            <a:r>
              <a:rPr lang="en-US" b="1" dirty="0">
                <a:solidFill>
                  <a:srgbClr val="C00000"/>
                </a:solidFill>
              </a:rPr>
              <a:t>symposium</a:t>
            </a:r>
            <a:r>
              <a:rPr lang="en-US" dirty="0"/>
              <a:t> a smaller one.</a:t>
            </a:r>
          </a:p>
          <a:p>
            <a:r>
              <a:rPr lang="en-US" dirty="0"/>
              <a:t>The difference b/n a </a:t>
            </a:r>
            <a:r>
              <a:rPr lang="en-US" b="1" dirty="0">
                <a:solidFill>
                  <a:srgbClr val="C00000"/>
                </a:solidFill>
              </a:rPr>
              <a:t>conference </a:t>
            </a:r>
            <a:r>
              <a:rPr lang="en-US" dirty="0"/>
              <a:t>and a </a:t>
            </a:r>
            <a:r>
              <a:rPr lang="en-US" b="1" dirty="0">
                <a:solidFill>
                  <a:srgbClr val="7030A0"/>
                </a:solidFill>
              </a:rPr>
              <a:t>seminar</a:t>
            </a:r>
            <a:r>
              <a:rPr lang="en-US" dirty="0"/>
              <a:t> is  a conference has a more general theme with  a focus on presentations and lectures</a:t>
            </a:r>
          </a:p>
          <a:p>
            <a:r>
              <a:rPr lang="en-US" dirty="0"/>
              <a:t>whereas a workshop is usually more specific and hands on, so to speak.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90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C46D-F8B1-4D4B-8471-01C90FE6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What's a conference?</a:t>
            </a:r>
            <a:b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</a:br>
            <a:endParaRPr lang="en-US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A091-608C-4DEC-B8E0-1CDA2469E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UI"/>
              </a:rPr>
              <a:t>Conferences tend to be the largest events vs. smaller workshops and seminars. </a:t>
            </a:r>
          </a:p>
          <a:p>
            <a:r>
              <a:rPr lang="en-US" dirty="0">
                <a:latin typeface="SegoeUI"/>
              </a:rPr>
              <a:t>They can number anywhere between fifty attendees to thousands of attendees, </a:t>
            </a:r>
          </a:p>
          <a:p>
            <a:r>
              <a:rPr lang="en-US" dirty="0">
                <a:latin typeface="SegoeUI"/>
              </a:rPr>
              <a:t>It can be national and international conferences</a:t>
            </a:r>
          </a:p>
          <a:p>
            <a:r>
              <a:rPr lang="en-US" dirty="0">
                <a:latin typeface="SegoeUI"/>
              </a:rPr>
              <a:t>– national conferences are typically attended primarily by</a:t>
            </a:r>
          </a:p>
          <a:p>
            <a:pPr marL="0" indent="0">
              <a:buNone/>
            </a:pPr>
            <a:r>
              <a:rPr lang="en-US" dirty="0">
                <a:latin typeface="SegoeUI"/>
              </a:rPr>
              <a:t> people living within the country which is hosting the</a:t>
            </a:r>
          </a:p>
          <a:p>
            <a:r>
              <a:rPr lang="en-US" dirty="0">
                <a:latin typeface="SegoeUI"/>
              </a:rPr>
              <a:t>event, while international conferences can attract visitors across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2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9DFBE-CD74-422C-954E-EC76187C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3"/>
            <a:ext cx="10515600" cy="5673380"/>
          </a:xfrm>
        </p:spPr>
        <p:txBody>
          <a:bodyPr>
            <a:normAutofit/>
          </a:bodyPr>
          <a:lstStyle/>
          <a:p>
            <a:r>
              <a:rPr lang="en-US" sz="3600" dirty="0"/>
              <a:t>If the conference is a large one, you will find concurrent events. </a:t>
            </a:r>
          </a:p>
          <a:p>
            <a:r>
              <a:rPr lang="en-US" sz="3600" dirty="0"/>
              <a:t>This means that there might be two, four, or even more talks happening at the same time in different locations. </a:t>
            </a:r>
          </a:p>
          <a:p>
            <a:r>
              <a:rPr lang="en-US" sz="3600" dirty="0"/>
              <a:t>You need to be organized to find out when and where the talks you want to see are being held, </a:t>
            </a:r>
          </a:p>
          <a:p>
            <a:r>
              <a:rPr lang="en-US" sz="3600" dirty="0"/>
              <a:t>and you should make good use of your </a:t>
            </a:r>
            <a:r>
              <a:rPr lang="en-US" sz="3600"/>
              <a:t>conference timetable which </a:t>
            </a:r>
            <a:r>
              <a:rPr lang="en-US" sz="3600" dirty="0"/>
              <a:t>will hold all of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86038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9B24-B43D-45F9-94BE-63FA9829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What's a seminar?</a:t>
            </a:r>
            <a:b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</a:br>
            <a:endParaRPr lang="en-US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CA55-C475-425C-98FC-F5C5F014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>
            <a:normAutofit/>
          </a:bodyPr>
          <a:lstStyle/>
          <a:p>
            <a:r>
              <a:rPr lang="en-US" dirty="0">
                <a:latin typeface="SegoeUI"/>
              </a:rPr>
              <a:t>The difference between a seminar and a workshop is that</a:t>
            </a:r>
          </a:p>
          <a:p>
            <a:pPr marL="0" indent="0">
              <a:buNone/>
            </a:pPr>
            <a:r>
              <a:rPr lang="en-US" dirty="0">
                <a:latin typeface="SegoeUI"/>
              </a:rPr>
              <a:t>a seminar tends to be held within one institution or university, </a:t>
            </a:r>
          </a:p>
          <a:p>
            <a:r>
              <a:rPr lang="en-US" dirty="0">
                <a:latin typeface="SegoeUI"/>
              </a:rPr>
              <a:t> a seminar will be a small group of people – say, between five and ten attendees – who come together to focus on a particular issue. </a:t>
            </a:r>
          </a:p>
          <a:p>
            <a:r>
              <a:rPr lang="en-US" dirty="0">
                <a:latin typeface="SegoeUI"/>
              </a:rPr>
              <a:t>Often seminars will be less formally structured than conferences.</a:t>
            </a:r>
          </a:p>
          <a:p>
            <a:r>
              <a:rPr lang="en-US" dirty="0">
                <a:latin typeface="SegoeUI"/>
              </a:rPr>
              <a:t>so one person might give a presentation but it will probably be brief. </a:t>
            </a:r>
          </a:p>
          <a:p>
            <a:r>
              <a:rPr lang="en-US" dirty="0">
                <a:latin typeface="SegoeUI"/>
              </a:rPr>
              <a:t>There is more of a focus on discussion at these events, so do feel free to chime in with your thoughts on the topic at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73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4A73-8039-4A97-93EE-2CB35540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635"/>
            <a:ext cx="10515600" cy="5355328"/>
          </a:xfrm>
        </p:spPr>
        <p:txBody>
          <a:bodyPr/>
          <a:lstStyle/>
          <a:p>
            <a:r>
              <a:rPr lang="en-US" dirty="0">
                <a:latin typeface="SegoeUI"/>
              </a:rPr>
              <a:t>Another difference between a seminar and a conference is that while conferences usually last for between a few days and a week, seminars will be much shorter. </a:t>
            </a:r>
          </a:p>
          <a:p>
            <a:r>
              <a:rPr lang="en-US" dirty="0">
                <a:latin typeface="SegoeUI"/>
              </a:rPr>
              <a:t>They may be for an hour or two in the afternoon rather than lasting all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39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25A5-39C1-4A7A-BE15-53F284C6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What's a workshop?</a:t>
            </a:r>
            <a:br>
              <a:rPr lang="en-US" b="1" dirty="0">
                <a:solidFill>
                  <a:srgbClr val="C00000"/>
                </a:solidFill>
                <a:latin typeface="Rockwell Extra Bold" panose="02060903040505020403" pitchFamily="18" charset="0"/>
              </a:rPr>
            </a:br>
            <a:endParaRPr lang="en-US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5047-E92E-4347-ABFC-9CDD1F54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UI"/>
              </a:rPr>
              <a:t>The difference between a workshop and a conference is that workshops are generally smaller than conferences.</a:t>
            </a:r>
          </a:p>
          <a:p>
            <a:r>
              <a:rPr lang="en-US" dirty="0">
                <a:latin typeface="SegoeUI"/>
              </a:rPr>
              <a:t>The atmosphere is somewhere between a seminar and a</a:t>
            </a:r>
          </a:p>
          <a:p>
            <a:pPr marL="0" indent="0">
              <a:buNone/>
            </a:pPr>
            <a:r>
              <a:rPr lang="en-US" dirty="0">
                <a:latin typeface="SegoeUI"/>
              </a:rPr>
              <a:t> conference.</a:t>
            </a:r>
          </a:p>
          <a:p>
            <a:r>
              <a:rPr lang="en-US" dirty="0">
                <a:latin typeface="SegoeUI"/>
              </a:rPr>
              <a:t>it is less structured than a conference but more formal than a seminar. </a:t>
            </a:r>
          </a:p>
          <a:p>
            <a:r>
              <a:rPr lang="en-US" dirty="0">
                <a:latin typeface="SegoeUI"/>
              </a:rPr>
              <a:t>Workshops are also sometimes more diverse in terms of attendees than other events.</a:t>
            </a:r>
          </a:p>
        </p:txBody>
      </p:sp>
    </p:spTree>
    <p:extLst>
      <p:ext uri="{BB962C8B-B14F-4D97-AF65-F5344CB8AC3E}">
        <p14:creationId xmlns:p14="http://schemas.microsoft.com/office/powerpoint/2010/main" val="3745251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967B-54C7-42EF-A8F6-1B0D057B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Sitka Heading" panose="02000505000000020004" pitchFamily="2" charset="0"/>
              </a:rPr>
              <a:t>What's a symposium?</a:t>
            </a:r>
            <a:br>
              <a:rPr lang="en-US" b="1" dirty="0">
                <a:latin typeface="TimesNewRomanPS-BoldM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0C32-271A-453B-AB36-9E641894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>
                <a:latin typeface="SegoeUI"/>
              </a:rPr>
              <a:t>The main difference between a symposium and a conference is that a symposium tends to be similar to a conference, but smaller. </a:t>
            </a:r>
          </a:p>
          <a:p>
            <a:r>
              <a:rPr lang="en-US" dirty="0">
                <a:latin typeface="SegoeUI"/>
              </a:rPr>
              <a:t>The definition of a symposium isn't completely clear – the Oxford Advanced Learner’s Dictionary describes it simply as 'a small conference'.</a:t>
            </a:r>
          </a:p>
          <a:p>
            <a:r>
              <a:rPr lang="en-US" dirty="0">
                <a:latin typeface="SegoeUI"/>
              </a:rPr>
              <a:t>However, similarly to a workshop, a symposium tends to focus on a particular issue rather than a more general theme. Generally a number of experts will come together in order to present their ideas and papers to one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7584FC-1C59-4D46-B8EE-616E4116C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5" y="569843"/>
            <a:ext cx="8878956" cy="56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3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D956-4BA4-4300-BC27-F49BBA0C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ernard MT Condensed" panose="02050806060905020404" pitchFamily="18" charset="0"/>
              </a:rPr>
              <a:t>Basic points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E8CD-FF9B-4DA6-BD99-B8B28F76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5088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1. Introduction:</a:t>
            </a:r>
          </a:p>
          <a:p>
            <a:r>
              <a:rPr lang="en-US" dirty="0"/>
              <a:t>Generally your introduction part should focus on your title. </a:t>
            </a:r>
          </a:p>
          <a:p>
            <a:r>
              <a:rPr lang="en-US" dirty="0"/>
              <a:t>Specifically, it should Provide a clear description of the background information/situation to the problem. </a:t>
            </a:r>
          </a:p>
          <a:p>
            <a:r>
              <a:rPr lang="en-US" dirty="0"/>
              <a:t>Describe the situation as it is currently highlighting important issues to be addressed. </a:t>
            </a:r>
          </a:p>
          <a:p>
            <a:r>
              <a:rPr lang="en-US" dirty="0"/>
              <a:t> Include information such as the problem area and major research gaps in terms of policy and development issues related to the research. </a:t>
            </a:r>
          </a:p>
          <a:p>
            <a:r>
              <a:rPr lang="en-US" dirty="0"/>
              <a:t>Should show understanding and genesis of the problem. </a:t>
            </a:r>
          </a:p>
          <a:p>
            <a:r>
              <a:rPr lang="en-US" dirty="0"/>
              <a:t>Talk about the global perspective followed by the local scenario. </a:t>
            </a:r>
          </a:p>
          <a:p>
            <a:r>
              <a:rPr lang="en-US" dirty="0"/>
              <a:t> Talk about the target group in the study </a:t>
            </a:r>
          </a:p>
        </p:txBody>
      </p:sp>
    </p:spTree>
    <p:extLst>
      <p:ext uri="{BB962C8B-B14F-4D97-AF65-F5344CB8AC3E}">
        <p14:creationId xmlns:p14="http://schemas.microsoft.com/office/powerpoint/2010/main" val="2971690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1811-E144-4174-944B-DDE987A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Bernard MT Condensed" panose="02050806060905020404" pitchFamily="18" charset="0"/>
              </a:rPr>
              <a:t>2.Statement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48EF-309E-4F5A-A5E8-EB0EBAD7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8"/>
            <a:ext cx="10515600" cy="5339935"/>
          </a:xfrm>
        </p:spPr>
        <p:txBody>
          <a:bodyPr>
            <a:normAutofit/>
          </a:bodyPr>
          <a:lstStyle/>
          <a:p>
            <a:r>
              <a:rPr lang="en-US" dirty="0"/>
              <a:t>Provide a clear description of the problem that is to be investigated </a:t>
            </a:r>
          </a:p>
          <a:p>
            <a:r>
              <a:rPr lang="en-US" dirty="0"/>
              <a:t> Indicate exactly what the problem is</a:t>
            </a:r>
          </a:p>
          <a:p>
            <a:r>
              <a:rPr lang="en-US" dirty="0"/>
              <a:t>Exactly what is the curiosity or the interest which you are trying to satisfy? </a:t>
            </a:r>
          </a:p>
          <a:p>
            <a:r>
              <a:rPr lang="en-US" dirty="0"/>
              <a:t> Indicate why and how it is a problem. </a:t>
            </a:r>
          </a:p>
          <a:p>
            <a:r>
              <a:rPr lang="en-US" dirty="0"/>
              <a:t>Give information to support this e.g. by use of statistics or evidence</a:t>
            </a:r>
          </a:p>
          <a:p>
            <a:r>
              <a:rPr lang="en-US" dirty="0">
                <a:solidFill>
                  <a:prstClr val="black"/>
                </a:solidFill>
              </a:rPr>
              <a:t>Clearly show the knowledge gap that the research intends to close.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33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1DD2-A5D8-4D29-A749-D9B6CFEB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GENERALLY,IT SHOUD FOCUS ON THE FOLLOWING POINTTS</a:t>
            </a:r>
            <a:r>
              <a:rPr lang="en-US" sz="3100" dirty="0">
                <a:latin typeface="Bernard MT Condensed" panose="02050806060905020404" pitchFamily="18" charset="0"/>
              </a:rPr>
              <a:t>: </a:t>
            </a:r>
            <a:br>
              <a:rPr lang="en-US" sz="3100" dirty="0">
                <a:latin typeface="Bernard MT Condensed" panose="02050806060905020404" pitchFamily="18" charset="0"/>
              </a:rPr>
            </a:b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2D03-5CD8-4AD9-9327-5375D9E1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5"/>
            <a:ext cx="10515600" cy="5169798"/>
          </a:xfrm>
        </p:spPr>
        <p:txBody>
          <a:bodyPr>
            <a:normAutofit/>
          </a:bodyPr>
          <a:lstStyle/>
          <a:p>
            <a:r>
              <a:rPr lang="en-US" dirty="0"/>
              <a:t>This should include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clear statement that the problem exists,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evidence that supports the existence of the problem,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evidence of an existing trend that has led to the problem,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definitions of major concepts and terms (this can be provided below in a subsection),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a clear description of the setting,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probable causes related to the problem, and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a specific and feasible statement.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37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C8D0-D239-46FC-B856-2A20BA4D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rlin Sans FB Demi" panose="020E0802020502020306" pitchFamily="34" charset="0"/>
              </a:rPr>
              <a:t>3.Objectives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304E-0196-4DBB-BD4A-1867FDBC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general objective which should be in line with the title. </a:t>
            </a:r>
          </a:p>
          <a:p>
            <a:r>
              <a:rPr lang="en-US" dirty="0"/>
              <a:t> Specific objectives- have to be in line with the variables that you hypothesize to influence the phenomenon being investigated. </a:t>
            </a:r>
          </a:p>
          <a:p>
            <a:r>
              <a:rPr lang="en-US" dirty="0"/>
              <a:t> Should be related to the general objective. </a:t>
            </a:r>
          </a:p>
          <a:p>
            <a:r>
              <a:rPr lang="en-US" dirty="0"/>
              <a:t> Should not be questions in the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889227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2660-64E3-4ACF-ADF2-40F1EDC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Rockwell Extra Bold" panose="02060903040505020403" pitchFamily="18" charset="0"/>
              </a:rPr>
              <a:t>4.Literature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965D-F90C-411C-BE70-6ABA1F42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Literature review should include: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Introduction Talk about what the chapter contains.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Theoretical literature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Review the theoretical literature relevant to the problem being investigated showing clearly the linkage of literature review to the research questions/objectives.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 Theoretical literature should be reviewed chronologically </a:t>
            </a:r>
            <a:r>
              <a:rPr lang="en-US" dirty="0" err="1"/>
              <a:t>i.e</a:t>
            </a:r>
            <a:r>
              <a:rPr lang="en-US" dirty="0"/>
              <a:t> from the earliest to the latest.  </a:t>
            </a:r>
          </a:p>
        </p:txBody>
      </p:sp>
    </p:spTree>
    <p:extLst>
      <p:ext uri="{BB962C8B-B14F-4D97-AF65-F5344CB8AC3E}">
        <p14:creationId xmlns:p14="http://schemas.microsoft.com/office/powerpoint/2010/main" val="1654082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F060-05A9-4AC9-84B2-DB9B2517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26"/>
            <a:ext cx="10515600" cy="540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Rockwell Extra Bold" panose="02060903040505020403" pitchFamily="18" charset="0"/>
              </a:rPr>
              <a:t>3)Empirical Literature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Review the empirical literature relevant to the problem being investigated showing clearly the linkage of literature review to the research questions/objectives.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Indicate what has been done by other researchers including the methodologies used and identify gaps.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hypothesized variables may be subheadings of the literature review to form a framework that would help in analysis. </a:t>
            </a:r>
          </a:p>
        </p:txBody>
      </p:sp>
    </p:spTree>
    <p:extLst>
      <p:ext uri="{BB962C8B-B14F-4D97-AF65-F5344CB8AC3E}">
        <p14:creationId xmlns:p14="http://schemas.microsoft.com/office/powerpoint/2010/main" val="1797369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11EB-59FA-41BD-B5D4-AF293578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048078"/>
          </a:xfrm>
        </p:spPr>
        <p:txBody>
          <a:bodyPr/>
          <a:lstStyle/>
          <a:p>
            <a:r>
              <a:rPr lang="en-US" dirty="0"/>
              <a:t>Empirical literature should be reviewed chronologically </a:t>
            </a:r>
            <a:r>
              <a:rPr lang="en-US" dirty="0" err="1"/>
              <a:t>i.e</a:t>
            </a:r>
            <a:r>
              <a:rPr lang="en-US" dirty="0"/>
              <a:t> from the earliest to the latest. </a:t>
            </a:r>
          </a:p>
          <a:p>
            <a:r>
              <a:rPr lang="en-US" dirty="0"/>
              <a:t> Cite 3-5 references per key section in the text. </a:t>
            </a:r>
          </a:p>
          <a:p>
            <a:r>
              <a:rPr lang="en-US" dirty="0"/>
              <a:t>Use either APA or Harvard style of citation. </a:t>
            </a:r>
          </a:p>
          <a:p>
            <a:r>
              <a:rPr lang="en-US" dirty="0"/>
              <a:t>Consistency is important in citation.</a:t>
            </a:r>
          </a:p>
          <a:p>
            <a:r>
              <a:rPr lang="en-US" dirty="0"/>
              <a:t> Each key variable should be 2-3 pages long if the style of review is as per each variable. </a:t>
            </a:r>
          </a:p>
          <a:p>
            <a:r>
              <a:rPr lang="en-US" dirty="0"/>
              <a:t>Critique of the existing literature relevant to the study. </a:t>
            </a:r>
          </a:p>
          <a:p>
            <a:r>
              <a:rPr lang="en-US" dirty="0"/>
              <a:t> Research gaps/A critic of literature</a:t>
            </a:r>
          </a:p>
        </p:txBody>
      </p:sp>
    </p:spTree>
    <p:extLst>
      <p:ext uri="{BB962C8B-B14F-4D97-AF65-F5344CB8AC3E}">
        <p14:creationId xmlns:p14="http://schemas.microsoft.com/office/powerpoint/2010/main" val="1047384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8B55-7D40-40DE-8F5C-6D001186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26"/>
            <a:ext cx="10515600" cy="5408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800" dirty="0">
                <a:latin typeface="Bernard MT Condensed" panose="020508060609050204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5977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1FE9F-8234-4DD8-8DFE-BA6BEFADB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69843"/>
            <a:ext cx="8560823" cy="56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B5573-8F0A-40AD-A8C8-44E5CC7B6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596348"/>
            <a:ext cx="9886122" cy="55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1909-970B-442F-B72B-60C567F3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Bernard MT Condensed" panose="02050806060905020404" pitchFamily="18" charset="0"/>
              </a:rPr>
              <a:t>Objectives of seminar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E819B-140B-49FC-80E3-F389A848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6" y="1391478"/>
            <a:ext cx="8294204" cy="44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125B24-3100-49D0-97C5-A93A57078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02365"/>
            <a:ext cx="8743950" cy="52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11D37A-5634-46AE-8D40-57C7C453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96348"/>
            <a:ext cx="9432235" cy="55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1160</Words>
  <Application>Microsoft Office PowerPoint</Application>
  <PresentationFormat>Widescreen</PresentationFormat>
  <Paragraphs>89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Berlin Sans FB Demi</vt:lpstr>
      <vt:lpstr>Bernard MT Condensed</vt:lpstr>
      <vt:lpstr>Calibri</vt:lpstr>
      <vt:lpstr>Calibri Light</vt:lpstr>
      <vt:lpstr>Rockwell Extra Bold</vt:lpstr>
      <vt:lpstr>SegoeUI</vt:lpstr>
      <vt:lpstr>Sitka Heading</vt:lpstr>
      <vt:lpstr>TimesNewRomanPS-BoldMT</vt:lpstr>
      <vt:lpstr>Office Theme</vt:lpstr>
      <vt:lpstr>           Seminar in Development Economics (DEC 572 )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of seminar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What's the difference between a conference, a seminar, a workshop and a symposium? </vt:lpstr>
      <vt:lpstr>PowerPoint Presentation</vt:lpstr>
      <vt:lpstr>What's a conference? </vt:lpstr>
      <vt:lpstr>PowerPoint Presentation</vt:lpstr>
      <vt:lpstr>What's a seminar? </vt:lpstr>
      <vt:lpstr>PowerPoint Presentation</vt:lpstr>
      <vt:lpstr>What's a workshop? </vt:lpstr>
      <vt:lpstr>What's a symposium? </vt:lpstr>
      <vt:lpstr>Basic points to remember</vt:lpstr>
      <vt:lpstr>2.Statement of the problem</vt:lpstr>
      <vt:lpstr>GENERALLY,IT SHOUD FOCUS ON THE FOLLOWING POINTTS:  </vt:lpstr>
      <vt:lpstr>3.Objectives </vt:lpstr>
      <vt:lpstr>4.Literature 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Seminar in Development Economics (DEC 572 )  </dc:title>
  <dc:creator>Abiot Animaw</dc:creator>
  <cp:lastModifiedBy>Abiot Animaw</cp:lastModifiedBy>
  <cp:revision>17</cp:revision>
  <dcterms:created xsi:type="dcterms:W3CDTF">2020-03-14T16:05:18Z</dcterms:created>
  <dcterms:modified xsi:type="dcterms:W3CDTF">2020-04-26T08:41:54Z</dcterms:modified>
</cp:coreProperties>
</file>