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2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ADAA5-B1D7-452F-B650-A57616B66D10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D6400-4385-4FA0-9557-C57D1827B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4D50D-21D7-4FA9-8EEB-143D19BC72AE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EF15F-CEF1-4E76-A1EE-B8295F589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F15F-CEF1-4E76-A1EE-B8295F5896C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near_combination" TargetMode="External"/><Relationship Id="rId2" Type="http://schemas.openxmlformats.org/officeDocument/2006/relationships/hyperlink" Target="https://en.wikipedia.org/wiki/Order_of_integr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tationary_proces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ookman Old Style" pitchFamily="18" charset="0"/>
              </a:rPr>
              <a:t>Multivariate time series models </a:t>
            </a:r>
            <a:endParaRPr lang="en-US" sz="36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Linear combination and </a:t>
            </a:r>
            <a:r>
              <a:rPr lang="en-US" sz="3200" dirty="0" err="1" smtClean="0">
                <a:latin typeface="Bookman Old Style" pitchFamily="18" charset="0"/>
              </a:rPr>
              <a:t>cointegration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 smtClean="0">
                <a:latin typeface="Bookman Old Style" pitchFamily="18" charset="0"/>
              </a:rPr>
              <a:t>If the time series variables under consideration, Y and X, are the same order of integration though they are individually non stationary, the estimation of regression equation of Y on X or X on Y in level form [or static form] by OLS method is referred to as </a:t>
            </a:r>
            <a:r>
              <a:rPr lang="en-US" dirty="0" err="1" smtClean="0">
                <a:latin typeface="Bookman Old Style" pitchFamily="18" charset="0"/>
              </a:rPr>
              <a:t>cointegration</a:t>
            </a:r>
            <a:r>
              <a:rPr lang="en-US" dirty="0" smtClean="0">
                <a:latin typeface="Bookman Old Style" pitchFamily="18" charset="0"/>
              </a:rPr>
              <a:t> regression. </a:t>
            </a:r>
          </a:p>
          <a:p>
            <a:pPr algn="just">
              <a:lnSpc>
                <a:spcPct val="170000"/>
              </a:lnSpc>
            </a:pPr>
            <a:r>
              <a:rPr lang="en-US" dirty="0" err="1" smtClean="0">
                <a:latin typeface="Bookman Old Style" pitchFamily="18" charset="0"/>
              </a:rPr>
              <a:t>Inshort</a:t>
            </a:r>
            <a:r>
              <a:rPr lang="en-US" dirty="0" smtClean="0">
                <a:latin typeface="Bookman Old Style" pitchFamily="18" charset="0"/>
              </a:rPr>
              <a:t> if the linear combination of non-stationary series is stationary we can say that there is </a:t>
            </a:r>
            <a:r>
              <a:rPr lang="en-US" dirty="0" err="1" smtClean="0">
                <a:latin typeface="Bookman Old Style" pitchFamily="18" charset="0"/>
              </a:rPr>
              <a:t>cointegraion</a:t>
            </a:r>
            <a:r>
              <a:rPr lang="en-US" dirty="0" smtClean="0">
                <a:latin typeface="Bookman Old Style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Bookman Old Style" pitchFamily="18" charset="0"/>
              </a:rPr>
              <a:t>If two or more series are individually </a:t>
            </a:r>
            <a:r>
              <a:rPr lang="en-US" dirty="0" smtClean="0">
                <a:latin typeface="Bookman Old Style" pitchFamily="18" charset="0"/>
                <a:hlinkClick r:id="rId2" tooltip="Order of integration"/>
              </a:rPr>
              <a:t>integrated</a:t>
            </a:r>
            <a:r>
              <a:rPr lang="en-US" dirty="0" smtClean="0">
                <a:latin typeface="Bookman Old Style" pitchFamily="18" charset="0"/>
              </a:rPr>
              <a:t> but some </a:t>
            </a:r>
            <a:r>
              <a:rPr lang="en-US" dirty="0" smtClean="0">
                <a:latin typeface="Bookman Old Style" pitchFamily="18" charset="0"/>
                <a:hlinkClick r:id="rId3" tooltip="Linear combination"/>
              </a:rPr>
              <a:t>linear combination</a:t>
            </a:r>
            <a:r>
              <a:rPr lang="en-US" dirty="0" smtClean="0">
                <a:latin typeface="Bookman Old Style" pitchFamily="18" charset="0"/>
              </a:rPr>
              <a:t> of them has a lower </a:t>
            </a:r>
            <a:r>
              <a:rPr lang="en-US" dirty="0" smtClean="0">
                <a:latin typeface="Bookman Old Style" pitchFamily="18" charset="0"/>
                <a:hlinkClick r:id="rId2" tooltip="Order of integration"/>
              </a:rPr>
              <a:t>order of integration</a:t>
            </a:r>
            <a:r>
              <a:rPr lang="en-US" dirty="0" smtClean="0">
                <a:latin typeface="Bookman Old Style" pitchFamily="18" charset="0"/>
              </a:rPr>
              <a:t>, then the series are said to be </a:t>
            </a:r>
            <a:r>
              <a:rPr lang="en-US" dirty="0" err="1" smtClean="0">
                <a:latin typeface="Bookman Old Style" pitchFamily="18" charset="0"/>
              </a:rPr>
              <a:t>cointegrated</a:t>
            </a:r>
            <a:r>
              <a:rPr lang="en-US" dirty="0" smtClean="0">
                <a:latin typeface="Bookman Old Style" pitchFamily="18" charset="0"/>
              </a:rPr>
              <a:t>. 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Bookman Old Style" pitchFamily="18" charset="0"/>
              </a:rPr>
              <a:t>A common example is where the individual series are first-order integrated (I(1)) but some (</a:t>
            </a:r>
            <a:r>
              <a:rPr lang="en-US" b="1" dirty="0" err="1" smtClean="0">
                <a:latin typeface="Bookman Old Style" pitchFamily="18" charset="0"/>
              </a:rPr>
              <a:t>cointegrating</a:t>
            </a:r>
            <a:r>
              <a:rPr lang="en-US" dirty="0" smtClean="0">
                <a:latin typeface="Bookman Old Style" pitchFamily="18" charset="0"/>
              </a:rPr>
              <a:t>) vector of coefficients exists to form a </a:t>
            </a:r>
            <a:r>
              <a:rPr lang="en-US" dirty="0" smtClean="0">
                <a:latin typeface="Bookman Old Style" pitchFamily="18" charset="0"/>
                <a:hlinkClick r:id="rId4" tooltip="Stationary process"/>
              </a:rPr>
              <a:t>stationary</a:t>
            </a:r>
            <a:r>
              <a:rPr lang="en-US" dirty="0" smtClean="0">
                <a:latin typeface="Bookman Old Style" pitchFamily="18" charset="0"/>
              </a:rPr>
              <a:t> linear combination of them. </a:t>
            </a:r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latin typeface="Bookman Old Style" pitchFamily="18" charset="0"/>
              </a:rPr>
              <a:t>Con’d</a:t>
            </a:r>
            <a:r>
              <a:rPr lang="en-US" sz="3200" dirty="0" smtClean="0">
                <a:latin typeface="Bookman Old Style" pitchFamily="18" charset="0"/>
              </a:rPr>
              <a:t> 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864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n-US" sz="3600" dirty="0" smtClean="0">
                <a:latin typeface="Bookman Old Style" pitchFamily="18" charset="0"/>
              </a:rPr>
              <a:t>If there exists a stationary linear combination of </a:t>
            </a:r>
            <a:r>
              <a:rPr lang="en-US" sz="3600" dirty="0" err="1" smtClean="0">
                <a:latin typeface="Bookman Old Style" pitchFamily="18" charset="0"/>
              </a:rPr>
              <a:t>nonstationary</a:t>
            </a:r>
            <a:r>
              <a:rPr lang="en-US" sz="3600" dirty="0" smtClean="0">
                <a:latin typeface="Bookman Old Style" pitchFamily="18" charset="0"/>
              </a:rPr>
              <a:t> random variables, the variables combined are said to be </a:t>
            </a:r>
            <a:r>
              <a:rPr lang="en-US" sz="3600" dirty="0" err="1" smtClean="0">
                <a:latin typeface="Bookman Old Style" pitchFamily="18" charset="0"/>
              </a:rPr>
              <a:t>cointegrated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     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latin typeface="Bookman Old Style" pitchFamily="18" charset="0"/>
              </a:rPr>
              <a:t>The old woman and the boy are unrelated to one another, except that they are both on a random walk in the park.  Information about the boy's location tells us nothing about the old woman's location.</a:t>
            </a:r>
            <a:endParaRPr lang="en-US" dirty="0" smtClean="0">
              <a:latin typeface="Bookman Old Style" pitchFamily="18" charset="0"/>
            </a:endParaRPr>
          </a:p>
          <a:p>
            <a:r>
              <a:rPr lang="en-US" b="1" dirty="0" smtClean="0">
                <a:latin typeface="Bookman Old Style" pitchFamily="18" charset="0"/>
              </a:rPr>
              <a:t>The old man and the dog are joined by one of those leashes that has the cord rolled up inside the handle on a spring.    Individually, the dog and the man are each on a random walk.   They cannot wander too far from one another because of the leash.  We say that the random processes describing their paths are </a:t>
            </a:r>
            <a:r>
              <a:rPr lang="en-US" b="1" dirty="0" err="1" smtClean="0">
                <a:latin typeface="Bookman Old Style" pitchFamily="18" charset="0"/>
              </a:rPr>
              <a:t>cointegrated</a:t>
            </a:r>
            <a:r>
              <a:rPr lang="en-US" b="1" dirty="0" smtClean="0">
                <a:latin typeface="Bookman Old Style" pitchFamily="18" charset="0"/>
              </a:rPr>
              <a:t>. </a:t>
            </a:r>
            <a:endParaRPr lang="en-US" dirty="0" smtClean="0">
              <a:latin typeface="Bookman Old Style" pitchFamily="18" charset="0"/>
            </a:endParaRPr>
          </a:p>
          <a:p>
            <a:endParaRPr lang="en-US" dirty="0"/>
          </a:p>
        </p:txBody>
      </p:sp>
      <p:pic>
        <p:nvPicPr>
          <p:cNvPr id="8194" name="Picture 2" descr="C:\Users\user\Desktop\boy_randomWalk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905000"/>
            <a:ext cx="447675" cy="809625"/>
          </a:xfrm>
          <a:prstGeom prst="rect">
            <a:avLst/>
          </a:prstGeom>
          <a:noFill/>
        </p:spPr>
      </p:pic>
      <p:pic>
        <p:nvPicPr>
          <p:cNvPr id="8195" name="Picture 3" descr="C:\Users\user\Desktop\oldman_do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057400"/>
            <a:ext cx="2228850" cy="1704975"/>
          </a:xfrm>
          <a:prstGeom prst="rect">
            <a:avLst/>
          </a:prstGeom>
          <a:noFill/>
        </p:spPr>
      </p:pic>
      <p:pic>
        <p:nvPicPr>
          <p:cNvPr id="8196" name="Picture 4" descr="C:\Users\user\Desktop\oldladyRandomWalk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438400"/>
            <a:ext cx="381000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83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Methods of Testing for </a:t>
            </a:r>
            <a:r>
              <a:rPr lang="en-US" sz="2400" dirty="0" err="1" smtClean="0">
                <a:latin typeface="Bookman Old Style" pitchFamily="18" charset="0"/>
              </a:rPr>
              <a:t>Cointegration</a:t>
            </a: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None/>
            </a:pPr>
            <a:endParaRPr lang="en-US" sz="2000" dirty="0" smtClean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000" dirty="0" smtClean="0">
                <a:latin typeface="Bookman Old Style" pitchFamily="18" charset="0"/>
              </a:rPr>
              <a:t>there are three ways to test for </a:t>
            </a:r>
            <a:r>
              <a:rPr lang="en-US" sz="2000" dirty="0" err="1" smtClean="0">
                <a:latin typeface="Bookman Old Style" pitchFamily="18" charset="0"/>
              </a:rPr>
              <a:t>cointegration</a:t>
            </a:r>
            <a:r>
              <a:rPr lang="en-US" sz="2000" dirty="0" smtClean="0">
                <a:latin typeface="Bookman Old Style" pitchFamily="18" charset="0"/>
              </a:rPr>
              <a:t>: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Bookman Old Style" pitchFamily="18" charset="0"/>
              </a:rPr>
              <a:t>The Engle-Granger methodology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Bookman Old Style" pitchFamily="18" charset="0"/>
              </a:rPr>
              <a:t>The Johansen methodology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Bookman Old Style" pitchFamily="18" charset="0"/>
              </a:rPr>
              <a:t>The error-correction method or autoregressive distributive lag (ADL) model</a:t>
            </a:r>
          </a:p>
          <a:p>
            <a:pPr algn="just">
              <a:lnSpc>
                <a:spcPct val="160000"/>
              </a:lnSpc>
            </a:pPr>
            <a:r>
              <a:rPr lang="en-US" sz="2000" dirty="0" smtClean="0">
                <a:latin typeface="Bookman Old Style" pitchFamily="18" charset="0"/>
              </a:rPr>
              <a:t>The Engle-Granger methodology seeks to determine whether the residuals of the equilibrium relationship are stationary.</a:t>
            </a:r>
          </a:p>
          <a:p>
            <a:pPr algn="just">
              <a:lnSpc>
                <a:spcPct val="160000"/>
              </a:lnSpc>
            </a:pPr>
            <a:r>
              <a:rPr lang="en-US" sz="2000" dirty="0" smtClean="0">
                <a:latin typeface="Bookman Old Style" pitchFamily="18" charset="0"/>
              </a:rPr>
              <a:t>The Johansen (1988) methodology determines the rank of </a:t>
            </a:r>
            <a:r>
              <a:rPr lang="en-US" sz="2000" dirty="0" err="1" smtClean="0">
                <a:latin typeface="Bookman Old Style" pitchFamily="18" charset="0"/>
              </a:rPr>
              <a:t>cointegrating</a:t>
            </a:r>
            <a:r>
              <a:rPr lang="en-US" sz="2000" dirty="0" smtClean="0">
                <a:latin typeface="Bookman Old Style" pitchFamily="18" charset="0"/>
              </a:rPr>
              <a:t> vector .</a:t>
            </a:r>
          </a:p>
          <a:p>
            <a:pPr algn="just">
              <a:lnSpc>
                <a:spcPct val="160000"/>
              </a:lnSpc>
            </a:pPr>
            <a:r>
              <a:rPr lang="en-US" sz="2000" dirty="0" smtClean="0">
                <a:latin typeface="Bookman Old Style" pitchFamily="18" charset="0"/>
              </a:rPr>
              <a:t>The error-correction method or ADL test examines the speed-of-adjustment coefficients.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The Engle-Granger Methodology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42028"/>
            <a:ext cx="8458200" cy="563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686800" cy="568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42" y="1174962"/>
            <a:ext cx="8630737" cy="40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799"/>
            <a:ext cx="8798044" cy="492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The Johansen methodology: estimation </a:t>
            </a:r>
            <a:endParaRPr lang="en-US" sz="3200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8121" y="1447800"/>
            <a:ext cx="864107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826" y="1245423"/>
            <a:ext cx="8651006" cy="477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Spurious regression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450" y="1078235"/>
            <a:ext cx="8971282" cy="539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0815" y="1070974"/>
            <a:ext cx="8539872" cy="502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078" y="2070381"/>
            <a:ext cx="8516629" cy="265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94460"/>
            <a:ext cx="8382000" cy="492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8002" y="1137698"/>
            <a:ext cx="8404120" cy="472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3881" y="1221184"/>
            <a:ext cx="8312923" cy="449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10130"/>
            <a:ext cx="8757764" cy="486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096" y="1271314"/>
            <a:ext cx="8721104" cy="499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Con’d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589" y="2514600"/>
            <a:ext cx="8280613" cy="179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227" y="920800"/>
            <a:ext cx="8743085" cy="50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Tests for stationary: unit root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023" y="1123775"/>
            <a:ext cx="8733089" cy="43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72272"/>
            <a:ext cx="8382000" cy="51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1" y="977305"/>
            <a:ext cx="8691276" cy="473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2152" y="1122262"/>
            <a:ext cx="8487703" cy="482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Bookman Old Style" pitchFamily="18" charset="0"/>
              </a:rPr>
              <a:t>Con’d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4466" y="1002542"/>
            <a:ext cx="8647981" cy="501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latin typeface="Bookman Old Style" pitchFamily="18" charset="0"/>
            </a:endParaRPr>
          </a:p>
          <a:p>
            <a:endParaRPr lang="en-US" b="1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Bookman Old Style" pitchFamily="18" charset="0"/>
              </a:rPr>
              <a:t>Analysis of no-stationary data </a:t>
            </a:r>
            <a:endParaRPr lang="en-US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221</Words>
  <Application>Microsoft Office PowerPoint</Application>
  <PresentationFormat>On-screen Show (4:3)</PresentationFormat>
  <Paragraphs>55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Multivariate time series models </vt:lpstr>
      <vt:lpstr>Spurious regression </vt:lpstr>
      <vt:lpstr>Con’d </vt:lpstr>
      <vt:lpstr>Tests for stationary: unit root </vt:lpstr>
      <vt:lpstr>Con’d </vt:lpstr>
      <vt:lpstr>Con’d </vt:lpstr>
      <vt:lpstr>Con’d </vt:lpstr>
      <vt:lpstr>Con’d </vt:lpstr>
      <vt:lpstr>Slide 9</vt:lpstr>
      <vt:lpstr>Linear combination and cointegration </vt:lpstr>
      <vt:lpstr>Con’d </vt:lpstr>
      <vt:lpstr>Con’d </vt:lpstr>
      <vt:lpstr>Methods of Testing for Cointegration</vt:lpstr>
      <vt:lpstr>The Engle-Granger Methodology</vt:lpstr>
      <vt:lpstr>Con’d </vt:lpstr>
      <vt:lpstr>Con’d </vt:lpstr>
      <vt:lpstr>Con’d </vt:lpstr>
      <vt:lpstr>The Johansen methodology: estimation </vt:lpstr>
      <vt:lpstr>Con’d </vt:lpstr>
      <vt:lpstr>Con’d </vt:lpstr>
      <vt:lpstr>Con’d </vt:lpstr>
      <vt:lpstr>Con’d </vt:lpstr>
      <vt:lpstr>Con’d </vt:lpstr>
      <vt:lpstr>Con’d </vt:lpstr>
      <vt:lpstr>Con’d </vt:lpstr>
      <vt:lpstr>Con’d</vt:lpstr>
      <vt:lpstr>Con’d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Multivariate time series models </dc:title>
  <dc:creator>D.B</dc:creator>
  <cp:lastModifiedBy>user</cp:lastModifiedBy>
  <cp:revision>7</cp:revision>
  <dcterms:created xsi:type="dcterms:W3CDTF">2006-08-16T00:00:00Z</dcterms:created>
  <dcterms:modified xsi:type="dcterms:W3CDTF">2020-04-29T06:39:05Z</dcterms:modified>
</cp:coreProperties>
</file>