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0"/>
  </p:notesMasterIdLst>
  <p:sldIdLst>
    <p:sldId id="256" r:id="rId2"/>
    <p:sldId id="533" r:id="rId3"/>
    <p:sldId id="257" r:id="rId4"/>
    <p:sldId id="258" r:id="rId5"/>
    <p:sldId id="259" r:id="rId6"/>
    <p:sldId id="260" r:id="rId7"/>
    <p:sldId id="261" r:id="rId8"/>
    <p:sldId id="262" r:id="rId9"/>
    <p:sldId id="263" r:id="rId10"/>
    <p:sldId id="264" r:id="rId11"/>
    <p:sldId id="265" r:id="rId12"/>
    <p:sldId id="266" r:id="rId13"/>
    <p:sldId id="267" r:id="rId14"/>
    <p:sldId id="534" r:id="rId15"/>
    <p:sldId id="270" r:id="rId16"/>
    <p:sldId id="453" r:id="rId17"/>
    <p:sldId id="454" r:id="rId18"/>
    <p:sldId id="455" r:id="rId19"/>
    <p:sldId id="456" r:id="rId20"/>
    <p:sldId id="457" r:id="rId21"/>
    <p:sldId id="458" r:id="rId22"/>
    <p:sldId id="459" r:id="rId23"/>
    <p:sldId id="535" r:id="rId24"/>
    <p:sldId id="460" r:id="rId25"/>
    <p:sldId id="462" r:id="rId26"/>
    <p:sldId id="463" r:id="rId27"/>
    <p:sldId id="464" r:id="rId28"/>
    <p:sldId id="465" r:id="rId29"/>
    <p:sldId id="466" r:id="rId30"/>
    <p:sldId id="467" r:id="rId31"/>
    <p:sldId id="468" r:id="rId32"/>
    <p:sldId id="469" r:id="rId33"/>
    <p:sldId id="470" r:id="rId34"/>
    <p:sldId id="414" r:id="rId35"/>
    <p:sldId id="415" r:id="rId36"/>
    <p:sldId id="416" r:id="rId37"/>
    <p:sldId id="417" r:id="rId38"/>
    <p:sldId id="418" r:id="rId39"/>
    <p:sldId id="419" r:id="rId40"/>
    <p:sldId id="420" r:id="rId41"/>
    <p:sldId id="421" r:id="rId42"/>
    <p:sldId id="422" r:id="rId43"/>
    <p:sldId id="423" r:id="rId44"/>
    <p:sldId id="424" r:id="rId45"/>
    <p:sldId id="425" r:id="rId46"/>
    <p:sldId id="426" r:id="rId47"/>
    <p:sldId id="427" r:id="rId48"/>
    <p:sldId id="428" r:id="rId49"/>
    <p:sldId id="429" r:id="rId50"/>
    <p:sldId id="430" r:id="rId51"/>
    <p:sldId id="503" r:id="rId52"/>
    <p:sldId id="504" r:id="rId53"/>
    <p:sldId id="505" r:id="rId54"/>
    <p:sldId id="506" r:id="rId55"/>
    <p:sldId id="507" r:id="rId56"/>
    <p:sldId id="508" r:id="rId57"/>
    <p:sldId id="509" r:id="rId58"/>
    <p:sldId id="510" r:id="rId59"/>
    <p:sldId id="471" r:id="rId60"/>
    <p:sldId id="472" r:id="rId61"/>
    <p:sldId id="473" r:id="rId62"/>
    <p:sldId id="474" r:id="rId63"/>
    <p:sldId id="475" r:id="rId64"/>
    <p:sldId id="476" r:id="rId65"/>
    <p:sldId id="477" r:id="rId66"/>
    <p:sldId id="478" r:id="rId67"/>
    <p:sldId id="479" r:id="rId68"/>
    <p:sldId id="480" r:id="rId69"/>
    <p:sldId id="481" r:id="rId70"/>
    <p:sldId id="482" r:id="rId71"/>
    <p:sldId id="483" r:id="rId72"/>
    <p:sldId id="484" r:id="rId73"/>
    <p:sldId id="485" r:id="rId74"/>
    <p:sldId id="486" r:id="rId75"/>
    <p:sldId id="487" r:id="rId76"/>
    <p:sldId id="488" r:id="rId77"/>
    <p:sldId id="489" r:id="rId78"/>
    <p:sldId id="490" r:id="rId79"/>
    <p:sldId id="491" r:id="rId80"/>
    <p:sldId id="492" r:id="rId81"/>
    <p:sldId id="493" r:id="rId82"/>
    <p:sldId id="494" r:id="rId83"/>
    <p:sldId id="495" r:id="rId84"/>
    <p:sldId id="496" r:id="rId85"/>
    <p:sldId id="497" r:id="rId86"/>
    <p:sldId id="498" r:id="rId87"/>
    <p:sldId id="499" r:id="rId88"/>
    <p:sldId id="273" r:id="rId89"/>
    <p:sldId id="274" r:id="rId90"/>
    <p:sldId id="275" r:id="rId91"/>
    <p:sldId id="276" r:id="rId92"/>
    <p:sldId id="277" r:id="rId93"/>
    <p:sldId id="278" r:id="rId94"/>
    <p:sldId id="279" r:id="rId95"/>
    <p:sldId id="280" r:id="rId96"/>
    <p:sldId id="536" r:id="rId97"/>
    <p:sldId id="282" r:id="rId98"/>
    <p:sldId id="283" r:id="rId99"/>
    <p:sldId id="284" r:id="rId100"/>
    <p:sldId id="285" r:id="rId101"/>
    <p:sldId id="286" r:id="rId102"/>
    <p:sldId id="287" r:id="rId103"/>
    <p:sldId id="500" r:id="rId104"/>
    <p:sldId id="288" r:id="rId105"/>
    <p:sldId id="289" r:id="rId106"/>
    <p:sldId id="290" r:id="rId107"/>
    <p:sldId id="291" r:id="rId108"/>
    <p:sldId id="292" r:id="rId109"/>
    <p:sldId id="293" r:id="rId110"/>
    <p:sldId id="294" r:id="rId111"/>
    <p:sldId id="295" r:id="rId112"/>
    <p:sldId id="296" r:id="rId113"/>
    <p:sldId id="297" r:id="rId114"/>
    <p:sldId id="298" r:id="rId115"/>
    <p:sldId id="299" r:id="rId116"/>
    <p:sldId id="300" r:id="rId117"/>
    <p:sldId id="301" r:id="rId118"/>
    <p:sldId id="302" r:id="rId119"/>
    <p:sldId id="303" r:id="rId120"/>
    <p:sldId id="304" r:id="rId121"/>
    <p:sldId id="305" r:id="rId122"/>
    <p:sldId id="306" r:id="rId123"/>
    <p:sldId id="307" r:id="rId124"/>
    <p:sldId id="308" r:id="rId125"/>
    <p:sldId id="309" r:id="rId126"/>
    <p:sldId id="310" r:id="rId127"/>
    <p:sldId id="311" r:id="rId128"/>
    <p:sldId id="312" r:id="rId129"/>
    <p:sldId id="313" r:id="rId130"/>
    <p:sldId id="314" r:id="rId131"/>
    <p:sldId id="315" r:id="rId132"/>
    <p:sldId id="317" r:id="rId133"/>
    <p:sldId id="318" r:id="rId134"/>
    <p:sldId id="319" r:id="rId135"/>
    <p:sldId id="320" r:id="rId136"/>
    <p:sldId id="321" r:id="rId137"/>
    <p:sldId id="322" r:id="rId138"/>
    <p:sldId id="323" r:id="rId139"/>
    <p:sldId id="324" r:id="rId140"/>
    <p:sldId id="325" r:id="rId141"/>
    <p:sldId id="326" r:id="rId142"/>
    <p:sldId id="327" r:id="rId143"/>
    <p:sldId id="328" r:id="rId144"/>
    <p:sldId id="329" r:id="rId145"/>
    <p:sldId id="330" r:id="rId146"/>
    <p:sldId id="331" r:id="rId147"/>
    <p:sldId id="332" r:id="rId148"/>
    <p:sldId id="333" r:id="rId149"/>
    <p:sldId id="334" r:id="rId150"/>
    <p:sldId id="335" r:id="rId151"/>
    <p:sldId id="336" r:id="rId152"/>
    <p:sldId id="337" r:id="rId153"/>
    <p:sldId id="338" r:id="rId154"/>
    <p:sldId id="339" r:id="rId155"/>
    <p:sldId id="340" r:id="rId156"/>
    <p:sldId id="341" r:id="rId157"/>
    <p:sldId id="342" r:id="rId158"/>
    <p:sldId id="343" r:id="rId159"/>
    <p:sldId id="344" r:id="rId160"/>
    <p:sldId id="345" r:id="rId161"/>
    <p:sldId id="346" r:id="rId162"/>
    <p:sldId id="347" r:id="rId163"/>
    <p:sldId id="348" r:id="rId164"/>
    <p:sldId id="349" r:id="rId165"/>
    <p:sldId id="350" r:id="rId166"/>
    <p:sldId id="351" r:id="rId167"/>
    <p:sldId id="352" r:id="rId168"/>
    <p:sldId id="353" r:id="rId169"/>
    <p:sldId id="354" r:id="rId170"/>
    <p:sldId id="355" r:id="rId171"/>
    <p:sldId id="356" r:id="rId172"/>
    <p:sldId id="357" r:id="rId173"/>
    <p:sldId id="358" r:id="rId174"/>
    <p:sldId id="359" r:id="rId175"/>
    <p:sldId id="360" r:id="rId176"/>
    <p:sldId id="361" r:id="rId177"/>
    <p:sldId id="362" r:id="rId178"/>
    <p:sldId id="363" r:id="rId179"/>
    <p:sldId id="364" r:id="rId180"/>
    <p:sldId id="366" r:id="rId181"/>
    <p:sldId id="367" r:id="rId182"/>
    <p:sldId id="441" r:id="rId183"/>
    <p:sldId id="442" r:id="rId184"/>
    <p:sldId id="443" r:id="rId185"/>
    <p:sldId id="444" r:id="rId186"/>
    <p:sldId id="445" r:id="rId187"/>
    <p:sldId id="446" r:id="rId188"/>
    <p:sldId id="447" r:id="rId189"/>
    <p:sldId id="448" r:id="rId190"/>
    <p:sldId id="449" r:id="rId191"/>
    <p:sldId id="450" r:id="rId192"/>
    <p:sldId id="451" r:id="rId193"/>
    <p:sldId id="368" r:id="rId194"/>
    <p:sldId id="501" r:id="rId195"/>
    <p:sldId id="369" r:id="rId196"/>
    <p:sldId id="370" r:id="rId197"/>
    <p:sldId id="371" r:id="rId198"/>
    <p:sldId id="372" r:id="rId199"/>
    <p:sldId id="373" r:id="rId200"/>
    <p:sldId id="374" r:id="rId201"/>
    <p:sldId id="375" r:id="rId202"/>
    <p:sldId id="376" r:id="rId203"/>
    <p:sldId id="377" r:id="rId204"/>
    <p:sldId id="378" r:id="rId205"/>
    <p:sldId id="379" r:id="rId206"/>
    <p:sldId id="380" r:id="rId207"/>
    <p:sldId id="381" r:id="rId208"/>
    <p:sldId id="382" r:id="rId209"/>
    <p:sldId id="383" r:id="rId210"/>
    <p:sldId id="384" r:id="rId211"/>
    <p:sldId id="385" r:id="rId212"/>
    <p:sldId id="386" r:id="rId213"/>
    <p:sldId id="387" r:id="rId214"/>
    <p:sldId id="388" r:id="rId215"/>
    <p:sldId id="389" r:id="rId216"/>
    <p:sldId id="390" r:id="rId217"/>
    <p:sldId id="391" r:id="rId218"/>
    <p:sldId id="392" r:id="rId219"/>
    <p:sldId id="393" r:id="rId220"/>
    <p:sldId id="394" r:id="rId221"/>
    <p:sldId id="395" r:id="rId222"/>
    <p:sldId id="396" r:id="rId223"/>
    <p:sldId id="397" r:id="rId224"/>
    <p:sldId id="398" r:id="rId225"/>
    <p:sldId id="399" r:id="rId226"/>
    <p:sldId id="400" r:id="rId227"/>
    <p:sldId id="401" r:id="rId228"/>
    <p:sldId id="402" r:id="rId229"/>
    <p:sldId id="403" r:id="rId230"/>
    <p:sldId id="404" r:id="rId231"/>
    <p:sldId id="405" r:id="rId232"/>
    <p:sldId id="406" r:id="rId233"/>
    <p:sldId id="407" r:id="rId234"/>
    <p:sldId id="408" r:id="rId235"/>
    <p:sldId id="409" r:id="rId236"/>
    <p:sldId id="410" r:id="rId237"/>
    <p:sldId id="411" r:id="rId238"/>
    <p:sldId id="412" r:id="rId239"/>
    <p:sldId id="413" r:id="rId240"/>
    <p:sldId id="432" r:id="rId241"/>
    <p:sldId id="433" r:id="rId242"/>
    <p:sldId id="434" r:id="rId243"/>
    <p:sldId id="435" r:id="rId244"/>
    <p:sldId id="436" r:id="rId245"/>
    <p:sldId id="437" r:id="rId246"/>
    <p:sldId id="438" r:id="rId247"/>
    <p:sldId id="439" r:id="rId248"/>
    <p:sldId id="512" r:id="rId249"/>
    <p:sldId id="513" r:id="rId250"/>
    <p:sldId id="514" r:id="rId251"/>
    <p:sldId id="515" r:id="rId252"/>
    <p:sldId id="516" r:id="rId253"/>
    <p:sldId id="517" r:id="rId254"/>
    <p:sldId id="518" r:id="rId255"/>
    <p:sldId id="519" r:id="rId256"/>
    <p:sldId id="520" r:id="rId257"/>
    <p:sldId id="521" r:id="rId258"/>
    <p:sldId id="522" r:id="rId259"/>
    <p:sldId id="523" r:id="rId260"/>
    <p:sldId id="524" r:id="rId261"/>
    <p:sldId id="525" r:id="rId262"/>
    <p:sldId id="526" r:id="rId263"/>
    <p:sldId id="527" r:id="rId264"/>
    <p:sldId id="528" r:id="rId265"/>
    <p:sldId id="529" r:id="rId266"/>
    <p:sldId id="531" r:id="rId267"/>
    <p:sldId id="532" r:id="rId268"/>
    <p:sldId id="530" r:id="rId2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1" autoAdjust="0"/>
    <p:restoredTop sz="86271" autoAdjust="0"/>
  </p:normalViewPr>
  <p:slideViewPr>
    <p:cSldViewPr snapToGrid="0">
      <p:cViewPr varScale="1">
        <p:scale>
          <a:sx n="62" d="100"/>
          <a:sy n="62" d="100"/>
        </p:scale>
        <p:origin x="7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02316-29DC-4140-8387-E76157CA327C}" type="datetimeFigureOut">
              <a:rPr lang="en-US" smtClean="0"/>
              <a:t>16-Mar-20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FED4CA-6C96-417B-A410-D4140721ECD3}" type="slidenum">
              <a:rPr lang="en-US" smtClean="0"/>
              <a:t>‹#›</a:t>
            </a:fld>
            <a:endParaRPr lang="en-US"/>
          </a:p>
        </p:txBody>
      </p:sp>
    </p:spTree>
    <p:extLst>
      <p:ext uri="{BB962C8B-B14F-4D97-AF65-F5344CB8AC3E}">
        <p14:creationId xmlns:p14="http://schemas.microsoft.com/office/powerpoint/2010/main" val="130451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FED4CA-6C96-417B-A410-D4140721ECD3}" type="slidenum">
              <a:rPr lang="en-US" smtClean="0"/>
              <a:t>2</a:t>
            </a:fld>
            <a:endParaRPr lang="en-US"/>
          </a:p>
        </p:txBody>
      </p:sp>
    </p:spTree>
    <p:extLst>
      <p:ext uri="{BB962C8B-B14F-4D97-AF65-F5344CB8AC3E}">
        <p14:creationId xmlns:p14="http://schemas.microsoft.com/office/powerpoint/2010/main" val="89578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B9C7-258E-4E2C-AE55-0B7869D8F8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565042-9D0A-4DB0-981B-5C12B9F23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FB8E3-95EC-4053-B973-0875BFF314C6}"/>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5" name="Footer Placeholder 4">
            <a:extLst>
              <a:ext uri="{FF2B5EF4-FFF2-40B4-BE49-F238E27FC236}">
                <a16:creationId xmlns:a16="http://schemas.microsoft.com/office/drawing/2014/main" id="{F28B1D2C-AD24-4C33-B290-434B9C9F7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A7C81-FC7D-4435-B91E-887A79FD5A45}"/>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319947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331F-0CAF-4053-BDB1-701BF71193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7229E9-4AD6-493A-AB2A-8C3199E0D7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D216C-7665-4349-AC31-367F17C1FD69}"/>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5" name="Footer Placeholder 4">
            <a:extLst>
              <a:ext uri="{FF2B5EF4-FFF2-40B4-BE49-F238E27FC236}">
                <a16:creationId xmlns:a16="http://schemas.microsoft.com/office/drawing/2014/main" id="{A286B3BC-E770-4F04-BEBE-B6458469D8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1D341-BE66-4702-8AA8-B3243381760B}"/>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1612515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16193E-3E31-42FC-9C3C-91CD5B0DF3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4B558F-04FF-4844-B146-C68E55DD8D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737F4-42A7-4CBC-95D0-02004FE67DAC}"/>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5" name="Footer Placeholder 4">
            <a:extLst>
              <a:ext uri="{FF2B5EF4-FFF2-40B4-BE49-F238E27FC236}">
                <a16:creationId xmlns:a16="http://schemas.microsoft.com/office/drawing/2014/main" id="{7BD91718-63BB-4088-A617-691F8B51E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CF26F-5ABD-43ED-9997-EB4AF5763183}"/>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423138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D298-6A03-4EA6-AC96-909D19C85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3A9E42-0BB2-49A9-9A07-D1B706804F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68567-497C-436C-BA7B-D0B978C3878C}"/>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5" name="Footer Placeholder 4">
            <a:extLst>
              <a:ext uri="{FF2B5EF4-FFF2-40B4-BE49-F238E27FC236}">
                <a16:creationId xmlns:a16="http://schemas.microsoft.com/office/drawing/2014/main" id="{370A419C-A5C4-4E1B-9277-1187D3022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C2AA5-BE8B-4B13-BDB9-69D227B34AA0}"/>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358437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03D0-8D21-49D3-BA36-02F8169D44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5E4433-C2D0-49A2-BB3A-7F60BBECBB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C8C6D8-CAE9-49F3-B4FF-A5643220BC65}"/>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5" name="Footer Placeholder 4">
            <a:extLst>
              <a:ext uri="{FF2B5EF4-FFF2-40B4-BE49-F238E27FC236}">
                <a16:creationId xmlns:a16="http://schemas.microsoft.com/office/drawing/2014/main" id="{7299C09F-88D6-4626-90C9-6B12019E1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1AD57-AC33-4C9E-85F2-710D18EF6CE6}"/>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347051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0CBB-1F2A-4677-89D8-B67F701BBB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8CF5E7-1F05-4B43-85A5-243354EA0F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8A98C8-A30D-4360-8932-AA91F43F5F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ECF5E0-03D7-4566-B80F-A730BFEF4FD0}"/>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6" name="Footer Placeholder 5">
            <a:extLst>
              <a:ext uri="{FF2B5EF4-FFF2-40B4-BE49-F238E27FC236}">
                <a16:creationId xmlns:a16="http://schemas.microsoft.com/office/drawing/2014/main" id="{AE26888F-C359-49F7-8660-234DF66022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DECAA8-5A7D-41D6-A760-D842BFA4C761}"/>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1450265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567D-DC2D-4889-A87E-614DBD492A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38E5D0-16A4-4963-AC09-E978DCB8F9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D5C773-9EF4-4887-B6BB-5E7730E104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4F4413-2832-4688-9C58-7712A9C78A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5741F4-BD17-4995-B130-C97B4D433C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A53285-F897-4FDF-9627-4AAF902B6B5C}"/>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8" name="Footer Placeholder 7">
            <a:extLst>
              <a:ext uri="{FF2B5EF4-FFF2-40B4-BE49-F238E27FC236}">
                <a16:creationId xmlns:a16="http://schemas.microsoft.com/office/drawing/2014/main" id="{0A5E24B8-689A-4DF7-B582-CC9517025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82D4E7-37E6-4B28-B6BB-DA7A97C896A9}"/>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277731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5CCA-B933-4504-810A-45266341B4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EC257D-70DA-41A7-92E9-81C17C200B80}"/>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4" name="Footer Placeholder 3">
            <a:extLst>
              <a:ext uri="{FF2B5EF4-FFF2-40B4-BE49-F238E27FC236}">
                <a16:creationId xmlns:a16="http://schemas.microsoft.com/office/drawing/2014/main" id="{13E5FC47-3213-492F-BCD6-8456F6C3E9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1D9FED-D866-4953-8E7D-555E4CA6C632}"/>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1662535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53B3AD-C834-44AF-A1E0-F81557C10A3C}"/>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3" name="Footer Placeholder 2">
            <a:extLst>
              <a:ext uri="{FF2B5EF4-FFF2-40B4-BE49-F238E27FC236}">
                <a16:creationId xmlns:a16="http://schemas.microsoft.com/office/drawing/2014/main" id="{07BFB1FB-3E05-4D67-BE86-3996D1BF36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0E9B5A-51D7-4889-BDF9-9F00685E65D0}"/>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234760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A5D24-6A7B-414F-B7CE-52959872B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32D702-C061-444B-9080-07C22B1960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B4DC43-93FF-4331-949E-ADAB55096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39EB3-3802-47B5-9C87-DFC398098125}"/>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6" name="Footer Placeholder 5">
            <a:extLst>
              <a:ext uri="{FF2B5EF4-FFF2-40B4-BE49-F238E27FC236}">
                <a16:creationId xmlns:a16="http://schemas.microsoft.com/office/drawing/2014/main" id="{29A186F0-7DB5-4623-AF57-4CF2CCCEA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BCDB3-4B61-44AC-A531-A04C8F2FCF44}"/>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312879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7095-2CD1-41E7-B76C-3C3BEA44C3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9BFA4D-F2E3-45E2-8BC0-AB9B881B28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6347FB-1C8A-4AED-A953-DB69876F91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367A1E-BDEF-4F50-BBDF-2F8E0FC949F5}"/>
              </a:ext>
            </a:extLst>
          </p:cNvPr>
          <p:cNvSpPr>
            <a:spLocks noGrp="1"/>
          </p:cNvSpPr>
          <p:nvPr>
            <p:ph type="dt" sz="half" idx="10"/>
          </p:nvPr>
        </p:nvSpPr>
        <p:spPr/>
        <p:txBody>
          <a:bodyPr/>
          <a:lstStyle/>
          <a:p>
            <a:fld id="{0406262E-A3EC-4851-A436-29D67198B97F}" type="datetimeFigureOut">
              <a:rPr lang="en-US" smtClean="0"/>
              <a:t>16-Mar-20</a:t>
            </a:fld>
            <a:endParaRPr lang="en-US"/>
          </a:p>
        </p:txBody>
      </p:sp>
      <p:sp>
        <p:nvSpPr>
          <p:cNvPr id="6" name="Footer Placeholder 5">
            <a:extLst>
              <a:ext uri="{FF2B5EF4-FFF2-40B4-BE49-F238E27FC236}">
                <a16:creationId xmlns:a16="http://schemas.microsoft.com/office/drawing/2014/main" id="{62247F61-D9FB-4592-807B-9F9535E9E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F8A625-0BB5-417C-95D3-D9F2D34B53FB}"/>
              </a:ext>
            </a:extLst>
          </p:cNvPr>
          <p:cNvSpPr>
            <a:spLocks noGrp="1"/>
          </p:cNvSpPr>
          <p:nvPr>
            <p:ph type="sldNum" sz="quarter" idx="12"/>
          </p:nvPr>
        </p:nvSpPr>
        <p:spPr/>
        <p:txBody>
          <a:bodyPr/>
          <a:lstStyle/>
          <a:p>
            <a:fld id="{516C8928-D798-443F-9A61-984985070820}" type="slidenum">
              <a:rPr lang="en-US" smtClean="0"/>
              <a:t>‹#›</a:t>
            </a:fld>
            <a:endParaRPr lang="en-US"/>
          </a:p>
        </p:txBody>
      </p:sp>
    </p:spTree>
    <p:extLst>
      <p:ext uri="{BB962C8B-B14F-4D97-AF65-F5344CB8AC3E}">
        <p14:creationId xmlns:p14="http://schemas.microsoft.com/office/powerpoint/2010/main" val="229208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9150-623C-4987-B531-77735635B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1896FA-AB48-4C65-AC96-C55411CDB3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C4515-D612-481E-B2F4-22687637C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6262E-A3EC-4851-A436-29D67198B97F}" type="datetimeFigureOut">
              <a:rPr lang="en-US" smtClean="0"/>
              <a:t>16-Mar-20</a:t>
            </a:fld>
            <a:endParaRPr lang="en-US"/>
          </a:p>
        </p:txBody>
      </p:sp>
      <p:sp>
        <p:nvSpPr>
          <p:cNvPr id="5" name="Footer Placeholder 4">
            <a:extLst>
              <a:ext uri="{FF2B5EF4-FFF2-40B4-BE49-F238E27FC236}">
                <a16:creationId xmlns:a16="http://schemas.microsoft.com/office/drawing/2014/main" id="{D59AEF6A-6147-4C6E-A43F-336D7D064A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A84DDD-42ED-4434-B065-EA983B5DF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C8928-D798-443F-9A61-984985070820}" type="slidenum">
              <a:rPr lang="en-US" smtClean="0"/>
              <a:t>‹#›</a:t>
            </a:fld>
            <a:endParaRPr lang="en-US"/>
          </a:p>
        </p:txBody>
      </p:sp>
    </p:spTree>
    <p:extLst>
      <p:ext uri="{BB962C8B-B14F-4D97-AF65-F5344CB8AC3E}">
        <p14:creationId xmlns:p14="http://schemas.microsoft.com/office/powerpoint/2010/main" val="4248644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hyperlink" Target="https://www.facebook.com/hashtag/elegant_theories_of_economics?source=feed_text&amp;epa=HASHTAG&amp;__xts__%5B0%5D=68.ARDyytMucm2Kg-1e1VTaNsp-HgGE8f6-Fx-q8pZRelis7mqVMJQCQjMUNjHAh-hqUvTOQKBjsIrQPiRwkmdNnJWBq00nuCB05Nmq2tRCCXE9u4IKdn1-ZXZEWUkEUtlWsr5EeY8QA9VLoPSB-NHa0U-4kgG1povTjY5GOQG3p_S5QCT23m4a1RzwAgJ3fXZj7BfTUoA-hfFb4NsEXWMWHVO_GC-vA1aXJBe5qyfHSt-cummsOPb_tO_IYuH0MrEQgWBpz7gVGaI2wszNUjYkK_S-kqFprraHC1Nt0aE33dToAIbvnuz15urWdGXmcEcM1XiEoW8OUhE2MjNdSh5FclfShRjMojPyJyLC9Yvy7vc729Ne5_ZUNI4&amp;__tn__=%2ANK-R" TargetMode="Externa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63A2-4D25-4615-9F38-F08D00E2F468}"/>
              </a:ext>
            </a:extLst>
          </p:cNvPr>
          <p:cNvSpPr>
            <a:spLocks noGrp="1"/>
          </p:cNvSpPr>
          <p:nvPr>
            <p:ph type="ctrTitle"/>
          </p:nvPr>
        </p:nvSpPr>
        <p:spPr>
          <a:xfrm>
            <a:off x="1524000" y="504344"/>
            <a:ext cx="9144000" cy="961850"/>
          </a:xfrm>
        </p:spPr>
        <p:txBody>
          <a:bodyPr>
            <a:normAutofit fontScale="90000"/>
          </a:bodyPr>
          <a:lstStyle/>
          <a:p>
            <a:r>
              <a:rPr lang="en-US" sz="4800" dirty="0">
                <a:solidFill>
                  <a:srgbClr val="FF0000"/>
                </a:solidFill>
                <a:latin typeface="Bernard MT Condensed" panose="02050806060905020404" pitchFamily="18" charset="0"/>
              </a:rPr>
              <a:t>Chapter 1: concepts of rural development</a:t>
            </a:r>
          </a:p>
        </p:txBody>
      </p:sp>
      <p:pic>
        <p:nvPicPr>
          <p:cNvPr id="4" name="Picture 3">
            <a:extLst>
              <a:ext uri="{FF2B5EF4-FFF2-40B4-BE49-F238E27FC236}">
                <a16:creationId xmlns:a16="http://schemas.microsoft.com/office/drawing/2014/main" id="{D65247CF-758F-48EB-BCE6-D956A47C0B5D}"/>
              </a:ext>
            </a:extLst>
          </p:cNvPr>
          <p:cNvPicPr>
            <a:picLocks noChangeAspect="1"/>
          </p:cNvPicPr>
          <p:nvPr/>
        </p:nvPicPr>
        <p:blipFill>
          <a:blip r:embed="rId2"/>
          <a:stretch>
            <a:fillRect/>
          </a:stretch>
        </p:blipFill>
        <p:spPr>
          <a:xfrm>
            <a:off x="1672287" y="1466194"/>
            <a:ext cx="7871791" cy="4761185"/>
          </a:xfrm>
          <a:prstGeom prst="rect">
            <a:avLst/>
          </a:prstGeom>
        </p:spPr>
      </p:pic>
    </p:spTree>
    <p:extLst>
      <p:ext uri="{BB962C8B-B14F-4D97-AF65-F5344CB8AC3E}">
        <p14:creationId xmlns:p14="http://schemas.microsoft.com/office/powerpoint/2010/main" val="1671061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C5AA37-6CD3-4D0E-AD96-90752811C791}"/>
              </a:ext>
            </a:extLst>
          </p:cNvPr>
          <p:cNvPicPr>
            <a:picLocks noChangeAspect="1"/>
          </p:cNvPicPr>
          <p:nvPr/>
        </p:nvPicPr>
        <p:blipFill>
          <a:blip r:embed="rId2"/>
          <a:stretch>
            <a:fillRect/>
          </a:stretch>
        </p:blipFill>
        <p:spPr>
          <a:xfrm>
            <a:off x="1470992" y="477078"/>
            <a:ext cx="8136834" cy="5512905"/>
          </a:xfrm>
          <a:prstGeom prst="rect">
            <a:avLst/>
          </a:prstGeom>
        </p:spPr>
      </p:pic>
    </p:spTree>
    <p:extLst>
      <p:ext uri="{BB962C8B-B14F-4D97-AF65-F5344CB8AC3E}">
        <p14:creationId xmlns:p14="http://schemas.microsoft.com/office/powerpoint/2010/main" val="7304687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ACEE9F-3C56-4FF7-BDA7-853C078E8454}"/>
              </a:ext>
            </a:extLst>
          </p:cNvPr>
          <p:cNvPicPr>
            <a:picLocks noChangeAspect="1"/>
          </p:cNvPicPr>
          <p:nvPr/>
        </p:nvPicPr>
        <p:blipFill>
          <a:blip r:embed="rId2"/>
          <a:stretch>
            <a:fillRect/>
          </a:stretch>
        </p:blipFill>
        <p:spPr>
          <a:xfrm>
            <a:off x="1616765" y="940904"/>
            <a:ext cx="6498535" cy="3612046"/>
          </a:xfrm>
          <a:prstGeom prst="rect">
            <a:avLst/>
          </a:prstGeom>
        </p:spPr>
      </p:pic>
    </p:spTree>
    <p:extLst>
      <p:ext uri="{BB962C8B-B14F-4D97-AF65-F5344CB8AC3E}">
        <p14:creationId xmlns:p14="http://schemas.microsoft.com/office/powerpoint/2010/main" val="40959777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432F3-AF50-450F-8659-E84B4BAD6E77}"/>
              </a:ext>
            </a:extLst>
          </p:cNvPr>
          <p:cNvPicPr>
            <a:picLocks noChangeAspect="1"/>
          </p:cNvPicPr>
          <p:nvPr/>
        </p:nvPicPr>
        <p:blipFill>
          <a:blip r:embed="rId2"/>
          <a:stretch>
            <a:fillRect/>
          </a:stretch>
        </p:blipFill>
        <p:spPr>
          <a:xfrm>
            <a:off x="1800051" y="1271984"/>
            <a:ext cx="7917386" cy="4741358"/>
          </a:xfrm>
          <a:prstGeom prst="rect">
            <a:avLst/>
          </a:prstGeom>
        </p:spPr>
      </p:pic>
    </p:spTree>
    <p:extLst>
      <p:ext uri="{BB962C8B-B14F-4D97-AF65-F5344CB8AC3E}">
        <p14:creationId xmlns:p14="http://schemas.microsoft.com/office/powerpoint/2010/main" val="754810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988AB4-74A0-43B3-B2A2-5BD625A9686F}"/>
              </a:ext>
            </a:extLst>
          </p:cNvPr>
          <p:cNvPicPr>
            <a:picLocks noChangeAspect="1"/>
          </p:cNvPicPr>
          <p:nvPr/>
        </p:nvPicPr>
        <p:blipFill>
          <a:blip r:embed="rId2"/>
          <a:stretch>
            <a:fillRect/>
          </a:stretch>
        </p:blipFill>
        <p:spPr>
          <a:xfrm>
            <a:off x="1524000" y="861391"/>
            <a:ext cx="8673885" cy="5384426"/>
          </a:xfrm>
          <a:prstGeom prst="rect">
            <a:avLst/>
          </a:prstGeom>
        </p:spPr>
      </p:pic>
    </p:spTree>
    <p:extLst>
      <p:ext uri="{BB962C8B-B14F-4D97-AF65-F5344CB8AC3E}">
        <p14:creationId xmlns:p14="http://schemas.microsoft.com/office/powerpoint/2010/main" val="12010504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EA9EEE8-A6F8-46A9-B4CD-0259EF3BCF76}"/>
              </a:ext>
            </a:extLst>
          </p:cNvPr>
          <p:cNvPicPr>
            <a:picLocks noGrp="1" noChangeAspect="1"/>
          </p:cNvPicPr>
          <p:nvPr>
            <p:ph idx="1"/>
          </p:nvPr>
        </p:nvPicPr>
        <p:blipFill>
          <a:blip r:embed="rId2"/>
          <a:stretch>
            <a:fillRect/>
          </a:stretch>
        </p:blipFill>
        <p:spPr>
          <a:xfrm>
            <a:off x="891264" y="353316"/>
            <a:ext cx="9136139" cy="5431493"/>
          </a:xfrm>
          <a:prstGeom prst="rect">
            <a:avLst/>
          </a:prstGeom>
        </p:spPr>
      </p:pic>
    </p:spTree>
    <p:extLst>
      <p:ext uri="{BB962C8B-B14F-4D97-AF65-F5344CB8AC3E}">
        <p14:creationId xmlns:p14="http://schemas.microsoft.com/office/powerpoint/2010/main" val="16533782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60E6-5104-4AC5-ADF2-79AC5994E050}"/>
              </a:ext>
            </a:extLst>
          </p:cNvPr>
          <p:cNvSpPr>
            <a:spLocks noGrp="1"/>
          </p:cNvSpPr>
          <p:nvPr>
            <p:ph type="title"/>
          </p:nvPr>
        </p:nvSpPr>
        <p:spPr/>
        <p:txBody>
          <a:bodyPr>
            <a:normAutofit fontScale="90000"/>
          </a:bodyPr>
          <a:lstStyle/>
          <a:p>
            <a:pPr algn="ctr"/>
            <a:br>
              <a:rPr lang="en-US" dirty="0"/>
            </a:br>
            <a:r>
              <a:rPr lang="en-US" dirty="0">
                <a:solidFill>
                  <a:srgbClr val="FF0000"/>
                </a:solidFill>
                <a:latin typeface="Bernard MT Condensed" panose="02050806060905020404" pitchFamily="18" charset="0"/>
              </a:rPr>
              <a:t>Chapter three: </a:t>
            </a:r>
            <a:r>
              <a:rPr lang="en-US" b="1" dirty="0">
                <a:solidFill>
                  <a:srgbClr val="FF0000"/>
                </a:solidFill>
                <a:latin typeface="Bernard MT Condensed" panose="02050806060905020404" pitchFamily="18" charset="0"/>
              </a:rPr>
              <a:t>Rural Livelihoods and poverty Reduction strategy </a:t>
            </a:r>
            <a:r>
              <a:rPr lang="en-US" dirty="0"/>
              <a:t>	</a:t>
            </a:r>
            <a:br>
              <a:rPr lang="en-US" dirty="0"/>
            </a:br>
            <a:endParaRPr lang="en-US" dirty="0"/>
          </a:p>
        </p:txBody>
      </p:sp>
      <p:pic>
        <p:nvPicPr>
          <p:cNvPr id="4" name="Picture 3">
            <a:extLst>
              <a:ext uri="{FF2B5EF4-FFF2-40B4-BE49-F238E27FC236}">
                <a16:creationId xmlns:a16="http://schemas.microsoft.com/office/drawing/2014/main" id="{3BDE69D3-69B5-4C31-885A-12109AD364EE}"/>
              </a:ext>
            </a:extLst>
          </p:cNvPr>
          <p:cNvPicPr>
            <a:picLocks noChangeAspect="1"/>
          </p:cNvPicPr>
          <p:nvPr/>
        </p:nvPicPr>
        <p:blipFill>
          <a:blip r:embed="rId2"/>
          <a:stretch>
            <a:fillRect/>
          </a:stretch>
        </p:blipFill>
        <p:spPr>
          <a:xfrm>
            <a:off x="1033670" y="1690688"/>
            <a:ext cx="9737652" cy="4471573"/>
          </a:xfrm>
          <a:prstGeom prst="rect">
            <a:avLst/>
          </a:prstGeom>
        </p:spPr>
      </p:pic>
    </p:spTree>
    <p:extLst>
      <p:ext uri="{BB962C8B-B14F-4D97-AF65-F5344CB8AC3E}">
        <p14:creationId xmlns:p14="http://schemas.microsoft.com/office/powerpoint/2010/main" val="892424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DFBDD5-2BF3-4037-AFC9-41750E3A5AF9}"/>
              </a:ext>
            </a:extLst>
          </p:cNvPr>
          <p:cNvPicPr>
            <a:picLocks noChangeAspect="1"/>
          </p:cNvPicPr>
          <p:nvPr/>
        </p:nvPicPr>
        <p:blipFill>
          <a:blip r:embed="rId2"/>
          <a:stretch>
            <a:fillRect/>
          </a:stretch>
        </p:blipFill>
        <p:spPr>
          <a:xfrm>
            <a:off x="1802296" y="1152940"/>
            <a:ext cx="7236929" cy="4176298"/>
          </a:xfrm>
          <a:prstGeom prst="rect">
            <a:avLst/>
          </a:prstGeom>
        </p:spPr>
      </p:pic>
    </p:spTree>
    <p:extLst>
      <p:ext uri="{BB962C8B-B14F-4D97-AF65-F5344CB8AC3E}">
        <p14:creationId xmlns:p14="http://schemas.microsoft.com/office/powerpoint/2010/main" val="8695323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6B4A4-44D0-4326-AA09-19F53F8EA59A}"/>
              </a:ext>
            </a:extLst>
          </p:cNvPr>
          <p:cNvPicPr>
            <a:picLocks noChangeAspect="1"/>
          </p:cNvPicPr>
          <p:nvPr/>
        </p:nvPicPr>
        <p:blipFill>
          <a:blip r:embed="rId2"/>
          <a:stretch>
            <a:fillRect/>
          </a:stretch>
        </p:blipFill>
        <p:spPr>
          <a:xfrm>
            <a:off x="1577009" y="1476375"/>
            <a:ext cx="7462216" cy="3905250"/>
          </a:xfrm>
          <a:prstGeom prst="rect">
            <a:avLst/>
          </a:prstGeom>
        </p:spPr>
      </p:pic>
    </p:spTree>
    <p:extLst>
      <p:ext uri="{BB962C8B-B14F-4D97-AF65-F5344CB8AC3E}">
        <p14:creationId xmlns:p14="http://schemas.microsoft.com/office/powerpoint/2010/main" val="4557426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4B5EE8-D524-4CB2-B07B-EC82978240DD}"/>
              </a:ext>
            </a:extLst>
          </p:cNvPr>
          <p:cNvPicPr>
            <a:picLocks noChangeAspect="1"/>
          </p:cNvPicPr>
          <p:nvPr/>
        </p:nvPicPr>
        <p:blipFill>
          <a:blip r:embed="rId2"/>
          <a:stretch>
            <a:fillRect/>
          </a:stretch>
        </p:blipFill>
        <p:spPr>
          <a:xfrm>
            <a:off x="3157537" y="1504950"/>
            <a:ext cx="5876925" cy="3848100"/>
          </a:xfrm>
          <a:prstGeom prst="rect">
            <a:avLst/>
          </a:prstGeom>
        </p:spPr>
      </p:pic>
      <p:pic>
        <p:nvPicPr>
          <p:cNvPr id="5" name="Picture 4">
            <a:extLst>
              <a:ext uri="{FF2B5EF4-FFF2-40B4-BE49-F238E27FC236}">
                <a16:creationId xmlns:a16="http://schemas.microsoft.com/office/drawing/2014/main" id="{09497B93-45F6-4E16-936F-D38E7849A63B}"/>
              </a:ext>
            </a:extLst>
          </p:cNvPr>
          <p:cNvPicPr>
            <a:picLocks noChangeAspect="1"/>
          </p:cNvPicPr>
          <p:nvPr/>
        </p:nvPicPr>
        <p:blipFill>
          <a:blip r:embed="rId3"/>
          <a:stretch>
            <a:fillRect/>
          </a:stretch>
        </p:blipFill>
        <p:spPr>
          <a:xfrm>
            <a:off x="1524000" y="1190625"/>
            <a:ext cx="7534275" cy="4476750"/>
          </a:xfrm>
          <a:prstGeom prst="rect">
            <a:avLst/>
          </a:prstGeom>
        </p:spPr>
      </p:pic>
    </p:spTree>
    <p:extLst>
      <p:ext uri="{BB962C8B-B14F-4D97-AF65-F5344CB8AC3E}">
        <p14:creationId xmlns:p14="http://schemas.microsoft.com/office/powerpoint/2010/main" val="10235535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7BE085-74B1-4739-9C45-BC7DB07E4B51}"/>
              </a:ext>
            </a:extLst>
          </p:cNvPr>
          <p:cNvPicPr>
            <a:picLocks noChangeAspect="1"/>
          </p:cNvPicPr>
          <p:nvPr/>
        </p:nvPicPr>
        <p:blipFill>
          <a:blip r:embed="rId2"/>
          <a:stretch>
            <a:fillRect/>
          </a:stretch>
        </p:blipFill>
        <p:spPr>
          <a:xfrm>
            <a:off x="3114675" y="1681162"/>
            <a:ext cx="5962650" cy="3495675"/>
          </a:xfrm>
          <a:prstGeom prst="rect">
            <a:avLst/>
          </a:prstGeom>
        </p:spPr>
      </p:pic>
      <p:pic>
        <p:nvPicPr>
          <p:cNvPr id="5" name="Picture 4">
            <a:extLst>
              <a:ext uri="{FF2B5EF4-FFF2-40B4-BE49-F238E27FC236}">
                <a16:creationId xmlns:a16="http://schemas.microsoft.com/office/drawing/2014/main" id="{BF4E0278-9C93-422F-88B8-8683C729BB8D}"/>
              </a:ext>
            </a:extLst>
          </p:cNvPr>
          <p:cNvPicPr>
            <a:picLocks noChangeAspect="1"/>
          </p:cNvPicPr>
          <p:nvPr/>
        </p:nvPicPr>
        <p:blipFill>
          <a:blip r:embed="rId3"/>
          <a:stretch>
            <a:fillRect/>
          </a:stretch>
        </p:blipFill>
        <p:spPr>
          <a:xfrm>
            <a:off x="1073426" y="1204912"/>
            <a:ext cx="8666922" cy="4448175"/>
          </a:xfrm>
          <a:prstGeom prst="rect">
            <a:avLst/>
          </a:prstGeom>
        </p:spPr>
      </p:pic>
    </p:spTree>
    <p:extLst>
      <p:ext uri="{BB962C8B-B14F-4D97-AF65-F5344CB8AC3E}">
        <p14:creationId xmlns:p14="http://schemas.microsoft.com/office/powerpoint/2010/main" val="41520650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C5938-27AA-4A72-89D6-CDFD27E0A491}"/>
              </a:ext>
            </a:extLst>
          </p:cNvPr>
          <p:cNvPicPr>
            <a:picLocks noChangeAspect="1"/>
          </p:cNvPicPr>
          <p:nvPr/>
        </p:nvPicPr>
        <p:blipFill>
          <a:blip r:embed="rId2"/>
          <a:stretch>
            <a:fillRect/>
          </a:stretch>
        </p:blipFill>
        <p:spPr>
          <a:xfrm>
            <a:off x="1338471" y="1190625"/>
            <a:ext cx="7753142" cy="4476750"/>
          </a:xfrm>
          <a:prstGeom prst="rect">
            <a:avLst/>
          </a:prstGeom>
        </p:spPr>
      </p:pic>
    </p:spTree>
    <p:extLst>
      <p:ext uri="{BB962C8B-B14F-4D97-AF65-F5344CB8AC3E}">
        <p14:creationId xmlns:p14="http://schemas.microsoft.com/office/powerpoint/2010/main" val="3255697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60F8B-CECD-4C0E-A182-C6778E239AC8}"/>
              </a:ext>
            </a:extLst>
          </p:cNvPr>
          <p:cNvPicPr>
            <a:picLocks noChangeAspect="1"/>
          </p:cNvPicPr>
          <p:nvPr/>
        </p:nvPicPr>
        <p:blipFill>
          <a:blip r:embed="rId2"/>
          <a:stretch>
            <a:fillRect/>
          </a:stretch>
        </p:blipFill>
        <p:spPr>
          <a:xfrm>
            <a:off x="1497496" y="583096"/>
            <a:ext cx="9236765" cy="5287617"/>
          </a:xfrm>
          <a:prstGeom prst="rect">
            <a:avLst/>
          </a:prstGeom>
        </p:spPr>
      </p:pic>
    </p:spTree>
    <p:extLst>
      <p:ext uri="{BB962C8B-B14F-4D97-AF65-F5344CB8AC3E}">
        <p14:creationId xmlns:p14="http://schemas.microsoft.com/office/powerpoint/2010/main" val="451216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9C81-7EAB-4721-A62D-B34D50ADF097}"/>
              </a:ext>
            </a:extLst>
          </p:cNvPr>
          <p:cNvPicPr>
            <a:picLocks noChangeAspect="1"/>
          </p:cNvPicPr>
          <p:nvPr/>
        </p:nvPicPr>
        <p:blipFill>
          <a:blip r:embed="rId2"/>
          <a:stretch>
            <a:fillRect/>
          </a:stretch>
        </p:blipFill>
        <p:spPr>
          <a:xfrm>
            <a:off x="1205949" y="1185862"/>
            <a:ext cx="7809464" cy="4486275"/>
          </a:xfrm>
          <a:prstGeom prst="rect">
            <a:avLst/>
          </a:prstGeom>
        </p:spPr>
      </p:pic>
    </p:spTree>
    <p:extLst>
      <p:ext uri="{BB962C8B-B14F-4D97-AF65-F5344CB8AC3E}">
        <p14:creationId xmlns:p14="http://schemas.microsoft.com/office/powerpoint/2010/main" val="18226949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2972C2-BFFF-46F5-B0E8-BCEB66483135}"/>
              </a:ext>
            </a:extLst>
          </p:cNvPr>
          <p:cNvPicPr>
            <a:picLocks noChangeAspect="1"/>
          </p:cNvPicPr>
          <p:nvPr/>
        </p:nvPicPr>
        <p:blipFill>
          <a:blip r:embed="rId2"/>
          <a:stretch>
            <a:fillRect/>
          </a:stretch>
        </p:blipFill>
        <p:spPr>
          <a:xfrm>
            <a:off x="1974574" y="1209675"/>
            <a:ext cx="7064651" cy="4438650"/>
          </a:xfrm>
          <a:prstGeom prst="rect">
            <a:avLst/>
          </a:prstGeom>
        </p:spPr>
      </p:pic>
    </p:spTree>
    <p:extLst>
      <p:ext uri="{BB962C8B-B14F-4D97-AF65-F5344CB8AC3E}">
        <p14:creationId xmlns:p14="http://schemas.microsoft.com/office/powerpoint/2010/main" val="1424610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C992A8-5DB9-4E0D-B903-DC6CDF418C60}"/>
              </a:ext>
            </a:extLst>
          </p:cNvPr>
          <p:cNvPicPr>
            <a:picLocks noChangeAspect="1"/>
          </p:cNvPicPr>
          <p:nvPr/>
        </p:nvPicPr>
        <p:blipFill>
          <a:blip r:embed="rId2"/>
          <a:stretch>
            <a:fillRect/>
          </a:stretch>
        </p:blipFill>
        <p:spPr>
          <a:xfrm>
            <a:off x="1417984" y="689113"/>
            <a:ext cx="8176590" cy="4940162"/>
          </a:xfrm>
          <a:prstGeom prst="rect">
            <a:avLst/>
          </a:prstGeom>
        </p:spPr>
      </p:pic>
    </p:spTree>
    <p:extLst>
      <p:ext uri="{BB962C8B-B14F-4D97-AF65-F5344CB8AC3E}">
        <p14:creationId xmlns:p14="http://schemas.microsoft.com/office/powerpoint/2010/main" val="22716256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986424-E032-41FE-BA9A-7F1D64EC4EC6}"/>
              </a:ext>
            </a:extLst>
          </p:cNvPr>
          <p:cNvPicPr>
            <a:picLocks noChangeAspect="1"/>
          </p:cNvPicPr>
          <p:nvPr/>
        </p:nvPicPr>
        <p:blipFill>
          <a:blip r:embed="rId2"/>
          <a:stretch>
            <a:fillRect/>
          </a:stretch>
        </p:blipFill>
        <p:spPr>
          <a:xfrm>
            <a:off x="1245704" y="609600"/>
            <a:ext cx="7798283" cy="4829175"/>
          </a:xfrm>
          <a:prstGeom prst="rect">
            <a:avLst/>
          </a:prstGeom>
        </p:spPr>
      </p:pic>
    </p:spTree>
    <p:extLst>
      <p:ext uri="{BB962C8B-B14F-4D97-AF65-F5344CB8AC3E}">
        <p14:creationId xmlns:p14="http://schemas.microsoft.com/office/powerpoint/2010/main" val="8091326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CB4BFC-94EF-4D29-90AA-ABD84EF96515}"/>
              </a:ext>
            </a:extLst>
          </p:cNvPr>
          <p:cNvPicPr>
            <a:picLocks noChangeAspect="1"/>
          </p:cNvPicPr>
          <p:nvPr/>
        </p:nvPicPr>
        <p:blipFill>
          <a:blip r:embed="rId2"/>
          <a:stretch>
            <a:fillRect/>
          </a:stretch>
        </p:blipFill>
        <p:spPr>
          <a:xfrm>
            <a:off x="1895062" y="848139"/>
            <a:ext cx="7053676" cy="4723986"/>
          </a:xfrm>
          <a:prstGeom prst="rect">
            <a:avLst/>
          </a:prstGeom>
        </p:spPr>
      </p:pic>
    </p:spTree>
    <p:extLst>
      <p:ext uri="{BB962C8B-B14F-4D97-AF65-F5344CB8AC3E}">
        <p14:creationId xmlns:p14="http://schemas.microsoft.com/office/powerpoint/2010/main" val="36027786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6C3CAD-CC26-46B2-BE41-6C0BF2EFE08A}"/>
              </a:ext>
            </a:extLst>
          </p:cNvPr>
          <p:cNvPicPr>
            <a:picLocks noChangeAspect="1"/>
          </p:cNvPicPr>
          <p:nvPr/>
        </p:nvPicPr>
        <p:blipFill>
          <a:blip r:embed="rId2"/>
          <a:stretch>
            <a:fillRect/>
          </a:stretch>
        </p:blipFill>
        <p:spPr>
          <a:xfrm>
            <a:off x="1219201" y="556591"/>
            <a:ext cx="7853362" cy="5110784"/>
          </a:xfrm>
          <a:prstGeom prst="rect">
            <a:avLst/>
          </a:prstGeom>
        </p:spPr>
      </p:pic>
    </p:spTree>
    <p:extLst>
      <p:ext uri="{BB962C8B-B14F-4D97-AF65-F5344CB8AC3E}">
        <p14:creationId xmlns:p14="http://schemas.microsoft.com/office/powerpoint/2010/main" val="15287722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B8F006-CAA3-49A8-BEB0-981E5E0D6956}"/>
              </a:ext>
            </a:extLst>
          </p:cNvPr>
          <p:cNvPicPr>
            <a:picLocks noChangeAspect="1"/>
          </p:cNvPicPr>
          <p:nvPr/>
        </p:nvPicPr>
        <p:blipFill>
          <a:blip r:embed="rId2"/>
          <a:stretch>
            <a:fillRect/>
          </a:stretch>
        </p:blipFill>
        <p:spPr>
          <a:xfrm>
            <a:off x="1444488" y="596348"/>
            <a:ext cx="7599500" cy="5061502"/>
          </a:xfrm>
          <a:prstGeom prst="rect">
            <a:avLst/>
          </a:prstGeom>
        </p:spPr>
      </p:pic>
    </p:spTree>
    <p:extLst>
      <p:ext uri="{BB962C8B-B14F-4D97-AF65-F5344CB8AC3E}">
        <p14:creationId xmlns:p14="http://schemas.microsoft.com/office/powerpoint/2010/main" val="4551080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FC48F6-464B-4555-92DA-C0818515859C}"/>
              </a:ext>
            </a:extLst>
          </p:cNvPr>
          <p:cNvPicPr>
            <a:picLocks noChangeAspect="1"/>
          </p:cNvPicPr>
          <p:nvPr/>
        </p:nvPicPr>
        <p:blipFill>
          <a:blip r:embed="rId2"/>
          <a:stretch>
            <a:fillRect/>
          </a:stretch>
        </p:blipFill>
        <p:spPr>
          <a:xfrm>
            <a:off x="1325217" y="662609"/>
            <a:ext cx="7780683" cy="5042866"/>
          </a:xfrm>
          <a:prstGeom prst="rect">
            <a:avLst/>
          </a:prstGeom>
        </p:spPr>
      </p:pic>
    </p:spTree>
    <p:extLst>
      <p:ext uri="{BB962C8B-B14F-4D97-AF65-F5344CB8AC3E}">
        <p14:creationId xmlns:p14="http://schemas.microsoft.com/office/powerpoint/2010/main" val="15778827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C06847-54ED-4F27-B1CF-6EA7E5935178}"/>
              </a:ext>
            </a:extLst>
          </p:cNvPr>
          <p:cNvPicPr>
            <a:picLocks noChangeAspect="1"/>
          </p:cNvPicPr>
          <p:nvPr/>
        </p:nvPicPr>
        <p:blipFill>
          <a:blip r:embed="rId2"/>
          <a:stretch>
            <a:fillRect/>
          </a:stretch>
        </p:blipFill>
        <p:spPr>
          <a:xfrm>
            <a:off x="1470991" y="622852"/>
            <a:ext cx="7563471" cy="4968323"/>
          </a:xfrm>
          <a:prstGeom prst="rect">
            <a:avLst/>
          </a:prstGeom>
        </p:spPr>
      </p:pic>
    </p:spTree>
    <p:extLst>
      <p:ext uri="{BB962C8B-B14F-4D97-AF65-F5344CB8AC3E}">
        <p14:creationId xmlns:p14="http://schemas.microsoft.com/office/powerpoint/2010/main" val="1288373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6C29CB-DA8C-4DE7-A01C-D0CEA232768D}"/>
              </a:ext>
            </a:extLst>
          </p:cNvPr>
          <p:cNvPicPr>
            <a:picLocks noChangeAspect="1"/>
          </p:cNvPicPr>
          <p:nvPr/>
        </p:nvPicPr>
        <p:blipFill>
          <a:blip r:embed="rId2"/>
          <a:stretch>
            <a:fillRect/>
          </a:stretch>
        </p:blipFill>
        <p:spPr>
          <a:xfrm>
            <a:off x="1630017" y="569843"/>
            <a:ext cx="7447308" cy="5073719"/>
          </a:xfrm>
          <a:prstGeom prst="rect">
            <a:avLst/>
          </a:prstGeom>
        </p:spPr>
      </p:pic>
    </p:spTree>
    <p:extLst>
      <p:ext uri="{BB962C8B-B14F-4D97-AF65-F5344CB8AC3E}">
        <p14:creationId xmlns:p14="http://schemas.microsoft.com/office/powerpoint/2010/main" val="109930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C704BF-6A60-41D7-BE34-C38DA7C6E4B2}"/>
              </a:ext>
            </a:extLst>
          </p:cNvPr>
          <p:cNvPicPr>
            <a:picLocks noChangeAspect="1"/>
          </p:cNvPicPr>
          <p:nvPr/>
        </p:nvPicPr>
        <p:blipFill>
          <a:blip r:embed="rId2"/>
          <a:stretch>
            <a:fillRect/>
          </a:stretch>
        </p:blipFill>
        <p:spPr>
          <a:xfrm>
            <a:off x="1510748" y="834887"/>
            <a:ext cx="8666921" cy="5141843"/>
          </a:xfrm>
          <a:prstGeom prst="rect">
            <a:avLst/>
          </a:prstGeom>
        </p:spPr>
      </p:pic>
    </p:spTree>
    <p:extLst>
      <p:ext uri="{BB962C8B-B14F-4D97-AF65-F5344CB8AC3E}">
        <p14:creationId xmlns:p14="http://schemas.microsoft.com/office/powerpoint/2010/main" val="13255479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FD4C5-E28A-4AD6-B453-D58675D9670E}"/>
              </a:ext>
            </a:extLst>
          </p:cNvPr>
          <p:cNvPicPr>
            <a:picLocks noChangeAspect="1"/>
          </p:cNvPicPr>
          <p:nvPr/>
        </p:nvPicPr>
        <p:blipFill>
          <a:blip r:embed="rId2"/>
          <a:stretch>
            <a:fillRect/>
          </a:stretch>
        </p:blipFill>
        <p:spPr>
          <a:xfrm>
            <a:off x="1616765" y="689114"/>
            <a:ext cx="7422460" cy="4868724"/>
          </a:xfrm>
          <a:prstGeom prst="rect">
            <a:avLst/>
          </a:prstGeom>
        </p:spPr>
      </p:pic>
    </p:spTree>
    <p:extLst>
      <p:ext uri="{BB962C8B-B14F-4D97-AF65-F5344CB8AC3E}">
        <p14:creationId xmlns:p14="http://schemas.microsoft.com/office/powerpoint/2010/main" val="7283795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C0232-038F-4CA7-9DFC-58B6DC726908}"/>
              </a:ext>
            </a:extLst>
          </p:cNvPr>
          <p:cNvSpPr>
            <a:spLocks noGrp="1"/>
          </p:cNvSpPr>
          <p:nvPr>
            <p:ph type="title"/>
          </p:nvPr>
        </p:nvSpPr>
        <p:spPr/>
        <p:txBody>
          <a:bodyPr/>
          <a:lstStyle/>
          <a:p>
            <a:pPr algn="ctr"/>
            <a:r>
              <a:rPr lang="en-US" dirty="0">
                <a:solidFill>
                  <a:srgbClr val="FF0000"/>
                </a:solidFill>
                <a:latin typeface="Bernard MT Condensed" panose="02050806060905020404" pitchFamily="18" charset="0"/>
              </a:rPr>
              <a:t> modernization</a:t>
            </a:r>
          </a:p>
        </p:txBody>
      </p:sp>
      <p:pic>
        <p:nvPicPr>
          <p:cNvPr id="4" name="Picture 3">
            <a:extLst>
              <a:ext uri="{FF2B5EF4-FFF2-40B4-BE49-F238E27FC236}">
                <a16:creationId xmlns:a16="http://schemas.microsoft.com/office/drawing/2014/main" id="{6AEE31A4-9F5A-474E-9459-13B82C0FA71A}"/>
              </a:ext>
            </a:extLst>
          </p:cNvPr>
          <p:cNvPicPr>
            <a:picLocks noChangeAspect="1"/>
          </p:cNvPicPr>
          <p:nvPr/>
        </p:nvPicPr>
        <p:blipFill>
          <a:blip r:embed="rId2"/>
          <a:stretch>
            <a:fillRect/>
          </a:stretch>
        </p:blipFill>
        <p:spPr>
          <a:xfrm>
            <a:off x="3157537" y="1825487"/>
            <a:ext cx="5876925" cy="4267200"/>
          </a:xfrm>
          <a:prstGeom prst="rect">
            <a:avLst/>
          </a:prstGeom>
        </p:spPr>
      </p:pic>
    </p:spTree>
    <p:extLst>
      <p:ext uri="{BB962C8B-B14F-4D97-AF65-F5344CB8AC3E}">
        <p14:creationId xmlns:p14="http://schemas.microsoft.com/office/powerpoint/2010/main" val="17065184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A3C968-1570-420B-BB40-65C273443286}"/>
              </a:ext>
            </a:extLst>
          </p:cNvPr>
          <p:cNvPicPr>
            <a:picLocks noChangeAspect="1"/>
          </p:cNvPicPr>
          <p:nvPr/>
        </p:nvPicPr>
        <p:blipFill>
          <a:blip r:embed="rId2"/>
          <a:stretch>
            <a:fillRect/>
          </a:stretch>
        </p:blipFill>
        <p:spPr>
          <a:xfrm>
            <a:off x="1298713" y="596348"/>
            <a:ext cx="7788137" cy="5051977"/>
          </a:xfrm>
          <a:prstGeom prst="rect">
            <a:avLst/>
          </a:prstGeom>
        </p:spPr>
      </p:pic>
    </p:spTree>
    <p:extLst>
      <p:ext uri="{BB962C8B-B14F-4D97-AF65-F5344CB8AC3E}">
        <p14:creationId xmlns:p14="http://schemas.microsoft.com/office/powerpoint/2010/main" val="19004152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137027-916A-4E7F-8C42-3AE5383CD7DA}"/>
              </a:ext>
            </a:extLst>
          </p:cNvPr>
          <p:cNvPicPr>
            <a:picLocks noChangeAspect="1"/>
          </p:cNvPicPr>
          <p:nvPr/>
        </p:nvPicPr>
        <p:blipFill>
          <a:blip r:embed="rId2"/>
          <a:stretch>
            <a:fillRect/>
          </a:stretch>
        </p:blipFill>
        <p:spPr>
          <a:xfrm>
            <a:off x="1470992" y="463826"/>
            <a:ext cx="7592046" cy="5003524"/>
          </a:xfrm>
          <a:prstGeom prst="rect">
            <a:avLst/>
          </a:prstGeom>
        </p:spPr>
      </p:pic>
    </p:spTree>
    <p:extLst>
      <p:ext uri="{BB962C8B-B14F-4D97-AF65-F5344CB8AC3E}">
        <p14:creationId xmlns:p14="http://schemas.microsoft.com/office/powerpoint/2010/main" val="16815008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BDAD0F-5782-4B44-8257-FB8771DD0694}"/>
              </a:ext>
            </a:extLst>
          </p:cNvPr>
          <p:cNvPicPr>
            <a:picLocks noChangeAspect="1"/>
          </p:cNvPicPr>
          <p:nvPr/>
        </p:nvPicPr>
        <p:blipFill>
          <a:blip r:embed="rId2"/>
          <a:stretch>
            <a:fillRect/>
          </a:stretch>
        </p:blipFill>
        <p:spPr>
          <a:xfrm>
            <a:off x="1616765" y="609600"/>
            <a:ext cx="7417697" cy="5048250"/>
          </a:xfrm>
          <a:prstGeom prst="rect">
            <a:avLst/>
          </a:prstGeom>
        </p:spPr>
      </p:pic>
    </p:spTree>
    <p:extLst>
      <p:ext uri="{BB962C8B-B14F-4D97-AF65-F5344CB8AC3E}">
        <p14:creationId xmlns:p14="http://schemas.microsoft.com/office/powerpoint/2010/main" val="31456401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47266-3CB1-4B56-8091-7DA58C490180}"/>
              </a:ext>
            </a:extLst>
          </p:cNvPr>
          <p:cNvPicPr>
            <a:picLocks noChangeAspect="1"/>
          </p:cNvPicPr>
          <p:nvPr/>
        </p:nvPicPr>
        <p:blipFill>
          <a:blip r:embed="rId2"/>
          <a:stretch>
            <a:fillRect/>
          </a:stretch>
        </p:blipFill>
        <p:spPr>
          <a:xfrm>
            <a:off x="2160104" y="1176337"/>
            <a:ext cx="6883883" cy="4505325"/>
          </a:xfrm>
          <a:prstGeom prst="rect">
            <a:avLst/>
          </a:prstGeom>
        </p:spPr>
      </p:pic>
    </p:spTree>
    <p:extLst>
      <p:ext uri="{BB962C8B-B14F-4D97-AF65-F5344CB8AC3E}">
        <p14:creationId xmlns:p14="http://schemas.microsoft.com/office/powerpoint/2010/main" val="5344338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664D6-F9DB-433D-9346-D40E5E839FEF}"/>
              </a:ext>
            </a:extLst>
          </p:cNvPr>
          <p:cNvPicPr>
            <a:picLocks noChangeAspect="1"/>
          </p:cNvPicPr>
          <p:nvPr/>
        </p:nvPicPr>
        <p:blipFill>
          <a:blip r:embed="rId2"/>
          <a:stretch>
            <a:fillRect/>
          </a:stretch>
        </p:blipFill>
        <p:spPr>
          <a:xfrm>
            <a:off x="1775792" y="1195387"/>
            <a:ext cx="7287246" cy="4467225"/>
          </a:xfrm>
          <a:prstGeom prst="rect">
            <a:avLst/>
          </a:prstGeom>
        </p:spPr>
      </p:pic>
    </p:spTree>
    <p:extLst>
      <p:ext uri="{BB962C8B-B14F-4D97-AF65-F5344CB8AC3E}">
        <p14:creationId xmlns:p14="http://schemas.microsoft.com/office/powerpoint/2010/main" val="12633477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257515-6097-4B51-AA9E-AC6D88283D01}"/>
              </a:ext>
            </a:extLst>
          </p:cNvPr>
          <p:cNvPicPr>
            <a:picLocks noChangeAspect="1"/>
          </p:cNvPicPr>
          <p:nvPr/>
        </p:nvPicPr>
        <p:blipFill>
          <a:blip r:embed="rId2"/>
          <a:stretch>
            <a:fillRect/>
          </a:stretch>
        </p:blipFill>
        <p:spPr>
          <a:xfrm>
            <a:off x="1139687" y="1219200"/>
            <a:ext cx="8653670" cy="4419600"/>
          </a:xfrm>
          <a:prstGeom prst="rect">
            <a:avLst/>
          </a:prstGeom>
        </p:spPr>
      </p:pic>
    </p:spTree>
    <p:extLst>
      <p:ext uri="{BB962C8B-B14F-4D97-AF65-F5344CB8AC3E}">
        <p14:creationId xmlns:p14="http://schemas.microsoft.com/office/powerpoint/2010/main" val="30323268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37464-A280-4DC5-BD39-4DFFFDA8AED0}"/>
              </a:ext>
            </a:extLst>
          </p:cNvPr>
          <p:cNvPicPr>
            <a:picLocks noChangeAspect="1"/>
          </p:cNvPicPr>
          <p:nvPr/>
        </p:nvPicPr>
        <p:blipFill>
          <a:blip r:embed="rId2"/>
          <a:stretch>
            <a:fillRect/>
          </a:stretch>
        </p:blipFill>
        <p:spPr>
          <a:xfrm>
            <a:off x="1484243" y="689113"/>
            <a:ext cx="7531169" cy="4797287"/>
          </a:xfrm>
          <a:prstGeom prst="rect">
            <a:avLst/>
          </a:prstGeom>
        </p:spPr>
      </p:pic>
    </p:spTree>
    <p:extLst>
      <p:ext uri="{BB962C8B-B14F-4D97-AF65-F5344CB8AC3E}">
        <p14:creationId xmlns:p14="http://schemas.microsoft.com/office/powerpoint/2010/main" val="14871245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EA921-304C-44D1-AB60-7BA70C606173}"/>
              </a:ext>
            </a:extLst>
          </p:cNvPr>
          <p:cNvPicPr>
            <a:picLocks noChangeAspect="1"/>
          </p:cNvPicPr>
          <p:nvPr/>
        </p:nvPicPr>
        <p:blipFill>
          <a:blip r:embed="rId2"/>
          <a:stretch>
            <a:fillRect/>
          </a:stretch>
        </p:blipFill>
        <p:spPr>
          <a:xfrm>
            <a:off x="1470991" y="622853"/>
            <a:ext cx="7601571" cy="5001660"/>
          </a:xfrm>
          <a:prstGeom prst="rect">
            <a:avLst/>
          </a:prstGeom>
        </p:spPr>
      </p:pic>
    </p:spTree>
    <p:extLst>
      <p:ext uri="{BB962C8B-B14F-4D97-AF65-F5344CB8AC3E}">
        <p14:creationId xmlns:p14="http://schemas.microsoft.com/office/powerpoint/2010/main" val="1119667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68E2F-1697-4C16-8B9B-076247A2792C}"/>
              </a:ext>
            </a:extLst>
          </p:cNvPr>
          <p:cNvPicPr>
            <a:picLocks noChangeAspect="1"/>
          </p:cNvPicPr>
          <p:nvPr/>
        </p:nvPicPr>
        <p:blipFill>
          <a:blip r:embed="rId2"/>
          <a:stretch>
            <a:fillRect/>
          </a:stretch>
        </p:blipFill>
        <p:spPr>
          <a:xfrm>
            <a:off x="1245704" y="583096"/>
            <a:ext cx="8931966" cy="5791199"/>
          </a:xfrm>
          <a:prstGeom prst="rect">
            <a:avLst/>
          </a:prstGeom>
        </p:spPr>
      </p:pic>
    </p:spTree>
    <p:extLst>
      <p:ext uri="{BB962C8B-B14F-4D97-AF65-F5344CB8AC3E}">
        <p14:creationId xmlns:p14="http://schemas.microsoft.com/office/powerpoint/2010/main" val="15676754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480AE0-90A7-4AA3-87A0-68512326A4FC}"/>
              </a:ext>
            </a:extLst>
          </p:cNvPr>
          <p:cNvPicPr>
            <a:picLocks noChangeAspect="1"/>
          </p:cNvPicPr>
          <p:nvPr/>
        </p:nvPicPr>
        <p:blipFill>
          <a:blip r:embed="rId2"/>
          <a:stretch>
            <a:fillRect/>
          </a:stretch>
        </p:blipFill>
        <p:spPr>
          <a:xfrm>
            <a:off x="1444487" y="649357"/>
            <a:ext cx="7885043" cy="4956105"/>
          </a:xfrm>
          <a:prstGeom prst="rect">
            <a:avLst/>
          </a:prstGeom>
        </p:spPr>
      </p:pic>
    </p:spTree>
    <p:extLst>
      <p:ext uri="{BB962C8B-B14F-4D97-AF65-F5344CB8AC3E}">
        <p14:creationId xmlns:p14="http://schemas.microsoft.com/office/powerpoint/2010/main" val="9938482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3DF420-5361-46C4-88AF-64FBBD1B8757}"/>
              </a:ext>
            </a:extLst>
          </p:cNvPr>
          <p:cNvPicPr>
            <a:picLocks noChangeAspect="1"/>
          </p:cNvPicPr>
          <p:nvPr/>
        </p:nvPicPr>
        <p:blipFill>
          <a:blip r:embed="rId2"/>
          <a:stretch>
            <a:fillRect/>
          </a:stretch>
        </p:blipFill>
        <p:spPr>
          <a:xfrm>
            <a:off x="1364974" y="556592"/>
            <a:ext cx="8242852" cy="4970393"/>
          </a:xfrm>
          <a:prstGeom prst="rect">
            <a:avLst/>
          </a:prstGeom>
        </p:spPr>
      </p:pic>
    </p:spTree>
    <p:extLst>
      <p:ext uri="{BB962C8B-B14F-4D97-AF65-F5344CB8AC3E}">
        <p14:creationId xmlns:p14="http://schemas.microsoft.com/office/powerpoint/2010/main" val="21235442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D12B2-948F-43F9-B179-1B0ACEEDA98E}"/>
              </a:ext>
            </a:extLst>
          </p:cNvPr>
          <p:cNvPicPr>
            <a:picLocks noChangeAspect="1"/>
          </p:cNvPicPr>
          <p:nvPr/>
        </p:nvPicPr>
        <p:blipFill>
          <a:blip r:embed="rId2"/>
          <a:stretch>
            <a:fillRect/>
          </a:stretch>
        </p:blipFill>
        <p:spPr>
          <a:xfrm>
            <a:off x="1364974" y="649357"/>
            <a:ext cx="7717113" cy="4970393"/>
          </a:xfrm>
          <a:prstGeom prst="rect">
            <a:avLst/>
          </a:prstGeom>
        </p:spPr>
      </p:pic>
    </p:spTree>
    <p:extLst>
      <p:ext uri="{BB962C8B-B14F-4D97-AF65-F5344CB8AC3E}">
        <p14:creationId xmlns:p14="http://schemas.microsoft.com/office/powerpoint/2010/main" val="17532119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33EC9-E236-4DB3-AD0B-E8DB6ABFD07C}"/>
              </a:ext>
            </a:extLst>
          </p:cNvPr>
          <p:cNvPicPr>
            <a:picLocks noChangeAspect="1"/>
          </p:cNvPicPr>
          <p:nvPr/>
        </p:nvPicPr>
        <p:blipFill>
          <a:blip r:embed="rId2"/>
          <a:stretch>
            <a:fillRect/>
          </a:stretch>
        </p:blipFill>
        <p:spPr>
          <a:xfrm>
            <a:off x="1351723" y="715618"/>
            <a:ext cx="7682740" cy="4956520"/>
          </a:xfrm>
          <a:prstGeom prst="rect">
            <a:avLst/>
          </a:prstGeom>
        </p:spPr>
      </p:pic>
    </p:spTree>
    <p:extLst>
      <p:ext uri="{BB962C8B-B14F-4D97-AF65-F5344CB8AC3E}">
        <p14:creationId xmlns:p14="http://schemas.microsoft.com/office/powerpoint/2010/main" val="17534004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76EF4A-0B46-4272-BC4A-2A96BCE08178}"/>
              </a:ext>
            </a:extLst>
          </p:cNvPr>
          <p:cNvPicPr>
            <a:picLocks noChangeAspect="1"/>
          </p:cNvPicPr>
          <p:nvPr/>
        </p:nvPicPr>
        <p:blipFill>
          <a:blip r:embed="rId2"/>
          <a:stretch>
            <a:fillRect/>
          </a:stretch>
        </p:blipFill>
        <p:spPr>
          <a:xfrm>
            <a:off x="1351721" y="583096"/>
            <a:ext cx="8640417" cy="5050941"/>
          </a:xfrm>
          <a:prstGeom prst="rect">
            <a:avLst/>
          </a:prstGeom>
        </p:spPr>
      </p:pic>
    </p:spTree>
    <p:extLst>
      <p:ext uri="{BB962C8B-B14F-4D97-AF65-F5344CB8AC3E}">
        <p14:creationId xmlns:p14="http://schemas.microsoft.com/office/powerpoint/2010/main" val="20525545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6D80B0-E57F-4D1C-B5F8-57EA91F3A5C8}"/>
              </a:ext>
            </a:extLst>
          </p:cNvPr>
          <p:cNvPicPr>
            <a:picLocks noChangeAspect="1"/>
          </p:cNvPicPr>
          <p:nvPr/>
        </p:nvPicPr>
        <p:blipFill>
          <a:blip r:embed="rId2"/>
          <a:stretch>
            <a:fillRect/>
          </a:stretch>
        </p:blipFill>
        <p:spPr>
          <a:xfrm>
            <a:off x="1113183" y="742122"/>
            <a:ext cx="8441634" cy="5314121"/>
          </a:xfrm>
          <a:prstGeom prst="rect">
            <a:avLst/>
          </a:prstGeom>
        </p:spPr>
      </p:pic>
    </p:spTree>
    <p:extLst>
      <p:ext uri="{BB962C8B-B14F-4D97-AF65-F5344CB8AC3E}">
        <p14:creationId xmlns:p14="http://schemas.microsoft.com/office/powerpoint/2010/main" val="18869210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0931A-47B2-4336-88F3-B4006CCCD048}"/>
              </a:ext>
            </a:extLst>
          </p:cNvPr>
          <p:cNvPicPr>
            <a:picLocks noChangeAspect="1"/>
          </p:cNvPicPr>
          <p:nvPr/>
        </p:nvPicPr>
        <p:blipFill>
          <a:blip r:embed="rId2"/>
          <a:stretch>
            <a:fillRect/>
          </a:stretch>
        </p:blipFill>
        <p:spPr>
          <a:xfrm>
            <a:off x="1139687" y="649357"/>
            <a:ext cx="8521148" cy="4903718"/>
          </a:xfrm>
          <a:prstGeom prst="rect">
            <a:avLst/>
          </a:prstGeom>
        </p:spPr>
      </p:pic>
    </p:spTree>
    <p:extLst>
      <p:ext uri="{BB962C8B-B14F-4D97-AF65-F5344CB8AC3E}">
        <p14:creationId xmlns:p14="http://schemas.microsoft.com/office/powerpoint/2010/main" val="36809618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908550-DDEE-4591-8F17-6215BA6F46F8}"/>
              </a:ext>
            </a:extLst>
          </p:cNvPr>
          <p:cNvPicPr>
            <a:picLocks noChangeAspect="1"/>
          </p:cNvPicPr>
          <p:nvPr/>
        </p:nvPicPr>
        <p:blipFill>
          <a:blip r:embed="rId2"/>
          <a:stretch>
            <a:fillRect/>
          </a:stretch>
        </p:blipFill>
        <p:spPr>
          <a:xfrm>
            <a:off x="1232453" y="622852"/>
            <a:ext cx="7802010" cy="4977848"/>
          </a:xfrm>
          <a:prstGeom prst="rect">
            <a:avLst/>
          </a:prstGeom>
        </p:spPr>
      </p:pic>
    </p:spTree>
    <p:extLst>
      <p:ext uri="{BB962C8B-B14F-4D97-AF65-F5344CB8AC3E}">
        <p14:creationId xmlns:p14="http://schemas.microsoft.com/office/powerpoint/2010/main" val="13793041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CAB56D-DE5D-4BB1-8089-7CFB1CDD97FE}"/>
              </a:ext>
            </a:extLst>
          </p:cNvPr>
          <p:cNvPicPr>
            <a:picLocks noChangeAspect="1"/>
          </p:cNvPicPr>
          <p:nvPr/>
        </p:nvPicPr>
        <p:blipFill>
          <a:blip r:embed="rId2"/>
          <a:stretch>
            <a:fillRect/>
          </a:stretch>
        </p:blipFill>
        <p:spPr>
          <a:xfrm>
            <a:off x="1311965" y="702366"/>
            <a:ext cx="8640418" cy="4988822"/>
          </a:xfrm>
          <a:prstGeom prst="rect">
            <a:avLst/>
          </a:prstGeom>
        </p:spPr>
      </p:pic>
    </p:spTree>
    <p:extLst>
      <p:ext uri="{BB962C8B-B14F-4D97-AF65-F5344CB8AC3E}">
        <p14:creationId xmlns:p14="http://schemas.microsoft.com/office/powerpoint/2010/main" val="15686336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9D4A6-816A-4FC1-986E-563F1ED77D94}"/>
              </a:ext>
            </a:extLst>
          </p:cNvPr>
          <p:cNvPicPr>
            <a:picLocks noChangeAspect="1"/>
          </p:cNvPicPr>
          <p:nvPr/>
        </p:nvPicPr>
        <p:blipFill>
          <a:blip r:embed="rId2"/>
          <a:stretch>
            <a:fillRect/>
          </a:stretch>
        </p:blipFill>
        <p:spPr>
          <a:xfrm>
            <a:off x="1179443" y="795131"/>
            <a:ext cx="7912169" cy="4886532"/>
          </a:xfrm>
          <a:prstGeom prst="rect">
            <a:avLst/>
          </a:prstGeom>
        </p:spPr>
      </p:pic>
    </p:spTree>
    <p:extLst>
      <p:ext uri="{BB962C8B-B14F-4D97-AF65-F5344CB8AC3E}">
        <p14:creationId xmlns:p14="http://schemas.microsoft.com/office/powerpoint/2010/main" val="3908017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5450-92D1-401F-8979-FF9E1016E3E9}"/>
              </a:ext>
            </a:extLst>
          </p:cNvPr>
          <p:cNvSpPr>
            <a:spLocks noGrp="1"/>
          </p:cNvSpPr>
          <p:nvPr>
            <p:ph type="title"/>
          </p:nvPr>
        </p:nvSpPr>
        <p:spPr/>
        <p:txBody>
          <a:bodyPr/>
          <a:lstStyle/>
          <a:p>
            <a:pPr algn="ctr"/>
            <a:r>
              <a:rPr lang="en-US" dirty="0">
                <a:solidFill>
                  <a:srgbClr val="C00000"/>
                </a:solidFill>
                <a:latin typeface="Bahnschrift SemiCondensed" panose="020B0502040204020203" pitchFamily="34" charset="0"/>
              </a:rPr>
              <a:t>Problems in rural development</a:t>
            </a:r>
          </a:p>
        </p:txBody>
      </p:sp>
      <p:sp>
        <p:nvSpPr>
          <p:cNvPr id="3" name="Content Placeholder 2">
            <a:extLst>
              <a:ext uri="{FF2B5EF4-FFF2-40B4-BE49-F238E27FC236}">
                <a16:creationId xmlns:a16="http://schemas.microsoft.com/office/drawing/2014/main" id="{31F6986E-9953-441A-A95B-6F11C53B8A2C}"/>
              </a:ext>
            </a:extLst>
          </p:cNvPr>
          <p:cNvSpPr>
            <a:spLocks noGrp="1"/>
          </p:cNvSpPr>
          <p:nvPr>
            <p:ph idx="1"/>
          </p:nvPr>
        </p:nvSpPr>
        <p:spPr/>
        <p:txBody>
          <a:bodyPr/>
          <a:lstStyle/>
          <a:p>
            <a:r>
              <a:rPr lang="en-US" dirty="0"/>
              <a:t>About 80%  the population of Ethiopia lives in rural areas</a:t>
            </a:r>
          </a:p>
          <a:p>
            <a:r>
              <a:rPr lang="en-US" dirty="0"/>
              <a:t>There are many obstacles  in the RD programs such as</a:t>
            </a:r>
          </a:p>
          <a:p>
            <a:pPr marL="514350" indent="-514350">
              <a:buFont typeface="+mj-lt"/>
              <a:buAutoNum type="arabicPeriod"/>
            </a:pPr>
            <a:r>
              <a:rPr lang="en-US" dirty="0"/>
              <a:t>No electricity supply in rural villages</a:t>
            </a:r>
          </a:p>
          <a:p>
            <a:pPr marL="514350" indent="-514350">
              <a:buAutoNum type="arabicPeriod"/>
            </a:pPr>
            <a:r>
              <a:rPr lang="en-US" dirty="0"/>
              <a:t>Primitive use of cooking, farming, living, and they have trust on these methods</a:t>
            </a:r>
          </a:p>
          <a:p>
            <a:pPr marL="514350" indent="-514350">
              <a:buAutoNum type="arabicPeriod"/>
            </a:pPr>
            <a:r>
              <a:rPr lang="en-US" dirty="0"/>
              <a:t>Illiteracy is the major problem</a:t>
            </a:r>
          </a:p>
          <a:p>
            <a:pPr marL="514350" indent="-514350">
              <a:buAutoNum type="arabicPeriod"/>
            </a:pPr>
            <a:r>
              <a:rPr lang="en-US" dirty="0"/>
              <a:t>Poor extension linkages resulted in slow growth</a:t>
            </a:r>
          </a:p>
          <a:p>
            <a:pPr marL="514350" indent="-514350">
              <a:buAutoNum type="arabicPeriod"/>
            </a:pPr>
            <a:r>
              <a:rPr lang="en-US" dirty="0"/>
              <a:t>Every one wants to go cities thus villages become vacant and ignored by policy makers</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37603934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43BB7-7327-41E6-9055-5BFCC0922EE7}"/>
              </a:ext>
            </a:extLst>
          </p:cNvPr>
          <p:cNvPicPr>
            <a:picLocks noChangeAspect="1"/>
          </p:cNvPicPr>
          <p:nvPr/>
        </p:nvPicPr>
        <p:blipFill>
          <a:blip r:embed="rId2"/>
          <a:stretch>
            <a:fillRect/>
          </a:stretch>
        </p:blipFill>
        <p:spPr>
          <a:xfrm>
            <a:off x="1431235" y="675862"/>
            <a:ext cx="8057321" cy="4977226"/>
          </a:xfrm>
          <a:prstGeom prst="rect">
            <a:avLst/>
          </a:prstGeom>
        </p:spPr>
      </p:pic>
    </p:spTree>
    <p:extLst>
      <p:ext uri="{BB962C8B-B14F-4D97-AF65-F5344CB8AC3E}">
        <p14:creationId xmlns:p14="http://schemas.microsoft.com/office/powerpoint/2010/main" val="42031108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C1DD02-A661-497E-8CB6-C64A0290E274}"/>
              </a:ext>
            </a:extLst>
          </p:cNvPr>
          <p:cNvPicPr>
            <a:picLocks noChangeAspect="1"/>
          </p:cNvPicPr>
          <p:nvPr/>
        </p:nvPicPr>
        <p:blipFill>
          <a:blip r:embed="rId2"/>
          <a:stretch>
            <a:fillRect/>
          </a:stretch>
        </p:blipFill>
        <p:spPr>
          <a:xfrm>
            <a:off x="1364974" y="834887"/>
            <a:ext cx="7721876" cy="4827725"/>
          </a:xfrm>
          <a:prstGeom prst="rect">
            <a:avLst/>
          </a:prstGeom>
        </p:spPr>
      </p:pic>
    </p:spTree>
    <p:extLst>
      <p:ext uri="{BB962C8B-B14F-4D97-AF65-F5344CB8AC3E}">
        <p14:creationId xmlns:p14="http://schemas.microsoft.com/office/powerpoint/2010/main" val="7027949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FC6952-4785-4C80-A009-2BF0A467B883}"/>
              </a:ext>
            </a:extLst>
          </p:cNvPr>
          <p:cNvPicPr>
            <a:picLocks noChangeAspect="1"/>
          </p:cNvPicPr>
          <p:nvPr/>
        </p:nvPicPr>
        <p:blipFill>
          <a:blip r:embed="rId2"/>
          <a:stretch>
            <a:fillRect/>
          </a:stretch>
        </p:blipFill>
        <p:spPr>
          <a:xfrm>
            <a:off x="1431235" y="901148"/>
            <a:ext cx="7679427" cy="4804327"/>
          </a:xfrm>
          <a:prstGeom prst="rect">
            <a:avLst/>
          </a:prstGeom>
        </p:spPr>
      </p:pic>
    </p:spTree>
    <p:extLst>
      <p:ext uri="{BB962C8B-B14F-4D97-AF65-F5344CB8AC3E}">
        <p14:creationId xmlns:p14="http://schemas.microsoft.com/office/powerpoint/2010/main" val="2333381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9C8CC-4EBC-4A94-9820-94960BC62A7E}"/>
              </a:ext>
            </a:extLst>
          </p:cNvPr>
          <p:cNvPicPr>
            <a:picLocks noChangeAspect="1"/>
          </p:cNvPicPr>
          <p:nvPr/>
        </p:nvPicPr>
        <p:blipFill>
          <a:blip r:embed="rId2"/>
          <a:stretch>
            <a:fillRect/>
          </a:stretch>
        </p:blipFill>
        <p:spPr>
          <a:xfrm>
            <a:off x="1616765" y="715617"/>
            <a:ext cx="8335617" cy="4946995"/>
          </a:xfrm>
          <a:prstGeom prst="rect">
            <a:avLst/>
          </a:prstGeom>
        </p:spPr>
      </p:pic>
    </p:spTree>
    <p:extLst>
      <p:ext uri="{BB962C8B-B14F-4D97-AF65-F5344CB8AC3E}">
        <p14:creationId xmlns:p14="http://schemas.microsoft.com/office/powerpoint/2010/main" val="8280789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41CA3E-ED8E-4F1E-A052-5A2AA0DC2A11}"/>
              </a:ext>
            </a:extLst>
          </p:cNvPr>
          <p:cNvPicPr>
            <a:picLocks noChangeAspect="1"/>
          </p:cNvPicPr>
          <p:nvPr/>
        </p:nvPicPr>
        <p:blipFill>
          <a:blip r:embed="rId2"/>
          <a:stretch>
            <a:fillRect/>
          </a:stretch>
        </p:blipFill>
        <p:spPr>
          <a:xfrm>
            <a:off x="1126435" y="490330"/>
            <a:ext cx="7960415" cy="5162757"/>
          </a:xfrm>
          <a:prstGeom prst="rect">
            <a:avLst/>
          </a:prstGeom>
        </p:spPr>
      </p:pic>
    </p:spTree>
    <p:extLst>
      <p:ext uri="{BB962C8B-B14F-4D97-AF65-F5344CB8AC3E}">
        <p14:creationId xmlns:p14="http://schemas.microsoft.com/office/powerpoint/2010/main" val="7374480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B1D263-FD9C-4CAF-8739-F422A71212CD}"/>
              </a:ext>
            </a:extLst>
          </p:cNvPr>
          <p:cNvPicPr>
            <a:picLocks noChangeAspect="1"/>
          </p:cNvPicPr>
          <p:nvPr/>
        </p:nvPicPr>
        <p:blipFill>
          <a:blip r:embed="rId2"/>
          <a:stretch>
            <a:fillRect/>
          </a:stretch>
        </p:blipFill>
        <p:spPr>
          <a:xfrm>
            <a:off x="1285462" y="1200150"/>
            <a:ext cx="7815676" cy="4457700"/>
          </a:xfrm>
          <a:prstGeom prst="rect">
            <a:avLst/>
          </a:prstGeom>
        </p:spPr>
      </p:pic>
    </p:spTree>
    <p:extLst>
      <p:ext uri="{BB962C8B-B14F-4D97-AF65-F5344CB8AC3E}">
        <p14:creationId xmlns:p14="http://schemas.microsoft.com/office/powerpoint/2010/main" val="33086182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78C3A9-5CFC-4A3A-B9A6-D3E3A31EDC97}"/>
              </a:ext>
            </a:extLst>
          </p:cNvPr>
          <p:cNvPicPr>
            <a:picLocks noChangeAspect="1"/>
          </p:cNvPicPr>
          <p:nvPr/>
        </p:nvPicPr>
        <p:blipFill>
          <a:blip r:embed="rId2"/>
          <a:stretch>
            <a:fillRect/>
          </a:stretch>
        </p:blipFill>
        <p:spPr>
          <a:xfrm>
            <a:off x="1166191" y="1238250"/>
            <a:ext cx="7920659" cy="4381500"/>
          </a:xfrm>
          <a:prstGeom prst="rect">
            <a:avLst/>
          </a:prstGeom>
        </p:spPr>
      </p:pic>
    </p:spTree>
    <p:extLst>
      <p:ext uri="{BB962C8B-B14F-4D97-AF65-F5344CB8AC3E}">
        <p14:creationId xmlns:p14="http://schemas.microsoft.com/office/powerpoint/2010/main" val="17002488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891C7B-2B7A-4344-AB82-4FF5C9A634C3}"/>
              </a:ext>
            </a:extLst>
          </p:cNvPr>
          <p:cNvPicPr>
            <a:picLocks noChangeAspect="1"/>
          </p:cNvPicPr>
          <p:nvPr/>
        </p:nvPicPr>
        <p:blipFill>
          <a:blip r:embed="rId2"/>
          <a:stretch>
            <a:fillRect/>
          </a:stretch>
        </p:blipFill>
        <p:spPr>
          <a:xfrm>
            <a:off x="1325217" y="1223962"/>
            <a:ext cx="7733058" cy="4410075"/>
          </a:xfrm>
          <a:prstGeom prst="rect">
            <a:avLst/>
          </a:prstGeom>
        </p:spPr>
      </p:pic>
    </p:spTree>
    <p:extLst>
      <p:ext uri="{BB962C8B-B14F-4D97-AF65-F5344CB8AC3E}">
        <p14:creationId xmlns:p14="http://schemas.microsoft.com/office/powerpoint/2010/main" val="8214035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7ECA3-1A43-4C1A-A0E4-4149D5B5C77E}"/>
              </a:ext>
            </a:extLst>
          </p:cNvPr>
          <p:cNvPicPr>
            <a:picLocks noChangeAspect="1"/>
          </p:cNvPicPr>
          <p:nvPr/>
        </p:nvPicPr>
        <p:blipFill>
          <a:blip r:embed="rId2"/>
          <a:stretch>
            <a:fillRect/>
          </a:stretch>
        </p:blipFill>
        <p:spPr>
          <a:xfrm>
            <a:off x="1086678" y="609601"/>
            <a:ext cx="8481391" cy="4941196"/>
          </a:xfrm>
          <a:prstGeom prst="rect">
            <a:avLst/>
          </a:prstGeom>
        </p:spPr>
      </p:pic>
    </p:spTree>
    <p:extLst>
      <p:ext uri="{BB962C8B-B14F-4D97-AF65-F5344CB8AC3E}">
        <p14:creationId xmlns:p14="http://schemas.microsoft.com/office/powerpoint/2010/main" val="856881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49EE33-2C16-4DE0-A12E-6FE9FEC0306D}"/>
              </a:ext>
            </a:extLst>
          </p:cNvPr>
          <p:cNvPicPr>
            <a:picLocks noChangeAspect="1"/>
          </p:cNvPicPr>
          <p:nvPr/>
        </p:nvPicPr>
        <p:blipFill>
          <a:blip r:embed="rId2"/>
          <a:stretch>
            <a:fillRect/>
          </a:stretch>
        </p:blipFill>
        <p:spPr>
          <a:xfrm>
            <a:off x="1391478" y="728870"/>
            <a:ext cx="7723947" cy="4957555"/>
          </a:xfrm>
          <a:prstGeom prst="rect">
            <a:avLst/>
          </a:prstGeom>
        </p:spPr>
      </p:pic>
    </p:spTree>
    <p:extLst>
      <p:ext uri="{BB962C8B-B14F-4D97-AF65-F5344CB8AC3E}">
        <p14:creationId xmlns:p14="http://schemas.microsoft.com/office/powerpoint/2010/main" val="1480835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99C82-34BE-43B6-BDF4-5D2548800B1E}"/>
              </a:ext>
            </a:extLst>
          </p:cNvPr>
          <p:cNvSpPr>
            <a:spLocks noGrp="1"/>
          </p:cNvSpPr>
          <p:nvPr>
            <p:ph type="title"/>
          </p:nvPr>
        </p:nvSpPr>
        <p:spPr/>
        <p:txBody>
          <a:bodyPr/>
          <a:lstStyle/>
          <a:p>
            <a:pPr algn="ctr"/>
            <a:r>
              <a:rPr lang="en-US" dirty="0">
                <a:solidFill>
                  <a:srgbClr val="C00000"/>
                </a:solidFill>
                <a:latin typeface="Bahnschrift SemiCondensed" panose="020B0502040204020203" pitchFamily="34" charset="0"/>
              </a:rPr>
              <a:t>Rural finance</a:t>
            </a:r>
          </a:p>
        </p:txBody>
      </p:sp>
      <p:pic>
        <p:nvPicPr>
          <p:cNvPr id="5" name="Picture 4">
            <a:extLst>
              <a:ext uri="{FF2B5EF4-FFF2-40B4-BE49-F238E27FC236}">
                <a16:creationId xmlns:a16="http://schemas.microsoft.com/office/drawing/2014/main" id="{AAACD1E4-C511-41BB-A10C-A88719E8F46F}"/>
              </a:ext>
            </a:extLst>
          </p:cNvPr>
          <p:cNvPicPr>
            <a:picLocks noChangeAspect="1"/>
          </p:cNvPicPr>
          <p:nvPr/>
        </p:nvPicPr>
        <p:blipFill>
          <a:blip r:embed="rId2"/>
          <a:stretch>
            <a:fillRect/>
          </a:stretch>
        </p:blipFill>
        <p:spPr>
          <a:xfrm>
            <a:off x="1630017" y="1466849"/>
            <a:ext cx="7977809" cy="4589393"/>
          </a:xfrm>
          <a:prstGeom prst="rect">
            <a:avLst/>
          </a:prstGeom>
        </p:spPr>
      </p:pic>
    </p:spTree>
    <p:extLst>
      <p:ext uri="{BB962C8B-B14F-4D97-AF65-F5344CB8AC3E}">
        <p14:creationId xmlns:p14="http://schemas.microsoft.com/office/powerpoint/2010/main" val="10039148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BA9E5A-8B99-4919-8185-83EAB44E8F8A}"/>
              </a:ext>
            </a:extLst>
          </p:cNvPr>
          <p:cNvPicPr>
            <a:picLocks noChangeAspect="1"/>
          </p:cNvPicPr>
          <p:nvPr/>
        </p:nvPicPr>
        <p:blipFill>
          <a:blip r:embed="rId2"/>
          <a:stretch>
            <a:fillRect/>
          </a:stretch>
        </p:blipFill>
        <p:spPr>
          <a:xfrm>
            <a:off x="1550505" y="636104"/>
            <a:ext cx="7503008" cy="4926496"/>
          </a:xfrm>
          <a:prstGeom prst="rect">
            <a:avLst/>
          </a:prstGeom>
        </p:spPr>
      </p:pic>
    </p:spTree>
    <p:extLst>
      <p:ext uri="{BB962C8B-B14F-4D97-AF65-F5344CB8AC3E}">
        <p14:creationId xmlns:p14="http://schemas.microsoft.com/office/powerpoint/2010/main" val="304917594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2649FA-3A42-4095-A9BB-E2E39BCD1E24}"/>
              </a:ext>
            </a:extLst>
          </p:cNvPr>
          <p:cNvPicPr>
            <a:picLocks noChangeAspect="1"/>
          </p:cNvPicPr>
          <p:nvPr/>
        </p:nvPicPr>
        <p:blipFill>
          <a:blip r:embed="rId2"/>
          <a:stretch>
            <a:fillRect/>
          </a:stretch>
        </p:blipFill>
        <p:spPr>
          <a:xfrm>
            <a:off x="1338470" y="1300162"/>
            <a:ext cx="7729330" cy="4257675"/>
          </a:xfrm>
          <a:prstGeom prst="rect">
            <a:avLst/>
          </a:prstGeom>
        </p:spPr>
      </p:pic>
    </p:spTree>
    <p:extLst>
      <p:ext uri="{BB962C8B-B14F-4D97-AF65-F5344CB8AC3E}">
        <p14:creationId xmlns:p14="http://schemas.microsoft.com/office/powerpoint/2010/main" val="29728436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2927-D9E3-4E7F-86C2-F72C9FC3FD3D}"/>
              </a:ext>
            </a:extLst>
          </p:cNvPr>
          <p:cNvSpPr>
            <a:spLocks noGrp="1"/>
          </p:cNvSpPr>
          <p:nvPr>
            <p:ph type="title"/>
          </p:nvPr>
        </p:nvSpPr>
        <p:spPr/>
        <p:txBody>
          <a:bodyPr>
            <a:normAutofit/>
          </a:bodyPr>
          <a:lstStyle/>
          <a:p>
            <a:pPr algn="ctr"/>
            <a:r>
              <a:rPr lang="en-US" sz="4000" dirty="0">
                <a:solidFill>
                  <a:srgbClr val="FF0000"/>
                </a:solidFill>
                <a:latin typeface="Bernard MT Condensed" panose="02050806060905020404" pitchFamily="18" charset="0"/>
              </a:rPr>
              <a:t>LIVLIHOOD AND RURAL DIVERSIFICATION</a:t>
            </a:r>
          </a:p>
        </p:txBody>
      </p:sp>
      <p:pic>
        <p:nvPicPr>
          <p:cNvPr id="4" name="Content Placeholder 3">
            <a:extLst>
              <a:ext uri="{FF2B5EF4-FFF2-40B4-BE49-F238E27FC236}">
                <a16:creationId xmlns:a16="http://schemas.microsoft.com/office/drawing/2014/main" id="{F4400211-D254-4A02-8EFB-BF574E406C42}"/>
              </a:ext>
            </a:extLst>
          </p:cNvPr>
          <p:cNvPicPr>
            <a:picLocks noGrp="1" noChangeAspect="1"/>
          </p:cNvPicPr>
          <p:nvPr>
            <p:ph idx="1"/>
          </p:nvPr>
        </p:nvPicPr>
        <p:blipFill>
          <a:blip r:embed="rId2"/>
          <a:stretch>
            <a:fillRect/>
          </a:stretch>
        </p:blipFill>
        <p:spPr>
          <a:xfrm>
            <a:off x="1497496" y="1920081"/>
            <a:ext cx="7470291" cy="4162425"/>
          </a:xfrm>
          <a:prstGeom prst="rect">
            <a:avLst/>
          </a:prstGeom>
        </p:spPr>
      </p:pic>
    </p:spTree>
    <p:extLst>
      <p:ext uri="{BB962C8B-B14F-4D97-AF65-F5344CB8AC3E}">
        <p14:creationId xmlns:p14="http://schemas.microsoft.com/office/powerpoint/2010/main" val="2267596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6749D-1616-4D93-8CB6-6B6D8640FB31}"/>
              </a:ext>
            </a:extLst>
          </p:cNvPr>
          <p:cNvPicPr>
            <a:picLocks noChangeAspect="1"/>
          </p:cNvPicPr>
          <p:nvPr/>
        </p:nvPicPr>
        <p:blipFill>
          <a:blip r:embed="rId2"/>
          <a:stretch>
            <a:fillRect/>
          </a:stretch>
        </p:blipFill>
        <p:spPr>
          <a:xfrm>
            <a:off x="1378226" y="1300162"/>
            <a:ext cx="7651474" cy="4257675"/>
          </a:xfrm>
          <a:prstGeom prst="rect">
            <a:avLst/>
          </a:prstGeom>
        </p:spPr>
      </p:pic>
    </p:spTree>
    <p:extLst>
      <p:ext uri="{BB962C8B-B14F-4D97-AF65-F5344CB8AC3E}">
        <p14:creationId xmlns:p14="http://schemas.microsoft.com/office/powerpoint/2010/main" val="37224666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3ED85B-1A57-473C-99F2-0846138D8BAC}"/>
              </a:ext>
            </a:extLst>
          </p:cNvPr>
          <p:cNvPicPr>
            <a:picLocks noChangeAspect="1"/>
          </p:cNvPicPr>
          <p:nvPr/>
        </p:nvPicPr>
        <p:blipFill>
          <a:blip r:embed="rId2"/>
          <a:stretch>
            <a:fillRect/>
          </a:stretch>
        </p:blipFill>
        <p:spPr>
          <a:xfrm>
            <a:off x="1325217" y="1266825"/>
            <a:ext cx="8348869" cy="4324350"/>
          </a:xfrm>
          <a:prstGeom prst="rect">
            <a:avLst/>
          </a:prstGeom>
        </p:spPr>
      </p:pic>
    </p:spTree>
    <p:extLst>
      <p:ext uri="{BB962C8B-B14F-4D97-AF65-F5344CB8AC3E}">
        <p14:creationId xmlns:p14="http://schemas.microsoft.com/office/powerpoint/2010/main" val="18148532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B818BC-36E4-40F4-82C2-0CEA51E4A000}"/>
              </a:ext>
            </a:extLst>
          </p:cNvPr>
          <p:cNvPicPr>
            <a:picLocks noChangeAspect="1"/>
          </p:cNvPicPr>
          <p:nvPr/>
        </p:nvPicPr>
        <p:blipFill>
          <a:blip r:embed="rId2"/>
          <a:stretch>
            <a:fillRect/>
          </a:stretch>
        </p:blipFill>
        <p:spPr>
          <a:xfrm>
            <a:off x="1364974" y="1304925"/>
            <a:ext cx="7501559" cy="4248150"/>
          </a:xfrm>
          <a:prstGeom prst="rect">
            <a:avLst/>
          </a:prstGeom>
        </p:spPr>
      </p:pic>
    </p:spTree>
    <p:extLst>
      <p:ext uri="{BB962C8B-B14F-4D97-AF65-F5344CB8AC3E}">
        <p14:creationId xmlns:p14="http://schemas.microsoft.com/office/powerpoint/2010/main" val="375607148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6495F-993E-4467-807D-624F8DD14558}"/>
              </a:ext>
            </a:extLst>
          </p:cNvPr>
          <p:cNvPicPr>
            <a:picLocks noChangeAspect="1"/>
          </p:cNvPicPr>
          <p:nvPr/>
        </p:nvPicPr>
        <p:blipFill>
          <a:blip r:embed="rId2"/>
          <a:stretch>
            <a:fillRect/>
          </a:stretch>
        </p:blipFill>
        <p:spPr>
          <a:xfrm>
            <a:off x="1007165" y="1300162"/>
            <a:ext cx="9130748" cy="4257675"/>
          </a:xfrm>
          <a:prstGeom prst="rect">
            <a:avLst/>
          </a:prstGeom>
        </p:spPr>
      </p:pic>
    </p:spTree>
    <p:extLst>
      <p:ext uri="{BB962C8B-B14F-4D97-AF65-F5344CB8AC3E}">
        <p14:creationId xmlns:p14="http://schemas.microsoft.com/office/powerpoint/2010/main" val="23532930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7F2823-92BF-4E22-B4E5-807BEF7B0437}"/>
              </a:ext>
            </a:extLst>
          </p:cNvPr>
          <p:cNvPicPr>
            <a:picLocks noChangeAspect="1"/>
          </p:cNvPicPr>
          <p:nvPr/>
        </p:nvPicPr>
        <p:blipFill>
          <a:blip r:embed="rId2"/>
          <a:stretch>
            <a:fillRect/>
          </a:stretch>
        </p:blipFill>
        <p:spPr>
          <a:xfrm>
            <a:off x="1060174" y="1060174"/>
            <a:ext cx="7931426" cy="4407176"/>
          </a:xfrm>
          <a:prstGeom prst="rect">
            <a:avLst/>
          </a:prstGeom>
        </p:spPr>
      </p:pic>
    </p:spTree>
    <p:extLst>
      <p:ext uri="{BB962C8B-B14F-4D97-AF65-F5344CB8AC3E}">
        <p14:creationId xmlns:p14="http://schemas.microsoft.com/office/powerpoint/2010/main" val="88678633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6C45AD-F8E4-4A50-8EB2-AB4A995C022E}"/>
              </a:ext>
            </a:extLst>
          </p:cNvPr>
          <p:cNvPicPr>
            <a:picLocks noChangeAspect="1"/>
          </p:cNvPicPr>
          <p:nvPr/>
        </p:nvPicPr>
        <p:blipFill>
          <a:blip r:embed="rId2"/>
          <a:stretch>
            <a:fillRect/>
          </a:stretch>
        </p:blipFill>
        <p:spPr>
          <a:xfrm>
            <a:off x="1311965" y="1504950"/>
            <a:ext cx="7570097" cy="3848100"/>
          </a:xfrm>
          <a:prstGeom prst="rect">
            <a:avLst/>
          </a:prstGeom>
        </p:spPr>
      </p:pic>
    </p:spTree>
    <p:extLst>
      <p:ext uri="{BB962C8B-B14F-4D97-AF65-F5344CB8AC3E}">
        <p14:creationId xmlns:p14="http://schemas.microsoft.com/office/powerpoint/2010/main" val="37623751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DC555-C1DA-4149-89CF-AA92A51EE2BC}"/>
              </a:ext>
            </a:extLst>
          </p:cNvPr>
          <p:cNvPicPr>
            <a:picLocks noChangeAspect="1"/>
          </p:cNvPicPr>
          <p:nvPr/>
        </p:nvPicPr>
        <p:blipFill>
          <a:blip r:embed="rId2"/>
          <a:stretch>
            <a:fillRect/>
          </a:stretch>
        </p:blipFill>
        <p:spPr>
          <a:xfrm>
            <a:off x="1060174" y="1390650"/>
            <a:ext cx="7931426" cy="4076700"/>
          </a:xfrm>
          <a:prstGeom prst="rect">
            <a:avLst/>
          </a:prstGeom>
        </p:spPr>
      </p:pic>
    </p:spTree>
    <p:extLst>
      <p:ext uri="{BB962C8B-B14F-4D97-AF65-F5344CB8AC3E}">
        <p14:creationId xmlns:p14="http://schemas.microsoft.com/office/powerpoint/2010/main" val="2385150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7DC426-6B4A-4767-8F91-F3DD1154090D}"/>
              </a:ext>
            </a:extLst>
          </p:cNvPr>
          <p:cNvPicPr>
            <a:picLocks noGrp="1" noChangeAspect="1"/>
          </p:cNvPicPr>
          <p:nvPr>
            <p:ph idx="1"/>
          </p:nvPr>
        </p:nvPicPr>
        <p:blipFill>
          <a:blip r:embed="rId2"/>
          <a:stretch>
            <a:fillRect/>
          </a:stretch>
        </p:blipFill>
        <p:spPr>
          <a:xfrm>
            <a:off x="980661" y="583096"/>
            <a:ext cx="10071651" cy="5593867"/>
          </a:xfrm>
          <a:prstGeom prst="rect">
            <a:avLst/>
          </a:prstGeom>
        </p:spPr>
      </p:pic>
    </p:spTree>
    <p:extLst>
      <p:ext uri="{BB962C8B-B14F-4D97-AF65-F5344CB8AC3E}">
        <p14:creationId xmlns:p14="http://schemas.microsoft.com/office/powerpoint/2010/main" val="172669159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F90D41-BFB3-4E68-84D0-1A34F0C0CEA0}"/>
              </a:ext>
            </a:extLst>
          </p:cNvPr>
          <p:cNvPicPr>
            <a:picLocks noChangeAspect="1"/>
          </p:cNvPicPr>
          <p:nvPr/>
        </p:nvPicPr>
        <p:blipFill>
          <a:blip r:embed="rId2"/>
          <a:stretch>
            <a:fillRect/>
          </a:stretch>
        </p:blipFill>
        <p:spPr>
          <a:xfrm>
            <a:off x="1550504" y="980661"/>
            <a:ext cx="8070574" cy="4639089"/>
          </a:xfrm>
          <a:prstGeom prst="rect">
            <a:avLst/>
          </a:prstGeom>
        </p:spPr>
      </p:pic>
    </p:spTree>
    <p:extLst>
      <p:ext uri="{BB962C8B-B14F-4D97-AF65-F5344CB8AC3E}">
        <p14:creationId xmlns:p14="http://schemas.microsoft.com/office/powerpoint/2010/main" val="429425827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E7353-E687-463D-B8D4-871E1D796E7C}"/>
              </a:ext>
            </a:extLst>
          </p:cNvPr>
          <p:cNvPicPr>
            <a:picLocks noChangeAspect="1"/>
          </p:cNvPicPr>
          <p:nvPr/>
        </p:nvPicPr>
        <p:blipFill>
          <a:blip r:embed="rId2"/>
          <a:stretch>
            <a:fillRect/>
          </a:stretch>
        </p:blipFill>
        <p:spPr>
          <a:xfrm>
            <a:off x="1828800" y="1113183"/>
            <a:ext cx="7177087" cy="4373217"/>
          </a:xfrm>
          <a:prstGeom prst="rect">
            <a:avLst/>
          </a:prstGeom>
        </p:spPr>
      </p:pic>
    </p:spTree>
    <p:extLst>
      <p:ext uri="{BB962C8B-B14F-4D97-AF65-F5344CB8AC3E}">
        <p14:creationId xmlns:p14="http://schemas.microsoft.com/office/powerpoint/2010/main" val="4937080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FAF5-B8B2-4EC9-A2D4-EA6AE0E21C0A}"/>
              </a:ext>
            </a:extLst>
          </p:cNvPr>
          <p:cNvSpPr>
            <a:spLocks noGrp="1"/>
          </p:cNvSpPr>
          <p:nvPr>
            <p:ph type="title"/>
          </p:nvPr>
        </p:nvSpPr>
        <p:spPr/>
        <p:txBody>
          <a:bodyPr/>
          <a:lstStyle/>
          <a:p>
            <a:pPr algn="ctr"/>
            <a:r>
              <a:rPr lang="en-US" dirty="0">
                <a:solidFill>
                  <a:srgbClr val="FF0000"/>
                </a:solidFill>
                <a:latin typeface="Bernard MT Condensed" panose="02050806060905020404" pitchFamily="18" charset="0"/>
              </a:rPr>
              <a:t>Poverty reduction strategies</a:t>
            </a:r>
          </a:p>
        </p:txBody>
      </p:sp>
      <p:pic>
        <p:nvPicPr>
          <p:cNvPr id="4" name="Picture 3">
            <a:extLst>
              <a:ext uri="{FF2B5EF4-FFF2-40B4-BE49-F238E27FC236}">
                <a16:creationId xmlns:a16="http://schemas.microsoft.com/office/drawing/2014/main" id="{7BFADF7A-EE77-4452-8813-8839F02BE05F}"/>
              </a:ext>
            </a:extLst>
          </p:cNvPr>
          <p:cNvPicPr>
            <a:picLocks noChangeAspect="1"/>
          </p:cNvPicPr>
          <p:nvPr/>
        </p:nvPicPr>
        <p:blipFill>
          <a:blip r:embed="rId2"/>
          <a:stretch>
            <a:fillRect/>
          </a:stretch>
        </p:blipFill>
        <p:spPr>
          <a:xfrm>
            <a:off x="1338470" y="1987825"/>
            <a:ext cx="7748380" cy="3660499"/>
          </a:xfrm>
          <a:prstGeom prst="rect">
            <a:avLst/>
          </a:prstGeom>
        </p:spPr>
      </p:pic>
    </p:spTree>
    <p:extLst>
      <p:ext uri="{BB962C8B-B14F-4D97-AF65-F5344CB8AC3E}">
        <p14:creationId xmlns:p14="http://schemas.microsoft.com/office/powerpoint/2010/main" val="20555509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F993E0-71F6-4D0F-BA32-8965D22CD3B0}"/>
              </a:ext>
            </a:extLst>
          </p:cNvPr>
          <p:cNvPicPr>
            <a:picLocks noChangeAspect="1"/>
          </p:cNvPicPr>
          <p:nvPr/>
        </p:nvPicPr>
        <p:blipFill>
          <a:blip r:embed="rId2"/>
          <a:stretch>
            <a:fillRect/>
          </a:stretch>
        </p:blipFill>
        <p:spPr>
          <a:xfrm>
            <a:off x="1643271" y="1271587"/>
            <a:ext cx="7391192" cy="4314825"/>
          </a:xfrm>
          <a:prstGeom prst="rect">
            <a:avLst/>
          </a:prstGeom>
        </p:spPr>
      </p:pic>
    </p:spTree>
    <p:extLst>
      <p:ext uri="{BB962C8B-B14F-4D97-AF65-F5344CB8AC3E}">
        <p14:creationId xmlns:p14="http://schemas.microsoft.com/office/powerpoint/2010/main" val="31168002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7B204-1276-448A-AA72-ED972093FE8F}"/>
              </a:ext>
            </a:extLst>
          </p:cNvPr>
          <p:cNvPicPr>
            <a:picLocks noChangeAspect="1"/>
          </p:cNvPicPr>
          <p:nvPr/>
        </p:nvPicPr>
        <p:blipFill>
          <a:blip r:embed="rId2"/>
          <a:stretch>
            <a:fillRect/>
          </a:stretch>
        </p:blipFill>
        <p:spPr>
          <a:xfrm>
            <a:off x="1789043" y="1233487"/>
            <a:ext cx="7245419" cy="4391025"/>
          </a:xfrm>
          <a:prstGeom prst="rect">
            <a:avLst/>
          </a:prstGeom>
        </p:spPr>
      </p:pic>
    </p:spTree>
    <p:extLst>
      <p:ext uri="{BB962C8B-B14F-4D97-AF65-F5344CB8AC3E}">
        <p14:creationId xmlns:p14="http://schemas.microsoft.com/office/powerpoint/2010/main" val="28605550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AD566-7473-464A-BE52-EA082A7A1925}"/>
              </a:ext>
            </a:extLst>
          </p:cNvPr>
          <p:cNvPicPr>
            <a:picLocks noChangeAspect="1"/>
          </p:cNvPicPr>
          <p:nvPr/>
        </p:nvPicPr>
        <p:blipFill>
          <a:blip r:embed="rId2"/>
          <a:stretch>
            <a:fillRect/>
          </a:stretch>
        </p:blipFill>
        <p:spPr>
          <a:xfrm>
            <a:off x="1974574" y="622852"/>
            <a:ext cx="7074176" cy="5044523"/>
          </a:xfrm>
          <a:prstGeom prst="rect">
            <a:avLst/>
          </a:prstGeom>
        </p:spPr>
      </p:pic>
    </p:spTree>
    <p:extLst>
      <p:ext uri="{BB962C8B-B14F-4D97-AF65-F5344CB8AC3E}">
        <p14:creationId xmlns:p14="http://schemas.microsoft.com/office/powerpoint/2010/main" val="38714444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F3F66-BFCF-4836-9600-0E8FFB70327B}"/>
              </a:ext>
            </a:extLst>
          </p:cNvPr>
          <p:cNvPicPr>
            <a:picLocks noChangeAspect="1"/>
          </p:cNvPicPr>
          <p:nvPr/>
        </p:nvPicPr>
        <p:blipFill>
          <a:blip r:embed="rId2"/>
          <a:stretch>
            <a:fillRect/>
          </a:stretch>
        </p:blipFill>
        <p:spPr>
          <a:xfrm>
            <a:off x="2107096" y="1214437"/>
            <a:ext cx="6960704" cy="4429125"/>
          </a:xfrm>
          <a:prstGeom prst="rect">
            <a:avLst/>
          </a:prstGeom>
        </p:spPr>
      </p:pic>
    </p:spTree>
    <p:extLst>
      <p:ext uri="{BB962C8B-B14F-4D97-AF65-F5344CB8AC3E}">
        <p14:creationId xmlns:p14="http://schemas.microsoft.com/office/powerpoint/2010/main" val="15198047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0434A-E0CE-4F32-B39E-10B057050703}"/>
              </a:ext>
            </a:extLst>
          </p:cNvPr>
          <p:cNvPicPr>
            <a:picLocks noChangeAspect="1"/>
          </p:cNvPicPr>
          <p:nvPr/>
        </p:nvPicPr>
        <p:blipFill>
          <a:blip r:embed="rId2"/>
          <a:stretch>
            <a:fillRect/>
          </a:stretch>
        </p:blipFill>
        <p:spPr>
          <a:xfrm>
            <a:off x="1775791" y="1257300"/>
            <a:ext cx="7201521" cy="4343400"/>
          </a:xfrm>
          <a:prstGeom prst="rect">
            <a:avLst/>
          </a:prstGeom>
        </p:spPr>
      </p:pic>
    </p:spTree>
    <p:extLst>
      <p:ext uri="{BB962C8B-B14F-4D97-AF65-F5344CB8AC3E}">
        <p14:creationId xmlns:p14="http://schemas.microsoft.com/office/powerpoint/2010/main" val="16733350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E772A1-C302-431F-B51A-16FFCFCD31E3}"/>
              </a:ext>
            </a:extLst>
          </p:cNvPr>
          <p:cNvPicPr>
            <a:picLocks noChangeAspect="1"/>
          </p:cNvPicPr>
          <p:nvPr/>
        </p:nvPicPr>
        <p:blipFill>
          <a:blip r:embed="rId2"/>
          <a:stretch>
            <a:fillRect/>
          </a:stretch>
        </p:blipFill>
        <p:spPr>
          <a:xfrm>
            <a:off x="2438401" y="1185862"/>
            <a:ext cx="7474226" cy="4486275"/>
          </a:xfrm>
          <a:prstGeom prst="rect">
            <a:avLst/>
          </a:prstGeom>
        </p:spPr>
      </p:pic>
    </p:spTree>
    <p:extLst>
      <p:ext uri="{BB962C8B-B14F-4D97-AF65-F5344CB8AC3E}">
        <p14:creationId xmlns:p14="http://schemas.microsoft.com/office/powerpoint/2010/main" val="314256475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1FAE3A-1C55-4DE0-AA65-F69A6AAD1A95}"/>
              </a:ext>
            </a:extLst>
          </p:cNvPr>
          <p:cNvPicPr>
            <a:picLocks noChangeAspect="1"/>
          </p:cNvPicPr>
          <p:nvPr/>
        </p:nvPicPr>
        <p:blipFill>
          <a:blip r:embed="rId2"/>
          <a:stretch>
            <a:fillRect/>
          </a:stretch>
        </p:blipFill>
        <p:spPr>
          <a:xfrm>
            <a:off x="1656523" y="1162050"/>
            <a:ext cx="8030816" cy="4533900"/>
          </a:xfrm>
          <a:prstGeom prst="rect">
            <a:avLst/>
          </a:prstGeom>
        </p:spPr>
      </p:pic>
    </p:spTree>
    <p:extLst>
      <p:ext uri="{BB962C8B-B14F-4D97-AF65-F5344CB8AC3E}">
        <p14:creationId xmlns:p14="http://schemas.microsoft.com/office/powerpoint/2010/main" val="3990739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4666BF-8105-493C-A1CF-553F6ED69E93}"/>
              </a:ext>
            </a:extLst>
          </p:cNvPr>
          <p:cNvPicPr>
            <a:picLocks noGrp="1" noChangeAspect="1"/>
          </p:cNvPicPr>
          <p:nvPr>
            <p:ph idx="1"/>
          </p:nvPr>
        </p:nvPicPr>
        <p:blipFill>
          <a:blip r:embed="rId2"/>
          <a:stretch>
            <a:fillRect/>
          </a:stretch>
        </p:blipFill>
        <p:spPr>
          <a:xfrm>
            <a:off x="838200" y="516835"/>
            <a:ext cx="10333383" cy="5660128"/>
          </a:xfrm>
          <a:prstGeom prst="rect">
            <a:avLst/>
          </a:prstGeom>
        </p:spPr>
      </p:pic>
    </p:spTree>
    <p:extLst>
      <p:ext uri="{BB962C8B-B14F-4D97-AF65-F5344CB8AC3E}">
        <p14:creationId xmlns:p14="http://schemas.microsoft.com/office/powerpoint/2010/main" val="32296347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A68A7E-9184-44AC-A8F7-3AFC701BED6D}"/>
              </a:ext>
            </a:extLst>
          </p:cNvPr>
          <p:cNvPicPr>
            <a:picLocks noChangeAspect="1"/>
          </p:cNvPicPr>
          <p:nvPr/>
        </p:nvPicPr>
        <p:blipFill>
          <a:blip r:embed="rId2"/>
          <a:stretch>
            <a:fillRect/>
          </a:stretch>
        </p:blipFill>
        <p:spPr>
          <a:xfrm>
            <a:off x="1736035" y="901148"/>
            <a:ext cx="7951304" cy="4800186"/>
          </a:xfrm>
          <a:prstGeom prst="rect">
            <a:avLst/>
          </a:prstGeom>
        </p:spPr>
      </p:pic>
    </p:spTree>
    <p:extLst>
      <p:ext uri="{BB962C8B-B14F-4D97-AF65-F5344CB8AC3E}">
        <p14:creationId xmlns:p14="http://schemas.microsoft.com/office/powerpoint/2010/main" val="7013685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079355-003A-4ED9-A8AA-C4D2E6727DA0}"/>
              </a:ext>
            </a:extLst>
          </p:cNvPr>
          <p:cNvPicPr>
            <a:picLocks noChangeAspect="1"/>
          </p:cNvPicPr>
          <p:nvPr/>
        </p:nvPicPr>
        <p:blipFill>
          <a:blip r:embed="rId2"/>
          <a:stretch>
            <a:fillRect/>
          </a:stretch>
        </p:blipFill>
        <p:spPr>
          <a:xfrm>
            <a:off x="2411896" y="927652"/>
            <a:ext cx="7195930" cy="4739723"/>
          </a:xfrm>
          <a:prstGeom prst="rect">
            <a:avLst/>
          </a:prstGeom>
        </p:spPr>
      </p:pic>
    </p:spTree>
    <p:extLst>
      <p:ext uri="{BB962C8B-B14F-4D97-AF65-F5344CB8AC3E}">
        <p14:creationId xmlns:p14="http://schemas.microsoft.com/office/powerpoint/2010/main" val="36071135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4EB5A8-DB05-4D59-B715-8326A4410DDC}"/>
              </a:ext>
            </a:extLst>
          </p:cNvPr>
          <p:cNvPicPr>
            <a:picLocks noChangeAspect="1"/>
          </p:cNvPicPr>
          <p:nvPr/>
        </p:nvPicPr>
        <p:blipFill>
          <a:blip r:embed="rId2"/>
          <a:stretch>
            <a:fillRect/>
          </a:stretch>
        </p:blipFill>
        <p:spPr>
          <a:xfrm>
            <a:off x="2080591" y="848139"/>
            <a:ext cx="7620000" cy="4790661"/>
          </a:xfrm>
          <a:prstGeom prst="rect">
            <a:avLst/>
          </a:prstGeom>
        </p:spPr>
      </p:pic>
    </p:spTree>
    <p:extLst>
      <p:ext uri="{BB962C8B-B14F-4D97-AF65-F5344CB8AC3E}">
        <p14:creationId xmlns:p14="http://schemas.microsoft.com/office/powerpoint/2010/main" val="5028551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9C4E97-C50B-4F9F-ADAA-EC0E687F692D}"/>
              </a:ext>
            </a:extLst>
          </p:cNvPr>
          <p:cNvPicPr>
            <a:picLocks noChangeAspect="1"/>
          </p:cNvPicPr>
          <p:nvPr/>
        </p:nvPicPr>
        <p:blipFill>
          <a:blip r:embed="rId2"/>
          <a:stretch>
            <a:fillRect/>
          </a:stretch>
        </p:blipFill>
        <p:spPr>
          <a:xfrm>
            <a:off x="2027584" y="1185862"/>
            <a:ext cx="7447720" cy="4486275"/>
          </a:xfrm>
          <a:prstGeom prst="rect">
            <a:avLst/>
          </a:prstGeom>
        </p:spPr>
      </p:pic>
    </p:spTree>
    <p:extLst>
      <p:ext uri="{BB962C8B-B14F-4D97-AF65-F5344CB8AC3E}">
        <p14:creationId xmlns:p14="http://schemas.microsoft.com/office/powerpoint/2010/main" val="400993044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BEF3E8-E54B-4B18-A18F-C2CA611940B7}"/>
              </a:ext>
            </a:extLst>
          </p:cNvPr>
          <p:cNvPicPr>
            <a:picLocks noChangeAspect="1"/>
          </p:cNvPicPr>
          <p:nvPr/>
        </p:nvPicPr>
        <p:blipFill>
          <a:blip r:embed="rId2"/>
          <a:stretch>
            <a:fillRect/>
          </a:stretch>
        </p:blipFill>
        <p:spPr>
          <a:xfrm>
            <a:off x="2014331" y="834887"/>
            <a:ext cx="7938052" cy="4518163"/>
          </a:xfrm>
          <a:prstGeom prst="rect">
            <a:avLst/>
          </a:prstGeom>
        </p:spPr>
      </p:pic>
    </p:spTree>
    <p:extLst>
      <p:ext uri="{BB962C8B-B14F-4D97-AF65-F5344CB8AC3E}">
        <p14:creationId xmlns:p14="http://schemas.microsoft.com/office/powerpoint/2010/main" val="35545300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45CD9-C7C0-422B-95B7-D436309733CC}"/>
              </a:ext>
            </a:extLst>
          </p:cNvPr>
          <p:cNvPicPr>
            <a:picLocks noChangeAspect="1"/>
          </p:cNvPicPr>
          <p:nvPr/>
        </p:nvPicPr>
        <p:blipFill>
          <a:blip r:embed="rId2"/>
          <a:stretch>
            <a:fillRect/>
          </a:stretch>
        </p:blipFill>
        <p:spPr>
          <a:xfrm>
            <a:off x="2001078" y="927652"/>
            <a:ext cx="7421218" cy="4673048"/>
          </a:xfrm>
          <a:prstGeom prst="rect">
            <a:avLst/>
          </a:prstGeom>
        </p:spPr>
      </p:pic>
    </p:spTree>
    <p:extLst>
      <p:ext uri="{BB962C8B-B14F-4D97-AF65-F5344CB8AC3E}">
        <p14:creationId xmlns:p14="http://schemas.microsoft.com/office/powerpoint/2010/main" val="1587482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199B49-3386-4B6E-A2AA-D637DCD81B09}"/>
              </a:ext>
            </a:extLst>
          </p:cNvPr>
          <p:cNvPicPr>
            <a:picLocks noChangeAspect="1"/>
          </p:cNvPicPr>
          <p:nvPr/>
        </p:nvPicPr>
        <p:blipFill>
          <a:blip r:embed="rId2"/>
          <a:stretch>
            <a:fillRect/>
          </a:stretch>
        </p:blipFill>
        <p:spPr>
          <a:xfrm>
            <a:off x="1749287" y="1147762"/>
            <a:ext cx="7361375" cy="4562475"/>
          </a:xfrm>
          <a:prstGeom prst="rect">
            <a:avLst/>
          </a:prstGeom>
        </p:spPr>
      </p:pic>
    </p:spTree>
    <p:extLst>
      <p:ext uri="{BB962C8B-B14F-4D97-AF65-F5344CB8AC3E}">
        <p14:creationId xmlns:p14="http://schemas.microsoft.com/office/powerpoint/2010/main" val="170687662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C743DA-B29F-42FA-9B83-3DE5F11A5F63}"/>
              </a:ext>
            </a:extLst>
          </p:cNvPr>
          <p:cNvPicPr>
            <a:picLocks noChangeAspect="1"/>
          </p:cNvPicPr>
          <p:nvPr/>
        </p:nvPicPr>
        <p:blipFill>
          <a:blip r:embed="rId2"/>
          <a:stretch>
            <a:fillRect/>
          </a:stretch>
        </p:blipFill>
        <p:spPr>
          <a:xfrm>
            <a:off x="1696278" y="827018"/>
            <a:ext cx="7858539" cy="4514850"/>
          </a:xfrm>
          <a:prstGeom prst="rect">
            <a:avLst/>
          </a:prstGeom>
        </p:spPr>
      </p:pic>
    </p:spTree>
    <p:extLst>
      <p:ext uri="{BB962C8B-B14F-4D97-AF65-F5344CB8AC3E}">
        <p14:creationId xmlns:p14="http://schemas.microsoft.com/office/powerpoint/2010/main" val="35062293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F964AA-E2DA-43A4-865E-20DF59CD5BDB}"/>
              </a:ext>
            </a:extLst>
          </p:cNvPr>
          <p:cNvPicPr>
            <a:picLocks noChangeAspect="1"/>
          </p:cNvPicPr>
          <p:nvPr/>
        </p:nvPicPr>
        <p:blipFill>
          <a:blip r:embed="rId2"/>
          <a:stretch>
            <a:fillRect/>
          </a:stretch>
        </p:blipFill>
        <p:spPr>
          <a:xfrm>
            <a:off x="1457739" y="1257300"/>
            <a:ext cx="7652923" cy="4343400"/>
          </a:xfrm>
          <a:prstGeom prst="rect">
            <a:avLst/>
          </a:prstGeom>
        </p:spPr>
      </p:pic>
    </p:spTree>
    <p:extLst>
      <p:ext uri="{BB962C8B-B14F-4D97-AF65-F5344CB8AC3E}">
        <p14:creationId xmlns:p14="http://schemas.microsoft.com/office/powerpoint/2010/main" val="4911199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31455-159A-4C5A-ABBD-A73D3884A48F}"/>
              </a:ext>
            </a:extLst>
          </p:cNvPr>
          <p:cNvPicPr>
            <a:picLocks noChangeAspect="1"/>
          </p:cNvPicPr>
          <p:nvPr/>
        </p:nvPicPr>
        <p:blipFill>
          <a:blip r:embed="rId2"/>
          <a:stretch>
            <a:fillRect/>
          </a:stretch>
        </p:blipFill>
        <p:spPr>
          <a:xfrm>
            <a:off x="1855305" y="1252537"/>
            <a:ext cx="7236308" cy="4352925"/>
          </a:xfrm>
          <a:prstGeom prst="rect">
            <a:avLst/>
          </a:prstGeom>
        </p:spPr>
      </p:pic>
    </p:spTree>
    <p:extLst>
      <p:ext uri="{BB962C8B-B14F-4D97-AF65-F5344CB8AC3E}">
        <p14:creationId xmlns:p14="http://schemas.microsoft.com/office/powerpoint/2010/main" val="2017094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533ABF-1A6E-40CC-931E-0A4314419D8F}"/>
              </a:ext>
            </a:extLst>
          </p:cNvPr>
          <p:cNvPicPr>
            <a:picLocks noGrp="1" noChangeAspect="1"/>
          </p:cNvPicPr>
          <p:nvPr>
            <p:ph idx="1"/>
          </p:nvPr>
        </p:nvPicPr>
        <p:blipFill>
          <a:blip r:embed="rId2"/>
          <a:stretch>
            <a:fillRect/>
          </a:stretch>
        </p:blipFill>
        <p:spPr>
          <a:xfrm>
            <a:off x="957469" y="622852"/>
            <a:ext cx="10515600" cy="5355328"/>
          </a:xfrm>
          <a:prstGeom prst="rect">
            <a:avLst/>
          </a:prstGeom>
        </p:spPr>
      </p:pic>
    </p:spTree>
    <p:extLst>
      <p:ext uri="{BB962C8B-B14F-4D97-AF65-F5344CB8AC3E}">
        <p14:creationId xmlns:p14="http://schemas.microsoft.com/office/powerpoint/2010/main" val="231348000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0BA425-BCBE-4923-BAF5-051ED1E5E5FD}"/>
              </a:ext>
            </a:extLst>
          </p:cNvPr>
          <p:cNvPicPr>
            <a:picLocks noChangeAspect="1"/>
          </p:cNvPicPr>
          <p:nvPr/>
        </p:nvPicPr>
        <p:blipFill>
          <a:blip r:embed="rId2"/>
          <a:stretch>
            <a:fillRect/>
          </a:stretch>
        </p:blipFill>
        <p:spPr>
          <a:xfrm>
            <a:off x="1987826" y="1171575"/>
            <a:ext cx="7108549" cy="4514850"/>
          </a:xfrm>
          <a:prstGeom prst="rect">
            <a:avLst/>
          </a:prstGeom>
        </p:spPr>
      </p:pic>
    </p:spTree>
    <p:extLst>
      <p:ext uri="{BB962C8B-B14F-4D97-AF65-F5344CB8AC3E}">
        <p14:creationId xmlns:p14="http://schemas.microsoft.com/office/powerpoint/2010/main" val="17061057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80291F-B34B-4525-BF90-484CB7BC352F}"/>
              </a:ext>
            </a:extLst>
          </p:cNvPr>
          <p:cNvPicPr>
            <a:picLocks noChangeAspect="1"/>
          </p:cNvPicPr>
          <p:nvPr/>
        </p:nvPicPr>
        <p:blipFill>
          <a:blip r:embed="rId2"/>
          <a:stretch>
            <a:fillRect/>
          </a:stretch>
        </p:blipFill>
        <p:spPr>
          <a:xfrm>
            <a:off x="2040836" y="1162050"/>
            <a:ext cx="7003152" cy="4533900"/>
          </a:xfrm>
          <a:prstGeom prst="rect">
            <a:avLst/>
          </a:prstGeom>
        </p:spPr>
      </p:pic>
    </p:spTree>
    <p:extLst>
      <p:ext uri="{BB962C8B-B14F-4D97-AF65-F5344CB8AC3E}">
        <p14:creationId xmlns:p14="http://schemas.microsoft.com/office/powerpoint/2010/main" val="19134237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4AC0-4924-4874-8F1C-06E8063F2EEA}"/>
              </a:ext>
            </a:extLst>
          </p:cNvPr>
          <p:cNvSpPr>
            <a:spLocks noGrp="1"/>
          </p:cNvSpPr>
          <p:nvPr>
            <p:ph type="title"/>
          </p:nvPr>
        </p:nvSpPr>
        <p:spPr/>
        <p:txBody>
          <a:bodyPr>
            <a:normAutofit/>
          </a:bodyPr>
          <a:lstStyle/>
          <a:p>
            <a:pPr algn="ctr"/>
            <a:r>
              <a:rPr lang="en-US" sz="8000" dirty="0">
                <a:solidFill>
                  <a:srgbClr val="FF0000"/>
                </a:solidFill>
                <a:latin typeface="Bernard MT Condensed" panose="02050806060905020404" pitchFamily="18" charset="0"/>
              </a:rPr>
              <a:t>Chapter  Four</a:t>
            </a:r>
          </a:p>
        </p:txBody>
      </p:sp>
      <p:pic>
        <p:nvPicPr>
          <p:cNvPr id="4" name="Content Placeholder 3">
            <a:extLst>
              <a:ext uri="{FF2B5EF4-FFF2-40B4-BE49-F238E27FC236}">
                <a16:creationId xmlns:a16="http://schemas.microsoft.com/office/drawing/2014/main" id="{92DB6A57-5B88-4A36-9E6B-CFFC5DBCB714}"/>
              </a:ext>
            </a:extLst>
          </p:cNvPr>
          <p:cNvPicPr>
            <a:picLocks noGrp="1" noChangeAspect="1"/>
          </p:cNvPicPr>
          <p:nvPr>
            <p:ph idx="1"/>
          </p:nvPr>
        </p:nvPicPr>
        <p:blipFill>
          <a:blip r:embed="rId2"/>
          <a:stretch>
            <a:fillRect/>
          </a:stretch>
        </p:blipFill>
        <p:spPr>
          <a:xfrm>
            <a:off x="1033671" y="2343944"/>
            <a:ext cx="9620042" cy="3314700"/>
          </a:xfrm>
          <a:prstGeom prst="rect">
            <a:avLst/>
          </a:prstGeom>
        </p:spPr>
      </p:pic>
    </p:spTree>
    <p:extLst>
      <p:ext uri="{BB962C8B-B14F-4D97-AF65-F5344CB8AC3E}">
        <p14:creationId xmlns:p14="http://schemas.microsoft.com/office/powerpoint/2010/main" val="154118964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2AB8AF-9691-408C-9CB9-C00EEFFB7001}"/>
              </a:ext>
            </a:extLst>
          </p:cNvPr>
          <p:cNvPicPr>
            <a:picLocks noGrp="1" noChangeAspect="1"/>
          </p:cNvPicPr>
          <p:nvPr>
            <p:ph idx="1"/>
          </p:nvPr>
        </p:nvPicPr>
        <p:blipFill>
          <a:blip r:embed="rId2"/>
          <a:stretch>
            <a:fillRect/>
          </a:stretch>
        </p:blipFill>
        <p:spPr>
          <a:xfrm>
            <a:off x="838200" y="755374"/>
            <a:ext cx="10797209" cy="5910469"/>
          </a:xfrm>
          <a:prstGeom prst="rect">
            <a:avLst/>
          </a:prstGeom>
        </p:spPr>
      </p:pic>
    </p:spTree>
    <p:extLst>
      <p:ext uri="{BB962C8B-B14F-4D97-AF65-F5344CB8AC3E}">
        <p14:creationId xmlns:p14="http://schemas.microsoft.com/office/powerpoint/2010/main" val="30479584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716187-22C5-4BA7-8288-AFC3BDF8F7DA}"/>
              </a:ext>
            </a:extLst>
          </p:cNvPr>
          <p:cNvPicPr>
            <a:picLocks noGrp="1" noChangeAspect="1"/>
          </p:cNvPicPr>
          <p:nvPr>
            <p:ph idx="1"/>
          </p:nvPr>
        </p:nvPicPr>
        <p:blipFill>
          <a:blip r:embed="rId2"/>
          <a:stretch>
            <a:fillRect/>
          </a:stretch>
        </p:blipFill>
        <p:spPr>
          <a:xfrm>
            <a:off x="838200" y="503583"/>
            <a:ext cx="9193849" cy="5673380"/>
          </a:xfrm>
          <a:prstGeom prst="rect">
            <a:avLst/>
          </a:prstGeom>
        </p:spPr>
      </p:pic>
    </p:spTree>
    <p:extLst>
      <p:ext uri="{BB962C8B-B14F-4D97-AF65-F5344CB8AC3E}">
        <p14:creationId xmlns:p14="http://schemas.microsoft.com/office/powerpoint/2010/main" val="9374996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35D353-3A57-45ED-B97E-3E25954C5E5E}"/>
              </a:ext>
            </a:extLst>
          </p:cNvPr>
          <p:cNvPicPr>
            <a:picLocks noGrp="1" noChangeAspect="1"/>
          </p:cNvPicPr>
          <p:nvPr>
            <p:ph idx="1"/>
          </p:nvPr>
        </p:nvPicPr>
        <p:blipFill>
          <a:blip r:embed="rId2"/>
          <a:stretch>
            <a:fillRect/>
          </a:stretch>
        </p:blipFill>
        <p:spPr>
          <a:xfrm>
            <a:off x="838200" y="675861"/>
            <a:ext cx="10515599" cy="5817014"/>
          </a:xfrm>
          <a:prstGeom prst="rect">
            <a:avLst/>
          </a:prstGeom>
        </p:spPr>
      </p:pic>
    </p:spTree>
    <p:extLst>
      <p:ext uri="{BB962C8B-B14F-4D97-AF65-F5344CB8AC3E}">
        <p14:creationId xmlns:p14="http://schemas.microsoft.com/office/powerpoint/2010/main" val="153491259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F9722A5-8FFB-4997-B6D1-E2B20E203ED6}"/>
              </a:ext>
            </a:extLst>
          </p:cNvPr>
          <p:cNvPicPr>
            <a:picLocks noGrp="1" noChangeAspect="1"/>
          </p:cNvPicPr>
          <p:nvPr>
            <p:ph idx="1"/>
          </p:nvPr>
        </p:nvPicPr>
        <p:blipFill>
          <a:blip r:embed="rId2"/>
          <a:stretch>
            <a:fillRect/>
          </a:stretch>
        </p:blipFill>
        <p:spPr>
          <a:xfrm>
            <a:off x="944218" y="755374"/>
            <a:ext cx="10515600" cy="5976731"/>
          </a:xfrm>
          <a:prstGeom prst="rect">
            <a:avLst/>
          </a:prstGeom>
        </p:spPr>
      </p:pic>
    </p:spTree>
    <p:extLst>
      <p:ext uri="{BB962C8B-B14F-4D97-AF65-F5344CB8AC3E}">
        <p14:creationId xmlns:p14="http://schemas.microsoft.com/office/powerpoint/2010/main" val="33791856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10D44F-8263-4A32-9BAE-328A1F129A0A}"/>
              </a:ext>
            </a:extLst>
          </p:cNvPr>
          <p:cNvPicPr>
            <a:picLocks noGrp="1" noChangeAspect="1"/>
          </p:cNvPicPr>
          <p:nvPr>
            <p:ph idx="1"/>
          </p:nvPr>
        </p:nvPicPr>
        <p:blipFill>
          <a:blip r:embed="rId2"/>
          <a:stretch>
            <a:fillRect/>
          </a:stretch>
        </p:blipFill>
        <p:spPr>
          <a:xfrm>
            <a:off x="838200" y="636104"/>
            <a:ext cx="10515600" cy="6029739"/>
          </a:xfrm>
          <a:prstGeom prst="rect">
            <a:avLst/>
          </a:prstGeom>
        </p:spPr>
      </p:pic>
    </p:spTree>
    <p:extLst>
      <p:ext uri="{BB962C8B-B14F-4D97-AF65-F5344CB8AC3E}">
        <p14:creationId xmlns:p14="http://schemas.microsoft.com/office/powerpoint/2010/main" val="302472250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180164-1BA8-4185-A48B-19C35E16A819}"/>
              </a:ext>
            </a:extLst>
          </p:cNvPr>
          <p:cNvPicPr>
            <a:picLocks noGrp="1" noChangeAspect="1"/>
          </p:cNvPicPr>
          <p:nvPr>
            <p:ph idx="1"/>
          </p:nvPr>
        </p:nvPicPr>
        <p:blipFill>
          <a:blip r:embed="rId2"/>
          <a:stretch>
            <a:fillRect/>
          </a:stretch>
        </p:blipFill>
        <p:spPr>
          <a:xfrm>
            <a:off x="838200" y="662609"/>
            <a:ext cx="10515600" cy="5514354"/>
          </a:xfrm>
          <a:prstGeom prst="rect">
            <a:avLst/>
          </a:prstGeom>
        </p:spPr>
      </p:pic>
    </p:spTree>
    <p:extLst>
      <p:ext uri="{BB962C8B-B14F-4D97-AF65-F5344CB8AC3E}">
        <p14:creationId xmlns:p14="http://schemas.microsoft.com/office/powerpoint/2010/main" val="297148315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BD0D7C-B577-47AB-9C20-A6661244B8A9}"/>
              </a:ext>
            </a:extLst>
          </p:cNvPr>
          <p:cNvPicPr>
            <a:picLocks noGrp="1" noChangeAspect="1"/>
          </p:cNvPicPr>
          <p:nvPr>
            <p:ph idx="1"/>
          </p:nvPr>
        </p:nvPicPr>
        <p:blipFill>
          <a:blip r:embed="rId2"/>
          <a:stretch>
            <a:fillRect/>
          </a:stretch>
        </p:blipFill>
        <p:spPr>
          <a:xfrm>
            <a:off x="838200" y="583096"/>
            <a:ext cx="10515600" cy="5554111"/>
          </a:xfrm>
          <a:prstGeom prst="rect">
            <a:avLst/>
          </a:prstGeom>
        </p:spPr>
      </p:pic>
    </p:spTree>
    <p:extLst>
      <p:ext uri="{BB962C8B-B14F-4D97-AF65-F5344CB8AC3E}">
        <p14:creationId xmlns:p14="http://schemas.microsoft.com/office/powerpoint/2010/main" val="268859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62B5C2-6BF4-428F-B11F-C25006356826}"/>
              </a:ext>
            </a:extLst>
          </p:cNvPr>
          <p:cNvPicPr>
            <a:picLocks noGrp="1" noChangeAspect="1"/>
          </p:cNvPicPr>
          <p:nvPr>
            <p:ph idx="1"/>
          </p:nvPr>
        </p:nvPicPr>
        <p:blipFill>
          <a:blip r:embed="rId2"/>
          <a:stretch>
            <a:fillRect/>
          </a:stretch>
        </p:blipFill>
        <p:spPr>
          <a:xfrm>
            <a:off x="954157" y="742122"/>
            <a:ext cx="10257181" cy="5434841"/>
          </a:xfrm>
          <a:prstGeom prst="rect">
            <a:avLst/>
          </a:prstGeom>
        </p:spPr>
      </p:pic>
    </p:spTree>
    <p:extLst>
      <p:ext uri="{BB962C8B-B14F-4D97-AF65-F5344CB8AC3E}">
        <p14:creationId xmlns:p14="http://schemas.microsoft.com/office/powerpoint/2010/main" val="58076422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AC00D1-D4B7-4071-9F26-F4FB58F18AAC}"/>
              </a:ext>
            </a:extLst>
          </p:cNvPr>
          <p:cNvPicPr>
            <a:picLocks noGrp="1" noChangeAspect="1"/>
          </p:cNvPicPr>
          <p:nvPr>
            <p:ph idx="1"/>
          </p:nvPr>
        </p:nvPicPr>
        <p:blipFill>
          <a:blip r:embed="rId2"/>
          <a:stretch>
            <a:fillRect/>
          </a:stretch>
        </p:blipFill>
        <p:spPr>
          <a:xfrm>
            <a:off x="790161" y="649357"/>
            <a:ext cx="10611677" cy="5567363"/>
          </a:xfrm>
          <a:prstGeom prst="rect">
            <a:avLst/>
          </a:prstGeom>
        </p:spPr>
      </p:pic>
    </p:spTree>
    <p:extLst>
      <p:ext uri="{BB962C8B-B14F-4D97-AF65-F5344CB8AC3E}">
        <p14:creationId xmlns:p14="http://schemas.microsoft.com/office/powerpoint/2010/main" val="54374490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DEF4A94-B026-4386-AE4F-1F42BF709BBD}"/>
              </a:ext>
            </a:extLst>
          </p:cNvPr>
          <p:cNvPicPr>
            <a:picLocks noGrp="1" noChangeAspect="1"/>
          </p:cNvPicPr>
          <p:nvPr>
            <p:ph idx="1"/>
          </p:nvPr>
        </p:nvPicPr>
        <p:blipFill>
          <a:blip r:embed="rId2"/>
          <a:stretch>
            <a:fillRect/>
          </a:stretch>
        </p:blipFill>
        <p:spPr>
          <a:xfrm>
            <a:off x="838200" y="689113"/>
            <a:ext cx="10515600" cy="5487850"/>
          </a:xfrm>
          <a:prstGeom prst="rect">
            <a:avLst/>
          </a:prstGeom>
        </p:spPr>
      </p:pic>
    </p:spTree>
    <p:extLst>
      <p:ext uri="{BB962C8B-B14F-4D97-AF65-F5344CB8AC3E}">
        <p14:creationId xmlns:p14="http://schemas.microsoft.com/office/powerpoint/2010/main" val="1253274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DD669B-07DF-41FD-8185-7000AD4A7E89}"/>
              </a:ext>
            </a:extLst>
          </p:cNvPr>
          <p:cNvPicPr>
            <a:picLocks noGrp="1" noChangeAspect="1"/>
          </p:cNvPicPr>
          <p:nvPr>
            <p:ph idx="1"/>
          </p:nvPr>
        </p:nvPicPr>
        <p:blipFill>
          <a:blip r:embed="rId2"/>
          <a:stretch>
            <a:fillRect/>
          </a:stretch>
        </p:blipFill>
        <p:spPr>
          <a:xfrm>
            <a:off x="967410" y="940904"/>
            <a:ext cx="10614990" cy="5236059"/>
          </a:xfrm>
          <a:prstGeom prst="rect">
            <a:avLst/>
          </a:prstGeom>
        </p:spPr>
      </p:pic>
    </p:spTree>
    <p:extLst>
      <p:ext uri="{BB962C8B-B14F-4D97-AF65-F5344CB8AC3E}">
        <p14:creationId xmlns:p14="http://schemas.microsoft.com/office/powerpoint/2010/main" val="214826533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2D377-9823-4C99-BAC9-4E0B6FA20A34}"/>
              </a:ext>
            </a:extLst>
          </p:cNvPr>
          <p:cNvPicPr>
            <a:picLocks noChangeAspect="1"/>
          </p:cNvPicPr>
          <p:nvPr/>
        </p:nvPicPr>
        <p:blipFill>
          <a:blip r:embed="rId2"/>
          <a:stretch>
            <a:fillRect/>
          </a:stretch>
        </p:blipFill>
        <p:spPr>
          <a:xfrm>
            <a:off x="1868557" y="1223962"/>
            <a:ext cx="7132568" cy="4410075"/>
          </a:xfrm>
          <a:prstGeom prst="rect">
            <a:avLst/>
          </a:prstGeom>
        </p:spPr>
      </p:pic>
    </p:spTree>
    <p:extLst>
      <p:ext uri="{BB962C8B-B14F-4D97-AF65-F5344CB8AC3E}">
        <p14:creationId xmlns:p14="http://schemas.microsoft.com/office/powerpoint/2010/main" val="6457687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CFCB1-CED2-4092-8204-54D28C700F82}"/>
              </a:ext>
            </a:extLst>
          </p:cNvPr>
          <p:cNvSpPr>
            <a:spLocks noGrp="1"/>
          </p:cNvSpPr>
          <p:nvPr>
            <p:ph type="title"/>
          </p:nvPr>
        </p:nvSpPr>
        <p:spPr>
          <a:xfrm>
            <a:off x="838200" y="365125"/>
            <a:ext cx="10515600" cy="4392405"/>
          </a:xfrm>
        </p:spPr>
        <p:txBody>
          <a:bodyPr/>
          <a:lstStyle/>
          <a:p>
            <a:pPr algn="ctr"/>
            <a:r>
              <a:rPr lang="en-US" dirty="0">
                <a:solidFill>
                  <a:srgbClr val="FF0000"/>
                </a:solidFill>
                <a:latin typeface="Bernard MT Condensed" panose="02050806060905020404" pitchFamily="18" charset="0"/>
              </a:rPr>
              <a:t>Chapter 5: Agricultural transformation and rural development</a:t>
            </a:r>
          </a:p>
        </p:txBody>
      </p:sp>
    </p:spTree>
    <p:extLst>
      <p:ext uri="{BB962C8B-B14F-4D97-AF65-F5344CB8AC3E}">
        <p14:creationId xmlns:p14="http://schemas.microsoft.com/office/powerpoint/2010/main" val="331767271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6CB3AC-AF15-4966-B694-7614AB4EE22E}"/>
              </a:ext>
            </a:extLst>
          </p:cNvPr>
          <p:cNvPicPr>
            <a:picLocks noChangeAspect="1"/>
          </p:cNvPicPr>
          <p:nvPr/>
        </p:nvPicPr>
        <p:blipFill>
          <a:blip r:embed="rId2"/>
          <a:stretch>
            <a:fillRect/>
          </a:stretch>
        </p:blipFill>
        <p:spPr>
          <a:xfrm>
            <a:off x="2027584" y="609601"/>
            <a:ext cx="7181228" cy="4465982"/>
          </a:xfrm>
          <a:prstGeom prst="rect">
            <a:avLst/>
          </a:prstGeom>
        </p:spPr>
      </p:pic>
    </p:spTree>
    <p:extLst>
      <p:ext uri="{BB962C8B-B14F-4D97-AF65-F5344CB8AC3E}">
        <p14:creationId xmlns:p14="http://schemas.microsoft.com/office/powerpoint/2010/main" val="14408474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027B6A-2DA0-4C60-AA41-A0FB43A21F28}"/>
              </a:ext>
            </a:extLst>
          </p:cNvPr>
          <p:cNvPicPr>
            <a:picLocks noChangeAspect="1"/>
          </p:cNvPicPr>
          <p:nvPr/>
        </p:nvPicPr>
        <p:blipFill>
          <a:blip r:embed="rId2"/>
          <a:stretch>
            <a:fillRect/>
          </a:stretch>
        </p:blipFill>
        <p:spPr>
          <a:xfrm>
            <a:off x="1815549" y="1604962"/>
            <a:ext cx="7237964" cy="3648075"/>
          </a:xfrm>
          <a:prstGeom prst="rect">
            <a:avLst/>
          </a:prstGeom>
        </p:spPr>
      </p:pic>
    </p:spTree>
    <p:extLst>
      <p:ext uri="{BB962C8B-B14F-4D97-AF65-F5344CB8AC3E}">
        <p14:creationId xmlns:p14="http://schemas.microsoft.com/office/powerpoint/2010/main" val="241158321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ACAAFA-E147-4609-BABA-C17D8117BEDD}"/>
              </a:ext>
            </a:extLst>
          </p:cNvPr>
          <p:cNvPicPr>
            <a:picLocks noChangeAspect="1"/>
          </p:cNvPicPr>
          <p:nvPr/>
        </p:nvPicPr>
        <p:blipFill>
          <a:blip r:embed="rId2"/>
          <a:stretch>
            <a:fillRect/>
          </a:stretch>
        </p:blipFill>
        <p:spPr>
          <a:xfrm>
            <a:off x="2252870" y="1604962"/>
            <a:ext cx="6619667" cy="3648075"/>
          </a:xfrm>
          <a:prstGeom prst="rect">
            <a:avLst/>
          </a:prstGeom>
        </p:spPr>
      </p:pic>
    </p:spTree>
    <p:extLst>
      <p:ext uri="{BB962C8B-B14F-4D97-AF65-F5344CB8AC3E}">
        <p14:creationId xmlns:p14="http://schemas.microsoft.com/office/powerpoint/2010/main" val="248736277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8CE56F-55BF-43AE-9878-0E7B1579C0FE}"/>
              </a:ext>
            </a:extLst>
          </p:cNvPr>
          <p:cNvPicPr>
            <a:picLocks noChangeAspect="1"/>
          </p:cNvPicPr>
          <p:nvPr/>
        </p:nvPicPr>
        <p:blipFill>
          <a:blip r:embed="rId2"/>
          <a:stretch>
            <a:fillRect/>
          </a:stretch>
        </p:blipFill>
        <p:spPr>
          <a:xfrm>
            <a:off x="2411896" y="1466850"/>
            <a:ext cx="6589229" cy="3924300"/>
          </a:xfrm>
          <a:prstGeom prst="rect">
            <a:avLst/>
          </a:prstGeom>
        </p:spPr>
      </p:pic>
    </p:spTree>
    <p:extLst>
      <p:ext uri="{BB962C8B-B14F-4D97-AF65-F5344CB8AC3E}">
        <p14:creationId xmlns:p14="http://schemas.microsoft.com/office/powerpoint/2010/main" val="423037454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18D342-535E-416C-9C04-984782E6864F}"/>
              </a:ext>
            </a:extLst>
          </p:cNvPr>
          <p:cNvPicPr>
            <a:picLocks noChangeAspect="1"/>
          </p:cNvPicPr>
          <p:nvPr/>
        </p:nvPicPr>
        <p:blipFill>
          <a:blip r:embed="rId2"/>
          <a:stretch>
            <a:fillRect/>
          </a:stretch>
        </p:blipFill>
        <p:spPr>
          <a:xfrm>
            <a:off x="1577009" y="1262062"/>
            <a:ext cx="7400303" cy="4333875"/>
          </a:xfrm>
          <a:prstGeom prst="rect">
            <a:avLst/>
          </a:prstGeom>
        </p:spPr>
      </p:pic>
    </p:spTree>
    <p:extLst>
      <p:ext uri="{BB962C8B-B14F-4D97-AF65-F5344CB8AC3E}">
        <p14:creationId xmlns:p14="http://schemas.microsoft.com/office/powerpoint/2010/main" val="2075477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3CF97-2601-427C-823E-1D9CA3BAAD54}"/>
              </a:ext>
            </a:extLst>
          </p:cNvPr>
          <p:cNvSpPr>
            <a:spLocks noGrp="1"/>
          </p:cNvSpPr>
          <p:nvPr>
            <p:ph type="title"/>
          </p:nvPr>
        </p:nvSpPr>
        <p:spPr/>
        <p:txBody>
          <a:bodyPr/>
          <a:lstStyle/>
          <a:p>
            <a:pPr algn="ctr"/>
            <a:r>
              <a:rPr lang="en-US" dirty="0">
                <a:solidFill>
                  <a:srgbClr val="FF0000"/>
                </a:solidFill>
                <a:latin typeface="Bahnschrift SemiCondensed" panose="020B0502040204020203" pitchFamily="34" charset="0"/>
              </a:rPr>
              <a:t>Contents </a:t>
            </a:r>
          </a:p>
        </p:txBody>
      </p:sp>
      <p:sp>
        <p:nvSpPr>
          <p:cNvPr id="3" name="Content Placeholder 2">
            <a:extLst>
              <a:ext uri="{FF2B5EF4-FFF2-40B4-BE49-F238E27FC236}">
                <a16:creationId xmlns:a16="http://schemas.microsoft.com/office/drawing/2014/main" id="{D46377F9-D014-464C-95FB-B2242EE53596}"/>
              </a:ext>
            </a:extLst>
          </p:cNvPr>
          <p:cNvSpPr>
            <a:spLocks noGrp="1"/>
          </p:cNvSpPr>
          <p:nvPr>
            <p:ph idx="1"/>
          </p:nvPr>
        </p:nvSpPr>
        <p:spPr/>
        <p:txBody>
          <a:bodyPr/>
          <a:lstStyle/>
          <a:p>
            <a:pPr marL="514350" indent="-514350">
              <a:buAutoNum type="arabicPeriod"/>
            </a:pPr>
            <a:r>
              <a:rPr lang="en-US" sz="3200" dirty="0">
                <a:latin typeface="Bahnschrift SemiCondensed" panose="020B0502040204020203" pitchFamily="34" charset="0"/>
              </a:rPr>
              <a:t>Concepts and Definitions of Rural Development</a:t>
            </a:r>
          </a:p>
          <a:p>
            <a:pPr marL="514350" indent="-514350">
              <a:buAutoNum type="arabicPeriod"/>
            </a:pPr>
            <a:r>
              <a:rPr lang="en-US" sz="3200" dirty="0">
                <a:latin typeface="Bahnschrift SemiCondensed" panose="020B0502040204020203" pitchFamily="34" charset="0"/>
              </a:rPr>
              <a:t>Agricultural Economics and Rural Development</a:t>
            </a:r>
          </a:p>
          <a:p>
            <a:pPr marL="514350" indent="-514350">
              <a:buAutoNum type="arabicPeriod"/>
            </a:pPr>
            <a:r>
              <a:rPr lang="en-US" sz="3200" dirty="0">
                <a:latin typeface="Bahnschrift SemiCondensed" panose="020B0502040204020203" pitchFamily="34" charset="0"/>
              </a:rPr>
              <a:t>Rural Livelihood and Poverty Reduction Strategy</a:t>
            </a:r>
          </a:p>
          <a:p>
            <a:pPr marL="514350" indent="-514350">
              <a:buAutoNum type="arabicPeriod"/>
            </a:pPr>
            <a:r>
              <a:rPr lang="en-US" sz="3200" dirty="0">
                <a:latin typeface="Bahnschrift SemiCondensed" panose="020B0502040204020203" pitchFamily="34" charset="0"/>
              </a:rPr>
              <a:t>Infrastructure and Rural Development</a:t>
            </a:r>
          </a:p>
          <a:p>
            <a:pPr marL="514350" indent="-514350">
              <a:buAutoNum type="arabicPeriod"/>
            </a:pPr>
            <a:r>
              <a:rPr lang="en-US" sz="3200" dirty="0">
                <a:latin typeface="Bahnschrift SemiCondensed" panose="020B0502040204020203" pitchFamily="34" charset="0"/>
                <a:cs typeface="Times New Roman" panose="02020603050405020304" pitchFamily="18" charset="0"/>
              </a:rPr>
              <a:t>Agricultural Transformation and Rural Development</a:t>
            </a:r>
          </a:p>
          <a:p>
            <a:pPr marL="514350" indent="-514350">
              <a:buAutoNum type="arabicPeriod"/>
            </a:pPr>
            <a:r>
              <a:rPr lang="en-US" sz="3200" dirty="0">
                <a:latin typeface="Bahnschrift SemiCondensed" panose="020B0502040204020203" pitchFamily="34" charset="0"/>
                <a:cs typeface="Times New Roman" panose="02020603050405020304" pitchFamily="18" charset="0"/>
              </a:rPr>
              <a:t>Dominant Models of Rural Development</a:t>
            </a:r>
          </a:p>
          <a:p>
            <a:pPr marL="514350" indent="-514350">
              <a:buAutoNum type="arabicPeriod"/>
            </a:pPr>
            <a:endParaRPr lang="en-US" sz="3200" dirty="0">
              <a:latin typeface="Bahnschrift SemiCondensed" panose="020B0502040204020203" pitchFamily="34" charset="0"/>
            </a:endParaRPr>
          </a:p>
          <a:p>
            <a:pPr marL="514350" indent="-514350">
              <a:buFont typeface="+mj-lt"/>
              <a:buAutoNum type="arabicPeriod"/>
            </a:pPr>
            <a:endParaRPr lang="en-US" dirty="0"/>
          </a:p>
        </p:txBody>
      </p:sp>
    </p:spTree>
    <p:extLst>
      <p:ext uri="{BB962C8B-B14F-4D97-AF65-F5344CB8AC3E}">
        <p14:creationId xmlns:p14="http://schemas.microsoft.com/office/powerpoint/2010/main" val="2152230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18A42C6-0151-4B64-8D8C-2B52BE6117C4}"/>
              </a:ext>
            </a:extLst>
          </p:cNvPr>
          <p:cNvPicPr>
            <a:picLocks noGrp="1" noChangeAspect="1"/>
          </p:cNvPicPr>
          <p:nvPr>
            <p:ph idx="1"/>
          </p:nvPr>
        </p:nvPicPr>
        <p:blipFill>
          <a:blip r:embed="rId2"/>
          <a:stretch>
            <a:fillRect/>
          </a:stretch>
        </p:blipFill>
        <p:spPr>
          <a:xfrm>
            <a:off x="838199" y="477078"/>
            <a:ext cx="10982739" cy="5699885"/>
          </a:xfrm>
          <a:prstGeom prst="rect">
            <a:avLst/>
          </a:prstGeom>
        </p:spPr>
      </p:pic>
    </p:spTree>
    <p:extLst>
      <p:ext uri="{BB962C8B-B14F-4D97-AF65-F5344CB8AC3E}">
        <p14:creationId xmlns:p14="http://schemas.microsoft.com/office/powerpoint/2010/main" val="26101677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040BF1-726A-47EA-8988-9E1B2F0F9A8D}"/>
              </a:ext>
            </a:extLst>
          </p:cNvPr>
          <p:cNvPicPr>
            <a:picLocks noChangeAspect="1"/>
          </p:cNvPicPr>
          <p:nvPr/>
        </p:nvPicPr>
        <p:blipFill>
          <a:blip r:embed="rId2"/>
          <a:stretch>
            <a:fillRect/>
          </a:stretch>
        </p:blipFill>
        <p:spPr>
          <a:xfrm>
            <a:off x="1895061" y="1504950"/>
            <a:ext cx="7096539" cy="3848100"/>
          </a:xfrm>
          <a:prstGeom prst="rect">
            <a:avLst/>
          </a:prstGeom>
        </p:spPr>
      </p:pic>
    </p:spTree>
    <p:extLst>
      <p:ext uri="{BB962C8B-B14F-4D97-AF65-F5344CB8AC3E}">
        <p14:creationId xmlns:p14="http://schemas.microsoft.com/office/powerpoint/2010/main" val="377436187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E375C-CA3C-46C7-8753-06B033A58651}"/>
              </a:ext>
            </a:extLst>
          </p:cNvPr>
          <p:cNvPicPr>
            <a:picLocks noChangeAspect="1"/>
          </p:cNvPicPr>
          <p:nvPr/>
        </p:nvPicPr>
        <p:blipFill>
          <a:blip r:embed="rId2"/>
          <a:stretch>
            <a:fillRect/>
          </a:stretch>
        </p:blipFill>
        <p:spPr>
          <a:xfrm>
            <a:off x="1987827" y="1457325"/>
            <a:ext cx="7065686" cy="3943350"/>
          </a:xfrm>
          <a:prstGeom prst="rect">
            <a:avLst/>
          </a:prstGeom>
        </p:spPr>
      </p:pic>
    </p:spTree>
    <p:extLst>
      <p:ext uri="{BB962C8B-B14F-4D97-AF65-F5344CB8AC3E}">
        <p14:creationId xmlns:p14="http://schemas.microsoft.com/office/powerpoint/2010/main" val="258270576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9F9FBF-86AB-4989-B9A4-535C3242D332}"/>
              </a:ext>
            </a:extLst>
          </p:cNvPr>
          <p:cNvPicPr>
            <a:picLocks noChangeAspect="1"/>
          </p:cNvPicPr>
          <p:nvPr/>
        </p:nvPicPr>
        <p:blipFill>
          <a:blip r:embed="rId2"/>
          <a:stretch>
            <a:fillRect/>
          </a:stretch>
        </p:blipFill>
        <p:spPr>
          <a:xfrm>
            <a:off x="1921565" y="1385887"/>
            <a:ext cx="7155760" cy="4086225"/>
          </a:xfrm>
          <a:prstGeom prst="rect">
            <a:avLst/>
          </a:prstGeom>
        </p:spPr>
      </p:pic>
    </p:spTree>
    <p:extLst>
      <p:ext uri="{BB962C8B-B14F-4D97-AF65-F5344CB8AC3E}">
        <p14:creationId xmlns:p14="http://schemas.microsoft.com/office/powerpoint/2010/main" val="32088953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4CEAA-4F31-4FC7-B278-6906EC3CC374}"/>
              </a:ext>
            </a:extLst>
          </p:cNvPr>
          <p:cNvPicPr>
            <a:picLocks noChangeAspect="1"/>
          </p:cNvPicPr>
          <p:nvPr/>
        </p:nvPicPr>
        <p:blipFill>
          <a:blip r:embed="rId2"/>
          <a:stretch>
            <a:fillRect/>
          </a:stretch>
        </p:blipFill>
        <p:spPr>
          <a:xfrm>
            <a:off x="2080591" y="1007165"/>
            <a:ext cx="7434470" cy="4326835"/>
          </a:xfrm>
          <a:prstGeom prst="rect">
            <a:avLst/>
          </a:prstGeom>
        </p:spPr>
      </p:pic>
    </p:spTree>
    <p:extLst>
      <p:ext uri="{BB962C8B-B14F-4D97-AF65-F5344CB8AC3E}">
        <p14:creationId xmlns:p14="http://schemas.microsoft.com/office/powerpoint/2010/main" val="37481292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EDF939-F5E4-4FE6-A30B-A9FC06A394F3}"/>
              </a:ext>
            </a:extLst>
          </p:cNvPr>
          <p:cNvPicPr>
            <a:picLocks noChangeAspect="1"/>
          </p:cNvPicPr>
          <p:nvPr/>
        </p:nvPicPr>
        <p:blipFill>
          <a:blip r:embed="rId2"/>
          <a:stretch>
            <a:fillRect/>
          </a:stretch>
        </p:blipFill>
        <p:spPr>
          <a:xfrm>
            <a:off x="2027583" y="1352550"/>
            <a:ext cx="6954492" cy="4152900"/>
          </a:xfrm>
          <a:prstGeom prst="rect">
            <a:avLst/>
          </a:prstGeom>
        </p:spPr>
      </p:pic>
    </p:spTree>
    <p:extLst>
      <p:ext uri="{BB962C8B-B14F-4D97-AF65-F5344CB8AC3E}">
        <p14:creationId xmlns:p14="http://schemas.microsoft.com/office/powerpoint/2010/main" val="9333591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2F0DEB-1765-4302-837C-B24F1EED8D80}"/>
              </a:ext>
            </a:extLst>
          </p:cNvPr>
          <p:cNvPicPr>
            <a:picLocks noChangeAspect="1"/>
          </p:cNvPicPr>
          <p:nvPr/>
        </p:nvPicPr>
        <p:blipFill>
          <a:blip r:embed="rId2"/>
          <a:stretch>
            <a:fillRect/>
          </a:stretch>
        </p:blipFill>
        <p:spPr>
          <a:xfrm>
            <a:off x="1802297" y="1423987"/>
            <a:ext cx="7232166" cy="4010025"/>
          </a:xfrm>
          <a:prstGeom prst="rect">
            <a:avLst/>
          </a:prstGeom>
        </p:spPr>
      </p:pic>
    </p:spTree>
    <p:extLst>
      <p:ext uri="{BB962C8B-B14F-4D97-AF65-F5344CB8AC3E}">
        <p14:creationId xmlns:p14="http://schemas.microsoft.com/office/powerpoint/2010/main" val="40790911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90021E-12BC-42D2-B6AB-761F9A08399D}"/>
              </a:ext>
            </a:extLst>
          </p:cNvPr>
          <p:cNvPicPr>
            <a:picLocks noChangeAspect="1"/>
          </p:cNvPicPr>
          <p:nvPr/>
        </p:nvPicPr>
        <p:blipFill>
          <a:blip r:embed="rId2"/>
          <a:stretch>
            <a:fillRect/>
          </a:stretch>
        </p:blipFill>
        <p:spPr>
          <a:xfrm>
            <a:off x="1842052" y="1381125"/>
            <a:ext cx="7087635" cy="4095750"/>
          </a:xfrm>
          <a:prstGeom prst="rect">
            <a:avLst/>
          </a:prstGeom>
        </p:spPr>
      </p:pic>
    </p:spTree>
    <p:extLst>
      <p:ext uri="{BB962C8B-B14F-4D97-AF65-F5344CB8AC3E}">
        <p14:creationId xmlns:p14="http://schemas.microsoft.com/office/powerpoint/2010/main" val="31374400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03A53A-1B47-4795-8BDF-FBA4139D581F}"/>
              </a:ext>
            </a:extLst>
          </p:cNvPr>
          <p:cNvPicPr>
            <a:picLocks noChangeAspect="1"/>
          </p:cNvPicPr>
          <p:nvPr/>
        </p:nvPicPr>
        <p:blipFill>
          <a:blip r:embed="rId2"/>
          <a:stretch>
            <a:fillRect/>
          </a:stretch>
        </p:blipFill>
        <p:spPr>
          <a:xfrm>
            <a:off x="1868557" y="1428750"/>
            <a:ext cx="7951304" cy="4000500"/>
          </a:xfrm>
          <a:prstGeom prst="rect">
            <a:avLst/>
          </a:prstGeom>
        </p:spPr>
      </p:pic>
    </p:spTree>
    <p:extLst>
      <p:ext uri="{BB962C8B-B14F-4D97-AF65-F5344CB8AC3E}">
        <p14:creationId xmlns:p14="http://schemas.microsoft.com/office/powerpoint/2010/main" val="242375532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1F2712-4652-4234-9E7A-156C115A34CF}"/>
              </a:ext>
            </a:extLst>
          </p:cNvPr>
          <p:cNvPicPr>
            <a:picLocks noChangeAspect="1"/>
          </p:cNvPicPr>
          <p:nvPr/>
        </p:nvPicPr>
        <p:blipFill>
          <a:blip r:embed="rId2"/>
          <a:stretch>
            <a:fillRect/>
          </a:stretch>
        </p:blipFill>
        <p:spPr>
          <a:xfrm>
            <a:off x="2054087" y="1466850"/>
            <a:ext cx="7633251" cy="3924300"/>
          </a:xfrm>
          <a:prstGeom prst="rect">
            <a:avLst/>
          </a:prstGeom>
        </p:spPr>
      </p:pic>
    </p:spTree>
    <p:extLst>
      <p:ext uri="{BB962C8B-B14F-4D97-AF65-F5344CB8AC3E}">
        <p14:creationId xmlns:p14="http://schemas.microsoft.com/office/powerpoint/2010/main" val="263658517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37EBF-9BA7-43FA-9373-8DE5ECAF4DEB}"/>
              </a:ext>
            </a:extLst>
          </p:cNvPr>
          <p:cNvPicPr>
            <a:picLocks noChangeAspect="1"/>
          </p:cNvPicPr>
          <p:nvPr/>
        </p:nvPicPr>
        <p:blipFill>
          <a:blip r:embed="rId2"/>
          <a:stretch>
            <a:fillRect/>
          </a:stretch>
        </p:blipFill>
        <p:spPr>
          <a:xfrm>
            <a:off x="1736035" y="1638300"/>
            <a:ext cx="7226990" cy="3581400"/>
          </a:xfrm>
          <a:prstGeom prst="rect">
            <a:avLst/>
          </a:prstGeom>
        </p:spPr>
      </p:pic>
    </p:spTree>
    <p:extLst>
      <p:ext uri="{BB962C8B-B14F-4D97-AF65-F5344CB8AC3E}">
        <p14:creationId xmlns:p14="http://schemas.microsoft.com/office/powerpoint/2010/main" val="48638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0FC836C-720C-4A85-A0B8-9688B67FC467}"/>
              </a:ext>
            </a:extLst>
          </p:cNvPr>
          <p:cNvPicPr>
            <a:picLocks noGrp="1" noChangeAspect="1"/>
          </p:cNvPicPr>
          <p:nvPr>
            <p:ph idx="1"/>
          </p:nvPr>
        </p:nvPicPr>
        <p:blipFill>
          <a:blip r:embed="rId2"/>
          <a:stretch>
            <a:fillRect/>
          </a:stretch>
        </p:blipFill>
        <p:spPr>
          <a:xfrm>
            <a:off x="940904" y="689113"/>
            <a:ext cx="9515061" cy="5487850"/>
          </a:xfrm>
          <a:prstGeom prst="rect">
            <a:avLst/>
          </a:prstGeom>
        </p:spPr>
      </p:pic>
    </p:spTree>
    <p:extLst>
      <p:ext uri="{BB962C8B-B14F-4D97-AF65-F5344CB8AC3E}">
        <p14:creationId xmlns:p14="http://schemas.microsoft.com/office/powerpoint/2010/main" val="250732735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CBC388-2C5E-461F-8D69-0EE5A31140D1}"/>
              </a:ext>
            </a:extLst>
          </p:cNvPr>
          <p:cNvPicPr>
            <a:picLocks noChangeAspect="1"/>
          </p:cNvPicPr>
          <p:nvPr/>
        </p:nvPicPr>
        <p:blipFill>
          <a:blip r:embed="rId2"/>
          <a:stretch>
            <a:fillRect/>
          </a:stretch>
        </p:blipFill>
        <p:spPr>
          <a:xfrm>
            <a:off x="1338470" y="662610"/>
            <a:ext cx="7662655" cy="4857128"/>
          </a:xfrm>
          <a:prstGeom prst="rect">
            <a:avLst/>
          </a:prstGeom>
        </p:spPr>
      </p:pic>
    </p:spTree>
    <p:extLst>
      <p:ext uri="{BB962C8B-B14F-4D97-AF65-F5344CB8AC3E}">
        <p14:creationId xmlns:p14="http://schemas.microsoft.com/office/powerpoint/2010/main" val="100049850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0A775-A1BB-4640-A24B-CEA87EC08A48}"/>
              </a:ext>
            </a:extLst>
          </p:cNvPr>
          <p:cNvPicPr>
            <a:picLocks noChangeAspect="1"/>
          </p:cNvPicPr>
          <p:nvPr/>
        </p:nvPicPr>
        <p:blipFill>
          <a:blip r:embed="rId2"/>
          <a:stretch>
            <a:fillRect/>
          </a:stretch>
        </p:blipFill>
        <p:spPr>
          <a:xfrm>
            <a:off x="1563757" y="834887"/>
            <a:ext cx="7475468" cy="4603888"/>
          </a:xfrm>
          <a:prstGeom prst="rect">
            <a:avLst/>
          </a:prstGeom>
        </p:spPr>
      </p:pic>
    </p:spTree>
    <p:extLst>
      <p:ext uri="{BB962C8B-B14F-4D97-AF65-F5344CB8AC3E}">
        <p14:creationId xmlns:p14="http://schemas.microsoft.com/office/powerpoint/2010/main" val="324422884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7883F-3441-49E7-8D7C-6C0A8DA84328}"/>
              </a:ext>
            </a:extLst>
          </p:cNvPr>
          <p:cNvPicPr>
            <a:picLocks noChangeAspect="1"/>
          </p:cNvPicPr>
          <p:nvPr/>
        </p:nvPicPr>
        <p:blipFill>
          <a:blip r:embed="rId2"/>
          <a:stretch>
            <a:fillRect/>
          </a:stretch>
        </p:blipFill>
        <p:spPr>
          <a:xfrm>
            <a:off x="1431235" y="1319212"/>
            <a:ext cx="7527027" cy="4219575"/>
          </a:xfrm>
          <a:prstGeom prst="rect">
            <a:avLst/>
          </a:prstGeom>
        </p:spPr>
      </p:pic>
    </p:spTree>
    <p:extLst>
      <p:ext uri="{BB962C8B-B14F-4D97-AF65-F5344CB8AC3E}">
        <p14:creationId xmlns:p14="http://schemas.microsoft.com/office/powerpoint/2010/main" val="22050575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D8161-0D71-40BA-90FA-176EEEF1721C}"/>
              </a:ext>
            </a:extLst>
          </p:cNvPr>
          <p:cNvPicPr>
            <a:picLocks noChangeAspect="1"/>
          </p:cNvPicPr>
          <p:nvPr/>
        </p:nvPicPr>
        <p:blipFill>
          <a:blip r:embed="rId2"/>
          <a:stretch>
            <a:fillRect/>
          </a:stretch>
        </p:blipFill>
        <p:spPr>
          <a:xfrm>
            <a:off x="1590261" y="927652"/>
            <a:ext cx="7348951" cy="4465983"/>
          </a:xfrm>
          <a:prstGeom prst="rect">
            <a:avLst/>
          </a:prstGeom>
        </p:spPr>
      </p:pic>
    </p:spTree>
    <p:extLst>
      <p:ext uri="{BB962C8B-B14F-4D97-AF65-F5344CB8AC3E}">
        <p14:creationId xmlns:p14="http://schemas.microsoft.com/office/powerpoint/2010/main" val="257026888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5E0E3-A8E4-42B9-BA5D-C8D862E8D632}"/>
              </a:ext>
            </a:extLst>
          </p:cNvPr>
          <p:cNvPicPr>
            <a:picLocks noChangeAspect="1"/>
          </p:cNvPicPr>
          <p:nvPr/>
        </p:nvPicPr>
        <p:blipFill>
          <a:blip r:embed="rId2"/>
          <a:stretch>
            <a:fillRect/>
          </a:stretch>
        </p:blipFill>
        <p:spPr>
          <a:xfrm>
            <a:off x="1404730" y="1319212"/>
            <a:ext cx="7615445" cy="4219575"/>
          </a:xfrm>
          <a:prstGeom prst="rect">
            <a:avLst/>
          </a:prstGeom>
        </p:spPr>
      </p:pic>
    </p:spTree>
    <p:extLst>
      <p:ext uri="{BB962C8B-B14F-4D97-AF65-F5344CB8AC3E}">
        <p14:creationId xmlns:p14="http://schemas.microsoft.com/office/powerpoint/2010/main" val="3271558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31B3C-7E52-4A60-A906-1F12F0DDB2F2}"/>
              </a:ext>
            </a:extLst>
          </p:cNvPr>
          <p:cNvPicPr>
            <a:picLocks noChangeAspect="1"/>
          </p:cNvPicPr>
          <p:nvPr/>
        </p:nvPicPr>
        <p:blipFill>
          <a:blip r:embed="rId2"/>
          <a:stretch>
            <a:fillRect/>
          </a:stretch>
        </p:blipFill>
        <p:spPr>
          <a:xfrm>
            <a:off x="1736035" y="1020417"/>
            <a:ext cx="7241277" cy="4451695"/>
          </a:xfrm>
          <a:prstGeom prst="rect">
            <a:avLst/>
          </a:prstGeom>
        </p:spPr>
      </p:pic>
    </p:spTree>
    <p:extLst>
      <p:ext uri="{BB962C8B-B14F-4D97-AF65-F5344CB8AC3E}">
        <p14:creationId xmlns:p14="http://schemas.microsoft.com/office/powerpoint/2010/main" val="303463259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9F4FF-4C08-45AF-ACC1-527DC8AD0B5B}"/>
              </a:ext>
            </a:extLst>
          </p:cNvPr>
          <p:cNvPicPr>
            <a:picLocks noChangeAspect="1"/>
          </p:cNvPicPr>
          <p:nvPr/>
        </p:nvPicPr>
        <p:blipFill>
          <a:blip r:embed="rId2"/>
          <a:stretch>
            <a:fillRect/>
          </a:stretch>
        </p:blipFill>
        <p:spPr>
          <a:xfrm>
            <a:off x="1987826" y="1266825"/>
            <a:ext cx="7041874" cy="4324350"/>
          </a:xfrm>
          <a:prstGeom prst="rect">
            <a:avLst/>
          </a:prstGeom>
        </p:spPr>
      </p:pic>
    </p:spTree>
    <p:extLst>
      <p:ext uri="{BB962C8B-B14F-4D97-AF65-F5344CB8AC3E}">
        <p14:creationId xmlns:p14="http://schemas.microsoft.com/office/powerpoint/2010/main" val="359352428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16DB45-9DE2-4702-8DD2-EDB694761DD0}"/>
              </a:ext>
            </a:extLst>
          </p:cNvPr>
          <p:cNvPicPr>
            <a:picLocks noChangeAspect="1"/>
          </p:cNvPicPr>
          <p:nvPr/>
        </p:nvPicPr>
        <p:blipFill>
          <a:blip r:embed="rId2"/>
          <a:stretch>
            <a:fillRect/>
          </a:stretch>
        </p:blipFill>
        <p:spPr>
          <a:xfrm>
            <a:off x="1590262" y="1266825"/>
            <a:ext cx="7472776" cy="4324350"/>
          </a:xfrm>
          <a:prstGeom prst="rect">
            <a:avLst/>
          </a:prstGeom>
        </p:spPr>
      </p:pic>
    </p:spTree>
    <p:extLst>
      <p:ext uri="{BB962C8B-B14F-4D97-AF65-F5344CB8AC3E}">
        <p14:creationId xmlns:p14="http://schemas.microsoft.com/office/powerpoint/2010/main" val="390947776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D30D44-52CD-4E1E-A5A6-B1C82F3671FA}"/>
              </a:ext>
            </a:extLst>
          </p:cNvPr>
          <p:cNvPicPr>
            <a:picLocks noChangeAspect="1"/>
          </p:cNvPicPr>
          <p:nvPr/>
        </p:nvPicPr>
        <p:blipFill>
          <a:blip r:embed="rId2"/>
          <a:stretch>
            <a:fillRect/>
          </a:stretch>
        </p:blipFill>
        <p:spPr>
          <a:xfrm>
            <a:off x="1431235" y="914401"/>
            <a:ext cx="7646090" cy="4500562"/>
          </a:xfrm>
          <a:prstGeom prst="rect">
            <a:avLst/>
          </a:prstGeom>
        </p:spPr>
      </p:pic>
    </p:spTree>
    <p:extLst>
      <p:ext uri="{BB962C8B-B14F-4D97-AF65-F5344CB8AC3E}">
        <p14:creationId xmlns:p14="http://schemas.microsoft.com/office/powerpoint/2010/main" val="418731392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5CC49D-1038-44B6-8DB1-699F08186EB7}"/>
              </a:ext>
            </a:extLst>
          </p:cNvPr>
          <p:cNvPicPr>
            <a:picLocks noChangeAspect="1"/>
          </p:cNvPicPr>
          <p:nvPr/>
        </p:nvPicPr>
        <p:blipFill>
          <a:blip r:embed="rId2"/>
          <a:stretch>
            <a:fillRect/>
          </a:stretch>
        </p:blipFill>
        <p:spPr>
          <a:xfrm>
            <a:off x="1537252" y="1371600"/>
            <a:ext cx="7425773" cy="4114800"/>
          </a:xfrm>
          <a:prstGeom prst="rect">
            <a:avLst/>
          </a:prstGeom>
        </p:spPr>
      </p:pic>
    </p:spTree>
    <p:extLst>
      <p:ext uri="{BB962C8B-B14F-4D97-AF65-F5344CB8AC3E}">
        <p14:creationId xmlns:p14="http://schemas.microsoft.com/office/powerpoint/2010/main" val="380486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2C69D0-3153-498D-AB87-D30C43FF82D8}"/>
              </a:ext>
            </a:extLst>
          </p:cNvPr>
          <p:cNvPicPr>
            <a:picLocks noGrp="1" noChangeAspect="1"/>
          </p:cNvPicPr>
          <p:nvPr>
            <p:ph idx="1"/>
          </p:nvPr>
        </p:nvPicPr>
        <p:blipFill>
          <a:blip r:embed="rId2"/>
          <a:stretch>
            <a:fillRect/>
          </a:stretch>
        </p:blipFill>
        <p:spPr>
          <a:xfrm>
            <a:off x="838200" y="781878"/>
            <a:ext cx="10134599" cy="5395085"/>
          </a:xfrm>
          <a:prstGeom prst="rect">
            <a:avLst/>
          </a:prstGeom>
        </p:spPr>
      </p:pic>
    </p:spTree>
    <p:extLst>
      <p:ext uri="{BB962C8B-B14F-4D97-AF65-F5344CB8AC3E}">
        <p14:creationId xmlns:p14="http://schemas.microsoft.com/office/powerpoint/2010/main" val="129959506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9D687D-B63A-4FCB-916B-3FD84B3BE0AF}"/>
              </a:ext>
            </a:extLst>
          </p:cNvPr>
          <p:cNvPicPr>
            <a:picLocks noChangeAspect="1"/>
          </p:cNvPicPr>
          <p:nvPr/>
        </p:nvPicPr>
        <p:blipFill>
          <a:blip r:embed="rId2"/>
          <a:stretch>
            <a:fillRect/>
          </a:stretch>
        </p:blipFill>
        <p:spPr>
          <a:xfrm>
            <a:off x="1364975" y="1328737"/>
            <a:ext cx="7612338" cy="4200525"/>
          </a:xfrm>
          <a:prstGeom prst="rect">
            <a:avLst/>
          </a:prstGeom>
        </p:spPr>
      </p:pic>
    </p:spTree>
    <p:extLst>
      <p:ext uri="{BB962C8B-B14F-4D97-AF65-F5344CB8AC3E}">
        <p14:creationId xmlns:p14="http://schemas.microsoft.com/office/powerpoint/2010/main" val="23307568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7CCE8D-FCDA-427D-A4FA-E4A98A621074}"/>
              </a:ext>
            </a:extLst>
          </p:cNvPr>
          <p:cNvPicPr>
            <a:picLocks noChangeAspect="1"/>
          </p:cNvPicPr>
          <p:nvPr/>
        </p:nvPicPr>
        <p:blipFill>
          <a:blip r:embed="rId2"/>
          <a:stretch>
            <a:fillRect/>
          </a:stretch>
        </p:blipFill>
        <p:spPr>
          <a:xfrm>
            <a:off x="1298713" y="1381125"/>
            <a:ext cx="7602399" cy="4095750"/>
          </a:xfrm>
          <a:prstGeom prst="rect">
            <a:avLst/>
          </a:prstGeom>
        </p:spPr>
      </p:pic>
    </p:spTree>
    <p:extLst>
      <p:ext uri="{BB962C8B-B14F-4D97-AF65-F5344CB8AC3E}">
        <p14:creationId xmlns:p14="http://schemas.microsoft.com/office/powerpoint/2010/main" val="72671714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268E2-0902-4CA0-AAB8-58E6B51CFCDA}"/>
              </a:ext>
            </a:extLst>
          </p:cNvPr>
          <p:cNvPicPr>
            <a:picLocks noChangeAspect="1"/>
          </p:cNvPicPr>
          <p:nvPr/>
        </p:nvPicPr>
        <p:blipFill>
          <a:blip r:embed="rId2"/>
          <a:stretch>
            <a:fillRect/>
          </a:stretch>
        </p:blipFill>
        <p:spPr>
          <a:xfrm>
            <a:off x="1630017" y="1285875"/>
            <a:ext cx="7323483" cy="4286250"/>
          </a:xfrm>
          <a:prstGeom prst="rect">
            <a:avLst/>
          </a:prstGeom>
        </p:spPr>
      </p:pic>
    </p:spTree>
    <p:extLst>
      <p:ext uri="{BB962C8B-B14F-4D97-AF65-F5344CB8AC3E}">
        <p14:creationId xmlns:p14="http://schemas.microsoft.com/office/powerpoint/2010/main" val="59975901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7FD71E-AD6E-4D3F-AE1C-D5088D5C51F1}"/>
              </a:ext>
            </a:extLst>
          </p:cNvPr>
          <p:cNvPicPr>
            <a:picLocks noChangeAspect="1"/>
          </p:cNvPicPr>
          <p:nvPr/>
        </p:nvPicPr>
        <p:blipFill>
          <a:blip r:embed="rId2"/>
          <a:stretch>
            <a:fillRect/>
          </a:stretch>
        </p:blipFill>
        <p:spPr>
          <a:xfrm>
            <a:off x="1192696" y="715618"/>
            <a:ext cx="7798904" cy="4823170"/>
          </a:xfrm>
          <a:prstGeom prst="rect">
            <a:avLst/>
          </a:prstGeom>
        </p:spPr>
      </p:pic>
    </p:spTree>
    <p:extLst>
      <p:ext uri="{BB962C8B-B14F-4D97-AF65-F5344CB8AC3E}">
        <p14:creationId xmlns:p14="http://schemas.microsoft.com/office/powerpoint/2010/main" val="27247181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FE94F-16AA-40F3-952F-FB88BFB8F418}"/>
              </a:ext>
            </a:extLst>
          </p:cNvPr>
          <p:cNvPicPr>
            <a:picLocks noChangeAspect="1"/>
          </p:cNvPicPr>
          <p:nvPr/>
        </p:nvPicPr>
        <p:blipFill>
          <a:blip r:embed="rId2"/>
          <a:stretch>
            <a:fillRect/>
          </a:stretch>
        </p:blipFill>
        <p:spPr>
          <a:xfrm>
            <a:off x="1524000" y="1266825"/>
            <a:ext cx="7591425" cy="4324350"/>
          </a:xfrm>
          <a:prstGeom prst="rect">
            <a:avLst/>
          </a:prstGeom>
        </p:spPr>
      </p:pic>
    </p:spTree>
    <p:extLst>
      <p:ext uri="{BB962C8B-B14F-4D97-AF65-F5344CB8AC3E}">
        <p14:creationId xmlns:p14="http://schemas.microsoft.com/office/powerpoint/2010/main" val="249331081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DBAA47-E6EF-4B2B-9430-6933ABA4D14C}"/>
              </a:ext>
            </a:extLst>
          </p:cNvPr>
          <p:cNvPicPr>
            <a:picLocks noChangeAspect="1"/>
          </p:cNvPicPr>
          <p:nvPr/>
        </p:nvPicPr>
        <p:blipFill>
          <a:blip r:embed="rId2"/>
          <a:stretch>
            <a:fillRect/>
          </a:stretch>
        </p:blipFill>
        <p:spPr>
          <a:xfrm>
            <a:off x="1762540" y="1357312"/>
            <a:ext cx="7300498" cy="4143375"/>
          </a:xfrm>
          <a:prstGeom prst="rect">
            <a:avLst/>
          </a:prstGeom>
        </p:spPr>
      </p:pic>
    </p:spTree>
    <p:extLst>
      <p:ext uri="{BB962C8B-B14F-4D97-AF65-F5344CB8AC3E}">
        <p14:creationId xmlns:p14="http://schemas.microsoft.com/office/powerpoint/2010/main" val="284584784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AB7328-3DE5-4878-A540-A61FDF4FCC46}"/>
              </a:ext>
            </a:extLst>
          </p:cNvPr>
          <p:cNvPicPr>
            <a:picLocks noChangeAspect="1"/>
          </p:cNvPicPr>
          <p:nvPr/>
        </p:nvPicPr>
        <p:blipFill>
          <a:blip r:embed="rId2"/>
          <a:stretch>
            <a:fillRect/>
          </a:stretch>
        </p:blipFill>
        <p:spPr>
          <a:xfrm>
            <a:off x="1166191" y="1185862"/>
            <a:ext cx="7939709" cy="4486275"/>
          </a:xfrm>
          <a:prstGeom prst="rect">
            <a:avLst/>
          </a:prstGeom>
        </p:spPr>
      </p:pic>
    </p:spTree>
    <p:extLst>
      <p:ext uri="{BB962C8B-B14F-4D97-AF65-F5344CB8AC3E}">
        <p14:creationId xmlns:p14="http://schemas.microsoft.com/office/powerpoint/2010/main" val="42267177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187D5E-119A-4A9F-B64B-1C3009ED026C}"/>
              </a:ext>
            </a:extLst>
          </p:cNvPr>
          <p:cNvPicPr>
            <a:picLocks noChangeAspect="1"/>
          </p:cNvPicPr>
          <p:nvPr/>
        </p:nvPicPr>
        <p:blipFill>
          <a:blip r:embed="rId2"/>
          <a:stretch>
            <a:fillRect/>
          </a:stretch>
        </p:blipFill>
        <p:spPr>
          <a:xfrm>
            <a:off x="1696279" y="1143000"/>
            <a:ext cx="7357234" cy="4572000"/>
          </a:xfrm>
          <a:prstGeom prst="rect">
            <a:avLst/>
          </a:prstGeom>
        </p:spPr>
      </p:pic>
    </p:spTree>
    <p:extLst>
      <p:ext uri="{BB962C8B-B14F-4D97-AF65-F5344CB8AC3E}">
        <p14:creationId xmlns:p14="http://schemas.microsoft.com/office/powerpoint/2010/main" val="4416238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3D3215-DD14-4384-8E58-5A88DCD77815}"/>
              </a:ext>
            </a:extLst>
          </p:cNvPr>
          <p:cNvPicPr>
            <a:picLocks noChangeAspect="1"/>
          </p:cNvPicPr>
          <p:nvPr/>
        </p:nvPicPr>
        <p:blipFill>
          <a:blip r:embed="rId2"/>
          <a:stretch>
            <a:fillRect/>
          </a:stretch>
        </p:blipFill>
        <p:spPr>
          <a:xfrm>
            <a:off x="1033670" y="1223962"/>
            <a:ext cx="7957930" cy="4410075"/>
          </a:xfrm>
          <a:prstGeom prst="rect">
            <a:avLst/>
          </a:prstGeom>
        </p:spPr>
      </p:pic>
    </p:spTree>
    <p:extLst>
      <p:ext uri="{BB962C8B-B14F-4D97-AF65-F5344CB8AC3E}">
        <p14:creationId xmlns:p14="http://schemas.microsoft.com/office/powerpoint/2010/main" val="17978550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C8232-B48E-428B-A218-2B4751713024}"/>
              </a:ext>
            </a:extLst>
          </p:cNvPr>
          <p:cNvPicPr>
            <a:picLocks noChangeAspect="1"/>
          </p:cNvPicPr>
          <p:nvPr/>
        </p:nvPicPr>
        <p:blipFill>
          <a:blip r:embed="rId2"/>
          <a:stretch>
            <a:fillRect/>
          </a:stretch>
        </p:blipFill>
        <p:spPr>
          <a:xfrm>
            <a:off x="1842053" y="1166812"/>
            <a:ext cx="7192410" cy="4524375"/>
          </a:xfrm>
          <a:prstGeom prst="rect">
            <a:avLst/>
          </a:prstGeom>
        </p:spPr>
      </p:pic>
    </p:spTree>
    <p:extLst>
      <p:ext uri="{BB962C8B-B14F-4D97-AF65-F5344CB8AC3E}">
        <p14:creationId xmlns:p14="http://schemas.microsoft.com/office/powerpoint/2010/main" val="206568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0902F4-31EA-4CAF-AFEE-BFFC5CD03369}"/>
              </a:ext>
            </a:extLst>
          </p:cNvPr>
          <p:cNvPicPr>
            <a:picLocks noGrp="1" noChangeAspect="1"/>
          </p:cNvPicPr>
          <p:nvPr>
            <p:ph idx="1"/>
          </p:nvPr>
        </p:nvPicPr>
        <p:blipFill>
          <a:blip r:embed="rId2"/>
          <a:stretch>
            <a:fillRect/>
          </a:stretch>
        </p:blipFill>
        <p:spPr>
          <a:xfrm>
            <a:off x="805912" y="991893"/>
            <a:ext cx="10678332" cy="4724050"/>
          </a:xfrm>
          <a:prstGeom prst="rect">
            <a:avLst/>
          </a:prstGeom>
        </p:spPr>
      </p:pic>
    </p:spTree>
    <p:extLst>
      <p:ext uri="{BB962C8B-B14F-4D97-AF65-F5344CB8AC3E}">
        <p14:creationId xmlns:p14="http://schemas.microsoft.com/office/powerpoint/2010/main" val="233208508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1D969-7D73-4F0C-AFCA-9ECF1B40ECBA}"/>
              </a:ext>
            </a:extLst>
          </p:cNvPr>
          <p:cNvPicPr>
            <a:picLocks noChangeAspect="1"/>
          </p:cNvPicPr>
          <p:nvPr/>
        </p:nvPicPr>
        <p:blipFill>
          <a:blip r:embed="rId2"/>
          <a:stretch>
            <a:fillRect/>
          </a:stretch>
        </p:blipFill>
        <p:spPr>
          <a:xfrm>
            <a:off x="1378227" y="689114"/>
            <a:ext cx="7637186" cy="4963974"/>
          </a:xfrm>
          <a:prstGeom prst="rect">
            <a:avLst/>
          </a:prstGeom>
        </p:spPr>
      </p:pic>
    </p:spTree>
    <p:extLst>
      <p:ext uri="{BB962C8B-B14F-4D97-AF65-F5344CB8AC3E}">
        <p14:creationId xmlns:p14="http://schemas.microsoft.com/office/powerpoint/2010/main" val="237366880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B8CE77-93F9-4FBC-A73B-B4336893740B}"/>
              </a:ext>
            </a:extLst>
          </p:cNvPr>
          <p:cNvPicPr>
            <a:picLocks noChangeAspect="1"/>
          </p:cNvPicPr>
          <p:nvPr/>
        </p:nvPicPr>
        <p:blipFill>
          <a:blip r:embed="rId2"/>
          <a:stretch>
            <a:fillRect/>
          </a:stretch>
        </p:blipFill>
        <p:spPr>
          <a:xfrm>
            <a:off x="1391478" y="1343025"/>
            <a:ext cx="8189844" cy="4171950"/>
          </a:xfrm>
          <a:prstGeom prst="rect">
            <a:avLst/>
          </a:prstGeom>
        </p:spPr>
      </p:pic>
    </p:spTree>
    <p:extLst>
      <p:ext uri="{BB962C8B-B14F-4D97-AF65-F5344CB8AC3E}">
        <p14:creationId xmlns:p14="http://schemas.microsoft.com/office/powerpoint/2010/main" val="372569422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EF2935-8845-4BF8-802B-57EAB8C586D3}"/>
              </a:ext>
            </a:extLst>
          </p:cNvPr>
          <p:cNvPicPr>
            <a:picLocks noChangeAspect="1"/>
          </p:cNvPicPr>
          <p:nvPr/>
        </p:nvPicPr>
        <p:blipFill>
          <a:blip r:embed="rId2"/>
          <a:stretch>
            <a:fillRect/>
          </a:stretch>
        </p:blipFill>
        <p:spPr>
          <a:xfrm>
            <a:off x="1510749" y="1414462"/>
            <a:ext cx="7409414" cy="4029075"/>
          </a:xfrm>
          <a:prstGeom prst="rect">
            <a:avLst/>
          </a:prstGeom>
        </p:spPr>
      </p:pic>
    </p:spTree>
    <p:extLst>
      <p:ext uri="{BB962C8B-B14F-4D97-AF65-F5344CB8AC3E}">
        <p14:creationId xmlns:p14="http://schemas.microsoft.com/office/powerpoint/2010/main" val="97050920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25ACF3-1A03-40D0-8C7D-0AFC8230EC5B}"/>
              </a:ext>
            </a:extLst>
          </p:cNvPr>
          <p:cNvPicPr>
            <a:picLocks noChangeAspect="1"/>
          </p:cNvPicPr>
          <p:nvPr/>
        </p:nvPicPr>
        <p:blipFill>
          <a:blip r:embed="rId2"/>
          <a:stretch>
            <a:fillRect/>
          </a:stretch>
        </p:blipFill>
        <p:spPr>
          <a:xfrm>
            <a:off x="1537253" y="1200150"/>
            <a:ext cx="7478160" cy="4457700"/>
          </a:xfrm>
          <a:prstGeom prst="rect">
            <a:avLst/>
          </a:prstGeom>
        </p:spPr>
      </p:pic>
    </p:spTree>
    <p:extLst>
      <p:ext uri="{BB962C8B-B14F-4D97-AF65-F5344CB8AC3E}">
        <p14:creationId xmlns:p14="http://schemas.microsoft.com/office/powerpoint/2010/main" val="331661814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DDFED0-876C-47D8-BA15-358A6F0E0F4E}"/>
              </a:ext>
            </a:extLst>
          </p:cNvPr>
          <p:cNvPicPr>
            <a:picLocks noChangeAspect="1"/>
          </p:cNvPicPr>
          <p:nvPr/>
        </p:nvPicPr>
        <p:blipFill>
          <a:blip r:embed="rId2"/>
          <a:stretch>
            <a:fillRect/>
          </a:stretch>
        </p:blipFill>
        <p:spPr>
          <a:xfrm>
            <a:off x="1484244" y="1185862"/>
            <a:ext cx="7578794" cy="4486275"/>
          </a:xfrm>
          <a:prstGeom prst="rect">
            <a:avLst/>
          </a:prstGeom>
        </p:spPr>
      </p:pic>
    </p:spTree>
    <p:extLst>
      <p:ext uri="{BB962C8B-B14F-4D97-AF65-F5344CB8AC3E}">
        <p14:creationId xmlns:p14="http://schemas.microsoft.com/office/powerpoint/2010/main" val="176959947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6DCFF2-D1E0-4CC9-B45F-0FE2C5008F43}"/>
              </a:ext>
            </a:extLst>
          </p:cNvPr>
          <p:cNvPicPr>
            <a:picLocks noChangeAspect="1"/>
          </p:cNvPicPr>
          <p:nvPr/>
        </p:nvPicPr>
        <p:blipFill>
          <a:blip r:embed="rId2"/>
          <a:stretch>
            <a:fillRect/>
          </a:stretch>
        </p:blipFill>
        <p:spPr>
          <a:xfrm>
            <a:off x="1232452" y="901148"/>
            <a:ext cx="7797248" cy="4547152"/>
          </a:xfrm>
          <a:prstGeom prst="rect">
            <a:avLst/>
          </a:prstGeom>
        </p:spPr>
      </p:pic>
    </p:spTree>
    <p:extLst>
      <p:ext uri="{BB962C8B-B14F-4D97-AF65-F5344CB8AC3E}">
        <p14:creationId xmlns:p14="http://schemas.microsoft.com/office/powerpoint/2010/main" val="91774411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95683-64EE-4EBA-854F-5440716B048E}"/>
              </a:ext>
            </a:extLst>
          </p:cNvPr>
          <p:cNvPicPr>
            <a:picLocks noChangeAspect="1"/>
          </p:cNvPicPr>
          <p:nvPr/>
        </p:nvPicPr>
        <p:blipFill>
          <a:blip r:embed="rId2"/>
          <a:stretch>
            <a:fillRect/>
          </a:stretch>
        </p:blipFill>
        <p:spPr>
          <a:xfrm>
            <a:off x="1656523" y="993914"/>
            <a:ext cx="7320790" cy="4449624"/>
          </a:xfrm>
          <a:prstGeom prst="rect">
            <a:avLst/>
          </a:prstGeom>
        </p:spPr>
      </p:pic>
    </p:spTree>
    <p:extLst>
      <p:ext uri="{BB962C8B-B14F-4D97-AF65-F5344CB8AC3E}">
        <p14:creationId xmlns:p14="http://schemas.microsoft.com/office/powerpoint/2010/main" val="36059578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08D31-FD47-49A0-A652-9D93C0C16459}"/>
              </a:ext>
            </a:extLst>
          </p:cNvPr>
          <p:cNvPicPr>
            <a:picLocks noChangeAspect="1"/>
          </p:cNvPicPr>
          <p:nvPr/>
        </p:nvPicPr>
        <p:blipFill>
          <a:blip r:embed="rId2"/>
          <a:stretch>
            <a:fillRect/>
          </a:stretch>
        </p:blipFill>
        <p:spPr>
          <a:xfrm>
            <a:off x="1961323" y="1214437"/>
            <a:ext cx="7686260" cy="4429125"/>
          </a:xfrm>
          <a:prstGeom prst="rect">
            <a:avLst/>
          </a:prstGeom>
        </p:spPr>
      </p:pic>
    </p:spTree>
    <p:extLst>
      <p:ext uri="{BB962C8B-B14F-4D97-AF65-F5344CB8AC3E}">
        <p14:creationId xmlns:p14="http://schemas.microsoft.com/office/powerpoint/2010/main" val="84455740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18C34C-F42A-4495-8EE1-3A6C6D5F3868}"/>
              </a:ext>
            </a:extLst>
          </p:cNvPr>
          <p:cNvPicPr>
            <a:picLocks noChangeAspect="1"/>
          </p:cNvPicPr>
          <p:nvPr/>
        </p:nvPicPr>
        <p:blipFill>
          <a:blip r:embed="rId2"/>
          <a:stretch>
            <a:fillRect/>
          </a:stretch>
        </p:blipFill>
        <p:spPr>
          <a:xfrm>
            <a:off x="1828799" y="1247775"/>
            <a:ext cx="7977809" cy="4362450"/>
          </a:xfrm>
          <a:prstGeom prst="rect">
            <a:avLst/>
          </a:prstGeom>
        </p:spPr>
      </p:pic>
    </p:spTree>
    <p:extLst>
      <p:ext uri="{BB962C8B-B14F-4D97-AF65-F5344CB8AC3E}">
        <p14:creationId xmlns:p14="http://schemas.microsoft.com/office/powerpoint/2010/main" val="10639545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B6E65-A666-4310-9721-9D8F88833558}"/>
              </a:ext>
            </a:extLst>
          </p:cNvPr>
          <p:cNvSpPr>
            <a:spLocks noGrp="1"/>
          </p:cNvSpPr>
          <p:nvPr>
            <p:ph type="title"/>
          </p:nvPr>
        </p:nvSpPr>
        <p:spPr/>
        <p:txBody>
          <a:bodyPr>
            <a:normAutofit/>
          </a:bodyPr>
          <a:lstStyle/>
          <a:p>
            <a:r>
              <a:rPr lang="en-US" sz="2800" dirty="0">
                <a:solidFill>
                  <a:srgbClr val="FF0000"/>
                </a:solidFill>
                <a:latin typeface="Bernard MT Condensed" panose="02050806060905020404" pitchFamily="18" charset="0"/>
              </a:rPr>
              <a:t>Implications of agricultural growth for poverty reduction in Ethiopia</a:t>
            </a:r>
          </a:p>
        </p:txBody>
      </p:sp>
      <p:pic>
        <p:nvPicPr>
          <p:cNvPr id="4" name="Content Placeholder 3">
            <a:extLst>
              <a:ext uri="{FF2B5EF4-FFF2-40B4-BE49-F238E27FC236}">
                <a16:creationId xmlns:a16="http://schemas.microsoft.com/office/drawing/2014/main" id="{AFA58CFB-F8C1-4CBF-A80A-2E1FDC5EF893}"/>
              </a:ext>
            </a:extLst>
          </p:cNvPr>
          <p:cNvPicPr>
            <a:picLocks noGrp="1" noChangeAspect="1"/>
          </p:cNvPicPr>
          <p:nvPr>
            <p:ph idx="1"/>
          </p:nvPr>
        </p:nvPicPr>
        <p:blipFill>
          <a:blip r:embed="rId2"/>
          <a:stretch>
            <a:fillRect/>
          </a:stretch>
        </p:blipFill>
        <p:spPr>
          <a:xfrm>
            <a:off x="838200" y="1852129"/>
            <a:ext cx="9140687" cy="4351338"/>
          </a:xfrm>
          <a:prstGeom prst="rect">
            <a:avLst/>
          </a:prstGeom>
        </p:spPr>
      </p:pic>
    </p:spTree>
    <p:extLst>
      <p:ext uri="{BB962C8B-B14F-4D97-AF65-F5344CB8AC3E}">
        <p14:creationId xmlns:p14="http://schemas.microsoft.com/office/powerpoint/2010/main" val="2515673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2334A80-A7C4-4D29-B369-DA73151533CD}"/>
              </a:ext>
            </a:extLst>
          </p:cNvPr>
          <p:cNvPicPr>
            <a:picLocks noGrp="1" noChangeAspect="1"/>
          </p:cNvPicPr>
          <p:nvPr>
            <p:ph idx="1"/>
          </p:nvPr>
        </p:nvPicPr>
        <p:blipFill>
          <a:blip r:embed="rId2"/>
          <a:stretch>
            <a:fillRect/>
          </a:stretch>
        </p:blipFill>
        <p:spPr>
          <a:xfrm>
            <a:off x="1126436" y="874643"/>
            <a:ext cx="8984973" cy="5236059"/>
          </a:xfrm>
          <a:prstGeom prst="rect">
            <a:avLst/>
          </a:prstGeom>
        </p:spPr>
      </p:pic>
    </p:spTree>
    <p:extLst>
      <p:ext uri="{BB962C8B-B14F-4D97-AF65-F5344CB8AC3E}">
        <p14:creationId xmlns:p14="http://schemas.microsoft.com/office/powerpoint/2010/main" val="13448396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2C0-12FD-41A0-B82F-34D97B3044D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389AF68-2FBE-46B8-8B80-4D4E4BE65610}"/>
              </a:ext>
            </a:extLst>
          </p:cNvPr>
          <p:cNvPicPr>
            <a:picLocks noGrp="1" noChangeAspect="1"/>
          </p:cNvPicPr>
          <p:nvPr>
            <p:ph idx="1"/>
          </p:nvPr>
        </p:nvPicPr>
        <p:blipFill>
          <a:blip r:embed="rId2"/>
          <a:stretch>
            <a:fillRect/>
          </a:stretch>
        </p:blipFill>
        <p:spPr>
          <a:xfrm>
            <a:off x="838200" y="1825625"/>
            <a:ext cx="10280373" cy="4351338"/>
          </a:xfrm>
          <a:prstGeom prst="rect">
            <a:avLst/>
          </a:prstGeom>
        </p:spPr>
      </p:pic>
    </p:spTree>
    <p:extLst>
      <p:ext uri="{BB962C8B-B14F-4D97-AF65-F5344CB8AC3E}">
        <p14:creationId xmlns:p14="http://schemas.microsoft.com/office/powerpoint/2010/main" val="216358636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9A9A-58BA-4E8C-B953-6BDBB84A297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41C4E20-3338-4129-ABED-481B38C38CF6}"/>
              </a:ext>
            </a:extLst>
          </p:cNvPr>
          <p:cNvPicPr>
            <a:picLocks noGrp="1" noChangeAspect="1"/>
          </p:cNvPicPr>
          <p:nvPr>
            <p:ph idx="1"/>
          </p:nvPr>
        </p:nvPicPr>
        <p:blipFill>
          <a:blip r:embed="rId2"/>
          <a:stretch>
            <a:fillRect/>
          </a:stretch>
        </p:blipFill>
        <p:spPr>
          <a:xfrm>
            <a:off x="838200" y="1825625"/>
            <a:ext cx="9100930" cy="4351338"/>
          </a:xfrm>
          <a:prstGeom prst="rect">
            <a:avLst/>
          </a:prstGeom>
        </p:spPr>
      </p:pic>
    </p:spTree>
    <p:extLst>
      <p:ext uri="{BB962C8B-B14F-4D97-AF65-F5344CB8AC3E}">
        <p14:creationId xmlns:p14="http://schemas.microsoft.com/office/powerpoint/2010/main" val="139263724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53E4-EEF3-4661-9665-83A975144D6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300C607-10D3-43D8-8726-53D4DBEDBF3E}"/>
              </a:ext>
            </a:extLst>
          </p:cNvPr>
          <p:cNvPicPr>
            <a:picLocks noGrp="1" noChangeAspect="1"/>
          </p:cNvPicPr>
          <p:nvPr>
            <p:ph idx="1"/>
          </p:nvPr>
        </p:nvPicPr>
        <p:blipFill>
          <a:blip r:embed="rId2"/>
          <a:stretch>
            <a:fillRect/>
          </a:stretch>
        </p:blipFill>
        <p:spPr>
          <a:xfrm>
            <a:off x="838199" y="1825625"/>
            <a:ext cx="9922565" cy="4351338"/>
          </a:xfrm>
          <a:prstGeom prst="rect">
            <a:avLst/>
          </a:prstGeom>
        </p:spPr>
      </p:pic>
    </p:spTree>
    <p:extLst>
      <p:ext uri="{BB962C8B-B14F-4D97-AF65-F5344CB8AC3E}">
        <p14:creationId xmlns:p14="http://schemas.microsoft.com/office/powerpoint/2010/main" val="375871889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0B2E-0216-4C21-9182-2F3260C4A99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7008E13-B0EB-4414-A019-69BB3E45E8F7}"/>
              </a:ext>
            </a:extLst>
          </p:cNvPr>
          <p:cNvPicPr>
            <a:picLocks noGrp="1" noChangeAspect="1"/>
          </p:cNvPicPr>
          <p:nvPr>
            <p:ph idx="1"/>
          </p:nvPr>
        </p:nvPicPr>
        <p:blipFill>
          <a:blip r:embed="rId2"/>
          <a:stretch>
            <a:fillRect/>
          </a:stretch>
        </p:blipFill>
        <p:spPr>
          <a:xfrm>
            <a:off x="1033670" y="1825625"/>
            <a:ext cx="9581321" cy="4351338"/>
          </a:xfrm>
          <a:prstGeom prst="rect">
            <a:avLst/>
          </a:prstGeom>
        </p:spPr>
      </p:pic>
    </p:spTree>
    <p:extLst>
      <p:ext uri="{BB962C8B-B14F-4D97-AF65-F5344CB8AC3E}">
        <p14:creationId xmlns:p14="http://schemas.microsoft.com/office/powerpoint/2010/main" val="309504381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303CA-F66F-4B20-9E3E-0BFC6C2E560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787A5BA-E269-4693-A3EF-02B9485B0BD9}"/>
              </a:ext>
            </a:extLst>
          </p:cNvPr>
          <p:cNvPicPr>
            <a:picLocks noGrp="1" noChangeAspect="1"/>
          </p:cNvPicPr>
          <p:nvPr>
            <p:ph idx="1"/>
          </p:nvPr>
        </p:nvPicPr>
        <p:blipFill>
          <a:blip r:embed="rId2"/>
          <a:stretch>
            <a:fillRect/>
          </a:stretch>
        </p:blipFill>
        <p:spPr>
          <a:xfrm>
            <a:off x="838201" y="1825625"/>
            <a:ext cx="9790042" cy="4351338"/>
          </a:xfrm>
          <a:prstGeom prst="rect">
            <a:avLst/>
          </a:prstGeom>
        </p:spPr>
      </p:pic>
    </p:spTree>
    <p:extLst>
      <p:ext uri="{BB962C8B-B14F-4D97-AF65-F5344CB8AC3E}">
        <p14:creationId xmlns:p14="http://schemas.microsoft.com/office/powerpoint/2010/main" val="307555054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092A-0A32-4FB7-94D8-4A70C921CCA3}"/>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7E0D9AAA-7668-4E99-8691-BCDB96CD81CD}"/>
              </a:ext>
            </a:extLst>
          </p:cNvPr>
          <p:cNvPicPr>
            <a:picLocks noGrp="1" noChangeAspect="1"/>
          </p:cNvPicPr>
          <p:nvPr>
            <p:ph idx="1"/>
          </p:nvPr>
        </p:nvPicPr>
        <p:blipFill>
          <a:blip r:embed="rId2"/>
          <a:stretch>
            <a:fillRect/>
          </a:stretch>
        </p:blipFill>
        <p:spPr>
          <a:xfrm>
            <a:off x="1073426" y="1537252"/>
            <a:ext cx="9581322" cy="4639711"/>
          </a:xfrm>
          <a:prstGeom prst="rect">
            <a:avLst/>
          </a:prstGeom>
        </p:spPr>
      </p:pic>
    </p:spTree>
    <p:extLst>
      <p:ext uri="{BB962C8B-B14F-4D97-AF65-F5344CB8AC3E}">
        <p14:creationId xmlns:p14="http://schemas.microsoft.com/office/powerpoint/2010/main" val="367606032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340C-E57A-47F7-A0AF-6E277E84382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AD1F607-CA2C-4DFF-88B6-7E2EC654D795}"/>
              </a:ext>
            </a:extLst>
          </p:cNvPr>
          <p:cNvPicPr>
            <a:picLocks noGrp="1" noChangeAspect="1"/>
          </p:cNvPicPr>
          <p:nvPr>
            <p:ph idx="1"/>
          </p:nvPr>
        </p:nvPicPr>
        <p:blipFill>
          <a:blip r:embed="rId2"/>
          <a:stretch>
            <a:fillRect/>
          </a:stretch>
        </p:blipFill>
        <p:spPr>
          <a:xfrm>
            <a:off x="1086677" y="1825625"/>
            <a:ext cx="9329531" cy="4351338"/>
          </a:xfrm>
          <a:prstGeom prst="rect">
            <a:avLst/>
          </a:prstGeom>
        </p:spPr>
      </p:pic>
    </p:spTree>
    <p:extLst>
      <p:ext uri="{BB962C8B-B14F-4D97-AF65-F5344CB8AC3E}">
        <p14:creationId xmlns:p14="http://schemas.microsoft.com/office/powerpoint/2010/main" val="39550474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F69A-E55D-4695-8A68-20E031C5A8B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C5C29E6-9D10-4281-B0F0-C58B63537342}"/>
              </a:ext>
            </a:extLst>
          </p:cNvPr>
          <p:cNvPicPr>
            <a:picLocks noGrp="1" noChangeAspect="1"/>
          </p:cNvPicPr>
          <p:nvPr>
            <p:ph idx="1"/>
          </p:nvPr>
        </p:nvPicPr>
        <p:blipFill>
          <a:blip r:embed="rId2"/>
          <a:stretch>
            <a:fillRect/>
          </a:stretch>
        </p:blipFill>
        <p:spPr>
          <a:xfrm>
            <a:off x="940904" y="1825625"/>
            <a:ext cx="9342783" cy="4351338"/>
          </a:xfrm>
          <a:prstGeom prst="rect">
            <a:avLst/>
          </a:prstGeom>
        </p:spPr>
      </p:pic>
    </p:spTree>
    <p:extLst>
      <p:ext uri="{BB962C8B-B14F-4D97-AF65-F5344CB8AC3E}">
        <p14:creationId xmlns:p14="http://schemas.microsoft.com/office/powerpoint/2010/main" val="162763710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2" name="Title 1"/>
          <p:cNvSpPr>
            <a:spLocks noGrp="1"/>
          </p:cNvSpPr>
          <p:nvPr>
            <p:ph type="title"/>
          </p:nvPr>
        </p:nvSpPr>
        <p:spPr>
          <a:xfrm>
            <a:off x="1981200" y="427038"/>
            <a:ext cx="8153400" cy="1173162"/>
          </a:xfrm>
        </p:spPr>
        <p:txBody>
          <a:bodyPr>
            <a:noAutofit/>
          </a:bodyPr>
          <a:lstStyle/>
          <a:p>
            <a:pPr algn="ctr"/>
            <a:r>
              <a:rPr lang="en-US" sz="3600" b="1" dirty="0">
                <a:solidFill>
                  <a:srgbClr val="FF0000"/>
                </a:solidFill>
                <a:latin typeface="Bernard MT Condensed" panose="02050806060905020404" pitchFamily="18" charset="0"/>
              </a:rPr>
              <a:t>Chapter 6:</a:t>
            </a:r>
            <a:br>
              <a:rPr lang="en-US" sz="3600" b="1" dirty="0">
                <a:solidFill>
                  <a:srgbClr val="FF0000"/>
                </a:solidFill>
                <a:latin typeface="Bernard MT Condensed" panose="02050806060905020404" pitchFamily="18" charset="0"/>
              </a:rPr>
            </a:br>
            <a:r>
              <a:rPr lang="en-US" sz="3600" b="1" dirty="0">
                <a:solidFill>
                  <a:srgbClr val="FF0000"/>
                </a:solidFill>
                <a:latin typeface="Bernard MT Condensed" panose="02050806060905020404" pitchFamily="18" charset="0"/>
              </a:rPr>
              <a:t>Dominant Models of Rural Development</a:t>
            </a:r>
            <a:endParaRPr lang="en-ZW" sz="3600" dirty="0">
              <a:solidFill>
                <a:srgbClr val="FF0000"/>
              </a:solidFill>
              <a:latin typeface="Bernard MT Condensed" panose="02050806060905020404" pitchFamily="18" charset="0"/>
            </a:endParaRPr>
          </a:p>
        </p:txBody>
      </p:sp>
      <p:sp>
        <p:nvSpPr>
          <p:cNvPr id="1048823" name="Content Placeholder 2"/>
          <p:cNvSpPr>
            <a:spLocks noGrp="1"/>
          </p:cNvSpPr>
          <p:nvPr>
            <p:ph sz="quarter" idx="1"/>
          </p:nvPr>
        </p:nvSpPr>
        <p:spPr>
          <a:xfrm>
            <a:off x="1981200" y="1600200"/>
            <a:ext cx="8229600" cy="4873752"/>
          </a:xfrm>
        </p:spPr>
        <p:txBody>
          <a:bodyPr/>
          <a:lstStyle/>
          <a:p>
            <a:pPr>
              <a:lnSpc>
                <a:spcPct val="150000"/>
              </a:lnSpc>
              <a:buClrTx/>
              <a:buNone/>
            </a:pPr>
            <a:r>
              <a:rPr lang="en-ZW" b="1" dirty="0"/>
              <a:t>8.1 Approaches to rural development</a:t>
            </a:r>
          </a:p>
          <a:p>
            <a:pPr>
              <a:lnSpc>
                <a:spcPct val="150000"/>
              </a:lnSpc>
              <a:buClrTx/>
            </a:pPr>
            <a:r>
              <a:rPr lang="en-ZW" dirty="0"/>
              <a:t>Four approaches</a:t>
            </a:r>
          </a:p>
          <a:p>
            <a:pPr marL="1835150" indent="-457200" algn="just">
              <a:lnSpc>
                <a:spcPct val="150000"/>
              </a:lnSpc>
              <a:buFont typeface="+mj-lt"/>
              <a:buAutoNum type="arabicPeriod"/>
            </a:pPr>
            <a:r>
              <a:rPr lang="en-ZW" i="1" dirty="0"/>
              <a:t>A sectoral approach</a:t>
            </a:r>
          </a:p>
          <a:p>
            <a:pPr marL="1835150" indent="-457200" algn="just">
              <a:lnSpc>
                <a:spcPct val="150000"/>
              </a:lnSpc>
              <a:buFont typeface="+mj-lt"/>
              <a:buAutoNum type="arabicPeriod"/>
            </a:pPr>
            <a:r>
              <a:rPr lang="en-ZW" i="1" dirty="0"/>
              <a:t>A multisectoral approach</a:t>
            </a:r>
          </a:p>
          <a:p>
            <a:pPr marL="1835150" indent="-457200" algn="just">
              <a:lnSpc>
                <a:spcPct val="150000"/>
              </a:lnSpc>
              <a:buFont typeface="+mj-lt"/>
              <a:buAutoNum type="arabicPeriod"/>
            </a:pPr>
            <a:r>
              <a:rPr lang="en-ZW" i="1" dirty="0"/>
              <a:t>A territorial approach</a:t>
            </a:r>
          </a:p>
          <a:p>
            <a:pPr marL="1835150" indent="-457200" algn="just">
              <a:lnSpc>
                <a:spcPct val="150000"/>
              </a:lnSpc>
              <a:buFont typeface="+mj-lt"/>
              <a:buAutoNum type="arabicPeriod"/>
            </a:pPr>
            <a:r>
              <a:rPr lang="en-ZW" i="1" dirty="0"/>
              <a:t>A local approach</a:t>
            </a:r>
          </a:p>
        </p:txBody>
      </p:sp>
      <p:sp>
        <p:nvSpPr>
          <p:cNvPr id="104882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248</a:t>
            </a:fld>
            <a:endParaRPr lang="en-ZW"/>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6" name="Title 1"/>
          <p:cNvSpPr>
            <a:spLocks noGrp="1"/>
          </p:cNvSpPr>
          <p:nvPr>
            <p:ph type="title"/>
          </p:nvPr>
        </p:nvSpPr>
        <p:spPr>
          <a:xfrm>
            <a:off x="1981200" y="76200"/>
            <a:ext cx="7467600" cy="639762"/>
          </a:xfrm>
        </p:spPr>
        <p:txBody>
          <a:bodyPr>
            <a:normAutofit fontScale="90000"/>
          </a:bodyPr>
          <a:lstStyle/>
          <a:p>
            <a:pPr algn="ctr"/>
            <a:r>
              <a:rPr lang="en-ZW" i="1" dirty="0"/>
              <a:t>1. A sectoral approach</a:t>
            </a:r>
            <a:endParaRPr lang="en-ZW" dirty="0"/>
          </a:p>
        </p:txBody>
      </p:sp>
      <p:sp>
        <p:nvSpPr>
          <p:cNvPr id="1048807" name="Content Placeholder 2"/>
          <p:cNvSpPr>
            <a:spLocks noGrp="1"/>
          </p:cNvSpPr>
          <p:nvPr>
            <p:ph sz="quarter" idx="1"/>
          </p:nvPr>
        </p:nvSpPr>
        <p:spPr>
          <a:xfrm>
            <a:off x="1981200" y="838200"/>
            <a:ext cx="8229600" cy="5562600"/>
          </a:xfrm>
        </p:spPr>
        <p:txBody>
          <a:bodyPr>
            <a:normAutofit fontScale="75000" lnSpcReduction="20000"/>
          </a:bodyPr>
          <a:lstStyle/>
          <a:p>
            <a:pPr algn="just">
              <a:lnSpc>
                <a:spcPct val="160000"/>
              </a:lnSpc>
            </a:pPr>
            <a:r>
              <a:rPr lang="en-ZW" dirty="0"/>
              <a:t>The immediate post-war model centred on the agricultural sector. </a:t>
            </a:r>
          </a:p>
          <a:p>
            <a:pPr algn="just">
              <a:lnSpc>
                <a:spcPct val="160000"/>
              </a:lnSpc>
            </a:pPr>
            <a:r>
              <a:rPr lang="en-ZW" dirty="0"/>
              <a:t>Increasing food production was a first priority and other objectives, such as enhancing rural employment and services, were seen as following directly from the production support given to the agricultural sector</a:t>
            </a:r>
          </a:p>
          <a:p>
            <a:pPr algn="just">
              <a:lnSpc>
                <a:spcPct val="160000"/>
              </a:lnSpc>
            </a:pPr>
            <a:r>
              <a:rPr lang="en-ZW" dirty="0"/>
              <a:t>Agricultural decline promotes rural depopulation and a decline in rural service provision. </a:t>
            </a:r>
          </a:p>
          <a:p>
            <a:pPr algn="just">
              <a:lnSpc>
                <a:spcPct val="160000"/>
              </a:lnSpc>
            </a:pPr>
            <a:r>
              <a:rPr lang="en-ZW" dirty="0"/>
              <a:t>Thus, a policy to stimulate agricultural production not only supports domestic food supply, agricultural employment and farm incomes, it also deters outmigration from rural areas and supports the rural economy and service provision more generally.</a:t>
            </a:r>
          </a:p>
        </p:txBody>
      </p:sp>
      <p:sp>
        <p:nvSpPr>
          <p:cNvPr id="1048808"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249</a:t>
            </a:fld>
            <a:endParaRPr lang="en-ZW"/>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3CD9BD-5287-4E61-B273-D4F38FFAF2E7}"/>
              </a:ext>
            </a:extLst>
          </p:cNvPr>
          <p:cNvPicPr>
            <a:picLocks noGrp="1" noChangeAspect="1"/>
          </p:cNvPicPr>
          <p:nvPr>
            <p:ph idx="1"/>
          </p:nvPr>
        </p:nvPicPr>
        <p:blipFill>
          <a:blip r:embed="rId2"/>
          <a:stretch>
            <a:fillRect/>
          </a:stretch>
        </p:blipFill>
        <p:spPr>
          <a:xfrm>
            <a:off x="1073426" y="990737"/>
            <a:ext cx="8415795" cy="4999245"/>
          </a:xfrm>
          <a:prstGeom prst="rect">
            <a:avLst/>
          </a:prstGeom>
        </p:spPr>
      </p:pic>
    </p:spTree>
    <p:extLst>
      <p:ext uri="{BB962C8B-B14F-4D97-AF65-F5344CB8AC3E}">
        <p14:creationId xmlns:p14="http://schemas.microsoft.com/office/powerpoint/2010/main" val="70268357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5" name="Title 1"/>
          <p:cNvSpPr>
            <a:spLocks noGrp="1"/>
          </p:cNvSpPr>
          <p:nvPr>
            <p:ph type="title"/>
          </p:nvPr>
        </p:nvSpPr>
        <p:spPr>
          <a:xfrm>
            <a:off x="1981200" y="274638"/>
            <a:ext cx="7467600" cy="563562"/>
          </a:xfrm>
        </p:spPr>
        <p:txBody>
          <a:bodyPr>
            <a:normAutofit fontScale="90000"/>
          </a:bodyPr>
          <a:lstStyle/>
          <a:p>
            <a:pPr algn="ctr"/>
            <a:r>
              <a:rPr lang="en-ZW" i="1" dirty="0"/>
              <a:t>2. A multisectoral approach</a:t>
            </a:r>
            <a:endParaRPr lang="en-ZW" dirty="0"/>
          </a:p>
        </p:txBody>
      </p:sp>
      <p:sp>
        <p:nvSpPr>
          <p:cNvPr id="1048796" name="Content Placeholder 2"/>
          <p:cNvSpPr>
            <a:spLocks noGrp="1"/>
          </p:cNvSpPr>
          <p:nvPr>
            <p:ph sz="quarter" idx="1"/>
          </p:nvPr>
        </p:nvSpPr>
        <p:spPr>
          <a:xfrm>
            <a:off x="1752600" y="1143000"/>
            <a:ext cx="8382000" cy="5330952"/>
          </a:xfrm>
        </p:spPr>
        <p:txBody>
          <a:bodyPr>
            <a:normAutofit fontScale="95833" lnSpcReduction="10000"/>
          </a:bodyPr>
          <a:lstStyle/>
          <a:p>
            <a:r>
              <a:rPr lang="en-ZW" dirty="0"/>
              <a:t>Farm “diversification” </a:t>
            </a:r>
          </a:p>
          <a:p>
            <a:r>
              <a:rPr lang="en-ZW" dirty="0"/>
              <a:t>Farmers were encouraged to look for alternative sources of income </a:t>
            </a:r>
          </a:p>
          <a:p>
            <a:pPr marL="682625" indent="-273050" algn="just">
              <a:lnSpc>
                <a:spcPct val="150000"/>
              </a:lnSpc>
            </a:pPr>
            <a:r>
              <a:rPr lang="en-ZW" dirty="0"/>
              <a:t>by adding value to agricultural products, </a:t>
            </a:r>
          </a:p>
          <a:p>
            <a:pPr marL="682625" indent="-273050" algn="just">
              <a:lnSpc>
                <a:spcPct val="150000"/>
              </a:lnSpc>
            </a:pPr>
            <a:r>
              <a:rPr lang="en-ZW" dirty="0"/>
              <a:t>by making use of farm assets, especially land and buildings for non-agricultural uses, </a:t>
            </a:r>
          </a:p>
          <a:p>
            <a:pPr marL="682625" indent="-273050" algn="just">
              <a:lnSpc>
                <a:spcPct val="150000"/>
              </a:lnSpc>
            </a:pPr>
            <a:r>
              <a:rPr lang="en-ZW" dirty="0"/>
              <a:t>by undertaking agricultural work on other farms and </a:t>
            </a:r>
          </a:p>
          <a:p>
            <a:pPr marL="682625" indent="-273050" algn="just">
              <a:lnSpc>
                <a:spcPct val="150000"/>
              </a:lnSpc>
            </a:pPr>
            <a:r>
              <a:rPr lang="en-ZW" dirty="0"/>
              <a:t>by becoming involved in non-agricultural economic activities off the farm. </a:t>
            </a:r>
          </a:p>
        </p:txBody>
      </p:sp>
      <p:sp>
        <p:nvSpPr>
          <p:cNvPr id="1048797"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250</a:t>
            </a:fld>
            <a:endParaRPr lang="en-ZW"/>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6" name="Title 1"/>
          <p:cNvSpPr>
            <a:spLocks noGrp="1"/>
          </p:cNvSpPr>
          <p:nvPr>
            <p:ph type="title"/>
          </p:nvPr>
        </p:nvSpPr>
        <p:spPr>
          <a:xfrm>
            <a:off x="1981200" y="274638"/>
            <a:ext cx="7467600" cy="487362"/>
          </a:xfrm>
        </p:spPr>
        <p:txBody>
          <a:bodyPr>
            <a:normAutofit fontScale="90000"/>
          </a:bodyPr>
          <a:lstStyle/>
          <a:p>
            <a:pPr algn="ctr"/>
            <a:r>
              <a:rPr lang="en-ZW" i="1" dirty="0"/>
              <a:t>3. A multisectoral approach</a:t>
            </a:r>
            <a:endParaRPr lang="en-ZW" dirty="0"/>
          </a:p>
        </p:txBody>
      </p:sp>
      <p:sp>
        <p:nvSpPr>
          <p:cNvPr id="1048787" name="Content Placeholder 2"/>
          <p:cNvSpPr>
            <a:spLocks noGrp="1"/>
          </p:cNvSpPr>
          <p:nvPr>
            <p:ph sz="quarter" idx="1"/>
          </p:nvPr>
        </p:nvSpPr>
        <p:spPr>
          <a:xfrm>
            <a:off x="1981200" y="1143000"/>
            <a:ext cx="8229600" cy="5330952"/>
          </a:xfrm>
        </p:spPr>
        <p:txBody>
          <a:bodyPr>
            <a:normAutofit fontScale="88333" lnSpcReduction="10000"/>
          </a:bodyPr>
          <a:lstStyle/>
          <a:p>
            <a:pPr algn="just">
              <a:lnSpc>
                <a:spcPct val="150000"/>
              </a:lnSpc>
            </a:pPr>
            <a:r>
              <a:rPr lang="en-ZW" dirty="0"/>
              <a:t>Area based approach</a:t>
            </a:r>
          </a:p>
          <a:p>
            <a:pPr algn="just">
              <a:lnSpc>
                <a:spcPct val="150000"/>
              </a:lnSpc>
            </a:pPr>
            <a:r>
              <a:rPr lang="en-ZW" dirty="0"/>
              <a:t>recognises the wider interactions within the rural economy and the importance of social and environmental as well as economic issues.</a:t>
            </a:r>
          </a:p>
          <a:p>
            <a:pPr algn="just">
              <a:lnSpc>
                <a:spcPct val="150000"/>
              </a:lnSpc>
            </a:pPr>
            <a:r>
              <a:rPr lang="en-ZW" dirty="0"/>
              <a:t>the establishment of new economic activity associated with the most advanced sectors of a modern economy, such as in information technology, and many areas have gained employment from the establishment of new firms and types of employment. </a:t>
            </a:r>
          </a:p>
        </p:txBody>
      </p:sp>
      <p:sp>
        <p:nvSpPr>
          <p:cNvPr id="1048788"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251</a:t>
            </a:fld>
            <a:endParaRPr lang="en-ZW"/>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0" name="Title 1"/>
          <p:cNvSpPr>
            <a:spLocks noGrp="1"/>
          </p:cNvSpPr>
          <p:nvPr>
            <p:ph type="title"/>
          </p:nvPr>
        </p:nvSpPr>
        <p:spPr>
          <a:xfrm>
            <a:off x="1981200" y="274638"/>
            <a:ext cx="7467600" cy="563562"/>
          </a:xfrm>
        </p:spPr>
        <p:txBody>
          <a:bodyPr>
            <a:normAutofit fontScale="90000"/>
          </a:bodyPr>
          <a:lstStyle/>
          <a:p>
            <a:r>
              <a:rPr lang="en-ZW" b="1" dirty="0"/>
              <a:t>4. A local approach</a:t>
            </a:r>
            <a:endParaRPr lang="en-ZW" dirty="0"/>
          </a:p>
        </p:txBody>
      </p:sp>
      <p:sp>
        <p:nvSpPr>
          <p:cNvPr id="1048781" name="Content Placeholder 2"/>
          <p:cNvSpPr>
            <a:spLocks noGrp="1"/>
          </p:cNvSpPr>
          <p:nvPr>
            <p:ph sz="quarter" idx="1"/>
          </p:nvPr>
        </p:nvSpPr>
        <p:spPr>
          <a:xfrm>
            <a:off x="1981200" y="1066800"/>
            <a:ext cx="7467600" cy="5407152"/>
          </a:xfrm>
        </p:spPr>
        <p:txBody>
          <a:bodyPr>
            <a:normAutofit fontScale="92500"/>
          </a:bodyPr>
          <a:lstStyle/>
          <a:p>
            <a:pPr algn="just">
              <a:lnSpc>
                <a:spcPct val="150000"/>
              </a:lnSpc>
            </a:pPr>
            <a:r>
              <a:rPr lang="en-ZW" dirty="0"/>
              <a:t>the differentiation between rural areas and the variation in individual circumstances within areas promotes a search for actions that recognise the specificity of solutions at most local levels. </a:t>
            </a:r>
          </a:p>
          <a:p>
            <a:pPr algn="just">
              <a:lnSpc>
                <a:spcPct val="150000"/>
              </a:lnSpc>
            </a:pPr>
            <a:r>
              <a:rPr lang="en-ZW" dirty="0"/>
              <a:t>These changes have reflected both forces fundamentally associated with national economic change and other factors more governed by local circumstances.</a:t>
            </a:r>
          </a:p>
        </p:txBody>
      </p:sp>
      <p:sp>
        <p:nvSpPr>
          <p:cNvPr id="1048782"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252</a:t>
            </a:fld>
            <a:endParaRPr lang="en-ZW"/>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4" name="Title 1"/>
          <p:cNvSpPr>
            <a:spLocks noGrp="1"/>
          </p:cNvSpPr>
          <p:nvPr>
            <p:ph type="title"/>
          </p:nvPr>
        </p:nvSpPr>
        <p:spPr>
          <a:xfrm>
            <a:off x="1981200" y="274638"/>
            <a:ext cx="8077200" cy="868362"/>
          </a:xfrm>
        </p:spPr>
        <p:txBody>
          <a:bodyPr>
            <a:normAutofit/>
          </a:bodyPr>
          <a:lstStyle/>
          <a:p>
            <a:r>
              <a:rPr lang="en-US" sz="2400" b="1" dirty="0"/>
              <a:t>5.1. Models of rural Development </a:t>
            </a:r>
            <a:br>
              <a:rPr lang="en-US" sz="2400" b="1" dirty="0"/>
            </a:br>
            <a:r>
              <a:rPr lang="en-US" sz="2400" b="1" dirty="0"/>
              <a:t>1. The Human Capital Model </a:t>
            </a:r>
            <a:endParaRPr lang="en-ZW" sz="2400" dirty="0"/>
          </a:p>
        </p:txBody>
      </p:sp>
      <p:sp>
        <p:nvSpPr>
          <p:cNvPr id="1048775" name="Content Placeholder 2"/>
          <p:cNvSpPr>
            <a:spLocks noGrp="1"/>
          </p:cNvSpPr>
          <p:nvPr>
            <p:ph sz="quarter" idx="1"/>
          </p:nvPr>
        </p:nvSpPr>
        <p:spPr>
          <a:xfrm>
            <a:off x="1981200" y="990600"/>
            <a:ext cx="8077200" cy="5483352"/>
          </a:xfrm>
        </p:spPr>
        <p:txBody>
          <a:bodyPr>
            <a:normAutofit fontScale="88333" lnSpcReduction="10000"/>
          </a:bodyPr>
          <a:lstStyle/>
          <a:p>
            <a:pPr algn="just">
              <a:lnSpc>
                <a:spcPct val="150000"/>
              </a:lnSpc>
              <a:buClrTx/>
              <a:buFont typeface="Wingdings" pitchFamily="2" charset="2"/>
              <a:buChar char="§"/>
            </a:pPr>
            <a:r>
              <a:rPr lang="en-US" dirty="0"/>
              <a:t>is based on the following two assumptions, which have been ignored in the classical theory of development. </a:t>
            </a:r>
          </a:p>
          <a:p>
            <a:pPr algn="just">
              <a:lnSpc>
                <a:spcPct val="150000"/>
              </a:lnSpc>
              <a:buClrTx/>
              <a:buFont typeface="Wingdings" pitchFamily="2" charset="2"/>
              <a:buChar char="§"/>
            </a:pPr>
            <a:r>
              <a:rPr lang="en-US" dirty="0"/>
              <a:t>Human physical and mental capabilities are partly inherited and partly acquired, and they vary from individual to individual.</a:t>
            </a:r>
            <a:endParaRPr lang="en-ZW" dirty="0"/>
          </a:p>
          <a:p>
            <a:pPr lvl="0" algn="just">
              <a:lnSpc>
                <a:spcPct val="150000"/>
              </a:lnSpc>
              <a:buClrTx/>
              <a:buFont typeface="Wingdings" pitchFamily="2" charset="2"/>
              <a:buChar char="§"/>
            </a:pPr>
            <a:r>
              <a:rPr lang="en-US" dirty="0"/>
              <a:t>Human capital directly contributes to development through its positive effect on productivity, and through reduction in resistance to the diffusion of new technologies in the economy, especially in the rural sector.</a:t>
            </a:r>
            <a:endParaRPr lang="en-ZW" dirty="0"/>
          </a:p>
          <a:p>
            <a:pPr algn="just">
              <a:lnSpc>
                <a:spcPct val="150000"/>
              </a:lnSpc>
              <a:buClrTx/>
              <a:buFont typeface="Wingdings" pitchFamily="2" charset="2"/>
              <a:buChar char="§"/>
            </a:pPr>
            <a:endParaRPr lang="en-ZW" dirty="0"/>
          </a:p>
        </p:txBody>
      </p:sp>
      <p:sp>
        <p:nvSpPr>
          <p:cNvPr id="1048776"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253</a:t>
            </a:fld>
            <a:endParaRPr lang="en-ZW"/>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6" name="Content Placeholder 2"/>
          <p:cNvSpPr>
            <a:spLocks noGrp="1"/>
          </p:cNvSpPr>
          <p:nvPr>
            <p:ph sz="quarter" idx="1"/>
          </p:nvPr>
        </p:nvSpPr>
        <p:spPr>
          <a:xfrm>
            <a:off x="1981200" y="990600"/>
            <a:ext cx="8077200" cy="5483352"/>
          </a:xfrm>
        </p:spPr>
        <p:txBody>
          <a:bodyPr/>
          <a:lstStyle/>
          <a:p>
            <a:pPr algn="just">
              <a:lnSpc>
                <a:spcPct val="150000"/>
              </a:lnSpc>
              <a:buClrTx/>
              <a:buFont typeface="Wingdings" pitchFamily="2" charset="2"/>
              <a:buChar char="§"/>
            </a:pPr>
            <a:r>
              <a:rPr lang="en-US" dirty="0"/>
              <a:t>This model shifts the emphasis from physical capital formation to human capital formation and from industrial development to rural development, as a basis for overall development.</a:t>
            </a:r>
            <a:endParaRPr lang="en-ZW" dirty="0"/>
          </a:p>
        </p:txBody>
      </p:sp>
      <p:sp>
        <p:nvSpPr>
          <p:cNvPr id="1048767"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254</a:t>
            </a:fld>
            <a:endParaRPr lang="en-ZW"/>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3" name="Title 1"/>
          <p:cNvSpPr>
            <a:spLocks noGrp="1"/>
          </p:cNvSpPr>
          <p:nvPr>
            <p:ph type="title"/>
          </p:nvPr>
        </p:nvSpPr>
        <p:spPr>
          <a:xfrm>
            <a:off x="1981200" y="274638"/>
            <a:ext cx="8077200" cy="487362"/>
          </a:xfrm>
        </p:spPr>
        <p:txBody>
          <a:bodyPr>
            <a:normAutofit/>
          </a:bodyPr>
          <a:lstStyle/>
          <a:p>
            <a:r>
              <a:rPr lang="en-US" sz="2400" b="1" dirty="0"/>
              <a:t>5.2.2 </a:t>
            </a:r>
            <a:r>
              <a:rPr lang="en-US" sz="2400" b="1" dirty="0" err="1"/>
              <a:t>Gandhian</a:t>
            </a:r>
            <a:r>
              <a:rPr lang="en-US" sz="2400" b="1" dirty="0"/>
              <a:t> Model to Rural Development</a:t>
            </a:r>
            <a:endParaRPr lang="en-ZW" sz="2400" dirty="0"/>
          </a:p>
        </p:txBody>
      </p:sp>
      <p:sp>
        <p:nvSpPr>
          <p:cNvPr id="1048764" name="Content Placeholder 2"/>
          <p:cNvSpPr>
            <a:spLocks noGrp="1"/>
          </p:cNvSpPr>
          <p:nvPr>
            <p:ph sz="quarter" idx="1"/>
          </p:nvPr>
        </p:nvSpPr>
        <p:spPr>
          <a:xfrm>
            <a:off x="1981200" y="990600"/>
            <a:ext cx="8077200" cy="5483352"/>
          </a:xfrm>
        </p:spPr>
        <p:txBody>
          <a:bodyPr/>
          <a:lstStyle/>
          <a:p>
            <a:pPr algn="just">
              <a:lnSpc>
                <a:spcPct val="150000"/>
              </a:lnSpc>
              <a:buClrTx/>
              <a:buFont typeface="Wingdings" pitchFamily="2" charset="2"/>
              <a:buChar char="§"/>
            </a:pPr>
            <a:r>
              <a:rPr lang="en-US" b="1" dirty="0"/>
              <a:t>Employment oriented planning to replace production oriented planning</a:t>
            </a:r>
          </a:p>
          <a:p>
            <a:pPr algn="just">
              <a:lnSpc>
                <a:spcPct val="150000"/>
              </a:lnSpc>
              <a:buClrTx/>
              <a:buFont typeface="Wingdings" pitchFamily="2" charset="2"/>
              <a:buChar char="§"/>
            </a:pPr>
            <a:r>
              <a:rPr lang="en-US" b="1" dirty="0"/>
              <a:t>Emphasis on development of agriculture as a means of enlarging employment</a:t>
            </a:r>
            <a:r>
              <a:rPr lang="en-US" dirty="0"/>
              <a:t> </a:t>
            </a:r>
          </a:p>
          <a:p>
            <a:pPr algn="just">
              <a:lnSpc>
                <a:spcPct val="150000"/>
              </a:lnSpc>
              <a:buClrTx/>
              <a:buFont typeface="Wingdings" pitchFamily="2" charset="2"/>
              <a:buChar char="§"/>
            </a:pPr>
            <a:r>
              <a:rPr lang="en-US" b="1" dirty="0"/>
              <a:t>Emphasis on small industries as against large industries        Final Choose            </a:t>
            </a:r>
            <a:endParaRPr lang="en-ZW" dirty="0"/>
          </a:p>
        </p:txBody>
      </p:sp>
      <p:sp>
        <p:nvSpPr>
          <p:cNvPr id="1048765"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255</a:t>
            </a:fld>
            <a:endParaRPr lang="en-ZW"/>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7" name="Title 1"/>
          <p:cNvSpPr>
            <a:spLocks noGrp="1"/>
          </p:cNvSpPr>
          <p:nvPr>
            <p:ph type="title"/>
          </p:nvPr>
        </p:nvSpPr>
        <p:spPr>
          <a:xfrm>
            <a:off x="1981200" y="274638"/>
            <a:ext cx="8077200" cy="487362"/>
          </a:xfrm>
        </p:spPr>
        <p:txBody>
          <a:bodyPr>
            <a:normAutofit fontScale="90000"/>
          </a:bodyPr>
          <a:lstStyle/>
          <a:p>
            <a:r>
              <a:rPr lang="en-US" b="1" dirty="0"/>
              <a:t>5.3 Self-Help Group Model</a:t>
            </a:r>
            <a:endParaRPr lang="en-ZW" dirty="0"/>
          </a:p>
        </p:txBody>
      </p:sp>
      <p:sp>
        <p:nvSpPr>
          <p:cNvPr id="1048758" name="Content Placeholder 2"/>
          <p:cNvSpPr>
            <a:spLocks noGrp="1"/>
          </p:cNvSpPr>
          <p:nvPr>
            <p:ph sz="quarter" idx="1"/>
          </p:nvPr>
        </p:nvSpPr>
        <p:spPr>
          <a:xfrm>
            <a:off x="1981200" y="990600"/>
            <a:ext cx="8077200" cy="5483352"/>
          </a:xfrm>
        </p:spPr>
        <p:txBody>
          <a:bodyPr>
            <a:normAutofit fontScale="95833" lnSpcReduction="10000"/>
          </a:bodyPr>
          <a:lstStyle/>
          <a:p>
            <a:pPr lvl="0" algn="just">
              <a:lnSpc>
                <a:spcPct val="160000"/>
              </a:lnSpc>
            </a:pPr>
            <a:r>
              <a:rPr lang="en-US" dirty="0"/>
              <a:t>SHG refers to "self-governed, peer controlled information group of people with similar socio-economic background and having a desire to collectively perform common purpose."</a:t>
            </a:r>
          </a:p>
          <a:p>
            <a:pPr lvl="0" algn="just">
              <a:lnSpc>
                <a:spcPct val="160000"/>
              </a:lnSpc>
            </a:pPr>
            <a:r>
              <a:rPr lang="en-US" dirty="0"/>
              <a:t>SHG are voluntarily coming together for achieving the following.</a:t>
            </a:r>
          </a:p>
          <a:p>
            <a:pPr marL="1023938" indent="-273050" algn="just">
              <a:lnSpc>
                <a:spcPct val="160000"/>
              </a:lnSpc>
              <a:buFont typeface="Wingdings" pitchFamily="2" charset="2"/>
              <a:buChar char="Ø"/>
            </a:pPr>
            <a:r>
              <a:rPr lang="en-US" i="1" dirty="0"/>
              <a:t>To save small amount of money regularly.</a:t>
            </a:r>
            <a:endParaRPr lang="en-ZW" i="1" dirty="0"/>
          </a:p>
          <a:p>
            <a:pPr marL="1023938" indent="-273050" algn="just">
              <a:lnSpc>
                <a:spcPct val="160000"/>
              </a:lnSpc>
              <a:buFont typeface="Wingdings" pitchFamily="2" charset="2"/>
              <a:buChar char="Ø"/>
            </a:pPr>
            <a:r>
              <a:rPr lang="en-US" i="1" dirty="0"/>
              <a:t>To mutually agree to contribute a common fund. </a:t>
            </a:r>
            <a:endParaRPr lang="en-ZW" i="1" dirty="0"/>
          </a:p>
          <a:p>
            <a:pPr algn="just">
              <a:lnSpc>
                <a:spcPct val="160000"/>
              </a:lnSpc>
              <a:buClrTx/>
              <a:buFont typeface="Wingdings" pitchFamily="2" charset="2"/>
              <a:buChar char="§"/>
            </a:pPr>
            <a:endParaRPr lang="en-ZW" dirty="0"/>
          </a:p>
        </p:txBody>
      </p:sp>
      <p:sp>
        <p:nvSpPr>
          <p:cNvPr id="1048759"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256</a:t>
            </a:fld>
            <a:endParaRPr lang="en-ZW"/>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Content Placeholder 2"/>
          <p:cNvSpPr>
            <a:spLocks noGrp="1"/>
          </p:cNvSpPr>
          <p:nvPr>
            <p:ph sz="quarter" idx="1"/>
          </p:nvPr>
        </p:nvSpPr>
        <p:spPr>
          <a:xfrm>
            <a:off x="1981200" y="688848"/>
            <a:ext cx="8077200" cy="6092952"/>
          </a:xfrm>
        </p:spPr>
        <p:txBody>
          <a:bodyPr>
            <a:normAutofit/>
          </a:bodyPr>
          <a:lstStyle/>
          <a:p>
            <a:pPr marL="914400" indent="-273050" algn="just">
              <a:lnSpc>
                <a:spcPct val="160000"/>
              </a:lnSpc>
              <a:buFont typeface="Wingdings" pitchFamily="2" charset="2"/>
              <a:buChar char="Ø"/>
            </a:pPr>
            <a:r>
              <a:rPr lang="en-US" i="1" dirty="0"/>
              <a:t>To meet their emergency needs.</a:t>
            </a:r>
            <a:endParaRPr lang="en-ZW" i="1" dirty="0"/>
          </a:p>
          <a:p>
            <a:pPr marL="914400" indent="-273050" algn="just">
              <a:lnSpc>
                <a:spcPct val="160000"/>
              </a:lnSpc>
              <a:buFont typeface="Wingdings" pitchFamily="2" charset="2"/>
              <a:buChar char="Ø"/>
            </a:pPr>
            <a:r>
              <a:rPr lang="en-US" i="1" dirty="0"/>
              <a:t>To have collective decision making.</a:t>
            </a:r>
            <a:endParaRPr lang="en-ZW" i="1" dirty="0"/>
          </a:p>
          <a:p>
            <a:pPr marL="914400" indent="-273050" algn="just">
              <a:lnSpc>
                <a:spcPct val="160000"/>
              </a:lnSpc>
              <a:buFont typeface="Wingdings" pitchFamily="2" charset="2"/>
              <a:buChar char="Ø"/>
            </a:pPr>
            <a:r>
              <a:rPr lang="en-US" i="1" dirty="0"/>
              <a:t>To solve conflicts through collective leadership mutual discussion. </a:t>
            </a:r>
            <a:endParaRPr lang="en-ZW" i="1" dirty="0"/>
          </a:p>
          <a:p>
            <a:pPr marL="914400" indent="-273050" algn="just">
              <a:lnSpc>
                <a:spcPct val="160000"/>
              </a:lnSpc>
              <a:buFont typeface="Wingdings" pitchFamily="2" charset="2"/>
              <a:buChar char="Ø"/>
            </a:pPr>
            <a:r>
              <a:rPr lang="en-US" i="1" dirty="0"/>
              <a:t>To provide collateral free loan with terms decided by the group at the market driven rates. </a:t>
            </a:r>
            <a:endParaRPr lang="en-ZW" i="1" dirty="0"/>
          </a:p>
          <a:p>
            <a:pPr algn="just">
              <a:lnSpc>
                <a:spcPct val="160000"/>
              </a:lnSpc>
              <a:buClrTx/>
              <a:buFont typeface="Wingdings" pitchFamily="2" charset="2"/>
              <a:buChar char="§"/>
            </a:pPr>
            <a:endParaRPr lang="en-ZW" dirty="0"/>
          </a:p>
        </p:txBody>
      </p:sp>
      <p:sp>
        <p:nvSpPr>
          <p:cNvPr id="1048610"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257</a:t>
            </a:fld>
            <a:endParaRPr lang="en-ZW"/>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1"/>
          <p:cNvSpPr>
            <a:spLocks noGrp="1"/>
          </p:cNvSpPr>
          <p:nvPr>
            <p:ph type="title"/>
          </p:nvPr>
        </p:nvSpPr>
        <p:spPr>
          <a:xfrm>
            <a:off x="1981200" y="274638"/>
            <a:ext cx="8077200" cy="487362"/>
          </a:xfrm>
        </p:spPr>
        <p:txBody>
          <a:bodyPr>
            <a:normAutofit fontScale="90000"/>
          </a:bodyPr>
          <a:lstStyle/>
          <a:p>
            <a:r>
              <a:rPr lang="en-US" b="1" dirty="0"/>
              <a:t>5.3.3Characteristics of SHGs </a:t>
            </a:r>
            <a:endParaRPr lang="en-ZW" dirty="0"/>
          </a:p>
        </p:txBody>
      </p:sp>
      <p:sp>
        <p:nvSpPr>
          <p:cNvPr id="1048604" name="Content Placeholder 2"/>
          <p:cNvSpPr>
            <a:spLocks noGrp="1"/>
          </p:cNvSpPr>
          <p:nvPr>
            <p:ph sz="quarter" idx="1"/>
          </p:nvPr>
        </p:nvSpPr>
        <p:spPr>
          <a:xfrm>
            <a:off x="1981200" y="990600"/>
            <a:ext cx="8077200" cy="5483352"/>
          </a:xfrm>
        </p:spPr>
        <p:txBody>
          <a:bodyPr>
            <a:normAutofit fontScale="80000" lnSpcReduction="10000"/>
          </a:bodyPr>
          <a:lstStyle/>
          <a:p>
            <a:pPr algn="just">
              <a:lnSpc>
                <a:spcPct val="150000"/>
              </a:lnSpc>
            </a:pPr>
            <a:r>
              <a:rPr lang="en-US" dirty="0"/>
              <a:t> The important characteristics of self-help groups are as follows: </a:t>
            </a:r>
            <a:endParaRPr lang="en-ZW" dirty="0"/>
          </a:p>
          <a:p>
            <a:pPr lvl="0" algn="just">
              <a:lnSpc>
                <a:spcPct val="150000"/>
              </a:lnSpc>
            </a:pPr>
            <a:r>
              <a:rPr lang="en-US" dirty="0"/>
              <a:t>They usually create a common fund by contributing their small savings on a regular basis. </a:t>
            </a:r>
            <a:endParaRPr lang="en-ZW" dirty="0"/>
          </a:p>
          <a:p>
            <a:pPr lvl="0" algn="just">
              <a:lnSpc>
                <a:spcPct val="150000"/>
              </a:lnSpc>
            </a:pPr>
            <a:r>
              <a:rPr lang="en-US" dirty="0"/>
              <a:t>The groups evolve a flexible system of operations often with the help of the non-governmental organizations (NGOs) and manage their common pooled resource in a democratic manner.</a:t>
            </a:r>
            <a:endParaRPr lang="en-ZW" dirty="0"/>
          </a:p>
          <a:p>
            <a:pPr lvl="0" algn="just">
              <a:lnSpc>
                <a:spcPct val="150000"/>
              </a:lnSpc>
            </a:pPr>
            <a:r>
              <a:rPr lang="en-US" dirty="0"/>
              <a:t> Groups consider loan requests in periodical meetings, with competing claims on limited resources being settled by consensus regarding greater needs.</a:t>
            </a:r>
            <a:endParaRPr lang="en-ZW" dirty="0"/>
          </a:p>
          <a:p>
            <a:pPr algn="just">
              <a:lnSpc>
                <a:spcPct val="150000"/>
              </a:lnSpc>
              <a:buClrTx/>
              <a:buFont typeface="Wingdings" pitchFamily="2" charset="2"/>
              <a:buChar char="§"/>
            </a:pPr>
            <a:endParaRPr lang="en-ZW" dirty="0"/>
          </a:p>
        </p:txBody>
      </p:sp>
      <p:sp>
        <p:nvSpPr>
          <p:cNvPr id="1048605"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258</a:t>
            </a:fld>
            <a:endParaRPr lang="en-ZW"/>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Content Placeholder 2"/>
          <p:cNvSpPr>
            <a:spLocks noGrp="1"/>
          </p:cNvSpPr>
          <p:nvPr>
            <p:ph sz="quarter" idx="1"/>
          </p:nvPr>
        </p:nvSpPr>
        <p:spPr>
          <a:xfrm>
            <a:off x="1981200" y="381000"/>
            <a:ext cx="8077200" cy="6092952"/>
          </a:xfrm>
        </p:spPr>
        <p:txBody>
          <a:bodyPr>
            <a:normAutofit fontScale="80000" lnSpcReduction="10000"/>
          </a:bodyPr>
          <a:lstStyle/>
          <a:p>
            <a:pPr lvl="0">
              <a:lnSpc>
                <a:spcPct val="150000"/>
              </a:lnSpc>
            </a:pPr>
            <a:r>
              <a:rPr lang="en-US" dirty="0"/>
              <a:t> loan is mainly on the basis of mutual need and trust with minimum documentation and without any tangible security.</a:t>
            </a:r>
            <a:endParaRPr lang="en-ZW" dirty="0"/>
          </a:p>
          <a:p>
            <a:pPr lvl="0">
              <a:lnSpc>
                <a:spcPct val="150000"/>
              </a:lnSpc>
            </a:pPr>
            <a:r>
              <a:rPr lang="en-US" dirty="0"/>
              <a:t> The amounts loaned are small, frequent and for short duration.</a:t>
            </a:r>
            <a:endParaRPr lang="en-ZW" dirty="0"/>
          </a:p>
          <a:p>
            <a:pPr lvl="0">
              <a:lnSpc>
                <a:spcPct val="150000"/>
              </a:lnSpc>
            </a:pPr>
            <a:r>
              <a:rPr lang="en-US" dirty="0"/>
              <a:t> Rates of interest vary from group to group depending upon the purpose of loans and are often higher than those of banks but lower than those of moneylenders.</a:t>
            </a:r>
            <a:endParaRPr lang="en-ZW" dirty="0"/>
          </a:p>
          <a:p>
            <a:pPr>
              <a:lnSpc>
                <a:spcPct val="150000"/>
              </a:lnSpc>
            </a:pPr>
            <a:r>
              <a:rPr lang="en-US" dirty="0"/>
              <a:t> At periodical meetings, besides collecting money, emerging rural, social and economic issues are discussed.</a:t>
            </a:r>
          </a:p>
          <a:p>
            <a:pPr>
              <a:lnSpc>
                <a:spcPct val="150000"/>
              </a:lnSpc>
            </a:pPr>
            <a:r>
              <a:rPr lang="en-US" dirty="0"/>
              <a:t>Defaulters are rare due to group pressure and intimate knowledge of the end use of the credit as also the borrower's economic resources.</a:t>
            </a:r>
            <a:endParaRPr lang="en-ZW" dirty="0"/>
          </a:p>
          <a:p>
            <a:pPr lvl="0">
              <a:lnSpc>
                <a:spcPct val="150000"/>
              </a:lnSpc>
            </a:pPr>
            <a:endParaRPr lang="en-US" dirty="0"/>
          </a:p>
          <a:p>
            <a:pPr lvl="0">
              <a:lnSpc>
                <a:spcPct val="150000"/>
              </a:lnSpc>
            </a:pPr>
            <a:endParaRPr lang="en-US" dirty="0"/>
          </a:p>
          <a:p>
            <a:pPr lvl="0">
              <a:lnSpc>
                <a:spcPct val="150000"/>
              </a:lnSpc>
            </a:pPr>
            <a:endParaRPr lang="en-ZW" dirty="0"/>
          </a:p>
          <a:p>
            <a:pPr algn="just">
              <a:lnSpc>
                <a:spcPct val="150000"/>
              </a:lnSpc>
              <a:buClrTx/>
              <a:buFont typeface="Wingdings" pitchFamily="2" charset="2"/>
              <a:buChar char="§"/>
            </a:pPr>
            <a:endParaRPr lang="en-ZW" dirty="0"/>
          </a:p>
        </p:txBody>
      </p:sp>
      <p:sp>
        <p:nvSpPr>
          <p:cNvPr id="1048600"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259</a:t>
            </a:fld>
            <a:endParaRPr lang="en-ZW"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68D7F1-FC2A-49A0-817E-25E1D4C497DD}"/>
              </a:ext>
            </a:extLst>
          </p:cNvPr>
          <p:cNvPicPr>
            <a:picLocks noGrp="1" noChangeAspect="1"/>
          </p:cNvPicPr>
          <p:nvPr>
            <p:ph idx="1"/>
          </p:nvPr>
        </p:nvPicPr>
        <p:blipFill>
          <a:blip r:embed="rId2"/>
          <a:stretch>
            <a:fillRect/>
          </a:stretch>
        </p:blipFill>
        <p:spPr>
          <a:xfrm>
            <a:off x="838200" y="569843"/>
            <a:ext cx="9829799" cy="5923031"/>
          </a:xfrm>
          <a:prstGeom prst="rect">
            <a:avLst/>
          </a:prstGeom>
        </p:spPr>
      </p:pic>
    </p:spTree>
    <p:extLst>
      <p:ext uri="{BB962C8B-B14F-4D97-AF65-F5344CB8AC3E}">
        <p14:creationId xmlns:p14="http://schemas.microsoft.com/office/powerpoint/2010/main" val="302009453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Title 1"/>
          <p:cNvSpPr>
            <a:spLocks noGrp="1"/>
          </p:cNvSpPr>
          <p:nvPr>
            <p:ph type="title"/>
          </p:nvPr>
        </p:nvSpPr>
        <p:spPr>
          <a:xfrm>
            <a:off x="1981200" y="274638"/>
            <a:ext cx="8077200" cy="487362"/>
          </a:xfrm>
        </p:spPr>
        <p:txBody>
          <a:bodyPr>
            <a:normAutofit fontScale="90000"/>
          </a:bodyPr>
          <a:lstStyle/>
          <a:p>
            <a:r>
              <a:rPr lang="en-US" b="1" dirty="0"/>
              <a:t>5.3.4 Functions of SHGs </a:t>
            </a:r>
            <a:endParaRPr lang="en-ZW" dirty="0"/>
          </a:p>
        </p:txBody>
      </p:sp>
      <p:sp>
        <p:nvSpPr>
          <p:cNvPr id="1048595" name="Content Placeholder 2"/>
          <p:cNvSpPr>
            <a:spLocks noGrp="1"/>
          </p:cNvSpPr>
          <p:nvPr>
            <p:ph sz="quarter" idx="1"/>
          </p:nvPr>
        </p:nvSpPr>
        <p:spPr>
          <a:xfrm>
            <a:off x="1828800" y="990600"/>
            <a:ext cx="8382000" cy="5483352"/>
          </a:xfrm>
        </p:spPr>
        <p:txBody>
          <a:bodyPr>
            <a:normAutofit/>
          </a:bodyPr>
          <a:lstStyle/>
          <a:p>
            <a:pPr algn="just">
              <a:lnSpc>
                <a:spcPct val="150000"/>
              </a:lnSpc>
              <a:buNone/>
            </a:pPr>
            <a:r>
              <a:rPr lang="en-US" i="1" dirty="0"/>
              <a:t>The important functions of SHG are the following:- </a:t>
            </a:r>
            <a:endParaRPr lang="en-ZW" i="1" dirty="0"/>
          </a:p>
          <a:p>
            <a:pPr marL="860425" indent="-273050" algn="just">
              <a:lnSpc>
                <a:spcPct val="150000"/>
              </a:lnSpc>
              <a:buFont typeface="Wingdings" pitchFamily="2" charset="2"/>
              <a:buChar char="Ø"/>
            </a:pPr>
            <a:r>
              <a:rPr lang="en-US" sz="2000" i="1" dirty="0"/>
              <a:t>Enabling members to become self-reliant and self-dependent. </a:t>
            </a:r>
            <a:endParaRPr lang="en-ZW" sz="2000" i="1" dirty="0"/>
          </a:p>
          <a:p>
            <a:pPr marL="860425" indent="-273050" algn="just">
              <a:lnSpc>
                <a:spcPct val="150000"/>
              </a:lnSpc>
              <a:buFont typeface="Wingdings" pitchFamily="2" charset="2"/>
              <a:buChar char="Ø"/>
            </a:pPr>
            <a:r>
              <a:rPr lang="en-US" sz="2000" i="1" dirty="0"/>
              <a:t>Providing a forum for members for discussing their social and economic problems.</a:t>
            </a:r>
            <a:endParaRPr lang="en-ZW" sz="2000" i="1" dirty="0"/>
          </a:p>
          <a:p>
            <a:pPr marL="860425" indent="-273050" algn="just">
              <a:lnSpc>
                <a:spcPct val="150000"/>
              </a:lnSpc>
              <a:buFont typeface="Wingdings" pitchFamily="2" charset="2"/>
              <a:buChar char="Ø"/>
            </a:pPr>
            <a:r>
              <a:rPr lang="en-US" sz="2000" i="1" dirty="0"/>
              <a:t>Enhancing the social status of members by virtue of their being members of the group.</a:t>
            </a:r>
            <a:endParaRPr lang="en-ZW" sz="2000" i="1" dirty="0"/>
          </a:p>
          <a:p>
            <a:pPr marL="860425" indent="-273050" algn="just">
              <a:lnSpc>
                <a:spcPct val="150000"/>
              </a:lnSpc>
              <a:buFont typeface="Wingdings" pitchFamily="2" charset="2"/>
              <a:buChar char="Ø"/>
            </a:pPr>
            <a:r>
              <a:rPr lang="en-US" sz="2000" i="1" dirty="0"/>
              <a:t>Providing a platform for members for exchange of idea.</a:t>
            </a:r>
            <a:endParaRPr lang="en-ZW" sz="2000" i="1" dirty="0"/>
          </a:p>
        </p:txBody>
      </p:sp>
      <p:sp>
        <p:nvSpPr>
          <p:cNvPr id="1048596"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260</a:t>
            </a:fld>
            <a:endParaRPr lang="en-ZW"/>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Content Placeholder 2"/>
          <p:cNvSpPr>
            <a:spLocks noGrp="1"/>
          </p:cNvSpPr>
          <p:nvPr>
            <p:ph sz="quarter" idx="1"/>
          </p:nvPr>
        </p:nvSpPr>
        <p:spPr>
          <a:xfrm>
            <a:off x="1828800" y="457200"/>
            <a:ext cx="8382000" cy="6016752"/>
          </a:xfrm>
        </p:spPr>
        <p:txBody>
          <a:bodyPr>
            <a:normAutofit fontScale="84167" lnSpcReduction="20000"/>
          </a:bodyPr>
          <a:lstStyle/>
          <a:p>
            <a:pPr lvl="0" algn="just">
              <a:lnSpc>
                <a:spcPct val="150000"/>
              </a:lnSpc>
            </a:pPr>
            <a:r>
              <a:rPr lang="en-US" dirty="0"/>
              <a:t>Developing and encouraging the decision making capacity of members.</a:t>
            </a:r>
            <a:endParaRPr lang="en-ZW" dirty="0"/>
          </a:p>
          <a:p>
            <a:pPr lvl="0" algn="just">
              <a:lnSpc>
                <a:spcPct val="150000"/>
              </a:lnSpc>
            </a:pPr>
            <a:r>
              <a:rPr lang="en-US" dirty="0"/>
              <a:t>Fostering a spirit of mutual help and cooperation among members.</a:t>
            </a:r>
            <a:endParaRPr lang="en-ZW" dirty="0"/>
          </a:p>
          <a:p>
            <a:pPr lvl="0" algn="just">
              <a:lnSpc>
                <a:spcPct val="150000"/>
              </a:lnSpc>
            </a:pPr>
            <a:r>
              <a:rPr lang="en-US" dirty="0"/>
              <a:t> Instilling in members a sense of strength and confidence which they need for solving their problems.</a:t>
            </a:r>
            <a:endParaRPr lang="en-ZW" dirty="0"/>
          </a:p>
          <a:p>
            <a:pPr lvl="0" algn="just">
              <a:lnSpc>
                <a:spcPct val="150000"/>
              </a:lnSpc>
            </a:pPr>
            <a:r>
              <a:rPr lang="en-US" dirty="0"/>
              <a:t> Providing organizational strength to members.</a:t>
            </a:r>
            <a:endParaRPr lang="en-ZW" dirty="0"/>
          </a:p>
          <a:p>
            <a:pPr lvl="0" algn="just">
              <a:lnSpc>
                <a:spcPct val="150000"/>
              </a:lnSpc>
            </a:pPr>
            <a:r>
              <a:rPr lang="en-US" dirty="0"/>
              <a:t> Providing literacy and increasing general awareness among members, and</a:t>
            </a:r>
            <a:endParaRPr lang="en-ZW" dirty="0"/>
          </a:p>
          <a:p>
            <a:pPr lvl="0" algn="just">
              <a:lnSpc>
                <a:spcPct val="150000"/>
              </a:lnSpc>
            </a:pPr>
            <a:r>
              <a:rPr lang="en-US" dirty="0"/>
              <a:t> Promoting numerically and equipping the poor with basic skills required for understanding monetary transactions. </a:t>
            </a:r>
          </a:p>
        </p:txBody>
      </p:sp>
      <p:sp>
        <p:nvSpPr>
          <p:cNvPr id="1048598"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261</a:t>
            </a:fld>
            <a:endParaRPr lang="en-ZW"/>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Content Placeholder 2"/>
          <p:cNvSpPr>
            <a:spLocks noGrp="1"/>
          </p:cNvSpPr>
          <p:nvPr>
            <p:ph sz="quarter" idx="1"/>
          </p:nvPr>
        </p:nvSpPr>
        <p:spPr>
          <a:xfrm>
            <a:off x="1828800" y="457200"/>
            <a:ext cx="8382000" cy="6016752"/>
          </a:xfrm>
        </p:spPr>
        <p:txBody>
          <a:bodyPr>
            <a:normAutofit/>
          </a:bodyPr>
          <a:lstStyle/>
          <a:p>
            <a:pPr algn="just">
              <a:lnSpc>
                <a:spcPct val="150000"/>
              </a:lnSpc>
              <a:buNone/>
            </a:pPr>
            <a:r>
              <a:rPr lang="en-US" dirty="0"/>
              <a:t>Thus, the SHGs function on the principle of the five '</a:t>
            </a:r>
            <a:r>
              <a:rPr lang="en-US" dirty="0" err="1"/>
              <a:t>p's</a:t>
            </a:r>
            <a:r>
              <a:rPr lang="en-US" dirty="0"/>
              <a:t>.</a:t>
            </a:r>
            <a:endParaRPr lang="en-ZW" dirty="0"/>
          </a:p>
          <a:p>
            <a:pPr lvl="0" algn="just">
              <a:lnSpc>
                <a:spcPct val="150000"/>
              </a:lnSpc>
            </a:pPr>
            <a:r>
              <a:rPr lang="en-US" dirty="0"/>
              <a:t>Propagator of voluntarism</a:t>
            </a:r>
            <a:endParaRPr lang="en-ZW" dirty="0"/>
          </a:p>
          <a:p>
            <a:pPr lvl="0" algn="just">
              <a:lnSpc>
                <a:spcPct val="150000"/>
              </a:lnSpc>
            </a:pPr>
            <a:r>
              <a:rPr lang="en-US" dirty="0"/>
              <a:t>Practitioner of mutual help</a:t>
            </a:r>
            <a:endParaRPr lang="en-ZW" dirty="0"/>
          </a:p>
          <a:p>
            <a:pPr lvl="0" algn="just">
              <a:lnSpc>
                <a:spcPct val="150000"/>
              </a:lnSpc>
            </a:pPr>
            <a:r>
              <a:rPr lang="en-US" dirty="0"/>
              <a:t>Provider of timely emergency loan</a:t>
            </a:r>
            <a:endParaRPr lang="en-ZW" dirty="0"/>
          </a:p>
          <a:p>
            <a:pPr lvl="0" algn="just">
              <a:lnSpc>
                <a:spcPct val="150000"/>
              </a:lnSpc>
            </a:pPr>
            <a:r>
              <a:rPr lang="en-US" dirty="0"/>
              <a:t>Promoter of thrift and savings,    Final Match     and</a:t>
            </a:r>
            <a:endParaRPr lang="en-ZW" dirty="0"/>
          </a:p>
          <a:p>
            <a:pPr lvl="0" algn="just">
              <a:lnSpc>
                <a:spcPct val="150000"/>
              </a:lnSpc>
            </a:pPr>
            <a:r>
              <a:rPr lang="en-US" dirty="0"/>
              <a:t>Purveyor of credit. </a:t>
            </a:r>
            <a:endParaRPr lang="en-ZW" dirty="0"/>
          </a:p>
          <a:p>
            <a:pPr algn="just">
              <a:lnSpc>
                <a:spcPct val="150000"/>
              </a:lnSpc>
              <a:buClrTx/>
              <a:buFont typeface="Wingdings" pitchFamily="2" charset="2"/>
              <a:buChar char="§"/>
            </a:pPr>
            <a:endParaRPr lang="en-ZW" dirty="0"/>
          </a:p>
        </p:txBody>
      </p:sp>
      <p:sp>
        <p:nvSpPr>
          <p:cNvPr id="1048602"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262</a:t>
            </a:fld>
            <a:endParaRPr lang="en-ZW"/>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Title 1"/>
          <p:cNvSpPr>
            <a:spLocks noGrp="1"/>
          </p:cNvSpPr>
          <p:nvPr>
            <p:ph type="title"/>
          </p:nvPr>
        </p:nvSpPr>
        <p:spPr>
          <a:xfrm>
            <a:off x="1981200" y="274638"/>
            <a:ext cx="8077200" cy="487362"/>
          </a:xfrm>
        </p:spPr>
        <p:txBody>
          <a:bodyPr>
            <a:normAutofit/>
          </a:bodyPr>
          <a:lstStyle/>
          <a:p>
            <a:r>
              <a:rPr lang="en-US" sz="2400" b="1" dirty="0"/>
              <a:t>5.4 Public-Private Partnership (PPP) Model</a:t>
            </a:r>
            <a:endParaRPr lang="en-ZW" sz="2400" dirty="0"/>
          </a:p>
        </p:txBody>
      </p:sp>
      <p:sp>
        <p:nvSpPr>
          <p:cNvPr id="1048607" name="Content Placeholder 2"/>
          <p:cNvSpPr>
            <a:spLocks noGrp="1"/>
          </p:cNvSpPr>
          <p:nvPr>
            <p:ph sz="quarter" idx="1"/>
          </p:nvPr>
        </p:nvSpPr>
        <p:spPr>
          <a:xfrm>
            <a:off x="1981200" y="1222248"/>
            <a:ext cx="8077200" cy="5483352"/>
          </a:xfrm>
        </p:spPr>
        <p:txBody>
          <a:bodyPr/>
          <a:lstStyle/>
          <a:p>
            <a:pPr algn="just">
              <a:lnSpc>
                <a:spcPct val="150000"/>
              </a:lnSpc>
              <a:buClrTx/>
              <a:buFont typeface="Wingdings" pitchFamily="2" charset="2"/>
              <a:buChar char="§"/>
            </a:pPr>
            <a:r>
              <a:rPr lang="en-US" dirty="0"/>
              <a:t>A </a:t>
            </a:r>
            <a:r>
              <a:rPr lang="en-US" dirty="0" err="1"/>
              <a:t>ppp</a:t>
            </a:r>
            <a:r>
              <a:rPr lang="en-US" dirty="0"/>
              <a:t> is a partnership between the public sector and the private sector for the purpose of delivering a project or service traditionally provided by the public sector.</a:t>
            </a:r>
            <a:endParaRPr lang="en-ZW" dirty="0"/>
          </a:p>
        </p:txBody>
      </p:sp>
      <p:sp>
        <p:nvSpPr>
          <p:cNvPr id="1048608"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263</a:t>
            </a:fld>
            <a:endParaRPr lang="en-ZW"/>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5" name="Title 1"/>
          <p:cNvSpPr>
            <a:spLocks noGrp="1"/>
          </p:cNvSpPr>
          <p:nvPr>
            <p:ph type="title"/>
          </p:nvPr>
        </p:nvSpPr>
        <p:spPr>
          <a:xfrm>
            <a:off x="1981200" y="274638"/>
            <a:ext cx="8077200" cy="487362"/>
          </a:xfrm>
        </p:spPr>
        <p:txBody>
          <a:bodyPr>
            <a:normAutofit fontScale="90000"/>
          </a:bodyPr>
          <a:lstStyle/>
          <a:p>
            <a:r>
              <a:rPr lang="en-US" b="1" dirty="0"/>
              <a:t>Why should governments consider </a:t>
            </a:r>
            <a:r>
              <a:rPr lang="en-US" b="1" dirty="0" err="1"/>
              <a:t>ppp</a:t>
            </a:r>
            <a:r>
              <a:rPr lang="en-US" b="1" dirty="0"/>
              <a:t>?</a:t>
            </a:r>
            <a:endParaRPr lang="en-ZW" dirty="0"/>
          </a:p>
        </p:txBody>
      </p:sp>
      <p:sp>
        <p:nvSpPr>
          <p:cNvPr id="1048956" name="Content Placeholder 2"/>
          <p:cNvSpPr>
            <a:spLocks noGrp="1"/>
          </p:cNvSpPr>
          <p:nvPr>
            <p:ph sz="quarter" idx="1"/>
          </p:nvPr>
        </p:nvSpPr>
        <p:spPr>
          <a:xfrm>
            <a:off x="1828800" y="990600"/>
            <a:ext cx="8229600" cy="5638800"/>
          </a:xfrm>
        </p:spPr>
        <p:txBody>
          <a:bodyPr>
            <a:normAutofit fontScale="67500" lnSpcReduction="20000"/>
          </a:bodyPr>
          <a:lstStyle/>
          <a:p>
            <a:pPr algn="just">
              <a:lnSpc>
                <a:spcPct val="160000"/>
              </a:lnSpc>
            </a:pPr>
            <a:r>
              <a:rPr lang="en-US" dirty="0"/>
              <a:t>This model enables governments to accurately measure, budget and manage the </a:t>
            </a:r>
            <a:r>
              <a:rPr lang="en-US" i="1" dirty="0"/>
              <a:t>total cost of ownership </a:t>
            </a:r>
            <a:r>
              <a:rPr lang="en-US" dirty="0"/>
              <a:t>of a building with guarantees from the private sector. This results in:</a:t>
            </a:r>
            <a:endParaRPr lang="en-ZW" dirty="0"/>
          </a:p>
          <a:p>
            <a:pPr marL="627063" indent="-273050" algn="just">
              <a:lnSpc>
                <a:spcPct val="160000"/>
              </a:lnSpc>
              <a:buFont typeface="Wingdings" pitchFamily="2" charset="2"/>
              <a:buChar char="Ø"/>
            </a:pPr>
            <a:r>
              <a:rPr lang="en-US" dirty="0"/>
              <a:t>Cost effective and efficient capital market access to address new and existing property needs</a:t>
            </a:r>
            <a:endParaRPr lang="en-ZW" dirty="0"/>
          </a:p>
          <a:p>
            <a:pPr marL="627063" indent="-273050" algn="just">
              <a:lnSpc>
                <a:spcPct val="160000"/>
              </a:lnSpc>
              <a:buFont typeface="Wingdings" pitchFamily="2" charset="2"/>
              <a:buChar char="Ø"/>
            </a:pPr>
            <a:r>
              <a:rPr lang="en-US" dirty="0"/>
              <a:t>Greater governance, transparency and discipline of public spending</a:t>
            </a:r>
            <a:endParaRPr lang="en-ZW" dirty="0"/>
          </a:p>
          <a:p>
            <a:pPr marL="627063" indent="-273050" algn="just">
              <a:lnSpc>
                <a:spcPct val="160000"/>
              </a:lnSpc>
              <a:buFont typeface="Wingdings" pitchFamily="2" charset="2"/>
              <a:buChar char="Ø"/>
            </a:pPr>
            <a:r>
              <a:rPr lang="en-US" dirty="0"/>
              <a:t>Timely construction of building projects</a:t>
            </a:r>
            <a:endParaRPr lang="en-ZW" dirty="0"/>
          </a:p>
          <a:p>
            <a:pPr marL="627063" indent="-273050" algn="just">
              <a:lnSpc>
                <a:spcPct val="160000"/>
              </a:lnSpc>
              <a:buFont typeface="Wingdings" pitchFamily="2" charset="2"/>
              <a:buChar char="Ø"/>
            </a:pPr>
            <a:r>
              <a:rPr lang="en-US" dirty="0"/>
              <a:t>Innovative building designs and operational strategies</a:t>
            </a:r>
            <a:endParaRPr lang="en-ZW" dirty="0"/>
          </a:p>
          <a:p>
            <a:pPr marL="627063" indent="-273050" algn="just">
              <a:lnSpc>
                <a:spcPct val="160000"/>
              </a:lnSpc>
              <a:buFont typeface="Wingdings" pitchFamily="2" charset="2"/>
              <a:buChar char="Ø"/>
            </a:pPr>
            <a:r>
              <a:rPr lang="en-US" dirty="0"/>
              <a:t>Continuous improvement in life safety, building operations and energy efficiency</a:t>
            </a:r>
            <a:endParaRPr lang="en-ZW" dirty="0"/>
          </a:p>
          <a:p>
            <a:pPr marL="627063" indent="-273050" algn="just">
              <a:lnSpc>
                <a:spcPct val="160000"/>
              </a:lnSpc>
              <a:buFont typeface="Wingdings" pitchFamily="2" charset="2"/>
              <a:buChar char="Ø"/>
            </a:pPr>
            <a:r>
              <a:rPr lang="en-US" dirty="0"/>
              <a:t>Job creation for your community</a:t>
            </a:r>
            <a:endParaRPr lang="en-ZW" dirty="0"/>
          </a:p>
          <a:p>
            <a:pPr algn="just">
              <a:lnSpc>
                <a:spcPct val="160000"/>
              </a:lnSpc>
              <a:buClrTx/>
              <a:buFont typeface="Wingdings" pitchFamily="2" charset="2"/>
              <a:buChar char="§"/>
            </a:pPr>
            <a:endParaRPr lang="en-ZW" dirty="0"/>
          </a:p>
        </p:txBody>
      </p:sp>
      <p:sp>
        <p:nvSpPr>
          <p:cNvPr id="1048957"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264</a:t>
            </a:fld>
            <a:endParaRPr lang="en-ZW"/>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8" name="Title 1"/>
          <p:cNvSpPr>
            <a:spLocks noGrp="1"/>
          </p:cNvSpPr>
          <p:nvPr>
            <p:ph type="title"/>
          </p:nvPr>
        </p:nvSpPr>
        <p:spPr>
          <a:xfrm>
            <a:off x="1981200" y="274638"/>
            <a:ext cx="8077200" cy="487362"/>
          </a:xfrm>
        </p:spPr>
        <p:txBody>
          <a:bodyPr>
            <a:normAutofit/>
          </a:bodyPr>
          <a:lstStyle/>
          <a:p>
            <a:r>
              <a:rPr lang="en-US" sz="2400" b="1" dirty="0"/>
              <a:t>5. Pre-requisites for a successful </a:t>
            </a:r>
            <a:r>
              <a:rPr lang="en-US" sz="2400" b="1" dirty="0" err="1"/>
              <a:t>ppp</a:t>
            </a:r>
            <a:r>
              <a:rPr lang="en-US" sz="2400" b="1" dirty="0"/>
              <a:t> program</a:t>
            </a:r>
            <a:endParaRPr lang="en-ZW" sz="2400" dirty="0"/>
          </a:p>
        </p:txBody>
      </p:sp>
      <p:sp>
        <p:nvSpPr>
          <p:cNvPr id="1048959" name="Content Placeholder 2"/>
          <p:cNvSpPr>
            <a:spLocks noGrp="1"/>
          </p:cNvSpPr>
          <p:nvPr>
            <p:ph sz="quarter" idx="1"/>
          </p:nvPr>
        </p:nvSpPr>
        <p:spPr>
          <a:xfrm>
            <a:off x="1752600" y="990600"/>
            <a:ext cx="8458200" cy="5483352"/>
          </a:xfrm>
        </p:spPr>
        <p:txBody>
          <a:bodyPr>
            <a:normAutofit fontScale="67500" lnSpcReduction="20000"/>
          </a:bodyPr>
          <a:lstStyle/>
          <a:p>
            <a:pPr algn="just">
              <a:lnSpc>
                <a:spcPct val="170000"/>
              </a:lnSpc>
              <a:buClrTx/>
              <a:buFont typeface="Wingdings" pitchFamily="2" charset="2"/>
              <a:buChar char="§"/>
            </a:pPr>
            <a:r>
              <a:rPr lang="en-US" dirty="0"/>
              <a:t>P3s are successful when the weight and magnitude of these types of projects is understood by all parties.</a:t>
            </a:r>
          </a:p>
          <a:p>
            <a:pPr algn="just">
              <a:lnSpc>
                <a:spcPct val="170000"/>
              </a:lnSpc>
              <a:buClrTx/>
              <a:buFont typeface="Wingdings" pitchFamily="2" charset="2"/>
              <a:buChar char="§"/>
            </a:pPr>
            <a:r>
              <a:rPr lang="en-US" dirty="0"/>
              <a:t>Both the public and private sectors must meet their commitments in order to transfer risk and deliver quality buildings. These includes,</a:t>
            </a:r>
          </a:p>
          <a:p>
            <a:pPr lvl="0" algn="just">
              <a:lnSpc>
                <a:spcPct val="170000"/>
              </a:lnSpc>
            </a:pPr>
            <a:r>
              <a:rPr lang="en-US" dirty="0"/>
              <a:t>Political commitment (continuity of policy)</a:t>
            </a:r>
            <a:endParaRPr lang="en-ZW" dirty="0"/>
          </a:p>
          <a:p>
            <a:pPr lvl="0" algn="just">
              <a:lnSpc>
                <a:spcPct val="170000"/>
              </a:lnSpc>
            </a:pPr>
            <a:r>
              <a:rPr lang="en-US" dirty="0"/>
              <a:t>Enabling legislation (enabling legislation…concession laws, tax anomalies)</a:t>
            </a:r>
            <a:endParaRPr lang="en-ZW" dirty="0"/>
          </a:p>
          <a:p>
            <a:pPr lvl="0" algn="just">
              <a:lnSpc>
                <a:spcPct val="170000"/>
              </a:lnSpc>
            </a:pPr>
            <a:r>
              <a:rPr lang="en-US" dirty="0"/>
              <a:t>Expertise (capacity building in both sectors)</a:t>
            </a:r>
            <a:endParaRPr lang="en-ZW" dirty="0"/>
          </a:p>
          <a:p>
            <a:pPr lvl="0" algn="just">
              <a:lnSpc>
                <a:spcPct val="170000"/>
              </a:lnSpc>
            </a:pPr>
            <a:r>
              <a:rPr lang="en-US" dirty="0"/>
              <a:t>Project prioritization (focus to improve success rates)</a:t>
            </a:r>
            <a:endParaRPr lang="en-ZW" dirty="0"/>
          </a:p>
          <a:p>
            <a:pPr lvl="0" algn="just">
              <a:lnSpc>
                <a:spcPct val="170000"/>
              </a:lnSpc>
            </a:pPr>
            <a:r>
              <a:rPr lang="en-US" dirty="0"/>
              <a:t>Deal flow and standardization (regularity of deals based on standard contracts)</a:t>
            </a:r>
            <a:endParaRPr lang="en-ZW" dirty="0"/>
          </a:p>
          <a:p>
            <a:pPr algn="just">
              <a:lnSpc>
                <a:spcPct val="170000"/>
              </a:lnSpc>
              <a:buClrTx/>
              <a:buFont typeface="Wingdings" pitchFamily="2" charset="2"/>
              <a:buChar char="§"/>
            </a:pPr>
            <a:endParaRPr lang="en-ZW" dirty="0"/>
          </a:p>
        </p:txBody>
      </p:sp>
      <p:sp>
        <p:nvSpPr>
          <p:cNvPr id="1048960"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265</a:t>
            </a:fld>
            <a:endParaRPr lang="en-ZW"/>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3CA78B-CA18-4265-9AF5-A34379CFABC4}"/>
              </a:ext>
            </a:extLst>
          </p:cNvPr>
          <p:cNvSpPr>
            <a:spLocks noGrp="1"/>
          </p:cNvSpPr>
          <p:nvPr>
            <p:ph idx="1"/>
          </p:nvPr>
        </p:nvSpPr>
        <p:spPr>
          <a:xfrm>
            <a:off x="838200" y="386862"/>
            <a:ext cx="10515600" cy="5790101"/>
          </a:xfrm>
        </p:spPr>
        <p:txBody>
          <a:bodyPr>
            <a:normAutofit/>
          </a:bodyPr>
          <a:lstStyle/>
          <a:p>
            <a:r>
              <a:rPr lang="am-ET" dirty="0"/>
              <a:t>"ትልልቅ ኢኮኖሚያዊ ሃሳቦችን ባስተምርም በርሃብ ለሚጠቁ ዜጎች ወዲያው ምንም ጠብ የሚል ነገር አለመኖሩ ያስቆጨኛል" </a:t>
            </a:r>
            <a:r>
              <a:rPr lang="en-US" dirty="0"/>
              <a:t>Dr. Muhammad </a:t>
            </a:r>
            <a:r>
              <a:rPr lang="en-US" dirty="0" err="1"/>
              <a:t>Yunus</a:t>
            </a:r>
            <a:r>
              <a:rPr lang="en-US" dirty="0"/>
              <a:t> (Development economics)</a:t>
            </a:r>
            <a:r>
              <a:rPr lang="am-ET" dirty="0"/>
              <a:t>፡፡</a:t>
            </a:r>
          </a:p>
          <a:p>
            <a:r>
              <a:rPr lang="am-ET" dirty="0"/>
              <a:t>በዓለም ላይ ብዙ ኢኮኖሚስቶች ከድህነት እንዴት መውጣት እንደሚቻል ቢያስተምሩም ያወሩትን እራሳቸው አድርገውት አይገኙም ነገር ግን ሙሃመድ የኑስ በ100 ሀገራት የሚተገበር የአነስተኛ ብድር አቅርቦት ተቋም በማቋቋም ሚሊዮኖችን ከድህነት ለማውጣት በቅቷል፤ በዚህም ተግባሩ ሙሃመድ የኑስ እና ያቋቋመው ግራሚን ባንክ በጋራ የ2006 የዓለም የሰላም የኖቤል ሽልማት አግኝተዋል፡፡</a:t>
            </a:r>
          </a:p>
          <a:p>
            <a:endParaRPr lang="en-US" dirty="0"/>
          </a:p>
        </p:txBody>
      </p:sp>
    </p:spTree>
    <p:extLst>
      <p:ext uri="{BB962C8B-B14F-4D97-AF65-F5344CB8AC3E}">
        <p14:creationId xmlns:p14="http://schemas.microsoft.com/office/powerpoint/2010/main" val="114639424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D16E0-13CC-46C1-B802-ACA13E216D79}"/>
              </a:ext>
            </a:extLst>
          </p:cNvPr>
          <p:cNvSpPr>
            <a:spLocks noGrp="1"/>
          </p:cNvSpPr>
          <p:nvPr>
            <p:ph idx="1"/>
          </p:nvPr>
        </p:nvSpPr>
        <p:spPr>
          <a:xfrm>
            <a:off x="838200" y="650631"/>
            <a:ext cx="10515600" cy="5526332"/>
          </a:xfrm>
        </p:spPr>
        <p:txBody>
          <a:bodyPr/>
          <a:lstStyle/>
          <a:p>
            <a:r>
              <a:rPr lang="am-ET" dirty="0"/>
              <a:t>በምዕተ ዓመቱ ከተፈጠሩ 12 ስራ ፈጣሪዎች መካከል አንዱ የሆነው ኢኮኖሚስት፤ በ2008 '</a:t>
            </a:r>
            <a:r>
              <a:rPr lang="en-US" dirty="0"/>
              <a:t>Top 100 Global Thinkers' </a:t>
            </a:r>
            <a:r>
              <a:rPr lang="am-ET" dirty="0"/>
              <a:t>ከሚባሉት ውስጥ በደረጃ 2ኛው ነበር! ለምን ባንክ እንዳቋቋመ ሲጠየቅ፡-</a:t>
            </a:r>
          </a:p>
          <a:p>
            <a:r>
              <a:rPr lang="am-ET" dirty="0"/>
              <a:t>“</a:t>
            </a:r>
            <a:r>
              <a:rPr lang="en-US" dirty="0"/>
              <a:t>In 1974 we ended up with a famine in the country. </a:t>
            </a:r>
          </a:p>
          <a:p>
            <a:r>
              <a:rPr lang="en-US" dirty="0"/>
              <a:t>People were dying of hunger and not having enough to eat. </a:t>
            </a:r>
          </a:p>
          <a:p>
            <a:r>
              <a:rPr lang="en-US" dirty="0"/>
              <a:t>And that's a terrible situation to see around you.</a:t>
            </a:r>
          </a:p>
          <a:p>
            <a:r>
              <a:rPr lang="en-US" dirty="0"/>
              <a:t> And I was feeling terrible that here I teach  </a:t>
            </a:r>
            <a:r>
              <a:rPr lang="en-US" i="1" dirty="0" err="1">
                <a:solidFill>
                  <a:srgbClr val="FF0000"/>
                </a:solidFill>
                <a:latin typeface="Bahnschrift SemiBold Condensed" panose="020B0502040204020203" pitchFamily="34" charset="0"/>
                <a:hlinkClick r:id="rId2">
                  <a:extLst>
                    <a:ext uri="{A12FA001-AC4F-418D-AE19-62706E023703}">
                      <ahyp:hlinkClr xmlns:ahyp="http://schemas.microsoft.com/office/drawing/2018/hyperlinkcolor" val="tx"/>
                    </a:ext>
                  </a:extLst>
                </a:hlinkClick>
              </a:rPr>
              <a:t>Elegant_theories_of_economics</a:t>
            </a:r>
            <a:r>
              <a:rPr lang="en-US" dirty="0"/>
              <a:t>, and those theories are of no use at the moment with the people who are going hungry.</a:t>
            </a:r>
          </a:p>
          <a:p>
            <a:r>
              <a:rPr lang="en-US" dirty="0"/>
              <a:t> So I wanted to see if as a person, as a human being, I could be of some use to some people”.</a:t>
            </a:r>
          </a:p>
          <a:p>
            <a:endParaRPr lang="en-US" dirty="0"/>
          </a:p>
        </p:txBody>
      </p:sp>
    </p:spTree>
    <p:extLst>
      <p:ext uri="{BB962C8B-B14F-4D97-AF65-F5344CB8AC3E}">
        <p14:creationId xmlns:p14="http://schemas.microsoft.com/office/powerpoint/2010/main" val="113916635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Content Placeholder 2"/>
          <p:cNvSpPr>
            <a:spLocks noGrp="1"/>
          </p:cNvSpPr>
          <p:nvPr>
            <p:ph sz="quarter" idx="1"/>
          </p:nvPr>
        </p:nvSpPr>
        <p:spPr>
          <a:xfrm>
            <a:off x="1981200" y="990600"/>
            <a:ext cx="8077200" cy="5483352"/>
          </a:xfrm>
        </p:spPr>
        <p:txBody>
          <a:bodyPr>
            <a:normAutofit fontScale="98958"/>
          </a:bodyPr>
          <a:lstStyle/>
          <a:p>
            <a:pPr algn="ctr">
              <a:buClrTx/>
              <a:buNone/>
            </a:pPr>
            <a:endParaRPr lang="en-ZW" sz="9600" dirty="0"/>
          </a:p>
          <a:p>
            <a:pPr algn="ctr">
              <a:buClrTx/>
              <a:buNone/>
            </a:pPr>
            <a:r>
              <a:rPr lang="en-ZW" sz="9600" dirty="0">
                <a:solidFill>
                  <a:srgbClr val="FF0000"/>
                </a:solidFill>
              </a:rPr>
              <a:t>Thank you!!!</a:t>
            </a:r>
          </a:p>
        </p:txBody>
      </p:sp>
      <p:sp>
        <p:nvSpPr>
          <p:cNvPr id="1048612"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268</a:t>
            </a:fld>
            <a:endParaRPr lang="en-ZW"/>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839358-DB7D-45D7-AD5B-5E8F28C66236}"/>
              </a:ext>
            </a:extLst>
          </p:cNvPr>
          <p:cNvPicPr>
            <a:picLocks noGrp="1" noChangeAspect="1"/>
          </p:cNvPicPr>
          <p:nvPr>
            <p:ph idx="1"/>
          </p:nvPr>
        </p:nvPicPr>
        <p:blipFill>
          <a:blip r:embed="rId2"/>
          <a:stretch>
            <a:fillRect/>
          </a:stretch>
        </p:blipFill>
        <p:spPr>
          <a:xfrm>
            <a:off x="1060174" y="516835"/>
            <a:ext cx="8216347" cy="5527606"/>
          </a:xfrm>
          <a:prstGeom prst="rect">
            <a:avLst/>
          </a:prstGeom>
        </p:spPr>
      </p:pic>
    </p:spTree>
    <p:extLst>
      <p:ext uri="{BB962C8B-B14F-4D97-AF65-F5344CB8AC3E}">
        <p14:creationId xmlns:p14="http://schemas.microsoft.com/office/powerpoint/2010/main" val="396241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C0A0E1D-8C9A-4A51-A3B2-4A57FF8B9B44}"/>
              </a:ext>
            </a:extLst>
          </p:cNvPr>
          <p:cNvPicPr>
            <a:picLocks noGrp="1" noChangeAspect="1"/>
          </p:cNvPicPr>
          <p:nvPr>
            <p:ph idx="1"/>
          </p:nvPr>
        </p:nvPicPr>
        <p:blipFill>
          <a:blip r:embed="rId2"/>
          <a:stretch>
            <a:fillRect/>
          </a:stretch>
        </p:blipFill>
        <p:spPr>
          <a:xfrm>
            <a:off x="1073427" y="622852"/>
            <a:ext cx="8251266" cy="5554111"/>
          </a:xfrm>
          <a:prstGeom prst="rect">
            <a:avLst/>
          </a:prstGeom>
        </p:spPr>
      </p:pic>
    </p:spTree>
    <p:extLst>
      <p:ext uri="{BB962C8B-B14F-4D97-AF65-F5344CB8AC3E}">
        <p14:creationId xmlns:p14="http://schemas.microsoft.com/office/powerpoint/2010/main" val="1443128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C43504-22FC-44F5-AD4A-0FD9187116E9}"/>
              </a:ext>
            </a:extLst>
          </p:cNvPr>
          <p:cNvPicPr>
            <a:picLocks noGrp="1" noChangeAspect="1"/>
          </p:cNvPicPr>
          <p:nvPr>
            <p:ph idx="1"/>
          </p:nvPr>
        </p:nvPicPr>
        <p:blipFill>
          <a:blip r:embed="rId2"/>
          <a:stretch>
            <a:fillRect/>
          </a:stretch>
        </p:blipFill>
        <p:spPr>
          <a:xfrm>
            <a:off x="1126435" y="755374"/>
            <a:ext cx="9130748" cy="5421589"/>
          </a:xfrm>
          <a:prstGeom prst="rect">
            <a:avLst/>
          </a:prstGeom>
        </p:spPr>
      </p:pic>
    </p:spTree>
    <p:extLst>
      <p:ext uri="{BB962C8B-B14F-4D97-AF65-F5344CB8AC3E}">
        <p14:creationId xmlns:p14="http://schemas.microsoft.com/office/powerpoint/2010/main" val="387217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C7564-4D17-4A93-9DE4-D6056FC9C35A}"/>
              </a:ext>
            </a:extLst>
          </p:cNvPr>
          <p:cNvPicPr>
            <a:picLocks noChangeAspect="1"/>
          </p:cNvPicPr>
          <p:nvPr/>
        </p:nvPicPr>
        <p:blipFill>
          <a:blip r:embed="rId2"/>
          <a:stretch>
            <a:fillRect/>
          </a:stretch>
        </p:blipFill>
        <p:spPr>
          <a:xfrm>
            <a:off x="1232452" y="1068386"/>
            <a:ext cx="9568069" cy="4855335"/>
          </a:xfrm>
          <a:prstGeom prst="rect">
            <a:avLst/>
          </a:prstGeom>
        </p:spPr>
      </p:pic>
    </p:spTree>
    <p:extLst>
      <p:ext uri="{BB962C8B-B14F-4D97-AF65-F5344CB8AC3E}">
        <p14:creationId xmlns:p14="http://schemas.microsoft.com/office/powerpoint/2010/main" val="605090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57CCDA5-D644-48F9-9DC7-B7522633D744}"/>
              </a:ext>
            </a:extLst>
          </p:cNvPr>
          <p:cNvPicPr>
            <a:picLocks noGrp="1" noChangeAspect="1"/>
          </p:cNvPicPr>
          <p:nvPr>
            <p:ph idx="1"/>
          </p:nvPr>
        </p:nvPicPr>
        <p:blipFill>
          <a:blip r:embed="rId2"/>
          <a:stretch>
            <a:fillRect/>
          </a:stretch>
        </p:blipFill>
        <p:spPr>
          <a:xfrm>
            <a:off x="1007166" y="675861"/>
            <a:ext cx="8481390" cy="5461345"/>
          </a:xfrm>
          <a:prstGeom prst="rect">
            <a:avLst/>
          </a:prstGeom>
        </p:spPr>
      </p:pic>
    </p:spTree>
    <p:extLst>
      <p:ext uri="{BB962C8B-B14F-4D97-AF65-F5344CB8AC3E}">
        <p14:creationId xmlns:p14="http://schemas.microsoft.com/office/powerpoint/2010/main" val="3436996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FE13256-C48E-4D7F-BD4A-6F561D25C61E}"/>
              </a:ext>
            </a:extLst>
          </p:cNvPr>
          <p:cNvPicPr>
            <a:picLocks noGrp="1" noChangeAspect="1"/>
          </p:cNvPicPr>
          <p:nvPr>
            <p:ph idx="1"/>
          </p:nvPr>
        </p:nvPicPr>
        <p:blipFill>
          <a:blip r:embed="rId2"/>
          <a:stretch>
            <a:fillRect/>
          </a:stretch>
        </p:blipFill>
        <p:spPr>
          <a:xfrm>
            <a:off x="1086678" y="689113"/>
            <a:ext cx="7860455" cy="5487850"/>
          </a:xfrm>
          <a:prstGeom prst="rect">
            <a:avLst/>
          </a:prstGeom>
        </p:spPr>
      </p:pic>
    </p:spTree>
    <p:extLst>
      <p:ext uri="{BB962C8B-B14F-4D97-AF65-F5344CB8AC3E}">
        <p14:creationId xmlns:p14="http://schemas.microsoft.com/office/powerpoint/2010/main" val="652396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3F71136-F2D0-460B-B1D6-2DED4A9994AC}"/>
              </a:ext>
            </a:extLst>
          </p:cNvPr>
          <p:cNvPicPr>
            <a:picLocks noGrp="1" noChangeAspect="1"/>
          </p:cNvPicPr>
          <p:nvPr>
            <p:ph idx="1"/>
          </p:nvPr>
        </p:nvPicPr>
        <p:blipFill>
          <a:blip r:embed="rId2"/>
          <a:stretch>
            <a:fillRect/>
          </a:stretch>
        </p:blipFill>
        <p:spPr>
          <a:xfrm>
            <a:off x="1073426" y="649357"/>
            <a:ext cx="9223513" cy="5527606"/>
          </a:xfrm>
          <a:prstGeom prst="rect">
            <a:avLst/>
          </a:prstGeom>
        </p:spPr>
      </p:pic>
    </p:spTree>
    <p:extLst>
      <p:ext uri="{BB962C8B-B14F-4D97-AF65-F5344CB8AC3E}">
        <p14:creationId xmlns:p14="http://schemas.microsoft.com/office/powerpoint/2010/main" val="349033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EC1FD7-DBBC-459E-95CD-01F5D83154D4}"/>
              </a:ext>
            </a:extLst>
          </p:cNvPr>
          <p:cNvPicPr>
            <a:picLocks noGrp="1" noChangeAspect="1"/>
          </p:cNvPicPr>
          <p:nvPr>
            <p:ph idx="1"/>
          </p:nvPr>
        </p:nvPicPr>
        <p:blipFill>
          <a:blip r:embed="rId2"/>
          <a:stretch>
            <a:fillRect/>
          </a:stretch>
        </p:blipFill>
        <p:spPr>
          <a:xfrm>
            <a:off x="1285461" y="490330"/>
            <a:ext cx="7818782" cy="5713137"/>
          </a:xfrm>
          <a:prstGeom prst="rect">
            <a:avLst/>
          </a:prstGeom>
        </p:spPr>
      </p:pic>
    </p:spTree>
    <p:extLst>
      <p:ext uri="{BB962C8B-B14F-4D97-AF65-F5344CB8AC3E}">
        <p14:creationId xmlns:p14="http://schemas.microsoft.com/office/powerpoint/2010/main" val="674088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6D23-92E5-43A1-A86D-F1FBCB52579B}"/>
              </a:ext>
            </a:extLst>
          </p:cNvPr>
          <p:cNvSpPr>
            <a:spLocks noGrp="1"/>
          </p:cNvSpPr>
          <p:nvPr>
            <p:ph type="title"/>
          </p:nvPr>
        </p:nvSpPr>
        <p:spPr/>
        <p:txBody>
          <a:bodyPr/>
          <a:lstStyle/>
          <a:p>
            <a:pPr algn="ctr"/>
            <a:r>
              <a:rPr lang="en-US" dirty="0">
                <a:solidFill>
                  <a:srgbClr val="FF0000"/>
                </a:solidFill>
                <a:latin typeface="Bernard MT Condensed" panose="02050806060905020404" pitchFamily="18" charset="0"/>
              </a:rPr>
              <a:t>Chapter 2:Agricultural Economics</a:t>
            </a:r>
          </a:p>
        </p:txBody>
      </p:sp>
      <p:pic>
        <p:nvPicPr>
          <p:cNvPr id="4" name="Content Placeholder 3">
            <a:extLst>
              <a:ext uri="{FF2B5EF4-FFF2-40B4-BE49-F238E27FC236}">
                <a16:creationId xmlns:a16="http://schemas.microsoft.com/office/drawing/2014/main" id="{2E2D7E6D-FA14-4794-8A2A-A60DD87FD2B8}"/>
              </a:ext>
            </a:extLst>
          </p:cNvPr>
          <p:cNvPicPr>
            <a:picLocks noGrp="1" noChangeAspect="1"/>
          </p:cNvPicPr>
          <p:nvPr>
            <p:ph idx="1"/>
          </p:nvPr>
        </p:nvPicPr>
        <p:blipFill>
          <a:blip r:embed="rId2"/>
          <a:stretch>
            <a:fillRect/>
          </a:stretch>
        </p:blipFill>
        <p:spPr>
          <a:xfrm>
            <a:off x="2652712" y="1962944"/>
            <a:ext cx="6886575" cy="4076700"/>
          </a:xfrm>
          <a:prstGeom prst="rect">
            <a:avLst/>
          </a:prstGeom>
        </p:spPr>
      </p:pic>
    </p:spTree>
    <p:extLst>
      <p:ext uri="{BB962C8B-B14F-4D97-AF65-F5344CB8AC3E}">
        <p14:creationId xmlns:p14="http://schemas.microsoft.com/office/powerpoint/2010/main" val="3241797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BAB0F1A-B3F6-4299-BE26-6610EB49401A}"/>
              </a:ext>
            </a:extLst>
          </p:cNvPr>
          <p:cNvPicPr>
            <a:picLocks noGrp="1" noChangeAspect="1"/>
          </p:cNvPicPr>
          <p:nvPr>
            <p:ph idx="1"/>
          </p:nvPr>
        </p:nvPicPr>
        <p:blipFill>
          <a:blip r:embed="rId2"/>
          <a:stretch>
            <a:fillRect/>
          </a:stretch>
        </p:blipFill>
        <p:spPr>
          <a:xfrm>
            <a:off x="838200" y="675861"/>
            <a:ext cx="9657522" cy="5501102"/>
          </a:xfrm>
          <a:prstGeom prst="rect">
            <a:avLst/>
          </a:prstGeom>
        </p:spPr>
      </p:pic>
    </p:spTree>
    <p:extLst>
      <p:ext uri="{BB962C8B-B14F-4D97-AF65-F5344CB8AC3E}">
        <p14:creationId xmlns:p14="http://schemas.microsoft.com/office/powerpoint/2010/main" val="157357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B3B6EF-1CDC-4C1B-8C21-B8D5366EA20D}"/>
              </a:ext>
            </a:extLst>
          </p:cNvPr>
          <p:cNvPicPr>
            <a:picLocks noGrp="1" noChangeAspect="1"/>
          </p:cNvPicPr>
          <p:nvPr>
            <p:ph idx="1"/>
          </p:nvPr>
        </p:nvPicPr>
        <p:blipFill>
          <a:blip r:embed="rId2"/>
          <a:stretch>
            <a:fillRect/>
          </a:stretch>
        </p:blipFill>
        <p:spPr>
          <a:xfrm>
            <a:off x="954157" y="1219200"/>
            <a:ext cx="9780104" cy="4957763"/>
          </a:xfrm>
          <a:prstGeom prst="rect">
            <a:avLst/>
          </a:prstGeom>
        </p:spPr>
      </p:pic>
    </p:spTree>
    <p:extLst>
      <p:ext uri="{BB962C8B-B14F-4D97-AF65-F5344CB8AC3E}">
        <p14:creationId xmlns:p14="http://schemas.microsoft.com/office/powerpoint/2010/main" val="2209493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D83354A-2512-4246-8576-2CB34B1FFB52}"/>
              </a:ext>
            </a:extLst>
          </p:cNvPr>
          <p:cNvPicPr>
            <a:picLocks noGrp="1" noChangeAspect="1"/>
          </p:cNvPicPr>
          <p:nvPr>
            <p:ph idx="1"/>
          </p:nvPr>
        </p:nvPicPr>
        <p:blipFill>
          <a:blip r:embed="rId2"/>
          <a:stretch>
            <a:fillRect/>
          </a:stretch>
        </p:blipFill>
        <p:spPr>
          <a:xfrm>
            <a:off x="1219200" y="861391"/>
            <a:ext cx="8945217" cy="5315572"/>
          </a:xfrm>
          <a:prstGeom prst="rect">
            <a:avLst/>
          </a:prstGeom>
        </p:spPr>
      </p:pic>
    </p:spTree>
    <p:extLst>
      <p:ext uri="{BB962C8B-B14F-4D97-AF65-F5344CB8AC3E}">
        <p14:creationId xmlns:p14="http://schemas.microsoft.com/office/powerpoint/2010/main" val="3151883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F7301C-FE6E-446D-A5E3-6232D659C4DE}"/>
              </a:ext>
            </a:extLst>
          </p:cNvPr>
          <p:cNvPicPr>
            <a:picLocks noGrp="1" noChangeAspect="1"/>
          </p:cNvPicPr>
          <p:nvPr>
            <p:ph idx="1"/>
          </p:nvPr>
        </p:nvPicPr>
        <p:blipFill>
          <a:blip r:embed="rId2"/>
          <a:stretch>
            <a:fillRect/>
          </a:stretch>
        </p:blipFill>
        <p:spPr>
          <a:xfrm>
            <a:off x="1470991" y="967409"/>
            <a:ext cx="8666922" cy="5209554"/>
          </a:xfrm>
          <a:prstGeom prst="rect">
            <a:avLst/>
          </a:prstGeom>
        </p:spPr>
      </p:pic>
    </p:spTree>
    <p:extLst>
      <p:ext uri="{BB962C8B-B14F-4D97-AF65-F5344CB8AC3E}">
        <p14:creationId xmlns:p14="http://schemas.microsoft.com/office/powerpoint/2010/main" val="75178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4667CD-616A-4270-BE8E-991F21A9AC2E}"/>
              </a:ext>
            </a:extLst>
          </p:cNvPr>
          <p:cNvPicPr>
            <a:picLocks noGrp="1" noChangeAspect="1"/>
          </p:cNvPicPr>
          <p:nvPr>
            <p:ph idx="1"/>
          </p:nvPr>
        </p:nvPicPr>
        <p:blipFill>
          <a:blip r:embed="rId2"/>
          <a:stretch>
            <a:fillRect/>
          </a:stretch>
        </p:blipFill>
        <p:spPr>
          <a:xfrm>
            <a:off x="1245704" y="901148"/>
            <a:ext cx="8322366" cy="5275815"/>
          </a:xfrm>
          <a:prstGeom prst="rect">
            <a:avLst/>
          </a:prstGeom>
        </p:spPr>
      </p:pic>
    </p:spTree>
    <p:extLst>
      <p:ext uri="{BB962C8B-B14F-4D97-AF65-F5344CB8AC3E}">
        <p14:creationId xmlns:p14="http://schemas.microsoft.com/office/powerpoint/2010/main" val="351143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C39F9-1983-4287-B9C0-83952768271F}"/>
              </a:ext>
            </a:extLst>
          </p:cNvPr>
          <p:cNvPicPr>
            <a:picLocks noChangeAspect="1"/>
          </p:cNvPicPr>
          <p:nvPr/>
        </p:nvPicPr>
        <p:blipFill>
          <a:blip r:embed="rId2"/>
          <a:stretch>
            <a:fillRect/>
          </a:stretch>
        </p:blipFill>
        <p:spPr>
          <a:xfrm>
            <a:off x="1431235" y="397565"/>
            <a:ext cx="9011478" cy="5685183"/>
          </a:xfrm>
          <a:prstGeom prst="rect">
            <a:avLst/>
          </a:prstGeom>
        </p:spPr>
      </p:pic>
    </p:spTree>
    <p:extLst>
      <p:ext uri="{BB962C8B-B14F-4D97-AF65-F5344CB8AC3E}">
        <p14:creationId xmlns:p14="http://schemas.microsoft.com/office/powerpoint/2010/main" val="2605885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0BF0963-5020-41C5-9B5A-E1DFF945F312}"/>
              </a:ext>
            </a:extLst>
          </p:cNvPr>
          <p:cNvPicPr>
            <a:picLocks noGrp="1" noChangeAspect="1"/>
          </p:cNvPicPr>
          <p:nvPr>
            <p:ph idx="1"/>
          </p:nvPr>
        </p:nvPicPr>
        <p:blipFill>
          <a:blip r:embed="rId2"/>
          <a:stretch>
            <a:fillRect/>
          </a:stretch>
        </p:blipFill>
        <p:spPr>
          <a:xfrm>
            <a:off x="1113184" y="954157"/>
            <a:ext cx="9369286" cy="5222806"/>
          </a:xfrm>
          <a:prstGeom prst="rect">
            <a:avLst/>
          </a:prstGeom>
        </p:spPr>
      </p:pic>
    </p:spTree>
    <p:extLst>
      <p:ext uri="{BB962C8B-B14F-4D97-AF65-F5344CB8AC3E}">
        <p14:creationId xmlns:p14="http://schemas.microsoft.com/office/powerpoint/2010/main" val="4269778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9B28EE6-3CC7-4E3E-9236-5E8A2CF42D06}"/>
              </a:ext>
            </a:extLst>
          </p:cNvPr>
          <p:cNvPicPr>
            <a:picLocks noGrp="1" noChangeAspect="1"/>
          </p:cNvPicPr>
          <p:nvPr>
            <p:ph idx="1"/>
          </p:nvPr>
        </p:nvPicPr>
        <p:blipFill>
          <a:blip r:embed="rId2"/>
          <a:stretch>
            <a:fillRect/>
          </a:stretch>
        </p:blipFill>
        <p:spPr>
          <a:xfrm>
            <a:off x="940904" y="874643"/>
            <a:ext cx="8971722" cy="5302320"/>
          </a:xfrm>
          <a:prstGeom prst="rect">
            <a:avLst/>
          </a:prstGeom>
        </p:spPr>
      </p:pic>
    </p:spTree>
    <p:extLst>
      <p:ext uri="{BB962C8B-B14F-4D97-AF65-F5344CB8AC3E}">
        <p14:creationId xmlns:p14="http://schemas.microsoft.com/office/powerpoint/2010/main" val="401110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F011A0C-03F8-48F1-A553-87B0F3D78264}"/>
              </a:ext>
            </a:extLst>
          </p:cNvPr>
          <p:cNvPicPr>
            <a:picLocks noGrp="1" noChangeAspect="1"/>
          </p:cNvPicPr>
          <p:nvPr>
            <p:ph idx="1"/>
          </p:nvPr>
        </p:nvPicPr>
        <p:blipFill>
          <a:blip r:embed="rId2"/>
          <a:stretch>
            <a:fillRect/>
          </a:stretch>
        </p:blipFill>
        <p:spPr>
          <a:xfrm>
            <a:off x="1113182" y="821635"/>
            <a:ext cx="8772939" cy="5355328"/>
          </a:xfrm>
          <a:prstGeom prst="rect">
            <a:avLst/>
          </a:prstGeom>
        </p:spPr>
      </p:pic>
    </p:spTree>
    <p:extLst>
      <p:ext uri="{BB962C8B-B14F-4D97-AF65-F5344CB8AC3E}">
        <p14:creationId xmlns:p14="http://schemas.microsoft.com/office/powerpoint/2010/main" val="740237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F5C454-9EA8-44DB-BC1F-C57B2F4BC7C8}"/>
              </a:ext>
            </a:extLst>
          </p:cNvPr>
          <p:cNvPicPr>
            <a:picLocks noGrp="1" noChangeAspect="1"/>
          </p:cNvPicPr>
          <p:nvPr>
            <p:ph idx="1"/>
          </p:nvPr>
        </p:nvPicPr>
        <p:blipFill>
          <a:blip r:embed="rId2"/>
          <a:stretch>
            <a:fillRect/>
          </a:stretch>
        </p:blipFill>
        <p:spPr>
          <a:xfrm>
            <a:off x="1007165" y="874643"/>
            <a:ext cx="9064487" cy="5302320"/>
          </a:xfrm>
          <a:prstGeom prst="rect">
            <a:avLst/>
          </a:prstGeom>
        </p:spPr>
      </p:pic>
    </p:spTree>
    <p:extLst>
      <p:ext uri="{BB962C8B-B14F-4D97-AF65-F5344CB8AC3E}">
        <p14:creationId xmlns:p14="http://schemas.microsoft.com/office/powerpoint/2010/main" val="4169715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5FF94D-9EF0-4C51-808C-AB55E49285CC}"/>
              </a:ext>
            </a:extLst>
          </p:cNvPr>
          <p:cNvPicPr>
            <a:picLocks noGrp="1" noChangeAspect="1"/>
          </p:cNvPicPr>
          <p:nvPr>
            <p:ph idx="1"/>
          </p:nvPr>
        </p:nvPicPr>
        <p:blipFill>
          <a:blip r:embed="rId2"/>
          <a:stretch>
            <a:fillRect/>
          </a:stretch>
        </p:blipFill>
        <p:spPr>
          <a:xfrm>
            <a:off x="1298713" y="1245704"/>
            <a:ext cx="8839200" cy="4931259"/>
          </a:xfrm>
          <a:prstGeom prst="rect">
            <a:avLst/>
          </a:prstGeom>
        </p:spPr>
      </p:pic>
    </p:spTree>
    <p:extLst>
      <p:ext uri="{BB962C8B-B14F-4D97-AF65-F5344CB8AC3E}">
        <p14:creationId xmlns:p14="http://schemas.microsoft.com/office/powerpoint/2010/main" val="3382446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4A61D8-A966-4799-81CE-8319470AA4E3}"/>
              </a:ext>
            </a:extLst>
          </p:cNvPr>
          <p:cNvPicPr>
            <a:picLocks noGrp="1" noChangeAspect="1"/>
          </p:cNvPicPr>
          <p:nvPr>
            <p:ph idx="1"/>
          </p:nvPr>
        </p:nvPicPr>
        <p:blipFill>
          <a:blip r:embed="rId2"/>
          <a:stretch>
            <a:fillRect/>
          </a:stretch>
        </p:blipFill>
        <p:spPr>
          <a:xfrm>
            <a:off x="1073426" y="954157"/>
            <a:ext cx="9581321" cy="5289066"/>
          </a:xfrm>
          <a:prstGeom prst="rect">
            <a:avLst/>
          </a:prstGeom>
        </p:spPr>
      </p:pic>
    </p:spTree>
    <p:extLst>
      <p:ext uri="{BB962C8B-B14F-4D97-AF65-F5344CB8AC3E}">
        <p14:creationId xmlns:p14="http://schemas.microsoft.com/office/powerpoint/2010/main" val="1565741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283F65-0F17-4C78-A398-5F1C8550A5C9}"/>
              </a:ext>
            </a:extLst>
          </p:cNvPr>
          <p:cNvPicPr>
            <a:picLocks noGrp="1" noChangeAspect="1"/>
          </p:cNvPicPr>
          <p:nvPr>
            <p:ph idx="1"/>
          </p:nvPr>
        </p:nvPicPr>
        <p:blipFill>
          <a:blip r:embed="rId2"/>
          <a:stretch>
            <a:fillRect/>
          </a:stretch>
        </p:blipFill>
        <p:spPr>
          <a:xfrm>
            <a:off x="689112" y="1139687"/>
            <a:ext cx="9183757" cy="5037276"/>
          </a:xfrm>
          <a:prstGeom prst="rect">
            <a:avLst/>
          </a:prstGeom>
        </p:spPr>
      </p:pic>
    </p:spTree>
    <p:extLst>
      <p:ext uri="{BB962C8B-B14F-4D97-AF65-F5344CB8AC3E}">
        <p14:creationId xmlns:p14="http://schemas.microsoft.com/office/powerpoint/2010/main" val="188614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ACF3944-16E4-43ED-B8B6-5C9A22E04624}"/>
              </a:ext>
            </a:extLst>
          </p:cNvPr>
          <p:cNvPicPr>
            <a:picLocks noGrp="1" noChangeAspect="1"/>
          </p:cNvPicPr>
          <p:nvPr>
            <p:ph idx="1"/>
          </p:nvPr>
        </p:nvPicPr>
        <p:blipFill>
          <a:blip r:embed="rId2"/>
          <a:stretch>
            <a:fillRect/>
          </a:stretch>
        </p:blipFill>
        <p:spPr>
          <a:xfrm>
            <a:off x="838200" y="1099930"/>
            <a:ext cx="9047922" cy="5077033"/>
          </a:xfrm>
          <a:prstGeom prst="rect">
            <a:avLst/>
          </a:prstGeom>
        </p:spPr>
      </p:pic>
    </p:spTree>
    <p:extLst>
      <p:ext uri="{BB962C8B-B14F-4D97-AF65-F5344CB8AC3E}">
        <p14:creationId xmlns:p14="http://schemas.microsoft.com/office/powerpoint/2010/main" val="3836862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0F43D3-EC90-4041-AEF0-E92016D3DF2C}"/>
              </a:ext>
            </a:extLst>
          </p:cNvPr>
          <p:cNvPicPr>
            <a:picLocks noGrp="1" noChangeAspect="1"/>
          </p:cNvPicPr>
          <p:nvPr>
            <p:ph idx="1"/>
          </p:nvPr>
        </p:nvPicPr>
        <p:blipFill>
          <a:blip r:embed="rId2"/>
          <a:stretch>
            <a:fillRect/>
          </a:stretch>
        </p:blipFill>
        <p:spPr>
          <a:xfrm>
            <a:off x="980661" y="874643"/>
            <a:ext cx="8328352" cy="5302320"/>
          </a:xfrm>
          <a:prstGeom prst="rect">
            <a:avLst/>
          </a:prstGeom>
        </p:spPr>
      </p:pic>
    </p:spTree>
    <p:extLst>
      <p:ext uri="{BB962C8B-B14F-4D97-AF65-F5344CB8AC3E}">
        <p14:creationId xmlns:p14="http://schemas.microsoft.com/office/powerpoint/2010/main" val="2404642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55D3FEE-7BDE-48C8-97AF-785E9D31F7D2}"/>
              </a:ext>
            </a:extLst>
          </p:cNvPr>
          <p:cNvPicPr>
            <a:picLocks noGrp="1" noChangeAspect="1"/>
          </p:cNvPicPr>
          <p:nvPr>
            <p:ph idx="1"/>
          </p:nvPr>
        </p:nvPicPr>
        <p:blipFill>
          <a:blip r:embed="rId2"/>
          <a:stretch>
            <a:fillRect/>
          </a:stretch>
        </p:blipFill>
        <p:spPr>
          <a:xfrm>
            <a:off x="1046922" y="993913"/>
            <a:ext cx="9011478" cy="5183050"/>
          </a:xfrm>
          <a:prstGeom prst="rect">
            <a:avLst/>
          </a:prstGeom>
        </p:spPr>
      </p:pic>
    </p:spTree>
    <p:extLst>
      <p:ext uri="{BB962C8B-B14F-4D97-AF65-F5344CB8AC3E}">
        <p14:creationId xmlns:p14="http://schemas.microsoft.com/office/powerpoint/2010/main" val="222953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8C845-DB67-44FC-8B4B-2402FA4DF11C}"/>
              </a:ext>
            </a:extLst>
          </p:cNvPr>
          <p:cNvPicPr>
            <a:picLocks noChangeAspect="1"/>
          </p:cNvPicPr>
          <p:nvPr/>
        </p:nvPicPr>
        <p:blipFill>
          <a:blip r:embed="rId2"/>
          <a:stretch>
            <a:fillRect/>
          </a:stretch>
        </p:blipFill>
        <p:spPr>
          <a:xfrm>
            <a:off x="1073425" y="371061"/>
            <a:ext cx="9488557" cy="5936974"/>
          </a:xfrm>
          <a:prstGeom prst="rect">
            <a:avLst/>
          </a:prstGeom>
        </p:spPr>
      </p:pic>
    </p:spTree>
    <p:extLst>
      <p:ext uri="{BB962C8B-B14F-4D97-AF65-F5344CB8AC3E}">
        <p14:creationId xmlns:p14="http://schemas.microsoft.com/office/powerpoint/2010/main" val="2406326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34ECF38-3B0F-49A7-B879-B9B22C6529E5}"/>
              </a:ext>
            </a:extLst>
          </p:cNvPr>
          <p:cNvPicPr>
            <a:picLocks noGrp="1" noChangeAspect="1"/>
          </p:cNvPicPr>
          <p:nvPr>
            <p:ph idx="1"/>
          </p:nvPr>
        </p:nvPicPr>
        <p:blipFill>
          <a:blip r:embed="rId2"/>
          <a:stretch>
            <a:fillRect/>
          </a:stretch>
        </p:blipFill>
        <p:spPr>
          <a:xfrm>
            <a:off x="838201" y="940904"/>
            <a:ext cx="8509852" cy="5236059"/>
          </a:xfrm>
          <a:prstGeom prst="rect">
            <a:avLst/>
          </a:prstGeom>
        </p:spPr>
      </p:pic>
    </p:spTree>
    <p:extLst>
      <p:ext uri="{BB962C8B-B14F-4D97-AF65-F5344CB8AC3E}">
        <p14:creationId xmlns:p14="http://schemas.microsoft.com/office/powerpoint/2010/main" val="1166602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4" name="Title 1"/>
          <p:cNvSpPr>
            <a:spLocks noGrp="1"/>
          </p:cNvSpPr>
          <p:nvPr>
            <p:ph type="title"/>
          </p:nvPr>
        </p:nvSpPr>
        <p:spPr>
          <a:xfrm>
            <a:off x="1981200" y="274638"/>
            <a:ext cx="8229600" cy="715962"/>
          </a:xfrm>
        </p:spPr>
        <p:txBody>
          <a:bodyPr>
            <a:normAutofit/>
          </a:bodyPr>
          <a:lstStyle/>
          <a:p>
            <a:r>
              <a:rPr lang="en-US" sz="2800" b="1" dirty="0">
                <a:latin typeface="Times New Roman" pitchFamily="18" charset="0"/>
                <a:cs typeface="Times New Roman" pitchFamily="18" charset="0"/>
              </a:rPr>
              <a:t>Models of Agricultural Development</a:t>
            </a:r>
            <a:endParaRPr lang="en-ZW" sz="2800" dirty="0">
              <a:latin typeface="Times New Roman" pitchFamily="18" charset="0"/>
              <a:cs typeface="Times New Roman" pitchFamily="18" charset="0"/>
            </a:endParaRPr>
          </a:p>
        </p:txBody>
      </p:sp>
      <p:sp>
        <p:nvSpPr>
          <p:cNvPr id="1048755" name="Content Placeholder 2"/>
          <p:cNvSpPr>
            <a:spLocks noGrp="1"/>
          </p:cNvSpPr>
          <p:nvPr>
            <p:ph sz="quarter" idx="1"/>
          </p:nvPr>
        </p:nvSpPr>
        <p:spPr>
          <a:xfrm>
            <a:off x="1981200" y="1676400"/>
            <a:ext cx="8229600" cy="4953000"/>
          </a:xfrm>
        </p:spPr>
        <p:txBody>
          <a:bodyPr>
            <a:normAutofit/>
          </a:bodyPr>
          <a:lstStyle/>
          <a:p>
            <a:pPr marL="1311275" algn="just">
              <a:lnSpc>
                <a:spcPct val="150000"/>
              </a:lnSpc>
              <a:buFont typeface="Wingdings" pitchFamily="2" charset="2"/>
              <a:buChar char="§"/>
            </a:pPr>
            <a:r>
              <a:rPr lang="en-US" b="1" dirty="0">
                <a:solidFill>
                  <a:srgbClr val="7030A0"/>
                </a:solidFill>
                <a:latin typeface="Estrangelo Edessa" pitchFamily="66" charset="0"/>
                <a:cs typeface="Estrangelo Edessa" pitchFamily="66" charset="0"/>
              </a:rPr>
              <a:t>The frontier model </a:t>
            </a:r>
          </a:p>
          <a:p>
            <a:pPr marL="1311275" algn="just">
              <a:lnSpc>
                <a:spcPct val="150000"/>
              </a:lnSpc>
              <a:buFont typeface="Wingdings" pitchFamily="2" charset="2"/>
              <a:buChar char="§"/>
            </a:pPr>
            <a:r>
              <a:rPr lang="en-ZW" b="1" i="1" dirty="0">
                <a:solidFill>
                  <a:srgbClr val="7030A0"/>
                </a:solidFill>
                <a:latin typeface="Estrangelo Edessa" pitchFamily="66" charset="0"/>
                <a:cs typeface="Estrangelo Edessa" pitchFamily="66" charset="0"/>
              </a:rPr>
              <a:t>The Conservation Model</a:t>
            </a:r>
          </a:p>
          <a:p>
            <a:pPr marL="1311275" algn="just">
              <a:lnSpc>
                <a:spcPct val="150000"/>
              </a:lnSpc>
              <a:buFont typeface="Wingdings" pitchFamily="2" charset="2"/>
              <a:buChar char="§"/>
            </a:pPr>
            <a:r>
              <a:rPr lang="en-ZW" b="1" i="1" dirty="0">
                <a:solidFill>
                  <a:srgbClr val="7030A0"/>
                </a:solidFill>
                <a:latin typeface="Estrangelo Edessa" pitchFamily="66" charset="0"/>
                <a:cs typeface="Estrangelo Edessa" pitchFamily="66" charset="0"/>
              </a:rPr>
              <a:t>The Urban Impact Model</a:t>
            </a:r>
          </a:p>
          <a:p>
            <a:pPr marL="1311275" algn="just">
              <a:lnSpc>
                <a:spcPct val="150000"/>
              </a:lnSpc>
              <a:buNone/>
            </a:pPr>
            <a:r>
              <a:rPr lang="en-ZW" b="1" i="1" dirty="0">
                <a:solidFill>
                  <a:srgbClr val="7030A0"/>
                </a:solidFill>
                <a:latin typeface="Estrangelo Edessa" pitchFamily="66" charset="0"/>
                <a:cs typeface="Estrangelo Edessa" pitchFamily="66" charset="0"/>
              </a:rPr>
              <a:t>          (location model)</a:t>
            </a:r>
          </a:p>
          <a:p>
            <a:pPr marL="1311275" algn="just">
              <a:lnSpc>
                <a:spcPct val="150000"/>
              </a:lnSpc>
              <a:buFont typeface="Wingdings" pitchFamily="2" charset="2"/>
              <a:buChar char="§"/>
            </a:pPr>
            <a:r>
              <a:rPr lang="en-ZW" b="1" i="1" dirty="0">
                <a:solidFill>
                  <a:srgbClr val="7030A0"/>
                </a:solidFill>
                <a:latin typeface="Estrangelo Edessa" pitchFamily="66" charset="0"/>
                <a:cs typeface="Estrangelo Edessa" pitchFamily="66" charset="0"/>
              </a:rPr>
              <a:t>The Diffusion Model</a:t>
            </a:r>
          </a:p>
          <a:p>
            <a:pPr marL="1311275" algn="just">
              <a:lnSpc>
                <a:spcPct val="150000"/>
              </a:lnSpc>
              <a:buFont typeface="Wingdings" pitchFamily="2" charset="2"/>
              <a:buChar char="§"/>
            </a:pPr>
            <a:r>
              <a:rPr lang="en-ZW" b="1" i="1" dirty="0">
                <a:solidFill>
                  <a:srgbClr val="7030A0"/>
                </a:solidFill>
                <a:latin typeface="Estrangelo Edessa" pitchFamily="66" charset="0"/>
                <a:cs typeface="Estrangelo Edessa" pitchFamily="66" charset="0"/>
              </a:rPr>
              <a:t>The High-Payoff Input Model</a:t>
            </a:r>
          </a:p>
        </p:txBody>
      </p:sp>
      <p:sp>
        <p:nvSpPr>
          <p:cNvPr id="1048756"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51</a:t>
            </a:fld>
            <a:endParaRPr lang="en-ZW"/>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0" name="Title 1"/>
          <p:cNvSpPr>
            <a:spLocks noGrp="1"/>
          </p:cNvSpPr>
          <p:nvPr>
            <p:ph type="title"/>
          </p:nvPr>
        </p:nvSpPr>
        <p:spPr>
          <a:xfrm>
            <a:off x="1981200" y="274638"/>
            <a:ext cx="8229600" cy="868362"/>
          </a:xfrm>
        </p:spPr>
        <p:txBody>
          <a:bodyPr>
            <a:normAutofit/>
          </a:bodyPr>
          <a:lstStyle/>
          <a:p>
            <a:pPr lvl="0" algn="just"/>
            <a:r>
              <a:rPr lang="en-US" dirty="0"/>
              <a:t>1. The frontier model</a:t>
            </a:r>
            <a:endParaRPr lang="en-ZW" dirty="0"/>
          </a:p>
        </p:txBody>
      </p:sp>
      <p:sp>
        <p:nvSpPr>
          <p:cNvPr id="1048761" name="Content Placeholder 2"/>
          <p:cNvSpPr>
            <a:spLocks noGrp="1"/>
          </p:cNvSpPr>
          <p:nvPr>
            <p:ph sz="quarter" idx="1"/>
          </p:nvPr>
        </p:nvSpPr>
        <p:spPr/>
        <p:txBody>
          <a:bodyPr/>
          <a:lstStyle/>
          <a:p>
            <a:r>
              <a:rPr lang="en-US" dirty="0"/>
              <a:t>agricultural production increases as a result of expansion in areas cultivated</a:t>
            </a:r>
            <a:endParaRPr lang="en-ZW" dirty="0"/>
          </a:p>
        </p:txBody>
      </p:sp>
      <p:sp>
        <p:nvSpPr>
          <p:cNvPr id="1048762"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52</a:t>
            </a:fld>
            <a:endParaRPr lang="en-ZW"/>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8" name="Title 1"/>
          <p:cNvSpPr>
            <a:spLocks noGrp="1"/>
          </p:cNvSpPr>
          <p:nvPr>
            <p:ph type="title"/>
          </p:nvPr>
        </p:nvSpPr>
        <p:spPr>
          <a:xfrm>
            <a:off x="1981200" y="274638"/>
            <a:ext cx="8229600" cy="792162"/>
          </a:xfrm>
        </p:spPr>
        <p:txBody>
          <a:bodyPr>
            <a:noAutofit/>
          </a:bodyPr>
          <a:lstStyle/>
          <a:p>
            <a:pPr marL="514350" indent="-514350" algn="just"/>
            <a:r>
              <a:rPr lang="en-ZW" sz="3200" dirty="0"/>
              <a:t>2. Conservation Techniques</a:t>
            </a:r>
          </a:p>
        </p:txBody>
      </p:sp>
      <p:sp>
        <p:nvSpPr>
          <p:cNvPr id="1048769" name="Content Placeholder 2"/>
          <p:cNvSpPr>
            <a:spLocks noGrp="1"/>
          </p:cNvSpPr>
          <p:nvPr>
            <p:ph sz="quarter" idx="1"/>
          </p:nvPr>
        </p:nvSpPr>
        <p:spPr>
          <a:xfrm>
            <a:off x="1981200" y="1295400"/>
            <a:ext cx="8229600" cy="5181600"/>
          </a:xfrm>
        </p:spPr>
        <p:txBody>
          <a:bodyPr/>
          <a:lstStyle/>
          <a:p>
            <a:r>
              <a:rPr lang="en-ZW" dirty="0"/>
              <a:t>Input produced by agriculture itself</a:t>
            </a:r>
          </a:p>
          <a:p>
            <a:r>
              <a:rPr lang="en-ZW" dirty="0"/>
              <a:t>There is a limit on results</a:t>
            </a:r>
          </a:p>
        </p:txBody>
      </p:sp>
      <p:sp>
        <p:nvSpPr>
          <p:cNvPr id="1048770"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53</a:t>
            </a:fld>
            <a:endParaRPr lang="en-ZW"/>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1" name="Title 1"/>
          <p:cNvSpPr>
            <a:spLocks noGrp="1"/>
          </p:cNvSpPr>
          <p:nvPr>
            <p:ph type="title"/>
          </p:nvPr>
        </p:nvSpPr>
        <p:spPr>
          <a:xfrm>
            <a:off x="1981200" y="274638"/>
            <a:ext cx="8229600" cy="792162"/>
          </a:xfrm>
        </p:spPr>
        <p:txBody>
          <a:bodyPr>
            <a:noAutofit/>
          </a:bodyPr>
          <a:lstStyle/>
          <a:p>
            <a:pPr marL="514350" indent="-514350" algn="just"/>
            <a:r>
              <a:rPr lang="en-ZW" sz="3200" dirty="0"/>
              <a:t>3. Urban Impact Model -- Hypotheses</a:t>
            </a:r>
          </a:p>
        </p:txBody>
      </p:sp>
      <p:sp>
        <p:nvSpPr>
          <p:cNvPr id="1048772" name="Content Placeholder 2"/>
          <p:cNvSpPr>
            <a:spLocks noGrp="1"/>
          </p:cNvSpPr>
          <p:nvPr>
            <p:ph sz="quarter" idx="1"/>
          </p:nvPr>
        </p:nvSpPr>
        <p:spPr>
          <a:xfrm>
            <a:off x="1155939" y="855665"/>
            <a:ext cx="10248181" cy="4878386"/>
          </a:xfrm>
        </p:spPr>
        <p:txBody>
          <a:bodyPr>
            <a:noAutofit/>
          </a:bodyPr>
          <a:lstStyle/>
          <a:p>
            <a:pPr algn="just">
              <a:lnSpc>
                <a:spcPct val="150000"/>
              </a:lnSpc>
            </a:pPr>
            <a:r>
              <a:rPr lang="en-ZW" sz="2000" dirty="0">
                <a:latin typeface="Estrangelo Edessa" pitchFamily="66" charset="0"/>
                <a:cs typeface="Estrangelo Edessa" pitchFamily="66" charset="0"/>
              </a:rPr>
              <a:t>Economic development occurs in a specific location matrix.</a:t>
            </a:r>
          </a:p>
          <a:p>
            <a:pPr algn="just">
              <a:lnSpc>
                <a:spcPct val="150000"/>
              </a:lnSpc>
            </a:pPr>
            <a:r>
              <a:rPr lang="en-ZW" sz="2000" dirty="0">
                <a:latin typeface="Estrangelo Edessa" pitchFamily="66" charset="0"/>
                <a:cs typeface="Estrangelo Edessa" pitchFamily="66" charset="0"/>
              </a:rPr>
              <a:t>These location matrices (growth centres) are primarily industrial-urban.</a:t>
            </a:r>
          </a:p>
          <a:p>
            <a:pPr algn="just">
              <a:lnSpc>
                <a:spcPct val="150000"/>
              </a:lnSpc>
            </a:pPr>
            <a:r>
              <a:rPr lang="en-ZW" sz="2000" dirty="0">
                <a:latin typeface="Estrangelo Edessa" pitchFamily="66" charset="0"/>
                <a:cs typeface="Estrangelo Edessa" pitchFamily="66" charset="0"/>
              </a:rPr>
              <a:t>The existing economic organization works best at or near the centre of a particular matrix of economic development, and </a:t>
            </a:r>
          </a:p>
          <a:p>
            <a:pPr marL="914400" indent="-273050" algn="just">
              <a:lnSpc>
                <a:spcPct val="150000"/>
              </a:lnSpc>
              <a:buFont typeface="Wingdings" pitchFamily="2" charset="2"/>
              <a:buChar char="Ø"/>
            </a:pPr>
            <a:r>
              <a:rPr lang="en-ZW" sz="2000" dirty="0">
                <a:latin typeface="Estrangelo Edessa" pitchFamily="66" charset="0"/>
                <a:cs typeface="Estrangelo Edessa" pitchFamily="66" charset="0"/>
              </a:rPr>
              <a:t>it also works best in those parts of agriculture situated favourably in relation to such a centre; and </a:t>
            </a:r>
          </a:p>
          <a:p>
            <a:pPr marL="914400" indent="-273050" algn="just">
              <a:lnSpc>
                <a:spcPct val="150000"/>
              </a:lnSpc>
              <a:buFont typeface="Wingdings" pitchFamily="2" charset="2"/>
              <a:buChar char="Ø"/>
            </a:pPr>
            <a:r>
              <a:rPr lang="en-ZW" sz="2000" dirty="0">
                <a:latin typeface="Estrangelo Edessa" pitchFamily="66" charset="0"/>
                <a:cs typeface="Estrangelo Edessa" pitchFamily="66" charset="0"/>
              </a:rPr>
              <a:t>it works less satisfactorily in those parts of agriculture  situated at the periphery of such a matrix.</a:t>
            </a:r>
          </a:p>
        </p:txBody>
      </p:sp>
      <p:sp>
        <p:nvSpPr>
          <p:cNvPr id="1048773"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54</a:t>
            </a:fld>
            <a:endParaRPr lang="en-ZW"/>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7" name="Title 1"/>
          <p:cNvSpPr>
            <a:spLocks noGrp="1"/>
          </p:cNvSpPr>
          <p:nvPr>
            <p:ph type="title"/>
          </p:nvPr>
        </p:nvSpPr>
        <p:spPr>
          <a:xfrm>
            <a:off x="1981200" y="274638"/>
            <a:ext cx="8229600" cy="639762"/>
          </a:xfrm>
        </p:spPr>
        <p:txBody>
          <a:bodyPr>
            <a:normAutofit fontScale="90000"/>
          </a:bodyPr>
          <a:lstStyle/>
          <a:p>
            <a:r>
              <a:rPr lang="en-ZW" dirty="0"/>
              <a:t>Urban Impact Model</a:t>
            </a:r>
          </a:p>
        </p:txBody>
      </p:sp>
      <p:sp>
        <p:nvSpPr>
          <p:cNvPr id="1048778" name="Content Placeholder 2"/>
          <p:cNvSpPr>
            <a:spLocks noGrp="1"/>
          </p:cNvSpPr>
          <p:nvPr>
            <p:ph sz="quarter" idx="1"/>
          </p:nvPr>
        </p:nvSpPr>
        <p:spPr>
          <a:xfrm>
            <a:off x="1981200" y="1295401"/>
            <a:ext cx="8229600" cy="4525963"/>
          </a:xfrm>
        </p:spPr>
        <p:txBody>
          <a:bodyPr/>
          <a:lstStyle/>
          <a:p>
            <a:pPr>
              <a:buNone/>
            </a:pPr>
            <a:r>
              <a:rPr lang="en-ZW" dirty="0"/>
              <a:t>Key concepts:</a:t>
            </a:r>
          </a:p>
          <a:p>
            <a:r>
              <a:rPr lang="en-ZW" dirty="0"/>
              <a:t>Agriculture must change input combinations</a:t>
            </a:r>
          </a:p>
          <a:p>
            <a:r>
              <a:rPr lang="en-ZW" dirty="0"/>
              <a:t>Agriculture must respond to demand changes</a:t>
            </a:r>
          </a:p>
        </p:txBody>
      </p:sp>
      <p:sp>
        <p:nvSpPr>
          <p:cNvPr id="1048779"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55</a:t>
            </a:fld>
            <a:endParaRPr lang="en-ZW"/>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3" name="Title 1"/>
          <p:cNvSpPr>
            <a:spLocks noGrp="1"/>
          </p:cNvSpPr>
          <p:nvPr>
            <p:ph type="title"/>
          </p:nvPr>
        </p:nvSpPr>
        <p:spPr/>
        <p:txBody>
          <a:bodyPr/>
          <a:lstStyle/>
          <a:p>
            <a:r>
              <a:rPr lang="en-ZW" dirty="0"/>
              <a:t>3. The Ag. Growth Process</a:t>
            </a:r>
          </a:p>
        </p:txBody>
      </p:sp>
      <p:sp>
        <p:nvSpPr>
          <p:cNvPr id="1048784" name="Content Placeholder 2"/>
          <p:cNvSpPr>
            <a:spLocks noGrp="1"/>
          </p:cNvSpPr>
          <p:nvPr>
            <p:ph sz="quarter" idx="1"/>
          </p:nvPr>
        </p:nvSpPr>
        <p:spPr/>
        <p:txBody>
          <a:bodyPr/>
          <a:lstStyle/>
          <a:p>
            <a:r>
              <a:rPr lang="en-ZW" dirty="0"/>
              <a:t>Adopting new inputs; technique</a:t>
            </a:r>
          </a:p>
          <a:p>
            <a:r>
              <a:rPr lang="en-ZW" dirty="0"/>
              <a:t>Gaining new information in inputs</a:t>
            </a:r>
          </a:p>
          <a:p>
            <a:r>
              <a:rPr lang="en-ZW" dirty="0"/>
              <a:t>Learning about market demands</a:t>
            </a:r>
          </a:p>
          <a:p>
            <a:r>
              <a:rPr lang="en-ZW" dirty="0"/>
              <a:t>Works Better Near Urban Areas</a:t>
            </a:r>
          </a:p>
          <a:p>
            <a:r>
              <a:rPr lang="en-ZW" dirty="0"/>
              <a:t>Economic information more complete</a:t>
            </a:r>
          </a:p>
          <a:p>
            <a:r>
              <a:rPr lang="en-ZW" dirty="0"/>
              <a:t>Less uncertainty</a:t>
            </a:r>
          </a:p>
        </p:txBody>
      </p:sp>
      <p:sp>
        <p:nvSpPr>
          <p:cNvPr id="1048785"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56</a:t>
            </a:fld>
            <a:endParaRPr lang="en-ZW"/>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9" name="Title 1"/>
          <p:cNvSpPr>
            <a:spLocks noGrp="1"/>
          </p:cNvSpPr>
          <p:nvPr>
            <p:ph type="title"/>
          </p:nvPr>
        </p:nvSpPr>
        <p:spPr>
          <a:xfrm>
            <a:off x="1981200" y="274638"/>
            <a:ext cx="8229600" cy="792162"/>
          </a:xfrm>
        </p:spPr>
        <p:txBody>
          <a:bodyPr/>
          <a:lstStyle/>
          <a:p>
            <a:pPr algn="just"/>
            <a:r>
              <a:rPr lang="en-ZW" dirty="0"/>
              <a:t>5. High Pay-Offs Inputs</a:t>
            </a:r>
          </a:p>
        </p:txBody>
      </p:sp>
      <p:sp>
        <p:nvSpPr>
          <p:cNvPr id="1048790" name="Content Placeholder 2"/>
          <p:cNvSpPr>
            <a:spLocks noGrp="1"/>
          </p:cNvSpPr>
          <p:nvPr>
            <p:ph sz="quarter" idx="1"/>
          </p:nvPr>
        </p:nvSpPr>
        <p:spPr/>
        <p:txBody>
          <a:bodyPr/>
          <a:lstStyle/>
          <a:p>
            <a:r>
              <a:rPr lang="en-ZW" dirty="0"/>
              <a:t>Enhance current resources</a:t>
            </a:r>
          </a:p>
          <a:p>
            <a:r>
              <a:rPr lang="en-ZW" dirty="0"/>
              <a:t>Come from outside the agricultural sector</a:t>
            </a:r>
          </a:p>
          <a:p>
            <a:r>
              <a:rPr lang="en-ZW" dirty="0"/>
              <a:t>Accompanied by education</a:t>
            </a:r>
          </a:p>
          <a:p>
            <a:r>
              <a:rPr lang="en-ZW" dirty="0"/>
              <a:t>In form peasants can use</a:t>
            </a:r>
          </a:p>
          <a:p>
            <a:r>
              <a:rPr lang="en-ZW" dirty="0"/>
              <a:t>At price peasants can afford</a:t>
            </a:r>
          </a:p>
        </p:txBody>
      </p:sp>
      <p:sp>
        <p:nvSpPr>
          <p:cNvPr id="1048791"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57</a:t>
            </a:fld>
            <a:endParaRPr lang="en-ZW"/>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2" name="Title 1"/>
          <p:cNvSpPr>
            <a:spLocks noGrp="1"/>
          </p:cNvSpPr>
          <p:nvPr>
            <p:ph type="title"/>
          </p:nvPr>
        </p:nvSpPr>
        <p:spPr>
          <a:xfrm>
            <a:off x="1981200" y="427038"/>
            <a:ext cx="8229600" cy="639762"/>
          </a:xfrm>
        </p:spPr>
        <p:txBody>
          <a:bodyPr>
            <a:noAutofit/>
          </a:bodyPr>
          <a:lstStyle/>
          <a:p>
            <a:pPr algn="l"/>
            <a:r>
              <a:rPr lang="en-ZW" sz="2800" b="1" dirty="0">
                <a:latin typeface="Times New Roman" pitchFamily="18" charset="0"/>
                <a:cs typeface="Times New Roman" pitchFamily="18" charset="0"/>
              </a:rPr>
              <a:t>Policies Implied by the High Pay-off Input Model</a:t>
            </a:r>
          </a:p>
        </p:txBody>
      </p:sp>
      <p:sp>
        <p:nvSpPr>
          <p:cNvPr id="1048793" name="Content Placeholder 2"/>
          <p:cNvSpPr>
            <a:spLocks noGrp="1"/>
          </p:cNvSpPr>
          <p:nvPr>
            <p:ph sz="quarter" idx="1"/>
          </p:nvPr>
        </p:nvSpPr>
        <p:spPr>
          <a:xfrm>
            <a:off x="1981200" y="1371600"/>
            <a:ext cx="8229600" cy="5257800"/>
          </a:xfrm>
        </p:spPr>
        <p:txBody>
          <a:bodyPr>
            <a:normAutofit fontScale="88333" lnSpcReduction="20000"/>
          </a:bodyPr>
          <a:lstStyle/>
          <a:p>
            <a:pPr algn="just">
              <a:lnSpc>
                <a:spcPct val="150000"/>
              </a:lnSpc>
            </a:pPr>
            <a:r>
              <a:rPr lang="en-ZW" dirty="0">
                <a:latin typeface="Times New Roman" pitchFamily="18" charset="0"/>
                <a:cs typeface="Times New Roman" pitchFamily="18" charset="0"/>
              </a:rPr>
              <a:t>Invest in research to produce new technology, but technology based on local conditions.</a:t>
            </a:r>
          </a:p>
          <a:p>
            <a:pPr algn="just">
              <a:lnSpc>
                <a:spcPct val="150000"/>
              </a:lnSpc>
            </a:pPr>
            <a:r>
              <a:rPr lang="en-ZW" dirty="0">
                <a:latin typeface="Times New Roman" pitchFamily="18" charset="0"/>
                <a:cs typeface="Times New Roman" pitchFamily="18" charset="0"/>
              </a:rPr>
              <a:t>Invest in capacity of local industry to develop, produce and supply the new inputs.</a:t>
            </a:r>
          </a:p>
          <a:p>
            <a:pPr algn="just">
              <a:lnSpc>
                <a:spcPct val="150000"/>
              </a:lnSpc>
            </a:pPr>
            <a:r>
              <a:rPr lang="en-ZW" dirty="0">
                <a:latin typeface="Times New Roman" pitchFamily="18" charset="0"/>
                <a:cs typeface="Times New Roman" pitchFamily="18" charset="0"/>
              </a:rPr>
              <a:t>Invest in capacity of farmers to be able to use the modern inputs</a:t>
            </a:r>
          </a:p>
          <a:p>
            <a:pPr marL="1257300" algn="just">
              <a:lnSpc>
                <a:spcPct val="150000"/>
              </a:lnSpc>
              <a:buFont typeface="Wingdings" pitchFamily="2" charset="2"/>
              <a:buChar char="Ø"/>
            </a:pPr>
            <a:r>
              <a:rPr lang="en-ZW" sz="2600" dirty="0">
                <a:latin typeface="Times New Roman" pitchFamily="18" charset="0"/>
                <a:cs typeface="Times New Roman" pitchFamily="18" charset="0"/>
              </a:rPr>
              <a:t>General basic education</a:t>
            </a:r>
          </a:p>
          <a:p>
            <a:pPr marL="1257300" algn="just">
              <a:lnSpc>
                <a:spcPct val="150000"/>
              </a:lnSpc>
              <a:buFont typeface="Wingdings" pitchFamily="2" charset="2"/>
              <a:buChar char="Ø"/>
            </a:pPr>
            <a:r>
              <a:rPr lang="en-ZW" sz="2600" dirty="0">
                <a:latin typeface="Times New Roman" pitchFamily="18" charset="0"/>
                <a:cs typeface="Times New Roman" pitchFamily="18" charset="0"/>
              </a:rPr>
              <a:t>Adult education</a:t>
            </a:r>
          </a:p>
          <a:p>
            <a:pPr marL="1257300" algn="just">
              <a:lnSpc>
                <a:spcPct val="150000"/>
              </a:lnSpc>
              <a:buFont typeface="Wingdings" pitchFamily="2" charset="2"/>
              <a:buChar char="Ø"/>
            </a:pPr>
            <a:r>
              <a:rPr lang="en-ZW" sz="2600" dirty="0">
                <a:latin typeface="Times New Roman" pitchFamily="18" charset="0"/>
                <a:cs typeface="Times New Roman" pitchFamily="18" charset="0"/>
              </a:rPr>
              <a:t>Extension system</a:t>
            </a:r>
          </a:p>
        </p:txBody>
      </p:sp>
      <p:sp>
        <p:nvSpPr>
          <p:cNvPr id="104879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2DEA8-7B46-451B-83EB-752581038383}" type="slidenum">
              <a:rPr lang="en-ZW" smtClean="0"/>
              <a:pPr/>
              <a:t>58</a:t>
            </a:fld>
            <a:endParaRPr lang="en-ZW"/>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A8F610-77BB-4413-BC23-EBFAB022A28C}"/>
              </a:ext>
            </a:extLst>
          </p:cNvPr>
          <p:cNvPicPr>
            <a:picLocks noGrp="1" noChangeAspect="1"/>
          </p:cNvPicPr>
          <p:nvPr>
            <p:ph idx="1"/>
          </p:nvPr>
        </p:nvPicPr>
        <p:blipFill>
          <a:blip r:embed="rId2"/>
          <a:stretch>
            <a:fillRect/>
          </a:stretch>
        </p:blipFill>
        <p:spPr>
          <a:xfrm>
            <a:off x="1166192" y="1961322"/>
            <a:ext cx="8430246" cy="2620997"/>
          </a:xfrm>
          <a:prstGeom prst="rect">
            <a:avLst/>
          </a:prstGeom>
        </p:spPr>
      </p:pic>
    </p:spTree>
    <p:extLst>
      <p:ext uri="{BB962C8B-B14F-4D97-AF65-F5344CB8AC3E}">
        <p14:creationId xmlns:p14="http://schemas.microsoft.com/office/powerpoint/2010/main" val="378852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C1D6BA-7CBF-4B48-B50A-D51F88A3FB3E}"/>
              </a:ext>
            </a:extLst>
          </p:cNvPr>
          <p:cNvPicPr>
            <a:picLocks noChangeAspect="1"/>
          </p:cNvPicPr>
          <p:nvPr/>
        </p:nvPicPr>
        <p:blipFill>
          <a:blip r:embed="rId2"/>
          <a:stretch>
            <a:fillRect/>
          </a:stretch>
        </p:blipFill>
        <p:spPr>
          <a:xfrm>
            <a:off x="1245704" y="1704975"/>
            <a:ext cx="8335618" cy="3448050"/>
          </a:xfrm>
          <a:prstGeom prst="rect">
            <a:avLst/>
          </a:prstGeom>
        </p:spPr>
      </p:pic>
    </p:spTree>
    <p:extLst>
      <p:ext uri="{BB962C8B-B14F-4D97-AF65-F5344CB8AC3E}">
        <p14:creationId xmlns:p14="http://schemas.microsoft.com/office/powerpoint/2010/main" val="3911635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5EF47FA-F90A-4412-90DC-23C2B3C0D1B6}"/>
              </a:ext>
            </a:extLst>
          </p:cNvPr>
          <p:cNvPicPr>
            <a:picLocks noGrp="1" noChangeAspect="1"/>
          </p:cNvPicPr>
          <p:nvPr>
            <p:ph idx="1"/>
          </p:nvPr>
        </p:nvPicPr>
        <p:blipFill>
          <a:blip r:embed="rId2"/>
          <a:stretch>
            <a:fillRect/>
          </a:stretch>
        </p:blipFill>
        <p:spPr>
          <a:xfrm>
            <a:off x="1205949" y="742122"/>
            <a:ext cx="7795936" cy="5434841"/>
          </a:xfrm>
          <a:prstGeom prst="rect">
            <a:avLst/>
          </a:prstGeom>
        </p:spPr>
      </p:pic>
    </p:spTree>
    <p:extLst>
      <p:ext uri="{BB962C8B-B14F-4D97-AF65-F5344CB8AC3E}">
        <p14:creationId xmlns:p14="http://schemas.microsoft.com/office/powerpoint/2010/main" val="5272143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7EAE10-9B25-4C63-BB28-A22AFBB035E2}"/>
              </a:ext>
            </a:extLst>
          </p:cNvPr>
          <p:cNvPicPr>
            <a:picLocks noGrp="1" noChangeAspect="1"/>
          </p:cNvPicPr>
          <p:nvPr>
            <p:ph idx="1"/>
          </p:nvPr>
        </p:nvPicPr>
        <p:blipFill>
          <a:blip r:embed="rId2"/>
          <a:stretch>
            <a:fillRect/>
          </a:stretch>
        </p:blipFill>
        <p:spPr>
          <a:xfrm>
            <a:off x="1364974" y="622852"/>
            <a:ext cx="7994529" cy="5554111"/>
          </a:xfrm>
          <a:prstGeom prst="rect">
            <a:avLst/>
          </a:prstGeom>
        </p:spPr>
      </p:pic>
    </p:spTree>
    <p:extLst>
      <p:ext uri="{BB962C8B-B14F-4D97-AF65-F5344CB8AC3E}">
        <p14:creationId xmlns:p14="http://schemas.microsoft.com/office/powerpoint/2010/main" val="1342849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8455405-BDA0-435D-A01A-DA00ACB1DE18}"/>
              </a:ext>
            </a:extLst>
          </p:cNvPr>
          <p:cNvPicPr>
            <a:picLocks noGrp="1" noChangeAspect="1"/>
          </p:cNvPicPr>
          <p:nvPr>
            <p:ph idx="1"/>
          </p:nvPr>
        </p:nvPicPr>
        <p:blipFill>
          <a:blip r:embed="rId2"/>
          <a:stretch>
            <a:fillRect/>
          </a:stretch>
        </p:blipFill>
        <p:spPr>
          <a:xfrm>
            <a:off x="702364" y="702365"/>
            <a:ext cx="8627165" cy="5474598"/>
          </a:xfrm>
          <a:prstGeom prst="rect">
            <a:avLst/>
          </a:prstGeom>
        </p:spPr>
      </p:pic>
    </p:spTree>
    <p:extLst>
      <p:ext uri="{BB962C8B-B14F-4D97-AF65-F5344CB8AC3E}">
        <p14:creationId xmlns:p14="http://schemas.microsoft.com/office/powerpoint/2010/main" val="4155481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B91DC5-9979-4CC9-8ACA-8BE6881DA276}"/>
              </a:ext>
            </a:extLst>
          </p:cNvPr>
          <p:cNvPicPr>
            <a:picLocks noGrp="1" noChangeAspect="1"/>
          </p:cNvPicPr>
          <p:nvPr>
            <p:ph idx="1"/>
          </p:nvPr>
        </p:nvPicPr>
        <p:blipFill>
          <a:blip r:embed="rId2"/>
          <a:stretch>
            <a:fillRect/>
          </a:stretch>
        </p:blipFill>
        <p:spPr>
          <a:xfrm>
            <a:off x="838201" y="583096"/>
            <a:ext cx="8517020" cy="5593867"/>
          </a:xfrm>
          <a:prstGeom prst="rect">
            <a:avLst/>
          </a:prstGeom>
        </p:spPr>
      </p:pic>
    </p:spTree>
    <p:extLst>
      <p:ext uri="{BB962C8B-B14F-4D97-AF65-F5344CB8AC3E}">
        <p14:creationId xmlns:p14="http://schemas.microsoft.com/office/powerpoint/2010/main" val="1527127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C0738FF-E35C-48AE-B17A-0D73EA210BBD}"/>
              </a:ext>
            </a:extLst>
          </p:cNvPr>
          <p:cNvPicPr>
            <a:picLocks noGrp="1" noChangeAspect="1"/>
          </p:cNvPicPr>
          <p:nvPr>
            <p:ph idx="1"/>
          </p:nvPr>
        </p:nvPicPr>
        <p:blipFill>
          <a:blip r:embed="rId2"/>
          <a:stretch>
            <a:fillRect/>
          </a:stretch>
        </p:blipFill>
        <p:spPr>
          <a:xfrm>
            <a:off x="838200" y="689113"/>
            <a:ext cx="8643604" cy="5487850"/>
          </a:xfrm>
          <a:prstGeom prst="rect">
            <a:avLst/>
          </a:prstGeom>
        </p:spPr>
      </p:pic>
    </p:spTree>
    <p:extLst>
      <p:ext uri="{BB962C8B-B14F-4D97-AF65-F5344CB8AC3E}">
        <p14:creationId xmlns:p14="http://schemas.microsoft.com/office/powerpoint/2010/main" val="738006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2C175B-5436-4B18-BABD-E55B078ED108}"/>
              </a:ext>
            </a:extLst>
          </p:cNvPr>
          <p:cNvPicPr>
            <a:picLocks noGrp="1" noChangeAspect="1"/>
          </p:cNvPicPr>
          <p:nvPr>
            <p:ph idx="1"/>
          </p:nvPr>
        </p:nvPicPr>
        <p:blipFill>
          <a:blip r:embed="rId2"/>
          <a:stretch>
            <a:fillRect/>
          </a:stretch>
        </p:blipFill>
        <p:spPr>
          <a:xfrm>
            <a:off x="1510748" y="596348"/>
            <a:ext cx="7723315" cy="5580615"/>
          </a:xfrm>
          <a:prstGeom prst="rect">
            <a:avLst/>
          </a:prstGeom>
        </p:spPr>
      </p:pic>
    </p:spTree>
    <p:extLst>
      <p:ext uri="{BB962C8B-B14F-4D97-AF65-F5344CB8AC3E}">
        <p14:creationId xmlns:p14="http://schemas.microsoft.com/office/powerpoint/2010/main" val="1058146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4D4DED-EC6D-4C13-85B9-2A4C05757110}"/>
              </a:ext>
            </a:extLst>
          </p:cNvPr>
          <p:cNvPicPr>
            <a:picLocks noGrp="1" noChangeAspect="1"/>
          </p:cNvPicPr>
          <p:nvPr>
            <p:ph idx="1"/>
          </p:nvPr>
        </p:nvPicPr>
        <p:blipFill>
          <a:blip r:embed="rId2"/>
          <a:stretch>
            <a:fillRect/>
          </a:stretch>
        </p:blipFill>
        <p:spPr>
          <a:xfrm>
            <a:off x="1696278" y="755374"/>
            <a:ext cx="8162097" cy="5379520"/>
          </a:xfrm>
          <a:prstGeom prst="rect">
            <a:avLst/>
          </a:prstGeom>
        </p:spPr>
      </p:pic>
    </p:spTree>
    <p:extLst>
      <p:ext uri="{BB962C8B-B14F-4D97-AF65-F5344CB8AC3E}">
        <p14:creationId xmlns:p14="http://schemas.microsoft.com/office/powerpoint/2010/main" val="278983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64343-FBF4-447F-9295-624E3DEACF9B}"/>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BFB6BD88-2B3B-442A-81BE-1F60BC757474}"/>
              </a:ext>
            </a:extLst>
          </p:cNvPr>
          <p:cNvPicPr>
            <a:picLocks noGrp="1" noChangeAspect="1"/>
          </p:cNvPicPr>
          <p:nvPr>
            <p:ph idx="1"/>
          </p:nvPr>
        </p:nvPicPr>
        <p:blipFill>
          <a:blip r:embed="rId2"/>
          <a:stretch>
            <a:fillRect/>
          </a:stretch>
        </p:blipFill>
        <p:spPr>
          <a:xfrm>
            <a:off x="1232452" y="1948070"/>
            <a:ext cx="8206823" cy="3081924"/>
          </a:xfrm>
          <a:prstGeom prst="rect">
            <a:avLst/>
          </a:prstGeom>
        </p:spPr>
      </p:pic>
    </p:spTree>
    <p:extLst>
      <p:ext uri="{BB962C8B-B14F-4D97-AF65-F5344CB8AC3E}">
        <p14:creationId xmlns:p14="http://schemas.microsoft.com/office/powerpoint/2010/main" val="3163523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FA5F-6F1A-48A5-981E-9A5B7AFEEB5D}"/>
              </a:ext>
            </a:extLst>
          </p:cNvPr>
          <p:cNvSpPr>
            <a:spLocks noGrp="1"/>
          </p:cNvSpPr>
          <p:nvPr>
            <p:ph type="title"/>
          </p:nvPr>
        </p:nvSpPr>
        <p:spPr/>
        <p:txBody>
          <a:bodyPr/>
          <a:lstStyle/>
          <a:p>
            <a:r>
              <a:rPr lang="en-US" dirty="0"/>
              <a:t>What is agricultural extension?</a:t>
            </a:r>
          </a:p>
        </p:txBody>
      </p:sp>
      <p:pic>
        <p:nvPicPr>
          <p:cNvPr id="4" name="Content Placeholder 3">
            <a:extLst>
              <a:ext uri="{FF2B5EF4-FFF2-40B4-BE49-F238E27FC236}">
                <a16:creationId xmlns:a16="http://schemas.microsoft.com/office/drawing/2014/main" id="{AD8DB7FE-4BF6-42A8-A242-0B81ABDDA46B}"/>
              </a:ext>
            </a:extLst>
          </p:cNvPr>
          <p:cNvPicPr>
            <a:picLocks noGrp="1" noChangeAspect="1"/>
          </p:cNvPicPr>
          <p:nvPr>
            <p:ph idx="1"/>
          </p:nvPr>
        </p:nvPicPr>
        <p:blipFill>
          <a:blip r:embed="rId2"/>
          <a:stretch>
            <a:fillRect/>
          </a:stretch>
        </p:blipFill>
        <p:spPr>
          <a:xfrm>
            <a:off x="838200" y="1932298"/>
            <a:ext cx="10320130" cy="4191000"/>
          </a:xfrm>
          <a:prstGeom prst="rect">
            <a:avLst/>
          </a:prstGeom>
        </p:spPr>
      </p:pic>
    </p:spTree>
    <p:extLst>
      <p:ext uri="{BB962C8B-B14F-4D97-AF65-F5344CB8AC3E}">
        <p14:creationId xmlns:p14="http://schemas.microsoft.com/office/powerpoint/2010/main" val="4184869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DE858A-520C-43D3-9EDD-D35FAC761748}"/>
              </a:ext>
            </a:extLst>
          </p:cNvPr>
          <p:cNvPicPr>
            <a:picLocks noGrp="1" noChangeAspect="1"/>
          </p:cNvPicPr>
          <p:nvPr>
            <p:ph idx="1"/>
          </p:nvPr>
        </p:nvPicPr>
        <p:blipFill>
          <a:blip r:embed="rId2"/>
          <a:stretch>
            <a:fillRect/>
          </a:stretch>
        </p:blipFill>
        <p:spPr>
          <a:xfrm>
            <a:off x="1391478" y="662609"/>
            <a:ext cx="7639657" cy="5514354"/>
          </a:xfrm>
          <a:prstGeom prst="rect">
            <a:avLst/>
          </a:prstGeom>
        </p:spPr>
      </p:pic>
    </p:spTree>
    <p:extLst>
      <p:ext uri="{BB962C8B-B14F-4D97-AF65-F5344CB8AC3E}">
        <p14:creationId xmlns:p14="http://schemas.microsoft.com/office/powerpoint/2010/main" val="4183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A8169F-0E53-476B-8DD7-EFE0AF2A98A3}"/>
              </a:ext>
            </a:extLst>
          </p:cNvPr>
          <p:cNvPicPr>
            <a:picLocks noChangeAspect="1"/>
          </p:cNvPicPr>
          <p:nvPr/>
        </p:nvPicPr>
        <p:blipFill>
          <a:blip r:embed="rId2"/>
          <a:stretch>
            <a:fillRect/>
          </a:stretch>
        </p:blipFill>
        <p:spPr>
          <a:xfrm>
            <a:off x="1709531" y="728871"/>
            <a:ext cx="8547652" cy="5070266"/>
          </a:xfrm>
          <a:prstGeom prst="rect">
            <a:avLst/>
          </a:prstGeom>
        </p:spPr>
      </p:pic>
    </p:spTree>
    <p:extLst>
      <p:ext uri="{BB962C8B-B14F-4D97-AF65-F5344CB8AC3E}">
        <p14:creationId xmlns:p14="http://schemas.microsoft.com/office/powerpoint/2010/main" val="167227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F0710F1-E192-4D26-AFB0-6272AFEE8A6F}"/>
              </a:ext>
            </a:extLst>
          </p:cNvPr>
          <p:cNvPicPr>
            <a:picLocks noGrp="1" noChangeAspect="1"/>
          </p:cNvPicPr>
          <p:nvPr>
            <p:ph idx="1"/>
          </p:nvPr>
        </p:nvPicPr>
        <p:blipFill>
          <a:blip r:embed="rId2"/>
          <a:stretch>
            <a:fillRect/>
          </a:stretch>
        </p:blipFill>
        <p:spPr>
          <a:xfrm>
            <a:off x="838200" y="596348"/>
            <a:ext cx="8604983" cy="5580615"/>
          </a:xfrm>
          <a:prstGeom prst="rect">
            <a:avLst/>
          </a:prstGeom>
        </p:spPr>
      </p:pic>
    </p:spTree>
    <p:extLst>
      <p:ext uri="{BB962C8B-B14F-4D97-AF65-F5344CB8AC3E}">
        <p14:creationId xmlns:p14="http://schemas.microsoft.com/office/powerpoint/2010/main" val="865548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C8D2358-D961-4DD5-9BA8-7E593810F883}"/>
              </a:ext>
            </a:extLst>
          </p:cNvPr>
          <p:cNvPicPr>
            <a:picLocks noGrp="1" noChangeAspect="1"/>
          </p:cNvPicPr>
          <p:nvPr>
            <p:ph idx="1"/>
          </p:nvPr>
        </p:nvPicPr>
        <p:blipFill>
          <a:blip r:embed="rId2"/>
          <a:stretch>
            <a:fillRect/>
          </a:stretch>
        </p:blipFill>
        <p:spPr>
          <a:xfrm>
            <a:off x="838200" y="463826"/>
            <a:ext cx="8276157" cy="5713137"/>
          </a:xfrm>
          <a:prstGeom prst="rect">
            <a:avLst/>
          </a:prstGeom>
        </p:spPr>
      </p:pic>
    </p:spTree>
    <p:extLst>
      <p:ext uri="{BB962C8B-B14F-4D97-AF65-F5344CB8AC3E}">
        <p14:creationId xmlns:p14="http://schemas.microsoft.com/office/powerpoint/2010/main" val="3303505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E9A0C4A-233E-42E1-81E4-365C250AE302}"/>
              </a:ext>
            </a:extLst>
          </p:cNvPr>
          <p:cNvPicPr>
            <a:picLocks noGrp="1" noChangeAspect="1"/>
          </p:cNvPicPr>
          <p:nvPr>
            <p:ph idx="1"/>
          </p:nvPr>
        </p:nvPicPr>
        <p:blipFill>
          <a:blip r:embed="rId2"/>
          <a:stretch>
            <a:fillRect/>
          </a:stretch>
        </p:blipFill>
        <p:spPr>
          <a:xfrm>
            <a:off x="838200" y="503583"/>
            <a:ext cx="8415514" cy="5673380"/>
          </a:xfrm>
          <a:prstGeom prst="rect">
            <a:avLst/>
          </a:prstGeom>
        </p:spPr>
      </p:pic>
    </p:spTree>
    <p:extLst>
      <p:ext uri="{BB962C8B-B14F-4D97-AF65-F5344CB8AC3E}">
        <p14:creationId xmlns:p14="http://schemas.microsoft.com/office/powerpoint/2010/main" val="3319036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9013AD-3918-49C6-BC8A-A260690B2FFF}"/>
              </a:ext>
            </a:extLst>
          </p:cNvPr>
          <p:cNvPicPr>
            <a:picLocks noGrp="1" noChangeAspect="1"/>
          </p:cNvPicPr>
          <p:nvPr>
            <p:ph idx="1"/>
          </p:nvPr>
        </p:nvPicPr>
        <p:blipFill>
          <a:blip r:embed="rId2"/>
          <a:stretch>
            <a:fillRect/>
          </a:stretch>
        </p:blipFill>
        <p:spPr>
          <a:xfrm>
            <a:off x="838200" y="477078"/>
            <a:ext cx="8231214" cy="5699885"/>
          </a:xfrm>
          <a:prstGeom prst="rect">
            <a:avLst/>
          </a:prstGeom>
        </p:spPr>
      </p:pic>
    </p:spTree>
    <p:extLst>
      <p:ext uri="{BB962C8B-B14F-4D97-AF65-F5344CB8AC3E}">
        <p14:creationId xmlns:p14="http://schemas.microsoft.com/office/powerpoint/2010/main" val="33909205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8CE238-522A-4FB5-8E5F-C7B8BAD4BE7E}"/>
              </a:ext>
            </a:extLst>
          </p:cNvPr>
          <p:cNvPicPr>
            <a:picLocks noGrp="1" noChangeAspect="1"/>
          </p:cNvPicPr>
          <p:nvPr>
            <p:ph idx="1"/>
          </p:nvPr>
        </p:nvPicPr>
        <p:blipFill>
          <a:blip r:embed="rId2"/>
          <a:stretch>
            <a:fillRect/>
          </a:stretch>
        </p:blipFill>
        <p:spPr>
          <a:xfrm>
            <a:off x="838201" y="556591"/>
            <a:ext cx="8781582" cy="5620372"/>
          </a:xfrm>
          <a:prstGeom prst="rect">
            <a:avLst/>
          </a:prstGeom>
        </p:spPr>
      </p:pic>
    </p:spTree>
    <p:extLst>
      <p:ext uri="{BB962C8B-B14F-4D97-AF65-F5344CB8AC3E}">
        <p14:creationId xmlns:p14="http://schemas.microsoft.com/office/powerpoint/2010/main" val="4196967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64250B-174A-452C-9485-DD13E2B0409F}"/>
              </a:ext>
            </a:extLst>
          </p:cNvPr>
          <p:cNvPicPr>
            <a:picLocks noGrp="1" noChangeAspect="1"/>
          </p:cNvPicPr>
          <p:nvPr>
            <p:ph idx="1"/>
          </p:nvPr>
        </p:nvPicPr>
        <p:blipFill>
          <a:blip r:embed="rId2"/>
          <a:stretch>
            <a:fillRect/>
          </a:stretch>
        </p:blipFill>
        <p:spPr>
          <a:xfrm>
            <a:off x="715617" y="622852"/>
            <a:ext cx="8388149" cy="5554111"/>
          </a:xfrm>
          <a:prstGeom prst="rect">
            <a:avLst/>
          </a:prstGeom>
        </p:spPr>
      </p:pic>
    </p:spTree>
    <p:extLst>
      <p:ext uri="{BB962C8B-B14F-4D97-AF65-F5344CB8AC3E}">
        <p14:creationId xmlns:p14="http://schemas.microsoft.com/office/powerpoint/2010/main" val="1505744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9B3AF34-D471-4937-8FE3-2816A74FD44F}"/>
              </a:ext>
            </a:extLst>
          </p:cNvPr>
          <p:cNvPicPr>
            <a:picLocks noGrp="1" noChangeAspect="1"/>
          </p:cNvPicPr>
          <p:nvPr>
            <p:ph idx="1"/>
          </p:nvPr>
        </p:nvPicPr>
        <p:blipFill>
          <a:blip r:embed="rId2"/>
          <a:stretch>
            <a:fillRect/>
          </a:stretch>
        </p:blipFill>
        <p:spPr>
          <a:xfrm>
            <a:off x="980662" y="622852"/>
            <a:ext cx="8068566" cy="5554111"/>
          </a:xfrm>
          <a:prstGeom prst="rect">
            <a:avLst/>
          </a:prstGeom>
        </p:spPr>
      </p:pic>
    </p:spTree>
    <p:extLst>
      <p:ext uri="{BB962C8B-B14F-4D97-AF65-F5344CB8AC3E}">
        <p14:creationId xmlns:p14="http://schemas.microsoft.com/office/powerpoint/2010/main" val="6763910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2CC96F5-53C4-46E1-962A-9F191FBCC4A4}"/>
              </a:ext>
            </a:extLst>
          </p:cNvPr>
          <p:cNvPicPr>
            <a:picLocks noGrp="1" noChangeAspect="1"/>
          </p:cNvPicPr>
          <p:nvPr>
            <p:ph idx="1"/>
          </p:nvPr>
        </p:nvPicPr>
        <p:blipFill>
          <a:blip r:embed="rId2"/>
          <a:stretch>
            <a:fillRect/>
          </a:stretch>
        </p:blipFill>
        <p:spPr>
          <a:xfrm>
            <a:off x="993913" y="304800"/>
            <a:ext cx="8109516" cy="5872163"/>
          </a:xfrm>
          <a:prstGeom prst="rect">
            <a:avLst/>
          </a:prstGeom>
        </p:spPr>
      </p:pic>
    </p:spTree>
    <p:extLst>
      <p:ext uri="{BB962C8B-B14F-4D97-AF65-F5344CB8AC3E}">
        <p14:creationId xmlns:p14="http://schemas.microsoft.com/office/powerpoint/2010/main" val="499770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4ECA-2AB2-4F28-B6E5-A697A0D8E38F}"/>
              </a:ext>
            </a:extLst>
          </p:cNvPr>
          <p:cNvPicPr>
            <a:picLocks noGrp="1" noChangeAspect="1"/>
          </p:cNvPicPr>
          <p:nvPr>
            <p:ph idx="1"/>
          </p:nvPr>
        </p:nvPicPr>
        <p:blipFill>
          <a:blip r:embed="rId2"/>
          <a:stretch>
            <a:fillRect/>
          </a:stretch>
        </p:blipFill>
        <p:spPr>
          <a:xfrm>
            <a:off x="887897" y="662609"/>
            <a:ext cx="8124814" cy="5514354"/>
          </a:xfrm>
          <a:prstGeom prst="rect">
            <a:avLst/>
          </a:prstGeom>
        </p:spPr>
      </p:pic>
    </p:spTree>
    <p:extLst>
      <p:ext uri="{BB962C8B-B14F-4D97-AF65-F5344CB8AC3E}">
        <p14:creationId xmlns:p14="http://schemas.microsoft.com/office/powerpoint/2010/main" val="9478012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62FC22-3187-4A15-8885-13DAFBCE6A33}"/>
              </a:ext>
            </a:extLst>
          </p:cNvPr>
          <p:cNvPicPr>
            <a:picLocks noGrp="1" noChangeAspect="1"/>
          </p:cNvPicPr>
          <p:nvPr>
            <p:ph idx="1"/>
          </p:nvPr>
        </p:nvPicPr>
        <p:blipFill>
          <a:blip r:embed="rId2"/>
          <a:stretch>
            <a:fillRect/>
          </a:stretch>
        </p:blipFill>
        <p:spPr>
          <a:xfrm>
            <a:off x="1060175" y="702365"/>
            <a:ext cx="8090874" cy="5514355"/>
          </a:xfrm>
          <a:prstGeom prst="rect">
            <a:avLst/>
          </a:prstGeom>
        </p:spPr>
      </p:pic>
    </p:spTree>
    <p:extLst>
      <p:ext uri="{BB962C8B-B14F-4D97-AF65-F5344CB8AC3E}">
        <p14:creationId xmlns:p14="http://schemas.microsoft.com/office/powerpoint/2010/main" val="3955690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B703B1-A32C-466C-8034-82FC98E8CF6B}"/>
              </a:ext>
            </a:extLst>
          </p:cNvPr>
          <p:cNvPicPr>
            <a:picLocks noChangeAspect="1"/>
          </p:cNvPicPr>
          <p:nvPr/>
        </p:nvPicPr>
        <p:blipFill>
          <a:blip r:embed="rId2"/>
          <a:stretch>
            <a:fillRect/>
          </a:stretch>
        </p:blipFill>
        <p:spPr>
          <a:xfrm>
            <a:off x="1258957" y="636104"/>
            <a:ext cx="8998226" cy="5229707"/>
          </a:xfrm>
          <a:prstGeom prst="rect">
            <a:avLst/>
          </a:prstGeom>
        </p:spPr>
      </p:pic>
    </p:spTree>
    <p:extLst>
      <p:ext uri="{BB962C8B-B14F-4D97-AF65-F5344CB8AC3E}">
        <p14:creationId xmlns:p14="http://schemas.microsoft.com/office/powerpoint/2010/main" val="2328791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B4C2FB-4C72-4B76-8A07-EB93DA95B25B}"/>
              </a:ext>
            </a:extLst>
          </p:cNvPr>
          <p:cNvPicPr>
            <a:picLocks noGrp="1" noChangeAspect="1"/>
          </p:cNvPicPr>
          <p:nvPr>
            <p:ph idx="1"/>
          </p:nvPr>
        </p:nvPicPr>
        <p:blipFill>
          <a:blip r:embed="rId2"/>
          <a:stretch>
            <a:fillRect/>
          </a:stretch>
        </p:blipFill>
        <p:spPr>
          <a:xfrm>
            <a:off x="1537252" y="662609"/>
            <a:ext cx="7476618" cy="5514354"/>
          </a:xfrm>
          <a:prstGeom prst="rect">
            <a:avLst/>
          </a:prstGeom>
        </p:spPr>
      </p:pic>
    </p:spTree>
    <p:extLst>
      <p:ext uri="{BB962C8B-B14F-4D97-AF65-F5344CB8AC3E}">
        <p14:creationId xmlns:p14="http://schemas.microsoft.com/office/powerpoint/2010/main" val="30558001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A353CFF-4279-4F58-BB3A-3F5DC8824F0A}"/>
              </a:ext>
            </a:extLst>
          </p:cNvPr>
          <p:cNvPicPr>
            <a:picLocks noGrp="1" noChangeAspect="1"/>
          </p:cNvPicPr>
          <p:nvPr>
            <p:ph idx="1"/>
          </p:nvPr>
        </p:nvPicPr>
        <p:blipFill>
          <a:blip r:embed="rId2"/>
          <a:stretch>
            <a:fillRect/>
          </a:stretch>
        </p:blipFill>
        <p:spPr>
          <a:xfrm>
            <a:off x="1245704" y="503583"/>
            <a:ext cx="7707455" cy="5673380"/>
          </a:xfrm>
          <a:prstGeom prst="rect">
            <a:avLst/>
          </a:prstGeom>
        </p:spPr>
      </p:pic>
    </p:spTree>
    <p:extLst>
      <p:ext uri="{BB962C8B-B14F-4D97-AF65-F5344CB8AC3E}">
        <p14:creationId xmlns:p14="http://schemas.microsoft.com/office/powerpoint/2010/main" val="34251313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5458A5-E532-42A7-8914-06CD96CACB2D}"/>
              </a:ext>
            </a:extLst>
          </p:cNvPr>
          <p:cNvPicPr>
            <a:picLocks noGrp="1" noChangeAspect="1"/>
          </p:cNvPicPr>
          <p:nvPr>
            <p:ph idx="1"/>
          </p:nvPr>
        </p:nvPicPr>
        <p:blipFill>
          <a:blip r:embed="rId2"/>
          <a:stretch>
            <a:fillRect/>
          </a:stretch>
        </p:blipFill>
        <p:spPr>
          <a:xfrm>
            <a:off x="1470991" y="331304"/>
            <a:ext cx="8216348" cy="5845659"/>
          </a:xfrm>
          <a:prstGeom prst="rect">
            <a:avLst/>
          </a:prstGeom>
        </p:spPr>
      </p:pic>
    </p:spTree>
    <p:extLst>
      <p:ext uri="{BB962C8B-B14F-4D97-AF65-F5344CB8AC3E}">
        <p14:creationId xmlns:p14="http://schemas.microsoft.com/office/powerpoint/2010/main" val="12579405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8D7B6F-C25F-4445-B4CF-CC3AEA7DBEC8}"/>
              </a:ext>
            </a:extLst>
          </p:cNvPr>
          <p:cNvPicPr>
            <a:picLocks noGrp="1" noChangeAspect="1"/>
          </p:cNvPicPr>
          <p:nvPr>
            <p:ph idx="1"/>
          </p:nvPr>
        </p:nvPicPr>
        <p:blipFill>
          <a:blip r:embed="rId2"/>
          <a:stretch>
            <a:fillRect/>
          </a:stretch>
        </p:blipFill>
        <p:spPr>
          <a:xfrm>
            <a:off x="1497495" y="768626"/>
            <a:ext cx="8627165" cy="5408337"/>
          </a:xfrm>
          <a:prstGeom prst="rect">
            <a:avLst/>
          </a:prstGeom>
        </p:spPr>
      </p:pic>
    </p:spTree>
    <p:extLst>
      <p:ext uri="{BB962C8B-B14F-4D97-AF65-F5344CB8AC3E}">
        <p14:creationId xmlns:p14="http://schemas.microsoft.com/office/powerpoint/2010/main" val="27133129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1171BE6-5B2C-45CE-8351-35950D2E7C8D}"/>
              </a:ext>
            </a:extLst>
          </p:cNvPr>
          <p:cNvPicPr>
            <a:picLocks noGrp="1" noChangeAspect="1"/>
          </p:cNvPicPr>
          <p:nvPr>
            <p:ph idx="1"/>
          </p:nvPr>
        </p:nvPicPr>
        <p:blipFill>
          <a:blip r:embed="rId2"/>
          <a:stretch>
            <a:fillRect/>
          </a:stretch>
        </p:blipFill>
        <p:spPr>
          <a:xfrm>
            <a:off x="1338470" y="675861"/>
            <a:ext cx="7893987" cy="5501102"/>
          </a:xfrm>
          <a:prstGeom prst="rect">
            <a:avLst/>
          </a:prstGeom>
        </p:spPr>
      </p:pic>
    </p:spTree>
    <p:extLst>
      <p:ext uri="{BB962C8B-B14F-4D97-AF65-F5344CB8AC3E}">
        <p14:creationId xmlns:p14="http://schemas.microsoft.com/office/powerpoint/2010/main" val="12915503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CEFEE3-CE24-4541-A6A5-6A8FF7A162BF}"/>
              </a:ext>
            </a:extLst>
          </p:cNvPr>
          <p:cNvPicPr>
            <a:picLocks noGrp="1" noChangeAspect="1"/>
          </p:cNvPicPr>
          <p:nvPr>
            <p:ph idx="1"/>
          </p:nvPr>
        </p:nvPicPr>
        <p:blipFill>
          <a:blip r:embed="rId2"/>
          <a:stretch>
            <a:fillRect/>
          </a:stretch>
        </p:blipFill>
        <p:spPr>
          <a:xfrm>
            <a:off x="1192696" y="609600"/>
            <a:ext cx="7953091" cy="5567363"/>
          </a:xfrm>
          <a:prstGeom prst="rect">
            <a:avLst/>
          </a:prstGeom>
        </p:spPr>
      </p:pic>
    </p:spTree>
    <p:extLst>
      <p:ext uri="{BB962C8B-B14F-4D97-AF65-F5344CB8AC3E}">
        <p14:creationId xmlns:p14="http://schemas.microsoft.com/office/powerpoint/2010/main" val="10358830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E95A92-315A-4D0B-A4BC-DB78C34B045B}"/>
              </a:ext>
            </a:extLst>
          </p:cNvPr>
          <p:cNvPicPr>
            <a:picLocks noGrp="1" noChangeAspect="1"/>
          </p:cNvPicPr>
          <p:nvPr>
            <p:ph idx="1"/>
          </p:nvPr>
        </p:nvPicPr>
        <p:blipFill>
          <a:blip r:embed="rId2"/>
          <a:stretch>
            <a:fillRect/>
          </a:stretch>
        </p:blipFill>
        <p:spPr>
          <a:xfrm>
            <a:off x="1311965" y="649357"/>
            <a:ext cx="8534399" cy="5527606"/>
          </a:xfrm>
          <a:prstGeom prst="rect">
            <a:avLst/>
          </a:prstGeom>
        </p:spPr>
      </p:pic>
    </p:spTree>
    <p:extLst>
      <p:ext uri="{BB962C8B-B14F-4D97-AF65-F5344CB8AC3E}">
        <p14:creationId xmlns:p14="http://schemas.microsoft.com/office/powerpoint/2010/main" val="18343285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644EE4-CC34-46AE-BE6D-9AFC17B12027}"/>
              </a:ext>
            </a:extLst>
          </p:cNvPr>
          <p:cNvPicPr>
            <a:picLocks noGrp="1" noChangeAspect="1"/>
          </p:cNvPicPr>
          <p:nvPr>
            <p:ph idx="1"/>
          </p:nvPr>
        </p:nvPicPr>
        <p:blipFill>
          <a:blip r:embed="rId2"/>
          <a:stretch>
            <a:fillRect/>
          </a:stretch>
        </p:blipFill>
        <p:spPr>
          <a:xfrm>
            <a:off x="1046922" y="649357"/>
            <a:ext cx="8151060" cy="5527606"/>
          </a:xfrm>
          <a:prstGeom prst="rect">
            <a:avLst/>
          </a:prstGeom>
        </p:spPr>
      </p:pic>
    </p:spTree>
    <p:extLst>
      <p:ext uri="{BB962C8B-B14F-4D97-AF65-F5344CB8AC3E}">
        <p14:creationId xmlns:p14="http://schemas.microsoft.com/office/powerpoint/2010/main" val="10209716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28808F-77F0-4F9C-8ECD-0443844A8E6C}"/>
              </a:ext>
            </a:extLst>
          </p:cNvPr>
          <p:cNvPicPr>
            <a:picLocks noChangeAspect="1"/>
          </p:cNvPicPr>
          <p:nvPr/>
        </p:nvPicPr>
        <p:blipFill>
          <a:blip r:embed="rId2"/>
          <a:stretch>
            <a:fillRect/>
          </a:stretch>
        </p:blipFill>
        <p:spPr>
          <a:xfrm>
            <a:off x="1245704" y="543339"/>
            <a:ext cx="7698271" cy="4981161"/>
          </a:xfrm>
          <a:prstGeom prst="rect">
            <a:avLst/>
          </a:prstGeom>
        </p:spPr>
      </p:pic>
    </p:spTree>
    <p:extLst>
      <p:ext uri="{BB962C8B-B14F-4D97-AF65-F5344CB8AC3E}">
        <p14:creationId xmlns:p14="http://schemas.microsoft.com/office/powerpoint/2010/main" val="30446147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ABB64-47E4-4509-8464-0D9AD85D8652}"/>
              </a:ext>
            </a:extLst>
          </p:cNvPr>
          <p:cNvPicPr>
            <a:picLocks noChangeAspect="1"/>
          </p:cNvPicPr>
          <p:nvPr/>
        </p:nvPicPr>
        <p:blipFill>
          <a:blip r:embed="rId2"/>
          <a:stretch>
            <a:fillRect/>
          </a:stretch>
        </p:blipFill>
        <p:spPr>
          <a:xfrm>
            <a:off x="1524000" y="834887"/>
            <a:ext cx="8494643" cy="3413263"/>
          </a:xfrm>
          <a:prstGeom prst="rect">
            <a:avLst/>
          </a:prstGeom>
        </p:spPr>
      </p:pic>
    </p:spTree>
    <p:extLst>
      <p:ext uri="{BB962C8B-B14F-4D97-AF65-F5344CB8AC3E}">
        <p14:creationId xmlns:p14="http://schemas.microsoft.com/office/powerpoint/2010/main" val="2914184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4DCB4-5269-4952-8FCF-4F99A56BD1D5}"/>
              </a:ext>
            </a:extLst>
          </p:cNvPr>
          <p:cNvPicPr>
            <a:picLocks noChangeAspect="1"/>
          </p:cNvPicPr>
          <p:nvPr/>
        </p:nvPicPr>
        <p:blipFill>
          <a:blip r:embed="rId2"/>
          <a:stretch>
            <a:fillRect/>
          </a:stretch>
        </p:blipFill>
        <p:spPr>
          <a:xfrm>
            <a:off x="1351722" y="675862"/>
            <a:ext cx="9037982" cy="5062330"/>
          </a:xfrm>
          <a:prstGeom prst="rect">
            <a:avLst/>
          </a:prstGeom>
        </p:spPr>
      </p:pic>
    </p:spTree>
    <p:extLst>
      <p:ext uri="{BB962C8B-B14F-4D97-AF65-F5344CB8AC3E}">
        <p14:creationId xmlns:p14="http://schemas.microsoft.com/office/powerpoint/2010/main" val="3923737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07AB16-77AA-40FF-98E4-241EFF86744D}"/>
              </a:ext>
            </a:extLst>
          </p:cNvPr>
          <p:cNvPicPr>
            <a:picLocks noChangeAspect="1"/>
          </p:cNvPicPr>
          <p:nvPr/>
        </p:nvPicPr>
        <p:blipFill>
          <a:blip r:embed="rId2"/>
          <a:stretch>
            <a:fillRect/>
          </a:stretch>
        </p:blipFill>
        <p:spPr>
          <a:xfrm>
            <a:off x="1470991" y="1166191"/>
            <a:ext cx="8256105" cy="3723861"/>
          </a:xfrm>
          <a:prstGeom prst="rect">
            <a:avLst/>
          </a:prstGeom>
        </p:spPr>
      </p:pic>
    </p:spTree>
    <p:extLst>
      <p:ext uri="{BB962C8B-B14F-4D97-AF65-F5344CB8AC3E}">
        <p14:creationId xmlns:p14="http://schemas.microsoft.com/office/powerpoint/2010/main" val="7113092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C4E4-5F7F-4D69-B92D-F02014023E9F}"/>
              </a:ext>
            </a:extLst>
          </p:cNvPr>
          <p:cNvPicPr>
            <a:picLocks noChangeAspect="1"/>
          </p:cNvPicPr>
          <p:nvPr/>
        </p:nvPicPr>
        <p:blipFill>
          <a:blip r:embed="rId2"/>
          <a:stretch>
            <a:fillRect/>
          </a:stretch>
        </p:blipFill>
        <p:spPr>
          <a:xfrm>
            <a:off x="967409" y="742123"/>
            <a:ext cx="8574156" cy="3606040"/>
          </a:xfrm>
          <a:prstGeom prst="rect">
            <a:avLst/>
          </a:prstGeom>
        </p:spPr>
      </p:pic>
    </p:spTree>
    <p:extLst>
      <p:ext uri="{BB962C8B-B14F-4D97-AF65-F5344CB8AC3E}">
        <p14:creationId xmlns:p14="http://schemas.microsoft.com/office/powerpoint/2010/main" val="11255640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2FE93-3BBB-4080-A0DD-4C6049A47DB5}"/>
              </a:ext>
            </a:extLst>
          </p:cNvPr>
          <p:cNvPicPr>
            <a:picLocks noChangeAspect="1"/>
          </p:cNvPicPr>
          <p:nvPr/>
        </p:nvPicPr>
        <p:blipFill>
          <a:blip r:embed="rId2"/>
          <a:stretch>
            <a:fillRect/>
          </a:stretch>
        </p:blipFill>
        <p:spPr>
          <a:xfrm>
            <a:off x="1470991" y="967410"/>
            <a:ext cx="8481392" cy="3923678"/>
          </a:xfrm>
          <a:prstGeom prst="rect">
            <a:avLst/>
          </a:prstGeom>
        </p:spPr>
      </p:pic>
    </p:spTree>
    <p:extLst>
      <p:ext uri="{BB962C8B-B14F-4D97-AF65-F5344CB8AC3E}">
        <p14:creationId xmlns:p14="http://schemas.microsoft.com/office/powerpoint/2010/main" val="28409673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28391-2D6B-448F-9853-D90C802E96B5}"/>
              </a:ext>
            </a:extLst>
          </p:cNvPr>
          <p:cNvPicPr>
            <a:picLocks noChangeAspect="1"/>
          </p:cNvPicPr>
          <p:nvPr/>
        </p:nvPicPr>
        <p:blipFill>
          <a:blip r:embed="rId2"/>
          <a:stretch>
            <a:fillRect/>
          </a:stretch>
        </p:blipFill>
        <p:spPr>
          <a:xfrm>
            <a:off x="861391" y="901148"/>
            <a:ext cx="7787309" cy="5208104"/>
          </a:xfrm>
          <a:prstGeom prst="rect">
            <a:avLst/>
          </a:prstGeom>
        </p:spPr>
      </p:pic>
    </p:spTree>
    <p:extLst>
      <p:ext uri="{BB962C8B-B14F-4D97-AF65-F5344CB8AC3E}">
        <p14:creationId xmlns:p14="http://schemas.microsoft.com/office/powerpoint/2010/main" val="1264008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7B4EE3-96A6-48EA-8740-3877458501CD}"/>
              </a:ext>
            </a:extLst>
          </p:cNvPr>
          <p:cNvPicPr>
            <a:picLocks noChangeAspect="1"/>
          </p:cNvPicPr>
          <p:nvPr/>
        </p:nvPicPr>
        <p:blipFill>
          <a:blip r:embed="rId2"/>
          <a:stretch>
            <a:fillRect/>
          </a:stretch>
        </p:blipFill>
        <p:spPr>
          <a:xfrm>
            <a:off x="1431235" y="927653"/>
            <a:ext cx="7146027" cy="5151578"/>
          </a:xfrm>
          <a:prstGeom prst="rect">
            <a:avLst/>
          </a:prstGeom>
        </p:spPr>
      </p:pic>
    </p:spTree>
    <p:extLst>
      <p:ext uri="{BB962C8B-B14F-4D97-AF65-F5344CB8AC3E}">
        <p14:creationId xmlns:p14="http://schemas.microsoft.com/office/powerpoint/2010/main" val="15271552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BB7474-4E87-457C-AF7A-447888E9130F}"/>
              </a:ext>
            </a:extLst>
          </p:cNvPr>
          <p:cNvPicPr>
            <a:picLocks noChangeAspect="1"/>
          </p:cNvPicPr>
          <p:nvPr/>
        </p:nvPicPr>
        <p:blipFill>
          <a:blip r:embed="rId2"/>
          <a:stretch>
            <a:fillRect/>
          </a:stretch>
        </p:blipFill>
        <p:spPr>
          <a:xfrm>
            <a:off x="1404730" y="808383"/>
            <a:ext cx="7177295" cy="4929808"/>
          </a:xfrm>
          <a:prstGeom prst="rect">
            <a:avLst/>
          </a:prstGeom>
        </p:spPr>
      </p:pic>
    </p:spTree>
    <p:extLst>
      <p:ext uri="{BB962C8B-B14F-4D97-AF65-F5344CB8AC3E}">
        <p14:creationId xmlns:p14="http://schemas.microsoft.com/office/powerpoint/2010/main" val="2682326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24C8C2-4813-4275-A52F-17BDAB1F0890}"/>
              </a:ext>
            </a:extLst>
          </p:cNvPr>
          <p:cNvPicPr>
            <a:picLocks noChangeAspect="1"/>
          </p:cNvPicPr>
          <p:nvPr/>
        </p:nvPicPr>
        <p:blipFill>
          <a:blip r:embed="rId2"/>
          <a:stretch>
            <a:fillRect/>
          </a:stretch>
        </p:blipFill>
        <p:spPr>
          <a:xfrm>
            <a:off x="1565327" y="720521"/>
            <a:ext cx="8369083" cy="1292846"/>
          </a:xfrm>
          <a:prstGeom prst="rect">
            <a:avLst/>
          </a:prstGeom>
        </p:spPr>
      </p:pic>
      <p:pic>
        <p:nvPicPr>
          <p:cNvPr id="4" name="Content Placeholder 3">
            <a:extLst>
              <a:ext uri="{FF2B5EF4-FFF2-40B4-BE49-F238E27FC236}">
                <a16:creationId xmlns:a16="http://schemas.microsoft.com/office/drawing/2014/main" id="{C39E42E0-D667-4731-88C9-21B81D2C5377}"/>
              </a:ext>
            </a:extLst>
          </p:cNvPr>
          <p:cNvPicPr>
            <a:picLocks noGrp="1" noChangeAspect="1"/>
          </p:cNvPicPr>
          <p:nvPr>
            <p:ph idx="1"/>
          </p:nvPr>
        </p:nvPicPr>
        <p:blipFill>
          <a:blip r:embed="rId3"/>
          <a:stretch>
            <a:fillRect/>
          </a:stretch>
        </p:blipFill>
        <p:spPr>
          <a:xfrm>
            <a:off x="1565328" y="2758697"/>
            <a:ext cx="8369085" cy="1747421"/>
          </a:xfrm>
          <a:prstGeom prst="rect">
            <a:avLst/>
          </a:prstGeom>
        </p:spPr>
      </p:pic>
      <p:pic>
        <p:nvPicPr>
          <p:cNvPr id="5" name="Picture 4">
            <a:extLst>
              <a:ext uri="{FF2B5EF4-FFF2-40B4-BE49-F238E27FC236}">
                <a16:creationId xmlns:a16="http://schemas.microsoft.com/office/drawing/2014/main" id="{2A98E505-A949-4F22-839B-644A56101754}"/>
              </a:ext>
            </a:extLst>
          </p:cNvPr>
          <p:cNvPicPr>
            <a:picLocks noChangeAspect="1"/>
          </p:cNvPicPr>
          <p:nvPr/>
        </p:nvPicPr>
        <p:blipFill>
          <a:blip r:embed="rId4"/>
          <a:stretch>
            <a:fillRect/>
          </a:stretch>
        </p:blipFill>
        <p:spPr>
          <a:xfrm>
            <a:off x="1565329" y="2013367"/>
            <a:ext cx="8369084" cy="745330"/>
          </a:xfrm>
          <a:prstGeom prst="rect">
            <a:avLst/>
          </a:prstGeom>
        </p:spPr>
      </p:pic>
    </p:spTree>
    <p:extLst>
      <p:ext uri="{BB962C8B-B14F-4D97-AF65-F5344CB8AC3E}">
        <p14:creationId xmlns:p14="http://schemas.microsoft.com/office/powerpoint/2010/main" val="26588374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F07B5-7C20-470E-8BFC-5C96FC95FF1A}"/>
              </a:ext>
            </a:extLst>
          </p:cNvPr>
          <p:cNvPicPr>
            <a:picLocks noChangeAspect="1"/>
          </p:cNvPicPr>
          <p:nvPr/>
        </p:nvPicPr>
        <p:blipFill>
          <a:blip r:embed="rId2"/>
          <a:stretch>
            <a:fillRect/>
          </a:stretch>
        </p:blipFill>
        <p:spPr>
          <a:xfrm>
            <a:off x="1338470" y="795131"/>
            <a:ext cx="7214980" cy="3953082"/>
          </a:xfrm>
          <a:prstGeom prst="rect">
            <a:avLst/>
          </a:prstGeom>
        </p:spPr>
      </p:pic>
    </p:spTree>
    <p:extLst>
      <p:ext uri="{BB962C8B-B14F-4D97-AF65-F5344CB8AC3E}">
        <p14:creationId xmlns:p14="http://schemas.microsoft.com/office/powerpoint/2010/main" val="35674373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C20840-02F4-4DDB-AC4A-B4F3DD6C90C3}"/>
              </a:ext>
            </a:extLst>
          </p:cNvPr>
          <p:cNvPicPr>
            <a:picLocks noChangeAspect="1"/>
          </p:cNvPicPr>
          <p:nvPr/>
        </p:nvPicPr>
        <p:blipFill>
          <a:blip r:embed="rId2"/>
          <a:stretch>
            <a:fillRect/>
          </a:stretch>
        </p:blipFill>
        <p:spPr>
          <a:xfrm>
            <a:off x="1470992" y="1139687"/>
            <a:ext cx="6830046" cy="3679963"/>
          </a:xfrm>
          <a:prstGeom prst="rect">
            <a:avLst/>
          </a:prstGeom>
        </p:spPr>
      </p:pic>
    </p:spTree>
    <p:extLst>
      <p:ext uri="{BB962C8B-B14F-4D97-AF65-F5344CB8AC3E}">
        <p14:creationId xmlns:p14="http://schemas.microsoft.com/office/powerpoint/2010/main" val="24347400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359AC5-4F2C-40AB-BF07-6F8995E9C5A0}"/>
              </a:ext>
            </a:extLst>
          </p:cNvPr>
          <p:cNvPicPr>
            <a:picLocks noChangeAspect="1"/>
          </p:cNvPicPr>
          <p:nvPr/>
        </p:nvPicPr>
        <p:blipFill>
          <a:blip r:embed="rId2"/>
          <a:stretch>
            <a:fillRect/>
          </a:stretch>
        </p:blipFill>
        <p:spPr>
          <a:xfrm>
            <a:off x="1311965" y="834887"/>
            <a:ext cx="7553739" cy="4122875"/>
          </a:xfrm>
          <a:prstGeom prst="rect">
            <a:avLst/>
          </a:prstGeom>
        </p:spPr>
      </p:pic>
    </p:spTree>
    <p:extLst>
      <p:ext uri="{BB962C8B-B14F-4D97-AF65-F5344CB8AC3E}">
        <p14:creationId xmlns:p14="http://schemas.microsoft.com/office/powerpoint/2010/main" val="3124457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1807</Words>
  <Application>Microsoft Office PowerPoint</Application>
  <PresentationFormat>Widescreen</PresentationFormat>
  <Paragraphs>200</Paragraphs>
  <Slides>268</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268</vt:i4>
      </vt:variant>
    </vt:vector>
  </HeadingPairs>
  <TitlesOfParts>
    <vt:vector size="279" baseType="lpstr">
      <vt:lpstr>Arial</vt:lpstr>
      <vt:lpstr>Bahnschrift SemiBold Condensed</vt:lpstr>
      <vt:lpstr>Bahnschrift SemiCondensed</vt:lpstr>
      <vt:lpstr>Bernard MT Condensed</vt:lpstr>
      <vt:lpstr>Calibri</vt:lpstr>
      <vt:lpstr>Calibri Light</vt:lpstr>
      <vt:lpstr>Estrangelo Edessa</vt:lpstr>
      <vt:lpstr>Nyala</vt:lpstr>
      <vt:lpstr>Times New Roman</vt:lpstr>
      <vt:lpstr>Wingdings</vt:lpstr>
      <vt:lpstr>Office Theme</vt:lpstr>
      <vt:lpstr>Chapter 1: concepts of rural development</vt:lpstr>
      <vt:lpstr>Contents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in rural development</vt:lpstr>
      <vt:lpstr>Rural finance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2:Agricultural Economics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Models of Agricultural Development</vt:lpstr>
      <vt:lpstr>1. The frontier model</vt:lpstr>
      <vt:lpstr>2. Conservation Techniques</vt:lpstr>
      <vt:lpstr>3. Urban Impact Model -- Hypotheses</vt:lpstr>
      <vt:lpstr>Urban Impact Model</vt:lpstr>
      <vt:lpstr>3. The Ag. Growth Process</vt:lpstr>
      <vt:lpstr>5. High Pay-Offs Inputs</vt:lpstr>
      <vt:lpstr>Policies Implied by the High Pay-off Input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agricultural extension?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Chapter three: Rural Livelihoods and poverty Reduction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modernization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LIVLIHOOD AND RURAL DIVERSIFICATION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Poverty reduction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Four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5: Agricultural transformation and rural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Implications of agricultural growth for poverty reduction in Ethiopia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6: Dominant Models of Rural Development</vt:lpstr>
      <vt:lpstr>1. A sectoral approach</vt:lpstr>
      <vt:lpstr>2. A multisectoral approach</vt:lpstr>
      <vt:lpstr>3. A multisectoral approach</vt:lpstr>
      <vt:lpstr>4. A local approach</vt:lpstr>
      <vt:lpstr>5.1. Models of rural Development  1. The Human Capital Model </vt:lpstr>
      <vt:lpstr>PowerPoint Presentation</vt:lpstr>
      <vt:lpstr>5.2.2 Gandhian Model to Rural Development</vt:lpstr>
      <vt:lpstr>5.3 Self-Help Group Model</vt:lpstr>
      <vt:lpstr>PowerPoint Presentation</vt:lpstr>
      <vt:lpstr>5.3.3Characteristics of SHGs </vt:lpstr>
      <vt:lpstr>PowerPoint Presentation</vt:lpstr>
      <vt:lpstr>5.3.4 Functions of SHGs </vt:lpstr>
      <vt:lpstr>PowerPoint Presentation</vt:lpstr>
      <vt:lpstr>PowerPoint Presentation</vt:lpstr>
      <vt:lpstr>5.4 Public-Private Partnership (PPP) Model</vt:lpstr>
      <vt:lpstr>Why should governments consider ppp?</vt:lpstr>
      <vt:lpstr>5. Pre-requisites for a successful ppp program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Abiot Animaw</dc:creator>
  <cp:lastModifiedBy>Abiot Animaw</cp:lastModifiedBy>
  <cp:revision>59</cp:revision>
  <dcterms:created xsi:type="dcterms:W3CDTF">2020-03-12T08:04:00Z</dcterms:created>
  <dcterms:modified xsi:type="dcterms:W3CDTF">2020-03-16T17:00:57Z</dcterms:modified>
</cp:coreProperties>
</file>