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310"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267" r:id="rId24"/>
    <p:sldId id="268" r:id="rId25"/>
    <p:sldId id="269" r:id="rId26"/>
    <p:sldId id="270" r:id="rId27"/>
    <p:sldId id="271" r:id="rId28"/>
    <p:sldId id="272" r:id="rId29"/>
    <p:sldId id="273" r:id="rId30"/>
    <p:sldId id="274" r:id="rId31"/>
    <p:sldId id="275" r:id="rId32"/>
    <p:sldId id="276" r:id="rId33"/>
    <p:sldId id="277" r:id="rId34"/>
    <p:sldId id="278" r:id="rId35"/>
    <p:sldId id="279" r:id="rId36"/>
    <p:sldId id="280" r:id="rId37"/>
    <p:sldId id="281" r:id="rId38"/>
    <p:sldId id="282" r:id="rId39"/>
    <p:sldId id="283" r:id="rId40"/>
    <p:sldId id="284" r:id="rId41"/>
    <p:sldId id="285" r:id="rId42"/>
    <p:sldId id="286" r:id="rId43"/>
    <p:sldId id="288" r:id="rId44"/>
    <p:sldId id="28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B3C4F2-CED1-46AC-812F-089F3240CA97}" type="datetimeFigureOut">
              <a:rPr lang="en-US" smtClean="0"/>
              <a:t>3/8/2020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EDBB8B-E862-40BC-84D8-8A9DDADE2153}" type="slidenum">
              <a:rPr lang="en-US" smtClean="0"/>
              <a:t>‹#›</a:t>
            </a:fld>
            <a:endParaRPr lang="en-US"/>
          </a:p>
        </p:txBody>
      </p:sp>
    </p:spTree>
    <p:extLst>
      <p:ext uri="{BB962C8B-B14F-4D97-AF65-F5344CB8AC3E}">
        <p14:creationId xmlns:p14="http://schemas.microsoft.com/office/powerpoint/2010/main" val="3221812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EDBB8B-E862-40BC-84D8-8A9DDADE2153}" type="slidenum">
              <a:rPr lang="en-US" smtClean="0"/>
              <a:t>4</a:t>
            </a:fld>
            <a:endParaRPr lang="en-US"/>
          </a:p>
        </p:txBody>
      </p:sp>
    </p:spTree>
    <p:extLst>
      <p:ext uri="{BB962C8B-B14F-4D97-AF65-F5344CB8AC3E}">
        <p14:creationId xmlns:p14="http://schemas.microsoft.com/office/powerpoint/2010/main" val="1394549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1F56B7-7926-4B0E-BAAF-395D34C7F955}" type="datetimeFigureOut">
              <a:rPr lang="en-US" smtClean="0"/>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10E96-BA4F-4302-AAAC-CAB6AFC9EB1D}" type="slidenum">
              <a:rPr lang="en-US" smtClean="0"/>
              <a:t>‹#›</a:t>
            </a:fld>
            <a:endParaRPr lang="en-US"/>
          </a:p>
        </p:txBody>
      </p:sp>
    </p:spTree>
    <p:extLst>
      <p:ext uri="{BB962C8B-B14F-4D97-AF65-F5344CB8AC3E}">
        <p14:creationId xmlns:p14="http://schemas.microsoft.com/office/powerpoint/2010/main" val="63376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1F56B7-7926-4B0E-BAAF-395D34C7F955}" type="datetimeFigureOut">
              <a:rPr lang="en-US" smtClean="0"/>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10E96-BA4F-4302-AAAC-CAB6AFC9EB1D}" type="slidenum">
              <a:rPr lang="en-US" smtClean="0"/>
              <a:t>‹#›</a:t>
            </a:fld>
            <a:endParaRPr lang="en-US"/>
          </a:p>
        </p:txBody>
      </p:sp>
    </p:spTree>
    <p:extLst>
      <p:ext uri="{BB962C8B-B14F-4D97-AF65-F5344CB8AC3E}">
        <p14:creationId xmlns:p14="http://schemas.microsoft.com/office/powerpoint/2010/main" val="2388667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1F56B7-7926-4B0E-BAAF-395D34C7F955}" type="datetimeFigureOut">
              <a:rPr lang="en-US" smtClean="0"/>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10E96-BA4F-4302-AAAC-CAB6AFC9EB1D}" type="slidenum">
              <a:rPr lang="en-US" smtClean="0"/>
              <a:t>‹#›</a:t>
            </a:fld>
            <a:endParaRPr lang="en-US"/>
          </a:p>
        </p:txBody>
      </p:sp>
    </p:spTree>
    <p:extLst>
      <p:ext uri="{BB962C8B-B14F-4D97-AF65-F5344CB8AC3E}">
        <p14:creationId xmlns:p14="http://schemas.microsoft.com/office/powerpoint/2010/main" val="641781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1F56B7-7926-4B0E-BAAF-395D34C7F955}" type="datetimeFigureOut">
              <a:rPr lang="en-US" smtClean="0"/>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10E96-BA4F-4302-AAAC-CAB6AFC9EB1D}" type="slidenum">
              <a:rPr lang="en-US" smtClean="0"/>
              <a:t>‹#›</a:t>
            </a:fld>
            <a:endParaRPr lang="en-US"/>
          </a:p>
        </p:txBody>
      </p:sp>
    </p:spTree>
    <p:extLst>
      <p:ext uri="{BB962C8B-B14F-4D97-AF65-F5344CB8AC3E}">
        <p14:creationId xmlns:p14="http://schemas.microsoft.com/office/powerpoint/2010/main" val="2885418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1F56B7-7926-4B0E-BAAF-395D34C7F955}" type="datetimeFigureOut">
              <a:rPr lang="en-US" smtClean="0"/>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10E96-BA4F-4302-AAAC-CAB6AFC9EB1D}" type="slidenum">
              <a:rPr lang="en-US" smtClean="0"/>
              <a:t>‹#›</a:t>
            </a:fld>
            <a:endParaRPr lang="en-US"/>
          </a:p>
        </p:txBody>
      </p:sp>
    </p:spTree>
    <p:extLst>
      <p:ext uri="{BB962C8B-B14F-4D97-AF65-F5344CB8AC3E}">
        <p14:creationId xmlns:p14="http://schemas.microsoft.com/office/powerpoint/2010/main" val="3353753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1F56B7-7926-4B0E-BAAF-395D34C7F955}" type="datetimeFigureOut">
              <a:rPr lang="en-US" smtClean="0"/>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B10E96-BA4F-4302-AAAC-CAB6AFC9EB1D}" type="slidenum">
              <a:rPr lang="en-US" smtClean="0"/>
              <a:t>‹#›</a:t>
            </a:fld>
            <a:endParaRPr lang="en-US"/>
          </a:p>
        </p:txBody>
      </p:sp>
    </p:spTree>
    <p:extLst>
      <p:ext uri="{BB962C8B-B14F-4D97-AF65-F5344CB8AC3E}">
        <p14:creationId xmlns:p14="http://schemas.microsoft.com/office/powerpoint/2010/main" val="395561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1F56B7-7926-4B0E-BAAF-395D34C7F955}" type="datetimeFigureOut">
              <a:rPr lang="en-US" smtClean="0"/>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B10E96-BA4F-4302-AAAC-CAB6AFC9EB1D}" type="slidenum">
              <a:rPr lang="en-US" smtClean="0"/>
              <a:t>‹#›</a:t>
            </a:fld>
            <a:endParaRPr lang="en-US"/>
          </a:p>
        </p:txBody>
      </p:sp>
    </p:spTree>
    <p:extLst>
      <p:ext uri="{BB962C8B-B14F-4D97-AF65-F5344CB8AC3E}">
        <p14:creationId xmlns:p14="http://schemas.microsoft.com/office/powerpoint/2010/main" val="3409537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1F56B7-7926-4B0E-BAAF-395D34C7F955}" type="datetimeFigureOut">
              <a:rPr lang="en-US" smtClean="0"/>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B10E96-BA4F-4302-AAAC-CAB6AFC9EB1D}" type="slidenum">
              <a:rPr lang="en-US" smtClean="0"/>
              <a:t>‹#›</a:t>
            </a:fld>
            <a:endParaRPr lang="en-US"/>
          </a:p>
        </p:txBody>
      </p:sp>
    </p:spTree>
    <p:extLst>
      <p:ext uri="{BB962C8B-B14F-4D97-AF65-F5344CB8AC3E}">
        <p14:creationId xmlns:p14="http://schemas.microsoft.com/office/powerpoint/2010/main" val="1718927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1F56B7-7926-4B0E-BAAF-395D34C7F955}" type="datetimeFigureOut">
              <a:rPr lang="en-US" smtClean="0"/>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B10E96-BA4F-4302-AAAC-CAB6AFC9EB1D}" type="slidenum">
              <a:rPr lang="en-US" smtClean="0"/>
              <a:t>‹#›</a:t>
            </a:fld>
            <a:endParaRPr lang="en-US"/>
          </a:p>
        </p:txBody>
      </p:sp>
    </p:spTree>
    <p:extLst>
      <p:ext uri="{BB962C8B-B14F-4D97-AF65-F5344CB8AC3E}">
        <p14:creationId xmlns:p14="http://schemas.microsoft.com/office/powerpoint/2010/main" val="3993781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1F56B7-7926-4B0E-BAAF-395D34C7F955}" type="datetimeFigureOut">
              <a:rPr lang="en-US" smtClean="0"/>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B10E96-BA4F-4302-AAAC-CAB6AFC9EB1D}" type="slidenum">
              <a:rPr lang="en-US" smtClean="0"/>
              <a:t>‹#›</a:t>
            </a:fld>
            <a:endParaRPr lang="en-US"/>
          </a:p>
        </p:txBody>
      </p:sp>
    </p:spTree>
    <p:extLst>
      <p:ext uri="{BB962C8B-B14F-4D97-AF65-F5344CB8AC3E}">
        <p14:creationId xmlns:p14="http://schemas.microsoft.com/office/powerpoint/2010/main" val="240524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1F56B7-7926-4B0E-BAAF-395D34C7F955}" type="datetimeFigureOut">
              <a:rPr lang="en-US" smtClean="0"/>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B10E96-BA4F-4302-AAAC-CAB6AFC9EB1D}" type="slidenum">
              <a:rPr lang="en-US" smtClean="0"/>
              <a:t>‹#›</a:t>
            </a:fld>
            <a:endParaRPr lang="en-US"/>
          </a:p>
        </p:txBody>
      </p:sp>
    </p:spTree>
    <p:extLst>
      <p:ext uri="{BB962C8B-B14F-4D97-AF65-F5344CB8AC3E}">
        <p14:creationId xmlns:p14="http://schemas.microsoft.com/office/powerpoint/2010/main" val="2735765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F56B7-7926-4B0E-BAAF-395D34C7F955}" type="datetimeFigureOut">
              <a:rPr lang="en-US" smtClean="0"/>
              <a:t>3/8/2020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B10E96-BA4F-4302-AAAC-CAB6AFC9EB1D}" type="slidenum">
              <a:rPr lang="en-US" smtClean="0"/>
              <a:t>‹#›</a:t>
            </a:fld>
            <a:endParaRPr lang="en-US"/>
          </a:p>
        </p:txBody>
      </p:sp>
    </p:spTree>
    <p:extLst>
      <p:ext uri="{BB962C8B-B14F-4D97-AF65-F5344CB8AC3E}">
        <p14:creationId xmlns:p14="http://schemas.microsoft.com/office/powerpoint/2010/main" val="3937981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latin typeface="Times New Roman" pitchFamily="18" charset="0"/>
                <a:cs typeface="Times New Roman" pitchFamily="18" charset="0"/>
              </a:rPr>
              <a:t>Chapter Seven </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b="1" dirty="0" smtClean="0">
                <a:latin typeface="Times New Roman" pitchFamily="18" charset="0"/>
                <a:cs typeface="Times New Roman" pitchFamily="18" charset="0"/>
              </a:rPr>
              <a:t>Portfolio Management</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1780084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eaLnBrk="0" fontAlgn="base" hangingPunct="0">
              <a:spcBef>
                <a:spcPct val="20000"/>
              </a:spcBef>
              <a:spcAft>
                <a:spcPct val="0"/>
              </a:spcAft>
              <a:defRPr/>
            </a:pPr>
            <a:r>
              <a:rPr lang="en-US" sz="3200" b="1" kern="0" dirty="0">
                <a:solidFill>
                  <a:srgbClr val="FF0000"/>
                </a:solidFill>
                <a:latin typeface="Times New Roman"/>
                <a:ea typeface="+mn-ea"/>
                <a:cs typeface="+mn-cs"/>
              </a:rPr>
              <a:t>B). Choice of asset mix/ asset allocation</a:t>
            </a:r>
            <a:br>
              <a:rPr lang="en-US" sz="3200" b="1" kern="0" dirty="0">
                <a:solidFill>
                  <a:srgbClr val="FF0000"/>
                </a:solidFill>
                <a:latin typeface="Times New Roman"/>
                <a:ea typeface="+mn-ea"/>
                <a:cs typeface="+mn-cs"/>
              </a:rPr>
            </a:br>
            <a:endParaRPr lang="en-US" dirty="0"/>
          </a:p>
        </p:txBody>
      </p:sp>
      <p:sp>
        <p:nvSpPr>
          <p:cNvPr id="3" name="Content Placeholder 2"/>
          <p:cNvSpPr>
            <a:spLocks noGrp="1"/>
          </p:cNvSpPr>
          <p:nvPr>
            <p:ph idx="1"/>
          </p:nvPr>
        </p:nvSpPr>
        <p:spPr/>
        <p:txBody>
          <a:bodyPr>
            <a:normAutofit fontScale="92500"/>
          </a:bodyPr>
          <a:lstStyle/>
          <a:p>
            <a:pPr marL="0" lvl="0" indent="0" eaLnBrk="0" fontAlgn="base" hangingPunct="0">
              <a:spcAft>
                <a:spcPct val="0"/>
              </a:spcAft>
              <a:buClr>
                <a:srgbClr val="9999FF"/>
              </a:buClr>
              <a:buSzPct val="75000"/>
              <a:buNone/>
              <a:defRPr/>
            </a:pPr>
            <a:r>
              <a:rPr lang="en-US" b="1" kern="0" dirty="0">
                <a:solidFill>
                  <a:srgbClr val="FF0000"/>
                </a:solidFill>
                <a:latin typeface="Times New Roman"/>
              </a:rPr>
              <a:t>B). Choice of asset mix/ asset allocation</a:t>
            </a:r>
          </a:p>
          <a:p>
            <a:pPr lvl="0" algn="just" eaLnBrk="0" fontAlgn="base" hangingPunct="0">
              <a:spcAft>
                <a:spcPct val="0"/>
              </a:spcAft>
              <a:buClr>
                <a:srgbClr val="9999FF"/>
              </a:buClr>
              <a:buSzPct val="75000"/>
              <a:buFont typeface="Wingdings" pitchFamily="2" charset="2"/>
              <a:buChar char="q"/>
              <a:defRPr/>
            </a:pPr>
            <a:r>
              <a:rPr lang="en-US" kern="0" dirty="0">
                <a:solidFill>
                  <a:srgbClr val="000000"/>
                </a:solidFill>
                <a:latin typeface="Times New Roman"/>
              </a:rPr>
              <a:t>Based on the </a:t>
            </a:r>
            <a:r>
              <a:rPr lang="en-US" b="1" kern="0" dirty="0">
                <a:solidFill>
                  <a:srgbClr val="FF0000"/>
                </a:solidFill>
                <a:latin typeface="Times New Roman"/>
              </a:rPr>
              <a:t>objectives and constraints</a:t>
            </a:r>
            <a:r>
              <a:rPr lang="en-US" kern="0" dirty="0">
                <a:solidFill>
                  <a:srgbClr val="000000"/>
                </a:solidFill>
                <a:latin typeface="Times New Roman"/>
              </a:rPr>
              <a:t> of investment, investors have to specify their asset allocation that is they have to decide how much of their portfolio has to be invested in different asset classes.</a:t>
            </a:r>
          </a:p>
          <a:p>
            <a:pPr lvl="0" algn="just" eaLnBrk="0" fontAlgn="base" hangingPunct="0">
              <a:spcAft>
                <a:spcPct val="0"/>
              </a:spcAft>
              <a:buClr>
                <a:srgbClr val="9999FF"/>
              </a:buClr>
              <a:buSzPct val="75000"/>
              <a:buFont typeface="Wingdings" pitchFamily="2" charset="2"/>
              <a:buChar char="q"/>
              <a:defRPr/>
            </a:pPr>
            <a:r>
              <a:rPr lang="en-US" kern="0" dirty="0">
                <a:solidFill>
                  <a:srgbClr val="000000"/>
                </a:solidFill>
                <a:latin typeface="Times New Roman"/>
              </a:rPr>
              <a:t> Asset mix means a </a:t>
            </a:r>
            <a:r>
              <a:rPr lang="en-US" b="1" kern="0" dirty="0">
                <a:solidFill>
                  <a:srgbClr val="FF0000"/>
                </a:solidFill>
                <a:latin typeface="Times New Roman"/>
              </a:rPr>
              <a:t>proportions of stocks</a:t>
            </a:r>
            <a:r>
              <a:rPr lang="en-US" kern="0" dirty="0">
                <a:solidFill>
                  <a:srgbClr val="000000"/>
                </a:solidFill>
                <a:latin typeface="Times New Roman"/>
              </a:rPr>
              <a:t> (Ex: Equity shares and preference shares) and bonds (fixed income securities) in the portfolio.</a:t>
            </a:r>
          </a:p>
          <a:p>
            <a:pPr marL="0" lvl="0" indent="0" eaLnBrk="0" fontAlgn="base" hangingPunct="0">
              <a:spcAft>
                <a:spcPct val="0"/>
              </a:spcAft>
              <a:buClr>
                <a:srgbClr val="9999FF"/>
              </a:buClr>
              <a:buSzPct val="75000"/>
              <a:buNone/>
              <a:defRPr/>
            </a:pPr>
            <a:endParaRPr lang="en-US" kern="0" dirty="0">
              <a:solidFill>
                <a:srgbClr val="000000"/>
              </a:solidFill>
              <a:latin typeface="Times New Roman"/>
            </a:endParaRPr>
          </a:p>
          <a:p>
            <a:endParaRPr lang="en-US" dirty="0"/>
          </a:p>
        </p:txBody>
      </p:sp>
    </p:spTree>
    <p:extLst>
      <p:ext uri="{BB962C8B-B14F-4D97-AF65-F5344CB8AC3E}">
        <p14:creationId xmlns:p14="http://schemas.microsoft.com/office/powerpoint/2010/main" val="2426111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lvl="0" algn="just" eaLnBrk="0" fontAlgn="base" hangingPunct="0">
              <a:spcAft>
                <a:spcPct val="0"/>
              </a:spcAft>
              <a:buClr>
                <a:srgbClr val="9999FF"/>
              </a:buClr>
              <a:buSzPct val="75000"/>
              <a:buFont typeface="Wingdings" pitchFamily="2" charset="2"/>
              <a:buChar char="q"/>
              <a:defRPr/>
            </a:pPr>
            <a:r>
              <a:rPr lang="en-US" b="1" i="1" kern="0" dirty="0">
                <a:solidFill>
                  <a:srgbClr val="000000"/>
                </a:solidFill>
                <a:latin typeface="Times New Roman"/>
              </a:rPr>
              <a:t> </a:t>
            </a:r>
            <a:r>
              <a:rPr lang="en-US" kern="0" dirty="0">
                <a:solidFill>
                  <a:srgbClr val="000000"/>
                </a:solidFill>
                <a:latin typeface="Times New Roman"/>
              </a:rPr>
              <a:t>An asset allocation focuses on determining the </a:t>
            </a:r>
            <a:r>
              <a:rPr lang="en-US" b="1" kern="0" dirty="0">
                <a:solidFill>
                  <a:srgbClr val="FF0000"/>
                </a:solidFill>
                <a:latin typeface="Times New Roman"/>
              </a:rPr>
              <a:t>mixture of asset classes</a:t>
            </a:r>
            <a:r>
              <a:rPr lang="en-US" kern="0" dirty="0">
                <a:solidFill>
                  <a:srgbClr val="000000"/>
                </a:solidFill>
                <a:latin typeface="Times New Roman"/>
              </a:rPr>
              <a:t> that is most likely to provide a combination of </a:t>
            </a:r>
            <a:r>
              <a:rPr lang="en-US" b="1" kern="0" dirty="0">
                <a:solidFill>
                  <a:srgbClr val="FF0000"/>
                </a:solidFill>
                <a:latin typeface="Times New Roman"/>
              </a:rPr>
              <a:t>risk and expected return</a:t>
            </a:r>
            <a:r>
              <a:rPr lang="en-US" kern="0" dirty="0">
                <a:solidFill>
                  <a:srgbClr val="000000"/>
                </a:solidFill>
                <a:latin typeface="Times New Roman"/>
              </a:rPr>
              <a:t> that is </a:t>
            </a:r>
            <a:r>
              <a:rPr lang="en-US" b="1" kern="0" dirty="0">
                <a:solidFill>
                  <a:srgbClr val="FF0000"/>
                </a:solidFill>
                <a:latin typeface="Times New Roman"/>
              </a:rPr>
              <a:t>optimal for the investor</a:t>
            </a:r>
            <a:r>
              <a:rPr lang="en-US" kern="0" dirty="0">
                <a:solidFill>
                  <a:srgbClr val="000000"/>
                </a:solidFill>
                <a:latin typeface="Times New Roman"/>
              </a:rPr>
              <a:t>. </a:t>
            </a:r>
          </a:p>
          <a:p>
            <a:pPr lvl="0" algn="just" eaLnBrk="0" fontAlgn="base" hangingPunct="0">
              <a:spcAft>
                <a:spcPct val="0"/>
              </a:spcAft>
              <a:buClr>
                <a:srgbClr val="9999FF"/>
              </a:buClr>
              <a:buSzPct val="75000"/>
              <a:buFont typeface="Wingdings" pitchFamily="2" charset="2"/>
              <a:buChar char="q"/>
              <a:defRPr/>
            </a:pPr>
            <a:r>
              <a:rPr lang="en-US" kern="0" dirty="0">
                <a:solidFill>
                  <a:srgbClr val="000000"/>
                </a:solidFill>
                <a:latin typeface="Times New Roman"/>
              </a:rPr>
              <a:t>process of deciding how to distribute an investor’s wealth among different countries and asset classes for investment purposes.</a:t>
            </a:r>
          </a:p>
          <a:p>
            <a:pPr lvl="0" algn="just" eaLnBrk="0" fontAlgn="base" hangingPunct="0">
              <a:spcAft>
                <a:spcPct val="0"/>
              </a:spcAft>
              <a:buClr>
                <a:srgbClr val="9999FF"/>
              </a:buClr>
              <a:buSzPct val="75000"/>
              <a:buFont typeface="Wingdings" pitchFamily="2" charset="2"/>
              <a:buChar char="q"/>
              <a:defRPr/>
            </a:pPr>
            <a:r>
              <a:rPr lang="en-US" kern="0" dirty="0">
                <a:solidFill>
                  <a:srgbClr val="000000"/>
                </a:solidFill>
                <a:latin typeface="Times New Roman"/>
              </a:rPr>
              <a:t> The </a:t>
            </a:r>
            <a:r>
              <a:rPr lang="en-US" b="1" kern="0" dirty="0">
                <a:solidFill>
                  <a:srgbClr val="FF0000"/>
                </a:solidFill>
                <a:latin typeface="Times New Roman"/>
              </a:rPr>
              <a:t>two categories </a:t>
            </a:r>
            <a:r>
              <a:rPr lang="en-US" kern="0" dirty="0">
                <a:solidFill>
                  <a:srgbClr val="000000"/>
                </a:solidFill>
                <a:latin typeface="Times New Roman"/>
              </a:rPr>
              <a:t>in asset allocation include:</a:t>
            </a:r>
          </a:p>
          <a:p>
            <a:pPr marL="0" lvl="0" indent="0" algn="just" eaLnBrk="0" fontAlgn="base" hangingPunct="0">
              <a:spcAft>
                <a:spcPct val="0"/>
              </a:spcAft>
              <a:buClr>
                <a:srgbClr val="9999FF"/>
              </a:buClr>
              <a:buSzPct val="75000"/>
              <a:buNone/>
              <a:defRPr/>
            </a:pPr>
            <a:r>
              <a:rPr lang="en-US" kern="0" dirty="0">
                <a:solidFill>
                  <a:srgbClr val="000000"/>
                </a:solidFill>
                <a:latin typeface="Times New Roman"/>
              </a:rPr>
              <a:t>                 Strategic asset allocation;</a:t>
            </a:r>
          </a:p>
          <a:p>
            <a:pPr marL="0" lvl="0" indent="0" algn="just" eaLnBrk="0" fontAlgn="base" hangingPunct="0">
              <a:spcAft>
                <a:spcPct val="0"/>
              </a:spcAft>
              <a:buClr>
                <a:srgbClr val="9999FF"/>
              </a:buClr>
              <a:buSzPct val="75000"/>
              <a:buNone/>
              <a:defRPr/>
            </a:pPr>
            <a:r>
              <a:rPr lang="en-US" kern="0" dirty="0">
                <a:solidFill>
                  <a:srgbClr val="000000"/>
                </a:solidFill>
                <a:latin typeface="Times New Roman"/>
              </a:rPr>
              <a:t>                 Tactical asset allocation.</a:t>
            </a:r>
          </a:p>
          <a:p>
            <a:pPr lvl="0" algn="just" eaLnBrk="0" fontAlgn="base" hangingPunct="0">
              <a:spcAft>
                <a:spcPct val="0"/>
              </a:spcAft>
              <a:buClr>
                <a:srgbClr val="9999FF"/>
              </a:buClr>
              <a:buSzPct val="75000"/>
              <a:buFont typeface="Wingdings" pitchFamily="2" charset="2"/>
              <a:buChar char="q"/>
              <a:defRPr/>
            </a:pPr>
            <a:endParaRPr lang="en-US" kern="0" dirty="0">
              <a:solidFill>
                <a:srgbClr val="000000"/>
              </a:solidFill>
              <a:latin typeface="Times New Roman"/>
            </a:endParaRPr>
          </a:p>
          <a:p>
            <a:pPr lvl="0" algn="just" eaLnBrk="0" fontAlgn="base" hangingPunct="0">
              <a:spcAft>
                <a:spcPct val="0"/>
              </a:spcAft>
              <a:buClr>
                <a:srgbClr val="9999FF"/>
              </a:buClr>
              <a:buSzPct val="75000"/>
              <a:buFont typeface="Wingdings" pitchFamily="2" charset="2"/>
              <a:buChar char="q"/>
              <a:defRPr/>
            </a:pPr>
            <a:endParaRPr lang="en-US" kern="0" dirty="0">
              <a:solidFill>
                <a:srgbClr val="000000"/>
              </a:solidFill>
              <a:latin typeface="Times New Roman"/>
            </a:endParaRPr>
          </a:p>
          <a:p>
            <a:pPr lvl="0" algn="just" eaLnBrk="0" fontAlgn="base" hangingPunct="0">
              <a:spcAft>
                <a:spcPct val="0"/>
              </a:spcAft>
              <a:buClr>
                <a:srgbClr val="9999FF"/>
              </a:buClr>
              <a:buSzPct val="75000"/>
              <a:buFont typeface="Wingdings" pitchFamily="2" charset="2"/>
              <a:buChar char="q"/>
              <a:defRPr/>
            </a:pPr>
            <a:endParaRPr lang="en-US" kern="0" dirty="0">
              <a:solidFill>
                <a:srgbClr val="000000"/>
              </a:solidFill>
              <a:latin typeface="Times New Roman"/>
            </a:endParaRPr>
          </a:p>
          <a:p>
            <a:endParaRPr lang="en-US" dirty="0"/>
          </a:p>
        </p:txBody>
      </p:sp>
    </p:spTree>
    <p:extLst>
      <p:ext uri="{BB962C8B-B14F-4D97-AF65-F5344CB8AC3E}">
        <p14:creationId xmlns:p14="http://schemas.microsoft.com/office/powerpoint/2010/main" val="2362510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pPr lvl="0" algn="just" eaLnBrk="0" fontAlgn="base" hangingPunct="0">
              <a:spcAft>
                <a:spcPct val="0"/>
              </a:spcAft>
              <a:buClr>
                <a:srgbClr val="9999FF"/>
              </a:buClr>
              <a:buSzPct val="75000"/>
              <a:buFont typeface="Wingdings" pitchFamily="2" charset="2"/>
              <a:buChar char="q"/>
            </a:pPr>
            <a:r>
              <a:rPr lang="en-US" b="1" i="1" kern="0" dirty="0">
                <a:solidFill>
                  <a:srgbClr val="000000"/>
                </a:solidFill>
                <a:latin typeface="Times New Roman"/>
              </a:rPr>
              <a:t> </a:t>
            </a:r>
            <a:r>
              <a:rPr lang="en-US" b="1" kern="0" dirty="0">
                <a:solidFill>
                  <a:srgbClr val="FF0000"/>
                </a:solidFill>
                <a:latin typeface="Times New Roman"/>
              </a:rPr>
              <a:t>Strategic asset allocation</a:t>
            </a:r>
            <a:r>
              <a:rPr lang="en-US" kern="0" dirty="0">
                <a:solidFill>
                  <a:srgbClr val="000000"/>
                </a:solidFill>
                <a:latin typeface="Times New Roman"/>
              </a:rPr>
              <a:t>: identifies </a:t>
            </a:r>
            <a:r>
              <a:rPr lang="en-US" b="1" kern="0" dirty="0">
                <a:solidFill>
                  <a:srgbClr val="000000"/>
                </a:solidFill>
                <a:latin typeface="Times New Roman"/>
              </a:rPr>
              <a:t>asset classes</a:t>
            </a:r>
            <a:r>
              <a:rPr lang="en-US" kern="0" dirty="0">
                <a:solidFill>
                  <a:srgbClr val="000000"/>
                </a:solidFill>
                <a:latin typeface="Times New Roman"/>
              </a:rPr>
              <a:t> and the </a:t>
            </a:r>
            <a:r>
              <a:rPr lang="en-US" b="1" kern="0" dirty="0">
                <a:solidFill>
                  <a:srgbClr val="FF0000"/>
                </a:solidFill>
                <a:latin typeface="Times New Roman"/>
              </a:rPr>
              <a:t>proportions for those asset classes</a:t>
            </a:r>
            <a:r>
              <a:rPr lang="en-US" kern="0" dirty="0">
                <a:solidFill>
                  <a:srgbClr val="000000"/>
                </a:solidFill>
                <a:latin typeface="Times New Roman"/>
              </a:rPr>
              <a:t> that would comprise the </a:t>
            </a:r>
            <a:r>
              <a:rPr lang="en-US" b="1" kern="0" dirty="0">
                <a:solidFill>
                  <a:srgbClr val="FF0000"/>
                </a:solidFill>
                <a:latin typeface="Times New Roman"/>
              </a:rPr>
              <a:t>normal asset allocation</a:t>
            </a:r>
            <a:r>
              <a:rPr lang="en-US" kern="0" dirty="0">
                <a:solidFill>
                  <a:srgbClr val="000000"/>
                </a:solidFill>
                <a:latin typeface="Times New Roman"/>
              </a:rPr>
              <a:t>. Strategic asset allocation is used to derive </a:t>
            </a:r>
            <a:r>
              <a:rPr lang="en-US" b="1" kern="0" dirty="0">
                <a:solidFill>
                  <a:srgbClr val="FF0000"/>
                </a:solidFill>
                <a:latin typeface="Times New Roman"/>
              </a:rPr>
              <a:t>long-term asset allocation weights</a:t>
            </a:r>
            <a:r>
              <a:rPr lang="en-US" kern="0" dirty="0">
                <a:solidFill>
                  <a:srgbClr val="000000"/>
                </a:solidFill>
                <a:latin typeface="Times New Roman"/>
              </a:rPr>
              <a:t>.</a:t>
            </a:r>
          </a:p>
          <a:p>
            <a:pPr lvl="0" algn="just" eaLnBrk="0" fontAlgn="base" hangingPunct="0">
              <a:spcAft>
                <a:spcPct val="0"/>
              </a:spcAft>
              <a:buClr>
                <a:srgbClr val="9999FF"/>
              </a:buClr>
              <a:buSzPct val="75000"/>
              <a:buFont typeface="Wingdings" pitchFamily="2" charset="2"/>
              <a:buChar char="q"/>
            </a:pPr>
            <a:r>
              <a:rPr lang="en-US" kern="0" dirty="0">
                <a:solidFill>
                  <a:srgbClr val="000000"/>
                </a:solidFill>
                <a:latin typeface="Times New Roman"/>
              </a:rPr>
              <a:t>Generally, these weights are </a:t>
            </a:r>
            <a:r>
              <a:rPr lang="en-US" b="1" kern="0" dirty="0">
                <a:solidFill>
                  <a:srgbClr val="FF0000"/>
                </a:solidFill>
                <a:latin typeface="Times New Roman"/>
              </a:rPr>
              <a:t>not changed over time</a:t>
            </a:r>
            <a:r>
              <a:rPr lang="en-US" kern="0" dirty="0">
                <a:solidFill>
                  <a:srgbClr val="000000"/>
                </a:solidFill>
                <a:latin typeface="Times New Roman"/>
              </a:rPr>
              <a:t>. When market </a:t>
            </a:r>
            <a:r>
              <a:rPr lang="en-US" b="1" kern="0" dirty="0">
                <a:solidFill>
                  <a:srgbClr val="FF0000"/>
                </a:solidFill>
                <a:latin typeface="Times New Roman"/>
              </a:rPr>
              <a:t>values change</a:t>
            </a:r>
            <a:r>
              <a:rPr lang="en-US" kern="0" dirty="0">
                <a:solidFill>
                  <a:srgbClr val="000000"/>
                </a:solidFill>
                <a:latin typeface="Times New Roman"/>
              </a:rPr>
              <a:t>, the investor may have to adjust the </a:t>
            </a:r>
            <a:r>
              <a:rPr lang="en-US" b="1" kern="0" dirty="0">
                <a:solidFill>
                  <a:srgbClr val="FF0000"/>
                </a:solidFill>
                <a:latin typeface="Times New Roman"/>
              </a:rPr>
              <a:t>portfolio annually or after major market</a:t>
            </a:r>
            <a:r>
              <a:rPr lang="en-US" kern="0" dirty="0">
                <a:solidFill>
                  <a:srgbClr val="000000"/>
                </a:solidFill>
                <a:latin typeface="Times New Roman"/>
              </a:rPr>
              <a:t> moves to maintain the desired </a:t>
            </a:r>
            <a:r>
              <a:rPr lang="en-US" b="1" kern="0" dirty="0">
                <a:solidFill>
                  <a:srgbClr val="000000"/>
                </a:solidFill>
                <a:latin typeface="Times New Roman"/>
              </a:rPr>
              <a:t>fixed-percentage allocation</a:t>
            </a:r>
            <a:r>
              <a:rPr lang="en-US" kern="0" dirty="0">
                <a:solidFill>
                  <a:srgbClr val="000000"/>
                </a:solidFill>
                <a:latin typeface="Times New Roman"/>
              </a:rPr>
              <a:t>.</a:t>
            </a:r>
          </a:p>
          <a:p>
            <a:pPr lvl="0" algn="just" eaLnBrk="0" fontAlgn="base" hangingPunct="0">
              <a:spcAft>
                <a:spcPct val="0"/>
              </a:spcAft>
              <a:buClr>
                <a:srgbClr val="9999FF"/>
              </a:buClr>
              <a:buSzPct val="75000"/>
              <a:buFont typeface="Wingdings" pitchFamily="2" charset="2"/>
              <a:buChar char="q"/>
            </a:pPr>
            <a:endParaRPr lang="en-US" kern="0" dirty="0">
              <a:solidFill>
                <a:srgbClr val="000000"/>
              </a:solidFill>
              <a:latin typeface="Times New Roman"/>
            </a:endParaRPr>
          </a:p>
          <a:p>
            <a:pPr lvl="0" algn="just" eaLnBrk="0" fontAlgn="base" hangingPunct="0">
              <a:spcAft>
                <a:spcPct val="0"/>
              </a:spcAft>
              <a:buClr>
                <a:srgbClr val="9999FF"/>
              </a:buClr>
              <a:buSzPct val="75000"/>
              <a:buFont typeface="Wingdings" pitchFamily="2" charset="2"/>
              <a:buChar char="q"/>
            </a:pPr>
            <a:endParaRPr lang="en-US" kern="0" dirty="0">
              <a:solidFill>
                <a:srgbClr val="000000"/>
              </a:solidFill>
              <a:latin typeface="Times New Roman"/>
            </a:endParaRPr>
          </a:p>
          <a:p>
            <a:pPr lvl="0" algn="just" eaLnBrk="0" fontAlgn="base" hangingPunct="0">
              <a:spcAft>
                <a:spcPct val="0"/>
              </a:spcAft>
              <a:buClr>
                <a:srgbClr val="9999FF"/>
              </a:buClr>
              <a:buSzPct val="75000"/>
              <a:buFont typeface="Wingdings" pitchFamily="2" charset="2"/>
              <a:buChar char="q"/>
            </a:pPr>
            <a:endParaRPr lang="en-US" kern="0" dirty="0">
              <a:solidFill>
                <a:srgbClr val="000000"/>
              </a:solidFill>
              <a:latin typeface="Times New Roman"/>
            </a:endParaRPr>
          </a:p>
          <a:p>
            <a:endParaRPr lang="en-US" dirty="0"/>
          </a:p>
        </p:txBody>
      </p:sp>
    </p:spTree>
    <p:extLst>
      <p:ext uri="{BB962C8B-B14F-4D97-AF65-F5344CB8AC3E}">
        <p14:creationId xmlns:p14="http://schemas.microsoft.com/office/powerpoint/2010/main" val="2342524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1600200"/>
            <a:ext cx="7620000" cy="2158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04800" y="3929674"/>
            <a:ext cx="8229600" cy="1200329"/>
          </a:xfrm>
          <a:prstGeom prst="rect">
            <a:avLst/>
          </a:prstGeom>
        </p:spPr>
        <p:txBody>
          <a:bodyPr wrap="square">
            <a:spAutoFit/>
          </a:bodyPr>
          <a:lstStyle/>
          <a:p>
            <a:r>
              <a:rPr lang="en-US" dirty="0"/>
              <a:t>Tactical asset allocation: produces temporary asset allocation weights that occur in response to temporary changes in capital market conditions. </a:t>
            </a:r>
          </a:p>
          <a:p>
            <a:r>
              <a:rPr lang="en-US" dirty="0"/>
              <a:t> The investor’s goals and risk- return preferences are assumed to remain unchanged as the asset weights are occasionally revised to help attain the investor’s constant goals.</a:t>
            </a:r>
          </a:p>
        </p:txBody>
      </p:sp>
    </p:spTree>
    <p:extLst>
      <p:ext uri="{BB962C8B-B14F-4D97-AF65-F5344CB8AC3E}">
        <p14:creationId xmlns:p14="http://schemas.microsoft.com/office/powerpoint/2010/main" val="568632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lvl="0" algn="just" eaLnBrk="0" fontAlgn="base" hangingPunct="0">
              <a:spcAft>
                <a:spcPct val="0"/>
              </a:spcAft>
              <a:buClr>
                <a:srgbClr val="9999FF"/>
              </a:buClr>
              <a:buSzPct val="75000"/>
              <a:buFont typeface="Monotype Sorts" pitchFamily="2" charset="2"/>
              <a:buChar char="u"/>
              <a:defRPr/>
            </a:pPr>
            <a:r>
              <a:rPr lang="en-US" sz="2800" kern="0" dirty="0">
                <a:solidFill>
                  <a:srgbClr val="FF0000"/>
                </a:solidFill>
                <a:latin typeface="Times New Roman"/>
              </a:rPr>
              <a:t>Alternative asset allocations </a:t>
            </a:r>
            <a:r>
              <a:rPr lang="en-US" sz="2800" kern="0" dirty="0">
                <a:solidFill>
                  <a:srgbClr val="000000"/>
                </a:solidFill>
                <a:latin typeface="Times New Roman"/>
              </a:rPr>
              <a:t>are often related with the different approaches to risk and return, identifying </a:t>
            </a:r>
            <a:r>
              <a:rPr lang="en-US" sz="2800" kern="0" dirty="0">
                <a:solidFill>
                  <a:srgbClr val="FF0000"/>
                </a:solidFill>
                <a:latin typeface="Times New Roman"/>
              </a:rPr>
              <a:t>conservative</a:t>
            </a:r>
            <a:r>
              <a:rPr lang="en-US" sz="2800" kern="0" dirty="0">
                <a:solidFill>
                  <a:srgbClr val="000000"/>
                </a:solidFill>
                <a:latin typeface="Times New Roman"/>
              </a:rPr>
              <a:t>, </a:t>
            </a:r>
            <a:r>
              <a:rPr lang="en-US" sz="2800" kern="0" dirty="0">
                <a:solidFill>
                  <a:srgbClr val="FF0000"/>
                </a:solidFill>
                <a:latin typeface="Times New Roman"/>
              </a:rPr>
              <a:t>moderate</a:t>
            </a:r>
            <a:r>
              <a:rPr lang="en-US" sz="2800" kern="0" dirty="0">
                <a:solidFill>
                  <a:srgbClr val="000000"/>
                </a:solidFill>
                <a:latin typeface="Times New Roman"/>
              </a:rPr>
              <a:t> and </a:t>
            </a:r>
            <a:r>
              <a:rPr lang="en-US" sz="2800" kern="0" dirty="0">
                <a:solidFill>
                  <a:srgbClr val="FF0000"/>
                </a:solidFill>
                <a:latin typeface="Times New Roman"/>
              </a:rPr>
              <a:t>aggressive</a:t>
            </a:r>
            <a:r>
              <a:rPr lang="en-US" sz="2800" kern="0" dirty="0">
                <a:solidFill>
                  <a:srgbClr val="000000"/>
                </a:solidFill>
                <a:latin typeface="Times New Roman"/>
              </a:rPr>
              <a:t> asset allocation. </a:t>
            </a:r>
          </a:p>
          <a:p>
            <a:pPr lvl="1" algn="just" eaLnBrk="0" fontAlgn="base" hangingPunct="0">
              <a:spcAft>
                <a:spcPct val="0"/>
              </a:spcAft>
              <a:buClr>
                <a:srgbClr val="9999FF"/>
              </a:buClr>
              <a:buFontTx/>
              <a:buChar char="•"/>
              <a:defRPr/>
            </a:pPr>
            <a:r>
              <a:rPr lang="en-US" sz="2400" b="1" kern="0" dirty="0">
                <a:solidFill>
                  <a:srgbClr val="000000"/>
                </a:solidFill>
                <a:latin typeface="Times New Roman"/>
                <a:cs typeface="Times New Roman" pitchFamily="18" charset="0"/>
              </a:rPr>
              <a:t>The conservative allocation </a:t>
            </a:r>
            <a:r>
              <a:rPr lang="en-US" sz="2400" kern="0" dirty="0">
                <a:solidFill>
                  <a:srgbClr val="000000"/>
                </a:solidFill>
                <a:latin typeface="Times New Roman"/>
                <a:cs typeface="Times New Roman" pitchFamily="18" charset="0"/>
              </a:rPr>
              <a:t>is focused on providing low return with low risk; </a:t>
            </a:r>
          </a:p>
          <a:p>
            <a:pPr lvl="1" algn="just" eaLnBrk="0" fontAlgn="base" hangingPunct="0">
              <a:spcAft>
                <a:spcPct val="0"/>
              </a:spcAft>
              <a:buClr>
                <a:srgbClr val="9999FF"/>
              </a:buClr>
              <a:buFontTx/>
              <a:buChar char="•"/>
              <a:defRPr/>
            </a:pPr>
            <a:r>
              <a:rPr lang="en-US" sz="2400" b="1" kern="0" dirty="0">
                <a:solidFill>
                  <a:srgbClr val="000000"/>
                </a:solidFill>
                <a:latin typeface="Times New Roman"/>
                <a:cs typeface="Times New Roman" pitchFamily="18" charset="0"/>
              </a:rPr>
              <a:t>The moderate </a:t>
            </a:r>
            <a:r>
              <a:rPr lang="en-US" sz="2400" kern="0" dirty="0">
                <a:solidFill>
                  <a:srgbClr val="000000"/>
                </a:solidFill>
                <a:latin typeface="Times New Roman"/>
                <a:cs typeface="Times New Roman" pitchFamily="18" charset="0"/>
              </a:rPr>
              <a:t>– average return with average risk and </a:t>
            </a:r>
          </a:p>
          <a:p>
            <a:pPr lvl="1" algn="just" eaLnBrk="0" fontAlgn="base" hangingPunct="0">
              <a:spcAft>
                <a:spcPct val="0"/>
              </a:spcAft>
              <a:buClr>
                <a:srgbClr val="9999FF"/>
              </a:buClr>
              <a:buFontTx/>
              <a:buChar char="•"/>
              <a:defRPr/>
            </a:pPr>
            <a:r>
              <a:rPr lang="en-US" sz="2400" b="1" kern="0" dirty="0">
                <a:solidFill>
                  <a:srgbClr val="000000"/>
                </a:solidFill>
                <a:latin typeface="Times New Roman"/>
                <a:cs typeface="Times New Roman" pitchFamily="18" charset="0"/>
              </a:rPr>
              <a:t>The aggressive </a:t>
            </a:r>
            <a:r>
              <a:rPr lang="en-US" sz="2400" kern="0" dirty="0">
                <a:solidFill>
                  <a:srgbClr val="000000"/>
                </a:solidFill>
                <a:latin typeface="Times New Roman"/>
                <a:cs typeface="Times New Roman" pitchFamily="18" charset="0"/>
              </a:rPr>
              <a:t>– high return and high risk</a:t>
            </a:r>
            <a:r>
              <a:rPr lang="en-US" sz="2400" kern="0" dirty="0">
                <a:solidFill>
                  <a:srgbClr val="000000"/>
                </a:solidFill>
                <a:latin typeface="Times New Roman"/>
              </a:rPr>
              <a:t>. </a:t>
            </a:r>
          </a:p>
          <a:p>
            <a:endParaRPr lang="en-US" dirty="0"/>
          </a:p>
        </p:txBody>
      </p:sp>
      <p:pic>
        <p:nvPicPr>
          <p:cNvPr id="4" name="Picture 3" descr="Module IAPM_final.pdf - Adobe Reader"/>
          <p:cNvPicPr>
            <a:picLocks noChangeAspect="1"/>
          </p:cNvPicPr>
          <p:nvPr/>
        </p:nvPicPr>
        <p:blipFill>
          <a:blip r:embed="rId2">
            <a:extLst>
              <a:ext uri="{28A0092B-C50C-407E-A947-70E740481C1C}">
                <a14:useLocalDpi xmlns:a14="http://schemas.microsoft.com/office/drawing/2010/main" val="0"/>
              </a:ext>
            </a:extLst>
          </a:blip>
          <a:srcRect l="14999" t="29314" r="13635" b="35342"/>
          <a:stretch>
            <a:fillRect/>
          </a:stretch>
        </p:blipFill>
        <p:spPr bwMode="auto">
          <a:xfrm>
            <a:off x="838200" y="4114800"/>
            <a:ext cx="78486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7815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eaLnBrk="0" fontAlgn="base" hangingPunct="0">
              <a:spcBef>
                <a:spcPct val="20000"/>
              </a:spcBef>
              <a:spcAft>
                <a:spcPct val="0"/>
              </a:spcAft>
              <a:defRPr/>
            </a:pPr>
            <a:r>
              <a:rPr lang="en-US" sz="3200" b="1" kern="0" dirty="0">
                <a:solidFill>
                  <a:srgbClr val="FF0000"/>
                </a:solidFill>
                <a:latin typeface="Times New Roman"/>
                <a:ea typeface="+mn-ea"/>
                <a:cs typeface="+mn-cs"/>
              </a:rPr>
              <a:t>C). Formulation of portfolio strategy</a:t>
            </a:r>
            <a:r>
              <a:rPr lang="en-US" sz="3200" b="1" i="1" kern="0" dirty="0">
                <a:solidFill>
                  <a:srgbClr val="000000"/>
                </a:solidFill>
                <a:latin typeface="Times New Roman"/>
                <a:ea typeface="+mn-ea"/>
                <a:cs typeface="+mn-cs"/>
              </a:rPr>
              <a:t> </a:t>
            </a:r>
            <a:r>
              <a:rPr lang="en-US" sz="3200" kern="0" dirty="0">
                <a:solidFill>
                  <a:srgbClr val="000000"/>
                </a:solidFill>
                <a:latin typeface="Times New Roman"/>
                <a:ea typeface="+mn-ea"/>
                <a:cs typeface="+mn-cs"/>
              </a:rPr>
              <a:t/>
            </a:r>
            <a:br>
              <a:rPr lang="en-US" sz="3200" kern="0" dirty="0">
                <a:solidFill>
                  <a:srgbClr val="000000"/>
                </a:solidFill>
                <a:latin typeface="Times New Roman"/>
                <a:ea typeface="+mn-ea"/>
                <a:cs typeface="+mn-cs"/>
              </a:rPr>
            </a:br>
            <a:endParaRPr lang="en-US" dirty="0"/>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pPr marL="0" lvl="0" indent="0" algn="just" eaLnBrk="0" fontAlgn="base" hangingPunct="0">
              <a:spcAft>
                <a:spcPct val="0"/>
              </a:spcAft>
              <a:buClr>
                <a:srgbClr val="9999FF"/>
              </a:buClr>
              <a:buSzPct val="75000"/>
              <a:buNone/>
              <a:defRPr/>
            </a:pPr>
            <a:endParaRPr lang="en-US" kern="0" dirty="0">
              <a:solidFill>
                <a:srgbClr val="000000"/>
              </a:solidFill>
              <a:latin typeface="Times New Roman"/>
            </a:endParaRPr>
          </a:p>
          <a:p>
            <a:pPr lvl="0" algn="just" eaLnBrk="0" fontAlgn="base" hangingPunct="0">
              <a:spcAft>
                <a:spcPct val="0"/>
              </a:spcAft>
              <a:buClr>
                <a:srgbClr val="9999FF"/>
              </a:buClr>
              <a:buSzPct val="75000"/>
              <a:buFont typeface="Wingdings" pitchFamily="2" charset="2"/>
              <a:buChar char="q"/>
              <a:defRPr/>
            </a:pPr>
            <a:r>
              <a:rPr lang="en-US" kern="0" dirty="0">
                <a:solidFill>
                  <a:srgbClr val="000000"/>
                </a:solidFill>
                <a:latin typeface="Times New Roman"/>
              </a:rPr>
              <a:t>After an investor has chosen a certain asset mix, she/he has to formulate </a:t>
            </a:r>
            <a:r>
              <a:rPr lang="en-US" b="1" kern="0" dirty="0">
                <a:solidFill>
                  <a:srgbClr val="000000"/>
                </a:solidFill>
                <a:latin typeface="Times New Roman"/>
              </a:rPr>
              <a:t>an appropriate portfolio strategy</a:t>
            </a:r>
            <a:r>
              <a:rPr lang="en-US" kern="0" dirty="0">
                <a:solidFill>
                  <a:srgbClr val="000000"/>
                </a:solidFill>
                <a:latin typeface="Times New Roman"/>
              </a:rPr>
              <a:t>. The two broad choices of portfolio strategy include; </a:t>
            </a:r>
          </a:p>
          <a:p>
            <a:pPr lvl="0" algn="just" eaLnBrk="0" fontAlgn="base" hangingPunct="0">
              <a:spcAft>
                <a:spcPct val="0"/>
              </a:spcAft>
              <a:buClr>
                <a:srgbClr val="9999FF"/>
              </a:buClr>
              <a:buSzPct val="75000"/>
              <a:buFont typeface="Wingdings" pitchFamily="2" charset="2"/>
              <a:buChar char="q"/>
              <a:defRPr/>
            </a:pPr>
            <a:r>
              <a:rPr lang="en-US" kern="0" dirty="0">
                <a:solidFill>
                  <a:srgbClr val="000000"/>
                </a:solidFill>
                <a:latin typeface="Times New Roman"/>
              </a:rPr>
              <a:t>active portfolio strategy and </a:t>
            </a:r>
          </a:p>
          <a:p>
            <a:pPr lvl="0" algn="just" eaLnBrk="0" fontAlgn="base" hangingPunct="0">
              <a:spcAft>
                <a:spcPct val="0"/>
              </a:spcAft>
              <a:buClr>
                <a:srgbClr val="9999FF"/>
              </a:buClr>
              <a:buSzPct val="75000"/>
              <a:buFont typeface="Wingdings" pitchFamily="2" charset="2"/>
              <a:buChar char="q"/>
              <a:defRPr/>
            </a:pPr>
            <a:r>
              <a:rPr lang="en-US" kern="0" dirty="0">
                <a:solidFill>
                  <a:srgbClr val="000000"/>
                </a:solidFill>
                <a:latin typeface="Times New Roman"/>
              </a:rPr>
              <a:t>passive portfolio strategy</a:t>
            </a:r>
          </a:p>
          <a:p>
            <a:pPr marL="0" lvl="0" indent="0" algn="just" eaLnBrk="0" fontAlgn="base" hangingPunct="0">
              <a:spcAft>
                <a:spcPct val="0"/>
              </a:spcAft>
              <a:buClr>
                <a:srgbClr val="9999FF"/>
              </a:buClr>
              <a:buSzPct val="75000"/>
              <a:buNone/>
              <a:defRPr/>
            </a:pPr>
            <a:r>
              <a:rPr lang="en-US" b="1" kern="0" dirty="0">
                <a:solidFill>
                  <a:srgbClr val="000000"/>
                </a:solidFill>
                <a:latin typeface="Times New Roman"/>
              </a:rPr>
              <a:t>Active Portfolio Management</a:t>
            </a:r>
          </a:p>
          <a:p>
            <a:pPr marL="0" lvl="0" indent="0" algn="just" eaLnBrk="0" fontAlgn="base" hangingPunct="0">
              <a:spcAft>
                <a:spcPct val="0"/>
              </a:spcAft>
              <a:buClr>
                <a:srgbClr val="9999FF"/>
              </a:buClr>
              <a:buSzPct val="75000"/>
              <a:buNone/>
              <a:defRPr/>
            </a:pPr>
            <a:r>
              <a:rPr lang="en-US" kern="0" dirty="0">
                <a:solidFill>
                  <a:srgbClr val="000000"/>
                </a:solidFill>
                <a:latin typeface="Times New Roman"/>
              </a:rPr>
              <a:t>The portfolio manager invests in securities of their choosing</a:t>
            </a:r>
          </a:p>
          <a:p>
            <a:pPr marL="0" lvl="0" indent="0" algn="just" eaLnBrk="0" fontAlgn="base" hangingPunct="0">
              <a:spcAft>
                <a:spcPct val="0"/>
              </a:spcAft>
              <a:buClr>
                <a:srgbClr val="9999FF"/>
              </a:buClr>
              <a:buSzPct val="75000"/>
              <a:buNone/>
              <a:defRPr/>
            </a:pPr>
            <a:endParaRPr lang="en-US" kern="0" dirty="0">
              <a:solidFill>
                <a:srgbClr val="000000"/>
              </a:solidFill>
              <a:latin typeface="Times New Roman"/>
            </a:endParaRPr>
          </a:p>
          <a:p>
            <a:pPr lvl="0" algn="just" eaLnBrk="0" fontAlgn="base" hangingPunct="0">
              <a:spcAft>
                <a:spcPct val="0"/>
              </a:spcAft>
              <a:buClr>
                <a:srgbClr val="9999FF"/>
              </a:buClr>
              <a:buSzPct val="75000"/>
              <a:buFont typeface="Wingdings" pitchFamily="2" charset="2"/>
              <a:buChar char="q"/>
              <a:defRPr/>
            </a:pPr>
            <a:endParaRPr lang="en-US" kern="0" dirty="0">
              <a:solidFill>
                <a:srgbClr val="000000"/>
              </a:solidFill>
              <a:latin typeface="Times New Roman"/>
            </a:endParaRPr>
          </a:p>
          <a:p>
            <a:endParaRPr lang="en-US" dirty="0"/>
          </a:p>
        </p:txBody>
      </p:sp>
    </p:spTree>
    <p:extLst>
      <p:ext uri="{BB962C8B-B14F-4D97-AF65-F5344CB8AC3E}">
        <p14:creationId xmlns:p14="http://schemas.microsoft.com/office/powerpoint/2010/main" val="1954450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pPr marL="0" lvl="0" indent="0" algn="just" eaLnBrk="0" fontAlgn="base" hangingPunct="0">
              <a:spcAft>
                <a:spcPct val="0"/>
              </a:spcAft>
              <a:buClr>
                <a:srgbClr val="9999FF"/>
              </a:buClr>
              <a:buSzPct val="75000"/>
              <a:buNone/>
              <a:defRPr/>
            </a:pPr>
            <a:r>
              <a:rPr lang="en-US" sz="2800" b="1" kern="0" dirty="0">
                <a:solidFill>
                  <a:srgbClr val="FF0000"/>
                </a:solidFill>
                <a:latin typeface="Times New Roman"/>
              </a:rPr>
              <a:t>Active Portfolio Strategy </a:t>
            </a:r>
          </a:p>
          <a:p>
            <a:pPr marL="0" lvl="0" indent="0" algn="just" eaLnBrk="0" fontAlgn="base" hangingPunct="0">
              <a:spcAft>
                <a:spcPct val="0"/>
              </a:spcAft>
              <a:buClr>
                <a:srgbClr val="9999FF"/>
              </a:buClr>
              <a:buSzPct val="75000"/>
              <a:buNone/>
              <a:defRPr/>
            </a:pPr>
            <a:r>
              <a:rPr lang="en-US" sz="2800" kern="0" dirty="0">
                <a:solidFill>
                  <a:srgbClr val="000000"/>
                </a:solidFill>
                <a:latin typeface="Times New Roman"/>
              </a:rPr>
              <a:t>An active portfolio strategy is followed by most </a:t>
            </a:r>
            <a:r>
              <a:rPr lang="en-US" sz="2800" b="1" kern="0" dirty="0">
                <a:solidFill>
                  <a:srgbClr val="000000"/>
                </a:solidFill>
                <a:latin typeface="Times New Roman"/>
              </a:rPr>
              <a:t>investment professionals </a:t>
            </a:r>
            <a:r>
              <a:rPr lang="en-US" sz="2800" kern="0" dirty="0">
                <a:solidFill>
                  <a:srgbClr val="000000"/>
                </a:solidFill>
                <a:latin typeface="Times New Roman"/>
              </a:rPr>
              <a:t>and </a:t>
            </a:r>
            <a:r>
              <a:rPr lang="en-US" sz="2800" b="1" kern="0" dirty="0">
                <a:solidFill>
                  <a:srgbClr val="000000"/>
                </a:solidFill>
                <a:latin typeface="Times New Roman"/>
              </a:rPr>
              <a:t>aggressive investors </a:t>
            </a:r>
            <a:r>
              <a:rPr lang="en-US" sz="2800" kern="0" dirty="0">
                <a:solidFill>
                  <a:srgbClr val="000000"/>
                </a:solidFill>
                <a:latin typeface="Times New Roman"/>
              </a:rPr>
              <a:t>who strive to earn </a:t>
            </a:r>
            <a:r>
              <a:rPr lang="en-US" sz="2800" b="1" kern="0" dirty="0">
                <a:solidFill>
                  <a:srgbClr val="000000"/>
                </a:solidFill>
                <a:latin typeface="Times New Roman"/>
              </a:rPr>
              <a:t>superior</a:t>
            </a:r>
            <a:r>
              <a:rPr lang="en-US" sz="2800" kern="0" dirty="0">
                <a:solidFill>
                  <a:srgbClr val="000000"/>
                </a:solidFill>
                <a:latin typeface="Times New Roman"/>
              </a:rPr>
              <a:t> </a:t>
            </a:r>
            <a:r>
              <a:rPr lang="en-US" sz="2800" b="1" kern="0" dirty="0">
                <a:solidFill>
                  <a:srgbClr val="000000"/>
                </a:solidFill>
                <a:latin typeface="Times New Roman"/>
              </a:rPr>
              <a:t>returns</a:t>
            </a:r>
            <a:r>
              <a:rPr lang="en-US" sz="2800" kern="0" dirty="0">
                <a:solidFill>
                  <a:srgbClr val="000000"/>
                </a:solidFill>
                <a:latin typeface="Times New Roman"/>
              </a:rPr>
              <a:t>, after adjustment for </a:t>
            </a:r>
            <a:r>
              <a:rPr lang="en-US" sz="2800" b="1" kern="0" dirty="0">
                <a:solidFill>
                  <a:srgbClr val="000000"/>
                </a:solidFill>
                <a:latin typeface="Times New Roman"/>
              </a:rPr>
              <a:t>risk</a:t>
            </a:r>
            <a:r>
              <a:rPr lang="en-US" sz="2800" kern="0" dirty="0">
                <a:solidFill>
                  <a:srgbClr val="000000"/>
                </a:solidFill>
                <a:latin typeface="Times New Roman"/>
              </a:rPr>
              <a:t>.</a:t>
            </a:r>
          </a:p>
          <a:p>
            <a:pPr marL="0" lvl="0" indent="0" algn="just" eaLnBrk="0" fontAlgn="base" hangingPunct="0">
              <a:spcAft>
                <a:spcPct val="0"/>
              </a:spcAft>
              <a:buClr>
                <a:srgbClr val="9999FF"/>
              </a:buClr>
              <a:buSzPct val="75000"/>
              <a:buNone/>
              <a:defRPr/>
            </a:pPr>
            <a:r>
              <a:rPr lang="en-US" b="1" kern="0" dirty="0">
                <a:solidFill>
                  <a:srgbClr val="FF0000"/>
                </a:solidFill>
                <a:latin typeface="Times New Roman"/>
              </a:rPr>
              <a:t>Passive portfolio Strategy</a:t>
            </a:r>
            <a:endParaRPr lang="en-US" kern="0" dirty="0">
              <a:solidFill>
                <a:srgbClr val="000000"/>
              </a:solidFill>
              <a:latin typeface="Times New Roman"/>
            </a:endParaRPr>
          </a:p>
          <a:p>
            <a:pPr lvl="0" algn="just" eaLnBrk="0" fontAlgn="base" hangingPunct="0">
              <a:spcAft>
                <a:spcPct val="0"/>
              </a:spcAft>
              <a:buClr>
                <a:srgbClr val="9999FF"/>
              </a:buClr>
              <a:buSzPct val="75000"/>
              <a:buFont typeface="Wingdings" pitchFamily="2" charset="2"/>
              <a:buChar char="q"/>
              <a:defRPr/>
            </a:pPr>
            <a:r>
              <a:rPr lang="en-US" sz="2800" kern="0" dirty="0">
                <a:solidFill>
                  <a:srgbClr val="000000"/>
                </a:solidFill>
                <a:latin typeface="Times New Roman"/>
              </a:rPr>
              <a:t>The main points for the passive portfolio management: </a:t>
            </a:r>
          </a:p>
          <a:p>
            <a:pPr lvl="0" algn="just" eaLnBrk="0" fontAlgn="base" hangingPunct="0">
              <a:spcAft>
                <a:spcPct val="0"/>
              </a:spcAft>
              <a:buClr>
                <a:srgbClr val="9999FF"/>
              </a:buClr>
              <a:buSzPct val="75000"/>
              <a:buFont typeface="Wingdings" pitchFamily="2" charset="2"/>
              <a:buChar char="q"/>
              <a:defRPr/>
            </a:pPr>
            <a:r>
              <a:rPr lang="en-US" sz="2800" kern="0" dirty="0">
                <a:solidFill>
                  <a:srgbClr val="000000"/>
                </a:solidFill>
                <a:latin typeface="Times New Roman"/>
              </a:rPr>
              <a:t>holding securities in the portfolio for the </a:t>
            </a:r>
            <a:r>
              <a:rPr lang="en-US" sz="2800" b="1" kern="0" dirty="0">
                <a:solidFill>
                  <a:srgbClr val="000000"/>
                </a:solidFill>
                <a:latin typeface="Times New Roman"/>
              </a:rPr>
              <a:t>relatively long periods </a:t>
            </a:r>
            <a:r>
              <a:rPr lang="en-US" sz="2800" kern="0" dirty="0">
                <a:solidFill>
                  <a:srgbClr val="000000"/>
                </a:solidFill>
                <a:latin typeface="Times New Roman"/>
              </a:rPr>
              <a:t>with </a:t>
            </a:r>
            <a:r>
              <a:rPr lang="en-US" sz="2800" b="1" kern="0" dirty="0">
                <a:solidFill>
                  <a:srgbClr val="FF0000"/>
                </a:solidFill>
                <a:latin typeface="Times New Roman"/>
              </a:rPr>
              <a:t>small  and infrequent changes</a:t>
            </a:r>
            <a:r>
              <a:rPr lang="en-US" sz="2800" kern="0" dirty="0">
                <a:solidFill>
                  <a:srgbClr val="000000"/>
                </a:solidFill>
                <a:latin typeface="Times New Roman"/>
              </a:rPr>
              <a:t>;</a:t>
            </a:r>
          </a:p>
          <a:p>
            <a:pPr lvl="0" algn="just" eaLnBrk="0" fontAlgn="base" hangingPunct="0">
              <a:spcAft>
                <a:spcPct val="0"/>
              </a:spcAft>
              <a:buClr>
                <a:srgbClr val="9999FF"/>
              </a:buClr>
              <a:buSzPct val="75000"/>
              <a:buFont typeface="Wingdings" pitchFamily="2" charset="2"/>
              <a:buChar char="q"/>
              <a:defRPr/>
            </a:pPr>
            <a:r>
              <a:rPr lang="en-US" sz="2400" kern="0" dirty="0">
                <a:solidFill>
                  <a:srgbClr val="000000"/>
                </a:solidFill>
                <a:latin typeface="Times New Roman"/>
              </a:rPr>
              <a:t>Investors act as if the security markets are </a:t>
            </a:r>
            <a:r>
              <a:rPr lang="en-US" sz="2400" b="1" kern="0" dirty="0">
                <a:solidFill>
                  <a:srgbClr val="FF0000"/>
                </a:solidFill>
                <a:latin typeface="Times New Roman"/>
              </a:rPr>
              <a:t>relatively efficient</a:t>
            </a:r>
            <a:r>
              <a:rPr lang="en-US" sz="2400" kern="0" dirty="0">
                <a:solidFill>
                  <a:srgbClr val="000000"/>
                </a:solidFill>
                <a:latin typeface="Times New Roman"/>
              </a:rPr>
              <a:t>. </a:t>
            </a:r>
          </a:p>
          <a:p>
            <a:pPr lvl="0" algn="just" eaLnBrk="0" fontAlgn="base" hangingPunct="0">
              <a:spcAft>
                <a:spcPct val="0"/>
              </a:spcAft>
              <a:buClr>
                <a:srgbClr val="9999FF"/>
              </a:buClr>
              <a:buSzPct val="75000"/>
              <a:buFont typeface="Wingdings" pitchFamily="2" charset="2"/>
              <a:buChar char="q"/>
              <a:defRPr/>
            </a:pPr>
            <a:r>
              <a:rPr lang="en-US" sz="2800" kern="0" dirty="0">
                <a:solidFill>
                  <a:srgbClr val="000000"/>
                </a:solidFill>
                <a:latin typeface="Times New Roman"/>
              </a:rPr>
              <a:t>The portfolios they hold may be surrogates (</a:t>
            </a:r>
            <a:r>
              <a:rPr lang="en-US" sz="2800" b="1" kern="0" dirty="0">
                <a:solidFill>
                  <a:srgbClr val="000000"/>
                </a:solidFill>
                <a:latin typeface="Times New Roman"/>
              </a:rPr>
              <a:t>replacements</a:t>
            </a:r>
            <a:r>
              <a:rPr lang="en-US" sz="2800" kern="0" dirty="0">
                <a:solidFill>
                  <a:srgbClr val="000000"/>
                </a:solidFill>
                <a:latin typeface="Times New Roman"/>
              </a:rPr>
              <a:t>) for the </a:t>
            </a:r>
            <a:r>
              <a:rPr lang="en-US" sz="2800" kern="0" dirty="0">
                <a:solidFill>
                  <a:srgbClr val="FF0000"/>
                </a:solidFill>
                <a:latin typeface="Times New Roman"/>
              </a:rPr>
              <a:t>market portfolio</a:t>
            </a:r>
            <a:r>
              <a:rPr lang="en-US" sz="2800" kern="0" dirty="0">
                <a:solidFill>
                  <a:srgbClr val="000000"/>
                </a:solidFill>
                <a:latin typeface="Times New Roman"/>
              </a:rPr>
              <a:t> (index funds). </a:t>
            </a:r>
          </a:p>
          <a:p>
            <a:pPr lvl="0" algn="just" eaLnBrk="0" fontAlgn="base" hangingPunct="0">
              <a:spcAft>
                <a:spcPct val="0"/>
              </a:spcAft>
              <a:buClr>
                <a:srgbClr val="9999FF"/>
              </a:buClr>
              <a:buSzPct val="75000"/>
              <a:buFont typeface="Wingdings" pitchFamily="2" charset="2"/>
              <a:buChar char="q"/>
              <a:defRPr/>
            </a:pPr>
            <a:endParaRPr lang="en-US" kern="0" dirty="0">
              <a:solidFill>
                <a:srgbClr val="000000"/>
              </a:solidFill>
              <a:latin typeface="Times New Roman"/>
            </a:endParaRPr>
          </a:p>
          <a:p>
            <a:pPr lvl="0" algn="just" eaLnBrk="0" fontAlgn="base" hangingPunct="0">
              <a:spcAft>
                <a:spcPct val="0"/>
              </a:spcAft>
              <a:buClr>
                <a:srgbClr val="9999FF"/>
              </a:buClr>
              <a:buSzPct val="75000"/>
              <a:buFont typeface="Wingdings" pitchFamily="2" charset="2"/>
              <a:buChar char="q"/>
              <a:defRPr/>
            </a:pPr>
            <a:endParaRPr lang="en-US" kern="0" dirty="0">
              <a:solidFill>
                <a:srgbClr val="000000"/>
              </a:solidFill>
              <a:latin typeface="Times New Roman"/>
            </a:endParaRPr>
          </a:p>
          <a:p>
            <a:pPr lvl="0" algn="just" eaLnBrk="0" fontAlgn="base" hangingPunct="0">
              <a:spcAft>
                <a:spcPct val="0"/>
              </a:spcAft>
              <a:buClr>
                <a:srgbClr val="9999FF"/>
              </a:buClr>
              <a:buSzPct val="75000"/>
              <a:buFont typeface="Wingdings" pitchFamily="2" charset="2"/>
              <a:buChar char="q"/>
              <a:defRPr/>
            </a:pPr>
            <a:endParaRPr lang="en-US" kern="0" dirty="0">
              <a:solidFill>
                <a:srgbClr val="000000"/>
              </a:solidFill>
              <a:latin typeface="Times New Roman"/>
            </a:endParaRPr>
          </a:p>
          <a:p>
            <a:endParaRPr lang="en-US" dirty="0"/>
          </a:p>
        </p:txBody>
      </p:sp>
    </p:spTree>
    <p:extLst>
      <p:ext uri="{BB962C8B-B14F-4D97-AF65-F5344CB8AC3E}">
        <p14:creationId xmlns:p14="http://schemas.microsoft.com/office/powerpoint/2010/main" val="1292170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defRPr/>
            </a:pPr>
            <a:r>
              <a:rPr lang="en-US" sz="3200" b="1" kern="0" dirty="0">
                <a:solidFill>
                  <a:srgbClr val="FF0000"/>
                </a:solidFill>
                <a:latin typeface="Times New Roman"/>
                <a:ea typeface="+mn-ea"/>
                <a:cs typeface="Times New Roman" pitchFamily="18" charset="0"/>
              </a:rPr>
              <a:t>D ). Securities analysis </a:t>
            </a:r>
            <a:endParaRPr lang="en-US" dirty="0"/>
          </a:p>
        </p:txBody>
      </p:sp>
      <p:sp>
        <p:nvSpPr>
          <p:cNvPr id="3" name="Content Placeholder 2"/>
          <p:cNvSpPr>
            <a:spLocks noGrp="1"/>
          </p:cNvSpPr>
          <p:nvPr>
            <p:ph idx="1"/>
          </p:nvPr>
        </p:nvSpPr>
        <p:spPr/>
        <p:txBody>
          <a:bodyPr>
            <a:normAutofit fontScale="92500" lnSpcReduction="10000"/>
          </a:bodyPr>
          <a:lstStyle/>
          <a:p>
            <a:pPr lvl="0" algn="just" eaLnBrk="0" fontAlgn="base" hangingPunct="0">
              <a:spcAft>
                <a:spcPct val="0"/>
              </a:spcAft>
              <a:buClr>
                <a:srgbClr val="9999FF"/>
              </a:buClr>
              <a:buSzPct val="75000"/>
              <a:buFont typeface="Wingdings" pitchFamily="2" charset="2"/>
              <a:buChar char="q"/>
              <a:defRPr/>
            </a:pPr>
            <a:r>
              <a:rPr lang="en-US" kern="0" dirty="0">
                <a:solidFill>
                  <a:srgbClr val="000000"/>
                </a:solidFill>
                <a:latin typeface="Times New Roman"/>
              </a:rPr>
              <a:t>There are many types of securities available in the market including </a:t>
            </a:r>
            <a:r>
              <a:rPr lang="en-US" b="1" kern="0" dirty="0">
                <a:solidFill>
                  <a:srgbClr val="000000"/>
                </a:solidFill>
                <a:latin typeface="Times New Roman"/>
              </a:rPr>
              <a:t>equity shares</a:t>
            </a:r>
            <a:r>
              <a:rPr lang="en-US" kern="0" dirty="0">
                <a:solidFill>
                  <a:srgbClr val="000000"/>
                </a:solidFill>
                <a:latin typeface="Times New Roman"/>
              </a:rPr>
              <a:t>, </a:t>
            </a:r>
            <a:r>
              <a:rPr lang="en-US" b="1" kern="0" dirty="0">
                <a:solidFill>
                  <a:srgbClr val="000000"/>
                </a:solidFill>
                <a:latin typeface="Times New Roman"/>
              </a:rPr>
              <a:t>preference shares</a:t>
            </a:r>
            <a:r>
              <a:rPr lang="en-US" kern="0" dirty="0">
                <a:solidFill>
                  <a:srgbClr val="000000"/>
                </a:solidFill>
                <a:latin typeface="Times New Roman"/>
              </a:rPr>
              <a:t>, </a:t>
            </a:r>
            <a:r>
              <a:rPr lang="en-US" b="1" kern="0" dirty="0">
                <a:solidFill>
                  <a:srgbClr val="000000"/>
                </a:solidFill>
                <a:latin typeface="Times New Roman"/>
              </a:rPr>
              <a:t>debentures</a:t>
            </a:r>
            <a:r>
              <a:rPr lang="en-US" kern="0" dirty="0">
                <a:solidFill>
                  <a:srgbClr val="000000"/>
                </a:solidFill>
                <a:latin typeface="Times New Roman"/>
              </a:rPr>
              <a:t> and </a:t>
            </a:r>
            <a:r>
              <a:rPr lang="en-US" b="1" kern="0" dirty="0">
                <a:solidFill>
                  <a:srgbClr val="000000"/>
                </a:solidFill>
                <a:latin typeface="Times New Roman"/>
              </a:rPr>
              <a:t>bonds</a:t>
            </a:r>
            <a:r>
              <a:rPr lang="en-US" kern="0" dirty="0">
                <a:solidFill>
                  <a:srgbClr val="000000"/>
                </a:solidFill>
                <a:latin typeface="Times New Roman"/>
              </a:rPr>
              <a:t>. </a:t>
            </a:r>
          </a:p>
          <a:p>
            <a:pPr lvl="0" algn="just" eaLnBrk="0" fontAlgn="base" hangingPunct="0">
              <a:spcAft>
                <a:spcPct val="0"/>
              </a:spcAft>
              <a:buClr>
                <a:srgbClr val="9999FF"/>
              </a:buClr>
              <a:buSzPct val="75000"/>
              <a:buFont typeface="Wingdings" pitchFamily="2" charset="2"/>
              <a:buChar char="q"/>
              <a:defRPr/>
            </a:pPr>
            <a:r>
              <a:rPr lang="en-US" kern="0" dirty="0">
                <a:solidFill>
                  <a:srgbClr val="000000"/>
                </a:solidFill>
                <a:latin typeface="Times New Roman"/>
              </a:rPr>
              <a:t>This step consists of examining the </a:t>
            </a:r>
            <a:r>
              <a:rPr lang="en-US" b="1" kern="0" dirty="0">
                <a:solidFill>
                  <a:srgbClr val="000000"/>
                </a:solidFill>
                <a:latin typeface="Times New Roman"/>
              </a:rPr>
              <a:t>risk-return</a:t>
            </a:r>
            <a:r>
              <a:rPr lang="en-US" kern="0" dirty="0">
                <a:solidFill>
                  <a:srgbClr val="000000"/>
                </a:solidFill>
                <a:latin typeface="Times New Roman"/>
              </a:rPr>
              <a:t> characteristics' of </a:t>
            </a:r>
            <a:r>
              <a:rPr lang="en-US" b="1" kern="0" dirty="0">
                <a:solidFill>
                  <a:srgbClr val="000000"/>
                </a:solidFill>
                <a:latin typeface="Times New Roman"/>
              </a:rPr>
              <a:t>individual securities</a:t>
            </a:r>
            <a:r>
              <a:rPr lang="en-US" kern="0" dirty="0">
                <a:solidFill>
                  <a:srgbClr val="000000"/>
                </a:solidFill>
                <a:latin typeface="Times New Roman"/>
              </a:rPr>
              <a:t>. </a:t>
            </a:r>
          </a:p>
          <a:p>
            <a:pPr lvl="0" algn="just" eaLnBrk="0" fontAlgn="base" hangingPunct="0">
              <a:spcAft>
                <a:spcPct val="0"/>
              </a:spcAft>
              <a:buClr>
                <a:srgbClr val="9999FF"/>
              </a:buClr>
              <a:buSzPct val="75000"/>
              <a:buFont typeface="Wingdings" pitchFamily="2" charset="2"/>
              <a:buChar char="q"/>
              <a:defRPr/>
            </a:pPr>
            <a:r>
              <a:rPr lang="en-US" kern="0" dirty="0">
                <a:solidFill>
                  <a:srgbClr val="000000"/>
                </a:solidFill>
                <a:latin typeface="Times New Roman"/>
              </a:rPr>
              <a:t>It depends on the sources of information. Securities are analyzed from the point of their </a:t>
            </a:r>
            <a:r>
              <a:rPr lang="en-US" kern="0" dirty="0">
                <a:solidFill>
                  <a:srgbClr val="FF0000"/>
                </a:solidFill>
                <a:latin typeface="Times New Roman"/>
              </a:rPr>
              <a:t>prices</a:t>
            </a:r>
            <a:r>
              <a:rPr lang="en-US" kern="0" dirty="0">
                <a:solidFill>
                  <a:srgbClr val="000000"/>
                </a:solidFill>
                <a:latin typeface="Times New Roman"/>
              </a:rPr>
              <a:t>, </a:t>
            </a:r>
            <a:r>
              <a:rPr lang="en-US" kern="0" dirty="0">
                <a:solidFill>
                  <a:srgbClr val="FF0000"/>
                </a:solidFill>
                <a:latin typeface="Times New Roman"/>
              </a:rPr>
              <a:t>returns</a:t>
            </a:r>
            <a:r>
              <a:rPr lang="en-US" kern="0" dirty="0">
                <a:solidFill>
                  <a:srgbClr val="000000"/>
                </a:solidFill>
                <a:latin typeface="Times New Roman"/>
              </a:rPr>
              <a:t>, and </a:t>
            </a:r>
            <a:r>
              <a:rPr lang="en-US" kern="0" dirty="0">
                <a:solidFill>
                  <a:srgbClr val="FF0000"/>
                </a:solidFill>
                <a:latin typeface="Times New Roman"/>
              </a:rPr>
              <a:t>risks</a:t>
            </a:r>
            <a:r>
              <a:rPr lang="en-US" kern="0" dirty="0">
                <a:solidFill>
                  <a:srgbClr val="000000"/>
                </a:solidFill>
                <a:latin typeface="Times New Roman"/>
              </a:rPr>
              <a:t>. During the security analysis </a:t>
            </a:r>
            <a:r>
              <a:rPr lang="en-US" b="1" kern="0" dirty="0">
                <a:solidFill>
                  <a:srgbClr val="000000"/>
                </a:solidFill>
                <a:latin typeface="Times New Roman"/>
              </a:rPr>
              <a:t>fundamental</a:t>
            </a:r>
            <a:r>
              <a:rPr lang="en-US" kern="0" dirty="0">
                <a:solidFill>
                  <a:srgbClr val="000000"/>
                </a:solidFill>
                <a:latin typeface="Times New Roman"/>
              </a:rPr>
              <a:t> and </a:t>
            </a:r>
            <a:r>
              <a:rPr lang="en-US" b="1" kern="0" dirty="0">
                <a:solidFill>
                  <a:srgbClr val="000000"/>
                </a:solidFill>
                <a:latin typeface="Times New Roman"/>
              </a:rPr>
              <a:t>technical</a:t>
            </a:r>
            <a:r>
              <a:rPr lang="en-US" kern="0" dirty="0">
                <a:solidFill>
                  <a:srgbClr val="000000"/>
                </a:solidFill>
                <a:latin typeface="Times New Roman"/>
              </a:rPr>
              <a:t> analysis help in the selection of securities</a:t>
            </a:r>
          </a:p>
          <a:p>
            <a:endParaRPr lang="en-US" dirty="0"/>
          </a:p>
        </p:txBody>
      </p:sp>
    </p:spTree>
    <p:extLst>
      <p:ext uri="{BB962C8B-B14F-4D97-AF65-F5344CB8AC3E}">
        <p14:creationId xmlns:p14="http://schemas.microsoft.com/office/powerpoint/2010/main" val="667803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defRPr/>
            </a:pPr>
            <a:r>
              <a:rPr lang="en-US" sz="3600" b="1" kern="0" dirty="0">
                <a:solidFill>
                  <a:srgbClr val="FF0000"/>
                </a:solidFill>
                <a:latin typeface="Times New Roman"/>
                <a:ea typeface="+mn-ea"/>
                <a:cs typeface="Arial"/>
              </a:rPr>
              <a:t>E).Portfolio </a:t>
            </a:r>
            <a:r>
              <a:rPr lang="en-US" sz="3600" b="1" kern="0" dirty="0" smtClean="0">
                <a:solidFill>
                  <a:srgbClr val="FF0000"/>
                </a:solidFill>
                <a:latin typeface="Times New Roman"/>
                <a:ea typeface="+mn-ea"/>
                <a:cs typeface="Arial"/>
              </a:rPr>
              <a:t>Analysis</a:t>
            </a:r>
            <a:endParaRPr lang="en-US" dirty="0"/>
          </a:p>
        </p:txBody>
      </p:sp>
      <p:sp>
        <p:nvSpPr>
          <p:cNvPr id="3" name="Content Placeholder 2"/>
          <p:cNvSpPr>
            <a:spLocks noGrp="1"/>
          </p:cNvSpPr>
          <p:nvPr>
            <p:ph idx="1"/>
          </p:nvPr>
        </p:nvSpPr>
        <p:spPr/>
        <p:txBody>
          <a:bodyPr>
            <a:normAutofit lnSpcReduction="10000"/>
          </a:bodyPr>
          <a:lstStyle/>
          <a:p>
            <a:pPr lvl="0" algn="just" fontAlgn="base">
              <a:lnSpc>
                <a:spcPct val="90000"/>
              </a:lnSpc>
              <a:spcAft>
                <a:spcPct val="0"/>
              </a:spcAft>
              <a:buFontTx/>
              <a:buChar char="•"/>
              <a:defRPr/>
            </a:pPr>
            <a:r>
              <a:rPr lang="en-US" sz="3600" kern="0" dirty="0">
                <a:solidFill>
                  <a:srgbClr val="000000"/>
                </a:solidFill>
                <a:latin typeface="Times New Roman"/>
                <a:cs typeface="Times New Roman" pitchFamily="18" charset="0"/>
              </a:rPr>
              <a:t>A portfolio refers to a </a:t>
            </a:r>
            <a:r>
              <a:rPr lang="en-US" sz="3600" b="1" kern="0" dirty="0">
                <a:solidFill>
                  <a:srgbClr val="000000"/>
                </a:solidFill>
                <a:latin typeface="Times New Roman"/>
                <a:cs typeface="Times New Roman" pitchFamily="18" charset="0"/>
              </a:rPr>
              <a:t>group of securities </a:t>
            </a:r>
            <a:r>
              <a:rPr lang="en-US" sz="3600" kern="0" dirty="0">
                <a:solidFill>
                  <a:srgbClr val="000000"/>
                </a:solidFill>
                <a:latin typeface="Times New Roman"/>
                <a:cs typeface="Times New Roman" pitchFamily="18" charset="0"/>
              </a:rPr>
              <a:t>that are kept together as an investment. Investors make investment in various securities to diversify the investment to make it </a:t>
            </a:r>
            <a:r>
              <a:rPr lang="en-US" sz="3600" kern="0" dirty="0">
                <a:solidFill>
                  <a:srgbClr val="FF0000"/>
                </a:solidFill>
                <a:latin typeface="Times New Roman"/>
                <a:cs typeface="Times New Roman" pitchFamily="18" charset="0"/>
              </a:rPr>
              <a:t>risk averse</a:t>
            </a:r>
            <a:r>
              <a:rPr lang="en-US" sz="3600" kern="0" dirty="0">
                <a:solidFill>
                  <a:srgbClr val="000000"/>
                </a:solidFill>
                <a:latin typeface="Times New Roman"/>
                <a:cs typeface="Times New Roman" pitchFamily="18" charset="0"/>
              </a:rPr>
              <a:t>. A large number of portfolios can be created by using the securities from desired set of securities obtained from </a:t>
            </a:r>
            <a:r>
              <a:rPr lang="en-US" sz="3600" b="1" kern="0" dirty="0">
                <a:solidFill>
                  <a:srgbClr val="000000"/>
                </a:solidFill>
                <a:latin typeface="Times New Roman"/>
                <a:cs typeface="Times New Roman" pitchFamily="18" charset="0"/>
              </a:rPr>
              <a:t>initial phase of security analysis</a:t>
            </a:r>
            <a:r>
              <a:rPr lang="en-US" sz="3600" kern="0" dirty="0">
                <a:solidFill>
                  <a:srgbClr val="000000"/>
                </a:solidFill>
                <a:latin typeface="Times New Roman"/>
                <a:cs typeface="Times New Roman" pitchFamily="18" charset="0"/>
              </a:rPr>
              <a:t>. </a:t>
            </a:r>
          </a:p>
          <a:p>
            <a:endParaRPr lang="en-US" dirty="0"/>
          </a:p>
        </p:txBody>
      </p:sp>
    </p:spTree>
    <p:extLst>
      <p:ext uri="{BB962C8B-B14F-4D97-AF65-F5344CB8AC3E}">
        <p14:creationId xmlns:p14="http://schemas.microsoft.com/office/powerpoint/2010/main" val="3572783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a:bodyPr>
          <a:lstStyle/>
          <a:p>
            <a:pPr lvl="0" algn="just" eaLnBrk="0" fontAlgn="base" hangingPunct="0">
              <a:spcAft>
                <a:spcPct val="0"/>
              </a:spcAft>
              <a:buClr>
                <a:srgbClr val="9999FF"/>
              </a:buClr>
              <a:buSzPct val="75000"/>
              <a:buFont typeface="Wingdings" pitchFamily="2" charset="2"/>
              <a:buChar char="q"/>
            </a:pPr>
            <a:r>
              <a:rPr lang="en-US" sz="3600" kern="0" dirty="0">
                <a:solidFill>
                  <a:srgbClr val="000000"/>
                </a:solidFill>
                <a:latin typeface="Times New Roman"/>
              </a:rPr>
              <a:t>By selecting the different sets of securities and varying the amount of </a:t>
            </a:r>
            <a:r>
              <a:rPr lang="en-US" sz="3600" b="1" kern="0" dirty="0">
                <a:solidFill>
                  <a:srgbClr val="000000"/>
                </a:solidFill>
                <a:latin typeface="Times New Roman"/>
              </a:rPr>
              <a:t>investments</a:t>
            </a:r>
            <a:r>
              <a:rPr lang="en-US" sz="3600" kern="0" dirty="0">
                <a:solidFill>
                  <a:srgbClr val="000000"/>
                </a:solidFill>
                <a:latin typeface="Times New Roman"/>
              </a:rPr>
              <a:t> in each security, various portfolios are designed. After identifying the </a:t>
            </a:r>
            <a:r>
              <a:rPr lang="en-US" sz="3600" b="1" kern="0" dirty="0">
                <a:solidFill>
                  <a:srgbClr val="000000"/>
                </a:solidFill>
                <a:latin typeface="Times New Roman"/>
              </a:rPr>
              <a:t>range of possible portfolios</a:t>
            </a:r>
            <a:r>
              <a:rPr lang="en-US" sz="3600" kern="0" dirty="0">
                <a:solidFill>
                  <a:srgbClr val="000000"/>
                </a:solidFill>
                <a:latin typeface="Times New Roman"/>
              </a:rPr>
              <a:t>, the risk-return characteristics are </a:t>
            </a:r>
            <a:r>
              <a:rPr lang="en-US" sz="3600" b="1" kern="0" dirty="0">
                <a:solidFill>
                  <a:srgbClr val="000000"/>
                </a:solidFill>
                <a:latin typeface="Times New Roman"/>
              </a:rPr>
              <a:t>measured and expressed quantitatively</a:t>
            </a:r>
            <a:r>
              <a:rPr lang="en-US" sz="3600" kern="0" dirty="0">
                <a:solidFill>
                  <a:srgbClr val="000000"/>
                </a:solidFill>
                <a:latin typeface="Times New Roman"/>
              </a:rPr>
              <a:t>. It involves the </a:t>
            </a:r>
            <a:r>
              <a:rPr lang="en-US" sz="3600" b="1" kern="0" dirty="0">
                <a:solidFill>
                  <a:srgbClr val="000000"/>
                </a:solidFill>
                <a:latin typeface="Times New Roman"/>
              </a:rPr>
              <a:t>mathematically calculation </a:t>
            </a:r>
            <a:r>
              <a:rPr lang="en-US" sz="3600" kern="0" dirty="0">
                <a:solidFill>
                  <a:srgbClr val="000000"/>
                </a:solidFill>
                <a:latin typeface="Times New Roman"/>
              </a:rPr>
              <a:t>of return and risk of each portfolio. </a:t>
            </a:r>
          </a:p>
          <a:p>
            <a:endParaRPr lang="en-US" dirty="0"/>
          </a:p>
        </p:txBody>
      </p:sp>
    </p:spTree>
    <p:extLst>
      <p:ext uri="{BB962C8B-B14F-4D97-AF65-F5344CB8AC3E}">
        <p14:creationId xmlns:p14="http://schemas.microsoft.com/office/powerpoint/2010/main" val="3256328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rmAutofit fontScale="92500"/>
          </a:bodyPr>
          <a:lstStyle/>
          <a:p>
            <a:pPr marL="0" lvl="0" algn="just">
              <a:lnSpc>
                <a:spcPct val="150000"/>
              </a:lnSpc>
              <a:spcBef>
                <a:spcPts val="0"/>
              </a:spcBef>
            </a:pPr>
            <a:r>
              <a:rPr lang="en-US" sz="2500" dirty="0">
                <a:solidFill>
                  <a:srgbClr val="231F20"/>
                </a:solidFill>
                <a:latin typeface="Times New Roman" pitchFamily="18" charset="0"/>
                <a:ea typeface="Calibri"/>
                <a:cs typeface="Times New Roman" pitchFamily="18" charset="0"/>
              </a:rPr>
              <a:t>The traditional investments course covers two principal topics:</a:t>
            </a:r>
            <a:endParaRPr lang="en-US" sz="2200" dirty="0">
              <a:solidFill>
                <a:prstClr val="black"/>
              </a:solidFill>
              <a:latin typeface="Times New Roman" pitchFamily="18" charset="0"/>
              <a:ea typeface="Calibri"/>
              <a:cs typeface="Times New Roman" pitchFamily="18" charset="0"/>
            </a:endParaRPr>
          </a:p>
          <a:p>
            <a:pPr marL="0" lvl="0" indent="0" algn="just">
              <a:lnSpc>
                <a:spcPct val="150000"/>
              </a:lnSpc>
              <a:spcBef>
                <a:spcPts val="0"/>
              </a:spcBef>
              <a:buNone/>
            </a:pPr>
            <a:r>
              <a:rPr lang="en-US" sz="2500" dirty="0">
                <a:solidFill>
                  <a:srgbClr val="231F20"/>
                </a:solidFill>
                <a:latin typeface="Times New Roman" pitchFamily="18" charset="0"/>
                <a:ea typeface="Calibri"/>
                <a:cs typeface="Times New Roman" pitchFamily="18" charset="0"/>
              </a:rPr>
              <a:t>1.  Security Analysis</a:t>
            </a:r>
            <a:endParaRPr lang="en-US" sz="2200" dirty="0">
              <a:solidFill>
                <a:prstClr val="black"/>
              </a:solidFill>
              <a:latin typeface="Times New Roman" pitchFamily="18" charset="0"/>
              <a:ea typeface="Calibri"/>
              <a:cs typeface="Times New Roman" pitchFamily="18" charset="0"/>
            </a:endParaRPr>
          </a:p>
          <a:p>
            <a:pPr marL="0" lvl="0" indent="0" algn="just">
              <a:lnSpc>
                <a:spcPct val="150000"/>
              </a:lnSpc>
              <a:spcBef>
                <a:spcPts val="0"/>
              </a:spcBef>
              <a:buNone/>
            </a:pPr>
            <a:r>
              <a:rPr lang="en-US" sz="2500" dirty="0">
                <a:solidFill>
                  <a:srgbClr val="231F20"/>
                </a:solidFill>
                <a:latin typeface="Times New Roman" pitchFamily="18" charset="0"/>
                <a:ea typeface="Calibri"/>
                <a:cs typeface="Times New Roman" pitchFamily="18" charset="0"/>
              </a:rPr>
              <a:t>2.  Portfolio Management</a:t>
            </a:r>
            <a:endParaRPr lang="en-US" sz="2200" dirty="0">
              <a:solidFill>
                <a:prstClr val="black"/>
              </a:solidFill>
              <a:latin typeface="Times New Roman" pitchFamily="18" charset="0"/>
              <a:ea typeface="Calibri"/>
              <a:cs typeface="Times New Roman" pitchFamily="18" charset="0"/>
            </a:endParaRPr>
          </a:p>
          <a:p>
            <a:pPr marL="0" lvl="0" algn="just">
              <a:lnSpc>
                <a:spcPct val="150000"/>
              </a:lnSpc>
              <a:spcBef>
                <a:spcPts val="0"/>
              </a:spcBef>
            </a:pPr>
            <a:r>
              <a:rPr lang="en-US" sz="2500" dirty="0">
                <a:solidFill>
                  <a:srgbClr val="231F20"/>
                </a:solidFill>
                <a:latin typeface="Times New Roman" pitchFamily="18" charset="0"/>
                <a:ea typeface="Calibri"/>
                <a:cs typeface="Times New Roman" pitchFamily="18" charset="0"/>
              </a:rPr>
              <a:t>Security Analysis involves estimating the merits and demerits of individual investments.</a:t>
            </a:r>
            <a:endParaRPr lang="en-US" sz="2200" dirty="0">
              <a:solidFill>
                <a:prstClr val="black"/>
              </a:solidFill>
              <a:latin typeface="Times New Roman" pitchFamily="18" charset="0"/>
              <a:ea typeface="Calibri"/>
              <a:cs typeface="Times New Roman" pitchFamily="18" charset="0"/>
            </a:endParaRPr>
          </a:p>
          <a:p>
            <a:pPr lvl="0" algn="just"/>
            <a:r>
              <a:rPr lang="en-US" sz="2500" dirty="0">
                <a:solidFill>
                  <a:srgbClr val="231F20"/>
                </a:solidFill>
                <a:latin typeface="Times New Roman" pitchFamily="18" charset="0"/>
                <a:ea typeface="Calibri"/>
                <a:cs typeface="Times New Roman" pitchFamily="18" charset="0"/>
              </a:rPr>
              <a:t>Portfolio Management concerns the construction and maintenance of a collection of investments. </a:t>
            </a:r>
          </a:p>
          <a:p>
            <a:pPr lvl="0" algn="just"/>
            <a:r>
              <a:rPr lang="en-US" sz="2500" dirty="0">
                <a:solidFill>
                  <a:srgbClr val="231F20"/>
                </a:solidFill>
                <a:latin typeface="Times New Roman" pitchFamily="18" charset="0"/>
                <a:ea typeface="Calibri"/>
                <a:cs typeface="Times New Roman" pitchFamily="18" charset="0"/>
              </a:rPr>
              <a:t>The aim of portfolio management is to achieve the maximum return from a portfolio. </a:t>
            </a:r>
            <a:endParaRPr lang="en-US" sz="2500" dirty="0">
              <a:solidFill>
                <a:prstClr val="black"/>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411790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defRPr/>
            </a:pPr>
            <a:r>
              <a:rPr lang="en-US" sz="3200" b="1" kern="0" dirty="0">
                <a:solidFill>
                  <a:srgbClr val="FF0000"/>
                </a:solidFill>
                <a:latin typeface="Times New Roman"/>
                <a:ea typeface="+mn-ea"/>
                <a:cs typeface="Arial"/>
              </a:rPr>
              <a:t>F). Portfolio </a:t>
            </a:r>
            <a:r>
              <a:rPr lang="en-US" sz="3200" b="1" kern="0" dirty="0" smtClean="0">
                <a:solidFill>
                  <a:srgbClr val="FF0000"/>
                </a:solidFill>
                <a:latin typeface="Times New Roman"/>
                <a:ea typeface="+mn-ea"/>
                <a:cs typeface="Arial"/>
              </a:rPr>
              <a:t>Selection</a:t>
            </a:r>
            <a:endParaRPr lang="en-US" dirty="0"/>
          </a:p>
        </p:txBody>
      </p:sp>
      <p:sp>
        <p:nvSpPr>
          <p:cNvPr id="3" name="Content Placeholder 2"/>
          <p:cNvSpPr>
            <a:spLocks noGrp="1"/>
          </p:cNvSpPr>
          <p:nvPr>
            <p:ph idx="1"/>
          </p:nvPr>
        </p:nvSpPr>
        <p:spPr/>
        <p:txBody>
          <a:bodyPr>
            <a:normAutofit fontScale="92500" lnSpcReduction="10000"/>
          </a:bodyPr>
          <a:lstStyle/>
          <a:p>
            <a:pPr marL="0" lvl="0" indent="0" algn="just" eaLnBrk="0" fontAlgn="base" hangingPunct="0">
              <a:spcAft>
                <a:spcPct val="0"/>
              </a:spcAft>
              <a:buClr>
                <a:srgbClr val="9999FF"/>
              </a:buClr>
              <a:buSzPct val="75000"/>
              <a:buNone/>
              <a:defRPr/>
            </a:pPr>
            <a:r>
              <a:rPr lang="en-US" b="1" kern="0" dirty="0">
                <a:solidFill>
                  <a:srgbClr val="FF0000"/>
                </a:solidFill>
                <a:latin typeface="Times New Roman"/>
                <a:cs typeface="Arial"/>
              </a:rPr>
              <a:t>F). Portfolio Selection</a:t>
            </a:r>
          </a:p>
          <a:p>
            <a:pPr lvl="0" algn="just" fontAlgn="base">
              <a:lnSpc>
                <a:spcPct val="90000"/>
              </a:lnSpc>
              <a:spcAft>
                <a:spcPct val="0"/>
              </a:spcAft>
              <a:buFont typeface="Wingdings" pitchFamily="2" charset="2"/>
              <a:buChar char="q"/>
              <a:defRPr/>
            </a:pPr>
            <a:r>
              <a:rPr lang="en-US" sz="2800" kern="0" dirty="0">
                <a:solidFill>
                  <a:srgbClr val="000000"/>
                </a:solidFill>
                <a:latin typeface="Times New Roman"/>
                <a:cs typeface="Times New Roman" pitchFamily="18" charset="0"/>
              </a:rPr>
              <a:t>During this phase, portfolio is selected on the basis of input from previous phase Portfolio Analysis. The main target of the portfolio selection is to build a </a:t>
            </a:r>
            <a:r>
              <a:rPr lang="en-US" sz="2800" kern="0" dirty="0">
                <a:solidFill>
                  <a:srgbClr val="FF0000"/>
                </a:solidFill>
                <a:latin typeface="Times New Roman"/>
                <a:cs typeface="Times New Roman" pitchFamily="18" charset="0"/>
              </a:rPr>
              <a:t>portfolio that offer highest returns </a:t>
            </a:r>
            <a:r>
              <a:rPr lang="en-US" sz="2800" kern="0" dirty="0">
                <a:solidFill>
                  <a:srgbClr val="000000"/>
                </a:solidFill>
                <a:latin typeface="Times New Roman"/>
                <a:cs typeface="Times New Roman" pitchFamily="18" charset="0"/>
              </a:rPr>
              <a:t>at a given risk.</a:t>
            </a:r>
          </a:p>
          <a:p>
            <a:pPr lvl="0" algn="just" fontAlgn="base">
              <a:lnSpc>
                <a:spcPct val="90000"/>
              </a:lnSpc>
              <a:spcAft>
                <a:spcPct val="0"/>
              </a:spcAft>
              <a:buFont typeface="Wingdings" pitchFamily="2" charset="2"/>
              <a:buChar char="q"/>
              <a:defRPr/>
            </a:pPr>
            <a:r>
              <a:rPr lang="en-US" sz="2800" kern="0" dirty="0">
                <a:solidFill>
                  <a:srgbClr val="000000"/>
                </a:solidFill>
                <a:latin typeface="Times New Roman"/>
                <a:cs typeface="Times New Roman" pitchFamily="18" charset="0"/>
              </a:rPr>
              <a:t>The portfolios that </a:t>
            </a:r>
            <a:r>
              <a:rPr lang="en-US" sz="2800" b="1" kern="0" dirty="0">
                <a:solidFill>
                  <a:srgbClr val="000000"/>
                </a:solidFill>
                <a:latin typeface="Times New Roman"/>
                <a:cs typeface="Times New Roman" pitchFamily="18" charset="0"/>
              </a:rPr>
              <a:t>yield good returns </a:t>
            </a:r>
            <a:r>
              <a:rPr lang="en-US" sz="2800" kern="0" dirty="0">
                <a:solidFill>
                  <a:srgbClr val="000000"/>
                </a:solidFill>
                <a:latin typeface="Times New Roman"/>
                <a:cs typeface="Times New Roman" pitchFamily="18" charset="0"/>
              </a:rPr>
              <a:t>at a level of risk are called as </a:t>
            </a:r>
            <a:r>
              <a:rPr lang="en-US" sz="2800" b="1" kern="0" dirty="0">
                <a:solidFill>
                  <a:srgbClr val="000000"/>
                </a:solidFill>
                <a:latin typeface="Times New Roman"/>
                <a:cs typeface="Times New Roman" pitchFamily="18" charset="0"/>
              </a:rPr>
              <a:t>efficient portfolios</a:t>
            </a:r>
            <a:r>
              <a:rPr lang="en-US" sz="2800" kern="0" dirty="0">
                <a:solidFill>
                  <a:srgbClr val="000000"/>
                </a:solidFill>
                <a:latin typeface="Times New Roman"/>
                <a:cs typeface="Times New Roman" pitchFamily="18" charset="0"/>
              </a:rPr>
              <a:t>. The set of efficient portfolios is formed and from this set of efficient portfolios, the optimal portfolio is chosen for investment. </a:t>
            </a:r>
          </a:p>
          <a:p>
            <a:pPr lvl="0" algn="just" fontAlgn="base">
              <a:lnSpc>
                <a:spcPct val="90000"/>
              </a:lnSpc>
              <a:spcAft>
                <a:spcPct val="0"/>
              </a:spcAft>
              <a:buFont typeface="Wingdings" pitchFamily="2" charset="2"/>
              <a:buChar char="q"/>
              <a:defRPr/>
            </a:pPr>
            <a:r>
              <a:rPr lang="en-US" sz="2800" kern="0" dirty="0">
                <a:solidFill>
                  <a:srgbClr val="000000"/>
                </a:solidFill>
                <a:latin typeface="Times New Roman"/>
                <a:cs typeface="Times New Roman" pitchFamily="18" charset="0"/>
              </a:rPr>
              <a:t> </a:t>
            </a:r>
            <a:r>
              <a:rPr lang="en-US" sz="2400" kern="0" dirty="0">
                <a:solidFill>
                  <a:srgbClr val="000000"/>
                </a:solidFill>
                <a:latin typeface="Times New Roman"/>
                <a:cs typeface="Times New Roman" pitchFamily="18" charset="0"/>
              </a:rPr>
              <a:t>The optimal portfolio is determined in an </a:t>
            </a:r>
            <a:r>
              <a:rPr lang="en-US" sz="2400" b="1" kern="0" dirty="0">
                <a:solidFill>
                  <a:srgbClr val="000000"/>
                </a:solidFill>
                <a:latin typeface="Times New Roman"/>
                <a:cs typeface="Times New Roman" pitchFamily="18" charset="0"/>
              </a:rPr>
              <a:t>objective and disciplined</a:t>
            </a:r>
            <a:r>
              <a:rPr lang="en-US" sz="2400" kern="0" dirty="0">
                <a:solidFill>
                  <a:srgbClr val="000000"/>
                </a:solidFill>
                <a:latin typeface="Times New Roman"/>
                <a:cs typeface="Times New Roman" pitchFamily="18" charset="0"/>
              </a:rPr>
              <a:t> way by using the analytical tools and conceptual framework provided by </a:t>
            </a:r>
            <a:r>
              <a:rPr lang="en-US" sz="2400" b="1" kern="0" dirty="0">
                <a:solidFill>
                  <a:srgbClr val="FF0000"/>
                </a:solidFill>
                <a:latin typeface="Times New Roman"/>
                <a:cs typeface="Times New Roman" pitchFamily="18" charset="0"/>
              </a:rPr>
              <a:t>Markowitz’s portfolio theory</a:t>
            </a:r>
            <a:endParaRPr lang="en-US" sz="2400" b="1" kern="0" dirty="0">
              <a:solidFill>
                <a:srgbClr val="FF0000"/>
              </a:solidFill>
              <a:latin typeface="Times New Roman"/>
            </a:endParaRPr>
          </a:p>
          <a:p>
            <a:endParaRPr lang="en-US" dirty="0"/>
          </a:p>
        </p:txBody>
      </p:sp>
    </p:spTree>
    <p:extLst>
      <p:ext uri="{BB962C8B-B14F-4D97-AF65-F5344CB8AC3E}">
        <p14:creationId xmlns:p14="http://schemas.microsoft.com/office/powerpoint/2010/main" val="1605629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defRPr/>
            </a:pPr>
            <a:r>
              <a:rPr lang="en-US" sz="3200" b="1" kern="0" dirty="0">
                <a:solidFill>
                  <a:srgbClr val="FF0000"/>
                </a:solidFill>
                <a:latin typeface="Times New Roman"/>
                <a:ea typeface="+mn-ea"/>
                <a:cs typeface="+mn-cs"/>
              </a:rPr>
              <a:t>G). Monitoring and Portfolio </a:t>
            </a:r>
            <a:r>
              <a:rPr lang="en-US" sz="3200" b="1" kern="0" dirty="0" smtClean="0">
                <a:solidFill>
                  <a:srgbClr val="FF0000"/>
                </a:solidFill>
                <a:latin typeface="Times New Roman"/>
                <a:ea typeface="+mn-ea"/>
                <a:cs typeface="+mn-cs"/>
              </a:rPr>
              <a:t>Revision</a:t>
            </a:r>
            <a:endParaRPr lang="en-US" dirty="0"/>
          </a:p>
        </p:txBody>
      </p:sp>
      <p:sp>
        <p:nvSpPr>
          <p:cNvPr id="3" name="Content Placeholder 2"/>
          <p:cNvSpPr>
            <a:spLocks noGrp="1"/>
          </p:cNvSpPr>
          <p:nvPr>
            <p:ph idx="1"/>
          </p:nvPr>
        </p:nvSpPr>
        <p:spPr/>
        <p:txBody>
          <a:bodyPr>
            <a:normAutofit fontScale="92500" lnSpcReduction="20000"/>
          </a:bodyPr>
          <a:lstStyle/>
          <a:p>
            <a:pPr marL="0" lvl="0" indent="0" algn="just" eaLnBrk="0" fontAlgn="base" hangingPunct="0">
              <a:spcAft>
                <a:spcPct val="0"/>
              </a:spcAft>
              <a:buClr>
                <a:srgbClr val="9999FF"/>
              </a:buClr>
              <a:buSzPct val="75000"/>
              <a:buNone/>
              <a:defRPr/>
            </a:pPr>
            <a:endParaRPr lang="en-US" b="1" kern="0" dirty="0">
              <a:solidFill>
                <a:srgbClr val="FF0000"/>
              </a:solidFill>
              <a:latin typeface="Times New Roman"/>
            </a:endParaRPr>
          </a:p>
          <a:p>
            <a:pPr lvl="0" algn="just" fontAlgn="base">
              <a:lnSpc>
                <a:spcPct val="90000"/>
              </a:lnSpc>
              <a:spcAft>
                <a:spcPct val="0"/>
              </a:spcAft>
              <a:buFontTx/>
              <a:buChar char="•"/>
              <a:defRPr/>
            </a:pPr>
            <a:r>
              <a:rPr lang="en-US" sz="2800" kern="0" dirty="0">
                <a:solidFill>
                  <a:srgbClr val="000000"/>
                </a:solidFill>
                <a:latin typeface="Times New Roman"/>
                <a:cs typeface="Times New Roman" pitchFamily="18" charset="0"/>
              </a:rPr>
              <a:t>After selecting the optimal portfolio, investor is required to monitor it constantly to ensure that the portfolio remains </a:t>
            </a:r>
            <a:r>
              <a:rPr lang="en-US" sz="2800" b="1" kern="0" dirty="0">
                <a:solidFill>
                  <a:srgbClr val="FF0000"/>
                </a:solidFill>
                <a:latin typeface="Times New Roman"/>
                <a:cs typeface="Times New Roman" pitchFamily="18" charset="0"/>
              </a:rPr>
              <a:t>optimal with passage of time</a:t>
            </a:r>
            <a:r>
              <a:rPr lang="en-US" sz="2800" kern="0" dirty="0">
                <a:solidFill>
                  <a:srgbClr val="000000"/>
                </a:solidFill>
                <a:latin typeface="Times New Roman"/>
                <a:cs typeface="Times New Roman" pitchFamily="18" charset="0"/>
              </a:rPr>
              <a:t>. </a:t>
            </a:r>
          </a:p>
          <a:p>
            <a:pPr lvl="0" algn="just" fontAlgn="base">
              <a:lnSpc>
                <a:spcPct val="90000"/>
              </a:lnSpc>
              <a:spcAft>
                <a:spcPct val="0"/>
              </a:spcAft>
              <a:buFontTx/>
              <a:buChar char="•"/>
              <a:defRPr/>
            </a:pPr>
            <a:r>
              <a:rPr lang="en-US" sz="2800" kern="0" dirty="0">
                <a:solidFill>
                  <a:srgbClr val="000000"/>
                </a:solidFill>
                <a:latin typeface="Times New Roman"/>
                <a:cs typeface="Times New Roman" pitchFamily="18" charset="0"/>
              </a:rPr>
              <a:t>Due to dynamic changes in the </a:t>
            </a:r>
            <a:r>
              <a:rPr lang="en-US" sz="2800" b="1" kern="0" dirty="0">
                <a:solidFill>
                  <a:srgbClr val="000000"/>
                </a:solidFill>
                <a:latin typeface="Times New Roman"/>
                <a:cs typeface="Times New Roman" pitchFamily="18" charset="0"/>
              </a:rPr>
              <a:t>economy and financial markets</a:t>
            </a:r>
            <a:r>
              <a:rPr lang="en-US" sz="2800" kern="0" dirty="0">
                <a:solidFill>
                  <a:srgbClr val="000000"/>
                </a:solidFill>
                <a:latin typeface="Times New Roman"/>
                <a:cs typeface="Times New Roman" pitchFamily="18" charset="0"/>
              </a:rPr>
              <a:t>, the attractive securities may cease to provide profitable returns. </a:t>
            </a:r>
          </a:p>
          <a:p>
            <a:pPr lvl="0" algn="just" fontAlgn="base">
              <a:lnSpc>
                <a:spcPct val="90000"/>
              </a:lnSpc>
              <a:spcAft>
                <a:spcPct val="0"/>
              </a:spcAft>
              <a:buFontTx/>
              <a:buChar char="•"/>
              <a:defRPr/>
            </a:pPr>
            <a:r>
              <a:rPr lang="en-US" sz="2800" kern="0" dirty="0">
                <a:solidFill>
                  <a:srgbClr val="000000"/>
                </a:solidFill>
                <a:latin typeface="Times New Roman"/>
                <a:cs typeface="Times New Roman" pitchFamily="18" charset="0"/>
              </a:rPr>
              <a:t>These </a:t>
            </a:r>
            <a:r>
              <a:rPr lang="en-US" sz="2800" kern="0" dirty="0">
                <a:solidFill>
                  <a:srgbClr val="FF0000"/>
                </a:solidFill>
                <a:latin typeface="Times New Roman"/>
                <a:cs typeface="Times New Roman" pitchFamily="18" charset="0"/>
              </a:rPr>
              <a:t>market changes </a:t>
            </a:r>
            <a:r>
              <a:rPr lang="en-US" sz="2800" kern="0" dirty="0">
                <a:solidFill>
                  <a:srgbClr val="000000"/>
                </a:solidFill>
                <a:latin typeface="Times New Roman"/>
                <a:cs typeface="Times New Roman" pitchFamily="18" charset="0"/>
              </a:rPr>
              <a:t>result in new securities that promises </a:t>
            </a:r>
            <a:r>
              <a:rPr lang="en-US" sz="2800" kern="0" dirty="0">
                <a:solidFill>
                  <a:srgbClr val="FF0000"/>
                </a:solidFill>
                <a:latin typeface="Times New Roman"/>
                <a:cs typeface="Times New Roman" pitchFamily="18" charset="0"/>
              </a:rPr>
              <a:t>high returns at low risks</a:t>
            </a:r>
            <a:r>
              <a:rPr lang="en-US" sz="2800" kern="0" dirty="0">
                <a:solidFill>
                  <a:srgbClr val="000000"/>
                </a:solidFill>
                <a:latin typeface="Times New Roman"/>
                <a:cs typeface="Times New Roman" pitchFamily="18" charset="0"/>
              </a:rPr>
              <a:t>. In such conditions, investor needs to do portfolio revision by </a:t>
            </a:r>
            <a:r>
              <a:rPr lang="en-US" sz="2800" kern="0" dirty="0">
                <a:solidFill>
                  <a:srgbClr val="FF0000"/>
                </a:solidFill>
                <a:latin typeface="Times New Roman"/>
                <a:cs typeface="Times New Roman" pitchFamily="18" charset="0"/>
              </a:rPr>
              <a:t>buying new securities and selling the existing securities</a:t>
            </a:r>
            <a:r>
              <a:rPr lang="en-US" sz="2800" kern="0" dirty="0">
                <a:solidFill>
                  <a:srgbClr val="000000"/>
                </a:solidFill>
                <a:latin typeface="Times New Roman"/>
                <a:cs typeface="Times New Roman" pitchFamily="18" charset="0"/>
              </a:rPr>
              <a:t>. </a:t>
            </a:r>
          </a:p>
          <a:p>
            <a:pPr lvl="0" algn="just" fontAlgn="base">
              <a:lnSpc>
                <a:spcPct val="90000"/>
              </a:lnSpc>
              <a:spcAft>
                <a:spcPct val="0"/>
              </a:spcAft>
              <a:buFontTx/>
              <a:buChar char="•"/>
              <a:defRPr/>
            </a:pPr>
            <a:r>
              <a:rPr lang="en-US" sz="2800" kern="0" dirty="0">
                <a:solidFill>
                  <a:srgbClr val="000000"/>
                </a:solidFill>
                <a:latin typeface="Times New Roman"/>
                <a:cs typeface="Times New Roman" pitchFamily="18" charset="0"/>
              </a:rPr>
              <a:t>As a result of portfolio revision, the mix and proportion of securities in the portfolio changes. </a:t>
            </a:r>
          </a:p>
          <a:p>
            <a:pPr marL="0" lvl="0" indent="0" algn="just" eaLnBrk="0" fontAlgn="base" hangingPunct="0">
              <a:spcAft>
                <a:spcPct val="0"/>
              </a:spcAft>
              <a:buClr>
                <a:srgbClr val="9999FF"/>
              </a:buClr>
              <a:buSzPct val="75000"/>
              <a:buNone/>
              <a:defRPr/>
            </a:pPr>
            <a:endParaRPr lang="en-US" b="1" kern="0" dirty="0">
              <a:solidFill>
                <a:srgbClr val="FF0000"/>
              </a:solidFill>
              <a:latin typeface="Times New Roman"/>
            </a:endParaRPr>
          </a:p>
          <a:p>
            <a:endParaRPr lang="en-US" dirty="0"/>
          </a:p>
        </p:txBody>
      </p:sp>
    </p:spTree>
    <p:extLst>
      <p:ext uri="{BB962C8B-B14F-4D97-AF65-F5344CB8AC3E}">
        <p14:creationId xmlns:p14="http://schemas.microsoft.com/office/powerpoint/2010/main" val="310440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defRPr/>
            </a:pPr>
            <a:r>
              <a:rPr lang="en-US" sz="3600" b="1" kern="0" dirty="0">
                <a:solidFill>
                  <a:srgbClr val="FF0000"/>
                </a:solidFill>
                <a:latin typeface="Times New Roman"/>
                <a:ea typeface="+mn-ea"/>
                <a:cs typeface="Arial"/>
              </a:rPr>
              <a:t>H). Portfolio </a:t>
            </a:r>
            <a:r>
              <a:rPr lang="en-US" sz="3600" b="1" kern="0" dirty="0" smtClean="0">
                <a:solidFill>
                  <a:srgbClr val="FF0000"/>
                </a:solidFill>
                <a:latin typeface="Times New Roman"/>
                <a:ea typeface="+mn-ea"/>
                <a:cs typeface="Arial"/>
              </a:rPr>
              <a:t>Evaluation</a:t>
            </a:r>
            <a:endParaRPr lang="en-US" dirty="0"/>
          </a:p>
        </p:txBody>
      </p:sp>
      <p:sp>
        <p:nvSpPr>
          <p:cNvPr id="3" name="Content Placeholder 2"/>
          <p:cNvSpPr>
            <a:spLocks noGrp="1"/>
          </p:cNvSpPr>
          <p:nvPr>
            <p:ph idx="1"/>
          </p:nvPr>
        </p:nvSpPr>
        <p:spPr/>
        <p:txBody>
          <a:bodyPr>
            <a:normAutofit fontScale="92500" lnSpcReduction="20000"/>
          </a:bodyPr>
          <a:lstStyle/>
          <a:p>
            <a:pPr marL="0" lvl="0" indent="0" algn="just" eaLnBrk="0" fontAlgn="base" hangingPunct="0">
              <a:spcAft>
                <a:spcPct val="0"/>
              </a:spcAft>
              <a:buClr>
                <a:srgbClr val="9999FF"/>
              </a:buClr>
              <a:buSzPct val="75000"/>
              <a:buNone/>
              <a:defRPr/>
            </a:pPr>
            <a:endParaRPr lang="en-US" sz="3600" b="1" kern="0" dirty="0">
              <a:solidFill>
                <a:srgbClr val="FF0000"/>
              </a:solidFill>
              <a:latin typeface="Times New Roman"/>
              <a:cs typeface="Arial"/>
            </a:endParaRPr>
          </a:p>
          <a:p>
            <a:pPr lvl="0" algn="just" fontAlgn="base">
              <a:spcAft>
                <a:spcPct val="0"/>
              </a:spcAft>
              <a:buFontTx/>
              <a:buChar char="•"/>
              <a:defRPr/>
            </a:pPr>
            <a:r>
              <a:rPr lang="en-US" sz="3000" kern="0" dirty="0">
                <a:solidFill>
                  <a:srgbClr val="000000"/>
                </a:solidFill>
                <a:latin typeface="Times New Roman"/>
                <a:cs typeface="Times New Roman" pitchFamily="18" charset="0"/>
              </a:rPr>
              <a:t>This phase involves the </a:t>
            </a:r>
            <a:r>
              <a:rPr lang="en-US" sz="3000" b="1" kern="0" dirty="0">
                <a:solidFill>
                  <a:srgbClr val="FF0000"/>
                </a:solidFill>
                <a:latin typeface="Times New Roman"/>
                <a:cs typeface="Times New Roman" pitchFamily="18" charset="0"/>
              </a:rPr>
              <a:t>regular analysis and assessment of portfolio performances </a:t>
            </a:r>
            <a:r>
              <a:rPr lang="en-US" sz="3000" kern="0" dirty="0">
                <a:solidFill>
                  <a:srgbClr val="000000"/>
                </a:solidFill>
                <a:latin typeface="Times New Roman"/>
                <a:cs typeface="Times New Roman" pitchFamily="18" charset="0"/>
              </a:rPr>
              <a:t>in terms of risk and returns over a period of time. </a:t>
            </a:r>
          </a:p>
          <a:p>
            <a:pPr lvl="0" algn="just" fontAlgn="base">
              <a:spcAft>
                <a:spcPct val="0"/>
              </a:spcAft>
              <a:buFontTx/>
              <a:buChar char="•"/>
              <a:defRPr/>
            </a:pPr>
            <a:r>
              <a:rPr lang="en-US" sz="3000" kern="0" dirty="0">
                <a:solidFill>
                  <a:srgbClr val="000000"/>
                </a:solidFill>
                <a:latin typeface="Times New Roman"/>
                <a:cs typeface="Times New Roman" pitchFamily="18" charset="0"/>
              </a:rPr>
              <a:t>During this phase, the returns are measured quantitatively along with </a:t>
            </a:r>
            <a:r>
              <a:rPr lang="en-US" sz="3000" b="1" kern="0" dirty="0">
                <a:solidFill>
                  <a:srgbClr val="FF0000"/>
                </a:solidFill>
                <a:latin typeface="Times New Roman"/>
                <a:cs typeface="Times New Roman" pitchFamily="18" charset="0"/>
              </a:rPr>
              <a:t>risk born over a period of time by a portfolio. </a:t>
            </a:r>
          </a:p>
          <a:p>
            <a:pPr lvl="0" algn="just" fontAlgn="base">
              <a:spcAft>
                <a:spcPct val="0"/>
              </a:spcAft>
              <a:buFontTx/>
              <a:buChar char="•"/>
              <a:defRPr/>
            </a:pPr>
            <a:r>
              <a:rPr lang="en-US" sz="3000" kern="0" dirty="0">
                <a:solidFill>
                  <a:srgbClr val="000000"/>
                </a:solidFill>
                <a:latin typeface="Times New Roman"/>
                <a:cs typeface="Times New Roman" pitchFamily="18" charset="0"/>
              </a:rPr>
              <a:t>The performance of the portfolio is compared with the </a:t>
            </a:r>
            <a:r>
              <a:rPr lang="en-US" sz="3000" b="1" kern="0" dirty="0">
                <a:solidFill>
                  <a:srgbClr val="FF0000"/>
                </a:solidFill>
                <a:latin typeface="Times New Roman"/>
                <a:cs typeface="Times New Roman" pitchFamily="18" charset="0"/>
              </a:rPr>
              <a:t>objective norms</a:t>
            </a:r>
            <a:r>
              <a:rPr lang="en-US" sz="3000" kern="0" dirty="0">
                <a:solidFill>
                  <a:srgbClr val="000000"/>
                </a:solidFill>
                <a:latin typeface="Times New Roman"/>
                <a:cs typeface="Times New Roman" pitchFamily="18" charset="0"/>
              </a:rPr>
              <a:t>. Moreover, this procedure assists in identifying the weaknesses in the </a:t>
            </a:r>
            <a:r>
              <a:rPr lang="en-US" sz="3000" b="1" kern="0" dirty="0">
                <a:solidFill>
                  <a:srgbClr val="FF0000"/>
                </a:solidFill>
                <a:latin typeface="Times New Roman"/>
                <a:cs typeface="Times New Roman" pitchFamily="18" charset="0"/>
              </a:rPr>
              <a:t>investment processes</a:t>
            </a:r>
            <a:r>
              <a:rPr lang="en-US" sz="3000" kern="0" dirty="0">
                <a:solidFill>
                  <a:srgbClr val="000000"/>
                </a:solidFill>
                <a:latin typeface="Times New Roman"/>
                <a:cs typeface="Times New Roman" pitchFamily="18" charset="0"/>
              </a:rPr>
              <a:t>.</a:t>
            </a:r>
          </a:p>
          <a:p>
            <a:pPr marL="0" lvl="0" indent="0" algn="just" eaLnBrk="0" fontAlgn="base" hangingPunct="0">
              <a:spcAft>
                <a:spcPct val="0"/>
              </a:spcAft>
              <a:buClr>
                <a:srgbClr val="9999FF"/>
              </a:buClr>
              <a:buSzPct val="75000"/>
              <a:buNone/>
              <a:defRPr/>
            </a:pPr>
            <a:endParaRPr lang="en-US" sz="2800" kern="0" dirty="0">
              <a:solidFill>
                <a:srgbClr val="000000"/>
              </a:solidFill>
              <a:latin typeface="Times New Roman"/>
            </a:endParaRPr>
          </a:p>
          <a:p>
            <a:endParaRPr lang="en-US" dirty="0"/>
          </a:p>
        </p:txBody>
      </p:sp>
    </p:spTree>
    <p:extLst>
      <p:ext uri="{BB962C8B-B14F-4D97-AF65-F5344CB8AC3E}">
        <p14:creationId xmlns:p14="http://schemas.microsoft.com/office/powerpoint/2010/main" val="186083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nSpc>
                <a:spcPct val="150000"/>
              </a:lnSpc>
              <a:spcBef>
                <a:spcPts val="0"/>
              </a:spcBef>
              <a:spcAft>
                <a:spcPts val="0"/>
              </a:spcAft>
            </a:pPr>
            <a:r>
              <a:rPr lang="en-US" sz="2800" b="1" dirty="0" smtClean="0">
                <a:solidFill>
                  <a:srgbClr val="231F20"/>
                </a:solidFill>
                <a:effectLst/>
                <a:latin typeface="Times New Roman" pitchFamily="18" charset="0"/>
                <a:ea typeface="Calibri"/>
                <a:cs typeface="Times New Roman" pitchFamily="18" charset="0"/>
              </a:rPr>
              <a:t>Risk-Adjusted Portfolio Performance Evaluation Methods</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pPr marL="0" marR="0" algn="just">
              <a:lnSpc>
                <a:spcPct val="150000"/>
              </a:lnSpc>
              <a:spcBef>
                <a:spcPts val="0"/>
              </a:spcBef>
              <a:spcAft>
                <a:spcPts val="0"/>
              </a:spcAft>
            </a:pPr>
            <a:r>
              <a:rPr lang="en-US" dirty="0" smtClean="0">
                <a:solidFill>
                  <a:srgbClr val="231F20"/>
                </a:solidFill>
                <a:effectLst/>
                <a:latin typeface="Times New Roman"/>
                <a:ea typeface="Calibri"/>
                <a:cs typeface="Times New Roman"/>
              </a:rPr>
              <a:t>The risk-adjusted methods make adjustments to returns in order to take account of the differences in risk levels between the managed portfolio and the benchmark portfolio. </a:t>
            </a:r>
          </a:p>
          <a:p>
            <a:pPr marL="0" marR="0" algn="just">
              <a:lnSpc>
                <a:spcPct val="150000"/>
              </a:lnSpc>
              <a:spcBef>
                <a:spcPts val="0"/>
              </a:spcBef>
              <a:spcAft>
                <a:spcPts val="0"/>
              </a:spcAft>
            </a:pPr>
            <a:r>
              <a:rPr lang="en-US" dirty="0" smtClean="0">
                <a:solidFill>
                  <a:srgbClr val="231F20"/>
                </a:solidFill>
                <a:effectLst/>
                <a:latin typeface="Times New Roman"/>
                <a:ea typeface="Calibri"/>
                <a:cs typeface="Times New Roman"/>
              </a:rPr>
              <a:t>While there are many such methods, the most notables are the Sharpe ratio (S), </a:t>
            </a:r>
            <a:r>
              <a:rPr lang="en-US" dirty="0" err="1" smtClean="0">
                <a:solidFill>
                  <a:srgbClr val="231F20"/>
                </a:solidFill>
                <a:effectLst/>
                <a:latin typeface="Times New Roman"/>
                <a:ea typeface="Calibri"/>
                <a:cs typeface="Times New Roman"/>
              </a:rPr>
              <a:t>Treynor</a:t>
            </a:r>
            <a:r>
              <a:rPr lang="en-US" dirty="0" smtClean="0">
                <a:solidFill>
                  <a:srgbClr val="231F20"/>
                </a:solidFill>
                <a:effectLst/>
                <a:latin typeface="Times New Roman"/>
                <a:ea typeface="Calibri"/>
                <a:cs typeface="Times New Roman"/>
              </a:rPr>
              <a:t> ratio (T), Jensen’s alpha (a) and  Modigliani and Modigliani (M2). These measures, </a:t>
            </a:r>
            <a:r>
              <a:rPr lang="en-US" b="1" dirty="0" smtClean="0">
                <a:solidFill>
                  <a:srgbClr val="231F20"/>
                </a:solidFill>
                <a:effectLst/>
                <a:latin typeface="Times New Roman"/>
                <a:ea typeface="Calibri"/>
                <a:cs typeface="Times New Roman"/>
              </a:rPr>
              <a:t>along with their applications, are discussed below.</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0856727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50000"/>
              </a:lnSpc>
              <a:spcBef>
                <a:spcPts val="0"/>
              </a:spcBef>
              <a:spcAft>
                <a:spcPts val="0"/>
              </a:spcAft>
            </a:pPr>
            <a:r>
              <a:rPr lang="en-US" b="1" dirty="0" smtClean="0">
                <a:solidFill>
                  <a:srgbClr val="231F20"/>
                </a:solidFill>
                <a:effectLst/>
                <a:latin typeface="Times New Roman"/>
                <a:ea typeface="Calibri"/>
                <a:cs typeface="Times New Roman"/>
              </a:rPr>
              <a:t>1. Sharpe Ratio</a:t>
            </a:r>
            <a:r>
              <a:rPr lang="en-US" sz="4000" dirty="0">
                <a:ea typeface="Calibri"/>
                <a:cs typeface="Times New Roman"/>
              </a:rPr>
              <a:t/>
            </a:r>
            <a:br>
              <a:rPr lang="en-US" sz="4000" dirty="0">
                <a:ea typeface="Calibri"/>
                <a:cs typeface="Times New Roman"/>
              </a:rPr>
            </a:br>
            <a:endParaRPr lang="en-US" dirty="0"/>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pPr marL="0" marR="0" algn="just">
              <a:lnSpc>
                <a:spcPct val="150000"/>
              </a:lnSpc>
              <a:spcBef>
                <a:spcPts val="0"/>
              </a:spcBef>
              <a:spcAft>
                <a:spcPts val="0"/>
              </a:spcAft>
            </a:pPr>
            <a:r>
              <a:rPr lang="en-US" dirty="0" smtClean="0">
                <a:solidFill>
                  <a:srgbClr val="231F20"/>
                </a:solidFill>
                <a:effectLst/>
                <a:latin typeface="Times New Roman"/>
                <a:ea typeface="Calibri"/>
                <a:cs typeface="Times New Roman"/>
              </a:rPr>
              <a:t>The Sharpe ratio (Sharpe, 1966) computes the risk premium of the investment portfolio per unit of total risk of the portfolio. </a:t>
            </a:r>
          </a:p>
          <a:p>
            <a:pPr marL="0" marR="0" algn="just">
              <a:lnSpc>
                <a:spcPct val="150000"/>
              </a:lnSpc>
              <a:spcBef>
                <a:spcPts val="0"/>
              </a:spcBef>
              <a:spcAft>
                <a:spcPts val="0"/>
              </a:spcAft>
            </a:pPr>
            <a:r>
              <a:rPr lang="en-US" dirty="0" smtClean="0">
                <a:solidFill>
                  <a:srgbClr val="231F20"/>
                </a:solidFill>
                <a:effectLst/>
                <a:latin typeface="Times New Roman"/>
                <a:ea typeface="Calibri"/>
                <a:cs typeface="Times New Roman"/>
              </a:rPr>
              <a:t>The risk premium, also known as excess return, is the return of the portfolio less the risk-free rate of interest as measured by the yield of a Treasury security. </a:t>
            </a:r>
          </a:p>
          <a:p>
            <a:pPr marL="0" marR="0" algn="just">
              <a:lnSpc>
                <a:spcPct val="150000"/>
              </a:lnSpc>
              <a:spcBef>
                <a:spcPts val="0"/>
              </a:spcBef>
              <a:spcAft>
                <a:spcPts val="0"/>
              </a:spcAft>
            </a:pPr>
            <a:r>
              <a:rPr lang="en-US" dirty="0" smtClean="0">
                <a:solidFill>
                  <a:srgbClr val="231F20"/>
                </a:solidFill>
                <a:effectLst/>
                <a:latin typeface="Times New Roman"/>
                <a:ea typeface="Calibri"/>
                <a:cs typeface="Times New Roman"/>
              </a:rPr>
              <a:t>The total risk is the standard deviation of returns of the portfolio. The numerator captures the reward for investing in a risky portfolio of assets in excess of the risk-free rate of interest while the denominator is the variability of returns of the portfolio. </a:t>
            </a:r>
          </a:p>
          <a:p>
            <a:pPr marL="0" marR="0" algn="just">
              <a:lnSpc>
                <a:spcPct val="150000"/>
              </a:lnSpc>
              <a:spcBef>
                <a:spcPts val="0"/>
              </a:spcBef>
              <a:spcAft>
                <a:spcPts val="0"/>
              </a:spcAft>
            </a:pPr>
            <a:r>
              <a:rPr lang="en-US" dirty="0" smtClean="0">
                <a:solidFill>
                  <a:srgbClr val="231F20"/>
                </a:solidFill>
                <a:effectLst/>
                <a:latin typeface="Times New Roman"/>
                <a:ea typeface="Calibri"/>
                <a:cs typeface="Times New Roman"/>
              </a:rPr>
              <a:t>In this sense, the Sharpe measure is also called </a:t>
            </a:r>
            <a:r>
              <a:rPr lang="en-US" b="1" dirty="0" smtClean="0">
                <a:solidFill>
                  <a:srgbClr val="231F20"/>
                </a:solidFill>
                <a:effectLst/>
                <a:latin typeface="Times New Roman"/>
                <a:ea typeface="Calibri"/>
                <a:cs typeface="Times New Roman"/>
              </a:rPr>
              <a:t>the ”reward-to-variability” ratio. </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5289158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99318" y="2438400"/>
            <a:ext cx="7316082" cy="1898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42728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177636"/>
            <a:ext cx="8229600" cy="4948527"/>
          </a:xfrm>
        </p:spPr>
        <p:txBody>
          <a:bodyPr/>
          <a:lstStyle/>
          <a:p>
            <a:pPr algn="just"/>
            <a:r>
              <a:rPr lang="en-US" dirty="0" smtClean="0">
                <a:solidFill>
                  <a:srgbClr val="231F20"/>
                </a:solidFill>
                <a:effectLst/>
                <a:latin typeface="Times New Roman"/>
                <a:ea typeface="Calibri"/>
              </a:rPr>
              <a:t>The Sharpe ratio for an investment portfolio can be compared with the same for a benchmark portfolio such as the overall market portfolio.</a:t>
            </a:r>
            <a:endParaRPr lang="en-US" dirty="0"/>
          </a:p>
        </p:txBody>
      </p:sp>
    </p:spTree>
    <p:extLst>
      <p:ext uri="{BB962C8B-B14F-4D97-AF65-F5344CB8AC3E}">
        <p14:creationId xmlns:p14="http://schemas.microsoft.com/office/powerpoint/2010/main" val="12477311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a:xfrm>
            <a:off x="457200" y="1219200"/>
            <a:ext cx="8229600" cy="4906964"/>
          </a:xfrm>
        </p:spPr>
        <p:txBody>
          <a:bodyPr>
            <a:normAutofit fontScale="85000" lnSpcReduction="20000"/>
          </a:bodyPr>
          <a:lstStyle/>
          <a:p>
            <a:pPr algn="just"/>
            <a:r>
              <a:rPr lang="en-US" dirty="0" smtClean="0">
                <a:solidFill>
                  <a:srgbClr val="231F20"/>
                </a:solidFill>
                <a:effectLst/>
                <a:latin typeface="Times New Roman"/>
                <a:ea typeface="Calibri"/>
              </a:rPr>
              <a:t>Suppose that a managed portfolio earned a return of 20 percent over a certain time period with a standard deviation of 32 percent.</a:t>
            </a:r>
          </a:p>
          <a:p>
            <a:pPr algn="just"/>
            <a:r>
              <a:rPr lang="en-US" dirty="0" smtClean="0">
                <a:solidFill>
                  <a:srgbClr val="231F20"/>
                </a:solidFill>
                <a:effectLst/>
                <a:latin typeface="Times New Roman"/>
                <a:ea typeface="Calibri"/>
              </a:rPr>
              <a:t> Also assume that during the same period the Treasury bill rate was 4 percent, and the overall stock market earned a return of 13 percent with a standard deviation of 20 percent. </a:t>
            </a:r>
          </a:p>
          <a:p>
            <a:pPr algn="just"/>
            <a:r>
              <a:rPr lang="en-US" dirty="0" smtClean="0">
                <a:solidFill>
                  <a:srgbClr val="231F20"/>
                </a:solidFill>
                <a:effectLst/>
                <a:latin typeface="Times New Roman"/>
                <a:ea typeface="Calibri"/>
              </a:rPr>
              <a:t>The managed portfolio’s risk premium is (20 percent — 4 percent) = 16 percent, while its Sharpe ratio, S, is equal to 16 percent/32 percent = 0.50. </a:t>
            </a:r>
          </a:p>
          <a:p>
            <a:pPr algn="just"/>
            <a:r>
              <a:rPr lang="en-US" dirty="0" smtClean="0">
                <a:solidFill>
                  <a:srgbClr val="231F20"/>
                </a:solidFill>
                <a:effectLst/>
                <a:latin typeface="Times New Roman"/>
                <a:ea typeface="Calibri"/>
              </a:rPr>
              <a:t>The market portfolio’s excess return is (13 percent — 4 percent) = 9 percent, while its S equals 9 percent/20 percent = 0.45. </a:t>
            </a:r>
            <a:endParaRPr lang="en-US" dirty="0"/>
          </a:p>
        </p:txBody>
      </p:sp>
    </p:spTree>
    <p:extLst>
      <p:ext uri="{BB962C8B-B14F-4D97-AF65-F5344CB8AC3E}">
        <p14:creationId xmlns:p14="http://schemas.microsoft.com/office/powerpoint/2010/main" val="22863621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dirty="0" smtClean="0"/>
              <a:t>Cont’d</a:t>
            </a:r>
            <a:endParaRPr lang="en-US" dirty="0"/>
          </a:p>
        </p:txBody>
      </p:sp>
      <p:sp>
        <p:nvSpPr>
          <p:cNvPr id="3" name="Content Placeholder 2"/>
          <p:cNvSpPr>
            <a:spLocks noGrp="1"/>
          </p:cNvSpPr>
          <p:nvPr>
            <p:ph idx="1"/>
          </p:nvPr>
        </p:nvSpPr>
        <p:spPr>
          <a:xfrm>
            <a:off x="457200" y="1143001"/>
            <a:ext cx="8229600" cy="4983164"/>
          </a:xfrm>
        </p:spPr>
        <p:txBody>
          <a:bodyPr>
            <a:normAutofit lnSpcReduction="10000"/>
          </a:bodyPr>
          <a:lstStyle/>
          <a:p>
            <a:pPr marL="0" marR="0" algn="just">
              <a:lnSpc>
                <a:spcPct val="150000"/>
              </a:lnSpc>
              <a:spcBef>
                <a:spcPts val="0"/>
              </a:spcBef>
              <a:spcAft>
                <a:spcPts val="0"/>
              </a:spcAft>
            </a:pPr>
            <a:r>
              <a:rPr lang="en-US" dirty="0" smtClean="0">
                <a:solidFill>
                  <a:srgbClr val="231F20"/>
                </a:solidFill>
                <a:effectLst/>
                <a:latin typeface="Times New Roman"/>
                <a:ea typeface="Calibri"/>
                <a:cs typeface="Times New Roman"/>
              </a:rPr>
              <a:t>Accordingly, for each unit of standard deviation, the managed portfolio earned a risk premium of 0.50 percent, which is greater than that of the market portfolio of 0.45 percent, suggesting that the managed portfolio outperformed the market after adjusting for total risk.</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38201801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nSpc>
                <a:spcPct val="150000"/>
              </a:lnSpc>
              <a:spcBef>
                <a:spcPts val="0"/>
              </a:spcBef>
              <a:spcAft>
                <a:spcPts val="1000"/>
              </a:spcAft>
            </a:pPr>
            <a:r>
              <a:rPr lang="en-US" sz="3200" b="1" dirty="0" smtClean="0">
                <a:effectLst/>
                <a:latin typeface="Times New Roman"/>
                <a:ea typeface="Calibri"/>
                <a:cs typeface="Times New Roman"/>
              </a:rPr>
              <a:t>2. </a:t>
            </a:r>
            <a:r>
              <a:rPr lang="en-US" sz="3200" b="1" dirty="0" err="1" smtClean="0">
                <a:effectLst/>
                <a:latin typeface="Times New Roman"/>
                <a:ea typeface="Calibri"/>
                <a:cs typeface="Times New Roman"/>
              </a:rPr>
              <a:t>Treynor</a:t>
            </a:r>
            <a:r>
              <a:rPr lang="en-US" sz="3200" b="1" dirty="0" smtClean="0">
                <a:effectLst/>
                <a:latin typeface="Times New Roman"/>
                <a:ea typeface="Calibri"/>
                <a:cs typeface="Times New Roman"/>
              </a:rPr>
              <a:t> Ratio</a:t>
            </a:r>
            <a:r>
              <a:rPr lang="en-US" sz="3200" dirty="0">
                <a:ea typeface="Calibri"/>
                <a:cs typeface="Times New Roman"/>
              </a:rPr>
              <a:t/>
            </a:r>
            <a:br>
              <a:rPr lang="en-US" sz="3200" dirty="0">
                <a:ea typeface="Calibri"/>
                <a:cs typeface="Times New Roman"/>
              </a:rPr>
            </a:br>
            <a:endParaRPr lang="en-US" sz="3200" dirty="0"/>
          </a:p>
        </p:txBody>
      </p:sp>
      <p:sp>
        <p:nvSpPr>
          <p:cNvPr id="3" name="Content Placeholder 2"/>
          <p:cNvSpPr>
            <a:spLocks noGrp="1"/>
          </p:cNvSpPr>
          <p:nvPr>
            <p:ph idx="1"/>
          </p:nvPr>
        </p:nvSpPr>
        <p:spPr>
          <a:xfrm>
            <a:off x="457200" y="1330036"/>
            <a:ext cx="8229600" cy="4796127"/>
          </a:xfrm>
        </p:spPr>
        <p:txBody>
          <a:bodyPr>
            <a:normAutofit fontScale="55000" lnSpcReduction="20000"/>
          </a:bodyPr>
          <a:lstStyle/>
          <a:p>
            <a:pPr marL="0" marR="0" algn="just">
              <a:lnSpc>
                <a:spcPct val="150000"/>
              </a:lnSpc>
              <a:spcBef>
                <a:spcPts val="0"/>
              </a:spcBef>
              <a:spcAft>
                <a:spcPts val="1000"/>
              </a:spcAft>
            </a:pPr>
            <a:r>
              <a:rPr lang="en-US" dirty="0" smtClean="0">
                <a:effectLst/>
                <a:latin typeface="Times New Roman"/>
                <a:ea typeface="Calibri"/>
                <a:cs typeface="Times New Roman"/>
              </a:rPr>
              <a:t>The </a:t>
            </a:r>
            <a:r>
              <a:rPr lang="en-US" dirty="0" err="1" smtClean="0">
                <a:effectLst/>
                <a:latin typeface="Times New Roman"/>
                <a:ea typeface="Calibri"/>
                <a:cs typeface="Times New Roman"/>
              </a:rPr>
              <a:t>Treynor</a:t>
            </a:r>
            <a:r>
              <a:rPr lang="en-US" dirty="0" smtClean="0">
                <a:effectLst/>
                <a:latin typeface="Times New Roman"/>
                <a:ea typeface="Calibri"/>
                <a:cs typeface="Times New Roman"/>
              </a:rPr>
              <a:t> ratio (</a:t>
            </a:r>
            <a:r>
              <a:rPr lang="en-US" dirty="0" err="1" smtClean="0">
                <a:effectLst/>
                <a:latin typeface="Times New Roman"/>
                <a:ea typeface="Calibri"/>
                <a:cs typeface="Times New Roman"/>
              </a:rPr>
              <a:t>Treynor</a:t>
            </a:r>
            <a:r>
              <a:rPr lang="en-US" dirty="0" smtClean="0">
                <a:effectLst/>
                <a:latin typeface="Times New Roman"/>
                <a:ea typeface="Calibri"/>
                <a:cs typeface="Times New Roman"/>
              </a:rPr>
              <a:t>, 1965) computes the risk premium per unit of systematic risk. </a:t>
            </a:r>
          </a:p>
          <a:p>
            <a:pPr marL="0" marR="0" algn="just">
              <a:lnSpc>
                <a:spcPct val="150000"/>
              </a:lnSpc>
              <a:spcBef>
                <a:spcPts val="0"/>
              </a:spcBef>
              <a:spcAft>
                <a:spcPts val="1000"/>
              </a:spcAft>
            </a:pPr>
            <a:r>
              <a:rPr lang="en-US" dirty="0" smtClean="0">
                <a:effectLst/>
                <a:latin typeface="Times New Roman"/>
                <a:ea typeface="Calibri"/>
                <a:cs typeface="Times New Roman"/>
              </a:rPr>
              <a:t>The risk premium is defined as in the Sharpe measure. </a:t>
            </a:r>
          </a:p>
          <a:p>
            <a:pPr marL="0" marR="0" algn="just">
              <a:lnSpc>
                <a:spcPct val="150000"/>
              </a:lnSpc>
              <a:spcBef>
                <a:spcPts val="0"/>
              </a:spcBef>
              <a:spcAft>
                <a:spcPts val="1000"/>
              </a:spcAft>
            </a:pPr>
            <a:r>
              <a:rPr lang="en-US" dirty="0" smtClean="0">
                <a:effectLst/>
                <a:latin typeface="Times New Roman"/>
                <a:ea typeface="Calibri"/>
                <a:cs typeface="Times New Roman"/>
              </a:rPr>
              <a:t>The difference in this method is in that it uses the systematic risk of the portfolio as the risk parameter. </a:t>
            </a:r>
          </a:p>
          <a:p>
            <a:pPr marL="0" marR="0" algn="just">
              <a:lnSpc>
                <a:spcPct val="150000"/>
              </a:lnSpc>
              <a:spcBef>
                <a:spcPts val="0"/>
              </a:spcBef>
              <a:spcAft>
                <a:spcPts val="1000"/>
              </a:spcAft>
            </a:pPr>
            <a:r>
              <a:rPr lang="en-US" dirty="0" smtClean="0">
                <a:effectLst/>
                <a:latin typeface="Times New Roman"/>
                <a:ea typeface="Calibri"/>
                <a:cs typeface="Times New Roman"/>
              </a:rPr>
              <a:t>The systematic risk is that part of the total risk of an asset which cannot be eliminated through diversification. </a:t>
            </a:r>
          </a:p>
          <a:p>
            <a:pPr marL="0" marR="0" algn="just">
              <a:lnSpc>
                <a:spcPct val="150000"/>
              </a:lnSpc>
              <a:spcBef>
                <a:spcPts val="0"/>
              </a:spcBef>
              <a:spcAft>
                <a:spcPts val="1000"/>
              </a:spcAft>
            </a:pPr>
            <a:r>
              <a:rPr lang="en-US" dirty="0" smtClean="0">
                <a:effectLst/>
                <a:latin typeface="Times New Roman"/>
                <a:ea typeface="Calibri"/>
                <a:cs typeface="Times New Roman"/>
              </a:rPr>
              <a:t>It is measured by the parameter known as ‘beta’ that represents the slope of the regression of the returns of the managed portfolio on the returns to the market portfolio. </a:t>
            </a:r>
          </a:p>
          <a:p>
            <a:pPr marL="0" marR="0" algn="just">
              <a:lnSpc>
                <a:spcPct val="150000"/>
              </a:lnSpc>
              <a:spcBef>
                <a:spcPts val="0"/>
              </a:spcBef>
              <a:spcAft>
                <a:spcPts val="1000"/>
              </a:spcAft>
            </a:pPr>
            <a:r>
              <a:rPr lang="en-US" dirty="0" smtClean="0">
                <a:effectLst/>
                <a:latin typeface="Times New Roman"/>
                <a:ea typeface="Calibri"/>
                <a:cs typeface="Times New Roman"/>
              </a:rPr>
              <a:t>The </a:t>
            </a:r>
            <a:r>
              <a:rPr lang="en-US" dirty="0" err="1" smtClean="0">
                <a:effectLst/>
                <a:latin typeface="Times New Roman"/>
                <a:ea typeface="Calibri"/>
                <a:cs typeface="Times New Roman"/>
              </a:rPr>
              <a:t>Treynor</a:t>
            </a:r>
            <a:r>
              <a:rPr lang="en-US" dirty="0" smtClean="0">
                <a:effectLst/>
                <a:latin typeface="Times New Roman"/>
                <a:ea typeface="Calibri"/>
                <a:cs typeface="Times New Roman"/>
              </a:rPr>
              <a:t> ratio is given by the following equation:</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3724522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80"/>
                </a:solidFill>
                <a:latin typeface="Times New Roman"/>
              </a:rPr>
              <a:t>What is Portfolio?</a:t>
            </a:r>
            <a:endParaRPr lang="en-US" dirty="0"/>
          </a:p>
        </p:txBody>
      </p:sp>
      <p:sp>
        <p:nvSpPr>
          <p:cNvPr id="3" name="Content Placeholder 2"/>
          <p:cNvSpPr>
            <a:spLocks noGrp="1"/>
          </p:cNvSpPr>
          <p:nvPr>
            <p:ph idx="1"/>
          </p:nvPr>
        </p:nvSpPr>
        <p:spPr/>
        <p:txBody>
          <a:bodyPr/>
          <a:lstStyle/>
          <a:p>
            <a:pPr lvl="0" algn="just" fontAlgn="base">
              <a:spcAft>
                <a:spcPct val="0"/>
              </a:spcAft>
              <a:buClr>
                <a:srgbClr val="9999FF"/>
              </a:buClr>
              <a:buSzPct val="75000"/>
              <a:buFont typeface="Wingdings" pitchFamily="2" charset="2"/>
              <a:buChar char="q"/>
              <a:defRPr/>
            </a:pPr>
            <a:r>
              <a:rPr lang="en-US" kern="0" dirty="0">
                <a:solidFill>
                  <a:srgbClr val="000000"/>
                </a:solidFill>
                <a:latin typeface="Times New Roman"/>
              </a:rPr>
              <a:t> </a:t>
            </a:r>
            <a:r>
              <a:rPr lang="en-US" sz="4000" b="1" kern="0" dirty="0">
                <a:solidFill>
                  <a:srgbClr val="000000"/>
                </a:solidFill>
                <a:latin typeface="Times New Roman"/>
              </a:rPr>
              <a:t>Portfolio</a:t>
            </a:r>
            <a:r>
              <a:rPr lang="en-US" sz="4000" kern="0" dirty="0">
                <a:solidFill>
                  <a:srgbClr val="000000"/>
                </a:solidFill>
                <a:latin typeface="Times New Roman"/>
              </a:rPr>
              <a:t> refers to invest in a </a:t>
            </a:r>
            <a:r>
              <a:rPr lang="en-US" sz="4000" b="1" kern="0" dirty="0">
                <a:solidFill>
                  <a:srgbClr val="000000"/>
                </a:solidFill>
                <a:latin typeface="Times New Roman"/>
              </a:rPr>
              <a:t>group of securities </a:t>
            </a:r>
            <a:r>
              <a:rPr lang="en-US" sz="4000" kern="0" dirty="0">
                <a:solidFill>
                  <a:srgbClr val="000000"/>
                </a:solidFill>
                <a:latin typeface="Times New Roman"/>
              </a:rPr>
              <a:t>rather to invest in a </a:t>
            </a:r>
            <a:r>
              <a:rPr lang="en-US" sz="4000" b="1" kern="0" dirty="0">
                <a:solidFill>
                  <a:srgbClr val="FF0000"/>
                </a:solidFill>
                <a:latin typeface="Times New Roman"/>
              </a:rPr>
              <a:t>single security.</a:t>
            </a:r>
          </a:p>
          <a:p>
            <a:pPr lvl="0" algn="just" fontAlgn="base">
              <a:spcAft>
                <a:spcPct val="0"/>
              </a:spcAft>
              <a:buClr>
                <a:srgbClr val="9999FF"/>
              </a:buClr>
              <a:buSzPct val="75000"/>
              <a:buNone/>
              <a:defRPr/>
            </a:pPr>
            <a:r>
              <a:rPr lang="en-US" sz="4000" kern="0" dirty="0">
                <a:solidFill>
                  <a:srgbClr val="00B0F0"/>
                </a:solidFill>
                <a:latin typeface="Times New Roman"/>
              </a:rPr>
              <a:t>   </a:t>
            </a:r>
            <a:r>
              <a:rPr lang="en-US" sz="3600" b="1" kern="0" dirty="0">
                <a:solidFill>
                  <a:srgbClr val="FF0000"/>
                </a:solidFill>
                <a:latin typeface="Times New Roman"/>
              </a:rPr>
              <a:t>“Don’t Put all your eggs in one basket”</a:t>
            </a:r>
          </a:p>
          <a:p>
            <a:pPr lvl="0" algn="just" fontAlgn="base">
              <a:spcAft>
                <a:spcPct val="0"/>
              </a:spcAft>
              <a:buClr>
                <a:srgbClr val="9999FF"/>
              </a:buClr>
              <a:buSzPct val="75000"/>
              <a:buNone/>
              <a:defRPr/>
            </a:pPr>
            <a:r>
              <a:rPr lang="en-US" sz="4000" kern="0" dirty="0">
                <a:solidFill>
                  <a:srgbClr val="000000"/>
                </a:solidFill>
                <a:latin typeface="Times New Roman"/>
              </a:rPr>
              <a:t>   Portfolio help in </a:t>
            </a:r>
            <a:r>
              <a:rPr lang="en-US" sz="4000" b="1" kern="0" dirty="0">
                <a:solidFill>
                  <a:srgbClr val="FF0000"/>
                </a:solidFill>
                <a:latin typeface="Times New Roman"/>
              </a:rPr>
              <a:t>reducing risk </a:t>
            </a:r>
            <a:r>
              <a:rPr lang="en-US" sz="4000" kern="0" dirty="0">
                <a:solidFill>
                  <a:srgbClr val="000000"/>
                </a:solidFill>
                <a:latin typeface="Times New Roman"/>
              </a:rPr>
              <a:t>without </a:t>
            </a:r>
            <a:r>
              <a:rPr lang="en-US" sz="4000" b="1" kern="0" dirty="0">
                <a:solidFill>
                  <a:srgbClr val="FF0000"/>
                </a:solidFill>
                <a:latin typeface="Times New Roman"/>
              </a:rPr>
              <a:t>sacrificing return</a:t>
            </a:r>
            <a:r>
              <a:rPr lang="en-US" sz="4000" kern="0" dirty="0">
                <a:solidFill>
                  <a:srgbClr val="000000"/>
                </a:solidFill>
                <a:latin typeface="Times New Roman"/>
              </a:rPr>
              <a:t>.</a:t>
            </a:r>
          </a:p>
          <a:p>
            <a:pPr marL="0" lvl="0" indent="0" eaLnBrk="0" fontAlgn="base" hangingPunct="0">
              <a:spcAft>
                <a:spcPct val="0"/>
              </a:spcAft>
              <a:buClr>
                <a:srgbClr val="000000"/>
              </a:buClr>
              <a:buNone/>
              <a:defRPr/>
            </a:pPr>
            <a:endParaRPr lang="en-US" sz="4000" kern="0" dirty="0">
              <a:solidFill>
                <a:srgbClr val="000000"/>
              </a:solidFill>
              <a:latin typeface="Times New Roman"/>
            </a:endParaRPr>
          </a:p>
          <a:p>
            <a:endParaRPr lang="en-US" dirty="0"/>
          </a:p>
        </p:txBody>
      </p:sp>
    </p:spTree>
    <p:extLst>
      <p:ext uri="{BB962C8B-B14F-4D97-AF65-F5344CB8AC3E}">
        <p14:creationId xmlns:p14="http://schemas.microsoft.com/office/powerpoint/2010/main" val="34723513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01782" y="2812473"/>
            <a:ext cx="7994073" cy="1378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84001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effectLst/>
                <a:latin typeface="Times New Roman"/>
                <a:ea typeface="Calibri"/>
              </a:rPr>
              <a:t>Suppose that the beta of the managed portfolio in the previous example is 1.5. By definition, the beta of the market portfolio is equal to 1.0. </a:t>
            </a:r>
          </a:p>
          <a:p>
            <a:pPr algn="just"/>
            <a:r>
              <a:rPr lang="en-US" dirty="0" smtClean="0">
                <a:effectLst/>
                <a:latin typeface="Times New Roman"/>
                <a:ea typeface="Calibri"/>
              </a:rPr>
              <a:t>This means the managed portfolio has one-and-half times more systematic risk than the market portfolio.</a:t>
            </a:r>
          </a:p>
          <a:p>
            <a:pPr algn="just"/>
            <a:r>
              <a:rPr lang="en-US" dirty="0" smtClean="0">
                <a:effectLst/>
                <a:latin typeface="Times New Roman"/>
                <a:ea typeface="Calibri"/>
              </a:rPr>
              <a:t> We would expect the managed portfolio to earn more than the market because of its higher risk. </a:t>
            </a:r>
          </a:p>
          <a:p>
            <a:pPr algn="just"/>
            <a:r>
              <a:rPr lang="en-US" dirty="0" smtClean="0">
                <a:effectLst/>
                <a:latin typeface="Times New Roman"/>
                <a:ea typeface="Calibri"/>
              </a:rPr>
              <a:t>In fact, in the above example, the portfolio earned an excess return of 16 percent whereas the market earned only 9 percent. </a:t>
            </a:r>
          </a:p>
          <a:p>
            <a:pPr algn="just"/>
            <a:r>
              <a:rPr lang="en-US" dirty="0" smtClean="0">
                <a:effectLst/>
                <a:latin typeface="Times New Roman"/>
                <a:ea typeface="Calibri"/>
              </a:rPr>
              <a:t>These two numbers alone do not tell anything about the relative performance of the portfolio since the portfolio and the market have different levels of market risk. </a:t>
            </a:r>
            <a:endParaRPr lang="en-US" dirty="0"/>
          </a:p>
        </p:txBody>
      </p:sp>
    </p:spTree>
    <p:extLst>
      <p:ext uri="{BB962C8B-B14F-4D97-AF65-F5344CB8AC3E}">
        <p14:creationId xmlns:p14="http://schemas.microsoft.com/office/powerpoint/2010/main" val="29443333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177636"/>
            <a:ext cx="8229600" cy="4948527"/>
          </a:xfrm>
        </p:spPr>
        <p:txBody>
          <a:bodyPr>
            <a:normAutofit fontScale="92500" lnSpcReduction="20000"/>
          </a:bodyPr>
          <a:lstStyle/>
          <a:p>
            <a:pPr algn="just"/>
            <a:r>
              <a:rPr lang="en-US" dirty="0" smtClean="0">
                <a:effectLst/>
                <a:latin typeface="Times New Roman"/>
                <a:ea typeface="Calibri"/>
              </a:rPr>
              <a:t>In this instance, the </a:t>
            </a:r>
            <a:r>
              <a:rPr lang="en-US" dirty="0" err="1" smtClean="0">
                <a:effectLst/>
                <a:latin typeface="Times New Roman"/>
                <a:ea typeface="Calibri"/>
              </a:rPr>
              <a:t>Treynor</a:t>
            </a:r>
            <a:r>
              <a:rPr lang="en-US" dirty="0" smtClean="0">
                <a:effectLst/>
                <a:latin typeface="Times New Roman"/>
                <a:ea typeface="Calibri"/>
              </a:rPr>
              <a:t> ratio for the managed portfolio equals (20 percent — 4 percent)/1.5 = 10.67, while that for the market equals (13 percent — 4 percent)/1.00 = 9.00.</a:t>
            </a:r>
          </a:p>
          <a:p>
            <a:pPr algn="just"/>
            <a:r>
              <a:rPr lang="en-US" dirty="0" smtClean="0">
                <a:effectLst/>
                <a:latin typeface="Times New Roman"/>
                <a:ea typeface="Calibri"/>
              </a:rPr>
              <a:t> Thus, after adjusting for systematic risk, the managed portfolio earned an excess return of 10.67 percent for each unit of beta while the market portfolio earned an excess return of 9.00 percent for each unit of beta. </a:t>
            </a:r>
          </a:p>
          <a:p>
            <a:pPr algn="just"/>
            <a:r>
              <a:rPr lang="en-US" dirty="0" smtClean="0">
                <a:effectLst/>
                <a:latin typeface="Times New Roman"/>
                <a:ea typeface="Calibri"/>
              </a:rPr>
              <a:t>Thus, the managed portfolio outperformed the market portfolio after adjusting for systematic risk.</a:t>
            </a:r>
            <a:endParaRPr lang="en-US" dirty="0"/>
          </a:p>
        </p:txBody>
      </p:sp>
    </p:spTree>
    <p:extLst>
      <p:ext uri="{BB962C8B-B14F-4D97-AF65-F5344CB8AC3E}">
        <p14:creationId xmlns:p14="http://schemas.microsoft.com/office/powerpoint/2010/main" val="33462664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50000"/>
              </a:lnSpc>
              <a:spcBef>
                <a:spcPts val="0"/>
              </a:spcBef>
              <a:spcAft>
                <a:spcPts val="1000"/>
              </a:spcAft>
            </a:pPr>
            <a:r>
              <a:rPr lang="en-US" b="1" dirty="0" smtClean="0">
                <a:effectLst/>
                <a:latin typeface="Times New Roman"/>
                <a:ea typeface="Calibri"/>
                <a:cs typeface="Times New Roman"/>
              </a:rPr>
              <a:t>3. Jensen’s Alpha</a:t>
            </a:r>
            <a:r>
              <a:rPr lang="en-US" sz="4000" dirty="0">
                <a:ea typeface="Calibri"/>
                <a:cs typeface="Times New Roman"/>
              </a:rPr>
              <a:t/>
            </a:r>
            <a:br>
              <a:rPr lang="en-US" sz="4000" dirty="0">
                <a:ea typeface="Calibri"/>
                <a:cs typeface="Times New Roman"/>
              </a:rPr>
            </a:br>
            <a:endParaRPr lang="en-US" dirty="0"/>
          </a:p>
        </p:txBody>
      </p:sp>
      <p:sp>
        <p:nvSpPr>
          <p:cNvPr id="3" name="Content Placeholder 2"/>
          <p:cNvSpPr>
            <a:spLocks noGrp="1"/>
          </p:cNvSpPr>
          <p:nvPr>
            <p:ph idx="1"/>
          </p:nvPr>
        </p:nvSpPr>
        <p:spPr>
          <a:xfrm>
            <a:off x="457200" y="983674"/>
            <a:ext cx="8229600" cy="5142490"/>
          </a:xfrm>
        </p:spPr>
        <p:txBody>
          <a:bodyPr>
            <a:normAutofit fontScale="62500" lnSpcReduction="20000"/>
          </a:bodyPr>
          <a:lstStyle/>
          <a:p>
            <a:pPr marL="0" marR="0" algn="just">
              <a:lnSpc>
                <a:spcPct val="150000"/>
              </a:lnSpc>
              <a:spcBef>
                <a:spcPts val="0"/>
              </a:spcBef>
              <a:spcAft>
                <a:spcPts val="1000"/>
              </a:spcAft>
            </a:pPr>
            <a:r>
              <a:rPr lang="en-US" dirty="0" smtClean="0">
                <a:effectLst/>
                <a:latin typeface="Times New Roman"/>
                <a:ea typeface="Calibri"/>
                <a:cs typeface="Times New Roman"/>
              </a:rPr>
              <a:t>Jensen’s alpha (Jensen, 1968) is based on the Capital Asset Pricing Model (CAPM) of Sharpe (1964), </a:t>
            </a:r>
            <a:r>
              <a:rPr lang="en-US" dirty="0" err="1" smtClean="0">
                <a:effectLst/>
                <a:latin typeface="Times New Roman"/>
                <a:ea typeface="Calibri"/>
                <a:cs typeface="Times New Roman"/>
              </a:rPr>
              <a:t>Lintner</a:t>
            </a:r>
            <a:r>
              <a:rPr lang="en-US" dirty="0" smtClean="0">
                <a:effectLst/>
                <a:latin typeface="Times New Roman"/>
                <a:ea typeface="Calibri"/>
                <a:cs typeface="Times New Roman"/>
              </a:rPr>
              <a:t> (1965), and </a:t>
            </a:r>
            <a:r>
              <a:rPr lang="en-US" dirty="0" err="1" smtClean="0">
                <a:effectLst/>
                <a:latin typeface="Times New Roman"/>
                <a:ea typeface="Calibri"/>
                <a:cs typeface="Times New Roman"/>
              </a:rPr>
              <a:t>Mossin</a:t>
            </a:r>
            <a:r>
              <a:rPr lang="en-US" dirty="0" smtClean="0">
                <a:effectLst/>
                <a:latin typeface="Times New Roman"/>
                <a:ea typeface="Calibri"/>
                <a:cs typeface="Times New Roman"/>
              </a:rPr>
              <a:t> (1966). </a:t>
            </a:r>
          </a:p>
          <a:p>
            <a:pPr marL="0" marR="0" algn="just">
              <a:lnSpc>
                <a:spcPct val="150000"/>
              </a:lnSpc>
              <a:spcBef>
                <a:spcPts val="0"/>
              </a:spcBef>
              <a:spcAft>
                <a:spcPts val="1000"/>
              </a:spcAft>
            </a:pPr>
            <a:r>
              <a:rPr lang="en-US" dirty="0" smtClean="0">
                <a:effectLst/>
                <a:latin typeface="Times New Roman"/>
                <a:ea typeface="Calibri"/>
                <a:cs typeface="Times New Roman"/>
              </a:rPr>
              <a:t>The alpha represents the amount by which the average return of the portfolio deviates from the expected return given by the CAPM. </a:t>
            </a:r>
          </a:p>
          <a:p>
            <a:pPr marL="0" marR="0" algn="just">
              <a:lnSpc>
                <a:spcPct val="150000"/>
              </a:lnSpc>
              <a:spcBef>
                <a:spcPts val="0"/>
              </a:spcBef>
              <a:spcAft>
                <a:spcPts val="1000"/>
              </a:spcAft>
            </a:pPr>
            <a:r>
              <a:rPr lang="en-US" dirty="0" smtClean="0">
                <a:effectLst/>
                <a:latin typeface="Times New Roman"/>
                <a:ea typeface="Calibri"/>
                <a:cs typeface="Times New Roman"/>
              </a:rPr>
              <a:t>The CAPM specifies the expected return in terms of the risk-free rate, systematic risk, and the market risk premium. </a:t>
            </a:r>
          </a:p>
          <a:p>
            <a:pPr marL="0" marR="0" algn="just">
              <a:lnSpc>
                <a:spcPct val="150000"/>
              </a:lnSpc>
              <a:spcBef>
                <a:spcPts val="0"/>
              </a:spcBef>
              <a:spcAft>
                <a:spcPts val="1000"/>
              </a:spcAft>
            </a:pPr>
            <a:r>
              <a:rPr lang="en-US" dirty="0" smtClean="0">
                <a:effectLst/>
                <a:latin typeface="Times New Roman"/>
                <a:ea typeface="Calibri"/>
                <a:cs typeface="Times New Roman"/>
              </a:rPr>
              <a:t>The alpha can be greater than, less than, or equal to zero. </a:t>
            </a:r>
          </a:p>
          <a:p>
            <a:pPr marL="0" marR="0" algn="just">
              <a:lnSpc>
                <a:spcPct val="150000"/>
              </a:lnSpc>
              <a:spcBef>
                <a:spcPts val="0"/>
              </a:spcBef>
              <a:spcAft>
                <a:spcPts val="1000"/>
              </a:spcAft>
            </a:pPr>
            <a:r>
              <a:rPr lang="en-US" dirty="0" smtClean="0">
                <a:effectLst/>
                <a:latin typeface="Times New Roman"/>
                <a:ea typeface="Calibri"/>
                <a:cs typeface="Times New Roman"/>
              </a:rPr>
              <a:t>An alpha greater than zero suggests that the portfolio earned a rate of return in excess of the expected return of the portfolio. </a:t>
            </a:r>
          </a:p>
          <a:p>
            <a:pPr marL="0" marR="0" algn="just">
              <a:lnSpc>
                <a:spcPct val="150000"/>
              </a:lnSpc>
              <a:spcBef>
                <a:spcPts val="0"/>
              </a:spcBef>
              <a:spcAft>
                <a:spcPts val="1000"/>
              </a:spcAft>
            </a:pPr>
            <a:r>
              <a:rPr lang="en-US" dirty="0" smtClean="0">
                <a:effectLst/>
                <a:latin typeface="Times New Roman"/>
                <a:ea typeface="Calibri"/>
                <a:cs typeface="Times New Roman"/>
              </a:rPr>
              <a:t>Jensen’s alpha is given by.</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165150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75856" y="2743200"/>
            <a:ext cx="7730836" cy="1507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66865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a:xfrm>
            <a:off x="457200" y="1205346"/>
            <a:ext cx="8229600" cy="4920818"/>
          </a:xfrm>
        </p:spPr>
        <p:txBody>
          <a:bodyPr>
            <a:normAutofit fontScale="55000" lnSpcReduction="20000"/>
          </a:bodyPr>
          <a:lstStyle/>
          <a:p>
            <a:pPr marL="0" marR="0" algn="just">
              <a:lnSpc>
                <a:spcPct val="150000"/>
              </a:lnSpc>
              <a:spcBef>
                <a:spcPts val="0"/>
              </a:spcBef>
              <a:spcAft>
                <a:spcPts val="1000"/>
              </a:spcAft>
            </a:pPr>
            <a:r>
              <a:rPr lang="en-US" dirty="0" smtClean="0">
                <a:effectLst/>
                <a:latin typeface="Times New Roman"/>
                <a:ea typeface="Calibri"/>
                <a:cs typeface="Times New Roman"/>
              </a:rPr>
              <a:t>Using the same set of numbers from the previous example, the alpha of the managed portfolio and the market portfolio can be computed as follows. The expected return of the managed portfolio is 4 percent + 1.5 (13 percent — 4 percent) = 17.5 percent. </a:t>
            </a:r>
          </a:p>
          <a:p>
            <a:pPr marL="0" marR="0" algn="just">
              <a:lnSpc>
                <a:spcPct val="150000"/>
              </a:lnSpc>
              <a:spcBef>
                <a:spcPts val="0"/>
              </a:spcBef>
              <a:spcAft>
                <a:spcPts val="1000"/>
              </a:spcAft>
            </a:pPr>
            <a:r>
              <a:rPr lang="en-US" dirty="0" smtClean="0">
                <a:effectLst/>
                <a:latin typeface="Times New Roman"/>
                <a:ea typeface="Calibri"/>
                <a:cs typeface="Times New Roman"/>
              </a:rPr>
              <a:t>Therefore, the alpha of the managed portfolio is equal to the actual return less the expected return, which is 20 percent — 17.5 percent = 2.5 percent. </a:t>
            </a:r>
          </a:p>
          <a:p>
            <a:pPr marL="0" marR="0" algn="just">
              <a:lnSpc>
                <a:spcPct val="150000"/>
              </a:lnSpc>
              <a:spcBef>
                <a:spcPts val="0"/>
              </a:spcBef>
              <a:spcAft>
                <a:spcPts val="1000"/>
              </a:spcAft>
            </a:pPr>
            <a:r>
              <a:rPr lang="en-US" dirty="0" smtClean="0">
                <a:effectLst/>
                <a:latin typeface="Times New Roman"/>
                <a:ea typeface="Calibri"/>
                <a:cs typeface="Times New Roman"/>
              </a:rPr>
              <a:t>Since we are measuring the expected return as a function of the beta and the market risk premium, the alpha for the market is always zero. </a:t>
            </a:r>
          </a:p>
          <a:p>
            <a:pPr marL="0" marR="0" algn="just">
              <a:lnSpc>
                <a:spcPct val="150000"/>
              </a:lnSpc>
              <a:spcBef>
                <a:spcPts val="0"/>
              </a:spcBef>
              <a:spcAft>
                <a:spcPts val="1000"/>
              </a:spcAft>
            </a:pPr>
            <a:r>
              <a:rPr lang="en-US" dirty="0" smtClean="0">
                <a:effectLst/>
                <a:latin typeface="Times New Roman"/>
                <a:ea typeface="Calibri"/>
                <a:cs typeface="Times New Roman"/>
              </a:rPr>
              <a:t>Thus, the managed portfolio has earned a 2.5 percent return above that must be earned given its market risk. In short, the portfolio has a positive alpha, suggesting superior performance.</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7084999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nSpc>
                <a:spcPct val="150000"/>
              </a:lnSpc>
              <a:spcBef>
                <a:spcPts val="0"/>
              </a:spcBef>
              <a:spcAft>
                <a:spcPts val="1000"/>
              </a:spcAft>
            </a:pPr>
            <a:r>
              <a:rPr lang="en-US" sz="3200" b="1" dirty="0" smtClean="0">
                <a:effectLst/>
                <a:latin typeface="Times New Roman" pitchFamily="18" charset="0"/>
                <a:ea typeface="Calibri"/>
                <a:cs typeface="Times New Roman" pitchFamily="18" charset="0"/>
              </a:rPr>
              <a:t>4. </a:t>
            </a:r>
            <a:r>
              <a:rPr lang="en-US" sz="2800" b="1" dirty="0" smtClean="0">
                <a:effectLst/>
                <a:latin typeface="Times New Roman" pitchFamily="18" charset="0"/>
                <a:ea typeface="Calibri"/>
                <a:cs typeface="Times New Roman" pitchFamily="18" charset="0"/>
              </a:rPr>
              <a:t>Modigliani and Modigliani Measure</a:t>
            </a:r>
            <a:r>
              <a:rPr lang="en-US" sz="2800" b="1" dirty="0">
                <a:solidFill>
                  <a:prstClr val="black"/>
                </a:solidFill>
                <a:latin typeface="Times New Roman"/>
                <a:ea typeface="Calibri"/>
                <a:cs typeface="Times New Roman"/>
              </a:rPr>
              <a:t> </a:t>
            </a:r>
            <a:r>
              <a:rPr lang="en-US" sz="2800" b="1" dirty="0" smtClean="0">
                <a:solidFill>
                  <a:prstClr val="black"/>
                </a:solidFill>
                <a:latin typeface="Times New Roman"/>
                <a:ea typeface="Calibri"/>
                <a:cs typeface="Times New Roman"/>
              </a:rPr>
              <a:t>(M2) </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22218"/>
            <a:ext cx="8229600" cy="5003945"/>
          </a:xfrm>
        </p:spPr>
        <p:txBody>
          <a:bodyPr>
            <a:normAutofit fontScale="70000" lnSpcReduction="20000"/>
          </a:bodyPr>
          <a:lstStyle/>
          <a:p>
            <a:pPr marL="0" marR="0" algn="just">
              <a:lnSpc>
                <a:spcPct val="150000"/>
              </a:lnSpc>
              <a:spcBef>
                <a:spcPts val="0"/>
              </a:spcBef>
              <a:spcAft>
                <a:spcPts val="1000"/>
              </a:spcAft>
            </a:pPr>
            <a:r>
              <a:rPr lang="en-US" dirty="0" smtClean="0">
                <a:effectLst/>
                <a:latin typeface="Times New Roman"/>
                <a:ea typeface="Calibri"/>
                <a:cs typeface="Times New Roman"/>
              </a:rPr>
              <a:t>The Sharpe ratio is not easy to interpret. In the example, the Sharpe ratio for the managed portfolio is 0.50, while that for the market is 0.45. We concluded that the managed portfolio outperformed the market. </a:t>
            </a:r>
          </a:p>
          <a:p>
            <a:pPr marL="0" marR="0" algn="just">
              <a:lnSpc>
                <a:spcPct val="150000"/>
              </a:lnSpc>
              <a:spcBef>
                <a:spcPts val="0"/>
              </a:spcBef>
              <a:spcAft>
                <a:spcPts val="1000"/>
              </a:spcAft>
            </a:pPr>
            <a:r>
              <a:rPr lang="en-US" dirty="0" smtClean="0">
                <a:effectLst/>
                <a:latin typeface="Times New Roman"/>
                <a:ea typeface="Calibri"/>
                <a:cs typeface="Times New Roman"/>
              </a:rPr>
              <a:t>The difficulty, however, is that the differential performance of 0.05 is not an excess return. </a:t>
            </a:r>
          </a:p>
          <a:p>
            <a:pPr marL="0" marR="0" algn="just">
              <a:lnSpc>
                <a:spcPct val="150000"/>
              </a:lnSpc>
              <a:spcBef>
                <a:spcPts val="0"/>
              </a:spcBef>
              <a:spcAft>
                <a:spcPts val="1000"/>
              </a:spcAft>
            </a:pPr>
            <a:r>
              <a:rPr lang="en-US" dirty="0" smtClean="0">
                <a:effectLst/>
                <a:latin typeface="Times New Roman"/>
                <a:ea typeface="Calibri"/>
                <a:cs typeface="Times New Roman"/>
              </a:rPr>
              <a:t>Modigliani and Modigliani (1997) measure, which is referred to as M2, provides a risk-adjusted measure of performance that has an economically meaningful interpretation. </a:t>
            </a:r>
          </a:p>
          <a:p>
            <a:pPr marL="0" marR="0" algn="just">
              <a:lnSpc>
                <a:spcPct val="150000"/>
              </a:lnSpc>
              <a:spcBef>
                <a:spcPts val="0"/>
              </a:spcBef>
              <a:spcAft>
                <a:spcPts val="1000"/>
              </a:spcAft>
            </a:pPr>
            <a:r>
              <a:rPr lang="en-US" dirty="0" smtClean="0">
                <a:effectLst/>
                <a:latin typeface="Times New Roman"/>
                <a:ea typeface="Calibri"/>
                <a:cs typeface="Times New Roman"/>
              </a:rPr>
              <a:t>The M2 is given by equation 1 below:</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2367339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70000" lnSpcReduction="20000"/>
          </a:bodyPr>
          <a:lstStyle/>
          <a:p>
            <a:pPr marL="0" marR="0" indent="0" algn="just">
              <a:lnSpc>
                <a:spcPct val="150000"/>
              </a:lnSpc>
              <a:spcBef>
                <a:spcPts val="0"/>
              </a:spcBef>
              <a:spcAft>
                <a:spcPts val="1000"/>
              </a:spcAft>
              <a:buNone/>
            </a:pPr>
            <a:endParaRPr lang="en-US" dirty="0" smtClean="0">
              <a:effectLst/>
              <a:latin typeface="Times New Roman"/>
              <a:ea typeface="Calibri"/>
              <a:cs typeface="Times New Roman"/>
            </a:endParaRPr>
          </a:p>
          <a:p>
            <a:pPr marL="0" marR="0" algn="just">
              <a:lnSpc>
                <a:spcPct val="150000"/>
              </a:lnSpc>
              <a:spcBef>
                <a:spcPts val="0"/>
              </a:spcBef>
              <a:spcAft>
                <a:spcPts val="1000"/>
              </a:spcAft>
            </a:pPr>
            <a:r>
              <a:rPr lang="en-US" dirty="0" smtClean="0">
                <a:effectLst/>
                <a:latin typeface="Times New Roman"/>
                <a:ea typeface="Calibri"/>
                <a:cs typeface="Times New Roman"/>
              </a:rPr>
              <a:t>where M2 is the Modigliani-Modigliani measure, </a:t>
            </a:r>
            <a:r>
              <a:rPr lang="en-US" dirty="0" err="1" smtClean="0">
                <a:effectLst/>
                <a:latin typeface="Times New Roman"/>
                <a:ea typeface="Calibri"/>
                <a:cs typeface="Times New Roman"/>
              </a:rPr>
              <a:t>rp</a:t>
            </a:r>
            <a:r>
              <a:rPr lang="en-US" dirty="0" smtClean="0">
                <a:effectLst/>
                <a:latin typeface="Times New Roman"/>
                <a:ea typeface="Calibri"/>
                <a:cs typeface="Times New Roman"/>
              </a:rPr>
              <a:t>* the return on the adjusted portfolio, </a:t>
            </a:r>
            <a:r>
              <a:rPr lang="en-US" dirty="0" err="1" smtClean="0">
                <a:effectLst/>
                <a:latin typeface="Times New Roman"/>
                <a:ea typeface="Calibri"/>
                <a:cs typeface="Times New Roman"/>
              </a:rPr>
              <a:t>rm</a:t>
            </a:r>
            <a:r>
              <a:rPr lang="en-US" dirty="0" smtClean="0">
                <a:effectLst/>
                <a:latin typeface="Times New Roman"/>
                <a:ea typeface="Calibri"/>
                <a:cs typeface="Times New Roman"/>
              </a:rPr>
              <a:t> the return on the market portfolio.</a:t>
            </a:r>
            <a:endParaRPr lang="en-US" sz="2800" dirty="0">
              <a:ea typeface="Calibri"/>
              <a:cs typeface="Times New Roman"/>
            </a:endParaRPr>
          </a:p>
          <a:p>
            <a:pPr marL="0" marR="0" algn="just">
              <a:lnSpc>
                <a:spcPct val="150000"/>
              </a:lnSpc>
              <a:spcBef>
                <a:spcPts val="0"/>
              </a:spcBef>
              <a:spcAft>
                <a:spcPts val="1000"/>
              </a:spcAft>
            </a:pPr>
            <a:r>
              <a:rPr lang="en-US" dirty="0" smtClean="0">
                <a:effectLst/>
                <a:latin typeface="Times New Roman"/>
                <a:ea typeface="Calibri"/>
                <a:cs typeface="Times New Roman"/>
              </a:rPr>
              <a:t>The adjusted portfolio is the managed portfolio adjusted in such a way that it has the same total risk as the market portfolio. </a:t>
            </a:r>
          </a:p>
          <a:p>
            <a:pPr marL="0" marR="0" algn="just">
              <a:lnSpc>
                <a:spcPct val="150000"/>
              </a:lnSpc>
              <a:spcBef>
                <a:spcPts val="0"/>
              </a:spcBef>
              <a:spcAft>
                <a:spcPts val="1000"/>
              </a:spcAft>
            </a:pPr>
            <a:r>
              <a:rPr lang="en-US" dirty="0" smtClean="0">
                <a:effectLst/>
                <a:latin typeface="Times New Roman"/>
                <a:ea typeface="Calibri"/>
                <a:cs typeface="Times New Roman"/>
              </a:rPr>
              <a:t>The adjusted portfolio is constructed as a combination of the managed portfolio and risk-free asset, where weights are specified as in Equations (2) and (3) below respectively.</a:t>
            </a:r>
            <a:endParaRPr lang="en-US" sz="2800" dirty="0">
              <a:ea typeface="Calibri"/>
              <a:cs typeface="Times New Roman"/>
            </a:endParaRPr>
          </a:p>
          <a:p>
            <a:pPr marL="0" indent="0">
              <a:buNone/>
            </a:pPr>
            <a:endParaRPr lang="en-US" dirty="0"/>
          </a:p>
        </p:txBody>
      </p:sp>
    </p:spTree>
    <p:extLst>
      <p:ext uri="{BB962C8B-B14F-4D97-AF65-F5344CB8AC3E}">
        <p14:creationId xmlns:p14="http://schemas.microsoft.com/office/powerpoint/2010/main" val="29763331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pPr marL="0" marR="0" algn="just">
              <a:lnSpc>
                <a:spcPct val="150000"/>
              </a:lnSpc>
              <a:spcBef>
                <a:spcPts val="0"/>
              </a:spcBef>
              <a:spcAft>
                <a:spcPts val="1000"/>
              </a:spcAft>
            </a:pPr>
            <a:r>
              <a:rPr lang="en-US" dirty="0" smtClean="0">
                <a:effectLst/>
                <a:latin typeface="Times New Roman"/>
                <a:ea typeface="Calibri"/>
                <a:cs typeface="Times New Roman"/>
              </a:rPr>
              <a:t>where </a:t>
            </a:r>
            <a:r>
              <a:rPr lang="en-US" dirty="0" err="1" smtClean="0">
                <a:effectLst/>
                <a:latin typeface="Times New Roman"/>
                <a:ea typeface="Calibri"/>
                <a:cs typeface="Times New Roman"/>
              </a:rPr>
              <a:t>wrp</a:t>
            </a:r>
            <a:r>
              <a:rPr lang="en-US" dirty="0" smtClean="0">
                <a:effectLst/>
                <a:latin typeface="Times New Roman"/>
                <a:ea typeface="Calibri"/>
                <a:cs typeface="Times New Roman"/>
              </a:rPr>
              <a:t> represents the weight given to the managed portfolio, which is equal to the standard deviation of the market portfolio (</a:t>
            </a:r>
            <a:r>
              <a:rPr lang="en-US" dirty="0" err="1" smtClean="0">
                <a:effectLst/>
                <a:latin typeface="Times New Roman"/>
                <a:ea typeface="Calibri"/>
                <a:cs typeface="Times New Roman"/>
              </a:rPr>
              <a:t>sm</a:t>
            </a:r>
            <a:r>
              <a:rPr lang="en-US" dirty="0" smtClean="0">
                <a:effectLst/>
                <a:latin typeface="Times New Roman"/>
                <a:ea typeface="Calibri"/>
                <a:cs typeface="Times New Roman"/>
              </a:rPr>
              <a:t>) divided by the standard deviation of the managed portfolio (</a:t>
            </a:r>
            <a:r>
              <a:rPr lang="en-US" dirty="0" err="1" smtClean="0">
                <a:effectLst/>
                <a:latin typeface="Times New Roman"/>
                <a:ea typeface="Calibri"/>
                <a:cs typeface="Times New Roman"/>
              </a:rPr>
              <a:t>sp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wrf</a:t>
            </a:r>
            <a:r>
              <a:rPr lang="en-US" dirty="0" smtClean="0">
                <a:effectLst/>
                <a:latin typeface="Times New Roman"/>
                <a:ea typeface="Calibri"/>
                <a:cs typeface="Times New Roman"/>
              </a:rPr>
              <a:t> is the weight on the risk-free asset and is equal to one minus the weight on the managed portfolio. </a:t>
            </a:r>
          </a:p>
          <a:p>
            <a:pPr marL="0" marR="0" algn="just">
              <a:lnSpc>
                <a:spcPct val="150000"/>
              </a:lnSpc>
              <a:spcBef>
                <a:spcPts val="0"/>
              </a:spcBef>
              <a:spcAft>
                <a:spcPts val="1000"/>
              </a:spcAft>
            </a:pPr>
            <a:r>
              <a:rPr lang="en-US" dirty="0" smtClean="0">
                <a:effectLst/>
                <a:latin typeface="Times New Roman"/>
                <a:ea typeface="Calibri"/>
                <a:cs typeface="Times New Roman"/>
              </a:rPr>
              <a:t>The risk of the adjusted portfolio (</a:t>
            </a:r>
            <a:r>
              <a:rPr lang="en-US" dirty="0" err="1" smtClean="0">
                <a:effectLst/>
                <a:latin typeface="Times New Roman"/>
                <a:ea typeface="Calibri"/>
                <a:cs typeface="Times New Roman"/>
              </a:rPr>
              <a:t>sp</a:t>
            </a:r>
            <a:r>
              <a:rPr lang="en-US" dirty="0" smtClean="0">
                <a:effectLst/>
                <a:latin typeface="Times New Roman"/>
                <a:ea typeface="Calibri"/>
                <a:cs typeface="Times New Roman"/>
              </a:rPr>
              <a:t>*) is the weight on the managed portfolio times the standard deviation of the managed portfolio as given in Equation (4) below. By construction, this will be equal to the risk of the market portfolio.</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6619440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marR="0" algn="just">
              <a:lnSpc>
                <a:spcPct val="150000"/>
              </a:lnSpc>
              <a:spcBef>
                <a:spcPts val="0"/>
              </a:spcBef>
              <a:spcAft>
                <a:spcPts val="1000"/>
              </a:spcAft>
            </a:pPr>
            <a:r>
              <a:rPr lang="en-US" dirty="0" smtClean="0">
                <a:effectLst/>
                <a:latin typeface="Times New Roman"/>
                <a:ea typeface="Calibri"/>
                <a:cs typeface="Times New Roman"/>
              </a:rPr>
              <a:t>The return of the adjusted portfolio (</a:t>
            </a:r>
            <a:r>
              <a:rPr lang="en-US" dirty="0" err="1" smtClean="0">
                <a:effectLst/>
                <a:latin typeface="Times New Roman"/>
                <a:ea typeface="Calibri"/>
                <a:cs typeface="Times New Roman"/>
              </a:rPr>
              <a:t>rp</a:t>
            </a:r>
            <a:r>
              <a:rPr lang="en-US" dirty="0" smtClean="0">
                <a:effectLst/>
                <a:latin typeface="Times New Roman"/>
                <a:ea typeface="Calibri"/>
                <a:cs typeface="Times New Roman"/>
              </a:rPr>
              <a:t>*) is computed as the weighted average of the returns of the managed portfolio and the risk-free rate, where the weights are as in Equations (2) and (3) above:</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266654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Portfolio management</a:t>
            </a:r>
            <a:endParaRPr lang="en-US" dirty="0"/>
          </a:p>
        </p:txBody>
      </p:sp>
      <p:sp>
        <p:nvSpPr>
          <p:cNvPr id="3" name="Content Placeholder 2"/>
          <p:cNvSpPr>
            <a:spLocks noGrp="1"/>
          </p:cNvSpPr>
          <p:nvPr>
            <p:ph idx="1"/>
          </p:nvPr>
        </p:nvSpPr>
        <p:spPr/>
        <p:txBody>
          <a:bodyPr>
            <a:normAutofit fontScale="92500" lnSpcReduction="20000"/>
          </a:bodyPr>
          <a:lstStyle/>
          <a:p>
            <a:pPr lvl="0" algn="just" eaLnBrk="0" fontAlgn="base" hangingPunct="0">
              <a:spcAft>
                <a:spcPct val="0"/>
              </a:spcAft>
              <a:buClr>
                <a:srgbClr val="9999FF"/>
              </a:buClr>
              <a:buSzPct val="75000"/>
              <a:buFont typeface="Wingdings" pitchFamily="2" charset="2"/>
              <a:buChar char="q"/>
              <a:defRPr/>
            </a:pPr>
            <a:r>
              <a:rPr lang="en-US" sz="3600" kern="0" dirty="0">
                <a:solidFill>
                  <a:srgbClr val="000000"/>
                </a:solidFill>
                <a:latin typeface="Times New Roman"/>
              </a:rPr>
              <a:t> </a:t>
            </a:r>
            <a:r>
              <a:rPr lang="en-US" sz="3600" b="1" kern="0" dirty="0">
                <a:solidFill>
                  <a:srgbClr val="000000"/>
                </a:solidFill>
                <a:latin typeface="Times New Roman"/>
              </a:rPr>
              <a:t>Portfolio Management</a:t>
            </a:r>
            <a:r>
              <a:rPr lang="en-US" sz="3600" kern="0" dirty="0">
                <a:solidFill>
                  <a:srgbClr val="000000"/>
                </a:solidFill>
                <a:latin typeface="Times New Roman"/>
              </a:rPr>
              <a:t> is the process of </a:t>
            </a:r>
            <a:r>
              <a:rPr lang="en-US" sz="3600" b="1" kern="0" dirty="0">
                <a:solidFill>
                  <a:srgbClr val="FF0000"/>
                </a:solidFill>
                <a:latin typeface="Times New Roman"/>
              </a:rPr>
              <a:t>creation and maintenance </a:t>
            </a:r>
            <a:r>
              <a:rPr lang="en-US" sz="3600" kern="0" dirty="0">
                <a:solidFill>
                  <a:srgbClr val="000000"/>
                </a:solidFill>
                <a:latin typeface="Times New Roman"/>
              </a:rPr>
              <a:t>of investment portfolio.</a:t>
            </a:r>
          </a:p>
          <a:p>
            <a:pPr lvl="0" algn="just" eaLnBrk="0" fontAlgn="base" hangingPunct="0">
              <a:spcAft>
                <a:spcPct val="0"/>
              </a:spcAft>
              <a:buClr>
                <a:srgbClr val="9999FF"/>
              </a:buClr>
              <a:buSzPct val="75000"/>
              <a:buFont typeface="Wingdings" pitchFamily="2" charset="2"/>
              <a:buChar char="q"/>
              <a:defRPr/>
            </a:pPr>
            <a:r>
              <a:rPr lang="en-US" b="1" kern="0" dirty="0">
                <a:solidFill>
                  <a:srgbClr val="000000"/>
                </a:solidFill>
                <a:latin typeface="Times New Roman"/>
              </a:rPr>
              <a:t>Portfolio management </a:t>
            </a:r>
            <a:r>
              <a:rPr lang="en-US" kern="0" dirty="0">
                <a:solidFill>
                  <a:srgbClr val="000000"/>
                </a:solidFill>
                <a:latin typeface="Times New Roman"/>
              </a:rPr>
              <a:t>is a complex process which tries to make </a:t>
            </a:r>
            <a:r>
              <a:rPr lang="en-US" b="1" kern="0" dirty="0">
                <a:solidFill>
                  <a:srgbClr val="FF0000"/>
                </a:solidFill>
                <a:latin typeface="Times New Roman"/>
              </a:rPr>
              <a:t>investment activity more rewarding and less risky</a:t>
            </a:r>
            <a:r>
              <a:rPr lang="en-US" kern="0" dirty="0">
                <a:solidFill>
                  <a:srgbClr val="000000"/>
                </a:solidFill>
                <a:latin typeface="Times New Roman"/>
              </a:rPr>
              <a:t>.</a:t>
            </a:r>
          </a:p>
          <a:p>
            <a:pPr lvl="0" algn="just" eaLnBrk="0" fontAlgn="base" hangingPunct="0">
              <a:spcAft>
                <a:spcPct val="0"/>
              </a:spcAft>
              <a:buClr>
                <a:srgbClr val="9999FF"/>
              </a:buClr>
              <a:buSzPct val="75000"/>
              <a:buFont typeface="Wingdings" pitchFamily="2" charset="2"/>
              <a:buChar char="q"/>
              <a:defRPr/>
            </a:pPr>
            <a:r>
              <a:rPr lang="en-US" sz="3600" kern="0" dirty="0">
                <a:solidFill>
                  <a:srgbClr val="000000"/>
                </a:solidFill>
                <a:latin typeface="Times New Roman"/>
              </a:rPr>
              <a:t> </a:t>
            </a:r>
            <a:r>
              <a:rPr lang="en-US" b="1" kern="0" dirty="0">
                <a:solidFill>
                  <a:srgbClr val="000000"/>
                </a:solidFill>
                <a:latin typeface="Times New Roman"/>
              </a:rPr>
              <a:t>Portfolio management </a:t>
            </a:r>
            <a:r>
              <a:rPr lang="en-US" kern="0" dirty="0">
                <a:solidFill>
                  <a:srgbClr val="000000"/>
                </a:solidFill>
                <a:latin typeface="Times New Roman"/>
              </a:rPr>
              <a:t>is a process of many activities  that </a:t>
            </a:r>
            <a:r>
              <a:rPr lang="en-US" b="1" kern="0" dirty="0">
                <a:solidFill>
                  <a:srgbClr val="FF0000"/>
                </a:solidFill>
                <a:latin typeface="Times New Roman"/>
              </a:rPr>
              <a:t>aimed to optimizing the investment</a:t>
            </a:r>
            <a:r>
              <a:rPr lang="en-US" kern="0" dirty="0">
                <a:solidFill>
                  <a:srgbClr val="000000"/>
                </a:solidFill>
                <a:latin typeface="Times New Roman"/>
              </a:rPr>
              <a:t>. which may comprises of the following steps</a:t>
            </a:r>
            <a:r>
              <a:rPr lang="en-US" sz="3600" kern="0" dirty="0">
                <a:solidFill>
                  <a:srgbClr val="000000"/>
                </a:solidFill>
                <a:latin typeface="Times New Roman"/>
              </a:rPr>
              <a:t>. </a:t>
            </a:r>
          </a:p>
          <a:p>
            <a:pPr marL="0" lvl="0" indent="0" eaLnBrk="0" fontAlgn="base" hangingPunct="0">
              <a:spcAft>
                <a:spcPct val="0"/>
              </a:spcAft>
              <a:buClr>
                <a:srgbClr val="9999FF"/>
              </a:buClr>
              <a:buSzPct val="75000"/>
              <a:buNone/>
              <a:defRPr/>
            </a:pPr>
            <a:endParaRPr lang="en-US" kern="0" dirty="0">
              <a:solidFill>
                <a:srgbClr val="000000"/>
              </a:solidFill>
              <a:latin typeface="Times New Roman"/>
            </a:endParaRPr>
          </a:p>
          <a:p>
            <a:pPr lvl="0" eaLnBrk="0" fontAlgn="base" hangingPunct="0">
              <a:spcAft>
                <a:spcPct val="0"/>
              </a:spcAft>
              <a:buClr>
                <a:srgbClr val="9999FF"/>
              </a:buClr>
              <a:buSzPct val="75000"/>
              <a:buFont typeface="Monotype Sorts" pitchFamily="2" charset="2"/>
              <a:buChar char="u"/>
              <a:defRPr/>
            </a:pPr>
            <a:endParaRPr lang="en-US" kern="0" dirty="0">
              <a:solidFill>
                <a:srgbClr val="000000"/>
              </a:solidFill>
              <a:latin typeface="Times New Roman"/>
            </a:endParaRPr>
          </a:p>
          <a:p>
            <a:endParaRPr lang="en-US" dirty="0"/>
          </a:p>
        </p:txBody>
      </p:sp>
    </p:spTree>
    <p:extLst>
      <p:ext uri="{BB962C8B-B14F-4D97-AF65-F5344CB8AC3E}">
        <p14:creationId xmlns:p14="http://schemas.microsoft.com/office/powerpoint/2010/main" val="14190803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10000"/>
          </a:bodyPr>
          <a:lstStyle/>
          <a:p>
            <a:pPr marL="0" marR="0" algn="just">
              <a:lnSpc>
                <a:spcPct val="150000"/>
              </a:lnSpc>
              <a:spcBef>
                <a:spcPts val="0"/>
              </a:spcBef>
              <a:spcAft>
                <a:spcPts val="1000"/>
              </a:spcAft>
            </a:pPr>
            <a:r>
              <a:rPr lang="en-US" dirty="0" smtClean="0">
                <a:effectLst/>
                <a:latin typeface="Times New Roman"/>
                <a:ea typeface="Calibri"/>
                <a:cs typeface="Times New Roman"/>
              </a:rPr>
              <a:t>The return on the adjusted portfolio can be readily compared with the return on the market portfolio since both have the same degree of risk. The differential return, M2, indicates the excess return of the managed portfolio in comparison to the benchmark portfolio after adjusting for differences in the total risk. Thus, M2 is more meaningful than the Sharpe ratio.</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0326877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36"/>
            <a:ext cx="8229600" cy="1143000"/>
          </a:xfrm>
        </p:spPr>
        <p:txBody>
          <a:bodyPr/>
          <a:lstStyle/>
          <a:p>
            <a:r>
              <a:rPr lang="en-US" dirty="0" smtClean="0"/>
              <a:t>Example </a:t>
            </a:r>
            <a:endParaRPr lang="en-US" dirty="0"/>
          </a:p>
        </p:txBody>
      </p:sp>
      <p:sp>
        <p:nvSpPr>
          <p:cNvPr id="3" name="Content Placeholder 2"/>
          <p:cNvSpPr>
            <a:spLocks noGrp="1"/>
          </p:cNvSpPr>
          <p:nvPr>
            <p:ph idx="1"/>
          </p:nvPr>
        </p:nvSpPr>
        <p:spPr>
          <a:xfrm>
            <a:off x="457200" y="1122218"/>
            <a:ext cx="8229600" cy="5003946"/>
          </a:xfrm>
        </p:spPr>
        <p:txBody>
          <a:bodyPr>
            <a:normAutofit fontScale="62500" lnSpcReduction="20000"/>
          </a:bodyPr>
          <a:lstStyle/>
          <a:p>
            <a:pPr marL="0" marR="0" algn="just">
              <a:lnSpc>
                <a:spcPct val="150000"/>
              </a:lnSpc>
              <a:spcBef>
                <a:spcPts val="0"/>
              </a:spcBef>
              <a:spcAft>
                <a:spcPts val="1000"/>
              </a:spcAft>
            </a:pPr>
            <a:r>
              <a:rPr lang="en-US" dirty="0" smtClean="0">
                <a:effectLst/>
                <a:latin typeface="Times New Roman"/>
                <a:ea typeface="Calibri"/>
                <a:cs typeface="Times New Roman"/>
              </a:rPr>
              <a:t>In the previous example above, the standard deviation of the managed portfolio is 32 percent and the standard deviation of the market portfolio is 20 percent. Hence, the </a:t>
            </a:r>
            <a:r>
              <a:rPr lang="en-US" dirty="0" err="1" smtClean="0">
                <a:effectLst/>
                <a:latin typeface="Times New Roman"/>
                <a:ea typeface="Calibri"/>
                <a:cs typeface="Times New Roman"/>
              </a:rPr>
              <a:t>wrp</a:t>
            </a:r>
            <a:r>
              <a:rPr lang="en-US" dirty="0" smtClean="0">
                <a:effectLst/>
                <a:latin typeface="Times New Roman"/>
                <a:ea typeface="Calibri"/>
                <a:cs typeface="Times New Roman"/>
              </a:rPr>
              <a:t> = 20/32 = 0.625, and </a:t>
            </a:r>
            <a:r>
              <a:rPr lang="en-US" dirty="0" err="1" smtClean="0">
                <a:effectLst/>
                <a:latin typeface="Times New Roman"/>
                <a:ea typeface="Calibri"/>
                <a:cs typeface="Times New Roman"/>
              </a:rPr>
              <a:t>wrf</a:t>
            </a:r>
            <a:r>
              <a:rPr lang="en-US" dirty="0" smtClean="0">
                <a:effectLst/>
                <a:latin typeface="Times New Roman"/>
                <a:ea typeface="Calibri"/>
                <a:cs typeface="Times New Roman"/>
              </a:rPr>
              <a:t> = 1 — 0.625 = 0.375. The adjusted portfolio would be 62.5 percent invested in the managed portfolio and 37.5 percent invested in Treasury bills. Now the risk of the adjusted portfolio, </a:t>
            </a:r>
            <a:r>
              <a:rPr lang="en-US" dirty="0" err="1" smtClean="0">
                <a:effectLst/>
                <a:latin typeface="Times New Roman"/>
                <a:ea typeface="Calibri"/>
                <a:cs typeface="Times New Roman"/>
              </a:rPr>
              <a:t>sp</a:t>
            </a:r>
            <a:r>
              <a:rPr lang="en-US" dirty="0" smtClean="0">
                <a:effectLst/>
                <a:latin typeface="Times New Roman"/>
                <a:ea typeface="Calibri"/>
                <a:cs typeface="Times New Roman"/>
              </a:rPr>
              <a:t>* = 0.625 x 32 percent = 20 percent, is the same as the risk of the market portfolio. The return on the adjusted portfolio would be </a:t>
            </a:r>
            <a:r>
              <a:rPr lang="en-US" dirty="0" err="1" smtClean="0">
                <a:effectLst/>
                <a:latin typeface="Times New Roman"/>
                <a:ea typeface="Calibri"/>
                <a:cs typeface="Times New Roman"/>
              </a:rPr>
              <a:t>rp</a:t>
            </a:r>
            <a:r>
              <a:rPr lang="en-US" dirty="0" smtClean="0">
                <a:effectLst/>
                <a:latin typeface="Times New Roman"/>
                <a:ea typeface="Calibri"/>
                <a:cs typeface="Times New Roman"/>
              </a:rPr>
              <a:t>* = 0.375 x 4 percent + 0.625 x 20 percent = 14 percent. The M2 = 14 percent — 13 percent = 1 percent. Thus, on a risk-adjusted basis, the managed portfolio has performed better than the benchmark by 1 percent.</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370613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a:t>
            </a:r>
            <a:endParaRPr lang="en-US" dirty="0"/>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40328" y="1842655"/>
            <a:ext cx="7952508" cy="3726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2034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400" i="1" dirty="0" smtClean="0">
                <a:latin typeface="Times New Roman" pitchFamily="18" charset="0"/>
                <a:cs typeface="Times New Roman" pitchFamily="18" charset="0"/>
              </a:rPr>
              <a:t>Thank you!</a:t>
            </a:r>
          </a:p>
          <a:p>
            <a:pPr marL="0" indent="0" algn="ctr">
              <a:buNone/>
            </a:pPr>
            <a:r>
              <a:rPr lang="en-US" sz="4400" i="1" dirty="0" smtClean="0">
                <a:latin typeface="Times New Roman" pitchFamily="18" charset="0"/>
                <a:cs typeface="Times New Roman" pitchFamily="18" charset="0"/>
              </a:rPr>
              <a:t>End of chapter seven!</a:t>
            </a:r>
            <a:endParaRPr lang="en-US" sz="4400" i="1" dirty="0">
              <a:latin typeface="Times New Roman" pitchFamily="18" charset="0"/>
              <a:cs typeface="Times New Roman" pitchFamily="18" charset="0"/>
            </a:endParaRPr>
          </a:p>
        </p:txBody>
      </p:sp>
    </p:spTree>
    <p:extLst>
      <p:ext uri="{BB962C8B-B14F-4D97-AF65-F5344CB8AC3E}">
        <p14:creationId xmlns:p14="http://schemas.microsoft.com/office/powerpoint/2010/main" val="28363450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Chapter Eight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marL="0" indent="0">
              <a:buNone/>
            </a:pPr>
            <a:endParaRPr lang="en-US" dirty="0" smtClean="0"/>
          </a:p>
          <a:p>
            <a:pPr marL="0" marR="0" indent="0" algn="just">
              <a:spcBef>
                <a:spcPts val="0"/>
              </a:spcBef>
              <a:spcAft>
                <a:spcPts val="0"/>
              </a:spcAft>
              <a:buNone/>
            </a:pPr>
            <a:r>
              <a:rPr lang="en-US" b="1" dirty="0" smtClean="0">
                <a:effectLst/>
                <a:latin typeface="Times New Roman"/>
                <a:ea typeface="Times New Roman"/>
              </a:rPr>
              <a:t>Financial Markets and Institutions in Ethiopia-Group Assignment</a:t>
            </a:r>
          </a:p>
          <a:p>
            <a:pPr marL="0" marR="0" indent="0" algn="just">
              <a:spcBef>
                <a:spcPts val="0"/>
              </a:spcBef>
              <a:spcAft>
                <a:spcPts val="0"/>
              </a:spcAft>
              <a:buNone/>
            </a:pPr>
            <a:endParaRPr lang="en-US" sz="3600" dirty="0" smtClean="0">
              <a:effectLst/>
              <a:latin typeface="Times New Roman"/>
              <a:ea typeface="Times New Roman"/>
            </a:endParaRPr>
          </a:p>
          <a:p>
            <a:pPr marL="0" marR="0" indent="0" algn="just">
              <a:lnSpc>
                <a:spcPct val="115000"/>
              </a:lnSpc>
              <a:spcBef>
                <a:spcPts val="0"/>
              </a:spcBef>
              <a:spcAft>
                <a:spcPts val="0"/>
              </a:spcAft>
              <a:buNone/>
            </a:pPr>
            <a:r>
              <a:rPr lang="en-US" dirty="0" smtClean="0">
                <a:effectLst/>
                <a:latin typeface="Times New Roman"/>
                <a:ea typeface="Calibri"/>
                <a:cs typeface="Times New Roman"/>
              </a:rPr>
              <a:t>Prepare your own term paper on the current status of financial sector and financial market in Ethiopia</a:t>
            </a:r>
            <a:endParaRPr lang="en-US" dirty="0">
              <a:ea typeface="Calibri"/>
              <a:cs typeface="Times New Roman"/>
            </a:endParaRPr>
          </a:p>
          <a:p>
            <a:pPr marL="0" indent="0">
              <a:buNone/>
            </a:pPr>
            <a:endParaRPr lang="en-US" dirty="0" smtClean="0">
              <a:effectLst/>
              <a:latin typeface="Times New Roman"/>
              <a:ea typeface="Calibri"/>
            </a:endParaRPr>
          </a:p>
          <a:p>
            <a:pPr marL="0" indent="0">
              <a:buNone/>
            </a:pPr>
            <a:r>
              <a:rPr lang="en-US" dirty="0" smtClean="0"/>
              <a:t> </a:t>
            </a:r>
          </a:p>
        </p:txBody>
      </p:sp>
    </p:spTree>
    <p:extLst>
      <p:ext uri="{BB962C8B-B14F-4D97-AF65-F5344CB8AC3E}">
        <p14:creationId xmlns:p14="http://schemas.microsoft.com/office/powerpoint/2010/main" val="795189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20000"/>
          </a:bodyPr>
          <a:lstStyle/>
          <a:p>
            <a:pPr lvl="0" algn="just"/>
            <a:r>
              <a:rPr lang="en-US" dirty="0" err="1">
                <a:solidFill>
                  <a:prstClr val="black"/>
                </a:solidFill>
              </a:rPr>
              <a:t>Investopedia</a:t>
            </a:r>
            <a:r>
              <a:rPr lang="en-US" dirty="0">
                <a:solidFill>
                  <a:prstClr val="black"/>
                </a:solidFill>
              </a:rPr>
              <a:t> Dictionary defines ‘Portfolio Management’ as </a:t>
            </a:r>
            <a:r>
              <a:rPr lang="en-US" i="1" dirty="0">
                <a:solidFill>
                  <a:srgbClr val="FF00FF"/>
                </a:solidFill>
              </a:rPr>
              <a:t>“The art and science of making decisions about investment mix and policy, matching investments to objectives, asset allocation for individuals and institutions, and balancing risk against performance.”</a:t>
            </a:r>
            <a:endParaRPr lang="en-US" sz="2800" i="1" dirty="0">
              <a:solidFill>
                <a:srgbClr val="FF00FF"/>
              </a:solidFill>
            </a:endParaRPr>
          </a:p>
          <a:p>
            <a:pPr lvl="0" algn="just"/>
            <a:r>
              <a:rPr lang="en-US" dirty="0">
                <a:solidFill>
                  <a:prstClr val="black"/>
                </a:solidFill>
              </a:rPr>
              <a:t>It further explains that </a:t>
            </a:r>
            <a:r>
              <a:rPr lang="en-US" dirty="0">
                <a:solidFill>
                  <a:srgbClr val="00B050"/>
                </a:solidFill>
              </a:rPr>
              <a:t>portfolio management is all about strengths, weaknesses, opportunities and threats in the choice of debt vs. equity, domestic vs. international, growth vs. safety, and many other tradeoffs encountered in the attempt to maximize return at a given appetite for risk.</a:t>
            </a:r>
            <a:endParaRPr lang="en-US" sz="2800" dirty="0">
              <a:solidFill>
                <a:srgbClr val="00B050"/>
              </a:solidFill>
            </a:endParaRPr>
          </a:p>
          <a:p>
            <a:pPr lvl="0"/>
            <a:endParaRPr lang="en-US" dirty="0">
              <a:solidFill>
                <a:prstClr val="black"/>
              </a:solidFill>
            </a:endParaRPr>
          </a:p>
          <a:p>
            <a:endParaRPr lang="en-US" dirty="0"/>
          </a:p>
        </p:txBody>
      </p:sp>
    </p:spTree>
    <p:extLst>
      <p:ext uri="{BB962C8B-B14F-4D97-AF65-F5344CB8AC3E}">
        <p14:creationId xmlns:p14="http://schemas.microsoft.com/office/powerpoint/2010/main" val="4006636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kern="0" dirty="0">
                <a:solidFill>
                  <a:srgbClr val="000080"/>
                </a:solidFill>
                <a:latin typeface="Times New Roman"/>
              </a:rPr>
              <a:t>4. Portfolio Management Process </a:t>
            </a:r>
            <a:endParaRPr lang="en-US" dirty="0"/>
          </a:p>
        </p:txBody>
      </p:sp>
      <p:sp>
        <p:nvSpPr>
          <p:cNvPr id="3" name="Content Placeholder 2"/>
          <p:cNvSpPr>
            <a:spLocks noGrp="1"/>
          </p:cNvSpPr>
          <p:nvPr>
            <p:ph idx="1"/>
          </p:nvPr>
        </p:nvSpPr>
        <p:spPr/>
        <p:txBody>
          <a:bodyPr>
            <a:normAutofit fontScale="92500" lnSpcReduction="10000"/>
          </a:bodyPr>
          <a:lstStyle/>
          <a:p>
            <a:pPr marL="57150" lvl="0" indent="0" algn="just" eaLnBrk="0" fontAlgn="base" hangingPunct="0">
              <a:spcAft>
                <a:spcPct val="0"/>
              </a:spcAft>
              <a:buClr>
                <a:srgbClr val="9999FF"/>
              </a:buClr>
              <a:buSzPct val="75000"/>
              <a:buNone/>
              <a:defRPr/>
            </a:pPr>
            <a:r>
              <a:rPr lang="en-US" sz="2800" kern="0" dirty="0">
                <a:solidFill>
                  <a:srgbClr val="000000"/>
                </a:solidFill>
                <a:latin typeface="Times New Roman"/>
              </a:rPr>
              <a:t>A. Specification of investment objectives and constraints</a:t>
            </a:r>
          </a:p>
          <a:p>
            <a:pPr marL="57150" lvl="0" indent="0" algn="just" eaLnBrk="0" fontAlgn="base" hangingPunct="0">
              <a:spcAft>
                <a:spcPct val="0"/>
              </a:spcAft>
              <a:buClr>
                <a:srgbClr val="9999FF"/>
              </a:buClr>
              <a:buSzPct val="75000"/>
              <a:buNone/>
              <a:defRPr/>
            </a:pPr>
            <a:r>
              <a:rPr lang="en-US" sz="2800" kern="0" dirty="0">
                <a:solidFill>
                  <a:srgbClr val="000000"/>
                </a:solidFill>
                <a:latin typeface="Times New Roman"/>
              </a:rPr>
              <a:t>B. Choice of asset mix/ asset allocation</a:t>
            </a:r>
          </a:p>
          <a:p>
            <a:pPr marL="57150" lvl="0" indent="0" algn="just" eaLnBrk="0" fontAlgn="base" hangingPunct="0">
              <a:spcAft>
                <a:spcPct val="0"/>
              </a:spcAft>
              <a:buClr>
                <a:srgbClr val="9999FF"/>
              </a:buClr>
              <a:buSzPct val="75000"/>
              <a:buNone/>
              <a:defRPr/>
            </a:pPr>
            <a:r>
              <a:rPr lang="en-US" sz="2800" kern="0" dirty="0">
                <a:solidFill>
                  <a:srgbClr val="000000"/>
                </a:solidFill>
                <a:latin typeface="Times New Roman"/>
              </a:rPr>
              <a:t>C. Formulation of portfolio strategy</a:t>
            </a:r>
          </a:p>
          <a:p>
            <a:pPr marL="57150" lvl="0" indent="0" algn="just" eaLnBrk="0" fontAlgn="base" hangingPunct="0">
              <a:spcAft>
                <a:spcPct val="0"/>
              </a:spcAft>
              <a:buClr>
                <a:srgbClr val="9999FF"/>
              </a:buClr>
              <a:buSzPct val="75000"/>
              <a:buNone/>
              <a:defRPr/>
            </a:pPr>
            <a:r>
              <a:rPr lang="en-US" sz="2800" kern="0" dirty="0">
                <a:solidFill>
                  <a:srgbClr val="000000"/>
                </a:solidFill>
                <a:latin typeface="Times New Roman"/>
              </a:rPr>
              <a:t>D. Securities analysis </a:t>
            </a:r>
          </a:p>
          <a:p>
            <a:pPr marL="57150" lvl="0" indent="0" algn="just" eaLnBrk="0" fontAlgn="base" hangingPunct="0">
              <a:spcAft>
                <a:spcPct val="0"/>
              </a:spcAft>
              <a:buClr>
                <a:srgbClr val="9999FF"/>
              </a:buClr>
              <a:buSzPct val="75000"/>
              <a:buNone/>
              <a:defRPr/>
            </a:pPr>
            <a:r>
              <a:rPr lang="en-US" sz="2800" kern="0" dirty="0">
                <a:solidFill>
                  <a:srgbClr val="000000"/>
                </a:solidFill>
                <a:latin typeface="Times New Roman"/>
              </a:rPr>
              <a:t>E. Portfolio selection</a:t>
            </a:r>
          </a:p>
          <a:p>
            <a:pPr marL="57150" lvl="0" indent="0" algn="just" eaLnBrk="0" fontAlgn="base" hangingPunct="0">
              <a:spcAft>
                <a:spcPct val="0"/>
              </a:spcAft>
              <a:buClr>
                <a:srgbClr val="9999FF"/>
              </a:buClr>
              <a:buSzPct val="75000"/>
              <a:buNone/>
              <a:defRPr/>
            </a:pPr>
            <a:r>
              <a:rPr lang="en-US" sz="2800" kern="0" dirty="0">
                <a:solidFill>
                  <a:srgbClr val="000000"/>
                </a:solidFill>
                <a:latin typeface="Times New Roman"/>
              </a:rPr>
              <a:t>F. Portfolio revision</a:t>
            </a:r>
          </a:p>
          <a:p>
            <a:pPr marL="57150" lvl="0" indent="0" algn="just" eaLnBrk="0" fontAlgn="base" hangingPunct="0">
              <a:spcAft>
                <a:spcPct val="0"/>
              </a:spcAft>
              <a:buClr>
                <a:srgbClr val="9999FF"/>
              </a:buClr>
              <a:buSzPct val="75000"/>
              <a:buNone/>
              <a:defRPr/>
            </a:pPr>
            <a:r>
              <a:rPr lang="en-US" sz="2800" kern="0" dirty="0">
                <a:solidFill>
                  <a:srgbClr val="000000"/>
                </a:solidFill>
                <a:latin typeface="Times New Roman"/>
              </a:rPr>
              <a:t>G. Portfolio performance evaluation</a:t>
            </a:r>
          </a:p>
          <a:p>
            <a:pPr marL="57150" lvl="0" indent="0" algn="just" eaLnBrk="0" fontAlgn="base" hangingPunct="0">
              <a:spcAft>
                <a:spcPct val="0"/>
              </a:spcAft>
              <a:buClr>
                <a:srgbClr val="9999FF"/>
              </a:buClr>
              <a:buSzPct val="75000"/>
              <a:buNone/>
              <a:defRPr/>
            </a:pPr>
            <a:r>
              <a:rPr lang="en-US" sz="2800" kern="0" dirty="0">
                <a:solidFill>
                  <a:srgbClr val="000000"/>
                </a:solidFill>
                <a:latin typeface="Times New Roman"/>
              </a:rPr>
              <a:t>H. </a:t>
            </a:r>
            <a:r>
              <a:rPr lang="en-US" kern="0" dirty="0">
                <a:solidFill>
                  <a:srgbClr val="000000"/>
                </a:solidFill>
                <a:latin typeface="Times New Roman"/>
              </a:rPr>
              <a:t>Portfolio Evaluation </a:t>
            </a:r>
          </a:p>
          <a:p>
            <a:pPr marL="609600" lvl="0" indent="-609600" algn="just" fontAlgn="base">
              <a:lnSpc>
                <a:spcPct val="90000"/>
              </a:lnSpc>
              <a:spcAft>
                <a:spcPct val="0"/>
              </a:spcAft>
              <a:buClr>
                <a:srgbClr val="9999FF"/>
              </a:buClr>
              <a:buSzPct val="75000"/>
              <a:buNone/>
              <a:defRPr/>
            </a:pPr>
            <a:r>
              <a:rPr lang="en-US" sz="3600" kern="0" dirty="0">
                <a:solidFill>
                  <a:srgbClr val="000000"/>
                </a:solidFill>
                <a:latin typeface="Times New Roman"/>
              </a:rPr>
              <a:t>  </a:t>
            </a:r>
            <a:r>
              <a:rPr lang="en-US" sz="2800" kern="0" dirty="0">
                <a:solidFill>
                  <a:srgbClr val="000000"/>
                </a:solidFill>
                <a:latin typeface="Times New Roman"/>
              </a:rPr>
              <a:t>Each phase is essential and the success of each phase is depend on the efficiency in carrying out each phase.</a:t>
            </a:r>
            <a:endParaRPr lang="en-US" sz="3600" kern="0" dirty="0">
              <a:solidFill>
                <a:srgbClr val="000000"/>
              </a:solidFill>
              <a:latin typeface="Times New Roman"/>
            </a:endParaRPr>
          </a:p>
          <a:p>
            <a:pPr lvl="0" eaLnBrk="0" fontAlgn="base" hangingPunct="0">
              <a:spcAft>
                <a:spcPct val="0"/>
              </a:spcAft>
              <a:buClr>
                <a:srgbClr val="9999FF"/>
              </a:buClr>
              <a:buSzPct val="75000"/>
              <a:buFont typeface="Monotype Sorts" pitchFamily="2" charset="2"/>
              <a:buChar char="u"/>
              <a:defRPr/>
            </a:pPr>
            <a:endParaRPr lang="en-US" kern="0" dirty="0">
              <a:solidFill>
                <a:srgbClr val="000000"/>
              </a:solidFill>
              <a:latin typeface="Times New Roman"/>
            </a:endParaRPr>
          </a:p>
          <a:p>
            <a:endParaRPr lang="en-US" dirty="0"/>
          </a:p>
        </p:txBody>
      </p:sp>
    </p:spTree>
    <p:extLst>
      <p:ext uri="{BB962C8B-B14F-4D97-AF65-F5344CB8AC3E}">
        <p14:creationId xmlns:p14="http://schemas.microsoft.com/office/powerpoint/2010/main" val="2624025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eaLnBrk="0" fontAlgn="base" hangingPunct="0">
              <a:spcBef>
                <a:spcPct val="20000"/>
              </a:spcBef>
              <a:spcAft>
                <a:spcPct val="0"/>
              </a:spcAft>
              <a:defRPr/>
            </a:pPr>
            <a:r>
              <a:rPr lang="en-US" sz="2500" b="1" kern="0" dirty="0">
                <a:solidFill>
                  <a:srgbClr val="FF0000"/>
                </a:solidFill>
                <a:latin typeface="Times New Roman"/>
                <a:ea typeface="+mn-ea"/>
                <a:cs typeface="+mn-cs"/>
              </a:rPr>
              <a:t>A). Specification of investment objectives  </a:t>
            </a:r>
            <a:br>
              <a:rPr lang="en-US" sz="2500" b="1" kern="0" dirty="0">
                <a:solidFill>
                  <a:srgbClr val="FF0000"/>
                </a:solidFill>
                <a:latin typeface="Times New Roman"/>
                <a:ea typeface="+mn-ea"/>
                <a:cs typeface="+mn-cs"/>
              </a:rPr>
            </a:br>
            <a:r>
              <a:rPr lang="en-US" sz="2500" b="1" kern="0" dirty="0">
                <a:solidFill>
                  <a:srgbClr val="FF0000"/>
                </a:solidFill>
                <a:latin typeface="Times New Roman"/>
                <a:ea typeface="+mn-ea"/>
                <a:cs typeface="+mn-cs"/>
              </a:rPr>
              <a:t>       and constraints</a:t>
            </a:r>
            <a:br>
              <a:rPr lang="en-US" sz="2500" b="1" kern="0" dirty="0">
                <a:solidFill>
                  <a:srgbClr val="FF0000"/>
                </a:solidFill>
                <a:latin typeface="Times New Roman"/>
                <a:ea typeface="+mn-ea"/>
                <a:cs typeface="+mn-cs"/>
              </a:rPr>
            </a:br>
            <a:endParaRPr lang="en-US" dirty="0"/>
          </a:p>
        </p:txBody>
      </p:sp>
      <p:sp>
        <p:nvSpPr>
          <p:cNvPr id="3" name="Content Placeholder 2"/>
          <p:cNvSpPr>
            <a:spLocks noGrp="1"/>
          </p:cNvSpPr>
          <p:nvPr>
            <p:ph idx="1"/>
          </p:nvPr>
        </p:nvSpPr>
        <p:spPr/>
        <p:txBody>
          <a:bodyPr>
            <a:normAutofit fontScale="85000" lnSpcReduction="20000"/>
          </a:bodyPr>
          <a:lstStyle/>
          <a:p>
            <a:pPr marL="0" lvl="0" indent="0" algn="just" eaLnBrk="0" fontAlgn="base" hangingPunct="0">
              <a:spcAft>
                <a:spcPct val="0"/>
              </a:spcAft>
              <a:buNone/>
              <a:defRPr/>
            </a:pPr>
            <a:r>
              <a:rPr lang="en-US" b="1" kern="0" dirty="0" smtClean="0">
                <a:solidFill>
                  <a:srgbClr val="C00000"/>
                </a:solidFill>
                <a:latin typeface="Times New Roman"/>
                <a:cs typeface="Times New Roman" pitchFamily="18" charset="0"/>
              </a:rPr>
              <a:t>Objectives</a:t>
            </a:r>
            <a:r>
              <a:rPr lang="en-US" b="1" kern="0" dirty="0">
                <a:solidFill>
                  <a:srgbClr val="000000"/>
                </a:solidFill>
                <a:latin typeface="Times New Roman"/>
                <a:cs typeface="Times New Roman" pitchFamily="18" charset="0"/>
              </a:rPr>
              <a:t>: the commonly stated objectives of investment are:</a:t>
            </a:r>
          </a:p>
          <a:p>
            <a:pPr lvl="0" algn="just" eaLnBrk="0" fontAlgn="base" hangingPunct="0">
              <a:spcAft>
                <a:spcPct val="0"/>
              </a:spcAft>
              <a:buFontTx/>
              <a:buChar char="•"/>
              <a:defRPr/>
            </a:pPr>
            <a:r>
              <a:rPr lang="en-US" b="1" i="1" kern="0" dirty="0">
                <a:solidFill>
                  <a:srgbClr val="000000"/>
                </a:solidFill>
                <a:latin typeface="Times New Roman"/>
                <a:cs typeface="Times New Roman" pitchFamily="18" charset="0"/>
              </a:rPr>
              <a:t>Income</a:t>
            </a:r>
            <a:r>
              <a:rPr lang="en-US" i="1" kern="0" dirty="0">
                <a:solidFill>
                  <a:srgbClr val="000000"/>
                </a:solidFill>
                <a:latin typeface="Times New Roman"/>
                <a:cs typeface="Times New Roman" pitchFamily="18" charset="0"/>
              </a:rPr>
              <a:t>: </a:t>
            </a:r>
            <a:r>
              <a:rPr lang="en-US" kern="0" dirty="0">
                <a:solidFill>
                  <a:srgbClr val="000000"/>
                </a:solidFill>
                <a:latin typeface="Times New Roman"/>
                <a:cs typeface="Times New Roman" pitchFamily="18" charset="0"/>
              </a:rPr>
              <a:t>to provide a steady stream of income through regular interest/dividend payment </a:t>
            </a:r>
          </a:p>
          <a:p>
            <a:pPr lvl="0" algn="just" eaLnBrk="0" fontAlgn="base" hangingPunct="0">
              <a:spcAft>
                <a:spcPct val="0"/>
              </a:spcAft>
              <a:buFontTx/>
              <a:buChar char="•"/>
              <a:defRPr/>
            </a:pPr>
            <a:r>
              <a:rPr lang="en-US" b="1" i="1" kern="0" dirty="0">
                <a:solidFill>
                  <a:srgbClr val="000000"/>
                </a:solidFill>
                <a:latin typeface="Times New Roman"/>
                <a:cs typeface="Times New Roman" pitchFamily="18" charset="0"/>
              </a:rPr>
              <a:t>Growth</a:t>
            </a:r>
            <a:r>
              <a:rPr lang="en-US" kern="0" dirty="0">
                <a:solidFill>
                  <a:srgbClr val="000000"/>
                </a:solidFill>
                <a:latin typeface="Times New Roman"/>
                <a:cs typeface="Times New Roman" pitchFamily="18" charset="0"/>
              </a:rPr>
              <a:t>: to increase the value of the principal amount through capital appreciation</a:t>
            </a:r>
          </a:p>
          <a:p>
            <a:pPr lvl="0" algn="just" eaLnBrk="0" fontAlgn="base" hangingPunct="0">
              <a:spcAft>
                <a:spcPct val="0"/>
              </a:spcAft>
              <a:buFontTx/>
              <a:buChar char="•"/>
              <a:defRPr/>
            </a:pPr>
            <a:r>
              <a:rPr lang="en-US" b="1" i="1" kern="0" dirty="0">
                <a:solidFill>
                  <a:srgbClr val="000000"/>
                </a:solidFill>
                <a:latin typeface="Times New Roman"/>
                <a:cs typeface="Times New Roman" pitchFamily="18" charset="0"/>
              </a:rPr>
              <a:t>Stability</a:t>
            </a:r>
            <a:r>
              <a:rPr lang="en-US" i="1" kern="0" dirty="0">
                <a:solidFill>
                  <a:srgbClr val="000000"/>
                </a:solidFill>
                <a:latin typeface="Times New Roman"/>
                <a:cs typeface="Times New Roman" pitchFamily="18" charset="0"/>
              </a:rPr>
              <a:t>:</a:t>
            </a:r>
            <a:r>
              <a:rPr lang="en-US" kern="0" dirty="0">
                <a:solidFill>
                  <a:srgbClr val="000000"/>
                </a:solidFill>
                <a:latin typeface="Times New Roman"/>
                <a:cs typeface="Times New Roman" pitchFamily="18" charset="0"/>
              </a:rPr>
              <a:t> to protect the principal amount invested from the risk of loss</a:t>
            </a:r>
          </a:p>
          <a:p>
            <a:pPr lvl="0" eaLnBrk="0" fontAlgn="base" hangingPunct="0">
              <a:spcAft>
                <a:spcPct val="0"/>
              </a:spcAft>
              <a:buFontTx/>
              <a:buChar char="•"/>
              <a:defRPr/>
            </a:pPr>
            <a:endParaRPr lang="en-US" sz="2800" kern="0" dirty="0">
              <a:solidFill>
                <a:srgbClr val="000000"/>
              </a:solidFill>
              <a:latin typeface="Times New Roman"/>
              <a:cs typeface="Times New Roman" pitchFamily="18" charset="0"/>
            </a:endParaRPr>
          </a:p>
          <a:p>
            <a:pPr lvl="0" eaLnBrk="0" fontAlgn="base" hangingPunct="0">
              <a:spcAft>
                <a:spcPct val="0"/>
              </a:spcAft>
              <a:buClr>
                <a:srgbClr val="9999FF"/>
              </a:buClr>
              <a:buSzPct val="75000"/>
              <a:buFont typeface="Wingdings" pitchFamily="2" charset="2"/>
              <a:buChar char="q"/>
              <a:defRPr/>
            </a:pPr>
            <a:r>
              <a:rPr lang="en-US" kern="0" dirty="0">
                <a:solidFill>
                  <a:srgbClr val="FF0000"/>
                </a:solidFill>
                <a:latin typeface="Times New Roman"/>
              </a:rPr>
              <a:t/>
            </a:r>
            <a:br>
              <a:rPr lang="en-US" kern="0" dirty="0">
                <a:solidFill>
                  <a:srgbClr val="FF0000"/>
                </a:solidFill>
                <a:latin typeface="Times New Roman"/>
              </a:rPr>
            </a:br>
            <a:endParaRPr lang="en-US" kern="0" dirty="0">
              <a:solidFill>
                <a:srgbClr val="000000"/>
              </a:solidFill>
              <a:latin typeface="Times New Roman"/>
            </a:endParaRPr>
          </a:p>
          <a:p>
            <a:endParaRPr lang="en-US" dirty="0"/>
          </a:p>
        </p:txBody>
      </p:sp>
    </p:spTree>
    <p:extLst>
      <p:ext uri="{BB962C8B-B14F-4D97-AF65-F5344CB8AC3E}">
        <p14:creationId xmlns:p14="http://schemas.microsoft.com/office/powerpoint/2010/main" val="4155570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pPr marL="0" lvl="0" indent="0" eaLnBrk="0" fontAlgn="base" hangingPunct="0">
              <a:spcAft>
                <a:spcPct val="0"/>
              </a:spcAft>
              <a:buNone/>
              <a:defRPr/>
            </a:pPr>
            <a:r>
              <a:rPr lang="en-US" kern="0" dirty="0">
                <a:solidFill>
                  <a:srgbClr val="000000"/>
                </a:solidFill>
                <a:latin typeface="Times New Roman"/>
              </a:rPr>
              <a:t> </a:t>
            </a:r>
            <a:r>
              <a:rPr lang="en-US" b="1" kern="0" dirty="0">
                <a:solidFill>
                  <a:srgbClr val="000000"/>
                </a:solidFill>
                <a:latin typeface="Times New Roman"/>
                <a:cs typeface="Arial"/>
              </a:rPr>
              <a:t>Constraints: </a:t>
            </a:r>
            <a:r>
              <a:rPr lang="en-US" kern="0" dirty="0">
                <a:solidFill>
                  <a:srgbClr val="000000"/>
                </a:solidFill>
                <a:latin typeface="Times New Roman"/>
                <a:cs typeface="Arial"/>
              </a:rPr>
              <a:t>constraints arising out of or relating to the following factors;</a:t>
            </a:r>
            <a:r>
              <a:rPr lang="en-US" kern="0" dirty="0">
                <a:solidFill>
                  <a:srgbClr val="000000"/>
                </a:solidFill>
                <a:latin typeface="Arial"/>
                <a:cs typeface="Arial"/>
              </a:rPr>
              <a:t/>
            </a:r>
            <a:br>
              <a:rPr lang="en-US" kern="0" dirty="0">
                <a:solidFill>
                  <a:srgbClr val="000000"/>
                </a:solidFill>
                <a:latin typeface="Arial"/>
                <a:cs typeface="Arial"/>
              </a:rPr>
            </a:br>
            <a:r>
              <a:rPr lang="en-US" sz="2800" b="1" kern="0" dirty="0">
                <a:solidFill>
                  <a:srgbClr val="FF0000"/>
                </a:solidFill>
                <a:latin typeface="Times New Roman"/>
                <a:cs typeface="Arial"/>
              </a:rPr>
              <a:t>Liquidity</a:t>
            </a:r>
            <a:r>
              <a:rPr lang="en-US" kern="0" dirty="0">
                <a:solidFill>
                  <a:srgbClr val="000000"/>
                </a:solidFill>
                <a:latin typeface="Times New Roman"/>
                <a:cs typeface="Arial"/>
              </a:rPr>
              <a:t>: </a:t>
            </a:r>
            <a:r>
              <a:rPr lang="en-US" sz="2800" kern="0" dirty="0">
                <a:solidFill>
                  <a:srgbClr val="000000"/>
                </a:solidFill>
                <a:latin typeface="Times New Roman"/>
                <a:cs typeface="Times New Roman" pitchFamily="18" charset="0"/>
              </a:rPr>
              <a:t>refers to the speed and ease with which an asset can be sold, without suffering a significant cost or discount to its fair market value.</a:t>
            </a:r>
          </a:p>
          <a:p>
            <a:pPr marL="0" lvl="2" indent="0" algn="just" eaLnBrk="0" fontAlgn="base" hangingPunct="0">
              <a:spcAft>
                <a:spcPct val="0"/>
              </a:spcAft>
              <a:buNone/>
              <a:defRPr/>
            </a:pPr>
            <a:r>
              <a:rPr lang="en-US" kern="0" dirty="0">
                <a:solidFill>
                  <a:srgbClr val="FF0000"/>
                </a:solidFill>
                <a:latin typeface="Times New Roman"/>
                <a:cs typeface="Arial"/>
              </a:rPr>
              <a:t> </a:t>
            </a:r>
            <a:r>
              <a:rPr lang="en-US" b="1" kern="0" dirty="0">
                <a:solidFill>
                  <a:srgbClr val="FF0000"/>
                </a:solidFill>
                <a:latin typeface="Times New Roman"/>
                <a:cs typeface="Arial"/>
              </a:rPr>
              <a:t>Investment horizon:</a:t>
            </a:r>
            <a:r>
              <a:rPr lang="en-US" b="1" kern="0" dirty="0">
                <a:solidFill>
                  <a:srgbClr val="000000"/>
                </a:solidFill>
                <a:latin typeface="Times New Roman"/>
                <a:cs typeface="Times New Roman" pitchFamily="18" charset="0"/>
              </a:rPr>
              <a:t> </a:t>
            </a:r>
            <a:r>
              <a:rPr lang="en-US" sz="2800" b="1" i="1" kern="0" dirty="0">
                <a:solidFill>
                  <a:srgbClr val="000000"/>
                </a:solidFill>
                <a:latin typeface="Times New Roman"/>
                <a:cs typeface="Arial"/>
              </a:rPr>
              <a:t> </a:t>
            </a:r>
            <a:r>
              <a:rPr lang="en-US" kern="0" dirty="0">
                <a:solidFill>
                  <a:srgbClr val="000000"/>
                </a:solidFill>
                <a:latin typeface="Times New Roman"/>
                <a:cs typeface="Times New Roman" pitchFamily="18" charset="0"/>
              </a:rPr>
              <a:t>the investment horizon is the time till the investment or  part of  the planned to be liquidated to meet a specific need. </a:t>
            </a:r>
            <a:r>
              <a:rPr lang="en-US" sz="2800" kern="0" dirty="0">
                <a:solidFill>
                  <a:srgbClr val="000000"/>
                </a:solidFill>
                <a:latin typeface="Times New Roman"/>
                <a:cs typeface="Arial"/>
              </a:rPr>
              <a:t>Longer investment horizons generally requires less liquidity and more risk tolerance</a:t>
            </a:r>
            <a:endParaRPr lang="en-US" sz="3200" kern="0" dirty="0">
              <a:solidFill>
                <a:srgbClr val="FF0000"/>
              </a:solidFill>
              <a:latin typeface="Times New Roman"/>
              <a:cs typeface="Times New Roman" pitchFamily="18" charset="0"/>
            </a:endParaRPr>
          </a:p>
          <a:p>
            <a:pPr marL="0" lvl="0" indent="0" algn="just" eaLnBrk="0" fontAlgn="base" hangingPunct="0">
              <a:spcAft>
                <a:spcPct val="0"/>
              </a:spcAft>
              <a:buNone/>
              <a:defRPr/>
            </a:pPr>
            <a:r>
              <a:rPr lang="en-US" b="1" kern="0" dirty="0">
                <a:solidFill>
                  <a:srgbClr val="FF0000"/>
                </a:solidFill>
                <a:latin typeface="Times New Roman"/>
                <a:cs typeface="Times New Roman" pitchFamily="18" charset="0"/>
              </a:rPr>
              <a:t>Taxes</a:t>
            </a:r>
            <a:r>
              <a:rPr lang="en-US" sz="2400" b="1" kern="0" dirty="0">
                <a:solidFill>
                  <a:srgbClr val="FF0000"/>
                </a:solidFill>
                <a:latin typeface="Times New Roman"/>
                <a:cs typeface="Times New Roman" pitchFamily="18" charset="0"/>
              </a:rPr>
              <a:t>:</a:t>
            </a:r>
            <a:r>
              <a:rPr lang="en-US" sz="2400" kern="0" dirty="0">
                <a:solidFill>
                  <a:srgbClr val="FF0000"/>
                </a:solidFill>
                <a:latin typeface="Times New Roman"/>
                <a:cs typeface="Times New Roman" pitchFamily="18" charset="0"/>
              </a:rPr>
              <a:t>  </a:t>
            </a:r>
            <a:r>
              <a:rPr lang="en-US" sz="2800" kern="0" dirty="0">
                <a:solidFill>
                  <a:srgbClr val="000000"/>
                </a:solidFill>
                <a:latin typeface="Times New Roman"/>
                <a:cs typeface="Times New Roman" pitchFamily="18" charset="0"/>
              </a:rPr>
              <a:t>Tax considerations therefore have an important bearing on investment decisions</a:t>
            </a:r>
            <a:endParaRPr lang="en-US" sz="3600" kern="0" dirty="0">
              <a:solidFill>
                <a:srgbClr val="000000"/>
              </a:solidFill>
              <a:latin typeface="Times New Roman"/>
            </a:endParaRPr>
          </a:p>
          <a:p>
            <a:endParaRPr lang="en-US" dirty="0"/>
          </a:p>
        </p:txBody>
      </p:sp>
    </p:spTree>
    <p:extLst>
      <p:ext uri="{BB962C8B-B14F-4D97-AF65-F5344CB8AC3E}">
        <p14:creationId xmlns:p14="http://schemas.microsoft.com/office/powerpoint/2010/main" val="698911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marL="0" lvl="0" indent="0" algn="just" eaLnBrk="0" fontAlgn="base" hangingPunct="0">
              <a:spcAft>
                <a:spcPct val="0"/>
              </a:spcAft>
              <a:buClr>
                <a:srgbClr val="9999FF"/>
              </a:buClr>
              <a:buSzPct val="75000"/>
              <a:buNone/>
            </a:pPr>
            <a:r>
              <a:rPr lang="en-US" b="1" kern="0" dirty="0">
                <a:solidFill>
                  <a:srgbClr val="FF0000"/>
                </a:solidFill>
                <a:latin typeface="Times New Roman"/>
              </a:rPr>
              <a:t>Regulations</a:t>
            </a:r>
            <a:r>
              <a:rPr lang="en-US" kern="0" dirty="0">
                <a:solidFill>
                  <a:srgbClr val="000000"/>
                </a:solidFill>
                <a:latin typeface="Times New Roman"/>
              </a:rPr>
              <a:t>: while individual investors are generally not constrained much by law, institutional investors have to conform to various regulations. </a:t>
            </a:r>
          </a:p>
          <a:p>
            <a:pPr marL="0" lvl="0" indent="0" algn="just" eaLnBrk="0" fontAlgn="base" hangingPunct="0">
              <a:spcAft>
                <a:spcPct val="0"/>
              </a:spcAft>
              <a:buClr>
                <a:srgbClr val="9999FF"/>
              </a:buClr>
              <a:buSzPct val="75000"/>
              <a:buNone/>
            </a:pPr>
            <a:r>
              <a:rPr lang="en-US" b="1" kern="0" dirty="0">
                <a:solidFill>
                  <a:srgbClr val="FF0000"/>
                </a:solidFill>
                <a:latin typeface="Times New Roman"/>
              </a:rPr>
              <a:t>Unique Circumstances</a:t>
            </a:r>
            <a:r>
              <a:rPr lang="en-US" kern="0" dirty="0">
                <a:solidFill>
                  <a:srgbClr val="FF0000"/>
                </a:solidFill>
                <a:latin typeface="Times New Roman"/>
              </a:rPr>
              <a:t>: </a:t>
            </a:r>
            <a:r>
              <a:rPr lang="en-US" kern="0" dirty="0">
                <a:solidFill>
                  <a:srgbClr val="000000"/>
                </a:solidFill>
                <a:latin typeface="Times New Roman"/>
              </a:rPr>
              <a:t>Any special needs or constraints not recognized in any of the constraints listed above would fall in this category. An example of a unique circumstance would be the constraint an investor might place on investing in any company that is not socially responsible, such as a tobacco company</a:t>
            </a:r>
            <a:r>
              <a:rPr lang="en-US" sz="3600" kern="0" dirty="0">
                <a:solidFill>
                  <a:srgbClr val="000000"/>
                </a:solidFill>
                <a:latin typeface="Times New Roman"/>
              </a:rPr>
              <a:t>. </a:t>
            </a:r>
            <a:br>
              <a:rPr lang="en-US" sz="3600" kern="0" dirty="0">
                <a:solidFill>
                  <a:srgbClr val="000000"/>
                </a:solidFill>
                <a:latin typeface="Times New Roman"/>
              </a:rPr>
            </a:br>
            <a:endParaRPr lang="en-US" sz="3600" kern="0" dirty="0">
              <a:solidFill>
                <a:srgbClr val="000000"/>
              </a:solidFill>
              <a:latin typeface="Times New Roman"/>
            </a:endParaRPr>
          </a:p>
          <a:p>
            <a:endParaRPr lang="en-US" dirty="0"/>
          </a:p>
        </p:txBody>
      </p:sp>
    </p:spTree>
    <p:extLst>
      <p:ext uri="{BB962C8B-B14F-4D97-AF65-F5344CB8AC3E}">
        <p14:creationId xmlns:p14="http://schemas.microsoft.com/office/powerpoint/2010/main" val="3006315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3020</Words>
  <Application>Microsoft Office PowerPoint</Application>
  <PresentationFormat>On-screen Show (4:3)</PresentationFormat>
  <Paragraphs>191</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Chapter Seven </vt:lpstr>
      <vt:lpstr>Introduction </vt:lpstr>
      <vt:lpstr>What is Portfolio?</vt:lpstr>
      <vt:lpstr>Portfolio management</vt:lpstr>
      <vt:lpstr>Cont’d</vt:lpstr>
      <vt:lpstr>4. Portfolio Management Process </vt:lpstr>
      <vt:lpstr>A). Specification of investment objectives          and constraints </vt:lpstr>
      <vt:lpstr>Cont’d</vt:lpstr>
      <vt:lpstr>Cont’d</vt:lpstr>
      <vt:lpstr>B). Choice of asset mix/ asset allocation </vt:lpstr>
      <vt:lpstr>Cont’d</vt:lpstr>
      <vt:lpstr>Cont’d</vt:lpstr>
      <vt:lpstr>Cont’d</vt:lpstr>
      <vt:lpstr>Cont’d</vt:lpstr>
      <vt:lpstr>C). Formulation of portfolio strategy  </vt:lpstr>
      <vt:lpstr>Cont’d</vt:lpstr>
      <vt:lpstr>D ). Securities analysis </vt:lpstr>
      <vt:lpstr>E).Portfolio Analysis</vt:lpstr>
      <vt:lpstr>Cont’d</vt:lpstr>
      <vt:lpstr>F). Portfolio Selection</vt:lpstr>
      <vt:lpstr>G). Monitoring and Portfolio Revision</vt:lpstr>
      <vt:lpstr>H). Portfolio Evaluation</vt:lpstr>
      <vt:lpstr>Risk-Adjusted Portfolio Performance Evaluation Methods </vt:lpstr>
      <vt:lpstr>1. Sharpe Ratio </vt:lpstr>
      <vt:lpstr>Cont’d</vt:lpstr>
      <vt:lpstr>Cont’d</vt:lpstr>
      <vt:lpstr>Example </vt:lpstr>
      <vt:lpstr>Cont’d</vt:lpstr>
      <vt:lpstr>2. Treynor Ratio </vt:lpstr>
      <vt:lpstr>Cont’d</vt:lpstr>
      <vt:lpstr>Example </vt:lpstr>
      <vt:lpstr>Cont’d</vt:lpstr>
      <vt:lpstr>3. Jensen’s Alpha </vt:lpstr>
      <vt:lpstr>Cont’d</vt:lpstr>
      <vt:lpstr>Example </vt:lpstr>
      <vt:lpstr>4. Modigliani and Modigliani Measure (M2)  </vt:lpstr>
      <vt:lpstr>Cont’d</vt:lpstr>
      <vt:lpstr>Cont’d</vt:lpstr>
      <vt:lpstr>Cont’d</vt:lpstr>
      <vt:lpstr>Cont’d</vt:lpstr>
      <vt:lpstr>Example </vt:lpstr>
      <vt:lpstr>Exercise </vt:lpstr>
      <vt:lpstr>PowerPoint Presentation</vt:lpstr>
      <vt:lpstr>Chapter Eight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seven</dc:title>
  <dc:creator>dmu</dc:creator>
  <cp:lastModifiedBy>dmu</cp:lastModifiedBy>
  <cp:revision>19</cp:revision>
  <dcterms:created xsi:type="dcterms:W3CDTF">2018-08-09T05:49:20Z</dcterms:created>
  <dcterms:modified xsi:type="dcterms:W3CDTF">2020-03-08T10:38:46Z</dcterms:modified>
</cp:coreProperties>
</file>