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1" r:id="rId3"/>
    <p:sldId id="319" r:id="rId4"/>
    <p:sldId id="320" r:id="rId5"/>
    <p:sldId id="321" r:id="rId6"/>
    <p:sldId id="322" r:id="rId7"/>
    <p:sldId id="323" r:id="rId8"/>
    <p:sldId id="325" r:id="rId9"/>
    <p:sldId id="326" r:id="rId10"/>
    <p:sldId id="401" r:id="rId11"/>
    <p:sldId id="327" r:id="rId12"/>
    <p:sldId id="335" r:id="rId13"/>
    <p:sldId id="336" r:id="rId14"/>
    <p:sldId id="337" r:id="rId15"/>
    <p:sldId id="338" r:id="rId16"/>
    <p:sldId id="339" r:id="rId17"/>
    <p:sldId id="340" r:id="rId18"/>
    <p:sldId id="341" r:id="rId19"/>
    <p:sldId id="342" r:id="rId20"/>
    <p:sldId id="343" r:id="rId21"/>
    <p:sldId id="344" r:id="rId22"/>
    <p:sldId id="345" r:id="rId23"/>
    <p:sldId id="346" r:id="rId24"/>
    <p:sldId id="347" r:id="rId25"/>
    <p:sldId id="403" r:id="rId26"/>
    <p:sldId id="350" r:id="rId27"/>
    <p:sldId id="351" r:id="rId28"/>
    <p:sldId id="352" r:id="rId29"/>
    <p:sldId id="353" r:id="rId30"/>
    <p:sldId id="354" r:id="rId31"/>
    <p:sldId id="355" r:id="rId32"/>
    <p:sldId id="356" r:id="rId33"/>
    <p:sldId id="404" r:id="rId34"/>
    <p:sldId id="357" r:id="rId35"/>
    <p:sldId id="358" r:id="rId36"/>
    <p:sldId id="359" r:id="rId37"/>
    <p:sldId id="362" r:id="rId38"/>
    <p:sldId id="363" r:id="rId39"/>
    <p:sldId id="364" r:id="rId40"/>
    <p:sldId id="365" r:id="rId41"/>
    <p:sldId id="366" r:id="rId42"/>
    <p:sldId id="367" r:id="rId43"/>
    <p:sldId id="368" r:id="rId44"/>
    <p:sldId id="394"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6600CC"/>
    <a:srgbClr val="009999"/>
    <a:srgbClr val="00FF00"/>
    <a:srgbClr val="0000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CB71CB-6337-448C-BDCE-625A0F6A819A}"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CB71CB-6337-448C-BDCE-625A0F6A819A}"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CB71CB-6337-448C-BDCE-625A0F6A819A}"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CB71CB-6337-448C-BDCE-625A0F6A819A}"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CB71CB-6337-448C-BDCE-625A0F6A819A}"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CB71CB-6337-448C-BDCE-625A0F6A819A}"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CB71CB-6337-448C-BDCE-625A0F6A819A}"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CB71CB-6337-448C-BDCE-625A0F6A819A}"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CB71CB-6337-448C-BDCE-625A0F6A819A}"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CB71CB-6337-448C-BDCE-625A0F6A819A}"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CB71CB-6337-448C-BDCE-625A0F6A819A}"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59804-B700-4DD8-8F97-66DABAF6E38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CB71CB-6337-448C-BDCE-625A0F6A819A}" type="datetimeFigureOut">
              <a:rPr lang="en-US" smtClean="0"/>
              <a:pPr/>
              <a:t>3/8/2020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59804-B700-4DD8-8F97-66DABAF6E38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lstStyle/>
          <a:p>
            <a:pPr>
              <a:buNone/>
            </a:pPr>
            <a:endParaRPr lang="en-US" b="1" dirty="0" smtClean="0"/>
          </a:p>
          <a:p>
            <a:pPr>
              <a:buNone/>
            </a:pPr>
            <a:endParaRPr lang="en-US" b="1" dirty="0" smtClean="0"/>
          </a:p>
          <a:p>
            <a:pPr>
              <a:buNone/>
            </a:pPr>
            <a:endParaRPr lang="en-US" b="1" dirty="0" smtClean="0"/>
          </a:p>
          <a:p>
            <a:pPr algn="ctr">
              <a:buNone/>
            </a:pPr>
            <a:r>
              <a:rPr lang="en-US" sz="4400" b="1" i="1" dirty="0" smtClean="0">
                <a:solidFill>
                  <a:srgbClr val="00B050"/>
                </a:solidFill>
                <a:latin typeface="FrankRuehl" pitchFamily="34" charset="-79"/>
                <a:cs typeface="FrankRuehl" pitchFamily="34" charset="-79"/>
              </a:rPr>
              <a:t>cont’d (chapter four)</a:t>
            </a:r>
            <a:endParaRPr lang="en-US" sz="4400" b="1" i="1" dirty="0" smtClean="0">
              <a:solidFill>
                <a:srgbClr val="00B050"/>
              </a:solidFill>
              <a:latin typeface="FrankRuehl" pitchFamily="34" charset="-79"/>
              <a:cs typeface="FrankRuehl" pitchFamily="34" charset="-79"/>
            </a:endParaRPr>
          </a:p>
          <a:p>
            <a:pPr algn="ctr">
              <a:buNone/>
            </a:pPr>
            <a:r>
              <a:rPr lang="en-US" sz="4400" b="1" i="1" dirty="0" smtClean="0">
                <a:solidFill>
                  <a:srgbClr val="00B050"/>
                </a:solidFill>
                <a:latin typeface="FrankRuehl" pitchFamily="34" charset="-79"/>
                <a:cs typeface="FrankRuehl" pitchFamily="34" charset="-79"/>
              </a:rPr>
              <a:t>Security Valuation</a:t>
            </a:r>
            <a:endParaRPr lang="en-US" sz="4400" b="1" i="1" dirty="0" smtClean="0">
              <a:solidFill>
                <a:srgbClr val="00B050"/>
              </a:solidFill>
              <a:latin typeface="FrankRuehl" pitchFamily="34" charset="-79"/>
              <a:cs typeface="FrankRuehl" pitchFamily="34" charset="-79"/>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763000" cy="6019800"/>
          </a:xfrm>
        </p:spPr>
        <p:txBody>
          <a:bodyPr>
            <a:normAutofit/>
          </a:bodyPr>
          <a:lstStyle/>
          <a:p>
            <a:pPr algn="just"/>
            <a:r>
              <a:rPr lang="en-US" dirty="0" smtClean="0"/>
              <a:t>Although this differential in required return should exist in theory, it generally does not</a:t>
            </a:r>
            <a:r>
              <a:rPr lang="en-US" b="1" dirty="0" smtClean="0"/>
              <a:t> </a:t>
            </a:r>
            <a:r>
              <a:rPr lang="en-US" dirty="0" smtClean="0"/>
              <a:t>exist in practice because of the tax treatment accorded dividends paid to corporations. Because preferred stock is a perpetuity, its value is simply the stated annual dividend divided</a:t>
            </a:r>
            <a:r>
              <a:rPr lang="en-US" b="1" dirty="0" smtClean="0"/>
              <a:t> </a:t>
            </a:r>
            <a:r>
              <a:rPr lang="en-US" dirty="0" smtClean="0"/>
              <a:t>by the </a:t>
            </a:r>
            <a:r>
              <a:rPr lang="en-US" dirty="0" smtClean="0">
                <a:solidFill>
                  <a:srgbClr val="6600CC"/>
                </a:solidFill>
              </a:rPr>
              <a:t>required rate of return </a:t>
            </a:r>
            <a:r>
              <a:rPr lang="en-US" dirty="0" smtClean="0"/>
              <a:t>on preferred stock (</a:t>
            </a:r>
            <a:r>
              <a:rPr lang="en-US" i="1" dirty="0" err="1" smtClean="0"/>
              <a:t>kp</a:t>
            </a:r>
            <a:r>
              <a:rPr lang="en-US" dirty="0" smtClean="0"/>
              <a:t>) as follows:</a:t>
            </a:r>
          </a:p>
          <a:p>
            <a:pPr algn="just">
              <a:buNone/>
            </a:pPr>
            <a:r>
              <a:rPr lang="en-US" i="1" dirty="0" smtClean="0"/>
              <a:t>               </a:t>
            </a:r>
            <a:r>
              <a:rPr lang="en-US" i="1" dirty="0" smtClean="0">
                <a:solidFill>
                  <a:srgbClr val="FF00FF"/>
                </a:solidFill>
              </a:rPr>
              <a:t>V</a:t>
            </a:r>
            <a:r>
              <a:rPr lang="en-US" dirty="0" smtClean="0">
                <a:solidFill>
                  <a:srgbClr val="FF00FF"/>
                </a:solidFill>
              </a:rPr>
              <a:t>= </a:t>
            </a:r>
            <a:r>
              <a:rPr lang="en-US" u="sng" dirty="0" smtClean="0">
                <a:solidFill>
                  <a:srgbClr val="FF00FF"/>
                </a:solidFill>
              </a:rPr>
              <a:t>Dividend</a:t>
            </a:r>
            <a:endParaRPr lang="en-US" dirty="0" smtClean="0">
              <a:solidFill>
                <a:srgbClr val="FF00FF"/>
              </a:solidFill>
            </a:endParaRPr>
          </a:p>
          <a:p>
            <a:pPr algn="just">
              <a:buNone/>
            </a:pPr>
            <a:r>
              <a:rPr lang="en-US" i="1" dirty="0" smtClean="0">
                <a:solidFill>
                  <a:srgbClr val="FF00FF"/>
                </a:solidFill>
              </a:rPr>
              <a:t>                        k p</a:t>
            </a:r>
            <a:endParaRPr lang="en-US" dirty="0">
              <a:solidFill>
                <a:srgbClr val="FF00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fontScale="85000" lnSpcReduction="10000"/>
          </a:bodyPr>
          <a:lstStyle/>
          <a:p>
            <a:pPr algn="just"/>
            <a:r>
              <a:rPr lang="en-US" b="1" i="1" dirty="0" smtClean="0">
                <a:solidFill>
                  <a:srgbClr val="FF00FF"/>
                </a:solidFill>
              </a:rPr>
              <a:t>Valuation of Common Stock </a:t>
            </a:r>
          </a:p>
          <a:p>
            <a:pPr algn="just"/>
            <a:r>
              <a:rPr lang="en-US" dirty="0" smtClean="0"/>
              <a:t>Because of the complexity and importance of valuing common stock, various techniques for accomplishing this task have been devised over time.</a:t>
            </a:r>
          </a:p>
          <a:p>
            <a:pPr algn="just"/>
            <a:r>
              <a:rPr lang="en-US" dirty="0" smtClean="0"/>
              <a:t> </a:t>
            </a:r>
            <a:r>
              <a:rPr lang="en-US" dirty="0" smtClean="0">
                <a:solidFill>
                  <a:srgbClr val="000099"/>
                </a:solidFill>
              </a:rPr>
              <a:t>These techniques fall into one of two general</a:t>
            </a:r>
            <a:r>
              <a:rPr lang="en-US" b="1" dirty="0" smtClean="0">
                <a:solidFill>
                  <a:srgbClr val="000099"/>
                </a:solidFill>
              </a:rPr>
              <a:t> </a:t>
            </a:r>
            <a:r>
              <a:rPr lang="en-US" dirty="0" smtClean="0">
                <a:solidFill>
                  <a:srgbClr val="000099"/>
                </a:solidFill>
              </a:rPr>
              <a:t>approaches:</a:t>
            </a:r>
          </a:p>
          <a:p>
            <a:pPr lvl="0" algn="just">
              <a:buNone/>
            </a:pPr>
            <a:r>
              <a:rPr lang="en-US" dirty="0" smtClean="0"/>
              <a:t>1. </a:t>
            </a:r>
            <a:r>
              <a:rPr lang="en-US" dirty="0" smtClean="0">
                <a:solidFill>
                  <a:srgbClr val="FF00FF"/>
                </a:solidFill>
              </a:rPr>
              <a:t>The discounted cash flow valuation techniques, </a:t>
            </a:r>
            <a:r>
              <a:rPr lang="en-US" dirty="0" smtClean="0"/>
              <a:t>where the value of the stock</a:t>
            </a:r>
            <a:r>
              <a:rPr lang="en-US" b="1" dirty="0" smtClean="0"/>
              <a:t> </a:t>
            </a:r>
            <a:r>
              <a:rPr lang="en-US" dirty="0" smtClean="0"/>
              <a:t>is estimated based upon the present value of some measure of cash flow, including dividends,</a:t>
            </a:r>
            <a:r>
              <a:rPr lang="en-US" b="1" dirty="0" smtClean="0"/>
              <a:t> </a:t>
            </a:r>
            <a:r>
              <a:rPr lang="en-US" dirty="0" smtClean="0"/>
              <a:t>operating cash flow, and free cash flow; and </a:t>
            </a:r>
          </a:p>
          <a:p>
            <a:pPr lvl="0" algn="just">
              <a:buNone/>
            </a:pPr>
            <a:r>
              <a:rPr lang="en-US" dirty="0" smtClean="0"/>
              <a:t>2. </a:t>
            </a:r>
            <a:r>
              <a:rPr lang="en-US" dirty="0" smtClean="0">
                <a:solidFill>
                  <a:srgbClr val="FF00FF"/>
                </a:solidFill>
              </a:rPr>
              <a:t>The relative valuation techniques, </a:t>
            </a:r>
            <a:r>
              <a:rPr lang="en-US" dirty="0" smtClean="0"/>
              <a:t>where the</a:t>
            </a:r>
            <a:r>
              <a:rPr lang="en-US" b="1" dirty="0" smtClean="0"/>
              <a:t> </a:t>
            </a:r>
            <a:r>
              <a:rPr lang="en-US" dirty="0" smtClean="0"/>
              <a:t>value of a stock is estimated </a:t>
            </a:r>
            <a:r>
              <a:rPr lang="en-US" dirty="0" smtClean="0">
                <a:solidFill>
                  <a:srgbClr val="6600CC"/>
                </a:solidFill>
              </a:rPr>
              <a:t>based upon its current price </a:t>
            </a:r>
            <a:r>
              <a:rPr lang="en-US" dirty="0" smtClean="0"/>
              <a:t>relative to variables considered to be</a:t>
            </a:r>
            <a:r>
              <a:rPr lang="en-US" b="1" dirty="0" smtClean="0"/>
              <a:t> </a:t>
            </a:r>
            <a:r>
              <a:rPr lang="en-US" dirty="0" smtClean="0"/>
              <a:t>significant to valuation, such as earnings, cash flow, book value, or sales.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943600"/>
          </a:xfrm>
        </p:spPr>
        <p:txBody>
          <a:bodyPr>
            <a:normAutofit fontScale="85000" lnSpcReduction="10000"/>
          </a:bodyPr>
          <a:lstStyle/>
          <a:p>
            <a:pPr algn="just">
              <a:buNone/>
            </a:pPr>
            <a:r>
              <a:rPr lang="en-US" b="1" i="1" dirty="0" smtClean="0">
                <a:solidFill>
                  <a:srgbClr val="FF0000"/>
                </a:solidFill>
              </a:rPr>
              <a:t>       1. Discounted Cash Flow Valuation Techniques</a:t>
            </a:r>
          </a:p>
          <a:p>
            <a:pPr algn="just"/>
            <a:r>
              <a:rPr lang="en-US" dirty="0" smtClean="0"/>
              <a:t>All of these valuation techniques are based on </a:t>
            </a:r>
            <a:r>
              <a:rPr lang="en-US" dirty="0" smtClean="0">
                <a:solidFill>
                  <a:srgbClr val="FF00FF"/>
                </a:solidFill>
              </a:rPr>
              <a:t>the basic valuation model</a:t>
            </a:r>
            <a:r>
              <a:rPr lang="en-US" dirty="0" smtClean="0"/>
              <a:t>, which asserts that the value of an asset is the present value of its expected future cash flows as follows:</a:t>
            </a:r>
          </a:p>
          <a:p>
            <a:pPr algn="just">
              <a:buNone/>
            </a:pPr>
            <a:r>
              <a:rPr lang="en-US" b="1" dirty="0" smtClean="0">
                <a:solidFill>
                  <a:srgbClr val="FF00FF"/>
                </a:solidFill>
              </a:rPr>
              <a:t>                  n</a:t>
            </a:r>
          </a:p>
          <a:p>
            <a:pPr algn="just"/>
            <a:r>
              <a:rPr lang="en-US" b="1" i="1" dirty="0" smtClean="0">
                <a:solidFill>
                  <a:srgbClr val="FF00FF"/>
                </a:solidFill>
              </a:rPr>
              <a:t>     </a:t>
            </a:r>
            <a:r>
              <a:rPr lang="en-US" b="1" i="1" dirty="0" err="1" smtClean="0">
                <a:solidFill>
                  <a:srgbClr val="FF00FF"/>
                </a:solidFill>
              </a:rPr>
              <a:t>Vj</a:t>
            </a:r>
            <a:r>
              <a:rPr lang="en-US" b="1" i="1" dirty="0" smtClean="0">
                <a:solidFill>
                  <a:srgbClr val="FF00FF"/>
                </a:solidFill>
              </a:rPr>
              <a:t>=  ∑      </a:t>
            </a:r>
            <a:r>
              <a:rPr lang="en-US" b="1" i="1" u="sng" dirty="0" err="1" smtClean="0">
                <a:solidFill>
                  <a:srgbClr val="FF00FF"/>
                </a:solidFill>
              </a:rPr>
              <a:t>CFt</a:t>
            </a:r>
            <a:endParaRPr lang="en-US" b="1" dirty="0" smtClean="0">
              <a:solidFill>
                <a:srgbClr val="FF00FF"/>
              </a:solidFill>
            </a:endParaRPr>
          </a:p>
          <a:p>
            <a:pPr algn="just"/>
            <a:r>
              <a:rPr lang="en-US" b="1" i="1" dirty="0" smtClean="0">
                <a:solidFill>
                  <a:srgbClr val="FF00FF"/>
                </a:solidFill>
              </a:rPr>
              <a:t>            t=1   (1+k)t</a:t>
            </a:r>
            <a:endParaRPr lang="en-US" b="1" dirty="0" smtClean="0">
              <a:solidFill>
                <a:srgbClr val="FF00FF"/>
              </a:solidFill>
            </a:endParaRPr>
          </a:p>
          <a:p>
            <a:pPr algn="just">
              <a:buNone/>
            </a:pPr>
            <a:r>
              <a:rPr lang="en-US" dirty="0" smtClean="0"/>
              <a:t>    Where: </a:t>
            </a:r>
            <a:r>
              <a:rPr lang="en-US" i="1" dirty="0" err="1" smtClean="0"/>
              <a:t>Vj</a:t>
            </a:r>
            <a:r>
              <a:rPr lang="en-US" i="1" dirty="0" smtClean="0"/>
              <a:t> </a:t>
            </a:r>
            <a:r>
              <a:rPr lang="en-US" dirty="0" smtClean="0"/>
              <a:t>= value of stock </a:t>
            </a:r>
            <a:r>
              <a:rPr lang="en-US" i="1" dirty="0" smtClean="0"/>
              <a:t>j</a:t>
            </a:r>
            <a:endParaRPr lang="en-US" dirty="0" smtClean="0"/>
          </a:p>
          <a:p>
            <a:pPr algn="just">
              <a:buNone/>
            </a:pPr>
            <a:r>
              <a:rPr lang="en-US" i="1" dirty="0" smtClean="0"/>
              <a:t>                   n </a:t>
            </a:r>
            <a:r>
              <a:rPr lang="en-US" dirty="0" smtClean="0"/>
              <a:t>= life of the asset</a:t>
            </a:r>
          </a:p>
          <a:p>
            <a:pPr algn="just">
              <a:buNone/>
            </a:pPr>
            <a:r>
              <a:rPr lang="en-US" i="1" dirty="0" smtClean="0"/>
              <a:t>                </a:t>
            </a:r>
            <a:r>
              <a:rPr lang="en-US" i="1" dirty="0" err="1" smtClean="0"/>
              <a:t>CFt</a:t>
            </a:r>
            <a:r>
              <a:rPr lang="en-US" i="1" dirty="0" smtClean="0"/>
              <a:t> </a:t>
            </a:r>
            <a:r>
              <a:rPr lang="en-US" dirty="0" smtClean="0"/>
              <a:t>= cash flow in period </a:t>
            </a:r>
            <a:r>
              <a:rPr lang="en-US" i="1" dirty="0" smtClean="0"/>
              <a:t>t</a:t>
            </a:r>
            <a:endParaRPr lang="en-US" dirty="0" smtClean="0"/>
          </a:p>
          <a:p>
            <a:pPr algn="just">
              <a:buNone/>
            </a:pPr>
            <a:r>
              <a:rPr lang="en-US" i="1" dirty="0" smtClean="0"/>
              <a:t>                  k </a:t>
            </a:r>
            <a:r>
              <a:rPr lang="en-US" dirty="0" smtClean="0"/>
              <a:t>= the discount rate that is equal to the investors’ required rate of return for asset </a:t>
            </a:r>
            <a:r>
              <a:rPr lang="en-US" i="1" dirty="0" smtClean="0"/>
              <a:t>j, </a:t>
            </a:r>
            <a:r>
              <a:rPr lang="en-US" dirty="0" smtClean="0"/>
              <a:t>which is determined by the uncertainty (risk) of the stock’s cash flows.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19800"/>
          </a:xfrm>
        </p:spPr>
        <p:txBody>
          <a:bodyPr>
            <a:normAutofit lnSpcReduction="10000"/>
          </a:bodyPr>
          <a:lstStyle/>
          <a:p>
            <a:pPr algn="just"/>
            <a:r>
              <a:rPr lang="en-US" dirty="0" smtClean="0"/>
              <a:t>As noted, the specific cash flows used will differ between techniques. </a:t>
            </a:r>
          </a:p>
          <a:p>
            <a:pPr algn="just"/>
            <a:r>
              <a:rPr lang="en-US" dirty="0" smtClean="0"/>
              <a:t>They range from dividends (the best-known model) to operating free cash flow and free cash flow to equity. </a:t>
            </a:r>
          </a:p>
          <a:p>
            <a:pPr algn="just"/>
            <a:r>
              <a:rPr lang="en-US" dirty="0" smtClean="0"/>
              <a:t>We begin with a fairly detailed presentation of the </a:t>
            </a:r>
            <a:r>
              <a:rPr lang="en-US" i="1" dirty="0" smtClean="0">
                <a:solidFill>
                  <a:srgbClr val="FF00FF"/>
                </a:solidFill>
              </a:rPr>
              <a:t>present-value-of-dividend model, referred to as the dividend discount model (DDM), </a:t>
            </a:r>
            <a:r>
              <a:rPr lang="en-US" dirty="0" smtClean="0"/>
              <a:t>because it is intuitively appealing and is the best-known model.</a:t>
            </a:r>
          </a:p>
          <a:p>
            <a:pPr algn="just"/>
            <a:r>
              <a:rPr lang="en-US" dirty="0" smtClean="0"/>
              <a:t>Also, its general approach is similar to the other discounted cash flow models.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943600"/>
          </a:xfrm>
        </p:spPr>
        <p:txBody>
          <a:bodyPr>
            <a:normAutofit fontScale="92500" lnSpcReduction="20000"/>
          </a:bodyPr>
          <a:lstStyle/>
          <a:p>
            <a:pPr algn="just"/>
            <a:r>
              <a:rPr lang="en-US" dirty="0" smtClean="0">
                <a:solidFill>
                  <a:srgbClr val="FF00FF"/>
                </a:solidFill>
              </a:rPr>
              <a:t>The Dividend Discount Model (DDM)- </a:t>
            </a:r>
            <a:r>
              <a:rPr lang="en-US" dirty="0" smtClean="0"/>
              <a:t>The dividend discount model assumes that the value of a share of common stock is the present value of all future dividends as follows:</a:t>
            </a:r>
          </a:p>
          <a:p>
            <a:pPr algn="just">
              <a:buNone/>
            </a:pPr>
            <a:r>
              <a:rPr lang="en-US" b="1" dirty="0" smtClean="0">
                <a:solidFill>
                  <a:srgbClr val="00B050"/>
                </a:solidFill>
              </a:rPr>
              <a:t>         </a:t>
            </a:r>
            <a:r>
              <a:rPr lang="en-US" b="1" dirty="0" err="1" smtClean="0">
                <a:solidFill>
                  <a:srgbClr val="00B050"/>
                </a:solidFill>
              </a:rPr>
              <a:t>Vj</a:t>
            </a:r>
            <a:r>
              <a:rPr lang="en-US" b="1" dirty="0" smtClean="0">
                <a:solidFill>
                  <a:srgbClr val="00B050"/>
                </a:solidFill>
              </a:rPr>
              <a:t>=    </a:t>
            </a:r>
            <a:r>
              <a:rPr lang="en-US" b="1" u="sng" dirty="0" smtClean="0">
                <a:solidFill>
                  <a:srgbClr val="00B050"/>
                </a:solidFill>
              </a:rPr>
              <a:t>D1    </a:t>
            </a:r>
            <a:r>
              <a:rPr lang="en-US" b="1" dirty="0" smtClean="0">
                <a:solidFill>
                  <a:srgbClr val="00B050"/>
                </a:solidFill>
              </a:rPr>
              <a:t>   +   </a:t>
            </a:r>
            <a:r>
              <a:rPr lang="en-US" b="1" u="sng" dirty="0" smtClean="0">
                <a:solidFill>
                  <a:srgbClr val="00B050"/>
                </a:solidFill>
              </a:rPr>
              <a:t> D2    </a:t>
            </a:r>
            <a:r>
              <a:rPr lang="en-US" b="1" dirty="0" smtClean="0">
                <a:solidFill>
                  <a:srgbClr val="00B050"/>
                </a:solidFill>
              </a:rPr>
              <a:t>  +   </a:t>
            </a:r>
            <a:r>
              <a:rPr lang="en-US" b="1" u="sng" dirty="0" smtClean="0">
                <a:solidFill>
                  <a:srgbClr val="00B050"/>
                </a:solidFill>
              </a:rPr>
              <a:t> D3    </a:t>
            </a:r>
            <a:r>
              <a:rPr lang="en-US" b="1" dirty="0" smtClean="0">
                <a:solidFill>
                  <a:srgbClr val="00B050"/>
                </a:solidFill>
              </a:rPr>
              <a:t>  + ……+ </a:t>
            </a:r>
            <a:r>
              <a:rPr lang="en-US" b="1" u="sng" dirty="0" smtClean="0">
                <a:solidFill>
                  <a:srgbClr val="00B050"/>
                </a:solidFill>
              </a:rPr>
              <a:t>D∞</a:t>
            </a:r>
            <a:endParaRPr lang="en-US" dirty="0" smtClean="0">
              <a:solidFill>
                <a:srgbClr val="00B050"/>
              </a:solidFill>
            </a:endParaRPr>
          </a:p>
          <a:p>
            <a:pPr algn="just">
              <a:buNone/>
            </a:pPr>
            <a:r>
              <a:rPr lang="en-US" b="1" dirty="0" smtClean="0">
                <a:solidFill>
                  <a:srgbClr val="00B050"/>
                </a:solidFill>
              </a:rPr>
              <a:t>                (1+k)1        (1+k)2      (1+k)3           (1+k)∞</a:t>
            </a:r>
            <a:endParaRPr lang="en-US" dirty="0" smtClean="0">
              <a:solidFill>
                <a:srgbClr val="00B050"/>
              </a:solidFill>
            </a:endParaRPr>
          </a:p>
          <a:p>
            <a:pPr algn="just">
              <a:buNone/>
            </a:pPr>
            <a:r>
              <a:rPr lang="en-US" b="1" dirty="0" smtClean="0"/>
              <a:t>                                              </a:t>
            </a:r>
            <a:r>
              <a:rPr lang="en-US" b="1" dirty="0" smtClean="0">
                <a:solidFill>
                  <a:srgbClr val="7030A0"/>
                </a:solidFill>
              </a:rPr>
              <a:t>n</a:t>
            </a:r>
            <a:endParaRPr lang="en-US" dirty="0" smtClean="0">
              <a:solidFill>
                <a:srgbClr val="7030A0"/>
              </a:solidFill>
            </a:endParaRPr>
          </a:p>
          <a:p>
            <a:pPr algn="just">
              <a:buNone/>
            </a:pPr>
            <a:r>
              <a:rPr lang="en-US" b="1" dirty="0" smtClean="0">
                <a:solidFill>
                  <a:srgbClr val="7030A0"/>
                </a:solidFill>
              </a:rPr>
              <a:t>                                            =∑       </a:t>
            </a:r>
            <a:r>
              <a:rPr lang="en-US" b="1" u="sng" dirty="0" err="1" smtClean="0">
                <a:solidFill>
                  <a:srgbClr val="7030A0"/>
                </a:solidFill>
              </a:rPr>
              <a:t>Dt</a:t>
            </a:r>
            <a:endParaRPr lang="en-US" dirty="0" smtClean="0">
              <a:solidFill>
                <a:srgbClr val="7030A0"/>
              </a:solidFill>
            </a:endParaRPr>
          </a:p>
          <a:p>
            <a:pPr algn="just">
              <a:buNone/>
            </a:pPr>
            <a:r>
              <a:rPr lang="en-US" b="1" dirty="0" smtClean="0">
                <a:solidFill>
                  <a:srgbClr val="7030A0"/>
                </a:solidFill>
              </a:rPr>
              <a:t>                                             t=1   (1+k)t</a:t>
            </a:r>
            <a:endParaRPr lang="en-US" dirty="0" smtClean="0">
              <a:solidFill>
                <a:srgbClr val="7030A0"/>
              </a:solidFill>
            </a:endParaRPr>
          </a:p>
          <a:p>
            <a:pPr algn="just"/>
            <a:r>
              <a:rPr lang="en-US" b="1" dirty="0" smtClean="0"/>
              <a:t>Where:</a:t>
            </a:r>
          </a:p>
          <a:p>
            <a:pPr algn="just"/>
            <a:r>
              <a:rPr lang="en-US" i="1" dirty="0" err="1" smtClean="0"/>
              <a:t>Vj</a:t>
            </a:r>
            <a:r>
              <a:rPr lang="en-US" i="1" dirty="0" smtClean="0"/>
              <a:t> </a:t>
            </a:r>
            <a:r>
              <a:rPr lang="en-US" dirty="0" smtClean="0"/>
              <a:t>= value of common stock </a:t>
            </a:r>
            <a:r>
              <a:rPr lang="en-US" i="1" dirty="0" smtClean="0"/>
              <a:t>j</a:t>
            </a:r>
            <a:endParaRPr lang="en-US" dirty="0" smtClean="0"/>
          </a:p>
          <a:p>
            <a:pPr algn="just"/>
            <a:r>
              <a:rPr lang="en-US" i="1" dirty="0" err="1" smtClean="0"/>
              <a:t>Dt</a:t>
            </a:r>
            <a:r>
              <a:rPr lang="en-US" i="1" dirty="0" smtClean="0"/>
              <a:t> </a:t>
            </a:r>
            <a:r>
              <a:rPr lang="en-US" dirty="0" smtClean="0"/>
              <a:t>= dividend during period </a:t>
            </a:r>
            <a:r>
              <a:rPr lang="en-US" i="1" dirty="0" smtClean="0"/>
              <a:t>t</a:t>
            </a:r>
            <a:endParaRPr lang="en-US" dirty="0" smtClean="0"/>
          </a:p>
          <a:p>
            <a:pPr algn="just"/>
            <a:r>
              <a:rPr lang="en-US" i="1" dirty="0" smtClean="0"/>
              <a:t>k </a:t>
            </a:r>
            <a:r>
              <a:rPr lang="en-US" dirty="0" smtClean="0"/>
              <a:t>= required rate of return on stock </a:t>
            </a:r>
            <a:r>
              <a:rPr lang="en-US" i="1" dirty="0" smtClean="0"/>
              <a:t>j</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763000" cy="5943600"/>
          </a:xfrm>
        </p:spPr>
        <p:txBody>
          <a:bodyPr>
            <a:normAutofit fontScale="92500" lnSpcReduction="20000"/>
          </a:bodyPr>
          <a:lstStyle/>
          <a:p>
            <a:pPr algn="just"/>
            <a:r>
              <a:rPr lang="en-US" dirty="0" smtClean="0"/>
              <a:t>An obvious question is: What happens when the stock is not held for an infinite period? A sale of the stock at the end of Year 2 would imply the following formula:</a:t>
            </a:r>
            <a:r>
              <a:rPr lang="en-US" b="1" dirty="0" smtClean="0"/>
              <a:t> </a:t>
            </a:r>
            <a:endParaRPr lang="en-US" dirty="0" smtClean="0"/>
          </a:p>
          <a:p>
            <a:pPr algn="just">
              <a:buNone/>
            </a:pPr>
            <a:r>
              <a:rPr lang="en-US" b="1" dirty="0" smtClean="0"/>
              <a:t>         </a:t>
            </a:r>
            <a:r>
              <a:rPr lang="en-US" b="1" dirty="0" err="1" smtClean="0"/>
              <a:t>Vj</a:t>
            </a:r>
            <a:r>
              <a:rPr lang="en-US" b="1" dirty="0" smtClean="0"/>
              <a:t>=    </a:t>
            </a:r>
            <a:r>
              <a:rPr lang="en-US" b="1" u="sng" dirty="0" smtClean="0"/>
              <a:t>D1    </a:t>
            </a:r>
            <a:r>
              <a:rPr lang="en-US" b="1" dirty="0" smtClean="0"/>
              <a:t>  +    </a:t>
            </a:r>
            <a:r>
              <a:rPr lang="en-US" b="1" u="sng" dirty="0" smtClean="0"/>
              <a:t> D2    </a:t>
            </a:r>
            <a:r>
              <a:rPr lang="en-US" b="1" dirty="0" smtClean="0"/>
              <a:t>   + </a:t>
            </a:r>
            <a:r>
              <a:rPr lang="en-US" b="1" u="sng" dirty="0" smtClean="0"/>
              <a:t> SPj2</a:t>
            </a:r>
            <a:endParaRPr lang="en-US" dirty="0" smtClean="0"/>
          </a:p>
          <a:p>
            <a:pPr algn="just">
              <a:buNone/>
            </a:pPr>
            <a:r>
              <a:rPr lang="en-US" b="1" dirty="0" smtClean="0"/>
              <a:t>                 (1+k)1        (1+k)2    (1+k)2</a:t>
            </a:r>
          </a:p>
          <a:p>
            <a:pPr algn="just">
              <a:buNone/>
            </a:pPr>
            <a:r>
              <a:rPr lang="en-US" dirty="0" smtClean="0"/>
              <a:t> </a:t>
            </a:r>
          </a:p>
          <a:p>
            <a:pPr algn="just"/>
            <a:r>
              <a:rPr lang="en-US" dirty="0" smtClean="0"/>
              <a:t>The value is equal to the two </a:t>
            </a:r>
            <a:r>
              <a:rPr lang="en-US" dirty="0" smtClean="0">
                <a:solidFill>
                  <a:srgbClr val="000099"/>
                </a:solidFill>
              </a:rPr>
              <a:t>dividend payments during Years 1 and 2 </a:t>
            </a:r>
            <a:r>
              <a:rPr lang="en-US" dirty="0" smtClean="0"/>
              <a:t>plus the </a:t>
            </a:r>
            <a:r>
              <a:rPr lang="en-US" dirty="0" smtClean="0">
                <a:solidFill>
                  <a:srgbClr val="FF00FF"/>
                </a:solidFill>
              </a:rPr>
              <a:t>sale price (</a:t>
            </a:r>
            <a:r>
              <a:rPr lang="en-US" i="1" dirty="0" smtClean="0">
                <a:solidFill>
                  <a:srgbClr val="FF00FF"/>
                </a:solidFill>
              </a:rPr>
              <a:t>SP</a:t>
            </a:r>
            <a:r>
              <a:rPr lang="en-US" dirty="0" smtClean="0">
                <a:solidFill>
                  <a:srgbClr val="FF00FF"/>
                </a:solidFill>
              </a:rPr>
              <a:t>) </a:t>
            </a:r>
            <a:r>
              <a:rPr lang="en-US" dirty="0" smtClean="0"/>
              <a:t>for stock </a:t>
            </a:r>
            <a:r>
              <a:rPr lang="en-US" i="1" dirty="0" smtClean="0"/>
              <a:t>j </a:t>
            </a:r>
            <a:r>
              <a:rPr lang="en-US" dirty="0" smtClean="0"/>
              <a:t>at the end of Year 2. The expected selling price of stock </a:t>
            </a:r>
            <a:r>
              <a:rPr lang="en-US" i="1" dirty="0" smtClean="0"/>
              <a:t>j </a:t>
            </a:r>
            <a:r>
              <a:rPr lang="en-US" dirty="0" smtClean="0"/>
              <a:t>at the end of Year 2 (</a:t>
            </a:r>
            <a:r>
              <a:rPr lang="en-US" i="1" dirty="0" smtClean="0"/>
              <a:t>SPj</a:t>
            </a:r>
            <a:r>
              <a:rPr lang="en-US" dirty="0" smtClean="0"/>
              <a:t>2) is simply the value of all remaining dividend payments.</a:t>
            </a:r>
          </a:p>
          <a:p>
            <a:pPr algn="just">
              <a:buNone/>
            </a:pPr>
            <a:r>
              <a:rPr lang="en-US" b="1" dirty="0" smtClean="0"/>
              <a:t>   SPj2=    </a:t>
            </a:r>
            <a:r>
              <a:rPr lang="en-US" b="1" u="sng" dirty="0" smtClean="0"/>
              <a:t>D3    </a:t>
            </a:r>
            <a:r>
              <a:rPr lang="en-US" b="1" dirty="0" smtClean="0"/>
              <a:t> +     </a:t>
            </a:r>
            <a:r>
              <a:rPr lang="en-US" b="1" u="sng" dirty="0" smtClean="0"/>
              <a:t> D4    </a:t>
            </a:r>
            <a:r>
              <a:rPr lang="en-US" b="1" dirty="0" smtClean="0"/>
              <a:t>  + …….…+  </a:t>
            </a:r>
            <a:r>
              <a:rPr lang="en-US" b="1" u="sng" dirty="0" smtClean="0"/>
              <a:t>D∞</a:t>
            </a:r>
            <a:endParaRPr lang="en-US" dirty="0" smtClean="0"/>
          </a:p>
          <a:p>
            <a:pPr algn="just">
              <a:buNone/>
            </a:pPr>
            <a:r>
              <a:rPr lang="en-US" b="1" dirty="0" smtClean="0"/>
              <a:t>              (1+k)1        (1+k)2                   (1+k)∞</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991600" cy="6096000"/>
          </a:xfrm>
        </p:spPr>
        <p:txBody>
          <a:bodyPr/>
          <a:lstStyle/>
          <a:p>
            <a:r>
              <a:rPr lang="en-US" sz="2800" dirty="0" smtClean="0"/>
              <a:t>If </a:t>
            </a:r>
            <a:r>
              <a:rPr lang="en-US" sz="2800" i="1" dirty="0" smtClean="0"/>
              <a:t>SPj</a:t>
            </a:r>
            <a:r>
              <a:rPr lang="en-US" sz="2800" dirty="0" smtClean="0"/>
              <a:t>2 is discounted back to the present by 1/(1 + </a:t>
            </a:r>
            <a:r>
              <a:rPr lang="en-US" sz="2800" i="1" dirty="0" smtClean="0"/>
              <a:t>k</a:t>
            </a:r>
            <a:r>
              <a:rPr lang="en-US" sz="2800" dirty="0" smtClean="0"/>
              <a:t>)2, this equation becomes:</a:t>
            </a:r>
          </a:p>
          <a:p>
            <a:endParaRPr lang="en-US" sz="2800" dirty="0" smtClean="0"/>
          </a:p>
          <a:p>
            <a:pPr>
              <a:buNone/>
            </a:pPr>
            <a:r>
              <a:rPr lang="en-US" b="1" dirty="0" smtClean="0">
                <a:solidFill>
                  <a:srgbClr val="FF00FF"/>
                </a:solidFill>
              </a:rPr>
              <a:t>                           </a:t>
            </a:r>
            <a:r>
              <a:rPr lang="en-US" b="1" u="sng" dirty="0" smtClean="0">
                <a:solidFill>
                  <a:srgbClr val="FF00FF"/>
                </a:solidFill>
              </a:rPr>
              <a:t>D3    </a:t>
            </a:r>
            <a:r>
              <a:rPr lang="en-US" b="1" dirty="0" smtClean="0">
                <a:solidFill>
                  <a:srgbClr val="FF00FF"/>
                </a:solidFill>
              </a:rPr>
              <a:t>      +</a:t>
            </a:r>
            <a:r>
              <a:rPr lang="en-US" b="1" u="sng" dirty="0" smtClean="0">
                <a:solidFill>
                  <a:srgbClr val="FF00FF"/>
                </a:solidFill>
              </a:rPr>
              <a:t> D4    </a:t>
            </a:r>
            <a:r>
              <a:rPr lang="en-US" b="1" dirty="0" smtClean="0">
                <a:solidFill>
                  <a:srgbClr val="FF00FF"/>
                </a:solidFill>
              </a:rPr>
              <a:t>    + ……+ </a:t>
            </a:r>
            <a:r>
              <a:rPr lang="en-US" b="1" u="sng" dirty="0" smtClean="0">
                <a:solidFill>
                  <a:srgbClr val="FF00FF"/>
                </a:solidFill>
              </a:rPr>
              <a:t>D∞</a:t>
            </a:r>
            <a:endParaRPr lang="en-US" dirty="0" smtClean="0">
              <a:solidFill>
                <a:srgbClr val="FF00FF"/>
              </a:solidFill>
            </a:endParaRPr>
          </a:p>
          <a:p>
            <a:pPr>
              <a:buNone/>
            </a:pPr>
            <a:r>
              <a:rPr lang="en-US" b="1" dirty="0" smtClean="0">
                <a:solidFill>
                  <a:srgbClr val="FF00FF"/>
                </a:solidFill>
              </a:rPr>
              <a:t>   PV(SP2)=       </a:t>
            </a:r>
            <a:r>
              <a:rPr lang="en-US" b="1" u="sng" dirty="0" smtClean="0">
                <a:solidFill>
                  <a:srgbClr val="FF00FF"/>
                </a:solidFill>
              </a:rPr>
              <a:t>(1+k)       (1+k)2              (1+k)∞</a:t>
            </a:r>
            <a:endParaRPr lang="en-US" dirty="0" smtClean="0">
              <a:solidFill>
                <a:srgbClr val="FF00FF"/>
              </a:solidFill>
            </a:endParaRPr>
          </a:p>
          <a:p>
            <a:pPr>
              <a:buNone/>
            </a:pPr>
            <a:r>
              <a:rPr lang="en-US" b="1" dirty="0" smtClean="0">
                <a:solidFill>
                  <a:srgbClr val="FF00FF"/>
                </a:solidFill>
              </a:rPr>
              <a:t>                                                (1+k)2</a:t>
            </a:r>
            <a:endParaRPr lang="en-US" dirty="0" smtClean="0">
              <a:solidFill>
                <a:srgbClr val="FF00FF"/>
              </a:solidFill>
            </a:endParaRPr>
          </a:p>
          <a:p>
            <a:pPr>
              <a:buNone/>
            </a:pPr>
            <a:r>
              <a:rPr lang="en-US" b="1" dirty="0" smtClean="0"/>
              <a:t>                </a:t>
            </a:r>
            <a:r>
              <a:rPr lang="en-US" b="1" dirty="0" smtClean="0">
                <a:solidFill>
                  <a:srgbClr val="00B050"/>
                </a:solidFill>
              </a:rPr>
              <a:t>=</a:t>
            </a:r>
            <a:r>
              <a:rPr lang="en-US" b="1" u="sng" dirty="0" smtClean="0">
                <a:solidFill>
                  <a:srgbClr val="00B050"/>
                </a:solidFill>
              </a:rPr>
              <a:t> D1    </a:t>
            </a:r>
            <a:r>
              <a:rPr lang="en-US" b="1" dirty="0" smtClean="0">
                <a:solidFill>
                  <a:srgbClr val="00B050"/>
                </a:solidFill>
              </a:rPr>
              <a:t>      +</a:t>
            </a:r>
            <a:r>
              <a:rPr lang="en-US" b="1" u="sng" dirty="0" smtClean="0">
                <a:solidFill>
                  <a:srgbClr val="00B050"/>
                </a:solidFill>
              </a:rPr>
              <a:t> D2    </a:t>
            </a:r>
            <a:r>
              <a:rPr lang="en-US" b="1" dirty="0" smtClean="0">
                <a:solidFill>
                  <a:srgbClr val="00B050"/>
                </a:solidFill>
              </a:rPr>
              <a:t>      + ……+ </a:t>
            </a:r>
            <a:r>
              <a:rPr lang="en-US" b="1" u="sng" dirty="0" smtClean="0">
                <a:solidFill>
                  <a:srgbClr val="00B050"/>
                </a:solidFill>
              </a:rPr>
              <a:t>D∞</a:t>
            </a:r>
            <a:endParaRPr lang="en-US" dirty="0" smtClean="0">
              <a:solidFill>
                <a:srgbClr val="00B050"/>
              </a:solidFill>
            </a:endParaRPr>
          </a:p>
          <a:p>
            <a:pPr>
              <a:buNone/>
            </a:pPr>
            <a:r>
              <a:rPr lang="en-US" b="1" dirty="0" smtClean="0">
                <a:solidFill>
                  <a:srgbClr val="00B050"/>
                </a:solidFill>
              </a:rPr>
              <a:t>                 (1+k)3        (1+k)4                  (1+k)∞</a:t>
            </a:r>
            <a:endParaRPr lang="en-US" dirty="0" smtClean="0">
              <a:solidFill>
                <a:srgbClr val="00B050"/>
              </a:solidFill>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763000" cy="6019800"/>
          </a:xfrm>
        </p:spPr>
        <p:txBody>
          <a:bodyPr>
            <a:normAutofit fontScale="85000" lnSpcReduction="20000"/>
          </a:bodyPr>
          <a:lstStyle/>
          <a:p>
            <a:pPr algn="just"/>
            <a:r>
              <a:rPr lang="en-US" dirty="0" smtClean="0">
                <a:solidFill>
                  <a:srgbClr val="FF0000"/>
                </a:solidFill>
              </a:rPr>
              <a:t>which is simply an extension of the original equation. Whenever the stock is sold, its value (that is, the sale price at that time) will be the present value of all future dividends. </a:t>
            </a:r>
          </a:p>
          <a:p>
            <a:pPr algn="just"/>
            <a:r>
              <a:rPr lang="en-US" dirty="0" smtClean="0">
                <a:solidFill>
                  <a:srgbClr val="FF0000"/>
                </a:solidFill>
              </a:rPr>
              <a:t>When this ending value is discounted back to the present, you are back to the original dividend discount model. </a:t>
            </a:r>
            <a:r>
              <a:rPr lang="en-US" b="1" dirty="0" smtClean="0">
                <a:solidFill>
                  <a:srgbClr val="6600CC"/>
                </a:solidFill>
              </a:rPr>
              <a:t>What about stocks that pay no dividends? </a:t>
            </a:r>
            <a:r>
              <a:rPr lang="en-US" dirty="0" smtClean="0">
                <a:solidFill>
                  <a:srgbClr val="FF0000"/>
                </a:solidFill>
              </a:rPr>
              <a:t>Again, the concept is the same, except that some of the early dividend payments are zero. </a:t>
            </a:r>
          </a:p>
          <a:p>
            <a:pPr algn="just"/>
            <a:r>
              <a:rPr lang="en-US" dirty="0" smtClean="0">
                <a:solidFill>
                  <a:srgbClr val="FF0000"/>
                </a:solidFill>
              </a:rPr>
              <a:t>Notably, there are expectations that </a:t>
            </a:r>
            <a:r>
              <a:rPr lang="en-US" i="1" dirty="0" smtClean="0">
                <a:solidFill>
                  <a:srgbClr val="FF0000"/>
                </a:solidFill>
              </a:rPr>
              <a:t>at some point </a:t>
            </a:r>
            <a:r>
              <a:rPr lang="en-US" dirty="0" smtClean="0">
                <a:solidFill>
                  <a:srgbClr val="FF0000"/>
                </a:solidFill>
              </a:rPr>
              <a:t>the firm will start paying dividends. If investors lacked such an expectation, nobody would be willing to buy the security. It would have zero value. </a:t>
            </a:r>
          </a:p>
          <a:p>
            <a:pPr algn="just"/>
            <a:r>
              <a:rPr lang="en-US" dirty="0" smtClean="0">
                <a:solidFill>
                  <a:srgbClr val="6600CC"/>
                </a:solidFill>
              </a:rPr>
              <a:t>A firm with a non-dividend-paying stock is reinvesting its capital in very profitable projects rather than paying current dividends so that its earnings and dividend stream will be larger and grow faster in the future.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763000" cy="6096000"/>
          </a:xfrm>
        </p:spPr>
        <p:txBody>
          <a:bodyPr>
            <a:normAutofit fontScale="92500" lnSpcReduction="10000"/>
          </a:bodyPr>
          <a:lstStyle/>
          <a:p>
            <a:pPr algn="just"/>
            <a:r>
              <a:rPr lang="en-US" dirty="0" smtClean="0">
                <a:solidFill>
                  <a:srgbClr val="FF0000"/>
                </a:solidFill>
              </a:rPr>
              <a:t>In this case, we would apply the</a:t>
            </a:r>
          </a:p>
          <a:p>
            <a:pPr algn="just">
              <a:buNone/>
            </a:pPr>
            <a:r>
              <a:rPr lang="en-US" dirty="0" smtClean="0">
                <a:solidFill>
                  <a:srgbClr val="FF0000"/>
                </a:solidFill>
              </a:rPr>
              <a:t>   </a:t>
            </a:r>
            <a:r>
              <a:rPr lang="en-US" dirty="0" smtClean="0">
                <a:solidFill>
                  <a:srgbClr val="6600CC"/>
                </a:solidFill>
              </a:rPr>
              <a:t>DDM as:</a:t>
            </a:r>
            <a:r>
              <a:rPr lang="en-US" b="1" dirty="0" smtClean="0">
                <a:solidFill>
                  <a:srgbClr val="6600CC"/>
                </a:solidFill>
              </a:rPr>
              <a:t> </a:t>
            </a:r>
            <a:r>
              <a:rPr lang="en-US" b="1" dirty="0" err="1" smtClean="0">
                <a:solidFill>
                  <a:srgbClr val="6600CC"/>
                </a:solidFill>
              </a:rPr>
              <a:t>Vj</a:t>
            </a:r>
            <a:r>
              <a:rPr lang="en-US" b="1" dirty="0" smtClean="0">
                <a:solidFill>
                  <a:srgbClr val="6600CC"/>
                </a:solidFill>
              </a:rPr>
              <a:t>=  </a:t>
            </a:r>
            <a:r>
              <a:rPr lang="en-US" b="1" u="sng" dirty="0" smtClean="0">
                <a:solidFill>
                  <a:srgbClr val="6600CC"/>
                </a:solidFill>
              </a:rPr>
              <a:t>D1    </a:t>
            </a:r>
            <a:r>
              <a:rPr lang="en-US" b="1" dirty="0" smtClean="0">
                <a:solidFill>
                  <a:srgbClr val="6600CC"/>
                </a:solidFill>
              </a:rPr>
              <a:t>      +</a:t>
            </a:r>
            <a:r>
              <a:rPr lang="en-US" b="1" u="sng" dirty="0" smtClean="0">
                <a:solidFill>
                  <a:srgbClr val="6600CC"/>
                </a:solidFill>
              </a:rPr>
              <a:t> D2    </a:t>
            </a:r>
            <a:r>
              <a:rPr lang="en-US" b="1" dirty="0" smtClean="0">
                <a:solidFill>
                  <a:srgbClr val="6600CC"/>
                </a:solidFill>
              </a:rPr>
              <a:t>      +</a:t>
            </a:r>
            <a:r>
              <a:rPr lang="en-US" b="1" u="sng" dirty="0" smtClean="0">
                <a:solidFill>
                  <a:srgbClr val="6600CC"/>
                </a:solidFill>
              </a:rPr>
              <a:t> D3    </a:t>
            </a:r>
            <a:r>
              <a:rPr lang="en-US" b="1" dirty="0" smtClean="0">
                <a:solidFill>
                  <a:srgbClr val="6600CC"/>
                </a:solidFill>
              </a:rPr>
              <a:t>  + ……+ </a:t>
            </a:r>
            <a:r>
              <a:rPr lang="en-US" b="1" u="sng" dirty="0" smtClean="0">
                <a:solidFill>
                  <a:srgbClr val="6600CC"/>
                </a:solidFill>
              </a:rPr>
              <a:t>D</a:t>
            </a:r>
            <a:endParaRPr lang="en-US" dirty="0" smtClean="0">
              <a:solidFill>
                <a:srgbClr val="6600CC"/>
              </a:solidFill>
            </a:endParaRPr>
          </a:p>
          <a:p>
            <a:pPr algn="just">
              <a:buNone/>
            </a:pPr>
            <a:r>
              <a:rPr lang="en-US" b="1" dirty="0" smtClean="0">
                <a:solidFill>
                  <a:srgbClr val="6600CC"/>
                </a:solidFill>
              </a:rPr>
              <a:t>                        (1+k)1        (1+k)2    (1+k)3               (1+k)∞</a:t>
            </a:r>
            <a:endParaRPr lang="en-US" dirty="0" smtClean="0">
              <a:solidFill>
                <a:srgbClr val="6600CC"/>
              </a:solidFill>
            </a:endParaRPr>
          </a:p>
          <a:p>
            <a:pPr algn="just">
              <a:buNone/>
            </a:pPr>
            <a:r>
              <a:rPr lang="en-US" dirty="0" smtClean="0">
                <a:solidFill>
                  <a:srgbClr val="FF0000"/>
                </a:solidFill>
              </a:rPr>
              <a:t> </a:t>
            </a:r>
          </a:p>
          <a:p>
            <a:pPr algn="just"/>
            <a:r>
              <a:rPr lang="en-US" dirty="0" smtClean="0">
                <a:solidFill>
                  <a:srgbClr val="00B050"/>
                </a:solidFill>
              </a:rPr>
              <a:t>Where: </a:t>
            </a:r>
            <a:r>
              <a:rPr lang="en-US" b="1" i="1" dirty="0" smtClean="0">
                <a:solidFill>
                  <a:srgbClr val="00B050"/>
                </a:solidFill>
              </a:rPr>
              <a:t>D</a:t>
            </a:r>
            <a:r>
              <a:rPr lang="en-US" b="1" dirty="0" smtClean="0">
                <a:solidFill>
                  <a:srgbClr val="00B050"/>
                </a:solidFill>
              </a:rPr>
              <a:t>1 = 0; </a:t>
            </a:r>
            <a:r>
              <a:rPr lang="en-US" b="1" i="1" dirty="0" smtClean="0">
                <a:solidFill>
                  <a:srgbClr val="00B050"/>
                </a:solidFill>
              </a:rPr>
              <a:t>D</a:t>
            </a:r>
            <a:r>
              <a:rPr lang="en-US" b="1" dirty="0" smtClean="0">
                <a:solidFill>
                  <a:srgbClr val="00B050"/>
                </a:solidFill>
              </a:rPr>
              <a:t>2 = 0</a:t>
            </a:r>
            <a:endParaRPr lang="en-US" dirty="0" smtClean="0">
              <a:solidFill>
                <a:srgbClr val="00B050"/>
              </a:solidFill>
            </a:endParaRPr>
          </a:p>
          <a:p>
            <a:pPr algn="just"/>
            <a:r>
              <a:rPr lang="en-US" dirty="0" smtClean="0">
                <a:solidFill>
                  <a:srgbClr val="FF00FF"/>
                </a:solidFill>
              </a:rPr>
              <a:t>The investor expects that when the firm starts paying dividends in Period 3, it will be a large initial amount and dividends will grow faster than those of a comparable stock that had paid out dividends. </a:t>
            </a:r>
          </a:p>
          <a:p>
            <a:pPr algn="just"/>
            <a:r>
              <a:rPr lang="en-US" dirty="0" smtClean="0">
                <a:solidFill>
                  <a:srgbClr val="FF0000"/>
                </a:solidFill>
              </a:rPr>
              <a:t>The stock has value because of these </a:t>
            </a:r>
            <a:r>
              <a:rPr lang="en-US" i="1" dirty="0" smtClean="0">
                <a:solidFill>
                  <a:srgbClr val="FF0000"/>
                </a:solidFill>
              </a:rPr>
              <a:t>future </a:t>
            </a:r>
            <a:r>
              <a:rPr lang="en-US" dirty="0" smtClean="0">
                <a:solidFill>
                  <a:srgbClr val="FF0000"/>
                </a:solidFill>
              </a:rPr>
              <a:t>dividends. We will apply this model to several cases having different holding periods that will show you how it works.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763000" cy="6096000"/>
          </a:xfrm>
        </p:spPr>
        <p:txBody>
          <a:bodyPr>
            <a:normAutofit lnSpcReduction="10000"/>
          </a:bodyPr>
          <a:lstStyle/>
          <a:p>
            <a:pPr algn="just"/>
            <a:r>
              <a:rPr lang="en-US" b="1" i="1" dirty="0" smtClean="0"/>
              <a:t>One-Year Holding Period- </a:t>
            </a:r>
            <a:r>
              <a:rPr lang="en-US" dirty="0" smtClean="0">
                <a:solidFill>
                  <a:srgbClr val="FF0000"/>
                </a:solidFill>
              </a:rPr>
              <a:t>Assume an investor wants to buy the stock, hold it for one year, and then sell it.  </a:t>
            </a:r>
          </a:p>
          <a:p>
            <a:pPr algn="just"/>
            <a:r>
              <a:rPr lang="en-US" dirty="0" smtClean="0">
                <a:solidFill>
                  <a:srgbClr val="FF0000"/>
                </a:solidFill>
              </a:rPr>
              <a:t>To determine the value of the stock that is, how much the investor should be willing to pay for it using the DDM, </a:t>
            </a:r>
            <a:r>
              <a:rPr lang="en-US" dirty="0" smtClean="0">
                <a:solidFill>
                  <a:srgbClr val="00B050"/>
                </a:solidFill>
              </a:rPr>
              <a:t>we must estimate the dividend to be received during the period, the expected sale price at the end of the holding period, and the investor’s required rate of return. </a:t>
            </a:r>
          </a:p>
          <a:p>
            <a:pPr algn="just"/>
            <a:r>
              <a:rPr lang="en-US" dirty="0" smtClean="0">
                <a:solidFill>
                  <a:srgbClr val="FF0000"/>
                </a:solidFill>
              </a:rPr>
              <a:t>To estimate the dividend for the coming year, adjust the current dividend for expectations regarding the change in the dividend during the year.</a:t>
            </a:r>
            <a:r>
              <a:rPr lang="en-US" b="1" i="1" dirty="0" smtClean="0">
                <a:solidFill>
                  <a:srgbClr val="FF0000"/>
                </a:solidFill>
              </a:rPr>
              <a:t> </a:t>
            </a:r>
            <a:endParaRPr lang="en-US" dirty="0" smtClean="0">
              <a:solidFill>
                <a:srgbClr val="FF0000"/>
              </a:solidFil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lvl="0"/>
            <a:r>
              <a:rPr lang="en-US" b="1" dirty="0" smtClean="0">
                <a:solidFill>
                  <a:srgbClr val="FF0000"/>
                </a:solidFill>
              </a:rPr>
              <a:t/>
            </a:r>
            <a:br>
              <a:rPr lang="en-US" b="1" dirty="0" smtClean="0">
                <a:solidFill>
                  <a:srgbClr val="FF0000"/>
                </a:solidFill>
              </a:rPr>
            </a:br>
            <a:r>
              <a:rPr lang="en-US" b="1" dirty="0" smtClean="0">
                <a:solidFill>
                  <a:srgbClr val="FF0000"/>
                </a:solidFill>
              </a:rPr>
              <a:t>4. Security Valuation</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a:xfrm>
            <a:off x="152400" y="609600"/>
            <a:ext cx="8839200" cy="6096000"/>
          </a:xfrm>
        </p:spPr>
        <p:txBody>
          <a:bodyPr>
            <a:normAutofit/>
          </a:bodyPr>
          <a:lstStyle/>
          <a:p>
            <a:pPr algn="just"/>
            <a:r>
              <a:rPr lang="en-US" dirty="0" smtClean="0"/>
              <a:t>There are two general approaches to the security valuation process:</a:t>
            </a:r>
          </a:p>
          <a:p>
            <a:pPr algn="just">
              <a:buNone/>
            </a:pPr>
            <a:r>
              <a:rPr lang="en-US" dirty="0" smtClean="0"/>
              <a:t>   (1) The top-down, three-step approach; or </a:t>
            </a:r>
          </a:p>
          <a:p>
            <a:pPr algn="just">
              <a:buNone/>
            </a:pPr>
            <a:r>
              <a:rPr lang="en-US" dirty="0" smtClean="0"/>
              <a:t>   (2) The bottom-up, stock valuation, stock-picking approach. </a:t>
            </a:r>
          </a:p>
          <a:p>
            <a:pPr algn="just"/>
            <a:r>
              <a:rPr lang="en-US" dirty="0" smtClean="0"/>
              <a:t>Both of these approaches can be implemented by either fundamentalists or technicians. </a:t>
            </a:r>
          </a:p>
          <a:p>
            <a:pPr algn="just"/>
            <a:r>
              <a:rPr lang="en-US" dirty="0" smtClean="0"/>
              <a:t>The difference between the two approaches is the perceived importance of the economy and a firm’s industry on the valuation of a firm and its stock.</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92500" lnSpcReduction="20000"/>
          </a:bodyPr>
          <a:lstStyle/>
          <a:p>
            <a:pPr algn="just"/>
            <a:r>
              <a:rPr lang="en-US" b="1" i="1" dirty="0" smtClean="0"/>
              <a:t>Multiple-Year Holding Period- </a:t>
            </a:r>
            <a:r>
              <a:rPr lang="en-US" dirty="0" smtClean="0">
                <a:solidFill>
                  <a:srgbClr val="FF0000"/>
                </a:solidFill>
              </a:rPr>
              <a:t>If you anticipate holding the stock for several years and then selling it, the valuation estimate is harder. </a:t>
            </a:r>
          </a:p>
          <a:p>
            <a:pPr algn="just"/>
            <a:r>
              <a:rPr lang="en-US" dirty="0" smtClean="0">
                <a:solidFill>
                  <a:srgbClr val="FF0000"/>
                </a:solidFill>
              </a:rPr>
              <a:t>You must forecast several future dividend payments and estimate the sale price of the stock several years in the future.</a:t>
            </a:r>
          </a:p>
          <a:p>
            <a:pPr algn="just"/>
            <a:r>
              <a:rPr lang="en-US" dirty="0" smtClean="0">
                <a:solidFill>
                  <a:srgbClr val="FF0000"/>
                </a:solidFill>
              </a:rPr>
              <a:t>The difficulty with estimating future dividend payments is that the future stream can have numerous forms. </a:t>
            </a:r>
            <a:r>
              <a:rPr lang="en-US" dirty="0" smtClean="0">
                <a:solidFill>
                  <a:srgbClr val="00B050"/>
                </a:solidFill>
              </a:rPr>
              <a:t>The exact estimate of the future dividends depends on two projections. </a:t>
            </a:r>
          </a:p>
          <a:p>
            <a:pPr algn="just"/>
            <a:r>
              <a:rPr lang="en-US" dirty="0" smtClean="0">
                <a:solidFill>
                  <a:srgbClr val="00B050"/>
                </a:solidFill>
              </a:rPr>
              <a:t>The first is your outlook for </a:t>
            </a:r>
            <a:r>
              <a:rPr lang="en-US" dirty="0" smtClean="0"/>
              <a:t>earnings growth </a:t>
            </a:r>
            <a:r>
              <a:rPr lang="en-US" dirty="0" smtClean="0">
                <a:solidFill>
                  <a:srgbClr val="00B050"/>
                </a:solidFill>
              </a:rPr>
              <a:t>because earnings are the source of dividends. </a:t>
            </a:r>
          </a:p>
          <a:p>
            <a:pPr algn="just"/>
            <a:r>
              <a:rPr lang="en-US" dirty="0" smtClean="0">
                <a:solidFill>
                  <a:srgbClr val="00B050"/>
                </a:solidFill>
              </a:rPr>
              <a:t>The second projection is the firm’s </a:t>
            </a:r>
            <a:r>
              <a:rPr lang="en-US" dirty="0" smtClean="0"/>
              <a:t>dividend policy, </a:t>
            </a:r>
            <a:r>
              <a:rPr lang="en-US" dirty="0" smtClean="0">
                <a:solidFill>
                  <a:srgbClr val="00B050"/>
                </a:solidFill>
              </a:rPr>
              <a:t>which can take several forms. </a:t>
            </a:r>
            <a:endParaRPr lang="en-US" dirty="0">
              <a:solidFill>
                <a:srgbClr val="00B05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763000" cy="6096000"/>
          </a:xfrm>
        </p:spPr>
        <p:txBody>
          <a:bodyPr>
            <a:normAutofit lnSpcReduction="10000"/>
          </a:bodyPr>
          <a:lstStyle/>
          <a:p>
            <a:pPr algn="just"/>
            <a:r>
              <a:rPr lang="en-US" dirty="0" smtClean="0">
                <a:solidFill>
                  <a:srgbClr val="FF0000"/>
                </a:solidFill>
              </a:rPr>
              <a:t>A firm can have a constant percent payout of earnings each year, which implies a change in dividend each year, or the firm could follow a step pattern in which it increases the dividend rate by a constant dollar amount each year or every two or three years. </a:t>
            </a:r>
          </a:p>
          <a:p>
            <a:pPr algn="just"/>
            <a:r>
              <a:rPr lang="en-US" dirty="0" smtClean="0">
                <a:solidFill>
                  <a:srgbClr val="000099"/>
                </a:solidFill>
              </a:rPr>
              <a:t>The easiest dividend policy to analyze is one where the firm enjoys a constant growth rate in earnings and maintains a constant dividend payout. </a:t>
            </a:r>
          </a:p>
          <a:p>
            <a:pPr algn="just"/>
            <a:r>
              <a:rPr lang="en-US" dirty="0" smtClean="0">
                <a:solidFill>
                  <a:srgbClr val="FF0000"/>
                </a:solidFill>
              </a:rPr>
              <a:t>This set of assumptions implies that the dividend stream will experience a constant growth rate that is equal to the earnings growth rate.</a:t>
            </a:r>
            <a:r>
              <a:rPr lang="en-US" b="1" i="1" dirty="0" smtClean="0">
                <a:solidFill>
                  <a:srgbClr val="FF0000"/>
                </a:solidFill>
              </a:rPr>
              <a:t> </a:t>
            </a:r>
            <a:endParaRPr lang="en-US"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533400"/>
            <a:ext cx="8686800" cy="6324600"/>
          </a:xfrm>
        </p:spPr>
        <p:txBody>
          <a:bodyPr>
            <a:normAutofit fontScale="92500" lnSpcReduction="20000"/>
          </a:bodyPr>
          <a:lstStyle/>
          <a:p>
            <a:pPr algn="just"/>
            <a:r>
              <a:rPr lang="en-US" b="1" i="1" dirty="0" smtClean="0"/>
              <a:t>Infinite Period Model </a:t>
            </a:r>
            <a:r>
              <a:rPr lang="en-US" dirty="0" smtClean="0">
                <a:solidFill>
                  <a:srgbClr val="FF0000"/>
                </a:solidFill>
              </a:rPr>
              <a:t>We can extend the multi-period model by extending our estimates of dividends 5, 10, or 15 years into the future.  </a:t>
            </a:r>
          </a:p>
          <a:p>
            <a:pPr algn="just"/>
            <a:r>
              <a:rPr lang="en-US" dirty="0" smtClean="0">
                <a:solidFill>
                  <a:srgbClr val="FF0000"/>
                </a:solidFill>
              </a:rPr>
              <a:t>The benefits derived from these extensions would be minimal, however, and you would quickly become bored with this exercise. </a:t>
            </a:r>
          </a:p>
          <a:p>
            <a:pPr algn="just"/>
            <a:r>
              <a:rPr lang="en-US" dirty="0" smtClean="0">
                <a:solidFill>
                  <a:srgbClr val="FF0000"/>
                </a:solidFill>
              </a:rPr>
              <a:t>Instead, we will move to the infinite period dividend discount model, which assumes investors estimate future dividend payments for an infinite number of periods.</a:t>
            </a:r>
          </a:p>
          <a:p>
            <a:pPr algn="just"/>
            <a:r>
              <a:rPr lang="en-US" dirty="0" smtClean="0">
                <a:solidFill>
                  <a:srgbClr val="FF0000"/>
                </a:solidFill>
              </a:rPr>
              <a:t>Needless to say, this is a formidable task! We must make some simplifying assumptions about this future stream of dividends to make the task viable.</a:t>
            </a:r>
          </a:p>
          <a:p>
            <a:pPr algn="just"/>
            <a:r>
              <a:rPr lang="en-US" dirty="0" smtClean="0">
                <a:solidFill>
                  <a:srgbClr val="000099"/>
                </a:solidFill>
              </a:rPr>
              <a:t>The easiest assumption is that </a:t>
            </a:r>
            <a:r>
              <a:rPr lang="en-US" i="1" dirty="0" smtClean="0">
                <a:solidFill>
                  <a:srgbClr val="000099"/>
                </a:solidFill>
              </a:rPr>
              <a:t>the</a:t>
            </a:r>
            <a:r>
              <a:rPr lang="en-US" dirty="0" smtClean="0">
                <a:solidFill>
                  <a:srgbClr val="000099"/>
                </a:solidFill>
              </a:rPr>
              <a:t> </a:t>
            </a:r>
            <a:r>
              <a:rPr lang="en-US" i="1" dirty="0" smtClean="0">
                <a:solidFill>
                  <a:srgbClr val="000099"/>
                </a:solidFill>
              </a:rPr>
              <a:t>future dividend stream will grow at a constant rate for an infinite period. </a:t>
            </a:r>
            <a:endParaRPr lang="en-US" dirty="0">
              <a:solidFill>
                <a:srgbClr val="00009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92500" lnSpcReduction="20000"/>
          </a:bodyPr>
          <a:lstStyle/>
          <a:p>
            <a:pPr algn="just"/>
            <a:r>
              <a:rPr lang="en-US" dirty="0" smtClean="0">
                <a:solidFill>
                  <a:srgbClr val="FF0000"/>
                </a:solidFill>
              </a:rPr>
              <a:t>This is a rather heroic assumption in many instances, but where it does hold, we can use the model to value individual stocks as well as the aggregate market and alternative industries. This model is generalized as follows:</a:t>
            </a:r>
          </a:p>
          <a:p>
            <a:pPr algn="just">
              <a:buNone/>
            </a:pPr>
            <a:r>
              <a:rPr lang="en-US" dirty="0" smtClean="0">
                <a:solidFill>
                  <a:srgbClr val="FF0000"/>
                </a:solidFill>
              </a:rPr>
              <a:t>                   </a:t>
            </a:r>
            <a:r>
              <a:rPr lang="en-US" dirty="0" err="1" smtClean="0">
                <a:solidFill>
                  <a:srgbClr val="000099"/>
                </a:solidFill>
              </a:rPr>
              <a:t>Vj</a:t>
            </a:r>
            <a:r>
              <a:rPr lang="en-US" dirty="0" smtClean="0">
                <a:solidFill>
                  <a:srgbClr val="000099"/>
                </a:solidFill>
              </a:rPr>
              <a:t>=</a:t>
            </a:r>
            <a:r>
              <a:rPr lang="en-US" u="sng" dirty="0" smtClean="0">
                <a:solidFill>
                  <a:srgbClr val="000099"/>
                </a:solidFill>
              </a:rPr>
              <a:t>D0(1+g)</a:t>
            </a:r>
            <a:r>
              <a:rPr lang="en-US" dirty="0" smtClean="0">
                <a:solidFill>
                  <a:srgbClr val="000099"/>
                </a:solidFill>
              </a:rPr>
              <a:t>  + </a:t>
            </a:r>
            <a:r>
              <a:rPr lang="en-US" u="sng" dirty="0" smtClean="0">
                <a:solidFill>
                  <a:srgbClr val="000099"/>
                </a:solidFill>
              </a:rPr>
              <a:t>   D0(1+g)2</a:t>
            </a:r>
            <a:r>
              <a:rPr lang="en-US" dirty="0" smtClean="0">
                <a:solidFill>
                  <a:srgbClr val="000099"/>
                </a:solidFill>
              </a:rPr>
              <a:t>  + ….. +   </a:t>
            </a:r>
            <a:r>
              <a:rPr lang="en-US" u="sng" dirty="0" smtClean="0">
                <a:solidFill>
                  <a:srgbClr val="000099"/>
                </a:solidFill>
              </a:rPr>
              <a:t>D0(1+g)n</a:t>
            </a:r>
            <a:endParaRPr lang="en-US" dirty="0" smtClean="0">
              <a:solidFill>
                <a:srgbClr val="000099"/>
              </a:solidFill>
            </a:endParaRPr>
          </a:p>
          <a:p>
            <a:pPr algn="just">
              <a:buNone/>
            </a:pPr>
            <a:r>
              <a:rPr lang="en-US" dirty="0" smtClean="0">
                <a:solidFill>
                  <a:srgbClr val="000099"/>
                </a:solidFill>
              </a:rPr>
              <a:t>                           (1+k)           (1+k)2                         (1+k)n</a:t>
            </a:r>
            <a:r>
              <a:rPr lang="en-US" dirty="0" smtClean="0">
                <a:solidFill>
                  <a:srgbClr val="FF0000"/>
                </a:solidFill>
              </a:rPr>
              <a:t>          </a:t>
            </a:r>
          </a:p>
          <a:p>
            <a:pPr algn="just"/>
            <a:r>
              <a:rPr lang="en-US" dirty="0" smtClean="0">
                <a:solidFill>
                  <a:srgbClr val="FF0000"/>
                </a:solidFill>
              </a:rPr>
              <a:t>  where:</a:t>
            </a:r>
          </a:p>
          <a:p>
            <a:pPr algn="just"/>
            <a:r>
              <a:rPr lang="en-US" i="1" dirty="0" err="1" smtClean="0">
                <a:solidFill>
                  <a:srgbClr val="FF0000"/>
                </a:solidFill>
              </a:rPr>
              <a:t>Vj</a:t>
            </a:r>
            <a:r>
              <a:rPr lang="en-US" i="1" dirty="0" smtClean="0">
                <a:solidFill>
                  <a:srgbClr val="FF0000"/>
                </a:solidFill>
              </a:rPr>
              <a:t> </a:t>
            </a:r>
            <a:r>
              <a:rPr lang="en-US" dirty="0" smtClean="0">
                <a:solidFill>
                  <a:srgbClr val="FF0000"/>
                </a:solidFill>
              </a:rPr>
              <a:t>= the value of stock </a:t>
            </a:r>
            <a:r>
              <a:rPr lang="en-US" i="1" dirty="0" smtClean="0">
                <a:solidFill>
                  <a:srgbClr val="FF0000"/>
                </a:solidFill>
              </a:rPr>
              <a:t>j</a:t>
            </a:r>
            <a:endParaRPr lang="en-US" dirty="0" smtClean="0">
              <a:solidFill>
                <a:srgbClr val="FF0000"/>
              </a:solidFill>
            </a:endParaRPr>
          </a:p>
          <a:p>
            <a:pPr algn="just"/>
            <a:r>
              <a:rPr lang="en-US" i="1" dirty="0" smtClean="0">
                <a:solidFill>
                  <a:srgbClr val="FF0000"/>
                </a:solidFill>
              </a:rPr>
              <a:t>D</a:t>
            </a:r>
            <a:r>
              <a:rPr lang="en-US" dirty="0" smtClean="0">
                <a:solidFill>
                  <a:srgbClr val="FF0000"/>
                </a:solidFill>
              </a:rPr>
              <a:t>0 = the dividend payment in the current period</a:t>
            </a:r>
          </a:p>
          <a:p>
            <a:pPr algn="just"/>
            <a:r>
              <a:rPr lang="en-US" i="1" dirty="0" smtClean="0">
                <a:solidFill>
                  <a:srgbClr val="FF0000"/>
                </a:solidFill>
              </a:rPr>
              <a:t>g </a:t>
            </a:r>
            <a:r>
              <a:rPr lang="en-US" dirty="0" smtClean="0">
                <a:solidFill>
                  <a:srgbClr val="FF0000"/>
                </a:solidFill>
              </a:rPr>
              <a:t>= the constant growth rate of dividends</a:t>
            </a:r>
          </a:p>
          <a:p>
            <a:pPr algn="just"/>
            <a:r>
              <a:rPr lang="en-US" i="1" dirty="0" smtClean="0">
                <a:solidFill>
                  <a:srgbClr val="FF0000"/>
                </a:solidFill>
              </a:rPr>
              <a:t>k </a:t>
            </a:r>
            <a:r>
              <a:rPr lang="en-US" dirty="0" smtClean="0">
                <a:solidFill>
                  <a:srgbClr val="FF0000"/>
                </a:solidFill>
              </a:rPr>
              <a:t>= the required rate of return on stock </a:t>
            </a:r>
            <a:r>
              <a:rPr lang="en-US" i="1" dirty="0" smtClean="0">
                <a:solidFill>
                  <a:srgbClr val="FF0000"/>
                </a:solidFill>
              </a:rPr>
              <a:t>j</a:t>
            </a:r>
            <a:endParaRPr lang="en-US" dirty="0" smtClean="0">
              <a:solidFill>
                <a:srgbClr val="FF0000"/>
              </a:solidFill>
            </a:endParaRPr>
          </a:p>
          <a:p>
            <a:pPr algn="just"/>
            <a:r>
              <a:rPr lang="en-US" i="1" dirty="0" smtClean="0">
                <a:solidFill>
                  <a:srgbClr val="FF0000"/>
                </a:solidFill>
              </a:rPr>
              <a:t>n </a:t>
            </a:r>
            <a:r>
              <a:rPr lang="en-US" dirty="0" smtClean="0">
                <a:solidFill>
                  <a:srgbClr val="FF0000"/>
                </a:solidFill>
              </a:rPr>
              <a:t>= the number of periods, which we assume to be infinite</a:t>
            </a:r>
            <a:endParaRPr lang="en-US"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92500" lnSpcReduction="20000"/>
          </a:bodyPr>
          <a:lstStyle/>
          <a:p>
            <a:pPr algn="just"/>
            <a:r>
              <a:rPr lang="en-US" b="1" dirty="0" smtClean="0">
                <a:solidFill>
                  <a:srgbClr val="00B050"/>
                </a:solidFill>
              </a:rPr>
              <a:t>Infinite Period DDM and Growth Companies </a:t>
            </a:r>
            <a:endParaRPr lang="en-US" dirty="0" smtClean="0">
              <a:solidFill>
                <a:srgbClr val="00B050"/>
              </a:solidFill>
            </a:endParaRPr>
          </a:p>
          <a:p>
            <a:pPr algn="just"/>
            <a:r>
              <a:rPr lang="en-US" dirty="0" smtClean="0">
                <a:solidFill>
                  <a:srgbClr val="FF0000"/>
                </a:solidFill>
              </a:rPr>
              <a:t>The infinite period DDM has the following assumptions:</a:t>
            </a:r>
          </a:p>
          <a:p>
            <a:pPr algn="just">
              <a:buNone/>
            </a:pPr>
            <a:r>
              <a:rPr lang="en-US" dirty="0" smtClean="0">
                <a:solidFill>
                  <a:srgbClr val="6600CC"/>
                </a:solidFill>
              </a:rPr>
              <a:t>    1. Dividends grow at a constant rate.</a:t>
            </a:r>
          </a:p>
          <a:p>
            <a:pPr algn="just">
              <a:buNone/>
            </a:pPr>
            <a:r>
              <a:rPr lang="en-US" dirty="0" smtClean="0">
                <a:solidFill>
                  <a:srgbClr val="6600CC"/>
                </a:solidFill>
              </a:rPr>
              <a:t>    2.The constant growth rate will continue for an infinite period.</a:t>
            </a:r>
          </a:p>
          <a:p>
            <a:pPr algn="just">
              <a:buNone/>
            </a:pPr>
            <a:r>
              <a:rPr lang="en-US" dirty="0" smtClean="0">
                <a:solidFill>
                  <a:srgbClr val="6600CC"/>
                </a:solidFill>
              </a:rPr>
              <a:t>    3. The required rate of return </a:t>
            </a:r>
            <a:r>
              <a:rPr lang="en-US" i="1" dirty="0" smtClean="0">
                <a:solidFill>
                  <a:srgbClr val="6600CC"/>
                </a:solidFill>
              </a:rPr>
              <a:t>(</a:t>
            </a:r>
            <a:r>
              <a:rPr lang="en-US" dirty="0" smtClean="0">
                <a:solidFill>
                  <a:srgbClr val="6600CC"/>
                </a:solidFill>
              </a:rPr>
              <a:t>k</a:t>
            </a:r>
            <a:r>
              <a:rPr lang="en-US" i="1" dirty="0" smtClean="0">
                <a:solidFill>
                  <a:srgbClr val="6600CC"/>
                </a:solidFill>
              </a:rPr>
              <a:t>) is greater than the infinite growth rate (</a:t>
            </a:r>
            <a:r>
              <a:rPr lang="en-US" dirty="0" smtClean="0">
                <a:solidFill>
                  <a:srgbClr val="6600CC"/>
                </a:solidFill>
              </a:rPr>
              <a:t>g</a:t>
            </a:r>
            <a:r>
              <a:rPr lang="en-US" i="1" dirty="0" smtClean="0">
                <a:solidFill>
                  <a:srgbClr val="6600CC"/>
                </a:solidFill>
              </a:rPr>
              <a:t>).</a:t>
            </a:r>
            <a:endParaRPr lang="en-US" dirty="0" smtClean="0">
              <a:solidFill>
                <a:srgbClr val="6600CC"/>
              </a:solidFill>
            </a:endParaRPr>
          </a:p>
          <a:p>
            <a:pPr algn="just"/>
            <a:r>
              <a:rPr lang="en-US" i="1" dirty="0" smtClean="0">
                <a:solidFill>
                  <a:srgbClr val="FF0000"/>
                </a:solidFill>
              </a:rPr>
              <a:t> </a:t>
            </a:r>
            <a:r>
              <a:rPr lang="en-US" dirty="0" smtClean="0">
                <a:solidFill>
                  <a:srgbClr val="FF0000"/>
                </a:solidFill>
              </a:rPr>
              <a:t>If it is not, the model gives meaningless results because the denominator becomes negative. </a:t>
            </a:r>
          </a:p>
          <a:p>
            <a:pPr algn="just"/>
            <a:r>
              <a:rPr lang="en-US" dirty="0" smtClean="0">
                <a:solidFill>
                  <a:srgbClr val="FF0000"/>
                </a:solidFill>
              </a:rPr>
              <a:t>First, the infinite period DDM assumes </a:t>
            </a:r>
            <a:r>
              <a:rPr lang="en-US" dirty="0" smtClean="0">
                <a:solidFill>
                  <a:srgbClr val="00B050"/>
                </a:solidFill>
              </a:rPr>
              <a:t>dividends will grow at a constant rate for an infinite period. </a:t>
            </a:r>
            <a:r>
              <a:rPr lang="en-US" dirty="0" smtClean="0">
                <a:solidFill>
                  <a:srgbClr val="FF0000"/>
                </a:solidFill>
              </a:rPr>
              <a:t>This assumption seldom holds for companies currently growing at above average rates.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a:bodyPr>
          <a:lstStyle/>
          <a:p>
            <a:pPr algn="just"/>
            <a:r>
              <a:rPr lang="en-US" dirty="0" smtClean="0">
                <a:solidFill>
                  <a:srgbClr val="6600CC"/>
                </a:solidFill>
              </a:rPr>
              <a:t>Second, </a:t>
            </a:r>
            <a:r>
              <a:rPr lang="en-US" dirty="0" smtClean="0">
                <a:solidFill>
                  <a:srgbClr val="FF0000"/>
                </a:solidFill>
              </a:rPr>
              <a:t>during the periods when these firms experience abnormally high rates of growth, their rates of growth probably exceed their required rates of return. </a:t>
            </a:r>
          </a:p>
          <a:p>
            <a:pPr algn="just"/>
            <a:r>
              <a:rPr lang="en-US" dirty="0" smtClean="0">
                <a:solidFill>
                  <a:srgbClr val="00B050"/>
                </a:solidFill>
              </a:rPr>
              <a:t>There is </a:t>
            </a:r>
            <a:r>
              <a:rPr lang="en-US" i="1" dirty="0" smtClean="0">
                <a:solidFill>
                  <a:srgbClr val="00B050"/>
                </a:solidFill>
              </a:rPr>
              <a:t>no </a:t>
            </a:r>
            <a:r>
              <a:rPr lang="en-US" dirty="0" smtClean="0">
                <a:solidFill>
                  <a:srgbClr val="00B050"/>
                </a:solidFill>
              </a:rPr>
              <a:t>automatic relationship between growth and risk; a high-growth company is not    necessarily a high-risk company. </a:t>
            </a:r>
          </a:p>
          <a:p>
            <a:pPr algn="just"/>
            <a:r>
              <a:rPr lang="en-US" dirty="0" smtClean="0">
                <a:solidFill>
                  <a:srgbClr val="FF0000"/>
                </a:solidFill>
              </a:rPr>
              <a:t>In fact, a firm growing at a high </a:t>
            </a:r>
            <a:r>
              <a:rPr lang="en-US" i="1" dirty="0" smtClean="0">
                <a:solidFill>
                  <a:srgbClr val="FF0000"/>
                </a:solidFill>
              </a:rPr>
              <a:t>constant rate </a:t>
            </a:r>
            <a:r>
              <a:rPr lang="en-US" dirty="0" smtClean="0">
                <a:solidFill>
                  <a:srgbClr val="FF0000"/>
                </a:solidFill>
              </a:rPr>
              <a:t>would have lower risk (less uncertainty) than a low-growth firm with an unstable earnings pattern.</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457200"/>
            <a:ext cx="8839200" cy="6248400"/>
          </a:xfrm>
        </p:spPr>
        <p:txBody>
          <a:bodyPr>
            <a:normAutofit fontScale="55000" lnSpcReduction="20000"/>
          </a:bodyPr>
          <a:lstStyle/>
          <a:p>
            <a:pPr algn="just"/>
            <a:r>
              <a:rPr lang="en-US" sz="4400" b="1" i="1" dirty="0" smtClean="0">
                <a:solidFill>
                  <a:srgbClr val="00B050"/>
                </a:solidFill>
              </a:rPr>
              <a:t>Present Value of Operating Free Cash Flows</a:t>
            </a:r>
          </a:p>
          <a:p>
            <a:pPr algn="just"/>
            <a:r>
              <a:rPr lang="en-US" sz="4200" dirty="0" smtClean="0"/>
              <a:t>In this model, you are deriving the value of the total firm because you are discounting the </a:t>
            </a:r>
            <a:r>
              <a:rPr lang="en-US" sz="4200" i="1" dirty="0" smtClean="0">
                <a:solidFill>
                  <a:srgbClr val="FF00FF"/>
                </a:solidFill>
              </a:rPr>
              <a:t>operating free cash flows prior to the payment of interest to the debt holders but after deducting funds needed to maintain the firm’s asset base (capital expenditures). </a:t>
            </a:r>
            <a:r>
              <a:rPr lang="en-US" sz="4200" dirty="0" smtClean="0"/>
              <a:t>Also, because you are discounting the total firm’s operating free cash flow, you would use the firm’s weighted average cost of capital (</a:t>
            </a:r>
            <a:r>
              <a:rPr lang="en-US" sz="4200" i="1" dirty="0" smtClean="0"/>
              <a:t>WACC</a:t>
            </a:r>
            <a:r>
              <a:rPr lang="en-US" sz="4200" dirty="0" smtClean="0"/>
              <a:t>) as your discount rate. Therefore, once you estimate the value of the total firm, you subtract the value of debt, assuming your goal is to estimate the value of the firm’s equity. The total value of the firm is equal to:</a:t>
            </a:r>
          </a:p>
          <a:p>
            <a:pPr algn="just">
              <a:buNone/>
            </a:pPr>
            <a:r>
              <a:rPr lang="en-US" sz="4200" dirty="0" smtClean="0"/>
              <a:t>                        </a:t>
            </a:r>
            <a:r>
              <a:rPr lang="en-US" sz="4200" b="1" dirty="0" smtClean="0">
                <a:solidFill>
                  <a:srgbClr val="FF00FF"/>
                </a:solidFill>
              </a:rPr>
              <a:t> n</a:t>
            </a:r>
          </a:p>
          <a:p>
            <a:pPr algn="just">
              <a:buNone/>
            </a:pPr>
            <a:r>
              <a:rPr lang="en-US" sz="4200" b="1" dirty="0" smtClean="0">
                <a:solidFill>
                  <a:srgbClr val="FF00FF"/>
                </a:solidFill>
              </a:rPr>
              <a:t>               </a:t>
            </a:r>
            <a:r>
              <a:rPr lang="en-US" sz="4200" b="1" dirty="0" err="1" smtClean="0">
                <a:solidFill>
                  <a:srgbClr val="FF00FF"/>
                </a:solidFill>
              </a:rPr>
              <a:t>Vj</a:t>
            </a:r>
            <a:r>
              <a:rPr lang="en-US" sz="4200" b="1" dirty="0" smtClean="0">
                <a:solidFill>
                  <a:srgbClr val="FF00FF"/>
                </a:solidFill>
              </a:rPr>
              <a:t>=    ∑        </a:t>
            </a:r>
            <a:r>
              <a:rPr lang="en-US" sz="4200" b="1" u="sng" dirty="0" err="1" smtClean="0">
                <a:solidFill>
                  <a:srgbClr val="FF00FF"/>
                </a:solidFill>
              </a:rPr>
              <a:t>OFCFt</a:t>
            </a:r>
            <a:endParaRPr lang="en-US" sz="4200" b="1" dirty="0" smtClean="0">
              <a:solidFill>
                <a:srgbClr val="FF00FF"/>
              </a:solidFill>
            </a:endParaRPr>
          </a:p>
          <a:p>
            <a:pPr algn="just">
              <a:buNone/>
            </a:pPr>
            <a:r>
              <a:rPr lang="en-US" sz="4200" b="1" dirty="0" smtClean="0">
                <a:solidFill>
                  <a:srgbClr val="FF00FF"/>
                </a:solidFill>
              </a:rPr>
              <a:t>                       t=1    (1+WACCj)t</a:t>
            </a:r>
          </a:p>
          <a:p>
            <a:pPr algn="just"/>
            <a:r>
              <a:rPr lang="en-US" sz="4200" dirty="0" smtClean="0"/>
              <a:t>Where:</a:t>
            </a:r>
          </a:p>
          <a:p>
            <a:pPr algn="just"/>
            <a:r>
              <a:rPr lang="en-US" sz="4200" i="1" dirty="0" err="1" smtClean="0"/>
              <a:t>Vj</a:t>
            </a:r>
            <a:r>
              <a:rPr lang="en-US" sz="4200" i="1" dirty="0" smtClean="0"/>
              <a:t> </a:t>
            </a:r>
            <a:r>
              <a:rPr lang="en-US" sz="4200" dirty="0" smtClean="0"/>
              <a:t>= value of firm </a:t>
            </a:r>
            <a:r>
              <a:rPr lang="en-US" sz="4200" i="1" dirty="0" smtClean="0"/>
              <a:t>j</a:t>
            </a:r>
            <a:endParaRPr lang="en-US" sz="4200" dirty="0" smtClean="0"/>
          </a:p>
          <a:p>
            <a:pPr algn="just"/>
            <a:r>
              <a:rPr lang="en-US" sz="4200" i="1" dirty="0" smtClean="0"/>
              <a:t>n </a:t>
            </a:r>
            <a:r>
              <a:rPr lang="en-US" sz="4200" dirty="0" smtClean="0"/>
              <a:t>= number of periods assumed to be infinite</a:t>
            </a:r>
          </a:p>
          <a:p>
            <a:pPr algn="just"/>
            <a:r>
              <a:rPr lang="en-US" sz="4200" i="1" dirty="0" err="1" smtClean="0"/>
              <a:t>OFCFt</a:t>
            </a:r>
            <a:r>
              <a:rPr lang="en-US" sz="4200" i="1" dirty="0" smtClean="0"/>
              <a:t> </a:t>
            </a:r>
            <a:r>
              <a:rPr lang="en-US" sz="4200" dirty="0" smtClean="0"/>
              <a:t>= the firm’s operating free cash flow in period </a:t>
            </a:r>
            <a:r>
              <a:rPr lang="en-US" sz="4200" i="1" dirty="0" smtClean="0"/>
              <a:t>t. </a:t>
            </a:r>
            <a:endParaRPr lang="en-US" sz="4200" dirty="0" smtClean="0"/>
          </a:p>
          <a:p>
            <a:pPr algn="just"/>
            <a:r>
              <a:rPr lang="en-US" sz="4200" dirty="0" err="1" smtClean="0"/>
              <a:t>WACCj</a:t>
            </a:r>
            <a:r>
              <a:rPr lang="en-US" sz="4200" dirty="0" smtClean="0"/>
              <a:t> = firm </a:t>
            </a:r>
            <a:r>
              <a:rPr lang="en-US" sz="4200" i="1" dirty="0" err="1" smtClean="0"/>
              <a:t>j’</a:t>
            </a:r>
            <a:r>
              <a:rPr lang="en-US" sz="4200" dirty="0" err="1" smtClean="0"/>
              <a:t>s</a:t>
            </a:r>
            <a:r>
              <a:rPr lang="en-US" sz="4200" dirty="0" smtClean="0"/>
              <a:t> weighted average cost of capital.</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92500" lnSpcReduction="20000"/>
          </a:bodyPr>
          <a:lstStyle/>
          <a:p>
            <a:pPr algn="just"/>
            <a:r>
              <a:rPr lang="en-US" b="1" i="1" dirty="0" smtClean="0">
                <a:solidFill>
                  <a:srgbClr val="FF00FF"/>
                </a:solidFill>
              </a:rPr>
              <a:t>Present Value of Free Cash Flows to Equity</a:t>
            </a:r>
            <a:endParaRPr lang="en-US" i="1" dirty="0" smtClean="0">
              <a:solidFill>
                <a:srgbClr val="FF00FF"/>
              </a:solidFill>
            </a:endParaRPr>
          </a:p>
          <a:p>
            <a:pPr algn="just"/>
            <a:r>
              <a:rPr lang="en-US" dirty="0" smtClean="0"/>
              <a:t> The third discounted cash flow technique deals with “free” cash flows to equity, which would be</a:t>
            </a:r>
            <a:r>
              <a:rPr lang="en-US" b="1" dirty="0" smtClean="0"/>
              <a:t> </a:t>
            </a:r>
            <a:r>
              <a:rPr lang="en-US" dirty="0" smtClean="0"/>
              <a:t>derived </a:t>
            </a:r>
            <a:r>
              <a:rPr lang="en-US" i="1" dirty="0" smtClean="0"/>
              <a:t>after </a:t>
            </a:r>
            <a:r>
              <a:rPr lang="en-US" dirty="0" smtClean="0"/>
              <a:t>operating free cash flows have been adjusted for debt payments (interest and principle).</a:t>
            </a:r>
            <a:r>
              <a:rPr lang="en-US" b="1" dirty="0" smtClean="0"/>
              <a:t> </a:t>
            </a:r>
          </a:p>
          <a:p>
            <a:pPr algn="just"/>
            <a:r>
              <a:rPr lang="en-US" dirty="0" smtClean="0"/>
              <a:t>Also, these cash flows precede dividend payments to the common stockholder. Such cash</a:t>
            </a:r>
            <a:r>
              <a:rPr lang="en-US" b="1" dirty="0" smtClean="0"/>
              <a:t> </a:t>
            </a:r>
            <a:r>
              <a:rPr lang="en-US" dirty="0" smtClean="0"/>
              <a:t>flows are referred to as “free” because they are what is left after meeting all obligations to other</a:t>
            </a:r>
            <a:r>
              <a:rPr lang="en-US" b="1" dirty="0" smtClean="0"/>
              <a:t> </a:t>
            </a:r>
            <a:r>
              <a:rPr lang="en-US" dirty="0" smtClean="0"/>
              <a:t>capital suppliers (debt and preferred stock) and after providing the funds needed to maintain the</a:t>
            </a:r>
            <a:r>
              <a:rPr lang="en-US" b="1" dirty="0" smtClean="0"/>
              <a:t> </a:t>
            </a:r>
            <a:r>
              <a:rPr lang="en-US" dirty="0" smtClean="0"/>
              <a:t>firm’s asset base (similar to operating free cash flow).</a:t>
            </a:r>
            <a:r>
              <a:rPr lang="en-US" b="1" dirty="0" smtClean="0"/>
              <a:t> </a:t>
            </a:r>
          </a:p>
          <a:p>
            <a:pPr algn="just"/>
            <a:r>
              <a:rPr lang="en-US" dirty="0" smtClean="0"/>
              <a:t>Notably, because these are cash flows available to equity owners, the discount rate used is the</a:t>
            </a:r>
            <a:r>
              <a:rPr lang="en-US" b="1" dirty="0" smtClean="0"/>
              <a:t> </a:t>
            </a:r>
            <a:r>
              <a:rPr lang="en-US" dirty="0" smtClean="0"/>
              <a:t>firm’s cost of equity (</a:t>
            </a:r>
            <a:r>
              <a:rPr lang="en-US" i="1" dirty="0" smtClean="0"/>
              <a:t>k</a:t>
            </a:r>
            <a:r>
              <a:rPr lang="en-US" dirty="0" smtClean="0"/>
              <a:t>) rather than the firm’s </a:t>
            </a:r>
            <a:r>
              <a:rPr lang="en-US" i="1" dirty="0" smtClean="0"/>
              <a:t>WACC.</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85000" lnSpcReduction="20000"/>
          </a:bodyPr>
          <a:lstStyle/>
          <a:p>
            <a:pPr algn="just">
              <a:buNone/>
            </a:pPr>
            <a:r>
              <a:rPr lang="en-US" b="1" dirty="0" smtClean="0">
                <a:solidFill>
                  <a:srgbClr val="FF00FF"/>
                </a:solidFill>
              </a:rPr>
              <a:t>                         n</a:t>
            </a:r>
          </a:p>
          <a:p>
            <a:pPr algn="just">
              <a:buNone/>
            </a:pPr>
            <a:r>
              <a:rPr lang="en-US" b="1" dirty="0" smtClean="0">
                <a:solidFill>
                  <a:srgbClr val="FF00FF"/>
                </a:solidFill>
              </a:rPr>
              <a:t>                </a:t>
            </a:r>
            <a:r>
              <a:rPr lang="en-US" b="1" dirty="0" err="1" smtClean="0">
                <a:solidFill>
                  <a:srgbClr val="FF00FF"/>
                </a:solidFill>
              </a:rPr>
              <a:t>Vj</a:t>
            </a:r>
            <a:r>
              <a:rPr lang="en-US" b="1" dirty="0" smtClean="0">
                <a:solidFill>
                  <a:srgbClr val="FF00FF"/>
                </a:solidFill>
              </a:rPr>
              <a:t> =   ∑      </a:t>
            </a:r>
            <a:r>
              <a:rPr lang="en-US" b="1" u="sng" dirty="0" smtClean="0">
                <a:solidFill>
                  <a:srgbClr val="FF00FF"/>
                </a:solidFill>
              </a:rPr>
              <a:t> </a:t>
            </a:r>
            <a:r>
              <a:rPr lang="en-US" b="1" u="sng" dirty="0" err="1" smtClean="0">
                <a:solidFill>
                  <a:srgbClr val="FF00FF"/>
                </a:solidFill>
              </a:rPr>
              <a:t>FCFEt</a:t>
            </a:r>
            <a:endParaRPr lang="en-US" b="1" dirty="0" smtClean="0">
              <a:solidFill>
                <a:srgbClr val="FF00FF"/>
              </a:solidFill>
            </a:endParaRPr>
          </a:p>
          <a:p>
            <a:pPr algn="just">
              <a:buNone/>
            </a:pPr>
            <a:r>
              <a:rPr lang="en-US" b="1" dirty="0" smtClean="0">
                <a:solidFill>
                  <a:srgbClr val="FF00FF"/>
                </a:solidFill>
              </a:rPr>
              <a:t>                        t=1     (1+Kj)t</a:t>
            </a:r>
          </a:p>
          <a:p>
            <a:pPr algn="just"/>
            <a:r>
              <a:rPr lang="en-US" dirty="0" smtClean="0"/>
              <a:t> where:</a:t>
            </a:r>
          </a:p>
          <a:p>
            <a:pPr algn="just"/>
            <a:r>
              <a:rPr lang="en-US" i="1" dirty="0" err="1" smtClean="0"/>
              <a:t>Vj</a:t>
            </a:r>
            <a:r>
              <a:rPr lang="en-US" i="1" dirty="0" smtClean="0"/>
              <a:t> </a:t>
            </a:r>
            <a:r>
              <a:rPr lang="en-US" dirty="0" smtClean="0"/>
              <a:t>= value of the stock of firm </a:t>
            </a:r>
            <a:r>
              <a:rPr lang="en-US" i="1" dirty="0" smtClean="0"/>
              <a:t>j</a:t>
            </a:r>
            <a:endParaRPr lang="en-US" dirty="0" smtClean="0"/>
          </a:p>
          <a:p>
            <a:pPr algn="just"/>
            <a:r>
              <a:rPr lang="en-US" i="1" dirty="0" smtClean="0"/>
              <a:t>n </a:t>
            </a:r>
            <a:r>
              <a:rPr lang="en-US" dirty="0" smtClean="0"/>
              <a:t>= number of periods assumed to be infinite</a:t>
            </a:r>
          </a:p>
          <a:p>
            <a:pPr algn="just"/>
            <a:r>
              <a:rPr lang="en-US" i="1" dirty="0" err="1" smtClean="0"/>
              <a:t>FCFEt</a:t>
            </a:r>
            <a:r>
              <a:rPr lang="en-US" i="1" dirty="0" smtClean="0"/>
              <a:t> </a:t>
            </a:r>
            <a:r>
              <a:rPr lang="en-US" dirty="0" smtClean="0"/>
              <a:t>= the firm’s free cash flow to equity in period </a:t>
            </a:r>
            <a:r>
              <a:rPr lang="en-US" i="1" dirty="0" smtClean="0"/>
              <a:t>t</a:t>
            </a:r>
            <a:r>
              <a:rPr lang="en-US" b="1" i="1" dirty="0" smtClean="0"/>
              <a:t>. </a:t>
            </a:r>
            <a:endParaRPr lang="en-US" dirty="0" smtClean="0"/>
          </a:p>
          <a:p>
            <a:pPr algn="just"/>
            <a:r>
              <a:rPr lang="en-US" dirty="0" smtClean="0">
                <a:solidFill>
                  <a:srgbClr val="FF0000"/>
                </a:solidFill>
              </a:rPr>
              <a:t>Again, how an analyst would implement this general model depends upon the firm’s position in its life cycle. That is, if the firm is expected to experience stable growth, analysts can use the infinite growth model. </a:t>
            </a:r>
          </a:p>
          <a:p>
            <a:pPr algn="just"/>
            <a:r>
              <a:rPr lang="en-US" dirty="0" smtClean="0">
                <a:solidFill>
                  <a:srgbClr val="FF0000"/>
                </a:solidFill>
              </a:rPr>
              <a:t>In contrast, if the firm is expected to experience a period of temporary supernormal growth, analysts should use the multistage growth model similar to the process used with dividends and for operating free cash flow.</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85000" lnSpcReduction="10000"/>
          </a:bodyPr>
          <a:lstStyle/>
          <a:p>
            <a:pPr algn="just">
              <a:buNone/>
            </a:pPr>
            <a:r>
              <a:rPr lang="en-US" b="1" dirty="0" smtClean="0"/>
              <a:t>      </a:t>
            </a:r>
            <a:r>
              <a:rPr lang="en-US" b="1" i="1" dirty="0" smtClean="0">
                <a:solidFill>
                  <a:srgbClr val="FF0000"/>
                </a:solidFill>
              </a:rPr>
              <a:t>  </a:t>
            </a:r>
            <a:r>
              <a:rPr lang="en-US" sz="3300" b="1" i="1" dirty="0" smtClean="0">
                <a:solidFill>
                  <a:srgbClr val="FF0000"/>
                </a:solidFill>
              </a:rPr>
              <a:t>2. Relative valuation techniques </a:t>
            </a:r>
            <a:endParaRPr lang="en-US" i="1" dirty="0" smtClean="0">
              <a:solidFill>
                <a:srgbClr val="FF0000"/>
              </a:solidFill>
            </a:endParaRPr>
          </a:p>
          <a:p>
            <a:pPr algn="just"/>
            <a:r>
              <a:rPr lang="en-US" dirty="0" smtClean="0"/>
              <a:t>In contrast to the various discounted cash flow techniques that attempt to estimate a specific value for a stock based on its estimated growth rates and its discount rate, the relative valuation techniques implicitly contend that it is possible to determine the value of an economic entity (i.e., the market, an industry, or a company) by comparing it to similar entities on the basis of several relative ratios that compare its stock price to relevant variables that affect a stock’s value, such as earnings, cash flow, book value, and sales. Therefore, in this section, we discuss the following relative valuation ratios:</a:t>
            </a:r>
          </a:p>
          <a:p>
            <a:pPr algn="just">
              <a:buNone/>
            </a:pPr>
            <a:r>
              <a:rPr lang="en-US" dirty="0" smtClean="0"/>
              <a:t>     (1) price/earnings (</a:t>
            </a:r>
            <a:r>
              <a:rPr lang="en-US" i="1" dirty="0" smtClean="0"/>
              <a:t>P</a:t>
            </a:r>
            <a:r>
              <a:rPr lang="en-US" dirty="0" smtClean="0"/>
              <a:t>/</a:t>
            </a:r>
            <a:r>
              <a:rPr lang="en-US" i="1" dirty="0" smtClean="0"/>
              <a:t>E</a:t>
            </a:r>
            <a:r>
              <a:rPr lang="en-US" dirty="0" smtClean="0"/>
              <a:t>),</a:t>
            </a:r>
          </a:p>
          <a:p>
            <a:pPr algn="just">
              <a:buNone/>
            </a:pPr>
            <a:r>
              <a:rPr lang="en-US" dirty="0" smtClean="0"/>
              <a:t>     (2) price/cash flow (</a:t>
            </a:r>
            <a:r>
              <a:rPr lang="en-US" i="1" dirty="0" smtClean="0"/>
              <a:t>P</a:t>
            </a:r>
            <a:r>
              <a:rPr lang="en-US" dirty="0" smtClean="0"/>
              <a:t>/</a:t>
            </a:r>
            <a:r>
              <a:rPr lang="en-US" i="1" dirty="0" smtClean="0"/>
              <a:t>CF</a:t>
            </a:r>
            <a:r>
              <a:rPr lang="en-US" dirty="0" smtClean="0"/>
              <a:t>),</a:t>
            </a:r>
          </a:p>
          <a:p>
            <a:pPr algn="just">
              <a:buNone/>
            </a:pPr>
            <a:r>
              <a:rPr lang="en-US" dirty="0" smtClean="0"/>
              <a:t>     (3) price/book value (</a:t>
            </a:r>
            <a:r>
              <a:rPr lang="en-US" i="1" dirty="0" smtClean="0"/>
              <a:t>P</a:t>
            </a:r>
            <a:r>
              <a:rPr lang="en-US" dirty="0" smtClean="0"/>
              <a:t>/</a:t>
            </a:r>
            <a:r>
              <a:rPr lang="en-US" i="1" dirty="0" smtClean="0"/>
              <a:t>BV</a:t>
            </a:r>
            <a:r>
              <a:rPr lang="en-US" dirty="0" smtClean="0"/>
              <a:t>), and  price/sales (</a:t>
            </a:r>
            <a:r>
              <a:rPr lang="en-US" i="1" dirty="0" smtClean="0"/>
              <a:t>P/S</a:t>
            </a: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85000" lnSpcReduction="20000"/>
          </a:bodyPr>
          <a:lstStyle/>
          <a:p>
            <a:pPr algn="just">
              <a:buNone/>
            </a:pPr>
            <a:r>
              <a:rPr lang="en-US" b="1" dirty="0" smtClean="0"/>
              <a:t>         </a:t>
            </a:r>
            <a:r>
              <a:rPr lang="en-US" b="1" i="1" dirty="0" smtClean="0">
                <a:solidFill>
                  <a:srgbClr val="FF00FF"/>
                </a:solidFill>
              </a:rPr>
              <a:t>Valuation process</a:t>
            </a:r>
            <a:endParaRPr lang="en-US" i="1" dirty="0" smtClean="0">
              <a:solidFill>
                <a:srgbClr val="FF00FF"/>
              </a:solidFill>
            </a:endParaRPr>
          </a:p>
          <a:p>
            <a:pPr algn="just"/>
            <a:r>
              <a:rPr lang="en-US" dirty="0" smtClean="0">
                <a:solidFill>
                  <a:srgbClr val="00B050"/>
                </a:solidFill>
              </a:rPr>
              <a:t>The valuation process is like the chicken-and-egg dilemma. Do you start by analyzing the macro economy and various industries before individual stocks, or do you begin with individual securities and gradually combine these firms into industries and the industries into the entire economy? </a:t>
            </a:r>
          </a:p>
          <a:p>
            <a:pPr algn="just"/>
            <a:r>
              <a:rPr lang="en-US" dirty="0" smtClean="0"/>
              <a:t>Only after a thorough analysis of a global industry are you in a position to properly evaluate the securities issued by individual firms within the better industries.</a:t>
            </a:r>
          </a:p>
          <a:p>
            <a:pPr algn="just"/>
            <a:r>
              <a:rPr lang="en-US" dirty="0" smtClean="0"/>
              <a:t>Thus, we recommend a three-step, top-down valuation process in which you first examine the influence of the </a:t>
            </a:r>
            <a:r>
              <a:rPr lang="en-US" dirty="0" smtClean="0">
                <a:solidFill>
                  <a:srgbClr val="000099"/>
                </a:solidFill>
              </a:rPr>
              <a:t>general economy </a:t>
            </a:r>
            <a:r>
              <a:rPr lang="en-US" dirty="0" smtClean="0"/>
              <a:t>on all firms and the security markets, then analyze the prospects for various </a:t>
            </a:r>
            <a:r>
              <a:rPr lang="en-US" dirty="0" smtClean="0">
                <a:solidFill>
                  <a:srgbClr val="FF00FF"/>
                </a:solidFill>
              </a:rPr>
              <a:t>global industries </a:t>
            </a:r>
            <a:r>
              <a:rPr lang="en-US" dirty="0" smtClean="0"/>
              <a:t>with the best outlooks in this economic environment, and finally turn to the analysis of </a:t>
            </a:r>
            <a:r>
              <a:rPr lang="en-US" dirty="0" smtClean="0">
                <a:solidFill>
                  <a:srgbClr val="6600CC"/>
                </a:solidFill>
              </a:rPr>
              <a:t>individual firms </a:t>
            </a:r>
            <a:r>
              <a:rPr lang="en-US" dirty="0" smtClean="0"/>
              <a:t>in the preferred industries and to the common stock of these firms.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533400"/>
            <a:ext cx="8839200" cy="6172200"/>
          </a:xfrm>
        </p:spPr>
        <p:txBody>
          <a:bodyPr>
            <a:normAutofit fontScale="85000" lnSpcReduction="20000"/>
          </a:bodyPr>
          <a:lstStyle/>
          <a:p>
            <a:pPr algn="just"/>
            <a:r>
              <a:rPr lang="en-US" b="1" i="1" dirty="0" smtClean="0">
                <a:solidFill>
                  <a:srgbClr val="6600CC"/>
                </a:solidFill>
              </a:rPr>
              <a:t>P</a:t>
            </a:r>
            <a:r>
              <a:rPr lang="en-US" b="1" dirty="0" smtClean="0">
                <a:solidFill>
                  <a:srgbClr val="6600CC"/>
                </a:solidFill>
              </a:rPr>
              <a:t>/</a:t>
            </a:r>
            <a:r>
              <a:rPr lang="en-US" b="1" i="1" dirty="0" smtClean="0">
                <a:solidFill>
                  <a:srgbClr val="6600CC"/>
                </a:solidFill>
              </a:rPr>
              <a:t>E </a:t>
            </a:r>
            <a:r>
              <a:rPr lang="en-US" b="1" dirty="0" smtClean="0">
                <a:solidFill>
                  <a:srgbClr val="6600CC"/>
                </a:solidFill>
              </a:rPr>
              <a:t>ratio (Earnings Multiplier Model)</a:t>
            </a:r>
            <a:endParaRPr lang="en-US" dirty="0" smtClean="0">
              <a:solidFill>
                <a:srgbClr val="6600CC"/>
              </a:solidFill>
            </a:endParaRPr>
          </a:p>
          <a:p>
            <a:pPr algn="just"/>
            <a:r>
              <a:rPr lang="en-US" dirty="0" smtClean="0"/>
              <a:t>As noted, many investors prefer to </a:t>
            </a:r>
            <a:r>
              <a:rPr lang="en-US" dirty="0" smtClean="0">
                <a:solidFill>
                  <a:srgbClr val="FF00FF"/>
                </a:solidFill>
              </a:rPr>
              <a:t>estimate the value of common stock </a:t>
            </a:r>
            <a:r>
              <a:rPr lang="en-US" dirty="0" smtClean="0"/>
              <a:t>using an earnings multiplier model. The reasoning for this approach is that the value of any investment is the present value of future returns. In the case of common stocks, the returns that investors are entitled to receive are the net earnings of the firm. </a:t>
            </a:r>
          </a:p>
          <a:p>
            <a:pPr algn="just"/>
            <a:r>
              <a:rPr lang="en-US" dirty="0" smtClean="0"/>
              <a:t>Therefore, one way investors can estimate value is by determining how many dollars they are willing to pay for a dollar of expected earnings (typically represented by the estimated earnings during the following 12-month period). the prevailing earnings multiplier, also referred to as the price/earnings (P/E) ratio, can be computed as follows: </a:t>
            </a:r>
          </a:p>
          <a:p>
            <a:pPr algn="just">
              <a:buNone/>
            </a:pPr>
            <a:r>
              <a:rPr lang="en-US" b="1" dirty="0" smtClean="0">
                <a:solidFill>
                  <a:srgbClr val="00B050"/>
                </a:solidFill>
              </a:rPr>
              <a:t>  Earnings Multiplier= Price / Earnings Ratio</a:t>
            </a:r>
          </a:p>
          <a:p>
            <a:pPr algn="just">
              <a:buNone/>
            </a:pPr>
            <a:r>
              <a:rPr lang="en-US" b="1" dirty="0" smtClean="0">
                <a:solidFill>
                  <a:srgbClr val="00B050"/>
                </a:solidFill>
              </a:rPr>
              <a:t>                                            =  </a:t>
            </a:r>
            <a:r>
              <a:rPr lang="en-US" b="1" u="sng" dirty="0" smtClean="0">
                <a:solidFill>
                  <a:srgbClr val="00B050"/>
                </a:solidFill>
              </a:rPr>
              <a:t>Current Market Price</a:t>
            </a:r>
            <a:endParaRPr lang="en-US" b="1" dirty="0" smtClean="0">
              <a:solidFill>
                <a:srgbClr val="00B050"/>
              </a:solidFill>
            </a:endParaRPr>
          </a:p>
          <a:p>
            <a:pPr algn="just">
              <a:buNone/>
            </a:pPr>
            <a:r>
              <a:rPr lang="en-US" b="1" dirty="0" smtClean="0">
                <a:solidFill>
                  <a:srgbClr val="00B050"/>
                </a:solidFill>
              </a:rPr>
              <a:t>                                       Expected 12-Month Earnings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609600"/>
            <a:ext cx="8686800" cy="6096000"/>
          </a:xfrm>
        </p:spPr>
        <p:txBody>
          <a:bodyPr>
            <a:normAutofit fontScale="85000" lnSpcReduction="20000"/>
          </a:bodyPr>
          <a:lstStyle/>
          <a:p>
            <a:pPr algn="just"/>
            <a:r>
              <a:rPr lang="en-US" dirty="0" smtClean="0"/>
              <a:t>This computation of the current earnings multiplier (</a:t>
            </a:r>
            <a:r>
              <a:rPr lang="en-US" i="1" dirty="0" smtClean="0"/>
              <a:t>P</a:t>
            </a:r>
            <a:r>
              <a:rPr lang="en-US" dirty="0" smtClean="0"/>
              <a:t>/</a:t>
            </a:r>
            <a:r>
              <a:rPr lang="en-US" i="1" dirty="0" smtClean="0"/>
              <a:t>E </a:t>
            </a:r>
            <a:r>
              <a:rPr lang="en-US" dirty="0" smtClean="0"/>
              <a:t>ratio) indicates the prevailing attitude of investors toward a stock’s value. Investors must decide if they agree with the prevailing </a:t>
            </a:r>
            <a:r>
              <a:rPr lang="en-US" i="1" dirty="0" smtClean="0"/>
              <a:t>P</a:t>
            </a:r>
            <a:r>
              <a:rPr lang="en-US" dirty="0" smtClean="0"/>
              <a:t>/</a:t>
            </a:r>
            <a:r>
              <a:rPr lang="en-US" i="1" dirty="0" smtClean="0"/>
              <a:t>E </a:t>
            </a:r>
            <a:r>
              <a:rPr lang="en-US" dirty="0" smtClean="0"/>
              <a:t>ratio (that is, is the earnings multiplier too high or too low?) based upon how it compares to the </a:t>
            </a:r>
            <a:r>
              <a:rPr lang="en-US" i="1" dirty="0" smtClean="0"/>
              <a:t>P</a:t>
            </a:r>
            <a:r>
              <a:rPr lang="en-US" dirty="0" smtClean="0"/>
              <a:t>/</a:t>
            </a:r>
            <a:r>
              <a:rPr lang="en-US" i="1" dirty="0" smtClean="0"/>
              <a:t>E </a:t>
            </a:r>
            <a:r>
              <a:rPr lang="en-US" dirty="0" smtClean="0"/>
              <a:t>ratio for the aggregate market, for the firm’s industry, and for similar firms and stocks.</a:t>
            </a:r>
            <a:r>
              <a:rPr lang="en-US" i="1" dirty="0" smtClean="0"/>
              <a:t> </a:t>
            </a:r>
            <a:endParaRPr lang="en-US" dirty="0" smtClean="0"/>
          </a:p>
          <a:p>
            <a:pPr algn="just">
              <a:buNone/>
            </a:pPr>
            <a:r>
              <a:rPr lang="en-US" i="1" dirty="0" smtClean="0"/>
              <a:t>                      </a:t>
            </a:r>
            <a:r>
              <a:rPr lang="en-US" i="1" dirty="0" smtClean="0">
                <a:solidFill>
                  <a:srgbClr val="00B050"/>
                </a:solidFill>
              </a:rPr>
              <a:t>Pi=D1/k –g</a:t>
            </a:r>
            <a:endParaRPr lang="en-US" dirty="0" smtClean="0">
              <a:solidFill>
                <a:srgbClr val="00B050"/>
              </a:solidFill>
            </a:endParaRPr>
          </a:p>
          <a:p>
            <a:pPr algn="just">
              <a:buNone/>
            </a:pPr>
            <a:r>
              <a:rPr lang="en-US" i="1" dirty="0" smtClean="0"/>
              <a:t>                    </a:t>
            </a:r>
            <a:r>
              <a:rPr lang="en-US" i="1" dirty="0" smtClean="0">
                <a:solidFill>
                  <a:srgbClr val="FF00FF"/>
                </a:solidFill>
              </a:rPr>
              <a:t> </a:t>
            </a:r>
            <a:r>
              <a:rPr lang="en-US" i="1" u="sng" dirty="0" smtClean="0">
                <a:solidFill>
                  <a:srgbClr val="FF00FF"/>
                </a:solidFill>
              </a:rPr>
              <a:t> Pi</a:t>
            </a:r>
            <a:r>
              <a:rPr lang="en-US" i="1" dirty="0" smtClean="0">
                <a:solidFill>
                  <a:srgbClr val="FF00FF"/>
                </a:solidFill>
              </a:rPr>
              <a:t>=   </a:t>
            </a:r>
            <a:r>
              <a:rPr lang="en-US" i="1" u="sng" dirty="0" smtClean="0">
                <a:solidFill>
                  <a:srgbClr val="FF00FF"/>
                </a:solidFill>
              </a:rPr>
              <a:t>D1/</a:t>
            </a:r>
            <a:r>
              <a:rPr lang="en-US" i="1" u="sng" dirty="0" err="1" smtClean="0">
                <a:solidFill>
                  <a:srgbClr val="FF00FF"/>
                </a:solidFill>
              </a:rPr>
              <a:t>Ei</a:t>
            </a:r>
            <a:endParaRPr lang="en-US" dirty="0" smtClean="0">
              <a:solidFill>
                <a:srgbClr val="FF00FF"/>
              </a:solidFill>
            </a:endParaRPr>
          </a:p>
          <a:p>
            <a:pPr algn="just">
              <a:buNone/>
            </a:pPr>
            <a:r>
              <a:rPr lang="en-US" dirty="0" smtClean="0">
                <a:solidFill>
                  <a:srgbClr val="FF00FF"/>
                </a:solidFill>
              </a:rPr>
              <a:t>                     </a:t>
            </a:r>
            <a:r>
              <a:rPr lang="en-US" dirty="0" err="1" smtClean="0">
                <a:solidFill>
                  <a:srgbClr val="FF00FF"/>
                </a:solidFill>
              </a:rPr>
              <a:t>Ei</a:t>
            </a:r>
            <a:r>
              <a:rPr lang="en-US" dirty="0" smtClean="0">
                <a:solidFill>
                  <a:srgbClr val="FF00FF"/>
                </a:solidFill>
              </a:rPr>
              <a:t>       k-g</a:t>
            </a:r>
          </a:p>
          <a:p>
            <a:pPr algn="just"/>
            <a:r>
              <a:rPr lang="en-US" dirty="0" smtClean="0"/>
              <a:t>Thus, the </a:t>
            </a:r>
            <a:r>
              <a:rPr lang="en-US" i="1" dirty="0" smtClean="0"/>
              <a:t>P</a:t>
            </a:r>
            <a:r>
              <a:rPr lang="en-US" dirty="0" smtClean="0"/>
              <a:t>/</a:t>
            </a:r>
            <a:r>
              <a:rPr lang="en-US" i="1" dirty="0" smtClean="0"/>
              <a:t>E </a:t>
            </a:r>
            <a:r>
              <a:rPr lang="en-US" dirty="0" smtClean="0"/>
              <a:t>ratio is determined by</a:t>
            </a:r>
          </a:p>
          <a:p>
            <a:pPr algn="just">
              <a:buNone/>
            </a:pPr>
            <a:r>
              <a:rPr lang="en-US" dirty="0" smtClean="0"/>
              <a:t>  1. The </a:t>
            </a:r>
            <a:r>
              <a:rPr lang="en-US" i="1" dirty="0" smtClean="0"/>
              <a:t>expected </a:t>
            </a:r>
            <a:r>
              <a:rPr lang="en-US" dirty="0" smtClean="0"/>
              <a:t>dividend payout ratio (dividends divided by earnings)</a:t>
            </a:r>
          </a:p>
          <a:p>
            <a:pPr algn="just">
              <a:buNone/>
            </a:pPr>
            <a:r>
              <a:rPr lang="en-US" dirty="0" smtClean="0"/>
              <a:t>  2. The </a:t>
            </a:r>
            <a:r>
              <a:rPr lang="en-US" i="1" dirty="0" smtClean="0"/>
              <a:t>estimated </a:t>
            </a:r>
            <a:r>
              <a:rPr lang="en-US" dirty="0" smtClean="0"/>
              <a:t>required rate of return on the stock (</a:t>
            </a:r>
            <a:r>
              <a:rPr lang="en-US" i="1" dirty="0" smtClean="0"/>
              <a:t>k</a:t>
            </a:r>
            <a:r>
              <a:rPr lang="en-US" dirty="0" smtClean="0"/>
              <a:t>)</a:t>
            </a:r>
          </a:p>
          <a:p>
            <a:pPr algn="just">
              <a:buNone/>
            </a:pPr>
            <a:r>
              <a:rPr lang="en-US" dirty="0" smtClean="0"/>
              <a:t>  3. The </a:t>
            </a:r>
            <a:r>
              <a:rPr lang="en-US" i="1" dirty="0" smtClean="0"/>
              <a:t>expected </a:t>
            </a:r>
            <a:r>
              <a:rPr lang="en-US" dirty="0" smtClean="0"/>
              <a:t>growth rate of dividends for the stock (</a:t>
            </a:r>
            <a:r>
              <a:rPr lang="en-US" i="1" dirty="0" smtClean="0"/>
              <a:t>g</a:t>
            </a:r>
            <a:r>
              <a:rPr lang="en-US" dirty="0" smtClean="0"/>
              <a:t>)</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533400"/>
            <a:ext cx="8839200" cy="6172200"/>
          </a:xfrm>
        </p:spPr>
        <p:txBody>
          <a:bodyPr>
            <a:normAutofit fontScale="85000" lnSpcReduction="20000"/>
          </a:bodyPr>
          <a:lstStyle/>
          <a:p>
            <a:pPr algn="just"/>
            <a:r>
              <a:rPr lang="en-US" sz="3400" b="1" i="1" dirty="0" smtClean="0">
                <a:solidFill>
                  <a:srgbClr val="00B050"/>
                </a:solidFill>
              </a:rPr>
              <a:t>The Price/Cash Flow Ratio</a:t>
            </a:r>
            <a:endParaRPr lang="en-US" sz="3400" i="1" dirty="0" smtClean="0">
              <a:solidFill>
                <a:srgbClr val="00B050"/>
              </a:solidFill>
            </a:endParaRPr>
          </a:p>
          <a:p>
            <a:pPr algn="just"/>
            <a:r>
              <a:rPr lang="en-US" sz="3400" dirty="0" smtClean="0"/>
              <a:t> The growth in popularity of this relative valuation ratio can be traced to concern over the propensity</a:t>
            </a:r>
            <a:r>
              <a:rPr lang="en-US" sz="3400" b="1" dirty="0" smtClean="0"/>
              <a:t> </a:t>
            </a:r>
            <a:r>
              <a:rPr lang="en-US" sz="3400" dirty="0" smtClean="0"/>
              <a:t>of some firms to manipulate earnings per share, whereas cash flow values are generally less</a:t>
            </a:r>
            <a:r>
              <a:rPr lang="en-US" sz="3400" b="1" dirty="0" smtClean="0"/>
              <a:t> </a:t>
            </a:r>
            <a:r>
              <a:rPr lang="en-US" sz="3400" dirty="0" smtClean="0"/>
              <a:t>prone to manipulation. Also, as noted, cash flow values are important in fundamental valuation</a:t>
            </a:r>
            <a:r>
              <a:rPr lang="en-US" sz="3400" b="1" dirty="0" smtClean="0"/>
              <a:t> </a:t>
            </a:r>
            <a:r>
              <a:rPr lang="en-US" sz="3400" dirty="0" smtClean="0"/>
              <a:t>(when computing the present value of cash flow), and they are critical when doing credit analysis</a:t>
            </a:r>
            <a:r>
              <a:rPr lang="en-US" sz="3400" b="1" dirty="0" smtClean="0"/>
              <a:t> </a:t>
            </a:r>
            <a:r>
              <a:rPr lang="en-US" sz="3400" dirty="0" smtClean="0"/>
              <a:t>where “cash is king.” </a:t>
            </a:r>
          </a:p>
          <a:p>
            <a:pPr algn="just"/>
            <a:r>
              <a:rPr lang="en-US" sz="3400" dirty="0" smtClean="0">
                <a:solidFill>
                  <a:srgbClr val="00B050"/>
                </a:solidFill>
              </a:rPr>
              <a:t>The price to cash flow ratio is computed as follows: </a:t>
            </a:r>
          </a:p>
          <a:p>
            <a:pPr algn="just">
              <a:buNone/>
            </a:pPr>
            <a:r>
              <a:rPr lang="en-US" sz="3400" dirty="0" smtClean="0"/>
              <a:t>               </a:t>
            </a:r>
            <a:r>
              <a:rPr lang="en-US" sz="3800" dirty="0" smtClean="0"/>
              <a:t> </a:t>
            </a:r>
            <a:r>
              <a:rPr lang="en-US" sz="3800" dirty="0" smtClean="0">
                <a:solidFill>
                  <a:srgbClr val="FF00FF"/>
                </a:solidFill>
              </a:rPr>
              <a:t>P/</a:t>
            </a:r>
            <a:r>
              <a:rPr lang="en-US" sz="3800" dirty="0" err="1" smtClean="0">
                <a:solidFill>
                  <a:srgbClr val="FF00FF"/>
                </a:solidFill>
              </a:rPr>
              <a:t>CFj</a:t>
            </a:r>
            <a:r>
              <a:rPr lang="en-US" sz="3800" dirty="0" smtClean="0">
                <a:solidFill>
                  <a:srgbClr val="FF00FF"/>
                </a:solidFill>
              </a:rPr>
              <a:t>=Pt/CFt+1</a:t>
            </a:r>
            <a:endParaRPr lang="en-US" sz="3400" dirty="0" smtClean="0">
              <a:solidFill>
                <a:srgbClr val="FF00FF"/>
              </a:solidFill>
            </a:endParaRPr>
          </a:p>
          <a:p>
            <a:pPr algn="just"/>
            <a:r>
              <a:rPr lang="en-US" sz="3400" dirty="0" smtClean="0"/>
              <a:t>Where:</a:t>
            </a:r>
          </a:p>
          <a:p>
            <a:pPr algn="just"/>
            <a:r>
              <a:rPr lang="en-US" sz="3400" i="1" dirty="0" smtClean="0">
                <a:solidFill>
                  <a:srgbClr val="FF00FF"/>
                </a:solidFill>
              </a:rPr>
              <a:t>P</a:t>
            </a:r>
            <a:r>
              <a:rPr lang="en-US" sz="3400" dirty="0" smtClean="0">
                <a:solidFill>
                  <a:srgbClr val="FF00FF"/>
                </a:solidFill>
              </a:rPr>
              <a:t>/</a:t>
            </a:r>
            <a:r>
              <a:rPr lang="en-US" sz="3400" i="1" dirty="0" err="1" smtClean="0">
                <a:solidFill>
                  <a:srgbClr val="FF00FF"/>
                </a:solidFill>
              </a:rPr>
              <a:t>CFj</a:t>
            </a:r>
            <a:r>
              <a:rPr lang="en-US" sz="3400" i="1" dirty="0" smtClean="0"/>
              <a:t> </a:t>
            </a:r>
            <a:r>
              <a:rPr lang="en-US" sz="3400" dirty="0" smtClean="0"/>
              <a:t>= the price/cash flow ratio for firm </a:t>
            </a:r>
            <a:r>
              <a:rPr lang="en-US" sz="3400" i="1" dirty="0" smtClean="0"/>
              <a:t>j</a:t>
            </a:r>
            <a:endParaRPr lang="en-US" sz="3400" dirty="0" smtClean="0"/>
          </a:p>
          <a:p>
            <a:pPr algn="just"/>
            <a:r>
              <a:rPr lang="en-US" sz="3400" i="1" dirty="0" smtClean="0">
                <a:solidFill>
                  <a:srgbClr val="FF00FF"/>
                </a:solidFill>
              </a:rPr>
              <a:t>Pt</a:t>
            </a:r>
            <a:r>
              <a:rPr lang="en-US" sz="3400" i="1" dirty="0" smtClean="0"/>
              <a:t> </a:t>
            </a:r>
            <a:r>
              <a:rPr lang="en-US" sz="3400" dirty="0" smtClean="0"/>
              <a:t>= the price of the stock in period </a:t>
            </a:r>
            <a:r>
              <a:rPr lang="en-US" sz="3400" i="1" dirty="0" smtClean="0"/>
              <a:t>t</a:t>
            </a:r>
            <a:endParaRPr lang="en-US" sz="3400" dirty="0" smtClean="0"/>
          </a:p>
          <a:p>
            <a:pPr algn="just"/>
            <a:r>
              <a:rPr lang="en-US" sz="3400" i="1" dirty="0" smtClean="0">
                <a:solidFill>
                  <a:srgbClr val="FF00FF"/>
                </a:solidFill>
              </a:rPr>
              <a:t>CFt</a:t>
            </a:r>
            <a:r>
              <a:rPr lang="en-US" sz="3400" dirty="0" smtClean="0">
                <a:solidFill>
                  <a:srgbClr val="FF00FF"/>
                </a:solidFill>
              </a:rPr>
              <a:t>+1</a:t>
            </a:r>
            <a:r>
              <a:rPr lang="en-US" sz="3400" dirty="0" smtClean="0"/>
              <a:t> = the expected cash flow per share for firm </a:t>
            </a:r>
            <a:r>
              <a:rPr lang="en-US" sz="3400" i="1" dirty="0" smtClean="0"/>
              <a:t>j</a:t>
            </a:r>
            <a:endParaRPr lang="en-US" sz="3400"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t>Cont…</a:t>
            </a:r>
            <a:endParaRPr lang="en-US" dirty="0"/>
          </a:p>
        </p:txBody>
      </p:sp>
      <p:sp>
        <p:nvSpPr>
          <p:cNvPr id="3" name="Content Placeholder 2"/>
          <p:cNvSpPr>
            <a:spLocks noGrp="1"/>
          </p:cNvSpPr>
          <p:nvPr>
            <p:ph idx="1"/>
          </p:nvPr>
        </p:nvSpPr>
        <p:spPr>
          <a:xfrm>
            <a:off x="152400" y="1066800"/>
            <a:ext cx="8763000" cy="5562600"/>
          </a:xfrm>
        </p:spPr>
        <p:txBody>
          <a:bodyPr/>
          <a:lstStyle/>
          <a:p>
            <a:pPr algn="just"/>
            <a:r>
              <a:rPr lang="en-US" dirty="0" smtClean="0"/>
              <a:t>Regarding what variables affect this valuation ratio, the factors are similar to the </a:t>
            </a:r>
            <a:r>
              <a:rPr lang="en-US" i="1" dirty="0" smtClean="0"/>
              <a:t>P</a:t>
            </a:r>
            <a:r>
              <a:rPr lang="en-US" dirty="0" smtClean="0"/>
              <a:t>/</a:t>
            </a:r>
            <a:r>
              <a:rPr lang="en-US" i="1" dirty="0" smtClean="0"/>
              <a:t>E </a:t>
            </a:r>
            <a:r>
              <a:rPr lang="en-US" dirty="0" smtClean="0"/>
              <a:t>ratio. Specifically, the main variables should be:</a:t>
            </a:r>
          </a:p>
          <a:p>
            <a:pPr algn="just">
              <a:buNone/>
            </a:pPr>
            <a:r>
              <a:rPr lang="en-US" dirty="0" smtClean="0"/>
              <a:t>  (1) the expected growth rate of the cash flow variable used, and </a:t>
            </a:r>
          </a:p>
          <a:p>
            <a:pPr algn="just">
              <a:buNone/>
            </a:pPr>
            <a:r>
              <a:rPr lang="en-US" dirty="0" smtClean="0"/>
              <a:t>  (2) the risk of the stock as indicated by the uncertainty or variability of the cash flow series over time.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763000" cy="6096000"/>
          </a:xfrm>
        </p:spPr>
        <p:txBody>
          <a:bodyPr>
            <a:normAutofit fontScale="77500" lnSpcReduction="20000"/>
          </a:bodyPr>
          <a:lstStyle/>
          <a:p>
            <a:pPr algn="just"/>
            <a:r>
              <a:rPr lang="en-US" sz="4100" b="1" i="1" dirty="0" smtClean="0">
                <a:solidFill>
                  <a:srgbClr val="00B050"/>
                </a:solidFill>
              </a:rPr>
              <a:t>The Price/Book Value Ratio</a:t>
            </a:r>
            <a:endParaRPr lang="en-US" sz="4100" i="1" dirty="0" smtClean="0">
              <a:solidFill>
                <a:srgbClr val="00B050"/>
              </a:solidFill>
            </a:endParaRPr>
          </a:p>
          <a:p>
            <a:pPr algn="just"/>
            <a:r>
              <a:rPr lang="en-US" dirty="0" smtClean="0"/>
              <a:t> The price/book value (</a:t>
            </a:r>
            <a:r>
              <a:rPr lang="en-US" i="1" dirty="0" smtClean="0"/>
              <a:t>P</a:t>
            </a:r>
            <a:r>
              <a:rPr lang="en-US" dirty="0" smtClean="0"/>
              <a:t>/</a:t>
            </a:r>
            <a:r>
              <a:rPr lang="en-US" i="1" dirty="0" smtClean="0"/>
              <a:t>BV</a:t>
            </a:r>
            <a:r>
              <a:rPr lang="en-US" dirty="0" smtClean="0"/>
              <a:t>) ratio has been widely used for many years by analysts in the banking</a:t>
            </a:r>
            <a:r>
              <a:rPr lang="en-US" b="1" dirty="0" smtClean="0"/>
              <a:t> </a:t>
            </a:r>
            <a:r>
              <a:rPr lang="en-US" dirty="0" smtClean="0"/>
              <a:t>industry as a measure of relative value. The book value of a bank is typically considered a</a:t>
            </a:r>
            <a:r>
              <a:rPr lang="en-US" b="1" dirty="0" smtClean="0"/>
              <a:t> </a:t>
            </a:r>
            <a:r>
              <a:rPr lang="en-US" dirty="0" smtClean="0"/>
              <a:t>good indicator of intrinsic value because most bank assets, such as bonds and commercial loans,</a:t>
            </a:r>
            <a:r>
              <a:rPr lang="en-US" b="1" dirty="0" smtClean="0"/>
              <a:t> </a:t>
            </a:r>
            <a:r>
              <a:rPr lang="en-US" dirty="0" smtClean="0"/>
              <a:t>have a value equal to book value. This ratio gained in popularity and credibility as a relative valuation</a:t>
            </a:r>
            <a:r>
              <a:rPr lang="en-US" b="1" dirty="0" smtClean="0"/>
              <a:t> </a:t>
            </a:r>
            <a:r>
              <a:rPr lang="en-US" dirty="0" smtClean="0"/>
              <a:t>technique for all types of firms based upon a study by </a:t>
            </a:r>
            <a:r>
              <a:rPr lang="en-US" dirty="0" err="1" smtClean="0"/>
              <a:t>Fama</a:t>
            </a:r>
            <a:r>
              <a:rPr lang="en-US" dirty="0" smtClean="0"/>
              <a:t> and French that indicated a</a:t>
            </a:r>
            <a:r>
              <a:rPr lang="en-US" b="1" dirty="0" smtClean="0"/>
              <a:t> </a:t>
            </a:r>
            <a:r>
              <a:rPr lang="en-US" dirty="0" smtClean="0"/>
              <a:t>significant inverse relationship between </a:t>
            </a:r>
            <a:r>
              <a:rPr lang="en-US" i="1" dirty="0" smtClean="0"/>
              <a:t>P</a:t>
            </a:r>
            <a:r>
              <a:rPr lang="en-US" dirty="0" smtClean="0"/>
              <a:t>/</a:t>
            </a:r>
            <a:r>
              <a:rPr lang="en-US" i="1" dirty="0" smtClean="0"/>
              <a:t>BV </a:t>
            </a:r>
            <a:r>
              <a:rPr lang="en-US" dirty="0" smtClean="0"/>
              <a:t>ratios and excess rates of return for a cross section</a:t>
            </a:r>
            <a:r>
              <a:rPr lang="en-US" b="1" dirty="0" smtClean="0"/>
              <a:t> </a:t>
            </a:r>
            <a:r>
              <a:rPr lang="en-US" dirty="0" smtClean="0"/>
              <a:t>of stocks. The </a:t>
            </a:r>
            <a:r>
              <a:rPr lang="en-US" i="1" dirty="0" smtClean="0"/>
              <a:t>P</a:t>
            </a:r>
            <a:r>
              <a:rPr lang="en-US" dirty="0" smtClean="0"/>
              <a:t>/</a:t>
            </a:r>
            <a:r>
              <a:rPr lang="en-US" i="1" dirty="0" smtClean="0"/>
              <a:t>BV </a:t>
            </a:r>
            <a:r>
              <a:rPr lang="en-US" dirty="0" smtClean="0"/>
              <a:t>ratio is specified as follows:</a:t>
            </a:r>
          </a:p>
          <a:p>
            <a:pPr algn="just">
              <a:buNone/>
            </a:pPr>
            <a:r>
              <a:rPr lang="en-US" i="1" dirty="0" smtClean="0"/>
              <a:t>                      </a:t>
            </a:r>
            <a:r>
              <a:rPr lang="en-US" sz="4100" b="1" i="1" dirty="0" smtClean="0">
                <a:solidFill>
                  <a:srgbClr val="000099"/>
                </a:solidFill>
              </a:rPr>
              <a:t>P /</a:t>
            </a:r>
            <a:r>
              <a:rPr lang="en-US" sz="4100" b="1" i="1" dirty="0" err="1" smtClean="0">
                <a:solidFill>
                  <a:srgbClr val="000099"/>
                </a:solidFill>
              </a:rPr>
              <a:t>BVj</a:t>
            </a:r>
            <a:r>
              <a:rPr lang="en-US" sz="4100" b="1" i="1" dirty="0" smtClean="0">
                <a:solidFill>
                  <a:srgbClr val="000099"/>
                </a:solidFill>
              </a:rPr>
              <a:t> = Pt/BVt+1</a:t>
            </a:r>
            <a:endParaRPr lang="en-US" b="1" dirty="0" smtClean="0">
              <a:solidFill>
                <a:srgbClr val="000099"/>
              </a:solidFill>
            </a:endParaRPr>
          </a:p>
          <a:p>
            <a:pPr algn="just"/>
            <a:r>
              <a:rPr lang="en-US" dirty="0" smtClean="0">
                <a:solidFill>
                  <a:srgbClr val="00B050"/>
                </a:solidFill>
              </a:rPr>
              <a:t>Where:</a:t>
            </a:r>
          </a:p>
          <a:p>
            <a:pPr algn="just"/>
            <a:r>
              <a:rPr lang="en-US" i="1" dirty="0" smtClean="0">
                <a:solidFill>
                  <a:srgbClr val="000099"/>
                </a:solidFill>
              </a:rPr>
              <a:t>P</a:t>
            </a:r>
            <a:r>
              <a:rPr lang="en-US" dirty="0" smtClean="0">
                <a:solidFill>
                  <a:srgbClr val="000099"/>
                </a:solidFill>
              </a:rPr>
              <a:t>/</a:t>
            </a:r>
            <a:r>
              <a:rPr lang="en-US" i="1" dirty="0" err="1" smtClean="0">
                <a:solidFill>
                  <a:srgbClr val="000099"/>
                </a:solidFill>
              </a:rPr>
              <a:t>BVj</a:t>
            </a:r>
            <a:r>
              <a:rPr lang="en-US" i="1" dirty="0" smtClean="0"/>
              <a:t> </a:t>
            </a:r>
            <a:r>
              <a:rPr lang="en-US" dirty="0" smtClean="0"/>
              <a:t>= the price/book value ratio for firm </a:t>
            </a:r>
            <a:r>
              <a:rPr lang="en-US" i="1" dirty="0" smtClean="0"/>
              <a:t>j</a:t>
            </a:r>
            <a:endParaRPr lang="en-US" dirty="0" smtClean="0"/>
          </a:p>
          <a:p>
            <a:pPr algn="just"/>
            <a:r>
              <a:rPr lang="en-US" i="1" dirty="0" smtClean="0">
                <a:solidFill>
                  <a:srgbClr val="000099"/>
                </a:solidFill>
              </a:rPr>
              <a:t>Pt</a:t>
            </a:r>
            <a:r>
              <a:rPr lang="en-US" i="1" dirty="0" smtClean="0"/>
              <a:t> </a:t>
            </a:r>
            <a:r>
              <a:rPr lang="en-US" dirty="0" smtClean="0"/>
              <a:t>= the price of the stock in period </a:t>
            </a:r>
            <a:r>
              <a:rPr lang="en-US" i="1" dirty="0" smtClean="0"/>
              <a:t>t</a:t>
            </a:r>
            <a:endParaRPr lang="en-US" dirty="0" smtClean="0"/>
          </a:p>
          <a:p>
            <a:pPr algn="just"/>
            <a:r>
              <a:rPr lang="en-US" i="1" dirty="0" smtClean="0">
                <a:solidFill>
                  <a:srgbClr val="000099"/>
                </a:solidFill>
              </a:rPr>
              <a:t>BVt</a:t>
            </a:r>
            <a:r>
              <a:rPr lang="en-US" dirty="0" smtClean="0">
                <a:solidFill>
                  <a:srgbClr val="000099"/>
                </a:solidFill>
              </a:rPr>
              <a:t>+1</a:t>
            </a:r>
            <a:r>
              <a:rPr lang="en-US" dirty="0" smtClean="0"/>
              <a:t> = the estimated end-of-year book value per share for firm </a:t>
            </a:r>
            <a:r>
              <a:rPr lang="en-US" i="1" dirty="0" smtClean="0"/>
              <a:t>j</a:t>
            </a:r>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a:bodyPr>
          <a:lstStyle/>
          <a:p>
            <a:pPr algn="just"/>
            <a:r>
              <a:rPr lang="en-US" dirty="0" smtClean="0"/>
              <a:t>As with other relative valuation ratios, it is important to match the current price with the future book value that is expected to prevail at the end of the year. </a:t>
            </a:r>
          </a:p>
          <a:p>
            <a:pPr algn="just"/>
            <a:r>
              <a:rPr lang="en-US" dirty="0" smtClean="0"/>
              <a:t>The difficulty is that this future book value is not generally available. </a:t>
            </a:r>
          </a:p>
          <a:p>
            <a:pPr algn="just"/>
            <a:r>
              <a:rPr lang="en-US" i="1" dirty="0" smtClean="0">
                <a:solidFill>
                  <a:srgbClr val="000099"/>
                </a:solidFill>
              </a:rPr>
              <a:t>One can derive an estimate of the </a:t>
            </a:r>
            <a:r>
              <a:rPr lang="en-US" i="1" dirty="0" smtClean="0">
                <a:solidFill>
                  <a:srgbClr val="FF0000"/>
                </a:solidFill>
              </a:rPr>
              <a:t>end-of-year book value </a:t>
            </a:r>
            <a:r>
              <a:rPr lang="en-US" i="1" dirty="0" smtClean="0">
                <a:solidFill>
                  <a:srgbClr val="000099"/>
                </a:solidFill>
              </a:rPr>
              <a:t>based upon the historical growth rate for the series or use the growth rate implied by the sustainable growth formula: </a:t>
            </a:r>
          </a:p>
          <a:p>
            <a:pPr algn="just">
              <a:buNone/>
            </a:pPr>
            <a:r>
              <a:rPr lang="en-US" i="1" dirty="0" smtClean="0"/>
              <a:t>          </a:t>
            </a:r>
            <a:r>
              <a:rPr lang="en-US" i="1" dirty="0" smtClean="0">
                <a:solidFill>
                  <a:srgbClr val="00B050"/>
                </a:solidFill>
              </a:rPr>
              <a:t> g </a:t>
            </a:r>
            <a:r>
              <a:rPr lang="en-US" dirty="0" smtClean="0">
                <a:solidFill>
                  <a:srgbClr val="00B050"/>
                </a:solidFill>
              </a:rPr>
              <a:t>=(ROE) (Retention Rate)</a:t>
            </a:r>
          </a:p>
          <a:p>
            <a:pPr algn="just"/>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685800"/>
            <a:ext cx="8686800" cy="6019800"/>
          </a:xfrm>
        </p:spPr>
        <p:txBody>
          <a:bodyPr>
            <a:normAutofit lnSpcReduction="10000"/>
          </a:bodyPr>
          <a:lstStyle/>
          <a:p>
            <a:pPr algn="just">
              <a:buNone/>
            </a:pPr>
            <a:r>
              <a:rPr lang="en-US" b="1" dirty="0" smtClean="0"/>
              <a:t>    Required Rate of Return (</a:t>
            </a:r>
            <a:r>
              <a:rPr lang="en-US" b="1" i="1" dirty="0" smtClean="0"/>
              <a:t>k</a:t>
            </a:r>
            <a:r>
              <a:rPr lang="en-US" b="1" dirty="0" smtClean="0"/>
              <a:t>)</a:t>
            </a:r>
            <a:r>
              <a:rPr lang="en-US" dirty="0" smtClean="0"/>
              <a:t> </a:t>
            </a:r>
          </a:p>
          <a:p>
            <a:pPr algn="just"/>
            <a:r>
              <a:rPr lang="en-US" dirty="0" smtClean="0">
                <a:solidFill>
                  <a:srgbClr val="6600CC"/>
                </a:solidFill>
              </a:rPr>
              <a:t>Required rate of return will be the</a:t>
            </a:r>
            <a:r>
              <a:rPr lang="en-US" b="1" dirty="0" smtClean="0">
                <a:solidFill>
                  <a:srgbClr val="6600CC"/>
                </a:solidFill>
              </a:rPr>
              <a:t> </a:t>
            </a:r>
            <a:r>
              <a:rPr lang="en-US" dirty="0" smtClean="0">
                <a:solidFill>
                  <a:srgbClr val="6600CC"/>
                </a:solidFill>
              </a:rPr>
              <a:t>discount rate for most cash flow models and affects all the relative valuation techniques. </a:t>
            </a:r>
          </a:p>
          <a:p>
            <a:pPr algn="just"/>
            <a:r>
              <a:rPr lang="en-US" dirty="0" smtClean="0">
                <a:solidFill>
                  <a:srgbClr val="FF0000"/>
                </a:solidFill>
              </a:rPr>
              <a:t>The only difference in the discount rate is between the present value of dividends and the </a:t>
            </a:r>
            <a:r>
              <a:rPr lang="en-US" dirty="0" smtClean="0">
                <a:solidFill>
                  <a:srgbClr val="000099"/>
                </a:solidFill>
              </a:rPr>
              <a:t>present</a:t>
            </a:r>
            <a:r>
              <a:rPr lang="en-US" b="1" dirty="0" smtClean="0">
                <a:solidFill>
                  <a:srgbClr val="000099"/>
                </a:solidFill>
              </a:rPr>
              <a:t> </a:t>
            </a:r>
            <a:r>
              <a:rPr lang="en-US" dirty="0" smtClean="0">
                <a:solidFill>
                  <a:srgbClr val="000099"/>
                </a:solidFill>
              </a:rPr>
              <a:t>value of free cash flow techniques, which use the required rate of return on equity (</a:t>
            </a:r>
            <a:r>
              <a:rPr lang="en-US" i="1" dirty="0" smtClean="0">
                <a:solidFill>
                  <a:srgbClr val="000099"/>
                </a:solidFill>
              </a:rPr>
              <a:t>k</a:t>
            </a:r>
            <a:r>
              <a:rPr lang="en-US" dirty="0" smtClean="0">
                <a:solidFill>
                  <a:srgbClr val="000099"/>
                </a:solidFill>
              </a:rPr>
              <a:t>), </a:t>
            </a:r>
            <a:r>
              <a:rPr lang="en-US" dirty="0" smtClean="0">
                <a:solidFill>
                  <a:srgbClr val="FF0000"/>
                </a:solidFill>
              </a:rPr>
              <a:t>and the</a:t>
            </a:r>
            <a:r>
              <a:rPr lang="en-US" b="1" dirty="0" smtClean="0">
                <a:solidFill>
                  <a:srgbClr val="FF0000"/>
                </a:solidFill>
              </a:rPr>
              <a:t> </a:t>
            </a:r>
            <a:r>
              <a:rPr lang="en-US" dirty="0" smtClean="0">
                <a:solidFill>
                  <a:srgbClr val="009999"/>
                </a:solidFill>
              </a:rPr>
              <a:t>present value of operating free cash flow technique, which uses the weighted average cost of capital</a:t>
            </a:r>
            <a:r>
              <a:rPr lang="en-US" b="1" dirty="0" smtClean="0">
                <a:solidFill>
                  <a:srgbClr val="009999"/>
                </a:solidFill>
              </a:rPr>
              <a:t> </a:t>
            </a:r>
            <a:r>
              <a:rPr lang="en-US" dirty="0" smtClean="0">
                <a:solidFill>
                  <a:srgbClr val="009999"/>
                </a:solidFill>
              </a:rPr>
              <a:t>(</a:t>
            </a:r>
            <a:r>
              <a:rPr lang="en-US" i="1" dirty="0" smtClean="0">
                <a:solidFill>
                  <a:srgbClr val="009999"/>
                </a:solidFill>
              </a:rPr>
              <a:t>WACC</a:t>
            </a:r>
            <a:r>
              <a:rPr lang="en-US" dirty="0" smtClean="0">
                <a:solidFill>
                  <a:srgbClr val="009999"/>
                </a:solidFill>
              </a:rPr>
              <a:t>)</a:t>
            </a:r>
            <a:r>
              <a:rPr lang="en-US" dirty="0" smtClean="0">
                <a:solidFill>
                  <a:srgbClr val="FF0000"/>
                </a:solidFill>
              </a:rPr>
              <a:t>, wherein the cost of equity is a critical input to estimating the firm’s </a:t>
            </a:r>
            <a:r>
              <a:rPr lang="en-US" i="1" dirty="0" smtClean="0">
                <a:solidFill>
                  <a:srgbClr val="FF0000"/>
                </a:solidFill>
              </a:rPr>
              <a:t>WACC.</a:t>
            </a:r>
            <a:endParaRPr lang="en-US" dirty="0" smtClean="0">
              <a:solidFill>
                <a:srgbClr val="FF0000"/>
              </a:solidFill>
            </a:endParaRP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5943600"/>
          </a:xfrm>
        </p:spPr>
        <p:txBody>
          <a:bodyPr>
            <a:normAutofit/>
          </a:bodyPr>
          <a:lstStyle/>
          <a:p>
            <a:pPr algn="just"/>
            <a:r>
              <a:rPr lang="en-US" b="1" dirty="0" smtClean="0"/>
              <a:t>Expected Growth Rates</a:t>
            </a:r>
            <a:endParaRPr lang="en-US" dirty="0" smtClean="0"/>
          </a:p>
          <a:p>
            <a:pPr algn="just"/>
            <a:r>
              <a:rPr lang="en-US" dirty="0" smtClean="0"/>
              <a:t>After arriving at a required rate of return, the investor must estimate the growth rate of cash</a:t>
            </a:r>
            <a:r>
              <a:rPr lang="en-US" b="1" dirty="0" smtClean="0"/>
              <a:t> </a:t>
            </a:r>
            <a:r>
              <a:rPr lang="en-US" dirty="0" smtClean="0"/>
              <a:t>flows, earnings, and dividends because the alternative valuation models for common stock</a:t>
            </a:r>
            <a:r>
              <a:rPr lang="en-US" b="1" dirty="0" smtClean="0"/>
              <a:t> </a:t>
            </a:r>
            <a:r>
              <a:rPr lang="en-US" dirty="0" smtClean="0"/>
              <a:t>depend heavily on good estimates of growth (</a:t>
            </a:r>
            <a:r>
              <a:rPr lang="en-US" i="1" dirty="0" smtClean="0"/>
              <a:t>g</a:t>
            </a:r>
            <a:r>
              <a:rPr lang="en-US" dirty="0" smtClean="0"/>
              <a:t>) for these variables.</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763000" cy="6019800"/>
          </a:xfrm>
        </p:spPr>
        <p:txBody>
          <a:bodyPr>
            <a:normAutofit fontScale="85000" lnSpcReduction="10000"/>
          </a:bodyPr>
          <a:lstStyle/>
          <a:p>
            <a:pPr algn="just"/>
            <a:r>
              <a:rPr lang="en-US" b="1" dirty="0" smtClean="0"/>
              <a:t>Estimating Growth from Fundamentals</a:t>
            </a:r>
            <a:r>
              <a:rPr lang="en-US" dirty="0" smtClean="0"/>
              <a:t> </a:t>
            </a:r>
          </a:p>
          <a:p>
            <a:pPr algn="just"/>
            <a:r>
              <a:rPr lang="en-US" dirty="0" smtClean="0">
                <a:solidFill>
                  <a:srgbClr val="FF0000"/>
                </a:solidFill>
              </a:rPr>
              <a:t>The growth rate of dividends is determined by the growth rate of earnings and the proportion of earnings paid out in dividends (the payout ratio). </a:t>
            </a:r>
          </a:p>
          <a:p>
            <a:pPr algn="just"/>
            <a:r>
              <a:rPr lang="en-US" dirty="0" smtClean="0">
                <a:solidFill>
                  <a:srgbClr val="FF0000"/>
                </a:solidFill>
              </a:rPr>
              <a:t>Over the short run, dividends can grow faster or slower than earnings if the firm changes its payout ratio. </a:t>
            </a:r>
          </a:p>
          <a:p>
            <a:pPr algn="just"/>
            <a:r>
              <a:rPr lang="en-US" dirty="0" smtClean="0">
                <a:solidFill>
                  <a:srgbClr val="FF0000"/>
                </a:solidFill>
              </a:rPr>
              <a:t>if the firm reduces its payout ratio, dividends will grow slower than earnings for a period of time. </a:t>
            </a:r>
          </a:p>
          <a:p>
            <a:pPr algn="just"/>
            <a:r>
              <a:rPr lang="en-US" dirty="0" smtClean="0">
                <a:solidFill>
                  <a:srgbClr val="FF0000"/>
                </a:solidFill>
              </a:rPr>
              <a:t>Because there is a limit to how long this difference in growth rates can continue, most investors assume that the long-run dividend payout ratio is fairly stable. </a:t>
            </a:r>
          </a:p>
          <a:p>
            <a:pPr algn="just"/>
            <a:r>
              <a:rPr lang="en-US" dirty="0" smtClean="0">
                <a:solidFill>
                  <a:srgbClr val="FF0000"/>
                </a:solidFill>
              </a:rPr>
              <a:t>Therefore, analysis of the growth rate of dividends typically concentrates on an analysis of the growth rate of equity earnings.</a:t>
            </a:r>
            <a:endParaRPr lang="en-US"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77500" lnSpcReduction="20000"/>
          </a:bodyPr>
          <a:lstStyle/>
          <a:p>
            <a:pPr algn="just"/>
            <a:r>
              <a:rPr lang="en-US" dirty="0" smtClean="0"/>
              <a:t>When a firm retains earnings and acquires additional assets, if it earns some positive rate of return on these additional assets, the total earnings of the firm will increase because its asset base is larger. How rapidly a firm’s earnings increase depends on </a:t>
            </a:r>
          </a:p>
          <a:p>
            <a:pPr algn="just"/>
            <a:r>
              <a:rPr lang="en-US" dirty="0" smtClean="0"/>
              <a:t>(1) the proportion of earnings it retains and reinvests in new assets and </a:t>
            </a:r>
          </a:p>
          <a:p>
            <a:pPr algn="just"/>
            <a:r>
              <a:rPr lang="en-US" dirty="0" smtClean="0"/>
              <a:t>(2) the rate of return it earns on these new assets. Specifically, the growth rate (</a:t>
            </a:r>
            <a:r>
              <a:rPr lang="en-US" i="1" dirty="0" smtClean="0"/>
              <a:t>g</a:t>
            </a:r>
            <a:r>
              <a:rPr lang="en-US" dirty="0" smtClean="0"/>
              <a:t>) of equity earnings (that is, earnings per share) without any external financing is equal to the </a:t>
            </a:r>
            <a:r>
              <a:rPr lang="en-US" dirty="0" smtClean="0">
                <a:solidFill>
                  <a:srgbClr val="000099"/>
                </a:solidFill>
              </a:rPr>
              <a:t>percentage of net earnings retained (the retention rate, which equals 1 – the payout ratio) </a:t>
            </a:r>
            <a:r>
              <a:rPr lang="en-US" dirty="0" smtClean="0"/>
              <a:t>times </a:t>
            </a:r>
            <a:r>
              <a:rPr lang="en-US" dirty="0" smtClean="0">
                <a:solidFill>
                  <a:srgbClr val="FF00FF"/>
                </a:solidFill>
              </a:rPr>
              <a:t>the rate of return on equity capital</a:t>
            </a:r>
            <a:r>
              <a:rPr lang="en-US" dirty="0" smtClean="0"/>
              <a:t>.</a:t>
            </a:r>
          </a:p>
          <a:p>
            <a:pPr algn="just">
              <a:buNone/>
            </a:pPr>
            <a:r>
              <a:rPr lang="en-US" dirty="0" smtClean="0"/>
              <a:t>      </a:t>
            </a:r>
            <a:r>
              <a:rPr lang="en-US" sz="3600" dirty="0" smtClean="0">
                <a:solidFill>
                  <a:srgbClr val="00B050"/>
                </a:solidFill>
              </a:rPr>
              <a:t>  </a:t>
            </a:r>
            <a:r>
              <a:rPr lang="en-US" sz="3600" i="1" dirty="0" smtClean="0">
                <a:solidFill>
                  <a:srgbClr val="00B050"/>
                </a:solidFill>
              </a:rPr>
              <a:t>g </a:t>
            </a:r>
            <a:r>
              <a:rPr lang="en-US" sz="3600" dirty="0" smtClean="0">
                <a:solidFill>
                  <a:srgbClr val="00B050"/>
                </a:solidFill>
              </a:rPr>
              <a:t>=(Retention Rate) x(Return on Equity) =</a:t>
            </a:r>
            <a:r>
              <a:rPr lang="en-US" sz="3600" i="1" dirty="0" err="1" smtClean="0">
                <a:solidFill>
                  <a:srgbClr val="00B050"/>
                </a:solidFill>
              </a:rPr>
              <a:t>RR</a:t>
            </a:r>
            <a:r>
              <a:rPr lang="en-US" sz="3600" dirty="0" err="1" smtClean="0">
                <a:solidFill>
                  <a:srgbClr val="00B050"/>
                </a:solidFill>
              </a:rPr>
              <a:t>x</a:t>
            </a:r>
            <a:r>
              <a:rPr lang="en-US" sz="3600" i="1" dirty="0" err="1" smtClean="0">
                <a:solidFill>
                  <a:srgbClr val="00B050"/>
                </a:solidFill>
              </a:rPr>
              <a:t>ROE</a:t>
            </a:r>
            <a:endParaRPr lang="en-US" dirty="0" smtClean="0">
              <a:solidFill>
                <a:srgbClr val="00B050"/>
              </a:solidFill>
            </a:endParaRPr>
          </a:p>
          <a:p>
            <a:pPr algn="just"/>
            <a:r>
              <a:rPr lang="en-US" dirty="0" smtClean="0"/>
              <a:t>Therefore, a firm can increase its growth rate by increasing its retention rate (reducing its payout ratio) and investing these added funds at its historic </a:t>
            </a:r>
            <a:r>
              <a:rPr lang="en-US" i="1" dirty="0" smtClean="0"/>
              <a:t>ROE.</a:t>
            </a:r>
          </a:p>
          <a:p>
            <a:pPr algn="just"/>
            <a:r>
              <a:rPr lang="en-US" dirty="0" smtClean="0"/>
              <a:t>Alternatively, the firm can maintain its retention rate but increase its </a:t>
            </a:r>
            <a:r>
              <a:rPr lang="en-US" i="1" dirty="0" smtClean="0"/>
              <a:t>ROE.</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fontScale="92500" lnSpcReduction="10000"/>
          </a:bodyPr>
          <a:lstStyle/>
          <a:p>
            <a:pPr algn="just"/>
            <a:r>
              <a:rPr lang="en-US" b="1" dirty="0" smtClean="0"/>
              <a:t>Theory of valuation</a:t>
            </a:r>
            <a:endParaRPr lang="en-US" dirty="0" smtClean="0"/>
          </a:p>
          <a:p>
            <a:pPr algn="just"/>
            <a:r>
              <a:rPr lang="en-US" dirty="0" smtClean="0"/>
              <a:t>As we know from studies in accounting, economics, or corporate finance that the value of an asset is the </a:t>
            </a:r>
            <a:r>
              <a:rPr lang="en-US" i="1" dirty="0" smtClean="0">
                <a:solidFill>
                  <a:srgbClr val="FF00FF"/>
                </a:solidFill>
              </a:rPr>
              <a:t>present value of its expected returns</a:t>
            </a:r>
            <a:r>
              <a:rPr lang="en-US" dirty="0" smtClean="0"/>
              <a:t>. </a:t>
            </a:r>
          </a:p>
          <a:p>
            <a:pPr algn="just"/>
            <a:r>
              <a:rPr lang="en-US" dirty="0" smtClean="0"/>
              <a:t>Specifically, you expect an asset to provide a stream of returns during the period of time you own it. </a:t>
            </a:r>
          </a:p>
          <a:p>
            <a:pPr algn="just"/>
            <a:r>
              <a:rPr lang="en-US" dirty="0" smtClean="0"/>
              <a:t>To convert this estimated stream of returns to a value for the security, you must discount this stream at your </a:t>
            </a:r>
            <a:r>
              <a:rPr lang="en-US" dirty="0" smtClean="0">
                <a:solidFill>
                  <a:srgbClr val="6600CC"/>
                </a:solidFill>
              </a:rPr>
              <a:t>required rate of return</a:t>
            </a:r>
            <a:r>
              <a:rPr lang="en-US" dirty="0" smtClean="0"/>
              <a:t>. </a:t>
            </a:r>
          </a:p>
          <a:p>
            <a:pPr algn="just"/>
            <a:r>
              <a:rPr lang="en-US" dirty="0" smtClean="0"/>
              <a:t>This process of valuation requires estimates of: </a:t>
            </a:r>
          </a:p>
          <a:p>
            <a:pPr algn="just">
              <a:buNone/>
            </a:pPr>
            <a:r>
              <a:rPr lang="en-US" dirty="0" smtClean="0"/>
              <a:t>       (1) The stream of expected returns and </a:t>
            </a:r>
          </a:p>
          <a:p>
            <a:pPr algn="just">
              <a:buNone/>
            </a:pPr>
            <a:r>
              <a:rPr lang="en-US" dirty="0" smtClean="0"/>
              <a:t>       (2) The required rate of return on the investment.</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a:bodyPr>
          <a:lstStyle/>
          <a:p>
            <a:pPr algn="just">
              <a:buNone/>
            </a:pPr>
            <a:r>
              <a:rPr lang="en-US" b="1" dirty="0" smtClean="0"/>
              <a:t>     Breakdown of </a:t>
            </a:r>
            <a:r>
              <a:rPr lang="en-US" b="1" i="1" dirty="0" smtClean="0"/>
              <a:t>ROE</a:t>
            </a:r>
            <a:r>
              <a:rPr lang="en-US" i="1" dirty="0" smtClean="0"/>
              <a:t> </a:t>
            </a:r>
            <a:endParaRPr lang="en-US" dirty="0" smtClean="0"/>
          </a:p>
          <a:p>
            <a:pPr algn="just"/>
            <a:r>
              <a:rPr lang="en-US" i="1" dirty="0" smtClean="0"/>
              <a:t> </a:t>
            </a:r>
            <a:r>
              <a:rPr lang="en-US" dirty="0" smtClean="0"/>
              <a:t>Although the retention rate is a management decision, changes in the firm’s </a:t>
            </a:r>
            <a:r>
              <a:rPr lang="en-US" i="1" dirty="0" smtClean="0"/>
              <a:t>ROE </a:t>
            </a:r>
            <a:r>
              <a:rPr lang="en-US" dirty="0" smtClean="0"/>
              <a:t>result from changes in its operating performance or its financial leverage.  </a:t>
            </a:r>
          </a:p>
          <a:p>
            <a:pPr algn="just"/>
            <a:r>
              <a:rPr lang="en-US" dirty="0" smtClean="0"/>
              <a:t>we can divide the </a:t>
            </a:r>
            <a:r>
              <a:rPr lang="en-US" i="1" dirty="0" smtClean="0"/>
              <a:t>ROE </a:t>
            </a:r>
            <a:r>
              <a:rPr lang="en-US" dirty="0" smtClean="0"/>
              <a:t>ratio into three components: </a:t>
            </a:r>
          </a:p>
          <a:p>
            <a:pPr algn="just">
              <a:buNone/>
            </a:pPr>
            <a:r>
              <a:rPr lang="en-US" i="1" dirty="0" smtClean="0"/>
              <a:t>  </a:t>
            </a:r>
            <a:r>
              <a:rPr lang="en-US" i="1" dirty="0" smtClean="0">
                <a:solidFill>
                  <a:srgbClr val="000099"/>
                </a:solidFill>
              </a:rPr>
              <a:t>ROE</a:t>
            </a:r>
            <a:r>
              <a:rPr lang="en-US" i="1" dirty="0" smtClean="0"/>
              <a:t> </a:t>
            </a:r>
            <a:r>
              <a:rPr lang="en-US" dirty="0" smtClean="0"/>
              <a:t>=   </a:t>
            </a:r>
            <a:r>
              <a:rPr lang="en-US" u="sng" dirty="0" smtClean="0">
                <a:solidFill>
                  <a:srgbClr val="FF0000"/>
                </a:solidFill>
              </a:rPr>
              <a:t>Net Income </a:t>
            </a:r>
            <a:r>
              <a:rPr lang="en-US" dirty="0" smtClean="0"/>
              <a:t>×   </a:t>
            </a:r>
            <a:r>
              <a:rPr lang="en-US" u="sng" dirty="0" smtClean="0"/>
              <a:t> </a:t>
            </a:r>
            <a:r>
              <a:rPr lang="en-US" u="sng" dirty="0" smtClean="0">
                <a:solidFill>
                  <a:srgbClr val="00B050"/>
                </a:solidFill>
              </a:rPr>
              <a:t> Sales </a:t>
            </a:r>
            <a:r>
              <a:rPr lang="en-US" dirty="0" smtClean="0">
                <a:solidFill>
                  <a:srgbClr val="00B050"/>
                </a:solidFill>
              </a:rPr>
              <a:t>         </a:t>
            </a:r>
            <a:r>
              <a:rPr lang="en-US" dirty="0" smtClean="0"/>
              <a:t>×   </a:t>
            </a:r>
            <a:r>
              <a:rPr lang="en-US" u="sng" dirty="0" smtClean="0">
                <a:solidFill>
                  <a:srgbClr val="FF00FF"/>
                </a:solidFill>
              </a:rPr>
              <a:t>Total Assets</a:t>
            </a:r>
            <a:endParaRPr lang="en-US" dirty="0" smtClean="0">
              <a:solidFill>
                <a:srgbClr val="FF00FF"/>
              </a:solidFill>
            </a:endParaRPr>
          </a:p>
          <a:p>
            <a:pPr algn="just">
              <a:buNone/>
            </a:pPr>
            <a:r>
              <a:rPr lang="en-US" dirty="0" smtClean="0"/>
              <a:t>                    </a:t>
            </a:r>
            <a:r>
              <a:rPr lang="en-US" dirty="0" smtClean="0">
                <a:solidFill>
                  <a:srgbClr val="FF0000"/>
                </a:solidFill>
              </a:rPr>
              <a:t>Sales</a:t>
            </a:r>
            <a:r>
              <a:rPr lang="en-US" dirty="0" smtClean="0"/>
              <a:t>           </a:t>
            </a:r>
            <a:r>
              <a:rPr lang="en-US" dirty="0" smtClean="0">
                <a:solidFill>
                  <a:srgbClr val="00B050"/>
                </a:solidFill>
              </a:rPr>
              <a:t>Total Assets          </a:t>
            </a:r>
            <a:r>
              <a:rPr lang="en-US" dirty="0" smtClean="0">
                <a:solidFill>
                  <a:srgbClr val="FF00FF"/>
                </a:solidFill>
              </a:rPr>
              <a:t> Equity     </a:t>
            </a:r>
          </a:p>
          <a:p>
            <a:pPr algn="just">
              <a:buNone/>
            </a:pPr>
            <a:r>
              <a:rPr lang="en-US" dirty="0" smtClean="0"/>
              <a:t> </a:t>
            </a:r>
            <a:r>
              <a:rPr lang="en-US" sz="2800" dirty="0" smtClean="0"/>
              <a:t>= </a:t>
            </a:r>
            <a:r>
              <a:rPr lang="en-US" sz="2800" i="1" dirty="0" smtClean="0">
                <a:solidFill>
                  <a:srgbClr val="000099"/>
                </a:solidFill>
              </a:rPr>
              <a:t>Profit Margin × Total Asset Turnover×  Financial Leverage</a:t>
            </a:r>
            <a:endParaRPr lang="en-US" i="1" dirty="0" smtClean="0">
              <a:solidFill>
                <a:srgbClr val="000099"/>
              </a:solidFill>
            </a:endParaRP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763000" cy="6096000"/>
          </a:xfrm>
        </p:spPr>
        <p:txBody>
          <a:bodyPr>
            <a:normAutofit fontScale="85000" lnSpcReduction="20000"/>
          </a:bodyPr>
          <a:lstStyle/>
          <a:p>
            <a:pPr algn="just"/>
            <a:r>
              <a:rPr lang="en-US" i="1" dirty="0" smtClean="0">
                <a:solidFill>
                  <a:srgbClr val="FF00FF"/>
                </a:solidFill>
              </a:rPr>
              <a:t>This breakdown allows us to consider the three factors that determine a firm’s ROE. Because it is a multiplicative relationship, an increase in any of the three ratios will cause an increase in ROE.  </a:t>
            </a:r>
          </a:p>
          <a:p>
            <a:pPr algn="just"/>
            <a:r>
              <a:rPr lang="en-US" dirty="0" smtClean="0">
                <a:solidFill>
                  <a:srgbClr val="FF0000"/>
                </a:solidFill>
              </a:rPr>
              <a:t>The first two of the three ratios reflect operating performance, and the third one indicates a firm’s financing decision. The first operating ratio, net profit margin, indicates the firm’s profitability on sales. This ratio changes over time for some companies and is highly sensitive to the business cycle. </a:t>
            </a:r>
          </a:p>
          <a:p>
            <a:pPr algn="just"/>
            <a:r>
              <a:rPr lang="en-US" dirty="0" smtClean="0">
                <a:solidFill>
                  <a:srgbClr val="FF0000"/>
                </a:solidFill>
              </a:rPr>
              <a:t>For growth companies, this is one of the first ratios to decline because the increased competition increases the supply of the goods or services and forces price cutting, which leads to lower profit margins. </a:t>
            </a:r>
          </a:p>
          <a:p>
            <a:pPr algn="just"/>
            <a:r>
              <a:rPr lang="en-US" dirty="0" smtClean="0">
                <a:solidFill>
                  <a:srgbClr val="FF0000"/>
                </a:solidFill>
              </a:rPr>
              <a:t>Also, during recessions, profit margins decline because of price cutting or because of higher percentages of fixed costs due to lower sales.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fontScale="85000" lnSpcReduction="20000"/>
          </a:bodyPr>
          <a:lstStyle/>
          <a:p>
            <a:pPr algn="just"/>
            <a:r>
              <a:rPr lang="en-US" dirty="0" smtClean="0">
                <a:solidFill>
                  <a:srgbClr val="FF0000"/>
                </a:solidFill>
              </a:rPr>
              <a:t>The second component, total asset turnover, is the ultimate indicator of operating efficiency and reflects the asset and capital requirements of the business. </a:t>
            </a:r>
          </a:p>
          <a:p>
            <a:pPr algn="just"/>
            <a:r>
              <a:rPr lang="en-US" dirty="0" smtClean="0">
                <a:solidFill>
                  <a:srgbClr val="FF0000"/>
                </a:solidFill>
              </a:rPr>
              <a:t>Although this ratio varies dramatically by industry, within an industry it is an excellent indicator of management’s operating efficiency.</a:t>
            </a:r>
          </a:p>
          <a:p>
            <a:pPr algn="just"/>
            <a:r>
              <a:rPr lang="en-US" dirty="0" smtClean="0">
                <a:solidFill>
                  <a:srgbClr val="FF0000"/>
                </a:solidFill>
              </a:rPr>
              <a:t>The product of these first two components (profit margin and total asset turnover) equals the firm’s return on assets (</a:t>
            </a:r>
            <a:r>
              <a:rPr lang="en-US" i="1" dirty="0" smtClean="0">
                <a:solidFill>
                  <a:srgbClr val="FF0000"/>
                </a:solidFill>
              </a:rPr>
              <a:t>ROA</a:t>
            </a:r>
            <a:r>
              <a:rPr lang="en-US" dirty="0" smtClean="0">
                <a:solidFill>
                  <a:srgbClr val="FF0000"/>
                </a:solidFill>
              </a:rPr>
              <a:t>), which reflects the firm’s operating performance before the financing impact.</a:t>
            </a:r>
          </a:p>
          <a:p>
            <a:pPr algn="just"/>
            <a:r>
              <a:rPr lang="en-US" dirty="0" smtClean="0">
                <a:solidFill>
                  <a:srgbClr val="FF0000"/>
                </a:solidFill>
              </a:rPr>
              <a:t>The final component, total assets/equity, does not measure operating performance but, rather, financial leverage. Specifically, it indicates how management has decided to finance the firm. </a:t>
            </a:r>
          </a:p>
          <a:p>
            <a:pPr algn="just"/>
            <a:r>
              <a:rPr lang="en-US" dirty="0" smtClean="0">
                <a:solidFill>
                  <a:srgbClr val="FF0000"/>
                </a:solidFill>
              </a:rPr>
              <a:t>In turn, this management decision regarding the financing of assets can contribute to a higher </a:t>
            </a:r>
            <a:r>
              <a:rPr lang="en-US" i="1" dirty="0" smtClean="0">
                <a:solidFill>
                  <a:srgbClr val="FF0000"/>
                </a:solidFill>
              </a:rPr>
              <a:t>ROE,</a:t>
            </a:r>
            <a:r>
              <a:rPr lang="en-US" dirty="0" smtClean="0">
                <a:solidFill>
                  <a:srgbClr val="FF0000"/>
                </a:solidFill>
              </a:rPr>
              <a:t> but it also has financial risk implications for the stockholder.</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fontScale="92500" lnSpcReduction="10000"/>
          </a:bodyPr>
          <a:lstStyle/>
          <a:p>
            <a:pPr algn="just"/>
            <a:r>
              <a:rPr lang="en-US" dirty="0" smtClean="0">
                <a:solidFill>
                  <a:srgbClr val="FF0000"/>
                </a:solidFill>
              </a:rPr>
              <a:t>Knowing this breakdown of </a:t>
            </a:r>
            <a:r>
              <a:rPr lang="en-US" i="1" dirty="0" smtClean="0">
                <a:solidFill>
                  <a:srgbClr val="FF0000"/>
                </a:solidFill>
              </a:rPr>
              <a:t>ROE, </a:t>
            </a:r>
            <a:r>
              <a:rPr lang="en-US" dirty="0" smtClean="0">
                <a:solidFill>
                  <a:srgbClr val="FF0000"/>
                </a:solidFill>
              </a:rPr>
              <a:t>you must examine past results and expectations for a firm and develop </a:t>
            </a:r>
            <a:r>
              <a:rPr lang="en-US" i="1" dirty="0" smtClean="0">
                <a:solidFill>
                  <a:srgbClr val="FF0000"/>
                </a:solidFill>
              </a:rPr>
              <a:t>estimates </a:t>
            </a:r>
            <a:r>
              <a:rPr lang="en-US" dirty="0" smtClean="0">
                <a:solidFill>
                  <a:srgbClr val="FF0000"/>
                </a:solidFill>
              </a:rPr>
              <a:t>of the three components and therefore an estimate of a firm’s </a:t>
            </a:r>
            <a:r>
              <a:rPr lang="en-US" i="1" dirty="0" smtClean="0">
                <a:solidFill>
                  <a:srgbClr val="FF0000"/>
                </a:solidFill>
              </a:rPr>
              <a:t>ROE.</a:t>
            </a:r>
            <a:r>
              <a:rPr lang="en-US" dirty="0" smtClean="0">
                <a:solidFill>
                  <a:srgbClr val="FF0000"/>
                </a:solidFill>
              </a:rPr>
              <a:t> This estimate of </a:t>
            </a:r>
            <a:r>
              <a:rPr lang="en-US" i="1" dirty="0" smtClean="0">
                <a:solidFill>
                  <a:srgbClr val="FF0000"/>
                </a:solidFill>
              </a:rPr>
              <a:t>ROE </a:t>
            </a:r>
            <a:r>
              <a:rPr lang="en-US" dirty="0" smtClean="0">
                <a:solidFill>
                  <a:srgbClr val="FF0000"/>
                </a:solidFill>
              </a:rPr>
              <a:t>combined with the firm’s expected retention rate will indicate its future growth potential. </a:t>
            </a:r>
          </a:p>
          <a:p>
            <a:pPr algn="just"/>
            <a:r>
              <a:rPr lang="en-US" dirty="0" smtClean="0">
                <a:solidFill>
                  <a:srgbClr val="FF0000"/>
                </a:solidFill>
              </a:rPr>
              <a:t>Finally, it is important to note that when estimating growth, it is necessary to estimate, not only the </a:t>
            </a:r>
            <a:r>
              <a:rPr lang="en-US" i="1" dirty="0" smtClean="0">
                <a:solidFill>
                  <a:srgbClr val="FF0000"/>
                </a:solidFill>
              </a:rPr>
              <a:t>rate </a:t>
            </a:r>
            <a:r>
              <a:rPr lang="en-US" dirty="0" smtClean="0">
                <a:solidFill>
                  <a:srgbClr val="FF0000"/>
                </a:solidFill>
              </a:rPr>
              <a:t>of growth, but also the </a:t>
            </a:r>
            <a:r>
              <a:rPr lang="en-US" i="1" dirty="0" smtClean="0">
                <a:solidFill>
                  <a:srgbClr val="FF0000"/>
                </a:solidFill>
              </a:rPr>
              <a:t>duration </a:t>
            </a:r>
            <a:r>
              <a:rPr lang="en-US" dirty="0" smtClean="0">
                <a:solidFill>
                  <a:srgbClr val="FF0000"/>
                </a:solidFill>
              </a:rPr>
              <a:t>of growth (how long can the firm sustain this rate of growth?) Clearly, the higher the rate of growth the more significant the estimate of the duration of growth to the ultimate value of the stock.</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lstStyle/>
          <a:p>
            <a:pPr algn="ctr">
              <a:buNone/>
            </a:pPr>
            <a:r>
              <a:rPr lang="en-US" dirty="0" smtClean="0"/>
              <a:t>   </a:t>
            </a:r>
          </a:p>
          <a:p>
            <a:pPr algn="ctr">
              <a:buNone/>
            </a:pPr>
            <a:endParaRPr lang="en-US" dirty="0" smtClean="0"/>
          </a:p>
          <a:p>
            <a:pPr algn="ctr">
              <a:buNone/>
            </a:pPr>
            <a:endParaRPr lang="en-US" dirty="0" smtClean="0"/>
          </a:p>
          <a:p>
            <a:pPr algn="ctr">
              <a:buNone/>
            </a:pPr>
            <a:r>
              <a:rPr lang="en-US" sz="4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End of Chapter- Four</a:t>
            </a:r>
            <a:endParaRPr lang="en-US"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77500" lnSpcReduction="20000"/>
          </a:bodyPr>
          <a:lstStyle/>
          <a:p>
            <a:pPr algn="just">
              <a:buNone/>
            </a:pPr>
            <a:r>
              <a:rPr lang="en-US" b="1" dirty="0" smtClean="0"/>
              <a:t>   </a:t>
            </a:r>
            <a:r>
              <a:rPr lang="en-US" b="1" i="1" dirty="0" smtClean="0">
                <a:solidFill>
                  <a:srgbClr val="6600CC"/>
                </a:solidFill>
              </a:rPr>
              <a:t>1. Stream of Expected Returns (Cash Flows)</a:t>
            </a:r>
            <a:endParaRPr lang="en-US" i="1" dirty="0" smtClean="0">
              <a:solidFill>
                <a:srgbClr val="6600CC"/>
              </a:solidFill>
            </a:endParaRPr>
          </a:p>
          <a:p>
            <a:pPr algn="just"/>
            <a:r>
              <a:rPr lang="en-US" dirty="0" smtClean="0"/>
              <a:t>An estimate of the expected returns from an investment encompasses not only the size but also the form, time pattern, and the uncertainty of returns, which affect the required rate of return. </a:t>
            </a:r>
          </a:p>
          <a:p>
            <a:pPr algn="just"/>
            <a:r>
              <a:rPr lang="en-US" b="1" dirty="0" smtClean="0">
                <a:solidFill>
                  <a:srgbClr val="FF00FF"/>
                </a:solidFill>
              </a:rPr>
              <a:t>Form of Returns</a:t>
            </a:r>
            <a:r>
              <a:rPr lang="en-US" dirty="0" smtClean="0"/>
              <a:t> </a:t>
            </a:r>
          </a:p>
          <a:p>
            <a:pPr algn="just"/>
            <a:r>
              <a:rPr lang="en-US" dirty="0" smtClean="0"/>
              <a:t>The returns from an investment can take many forms, including earnings, cash flows, dividends, interest payments, or capital gains (increases in value) during a period. </a:t>
            </a:r>
          </a:p>
          <a:p>
            <a:pPr algn="just"/>
            <a:r>
              <a:rPr lang="en-US" b="1" dirty="0" smtClean="0">
                <a:solidFill>
                  <a:srgbClr val="FF00FF"/>
                </a:solidFill>
              </a:rPr>
              <a:t>Time</a:t>
            </a:r>
            <a:r>
              <a:rPr lang="en-US" dirty="0" smtClean="0">
                <a:solidFill>
                  <a:srgbClr val="FF00FF"/>
                </a:solidFill>
              </a:rPr>
              <a:t> </a:t>
            </a:r>
            <a:r>
              <a:rPr lang="en-US" b="1" dirty="0" smtClean="0">
                <a:solidFill>
                  <a:srgbClr val="FF00FF"/>
                </a:solidFill>
              </a:rPr>
              <a:t>Pattern and Growth Rate of Returns</a:t>
            </a:r>
            <a:r>
              <a:rPr lang="en-US" dirty="0" smtClean="0">
                <a:solidFill>
                  <a:srgbClr val="FF00FF"/>
                </a:solidFill>
              </a:rPr>
              <a:t> </a:t>
            </a:r>
          </a:p>
          <a:p>
            <a:pPr algn="just"/>
            <a:r>
              <a:rPr lang="en-US" dirty="0" smtClean="0"/>
              <a:t>You cannot calculate an accurate value for a security unless you can estimate when you will </a:t>
            </a:r>
            <a:r>
              <a:rPr lang="en-US" dirty="0" smtClean="0">
                <a:solidFill>
                  <a:srgbClr val="000099"/>
                </a:solidFill>
              </a:rPr>
              <a:t>receive the returns or cash flows. </a:t>
            </a:r>
            <a:r>
              <a:rPr lang="en-US" dirty="0" smtClean="0"/>
              <a:t>Because money has a time value, you must know the time pattern and growth rate of returns from an investment. This knowledge will make it possible to properly value the stream of returns relative to alternative investments with a different time pattern and growth rate of returns or cash flows.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0" y="533400"/>
            <a:ext cx="8991600" cy="6172200"/>
          </a:xfrm>
        </p:spPr>
        <p:txBody>
          <a:bodyPr>
            <a:normAutofit fontScale="92500" lnSpcReduction="10000"/>
          </a:bodyPr>
          <a:lstStyle/>
          <a:p>
            <a:pPr algn="just">
              <a:buNone/>
            </a:pPr>
            <a:r>
              <a:rPr lang="en-US" b="1" dirty="0" smtClean="0"/>
              <a:t>       </a:t>
            </a:r>
            <a:r>
              <a:rPr lang="en-US" b="1" dirty="0" smtClean="0">
                <a:solidFill>
                  <a:srgbClr val="000099"/>
                </a:solidFill>
              </a:rPr>
              <a:t>2. Required Rate of Return</a:t>
            </a:r>
            <a:endParaRPr lang="en-US" dirty="0" smtClean="0">
              <a:solidFill>
                <a:srgbClr val="000099"/>
              </a:solidFill>
            </a:endParaRPr>
          </a:p>
          <a:p>
            <a:pPr algn="just"/>
            <a:r>
              <a:rPr lang="en-US" sz="2700" dirty="0" smtClean="0"/>
              <a:t>The required rate of return on an investment is determined by :</a:t>
            </a:r>
          </a:p>
          <a:p>
            <a:pPr algn="just">
              <a:buNone/>
            </a:pPr>
            <a:r>
              <a:rPr lang="en-US" sz="2700" dirty="0" smtClean="0"/>
              <a:t>  (1) The economy’s real </a:t>
            </a:r>
            <a:r>
              <a:rPr lang="en-US" sz="2700" dirty="0" smtClean="0">
                <a:solidFill>
                  <a:srgbClr val="FF00FF"/>
                </a:solidFill>
              </a:rPr>
              <a:t>risk-free rate of return</a:t>
            </a:r>
            <a:r>
              <a:rPr lang="en-US" sz="2700" dirty="0" smtClean="0"/>
              <a:t>, plus </a:t>
            </a:r>
          </a:p>
          <a:p>
            <a:pPr algn="just">
              <a:buNone/>
            </a:pPr>
            <a:r>
              <a:rPr lang="en-US" sz="2700" dirty="0" smtClean="0"/>
              <a:t>  (2) The expected rate of i</a:t>
            </a:r>
            <a:r>
              <a:rPr lang="en-US" sz="2700" dirty="0" smtClean="0">
                <a:solidFill>
                  <a:srgbClr val="6600CC"/>
                </a:solidFill>
              </a:rPr>
              <a:t>nflation</a:t>
            </a:r>
            <a:r>
              <a:rPr lang="en-US" sz="2700" dirty="0" smtClean="0"/>
              <a:t> during the holding period, plus</a:t>
            </a:r>
          </a:p>
          <a:p>
            <a:pPr algn="just">
              <a:buNone/>
            </a:pPr>
            <a:r>
              <a:rPr lang="en-US" sz="2700" dirty="0" smtClean="0"/>
              <a:t> (3) A </a:t>
            </a:r>
            <a:r>
              <a:rPr lang="en-US" sz="2700" dirty="0" smtClean="0">
                <a:solidFill>
                  <a:srgbClr val="00B050"/>
                </a:solidFill>
              </a:rPr>
              <a:t>risk premium </a:t>
            </a:r>
            <a:r>
              <a:rPr lang="en-US" sz="2700" dirty="0" smtClean="0"/>
              <a:t>that is determined by the uncertainty of returns. </a:t>
            </a:r>
          </a:p>
          <a:p>
            <a:pPr algn="just"/>
            <a:r>
              <a:rPr lang="en-US" dirty="0" smtClean="0"/>
              <a:t> All investments are affected by the risk-free rate and the expected rate of inflation because these two variables determine the nominal risk-free rate. Therefore, the factor that causes a difference in required rates of return is the risk premium for alternative investments. </a:t>
            </a:r>
          </a:p>
          <a:p>
            <a:pPr algn="just"/>
            <a:r>
              <a:rPr lang="en-US" dirty="0" smtClean="0"/>
              <a:t>In turn, this risk premium depends on the uncertainty of returns or cash flows from an investment.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lstStyle/>
          <a:p>
            <a:pPr algn="just"/>
            <a:r>
              <a:rPr lang="en-US" dirty="0" smtClean="0"/>
              <a:t>The sources of the </a:t>
            </a:r>
            <a:r>
              <a:rPr lang="en-US" dirty="0" smtClean="0">
                <a:solidFill>
                  <a:srgbClr val="00B050"/>
                </a:solidFill>
              </a:rPr>
              <a:t>uncertainty of returns </a:t>
            </a:r>
            <a:r>
              <a:rPr lang="en-US" dirty="0" smtClean="0"/>
              <a:t>of asset or market determined by the internal characteristics of a firm divided into:</a:t>
            </a:r>
          </a:p>
          <a:p>
            <a:pPr lvl="0" algn="just">
              <a:buNone/>
            </a:pPr>
            <a:r>
              <a:rPr lang="en-US" dirty="0" smtClean="0"/>
              <a:t>       1. Business risk (BR), </a:t>
            </a:r>
          </a:p>
          <a:p>
            <a:pPr lvl="0" algn="just">
              <a:buNone/>
            </a:pPr>
            <a:r>
              <a:rPr lang="en-US" dirty="0" smtClean="0"/>
              <a:t>       2. Financial risk (FR), </a:t>
            </a:r>
          </a:p>
          <a:p>
            <a:pPr lvl="0" algn="just">
              <a:buNone/>
            </a:pPr>
            <a:r>
              <a:rPr lang="en-US" dirty="0" smtClean="0"/>
              <a:t>       3. Liquidity risk (LR), </a:t>
            </a:r>
          </a:p>
          <a:p>
            <a:pPr lvl="0" algn="just">
              <a:buNone/>
            </a:pPr>
            <a:r>
              <a:rPr lang="en-US" dirty="0" smtClean="0"/>
              <a:t>       4. Exchange rate risk (ERR), and</a:t>
            </a:r>
          </a:p>
          <a:p>
            <a:pPr lvl="0" algn="just">
              <a:buNone/>
            </a:pPr>
            <a:r>
              <a:rPr lang="en-US" dirty="0" smtClean="0"/>
              <a:t>       5. Country risk (CR).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685800"/>
          </a:xfrm>
        </p:spPr>
        <p:txBody>
          <a:bodyPr>
            <a:normAutofit fontScale="90000"/>
          </a:bodyPr>
          <a:lstStyle/>
          <a:p>
            <a:r>
              <a:rPr lang="en-US" b="1" dirty="0" smtClean="0"/>
              <a:t/>
            </a:r>
            <a:br>
              <a:rPr lang="en-US" b="1" dirty="0" smtClean="0"/>
            </a:br>
            <a:r>
              <a:rPr lang="en-US" b="1" i="1" dirty="0" smtClean="0">
                <a:solidFill>
                  <a:srgbClr val="FF00FF"/>
                </a:solidFill>
              </a:rPr>
              <a:t>Valuation of alternative investments</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763000" cy="5867400"/>
          </a:xfrm>
        </p:spPr>
        <p:txBody>
          <a:bodyPr>
            <a:normAutofit/>
          </a:bodyPr>
          <a:lstStyle/>
          <a:p>
            <a:pPr algn="just"/>
            <a:r>
              <a:rPr lang="en-US" b="1" dirty="0" smtClean="0">
                <a:solidFill>
                  <a:srgbClr val="000099"/>
                </a:solidFill>
              </a:rPr>
              <a:t>Valuation of Bonds</a:t>
            </a:r>
            <a:endParaRPr lang="en-US" dirty="0" smtClean="0">
              <a:solidFill>
                <a:srgbClr val="000099"/>
              </a:solidFill>
            </a:endParaRPr>
          </a:p>
          <a:p>
            <a:pPr algn="just"/>
            <a:r>
              <a:rPr lang="en-US" dirty="0" smtClean="0"/>
              <a:t>Calculating the value of bonds is relatively easy because the size and time pattern of </a:t>
            </a:r>
            <a:r>
              <a:rPr lang="en-US" dirty="0" smtClean="0">
                <a:solidFill>
                  <a:srgbClr val="0070C0"/>
                </a:solidFill>
              </a:rPr>
              <a:t>cash flows </a:t>
            </a:r>
            <a:r>
              <a:rPr lang="en-US" dirty="0" smtClean="0"/>
              <a:t>from the bond over its life are known. </a:t>
            </a:r>
          </a:p>
          <a:p>
            <a:pPr algn="just"/>
            <a:r>
              <a:rPr lang="en-US" dirty="0" smtClean="0"/>
              <a:t>A bond typically promises:</a:t>
            </a:r>
          </a:p>
          <a:p>
            <a:pPr algn="just">
              <a:buNone/>
            </a:pPr>
            <a:r>
              <a:rPr lang="en-US" dirty="0" smtClean="0">
                <a:solidFill>
                  <a:srgbClr val="0070C0"/>
                </a:solidFill>
              </a:rPr>
              <a:t>  1. Interest payments every six months equal to one-half the coupon rate times the face    value of the bond</a:t>
            </a:r>
          </a:p>
          <a:p>
            <a:pPr algn="just">
              <a:buNone/>
            </a:pPr>
            <a:r>
              <a:rPr lang="en-US" dirty="0" smtClean="0">
                <a:solidFill>
                  <a:srgbClr val="0070C0"/>
                </a:solidFill>
              </a:rPr>
              <a:t>   2. The payment of the principal on the bond’s maturity date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533400"/>
            <a:ext cx="8839200" cy="6172200"/>
          </a:xfrm>
        </p:spPr>
        <p:txBody>
          <a:bodyPr>
            <a:normAutofit fontScale="92500" lnSpcReduction="10000"/>
          </a:bodyPr>
          <a:lstStyle/>
          <a:p>
            <a:r>
              <a:rPr lang="en-US" b="1" dirty="0" smtClean="0">
                <a:solidFill>
                  <a:srgbClr val="6600CC"/>
                </a:solidFill>
              </a:rPr>
              <a:t>Valuation of Preferred Stock</a:t>
            </a:r>
            <a:endParaRPr lang="en-US" dirty="0" smtClean="0">
              <a:solidFill>
                <a:srgbClr val="6600CC"/>
              </a:solidFill>
            </a:endParaRPr>
          </a:p>
          <a:p>
            <a:pPr algn="just"/>
            <a:r>
              <a:rPr lang="en-US" dirty="0" smtClean="0"/>
              <a:t> </a:t>
            </a:r>
            <a:r>
              <a:rPr lang="en-US" dirty="0" smtClean="0">
                <a:solidFill>
                  <a:srgbClr val="00B050"/>
                </a:solidFill>
              </a:rPr>
              <a:t>The owner of a preferred stock receives a promise to pay a stated dividend, usually each quarter,</a:t>
            </a:r>
            <a:r>
              <a:rPr lang="en-US" b="1" dirty="0" smtClean="0">
                <a:solidFill>
                  <a:srgbClr val="00B050"/>
                </a:solidFill>
              </a:rPr>
              <a:t> </a:t>
            </a:r>
            <a:r>
              <a:rPr lang="en-US" dirty="0" smtClean="0">
                <a:solidFill>
                  <a:srgbClr val="00B050"/>
                </a:solidFill>
              </a:rPr>
              <a:t>for an infinite period. Preferred stock is a </a:t>
            </a:r>
            <a:r>
              <a:rPr lang="en-US" b="1" dirty="0" smtClean="0">
                <a:solidFill>
                  <a:srgbClr val="00B050"/>
                </a:solidFill>
              </a:rPr>
              <a:t>perpetuity </a:t>
            </a:r>
            <a:r>
              <a:rPr lang="en-US" dirty="0" smtClean="0">
                <a:solidFill>
                  <a:srgbClr val="00B050"/>
                </a:solidFill>
              </a:rPr>
              <a:t>because it has no maturity. </a:t>
            </a:r>
          </a:p>
          <a:p>
            <a:pPr algn="just"/>
            <a:r>
              <a:rPr lang="en-US" dirty="0" smtClean="0"/>
              <a:t>As was true with</a:t>
            </a:r>
            <a:r>
              <a:rPr lang="en-US" b="1" dirty="0" smtClean="0"/>
              <a:t> </a:t>
            </a:r>
            <a:r>
              <a:rPr lang="en-US" dirty="0" smtClean="0"/>
              <a:t>a bond, </a:t>
            </a:r>
            <a:r>
              <a:rPr lang="en-US" dirty="0" smtClean="0">
                <a:solidFill>
                  <a:srgbClr val="FF00FF"/>
                </a:solidFill>
              </a:rPr>
              <a:t>stated payments are made </a:t>
            </a:r>
            <a:r>
              <a:rPr lang="en-US" dirty="0" smtClean="0"/>
              <a:t>on specified dates although the issuer of this stock does not have</a:t>
            </a:r>
            <a:r>
              <a:rPr lang="en-US" b="1" dirty="0" smtClean="0"/>
              <a:t> </a:t>
            </a:r>
            <a:r>
              <a:rPr lang="en-US" dirty="0" smtClean="0"/>
              <a:t>the </a:t>
            </a:r>
            <a:r>
              <a:rPr lang="en-US" dirty="0" smtClean="0">
                <a:solidFill>
                  <a:srgbClr val="6600CC"/>
                </a:solidFill>
              </a:rPr>
              <a:t>same legal obligation </a:t>
            </a:r>
            <a:r>
              <a:rPr lang="en-US" dirty="0" smtClean="0"/>
              <a:t>to pay investors as do issuers of bonds. </a:t>
            </a:r>
          </a:p>
          <a:p>
            <a:pPr algn="just"/>
            <a:r>
              <a:rPr lang="en-US" dirty="0" smtClean="0"/>
              <a:t>Payments are made only after the</a:t>
            </a:r>
            <a:r>
              <a:rPr lang="en-US" b="1" dirty="0" smtClean="0"/>
              <a:t> </a:t>
            </a:r>
            <a:r>
              <a:rPr lang="en-US" dirty="0" smtClean="0"/>
              <a:t>firm meets its bond interest payments. Because this reduced legal obligation increases the uncertainty</a:t>
            </a:r>
            <a:r>
              <a:rPr lang="en-US" b="1" dirty="0" smtClean="0"/>
              <a:t> </a:t>
            </a:r>
            <a:r>
              <a:rPr lang="en-US" dirty="0" smtClean="0"/>
              <a:t>of returns, investors should require a higher rate of return on a firm’s preferred stock than on</a:t>
            </a:r>
            <a:r>
              <a:rPr lang="en-US" b="1" dirty="0" smtClean="0"/>
              <a:t> </a:t>
            </a:r>
            <a:r>
              <a:rPr lang="en-US" dirty="0" smtClean="0"/>
              <a:t>its bonds. </a:t>
            </a:r>
          </a:p>
          <a:p>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1230</TotalTime>
  <Words>4687</Words>
  <Application>Microsoft Office PowerPoint</Application>
  <PresentationFormat>On-screen Show (4:3)</PresentationFormat>
  <Paragraphs>284</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PowerPoint Presentation</vt:lpstr>
      <vt:lpstr> 4. Security Valuation </vt:lpstr>
      <vt:lpstr>Cont…</vt:lpstr>
      <vt:lpstr>Cont…</vt:lpstr>
      <vt:lpstr>Cont…</vt:lpstr>
      <vt:lpstr>Cont…</vt:lpstr>
      <vt:lpstr>Cont…</vt:lpstr>
      <vt:lpstr> Valuation of alternative investments </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dmu</dc:creator>
  <cp:lastModifiedBy>dmu</cp:lastModifiedBy>
  <cp:revision>257</cp:revision>
  <dcterms:created xsi:type="dcterms:W3CDTF">2018-05-29T22:26:33Z</dcterms:created>
  <dcterms:modified xsi:type="dcterms:W3CDTF">2020-03-08T10:01:52Z</dcterms:modified>
</cp:coreProperties>
</file>