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57" r:id="rId2"/>
    <p:sldId id="294" r:id="rId3"/>
    <p:sldId id="258" r:id="rId4"/>
    <p:sldId id="264" r:id="rId5"/>
    <p:sldId id="265" r:id="rId6"/>
    <p:sldId id="295" r:id="rId7"/>
    <p:sldId id="296" r:id="rId8"/>
    <p:sldId id="297" r:id="rId9"/>
    <p:sldId id="298" r:id="rId10"/>
    <p:sldId id="302" r:id="rId11"/>
    <p:sldId id="299" r:id="rId12"/>
    <p:sldId id="300" r:id="rId13"/>
    <p:sldId id="301" r:id="rId14"/>
    <p:sldId id="260" r:id="rId15"/>
    <p:sldId id="267" r:id="rId16"/>
    <p:sldId id="271" r:id="rId17"/>
    <p:sldId id="272" r:id="rId18"/>
    <p:sldId id="273" r:id="rId19"/>
    <p:sldId id="261" r:id="rId20"/>
    <p:sldId id="293" r:id="rId21"/>
    <p:sldId id="281" r:id="rId22"/>
    <p:sldId id="282" r:id="rId23"/>
    <p:sldId id="283" r:id="rId24"/>
    <p:sldId id="284" r:id="rId25"/>
    <p:sldId id="285" r:id="rId26"/>
    <p:sldId id="286" r:id="rId27"/>
    <p:sldId id="287" r:id="rId28"/>
    <p:sldId id="288" r:id="rId29"/>
    <p:sldId id="289" r:id="rId30"/>
    <p:sldId id="292" r:id="rId31"/>
    <p:sldId id="303" r:id="rId3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2C020D5E-CB23-4A4D-8B24-739D8959FEC1}" type="datetimeFigureOut">
              <a:rPr lang="en-US" smtClean="0"/>
              <a:pPr/>
              <a:t>3/8/2020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9AF9EEB-B833-44E9-A044-434351D1D2EE}" type="slidenum">
              <a:rPr lang="en-US" smtClean="0"/>
              <a:pPr/>
              <a:t>‹#›</a:t>
            </a:fld>
            <a:endParaRPr lang="en-US"/>
          </a:p>
        </p:txBody>
      </p:sp>
    </p:spTree>
    <p:extLst>
      <p:ext uri="{BB962C8B-B14F-4D97-AF65-F5344CB8AC3E}">
        <p14:creationId xmlns:p14="http://schemas.microsoft.com/office/powerpoint/2010/main" val="6987362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050590-0D38-4FDF-80EA-ABCCA70F4942}"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50590-0D38-4FDF-80EA-ABCCA70F4942}"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50590-0D38-4FDF-80EA-ABCCA70F4942}"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50590-0D38-4FDF-80EA-ABCCA70F4942}"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050590-0D38-4FDF-80EA-ABCCA70F4942}"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050590-0D38-4FDF-80EA-ABCCA70F4942}"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050590-0D38-4FDF-80EA-ABCCA70F4942}"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050590-0D38-4FDF-80EA-ABCCA70F4942}"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50590-0D38-4FDF-80EA-ABCCA70F4942}"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50590-0D38-4FDF-80EA-ABCCA70F4942}"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50590-0D38-4FDF-80EA-ABCCA70F4942}"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64833-4F17-4287-B723-A9C9A7DF4A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50590-0D38-4FDF-80EA-ABCCA70F4942}" type="datetimeFigureOut">
              <a:rPr lang="en-US" smtClean="0"/>
              <a:pPr/>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664833-4F17-4287-B723-A9C9A7DF4A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lgn="ctr">
              <a:buNone/>
            </a:pPr>
            <a:endParaRPr lang="en-US" sz="4400" b="1" i="1" dirty="0" smtClean="0">
              <a:latin typeface="Times New Roman" pitchFamily="18" charset="0"/>
              <a:cs typeface="Times New Roman" pitchFamily="18" charset="0"/>
            </a:endParaRPr>
          </a:p>
          <a:p>
            <a:pPr algn="ctr">
              <a:buNone/>
            </a:pPr>
            <a:endParaRPr lang="en-US" sz="4400" b="1" i="1" dirty="0" smtClean="0">
              <a:latin typeface="Times New Roman" pitchFamily="18" charset="0"/>
              <a:cs typeface="Times New Roman" pitchFamily="18" charset="0"/>
            </a:endParaRPr>
          </a:p>
          <a:p>
            <a:pPr algn="ctr">
              <a:buNone/>
            </a:pPr>
            <a:r>
              <a:rPr lang="en-US" sz="4400" b="1" i="1" dirty="0" smtClean="0">
                <a:solidFill>
                  <a:srgbClr val="00B050"/>
                </a:solidFill>
                <a:latin typeface="Times New Roman" pitchFamily="18" charset="0"/>
                <a:cs typeface="Times New Roman" pitchFamily="18" charset="0"/>
              </a:rPr>
              <a:t>Investment </a:t>
            </a:r>
            <a:r>
              <a:rPr lang="en-US" sz="4400" b="1" i="1" dirty="0">
                <a:solidFill>
                  <a:srgbClr val="00B050"/>
                </a:solidFill>
                <a:latin typeface="Times New Roman" pitchFamily="18" charset="0"/>
                <a:cs typeface="Times New Roman" pitchFamily="18" charset="0"/>
              </a:rPr>
              <a:t>Analysis and Portfolio management </a:t>
            </a:r>
            <a:r>
              <a:rPr lang="en-US" sz="3600" b="1" i="1" dirty="0" smtClean="0">
                <a:solidFill>
                  <a:srgbClr val="00B050"/>
                </a:solidFill>
                <a:latin typeface="Times New Roman" pitchFamily="18" charset="0"/>
                <a:cs typeface="Times New Roman" pitchFamily="18" charset="0"/>
              </a:rPr>
              <a:t>(ACFN 613)</a:t>
            </a:r>
          </a:p>
          <a:p>
            <a:pPr algn="r">
              <a:buNone/>
            </a:pPr>
            <a:endParaRPr lang="en-US" dirty="0" smtClean="0"/>
          </a:p>
          <a:p>
            <a:pPr algn="r">
              <a:buNone/>
            </a:pPr>
            <a:endParaRPr lang="en-US" dirty="0"/>
          </a:p>
          <a:p>
            <a:pPr algn="r">
              <a:buNone/>
            </a:pPr>
            <a:endParaRPr lang="en-US" dirty="0" smtClean="0"/>
          </a:p>
          <a:p>
            <a:pPr algn="r">
              <a:buNone/>
            </a:pPr>
            <a:endParaRPr lang="en-US" dirty="0"/>
          </a:p>
          <a:p>
            <a:pPr algn="r">
              <a:buNone/>
            </a:pPr>
            <a:endParaRPr 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60060"/>
            <a:ext cx="8229600" cy="4966103"/>
          </a:xfrm>
        </p:spPr>
        <p:txBody>
          <a:bodyPr>
            <a:normAutofit fontScale="92500" lnSpcReduction="10000"/>
          </a:bodyPr>
          <a:lstStyle/>
          <a:p>
            <a:pPr lvl="0" algn="just">
              <a:buFont typeface="Wingdings" pitchFamily="2" charset="2"/>
              <a:buChar char="q"/>
            </a:pPr>
            <a:r>
              <a:rPr lang="en-IN" dirty="0">
                <a:solidFill>
                  <a:prstClr val="black"/>
                </a:solidFill>
              </a:rPr>
              <a:t>The investment alternatives sometimes we call them as the </a:t>
            </a:r>
            <a:r>
              <a:rPr lang="en-IN" b="1" dirty="0">
                <a:solidFill>
                  <a:prstClr val="black"/>
                </a:solidFill>
              </a:rPr>
              <a:t>investment</a:t>
            </a:r>
            <a:r>
              <a:rPr lang="en-IN" b="1" i="1" dirty="0">
                <a:solidFill>
                  <a:prstClr val="black"/>
                </a:solidFill>
              </a:rPr>
              <a:t> </a:t>
            </a:r>
            <a:r>
              <a:rPr lang="en-IN" b="1" dirty="0">
                <a:solidFill>
                  <a:prstClr val="black"/>
                </a:solidFill>
              </a:rPr>
              <a:t>vehicles</a:t>
            </a:r>
            <a:r>
              <a:rPr lang="en-IN" b="1" i="1" dirty="0">
                <a:solidFill>
                  <a:prstClr val="black"/>
                </a:solidFill>
              </a:rPr>
              <a:t> :</a:t>
            </a:r>
          </a:p>
          <a:p>
            <a:pPr lvl="0" algn="just">
              <a:buFont typeface="Wingdings" pitchFamily="2" charset="2"/>
              <a:buChar char="q"/>
            </a:pPr>
            <a:r>
              <a:rPr lang="en-IN" i="1" dirty="0">
                <a:solidFill>
                  <a:prstClr val="black"/>
                </a:solidFill>
              </a:rPr>
              <a:t>The </a:t>
            </a:r>
            <a:r>
              <a:rPr lang="en-IN" b="1" i="1" dirty="0">
                <a:solidFill>
                  <a:prstClr val="black"/>
                </a:solidFill>
              </a:rPr>
              <a:t>main types of financial investment vehicles are:</a:t>
            </a:r>
          </a:p>
          <a:p>
            <a:pPr marL="571500" lvl="0" indent="-571500" algn="just">
              <a:buFont typeface="+mj-lt"/>
              <a:buAutoNum type="romanUcPeriod"/>
            </a:pPr>
            <a:r>
              <a:rPr lang="en-IN" dirty="0">
                <a:solidFill>
                  <a:prstClr val="black"/>
                </a:solidFill>
              </a:rPr>
              <a:t>Short term investment vehicles;</a:t>
            </a:r>
            <a:r>
              <a:rPr lang="en-US" b="1" dirty="0">
                <a:solidFill>
                  <a:prstClr val="black"/>
                </a:solidFill>
              </a:rPr>
              <a:t> Money market</a:t>
            </a:r>
            <a:endParaRPr lang="en-IN" dirty="0">
              <a:solidFill>
                <a:prstClr val="black"/>
              </a:solidFill>
            </a:endParaRPr>
          </a:p>
          <a:p>
            <a:pPr marL="571500" lvl="0" indent="-571500" algn="just">
              <a:buFont typeface="+mj-lt"/>
              <a:buAutoNum type="romanUcPeriod"/>
            </a:pPr>
            <a:r>
              <a:rPr lang="en-IN" dirty="0">
                <a:solidFill>
                  <a:prstClr val="black"/>
                </a:solidFill>
              </a:rPr>
              <a:t> Fixed-income securities;</a:t>
            </a:r>
          </a:p>
          <a:p>
            <a:pPr marL="571500" lvl="0" indent="-571500" algn="just">
              <a:buFont typeface="+mj-lt"/>
              <a:buAutoNum type="romanUcPeriod"/>
            </a:pPr>
            <a:r>
              <a:rPr lang="en-IN" dirty="0">
                <a:solidFill>
                  <a:prstClr val="black"/>
                </a:solidFill>
              </a:rPr>
              <a:t>Common stock;</a:t>
            </a:r>
            <a:r>
              <a:rPr lang="en-US" b="1" dirty="0">
                <a:solidFill>
                  <a:prstClr val="black"/>
                </a:solidFill>
              </a:rPr>
              <a:t> equity</a:t>
            </a:r>
            <a:endParaRPr lang="en-IN" dirty="0">
              <a:solidFill>
                <a:prstClr val="black"/>
              </a:solidFill>
            </a:endParaRPr>
          </a:p>
          <a:p>
            <a:pPr marL="571500" lvl="0" indent="-571500" algn="just">
              <a:buFont typeface="+mj-lt"/>
              <a:buAutoNum type="romanUcPeriod"/>
            </a:pPr>
            <a:r>
              <a:rPr lang="en-IN" dirty="0">
                <a:solidFill>
                  <a:prstClr val="black"/>
                </a:solidFill>
              </a:rPr>
              <a:t> Speculative investment vehicles;</a:t>
            </a:r>
            <a:r>
              <a:rPr lang="en-US" b="1" dirty="0">
                <a:solidFill>
                  <a:prstClr val="black"/>
                </a:solidFill>
              </a:rPr>
              <a:t> derivative </a:t>
            </a:r>
            <a:endParaRPr lang="en-IN" dirty="0">
              <a:solidFill>
                <a:prstClr val="black"/>
              </a:solidFill>
            </a:endParaRPr>
          </a:p>
          <a:p>
            <a:pPr marL="571500" lvl="0" indent="-571500" algn="just">
              <a:buFont typeface="+mj-lt"/>
              <a:buAutoNum type="romanUcPeriod"/>
            </a:pPr>
            <a:r>
              <a:rPr lang="en-IN" dirty="0">
                <a:solidFill>
                  <a:prstClr val="black"/>
                </a:solidFill>
              </a:rPr>
              <a:t> Other investment </a:t>
            </a:r>
            <a:r>
              <a:rPr lang="en-IN" dirty="0" smtClean="0">
                <a:solidFill>
                  <a:prstClr val="black"/>
                </a:solidFill>
              </a:rPr>
              <a:t>tools (such as life insurance, pension fund, mutual fund etc.</a:t>
            </a:r>
            <a:endParaRPr lang="en-IN" dirty="0">
              <a:solidFill>
                <a:prstClr val="black"/>
              </a:solidFill>
            </a:endParaRPr>
          </a:p>
          <a:p>
            <a:endParaRPr lang="en-US" dirty="0"/>
          </a:p>
        </p:txBody>
      </p:sp>
    </p:spTree>
    <p:extLst>
      <p:ext uri="{BB962C8B-B14F-4D97-AF65-F5344CB8AC3E}">
        <p14:creationId xmlns:p14="http://schemas.microsoft.com/office/powerpoint/2010/main" val="3430710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a:solidFill>
                  <a:prstClr val="black"/>
                </a:solidFill>
              </a:rPr>
              <a:t>3. Formation of diversified investment portfolio</a:t>
            </a:r>
            <a:endParaRPr lang="en-US" dirty="0"/>
          </a:p>
        </p:txBody>
      </p:sp>
      <p:sp>
        <p:nvSpPr>
          <p:cNvPr id="3" name="Content Placeholder 2"/>
          <p:cNvSpPr>
            <a:spLocks noGrp="1"/>
          </p:cNvSpPr>
          <p:nvPr>
            <p:ph idx="1"/>
          </p:nvPr>
        </p:nvSpPr>
        <p:spPr/>
        <p:txBody>
          <a:bodyPr/>
          <a:lstStyle/>
          <a:p>
            <a:pPr lvl="0" algn="just">
              <a:buFont typeface="Wingdings" pitchFamily="2" charset="2"/>
              <a:buChar char="q"/>
            </a:pPr>
            <a:endParaRPr lang="en-IN" b="1" i="1" dirty="0">
              <a:solidFill>
                <a:prstClr val="black"/>
              </a:solidFill>
            </a:endParaRPr>
          </a:p>
          <a:p>
            <a:pPr lvl="0" algn="just">
              <a:buFont typeface="Wingdings" pitchFamily="2" charset="2"/>
              <a:buChar char="q"/>
            </a:pPr>
            <a:r>
              <a:rPr lang="en-IN" b="1" i="1" dirty="0">
                <a:solidFill>
                  <a:prstClr val="black"/>
                </a:solidFill>
              </a:rPr>
              <a:t>Investment portfolio is the set of investment vehicles, formed by </a:t>
            </a:r>
            <a:r>
              <a:rPr lang="en-IN" dirty="0">
                <a:solidFill>
                  <a:prstClr val="black"/>
                </a:solidFill>
              </a:rPr>
              <a:t>the investor seeking to realize its’ defined investment objectives.</a:t>
            </a:r>
          </a:p>
          <a:p>
            <a:pPr marL="0" lvl="0" indent="0" algn="just">
              <a:buNone/>
            </a:pPr>
            <a:endParaRPr lang="en-IN" dirty="0">
              <a:solidFill>
                <a:prstClr val="black"/>
              </a:solidFill>
            </a:endParaRPr>
          </a:p>
          <a:p>
            <a:endParaRPr lang="en-US" dirty="0"/>
          </a:p>
        </p:txBody>
      </p:sp>
    </p:spTree>
    <p:extLst>
      <p:ext uri="{BB962C8B-B14F-4D97-AF65-F5344CB8AC3E}">
        <p14:creationId xmlns:p14="http://schemas.microsoft.com/office/powerpoint/2010/main" val="307514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IN" sz="2800" b="1" dirty="0">
                <a:solidFill>
                  <a:prstClr val="black"/>
                </a:solidFill>
              </a:rPr>
              <a:t>4. Portfolio revision</a:t>
            </a:r>
            <a:endParaRPr lang="en-US" dirty="0"/>
          </a:p>
        </p:txBody>
      </p:sp>
      <p:sp>
        <p:nvSpPr>
          <p:cNvPr id="3" name="Content Placeholder 2"/>
          <p:cNvSpPr>
            <a:spLocks noGrp="1"/>
          </p:cNvSpPr>
          <p:nvPr>
            <p:ph idx="1"/>
          </p:nvPr>
        </p:nvSpPr>
        <p:spPr>
          <a:xfrm>
            <a:off x="457200" y="996287"/>
            <a:ext cx="8229600" cy="5650173"/>
          </a:xfrm>
        </p:spPr>
        <p:txBody>
          <a:bodyPr>
            <a:normAutofit fontScale="92500" lnSpcReduction="20000"/>
          </a:bodyPr>
          <a:lstStyle/>
          <a:p>
            <a:pPr lvl="0" algn="just">
              <a:buFont typeface="Wingdings" pitchFamily="2" charset="2"/>
              <a:buChar char="q"/>
            </a:pPr>
            <a:r>
              <a:rPr lang="en-IN" sz="2700" dirty="0">
                <a:solidFill>
                  <a:prstClr val="black"/>
                </a:solidFill>
              </a:rPr>
              <a:t>the periodic revision of the three previous stages</a:t>
            </a:r>
          </a:p>
          <a:p>
            <a:pPr lvl="0" algn="just">
              <a:buFont typeface="Wingdings" pitchFamily="2" charset="2"/>
              <a:buChar char="v"/>
            </a:pPr>
            <a:r>
              <a:rPr lang="en-IN" sz="2700" dirty="0">
                <a:solidFill>
                  <a:prstClr val="black"/>
                </a:solidFill>
              </a:rPr>
              <a:t>because over time </a:t>
            </a:r>
            <a:r>
              <a:rPr lang="en-IN" sz="2700" b="1" dirty="0">
                <a:solidFill>
                  <a:prstClr val="black"/>
                </a:solidFill>
              </a:rPr>
              <a:t>investor with long-term investment horizon may change </a:t>
            </a:r>
            <a:r>
              <a:rPr lang="en-IN" sz="2700" dirty="0">
                <a:solidFill>
                  <a:prstClr val="black"/>
                </a:solidFill>
              </a:rPr>
              <a:t>his / her </a:t>
            </a:r>
            <a:r>
              <a:rPr lang="en-IN" sz="2700" dirty="0">
                <a:solidFill>
                  <a:srgbClr val="FF0000"/>
                </a:solidFill>
              </a:rPr>
              <a:t>investment objectives </a:t>
            </a:r>
            <a:r>
              <a:rPr lang="en-IN" sz="2700" dirty="0">
                <a:solidFill>
                  <a:prstClr val="black"/>
                </a:solidFill>
              </a:rPr>
              <a:t>and this, </a:t>
            </a:r>
            <a:r>
              <a:rPr lang="en-IN" sz="2700" b="1" dirty="0">
                <a:solidFill>
                  <a:srgbClr val="7030A0"/>
                </a:solidFill>
              </a:rPr>
              <a:t>in turn means that currently held investor’s portfolio may no longer be optimal</a:t>
            </a:r>
            <a:r>
              <a:rPr lang="en-IN" sz="2700" dirty="0">
                <a:solidFill>
                  <a:prstClr val="black"/>
                </a:solidFill>
              </a:rPr>
              <a:t> and </a:t>
            </a:r>
            <a:r>
              <a:rPr lang="en-IN" sz="2700" b="1" dirty="0">
                <a:solidFill>
                  <a:prstClr val="black"/>
                </a:solidFill>
              </a:rPr>
              <a:t>even contradict </a:t>
            </a:r>
            <a:r>
              <a:rPr lang="en-IN" sz="2700" dirty="0">
                <a:solidFill>
                  <a:prstClr val="black"/>
                </a:solidFill>
              </a:rPr>
              <a:t>with the new settled investment objectives.</a:t>
            </a:r>
          </a:p>
          <a:p>
            <a:pPr lvl="0" algn="just">
              <a:buFont typeface="Wingdings" pitchFamily="2" charset="2"/>
              <a:buChar char="ü"/>
            </a:pPr>
            <a:r>
              <a:rPr lang="en-IN" sz="2700" dirty="0">
                <a:solidFill>
                  <a:prstClr val="black"/>
                </a:solidFill>
              </a:rPr>
              <a:t>Investor should form the new portfolio by selling some assets in his portfolio and buying the others that are not currently held.</a:t>
            </a:r>
          </a:p>
          <a:p>
            <a:pPr lvl="0" algn="just">
              <a:buFont typeface="Wingdings" pitchFamily="2" charset="2"/>
              <a:buChar char="v"/>
            </a:pPr>
            <a:r>
              <a:rPr lang="en-IN" sz="2700" dirty="0">
                <a:solidFill>
                  <a:prstClr val="black"/>
                </a:solidFill>
              </a:rPr>
              <a:t>It could be </a:t>
            </a:r>
            <a:r>
              <a:rPr lang="en-IN" sz="2700" b="1" dirty="0">
                <a:solidFill>
                  <a:prstClr val="black"/>
                </a:solidFill>
              </a:rPr>
              <a:t>the other reasons </a:t>
            </a:r>
            <a:r>
              <a:rPr lang="en-IN" sz="2700" dirty="0">
                <a:solidFill>
                  <a:prstClr val="black"/>
                </a:solidFill>
              </a:rPr>
              <a:t>for revising a given portfolio: </a:t>
            </a:r>
            <a:r>
              <a:rPr lang="en-IN" sz="2700" b="1" dirty="0">
                <a:solidFill>
                  <a:srgbClr val="7030A0"/>
                </a:solidFill>
              </a:rPr>
              <a:t>over time the prices of the assets change</a:t>
            </a:r>
            <a:r>
              <a:rPr lang="en-IN" sz="2700" dirty="0">
                <a:solidFill>
                  <a:prstClr val="black"/>
                </a:solidFill>
              </a:rPr>
              <a:t>, meaning that some assets that were attractive at one time may be no longer be so.</a:t>
            </a:r>
          </a:p>
          <a:p>
            <a:pPr lvl="0" algn="just">
              <a:buFont typeface="Wingdings" pitchFamily="2" charset="2"/>
              <a:buChar char="q"/>
            </a:pPr>
            <a:r>
              <a:rPr lang="en-IN" sz="2700" dirty="0">
                <a:solidFill>
                  <a:srgbClr val="7030A0"/>
                </a:solidFill>
              </a:rPr>
              <a:t>Periodic re-evaluation of the investment objectives and portfolios</a:t>
            </a:r>
            <a:r>
              <a:rPr lang="en-IN" sz="2700" dirty="0">
                <a:solidFill>
                  <a:prstClr val="black"/>
                </a:solidFill>
              </a:rPr>
              <a:t> is necessary, because </a:t>
            </a:r>
            <a:r>
              <a:rPr lang="en-IN" sz="2700" b="1" dirty="0">
                <a:solidFill>
                  <a:prstClr val="black"/>
                </a:solidFill>
              </a:rPr>
              <a:t>financial markets change</a:t>
            </a:r>
            <a:r>
              <a:rPr lang="en-IN" sz="2700" dirty="0">
                <a:solidFill>
                  <a:prstClr val="black"/>
                </a:solidFill>
              </a:rPr>
              <a:t>, </a:t>
            </a:r>
            <a:r>
              <a:rPr lang="en-IN" sz="2700" b="1" dirty="0">
                <a:solidFill>
                  <a:srgbClr val="7030A0"/>
                </a:solidFill>
              </a:rPr>
              <a:t>tax laws a</a:t>
            </a:r>
            <a:r>
              <a:rPr lang="en-IN" sz="2700" b="1" dirty="0">
                <a:solidFill>
                  <a:prstClr val="black"/>
                </a:solidFill>
              </a:rPr>
              <a:t>nd</a:t>
            </a:r>
            <a:r>
              <a:rPr lang="en-IN" sz="2700" b="1" dirty="0">
                <a:solidFill>
                  <a:srgbClr val="7030A0"/>
                </a:solidFill>
              </a:rPr>
              <a:t> </a:t>
            </a:r>
            <a:r>
              <a:rPr lang="en-IN" sz="2700" b="1" dirty="0">
                <a:solidFill>
                  <a:srgbClr val="FF0000"/>
                </a:solidFill>
              </a:rPr>
              <a:t>security regulations change</a:t>
            </a:r>
            <a:r>
              <a:rPr lang="en-IN" sz="2700" dirty="0">
                <a:solidFill>
                  <a:prstClr val="black"/>
                </a:solidFill>
              </a:rPr>
              <a:t>, and </a:t>
            </a:r>
            <a:r>
              <a:rPr lang="en-IN" sz="2700" b="1" dirty="0">
                <a:solidFill>
                  <a:prstClr val="black"/>
                </a:solidFill>
              </a:rPr>
              <a:t>other events</a:t>
            </a:r>
            <a:r>
              <a:rPr lang="en-IN" sz="2700" dirty="0">
                <a:solidFill>
                  <a:prstClr val="black"/>
                </a:solidFill>
              </a:rPr>
              <a:t> </a:t>
            </a:r>
            <a:r>
              <a:rPr lang="en-IN" sz="2700" b="1" dirty="0">
                <a:solidFill>
                  <a:srgbClr val="00B050"/>
                </a:solidFill>
              </a:rPr>
              <a:t>alter stated investment goals.</a:t>
            </a:r>
          </a:p>
          <a:p>
            <a:endParaRPr lang="en-US" dirty="0"/>
          </a:p>
        </p:txBody>
      </p:sp>
    </p:spTree>
    <p:extLst>
      <p:ext uri="{BB962C8B-B14F-4D97-AF65-F5344CB8AC3E}">
        <p14:creationId xmlns:p14="http://schemas.microsoft.com/office/powerpoint/2010/main" val="3933081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b="1" dirty="0">
                <a:solidFill>
                  <a:prstClr val="black"/>
                </a:solidFill>
              </a:rPr>
              <a:t>5. Measurement and evaluation of portfolio performance</a:t>
            </a:r>
            <a:endParaRPr lang="en-US" dirty="0"/>
          </a:p>
        </p:txBody>
      </p:sp>
      <p:sp>
        <p:nvSpPr>
          <p:cNvPr id="3" name="Content Placeholder 2"/>
          <p:cNvSpPr>
            <a:spLocks noGrp="1"/>
          </p:cNvSpPr>
          <p:nvPr>
            <p:ph idx="1"/>
          </p:nvPr>
        </p:nvSpPr>
        <p:spPr/>
        <p:txBody>
          <a:bodyPr>
            <a:normAutofit fontScale="92500" lnSpcReduction="10000"/>
          </a:bodyPr>
          <a:lstStyle/>
          <a:p>
            <a:pPr lvl="0" algn="just">
              <a:buFont typeface="Wingdings" pitchFamily="2" charset="2"/>
              <a:buChar char="q"/>
            </a:pPr>
            <a:r>
              <a:rPr lang="en-IN" dirty="0">
                <a:solidFill>
                  <a:prstClr val="black"/>
                </a:solidFill>
              </a:rPr>
              <a:t>involves determining periodically </a:t>
            </a:r>
            <a:r>
              <a:rPr lang="en-IN" b="1" dirty="0">
                <a:solidFill>
                  <a:prstClr val="black"/>
                </a:solidFill>
              </a:rPr>
              <a:t>how the portfolio performed</a:t>
            </a:r>
            <a:r>
              <a:rPr lang="en-IN" dirty="0">
                <a:solidFill>
                  <a:prstClr val="black"/>
                </a:solidFill>
              </a:rPr>
              <a:t>, in terms of </a:t>
            </a:r>
            <a:r>
              <a:rPr lang="en-IN" b="1" dirty="0">
                <a:solidFill>
                  <a:srgbClr val="FF0000"/>
                </a:solidFill>
              </a:rPr>
              <a:t>not only the return earned, but also the risk </a:t>
            </a:r>
            <a:r>
              <a:rPr lang="en-IN" dirty="0">
                <a:solidFill>
                  <a:prstClr val="black"/>
                </a:solidFill>
              </a:rPr>
              <a:t>of the portfolio</a:t>
            </a:r>
          </a:p>
          <a:p>
            <a:pPr lvl="0" algn="just">
              <a:buFont typeface="Wingdings" pitchFamily="2" charset="2"/>
              <a:buChar char="q"/>
            </a:pPr>
            <a:r>
              <a:rPr lang="en-IN" dirty="0">
                <a:solidFill>
                  <a:prstClr val="black"/>
                </a:solidFill>
              </a:rPr>
              <a:t>appropriate measures of return and risk and benchmarks are needed.</a:t>
            </a:r>
          </a:p>
          <a:p>
            <a:pPr lvl="0" algn="just">
              <a:buFont typeface="Wingdings" pitchFamily="2" charset="2"/>
              <a:buChar char="Ø"/>
            </a:pPr>
            <a:r>
              <a:rPr lang="en-IN" dirty="0">
                <a:solidFill>
                  <a:prstClr val="black"/>
                </a:solidFill>
              </a:rPr>
              <a:t>The benchmark may be a popular index of appropriate assets – </a:t>
            </a:r>
            <a:r>
              <a:rPr lang="en-IN" dirty="0">
                <a:solidFill>
                  <a:srgbClr val="FF0000"/>
                </a:solidFill>
              </a:rPr>
              <a:t>stock index, bond index</a:t>
            </a:r>
            <a:r>
              <a:rPr lang="en-IN" dirty="0">
                <a:solidFill>
                  <a:prstClr val="black"/>
                </a:solidFill>
              </a:rPr>
              <a:t>. </a:t>
            </a:r>
          </a:p>
          <a:p>
            <a:pPr lvl="0" algn="just">
              <a:buFont typeface="Wingdings" pitchFamily="2" charset="2"/>
              <a:buChar char="Ø"/>
            </a:pPr>
            <a:r>
              <a:rPr lang="en-IN" dirty="0">
                <a:solidFill>
                  <a:prstClr val="black"/>
                </a:solidFill>
              </a:rPr>
              <a:t>The benchmarks are </a:t>
            </a:r>
            <a:r>
              <a:rPr lang="en-IN" b="1" dirty="0">
                <a:solidFill>
                  <a:prstClr val="black"/>
                </a:solidFill>
              </a:rPr>
              <a:t>widely used by institutional investors evaluating</a:t>
            </a:r>
            <a:r>
              <a:rPr lang="en-IN" dirty="0">
                <a:solidFill>
                  <a:prstClr val="black"/>
                </a:solidFill>
              </a:rPr>
              <a:t> the performance of their portfolios.</a:t>
            </a:r>
          </a:p>
          <a:p>
            <a:endParaRPr lang="en-US" dirty="0"/>
          </a:p>
        </p:txBody>
      </p:sp>
    </p:spTree>
    <p:extLst>
      <p:ext uri="{BB962C8B-B14F-4D97-AF65-F5344CB8AC3E}">
        <p14:creationId xmlns:p14="http://schemas.microsoft.com/office/powerpoint/2010/main" val="184261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fontScale="90000"/>
          </a:bodyPr>
          <a:lstStyle/>
          <a:p>
            <a:pPr lvl="0"/>
            <a:r>
              <a:rPr lang="en-US" b="1" dirty="0" smtClean="0"/>
              <a:t/>
            </a:r>
            <a:br>
              <a:rPr lang="en-US" b="1" dirty="0" smtClean="0"/>
            </a:br>
            <a:r>
              <a:rPr lang="en-US" b="1" i="1" dirty="0" smtClean="0">
                <a:solidFill>
                  <a:srgbClr val="7030A0"/>
                </a:solidFill>
              </a:rPr>
              <a:t>1.1 Mechanism of security trading </a:t>
            </a:r>
            <a:r>
              <a:rPr lang="en-US" b="1" dirty="0" smtClean="0"/>
              <a:t/>
            </a:r>
            <a:br>
              <a:rPr lang="en-US" b="1" dirty="0" smtClean="0"/>
            </a:br>
            <a:endParaRPr lang="en-US" i="1" dirty="0">
              <a:solidFill>
                <a:srgbClr val="7030A0"/>
              </a:solidFill>
            </a:endParaRPr>
          </a:p>
        </p:txBody>
      </p:sp>
      <p:sp>
        <p:nvSpPr>
          <p:cNvPr id="3" name="Content Placeholder 2"/>
          <p:cNvSpPr>
            <a:spLocks noGrp="1"/>
          </p:cNvSpPr>
          <p:nvPr>
            <p:ph idx="1"/>
          </p:nvPr>
        </p:nvSpPr>
        <p:spPr>
          <a:xfrm>
            <a:off x="228600" y="914400"/>
            <a:ext cx="8686800" cy="5715000"/>
          </a:xfrm>
        </p:spPr>
        <p:txBody>
          <a:bodyPr>
            <a:normAutofit/>
          </a:bodyPr>
          <a:lstStyle/>
          <a:p>
            <a:pPr algn="just">
              <a:lnSpc>
                <a:spcPct val="150000"/>
              </a:lnSpc>
            </a:pPr>
            <a:r>
              <a:rPr lang="en-US" dirty="0" smtClean="0"/>
              <a:t>People buy and sell securities through different mechanisms via: </a:t>
            </a:r>
          </a:p>
          <a:p>
            <a:pPr lvl="3" algn="just">
              <a:lnSpc>
                <a:spcPct val="150000"/>
              </a:lnSpc>
            </a:pPr>
            <a:r>
              <a:rPr lang="en-US" sz="3200" dirty="0" smtClean="0"/>
              <a:t>The specialist system </a:t>
            </a:r>
          </a:p>
          <a:p>
            <a:pPr lvl="3" algn="just">
              <a:lnSpc>
                <a:spcPct val="150000"/>
              </a:lnSpc>
            </a:pPr>
            <a:r>
              <a:rPr lang="en-US" sz="3200" dirty="0" smtClean="0"/>
              <a:t>The matchmaker system or </a:t>
            </a:r>
          </a:p>
          <a:p>
            <a:pPr lvl="3" algn="just">
              <a:lnSpc>
                <a:spcPct val="150000"/>
              </a:lnSpc>
            </a:pPr>
            <a:r>
              <a:rPr lang="en-US" sz="3200" dirty="0" smtClean="0"/>
              <a:t>Electronically / OTC market/</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763000" cy="5715000"/>
          </a:xfrm>
        </p:spPr>
        <p:txBody>
          <a:bodyPr>
            <a:normAutofit fontScale="85000" lnSpcReduction="20000"/>
          </a:bodyPr>
          <a:lstStyle/>
          <a:p>
            <a:pPr>
              <a:buNone/>
            </a:pPr>
            <a:r>
              <a:rPr lang="en-US" b="1" dirty="0" smtClean="0"/>
              <a:t> </a:t>
            </a:r>
            <a:r>
              <a:rPr lang="en-US" sz="3300" b="1" i="1" dirty="0" smtClean="0">
                <a:solidFill>
                  <a:srgbClr val="00B050"/>
                </a:solidFill>
              </a:rPr>
              <a:t>The Specialist System:</a:t>
            </a:r>
            <a:endParaRPr lang="en-US" b="1" i="1" dirty="0" smtClean="0">
              <a:solidFill>
                <a:srgbClr val="00B050"/>
              </a:solidFill>
            </a:endParaRPr>
          </a:p>
          <a:p>
            <a:pPr algn="just">
              <a:buNone/>
            </a:pPr>
            <a:r>
              <a:rPr lang="en-US" i="1" dirty="0" smtClean="0">
                <a:solidFill>
                  <a:srgbClr val="FF00FF"/>
                </a:solidFill>
                <a:latin typeface="Times New Roman" pitchFamily="18" charset="0"/>
                <a:cs typeface="Times New Roman" pitchFamily="18" charset="0"/>
              </a:rPr>
              <a:t>A specialist is a member of a stock exchange who acts as the market maker to facilitate the trading of a given stock. The specialist holds an inventory of the stock, posts the bid and ask prices, manages limit orders and executes trades. </a:t>
            </a:r>
          </a:p>
          <a:p>
            <a:pPr algn="just"/>
            <a:r>
              <a:rPr lang="en-US" dirty="0" smtClean="0">
                <a:latin typeface="Times New Roman" pitchFamily="18" charset="0"/>
                <a:cs typeface="Times New Roman" pitchFamily="18" charset="0"/>
              </a:rPr>
              <a:t>The specialist system is a distinctive feature of the New York Stock Exchange (NYSE) and the American Stock Exchange (AMEX).</a:t>
            </a:r>
            <a:r>
              <a:rPr lang="en-US" dirty="0" smtClean="0">
                <a:solidFill>
                  <a:srgbClr val="FF0000"/>
                </a:solidFill>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At the exchanges, trades in a particular security are subject to the oversight of an exchange member called the specialist. </a:t>
            </a:r>
          </a:p>
          <a:p>
            <a:pPr algn="just"/>
            <a:r>
              <a:rPr lang="en-US" dirty="0" smtClean="0">
                <a:latin typeface="Times New Roman" pitchFamily="18" charset="0"/>
                <a:cs typeface="Times New Roman" pitchFamily="18" charset="0"/>
              </a:rPr>
              <a:t>The specialist is charges with making a fair and orderly market in one or more assigned securities. There are about 460 specialties, most of who handle between 5 and 10 stocks. </a:t>
            </a:r>
          </a:p>
          <a:p>
            <a:pPr marL="0" indent="0" algn="just">
              <a:buNone/>
            </a:pPr>
            <a:endParaRPr lang="en-US"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686800" cy="6019800"/>
          </a:xfrm>
        </p:spPr>
        <p:txBody>
          <a:bodyPr>
            <a:normAutofit fontScale="92500" lnSpcReduction="10000"/>
          </a:bodyPr>
          <a:lstStyle/>
          <a:p>
            <a:pPr algn="just">
              <a:buNone/>
            </a:pPr>
            <a:r>
              <a:rPr lang="en-US" b="1" dirty="0" smtClean="0"/>
              <a:t> </a:t>
            </a:r>
            <a:r>
              <a:rPr lang="en-US" sz="4600" b="1" dirty="0" smtClean="0">
                <a:solidFill>
                  <a:srgbClr val="00B050"/>
                </a:solidFill>
              </a:rPr>
              <a:t>Super-Dot: </a:t>
            </a:r>
            <a:endParaRPr lang="en-US" b="1" dirty="0" smtClean="0">
              <a:solidFill>
                <a:srgbClr val="00B050"/>
              </a:solidFill>
            </a:endParaRPr>
          </a:p>
          <a:p>
            <a:pPr algn="just">
              <a:buFont typeface="Wingdings" pitchFamily="2" charset="2"/>
              <a:buChar char="v"/>
            </a:pPr>
            <a:r>
              <a:rPr lang="en-US" dirty="0" smtClean="0"/>
              <a:t>It is an electronic order routing system used by the NYSE for traders of less than 2,000 shares for </a:t>
            </a:r>
            <a:r>
              <a:rPr lang="en-US" dirty="0" smtClean="0">
                <a:solidFill>
                  <a:srgbClr val="FF00FF"/>
                </a:solidFill>
              </a:rPr>
              <a:t>market orders </a:t>
            </a:r>
            <a:r>
              <a:rPr lang="en-US" dirty="0" smtClean="0"/>
              <a:t>and less than 30,000 shares for </a:t>
            </a:r>
            <a:r>
              <a:rPr lang="en-US" dirty="0" smtClean="0">
                <a:solidFill>
                  <a:srgbClr val="FF00FF"/>
                </a:solidFill>
              </a:rPr>
              <a:t>limit orders</a:t>
            </a:r>
            <a:r>
              <a:rPr lang="en-US" dirty="0" smtClean="0"/>
              <a:t>.</a:t>
            </a:r>
          </a:p>
          <a:p>
            <a:pPr algn="just">
              <a:buFont typeface="Wingdings" pitchFamily="2" charset="2"/>
              <a:buChar char="ü"/>
            </a:pPr>
            <a:r>
              <a:rPr lang="en-US" dirty="0" smtClean="0"/>
              <a:t>Super-Dot is an </a:t>
            </a:r>
            <a:r>
              <a:rPr lang="en-US" i="1" dirty="0" smtClean="0">
                <a:solidFill>
                  <a:srgbClr val="FF00FF"/>
                </a:solidFill>
              </a:rPr>
              <a:t>electronic system </a:t>
            </a:r>
            <a:r>
              <a:rPr lang="en-US" dirty="0" smtClean="0"/>
              <a:t>enabling NYSE member firms to send certain orders directly to the specialists’ posts on the floor of the exchange without using a human runner to deliver the order.</a:t>
            </a:r>
          </a:p>
          <a:p>
            <a:pPr algn="just">
              <a:buFont typeface="Wingdings" pitchFamily="2" charset="2"/>
              <a:buChar char="ü"/>
            </a:pPr>
            <a:r>
              <a:rPr lang="en-US" dirty="0" smtClean="0"/>
              <a:t>Specialists, in turn, use Super-Dot to confirm trades back to the member firms. </a:t>
            </a:r>
          </a:p>
          <a:p>
            <a:pPr algn="just">
              <a:buFont typeface="Wingdings" pitchFamily="2" charset="2"/>
              <a:buChar char="ü"/>
            </a:pPr>
            <a:r>
              <a:rPr lang="en-US" dirty="0" smtClean="0"/>
              <a:t>The NYSE reports that on a given day more than 75% of its trading volume is via Super-Dot.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3600" dirty="0" smtClean="0"/>
              <a:t>Cont…</a:t>
            </a:r>
            <a:endParaRPr lang="en-US" sz="3600" dirty="0"/>
          </a:p>
        </p:txBody>
      </p:sp>
      <p:sp>
        <p:nvSpPr>
          <p:cNvPr id="3" name="Content Placeholder 2"/>
          <p:cNvSpPr>
            <a:spLocks noGrp="1"/>
          </p:cNvSpPr>
          <p:nvPr>
            <p:ph idx="1"/>
          </p:nvPr>
        </p:nvSpPr>
        <p:spPr>
          <a:xfrm>
            <a:off x="152400" y="533400"/>
            <a:ext cx="8763000" cy="6172200"/>
          </a:xfrm>
        </p:spPr>
        <p:txBody>
          <a:bodyPr>
            <a:normAutofit fontScale="85000" lnSpcReduction="10000"/>
          </a:bodyPr>
          <a:lstStyle/>
          <a:p>
            <a:pPr>
              <a:buNone/>
            </a:pPr>
            <a:r>
              <a:rPr lang="en-US" b="1" dirty="0" smtClean="0"/>
              <a:t>    </a:t>
            </a:r>
            <a:r>
              <a:rPr lang="en-US" sz="3800" b="1" i="1" dirty="0" smtClean="0">
                <a:solidFill>
                  <a:srgbClr val="00B050"/>
                </a:solidFill>
              </a:rPr>
              <a:t>Market makers:</a:t>
            </a:r>
            <a:endParaRPr lang="en-US" b="1" i="1" dirty="0" smtClean="0">
              <a:solidFill>
                <a:srgbClr val="00B050"/>
              </a:solidFill>
            </a:endParaRPr>
          </a:p>
          <a:p>
            <a:pPr algn="just"/>
            <a:r>
              <a:rPr lang="en-US" i="1" dirty="0" smtClean="0">
                <a:solidFill>
                  <a:srgbClr val="7030A0"/>
                </a:solidFill>
              </a:rPr>
              <a:t>The market maker system differs from the specialist system in that a group of competing individuals (rather than a single person) maintains the fair and orderly market.</a:t>
            </a:r>
          </a:p>
          <a:p>
            <a:pPr algn="just"/>
            <a:r>
              <a:rPr lang="en-US" i="1" dirty="0" smtClean="0">
                <a:solidFill>
                  <a:srgbClr val="7030A0"/>
                </a:solidFill>
              </a:rPr>
              <a:t>Futures exchanges and the Chicago board options exchange use the market maker system.</a:t>
            </a:r>
          </a:p>
          <a:p>
            <a:pPr algn="just"/>
            <a:r>
              <a:rPr lang="en-US" dirty="0" smtClean="0"/>
              <a:t>The visitor to a market maker exchange will be impressed with the activity on the trading floor. </a:t>
            </a:r>
          </a:p>
          <a:p>
            <a:pPr algn="just"/>
            <a:r>
              <a:rPr lang="en-US" dirty="0" smtClean="0"/>
              <a:t>Rather than a post, the market maker system uses trading pits. In these sunken areas on the exchange floor, groups of market makers trade by </a:t>
            </a:r>
            <a:r>
              <a:rPr lang="en-US" dirty="0" smtClean="0">
                <a:solidFill>
                  <a:srgbClr val="FF0000"/>
                </a:solidFill>
              </a:rPr>
              <a:t>open outcry</a:t>
            </a:r>
            <a:r>
              <a:rPr lang="en-US" dirty="0" smtClean="0"/>
              <a:t>, calling out theirs offers to buy and sell and eliminating any standing in line or computerized order entry. </a:t>
            </a:r>
          </a:p>
          <a:p>
            <a:pPr algn="just"/>
            <a:r>
              <a:rPr lang="en-US" dirty="0" smtClean="0"/>
              <a:t>The collection of market makers in any trading pit is called the crowd.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
            </a:r>
            <a:br>
              <a:rPr lang="en-US" dirty="0" smtClean="0"/>
            </a:br>
            <a:r>
              <a:rPr lang="en-US" b="1" i="1" dirty="0" smtClean="0">
                <a:solidFill>
                  <a:srgbClr val="00B050"/>
                </a:solidFill>
              </a:rPr>
              <a:t>Types of orders</a:t>
            </a:r>
            <a:r>
              <a:rPr lang="en-US" dirty="0" smtClean="0"/>
              <a:t> </a:t>
            </a:r>
            <a:br>
              <a:rPr lang="en-US" dirty="0" smtClean="0"/>
            </a:br>
            <a:endParaRPr lang="en-US" dirty="0"/>
          </a:p>
        </p:txBody>
      </p:sp>
      <p:sp>
        <p:nvSpPr>
          <p:cNvPr id="3" name="Content Placeholder 2"/>
          <p:cNvSpPr>
            <a:spLocks noGrp="1"/>
          </p:cNvSpPr>
          <p:nvPr>
            <p:ph idx="1"/>
          </p:nvPr>
        </p:nvSpPr>
        <p:spPr>
          <a:xfrm>
            <a:off x="152400" y="990600"/>
            <a:ext cx="8763000" cy="5638800"/>
          </a:xfrm>
        </p:spPr>
        <p:txBody>
          <a:bodyPr>
            <a:normAutofit fontScale="85000" lnSpcReduction="10000"/>
          </a:bodyPr>
          <a:lstStyle/>
          <a:p>
            <a:pPr algn="just"/>
            <a:r>
              <a:rPr lang="en-US" dirty="0" smtClean="0"/>
              <a:t>Investors may submit orders that specify buying or selling at whatever is the current price, or they can specify a price. The different types of orders are as follows:</a:t>
            </a:r>
          </a:p>
          <a:p>
            <a:pPr algn="just"/>
            <a:r>
              <a:rPr lang="en-US" b="1" dirty="0" smtClean="0">
                <a:solidFill>
                  <a:srgbClr val="00B050"/>
                </a:solidFill>
              </a:rPr>
              <a:t>Market order- </a:t>
            </a:r>
            <a:r>
              <a:rPr lang="en-US" dirty="0" smtClean="0"/>
              <a:t>buy or sell at current market price</a:t>
            </a:r>
          </a:p>
          <a:p>
            <a:pPr algn="just"/>
            <a:r>
              <a:rPr lang="en-US" b="1" dirty="0" smtClean="0">
                <a:solidFill>
                  <a:srgbClr val="0070C0"/>
                </a:solidFill>
              </a:rPr>
              <a:t>Limit order </a:t>
            </a:r>
            <a:r>
              <a:rPr lang="en-US" dirty="0" smtClean="0"/>
              <a:t>– Buy or sell at specified price / maximum purchasing price and minimum selling price</a:t>
            </a:r>
          </a:p>
          <a:p>
            <a:pPr algn="just"/>
            <a:r>
              <a:rPr lang="en-US" dirty="0">
                <a:solidFill>
                  <a:srgbClr val="FF0000"/>
                </a:solidFill>
              </a:rPr>
              <a:t>A stop order </a:t>
            </a:r>
            <a:r>
              <a:rPr lang="en-US" dirty="0" smtClean="0">
                <a:solidFill>
                  <a:srgbClr val="FF0000"/>
                </a:solidFill>
              </a:rPr>
              <a:t>– It </a:t>
            </a:r>
            <a:r>
              <a:rPr lang="en-US" dirty="0" smtClean="0"/>
              <a:t>is </a:t>
            </a:r>
            <a:r>
              <a:rPr lang="en-US" dirty="0"/>
              <a:t>an order either to buy a stock at the market price when the price rises to a certain level, or to sell a stock at the market price when the price falls to a certain level</a:t>
            </a:r>
            <a:r>
              <a:rPr lang="en-US" dirty="0" smtClean="0"/>
              <a:t>.</a:t>
            </a:r>
          </a:p>
          <a:p>
            <a:pPr algn="just"/>
            <a:r>
              <a:rPr lang="en-US" dirty="0">
                <a:solidFill>
                  <a:srgbClr val="FF0000"/>
                </a:solidFill>
              </a:rPr>
              <a:t>A stop-limit order</a:t>
            </a:r>
            <a:r>
              <a:rPr lang="en-US" dirty="0"/>
              <a:t> </a:t>
            </a:r>
            <a:r>
              <a:rPr lang="en-US" dirty="0" smtClean="0"/>
              <a:t>– It is </a:t>
            </a:r>
            <a:r>
              <a:rPr lang="en-US" dirty="0"/>
              <a:t>similar to a stop order, but it becomes a limit order, rather than a market order, when the security trades at the price specified on the stop.</a:t>
            </a:r>
          </a:p>
          <a:p>
            <a:pPr algn="just"/>
            <a:endParaRPr lang="en-US" dirty="0"/>
          </a:p>
          <a:p>
            <a:pPr algn="just"/>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pPr lvl="0"/>
            <a:r>
              <a:rPr lang="en-US" b="1" dirty="0" smtClean="0">
                <a:solidFill>
                  <a:srgbClr val="FF0000"/>
                </a:solidFill>
              </a:rPr>
              <a:t/>
            </a:r>
            <a:br>
              <a:rPr lang="en-US" b="1" dirty="0" smtClean="0">
                <a:solidFill>
                  <a:srgbClr val="FF0000"/>
                </a:solidFill>
              </a:rPr>
            </a:br>
            <a:r>
              <a:rPr lang="en-US" b="1" dirty="0" smtClean="0">
                <a:solidFill>
                  <a:srgbClr val="FF0000"/>
                </a:solidFill>
              </a:rPr>
              <a:t>1.2 Modalities of security issuing</a:t>
            </a:r>
            <a:br>
              <a:rPr lang="en-US" b="1" dirty="0" smtClean="0">
                <a:solidFill>
                  <a:srgbClr val="FF0000"/>
                </a:solidFill>
              </a:rPr>
            </a:br>
            <a:endParaRPr lang="en-US" dirty="0"/>
          </a:p>
        </p:txBody>
      </p:sp>
      <p:sp>
        <p:nvSpPr>
          <p:cNvPr id="3" name="Content Placeholder 2"/>
          <p:cNvSpPr>
            <a:spLocks noGrp="1"/>
          </p:cNvSpPr>
          <p:nvPr>
            <p:ph idx="1"/>
          </p:nvPr>
        </p:nvSpPr>
        <p:spPr>
          <a:xfrm>
            <a:off x="152400" y="685800"/>
            <a:ext cx="8763000" cy="6019800"/>
          </a:xfrm>
        </p:spPr>
        <p:txBody>
          <a:bodyPr>
            <a:normAutofit fontScale="62500" lnSpcReduction="20000"/>
          </a:bodyPr>
          <a:lstStyle/>
          <a:p>
            <a:pPr lvl="0">
              <a:buNone/>
            </a:pPr>
            <a:r>
              <a:rPr lang="en-US" sz="4400" b="1" i="1" dirty="0" smtClean="0">
                <a:solidFill>
                  <a:srgbClr val="7030A0"/>
                </a:solidFill>
              </a:rPr>
              <a:t>    PRIMARY MARKETS</a:t>
            </a:r>
          </a:p>
          <a:p>
            <a:pPr algn="just">
              <a:lnSpc>
                <a:spcPct val="170000"/>
              </a:lnSpc>
            </a:pPr>
            <a:r>
              <a:rPr lang="en-US" sz="5100" dirty="0" smtClean="0"/>
              <a:t>A primary market is one in which securities are sold to investors for </a:t>
            </a:r>
            <a:r>
              <a:rPr lang="en-US" sz="5100" dirty="0" smtClean="0">
                <a:solidFill>
                  <a:srgbClr val="FF00FF"/>
                </a:solidFill>
              </a:rPr>
              <a:t>the first time. </a:t>
            </a:r>
          </a:p>
          <a:p>
            <a:pPr algn="just">
              <a:lnSpc>
                <a:spcPct val="170000"/>
              </a:lnSpc>
            </a:pPr>
            <a:r>
              <a:rPr lang="en-US" sz="5100" dirty="0" smtClean="0"/>
              <a:t>A secondary market is one in which </a:t>
            </a:r>
            <a:r>
              <a:rPr lang="en-US" sz="5100" dirty="0" smtClean="0">
                <a:solidFill>
                  <a:srgbClr val="FF00FF"/>
                </a:solidFill>
              </a:rPr>
              <a:t>existing securities are traded </a:t>
            </a:r>
            <a:r>
              <a:rPr lang="en-US" sz="5100" dirty="0" smtClean="0"/>
              <a:t>(such as a stock exchange).</a:t>
            </a:r>
          </a:p>
          <a:p>
            <a:pPr algn="just">
              <a:lnSpc>
                <a:spcPct val="170000"/>
              </a:lnSpc>
            </a:pPr>
            <a:r>
              <a:rPr lang="en-US" sz="5100" dirty="0" smtClean="0"/>
              <a:t>An </a:t>
            </a:r>
            <a:r>
              <a:rPr lang="en-US" sz="5100" b="1" dirty="0" smtClean="0"/>
              <a:t>initial public offering (IPO) is an offer to sell shares in a company to the investing </a:t>
            </a:r>
            <a:r>
              <a:rPr lang="en-US" sz="5100" dirty="0" smtClean="0"/>
              <a:t>public for the first time.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6096000"/>
          </a:xfrm>
        </p:spPr>
        <p:txBody>
          <a:bodyPr>
            <a:normAutofit/>
          </a:bodyPr>
          <a:lstStyle/>
          <a:p>
            <a:pPr algn="ctr">
              <a:buNone/>
            </a:pPr>
            <a:endParaRPr lang="en-US" sz="4400" i="1" dirty="0" smtClean="0">
              <a:solidFill>
                <a:srgbClr val="7030A0"/>
              </a:solidFill>
            </a:endParaRPr>
          </a:p>
          <a:p>
            <a:pPr algn="ctr">
              <a:buNone/>
            </a:pPr>
            <a:endParaRPr lang="en-US" sz="4400" i="1" dirty="0" smtClean="0">
              <a:solidFill>
                <a:srgbClr val="7030A0"/>
              </a:solidFill>
            </a:endParaRPr>
          </a:p>
          <a:p>
            <a:pPr algn="ctr">
              <a:buNone/>
            </a:pPr>
            <a:r>
              <a:rPr lang="en-US" sz="4400" i="1" dirty="0" smtClean="0">
                <a:solidFill>
                  <a:srgbClr val="7030A0"/>
                </a:solidFill>
              </a:rPr>
              <a:t>Chapter: One</a:t>
            </a:r>
          </a:p>
          <a:p>
            <a:pPr algn="ctr">
              <a:buNone/>
            </a:pPr>
            <a:r>
              <a:rPr lang="en-US" sz="4400" i="1" dirty="0" smtClean="0">
                <a:solidFill>
                  <a:srgbClr val="7030A0"/>
                </a:solidFill>
              </a:rPr>
              <a:t> </a:t>
            </a:r>
            <a:r>
              <a:rPr lang="en-US" sz="4400" b="1" i="1" dirty="0" smtClean="0">
                <a:solidFill>
                  <a:srgbClr val="7030A0"/>
                </a:solidFill>
              </a:rPr>
              <a:t>Basics of financial investments</a:t>
            </a:r>
            <a:endParaRPr lang="en-US"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763000" cy="5638800"/>
          </a:xfrm>
        </p:spPr>
        <p:txBody>
          <a:bodyPr>
            <a:normAutofit fontScale="92500" lnSpcReduction="10000"/>
          </a:bodyPr>
          <a:lstStyle/>
          <a:p>
            <a:pPr algn="just">
              <a:lnSpc>
                <a:spcPct val="120000"/>
              </a:lnSpc>
            </a:pPr>
            <a:r>
              <a:rPr lang="en-US" dirty="0" smtClean="0"/>
              <a:t>The shares may be existing shares owned by the founders of the business who wish to realize profits from their investment, or new shares issued to raise additional capital for the company. </a:t>
            </a:r>
          </a:p>
          <a:p>
            <a:pPr algn="just">
              <a:lnSpc>
                <a:spcPct val="120000"/>
              </a:lnSpc>
            </a:pPr>
            <a:r>
              <a:rPr lang="en-US" dirty="0" smtClean="0"/>
              <a:t>Often both are involved at the same time. </a:t>
            </a:r>
          </a:p>
          <a:p>
            <a:pPr algn="just">
              <a:lnSpc>
                <a:spcPct val="120000"/>
              </a:lnSpc>
            </a:pPr>
            <a:r>
              <a:rPr lang="en-US" dirty="0" smtClean="0"/>
              <a:t>The company is normally advised on its IPO by an investment bank. </a:t>
            </a:r>
          </a:p>
          <a:p>
            <a:pPr algn="just">
              <a:lnSpc>
                <a:spcPct val="120000"/>
              </a:lnSpc>
            </a:pPr>
            <a:r>
              <a:rPr lang="en-US" dirty="0" smtClean="0"/>
              <a:t>The business unit that works on IPOs and other new share issues in an investment bank is usually known as the Equity Capital Markets (ECM) group.</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867400"/>
          </a:xfrm>
        </p:spPr>
        <p:txBody>
          <a:bodyPr>
            <a:normAutofit fontScale="92500" lnSpcReduction="20000"/>
          </a:bodyPr>
          <a:lstStyle/>
          <a:p>
            <a:pPr>
              <a:buNone/>
            </a:pPr>
            <a:r>
              <a:rPr lang="en-US" b="1" dirty="0" smtClean="0"/>
              <a:t>   </a:t>
            </a:r>
            <a:r>
              <a:rPr lang="en-US" b="1" dirty="0" smtClean="0">
                <a:solidFill>
                  <a:srgbClr val="7030A0"/>
                </a:solidFill>
              </a:rPr>
              <a:t>Issuance Methods</a:t>
            </a:r>
          </a:p>
          <a:p>
            <a:pPr algn="just"/>
            <a:r>
              <a:rPr lang="en-US" dirty="0" smtClean="0">
                <a:solidFill>
                  <a:srgbClr val="FF00FF"/>
                </a:solidFill>
                <a:latin typeface="Times New Roman" pitchFamily="18" charset="0"/>
                <a:cs typeface="Times New Roman" pitchFamily="18" charset="0"/>
              </a:rPr>
              <a:t>Perhaps the simplest way for a company to issue its shares would be to fix a price, the shares might be auctioned (in the UK this is known as a </a:t>
            </a:r>
            <a:r>
              <a:rPr lang="en-US" b="1" dirty="0" smtClean="0">
                <a:solidFill>
                  <a:srgbClr val="FF00FF"/>
                </a:solidFill>
                <a:latin typeface="Times New Roman" pitchFamily="18" charset="0"/>
                <a:cs typeface="Times New Roman" pitchFamily="18" charset="0"/>
              </a:rPr>
              <a:t>tender issue).</a:t>
            </a:r>
          </a:p>
          <a:p>
            <a:pPr algn="just"/>
            <a:r>
              <a:rPr lang="en-US" dirty="0" smtClean="0">
                <a:solidFill>
                  <a:srgbClr val="00B050"/>
                </a:solidFill>
                <a:latin typeface="Times New Roman" pitchFamily="18" charset="0"/>
                <a:cs typeface="Times New Roman" pitchFamily="18" charset="0"/>
              </a:rPr>
              <a:t>The danger with a fixed price offer is that the price may be set too high (there is insufficient demand) or too low (the company raises less capital than it should). </a:t>
            </a:r>
          </a:p>
          <a:p>
            <a:pPr algn="just"/>
            <a:r>
              <a:rPr lang="en-US" dirty="0" smtClean="0">
                <a:latin typeface="Times New Roman" pitchFamily="18" charset="0"/>
                <a:cs typeface="Times New Roman" pitchFamily="18" charset="0"/>
              </a:rPr>
              <a:t>The potential danger with an auction is that the bids might come in too low, or investors may be unclear about what to bid and may stay out of the bidding process altogether.</a:t>
            </a:r>
          </a:p>
          <a:p>
            <a:pPr algn="just"/>
            <a:r>
              <a:rPr lang="en-US" dirty="0" smtClean="0">
                <a:latin typeface="Times New Roman" pitchFamily="18" charset="0"/>
                <a:cs typeface="Times New Roman" pitchFamily="18" charset="0"/>
              </a:rPr>
              <a:t>This may be a particular concern in the case of retail investors. </a:t>
            </a:r>
          </a:p>
          <a:p>
            <a:pPr marL="0" indent="0" algn="just">
              <a:buNone/>
            </a:pP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5867400"/>
          </a:xfrm>
        </p:spPr>
        <p:txBody>
          <a:bodyPr>
            <a:normAutofit fontScale="85000" lnSpcReduction="10000"/>
          </a:bodyPr>
          <a:lstStyle/>
          <a:p>
            <a:pPr algn="just"/>
            <a:r>
              <a:rPr lang="en-US" dirty="0" smtClean="0">
                <a:solidFill>
                  <a:srgbClr val="FF0000"/>
                </a:solidFill>
                <a:latin typeface="Times New Roman" pitchFamily="18" charset="0"/>
                <a:cs typeface="Times New Roman" pitchFamily="18" charset="0"/>
              </a:rPr>
              <a:t>These days many IPOs around the world tend to be conducted using a modification to a straightforward fixed price offering. </a:t>
            </a:r>
          </a:p>
          <a:p>
            <a:pPr algn="just"/>
            <a:r>
              <a:rPr lang="en-US" dirty="0" smtClean="0">
                <a:solidFill>
                  <a:srgbClr val="FF0000"/>
                </a:solidFill>
                <a:latin typeface="Times New Roman" pitchFamily="18" charset="0"/>
                <a:cs typeface="Times New Roman" pitchFamily="18" charset="0"/>
              </a:rPr>
              <a:t>The investment bank advising the issuer values the business and puts out a price range. </a:t>
            </a:r>
          </a:p>
          <a:p>
            <a:pPr algn="just"/>
            <a:r>
              <a:rPr lang="en-US" dirty="0" smtClean="0">
                <a:solidFill>
                  <a:srgbClr val="FF0000"/>
                </a:solidFill>
                <a:latin typeface="Times New Roman" pitchFamily="18" charset="0"/>
                <a:cs typeface="Times New Roman" pitchFamily="18" charset="0"/>
              </a:rPr>
              <a:t>The actual issue price is set towards the end of the process, after having established the level of demand for the shares. </a:t>
            </a:r>
          </a:p>
          <a:p>
            <a:pPr algn="just"/>
            <a:r>
              <a:rPr lang="en-US" dirty="0" smtClean="0">
                <a:solidFill>
                  <a:srgbClr val="FF0000"/>
                </a:solidFill>
                <a:latin typeface="Times New Roman" pitchFamily="18" charset="0"/>
                <a:cs typeface="Times New Roman" pitchFamily="18" charset="0"/>
              </a:rPr>
              <a:t>In practice it is very difficult to value many companies in the modern world, since their main assets are intangible. brands, patents, the skills of the workforce, client relationships and so on. </a:t>
            </a:r>
          </a:p>
          <a:p>
            <a:pPr algn="just"/>
            <a:r>
              <a:rPr lang="en-US" dirty="0" smtClean="0">
                <a:solidFill>
                  <a:srgbClr val="FF0000"/>
                </a:solidFill>
                <a:latin typeface="Times New Roman" pitchFamily="18" charset="0"/>
                <a:cs typeface="Times New Roman" pitchFamily="18" charset="0"/>
              </a:rPr>
              <a:t>It is wise to test a theoretical valuation against the opinions of investors and general market sentiment before finally fixing the issue price.</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a:bodyPr>
          <a:lstStyle/>
          <a:p>
            <a:pPr>
              <a:buNone/>
            </a:pPr>
            <a:r>
              <a:rPr lang="en-US" b="1" dirty="0" smtClean="0"/>
              <a:t>    </a:t>
            </a:r>
            <a:r>
              <a:rPr lang="en-US" b="1" i="1" dirty="0" smtClean="0">
                <a:solidFill>
                  <a:srgbClr val="7030A0"/>
                </a:solidFill>
              </a:rPr>
              <a:t>Stages in an IPO</a:t>
            </a:r>
          </a:p>
          <a:p>
            <a:pPr algn="just"/>
            <a:r>
              <a:rPr lang="en-US" dirty="0" smtClean="0"/>
              <a:t>A modern IPO will tend to follow a number of stages.</a:t>
            </a:r>
          </a:p>
          <a:p>
            <a:pPr algn="just"/>
            <a:r>
              <a:rPr lang="en-US" b="1" dirty="0" smtClean="0">
                <a:solidFill>
                  <a:srgbClr val="FF00FF"/>
                </a:solidFill>
              </a:rPr>
              <a:t>Lead Manager(s)</a:t>
            </a:r>
            <a:r>
              <a:rPr lang="en-US" b="1" dirty="0" smtClean="0"/>
              <a:t>- </a:t>
            </a:r>
            <a:r>
              <a:rPr lang="en-US" b="1" i="1" dirty="0" smtClean="0">
                <a:solidFill>
                  <a:srgbClr val="00B050"/>
                </a:solidFill>
              </a:rPr>
              <a:t>The company appoints an investment bank (sometimes more than one) </a:t>
            </a:r>
            <a:r>
              <a:rPr lang="en-US" i="1" dirty="0" smtClean="0">
                <a:solidFill>
                  <a:srgbClr val="00B050"/>
                </a:solidFill>
              </a:rPr>
              <a:t>as lead manager or book runner of the issue. </a:t>
            </a:r>
          </a:p>
          <a:p>
            <a:pPr algn="just"/>
            <a:r>
              <a:rPr lang="en-US" dirty="0" smtClean="0"/>
              <a:t>The lead investment bank has primary responsibility for the whole IPO process, working with other advisors such as auditors, lawyers, registrars, brokers, investor relations specialists and so on. </a:t>
            </a:r>
          </a:p>
          <a:p>
            <a:pPr algn="just"/>
            <a:r>
              <a:rPr lang="en-US" dirty="0" smtClean="0"/>
              <a:t>The lead bank will also deal with the regulators and the exchange(s) on which the shares are to be listed.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92500" lnSpcReduction="10000"/>
          </a:bodyPr>
          <a:lstStyle/>
          <a:p>
            <a:pPr algn="just"/>
            <a:r>
              <a:rPr lang="en-US" b="1" dirty="0" smtClean="0">
                <a:solidFill>
                  <a:srgbClr val="7030A0"/>
                </a:solidFill>
              </a:rPr>
              <a:t>Syndication</a:t>
            </a:r>
            <a:r>
              <a:rPr lang="en-US" b="1" dirty="0" smtClean="0">
                <a:solidFill>
                  <a:srgbClr val="002060"/>
                </a:solidFill>
              </a:rPr>
              <a:t>-</a:t>
            </a:r>
            <a:r>
              <a:rPr lang="en-US" b="1" dirty="0" smtClean="0"/>
              <a:t> </a:t>
            </a:r>
            <a:r>
              <a:rPr lang="en-US" b="1" dirty="0" smtClean="0">
                <a:solidFill>
                  <a:srgbClr val="0070C0"/>
                </a:solidFill>
              </a:rPr>
              <a:t>In a larger issue the lead manager(s) will assemble a syndicate of banks </a:t>
            </a:r>
            <a:r>
              <a:rPr lang="en-US" dirty="0" smtClean="0">
                <a:solidFill>
                  <a:srgbClr val="0070C0"/>
                </a:solidFill>
              </a:rPr>
              <a:t>which help in the process of selling and distributing the shares. </a:t>
            </a:r>
          </a:p>
          <a:p>
            <a:pPr algn="just"/>
            <a:r>
              <a:rPr lang="en-US" dirty="0" smtClean="0"/>
              <a:t>Typically the syndicate will also </a:t>
            </a:r>
            <a:r>
              <a:rPr lang="en-US" b="1" dirty="0" smtClean="0"/>
              <a:t>underwrite the issue, which guarantees the issuer will raise </a:t>
            </a:r>
            <a:r>
              <a:rPr lang="en-US" dirty="0" smtClean="0"/>
              <a:t>the capital it needs. </a:t>
            </a:r>
          </a:p>
          <a:p>
            <a:pPr algn="just"/>
            <a:r>
              <a:rPr lang="en-US" dirty="0" smtClean="0"/>
              <a:t>The underwriters take on the risk that they may be left holding the shares. </a:t>
            </a:r>
          </a:p>
          <a:p>
            <a:pPr algn="just"/>
            <a:r>
              <a:rPr lang="en-US" dirty="0" smtClean="0"/>
              <a:t>Their fee is the difference between the </a:t>
            </a:r>
            <a:r>
              <a:rPr lang="en-US" dirty="0" smtClean="0">
                <a:solidFill>
                  <a:srgbClr val="0070C0"/>
                </a:solidFill>
              </a:rPr>
              <a:t>issue price </a:t>
            </a:r>
            <a:r>
              <a:rPr lang="en-US" dirty="0" smtClean="0"/>
              <a:t>and the price paid to the company for the shares. </a:t>
            </a:r>
          </a:p>
          <a:p>
            <a:pPr algn="just"/>
            <a:r>
              <a:rPr lang="en-US" dirty="0" smtClean="0"/>
              <a:t>If the issue is especially risky the lead investment bank may decline to underwrite it and agree only to use its best </a:t>
            </a:r>
            <a:r>
              <a:rPr lang="en-US" dirty="0" smtClean="0">
                <a:solidFill>
                  <a:srgbClr val="FF0000"/>
                </a:solidFill>
              </a:rPr>
              <a:t>endeavors</a:t>
            </a:r>
            <a:r>
              <a:rPr lang="en-US" dirty="0" smtClean="0"/>
              <a:t> to sell the shares.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763000" cy="5791200"/>
          </a:xfrm>
        </p:spPr>
        <p:txBody>
          <a:bodyPr>
            <a:noAutofit/>
          </a:bodyPr>
          <a:lstStyle/>
          <a:p>
            <a:pPr algn="just"/>
            <a:r>
              <a:rPr lang="en-US" b="1" i="1" dirty="0" smtClean="0">
                <a:solidFill>
                  <a:srgbClr val="FF0000"/>
                </a:solidFill>
              </a:rPr>
              <a:t>Valuation-</a:t>
            </a:r>
            <a:r>
              <a:rPr lang="en-US" b="1" dirty="0" smtClean="0"/>
              <a:t> </a:t>
            </a:r>
            <a:r>
              <a:rPr lang="en-US" b="1" i="1" dirty="0" smtClean="0">
                <a:solidFill>
                  <a:srgbClr val="00B050"/>
                </a:solidFill>
              </a:rPr>
              <a:t>The company will be valued for the IPO using a range of techniques.</a:t>
            </a:r>
          </a:p>
          <a:p>
            <a:pPr algn="just">
              <a:lnSpc>
                <a:spcPct val="150000"/>
              </a:lnSpc>
            </a:pPr>
            <a:r>
              <a:rPr lang="en-US" dirty="0" smtClean="0"/>
              <a:t>Assessing its </a:t>
            </a:r>
            <a:r>
              <a:rPr lang="en-US" dirty="0" smtClean="0">
                <a:solidFill>
                  <a:srgbClr val="FF00FF"/>
                </a:solidFill>
              </a:rPr>
              <a:t>assets</a:t>
            </a:r>
            <a:r>
              <a:rPr lang="en-US" dirty="0" smtClean="0"/>
              <a:t>, </a:t>
            </a:r>
            <a:r>
              <a:rPr lang="en-US" dirty="0" smtClean="0">
                <a:solidFill>
                  <a:srgbClr val="FF00FF"/>
                </a:solidFill>
              </a:rPr>
              <a:t>sales</a:t>
            </a:r>
            <a:r>
              <a:rPr lang="en-US" dirty="0" smtClean="0"/>
              <a:t> and </a:t>
            </a:r>
            <a:r>
              <a:rPr lang="en-US" dirty="0" smtClean="0">
                <a:solidFill>
                  <a:srgbClr val="FF00FF"/>
                </a:solidFill>
              </a:rPr>
              <a:t>profits; </a:t>
            </a:r>
            <a:r>
              <a:rPr lang="en-US" dirty="0" smtClean="0"/>
              <a:t>looking at the valuations of similar businesses; forecasting and discounting future cash flows. </a:t>
            </a:r>
          </a:p>
          <a:p>
            <a:pPr algn="just">
              <a:lnSpc>
                <a:spcPct val="150000"/>
              </a:lnSpc>
            </a:pPr>
            <a:r>
              <a:rPr lang="en-US" dirty="0" smtClean="0"/>
              <a:t>A price range is set and this is </a:t>
            </a:r>
            <a:r>
              <a:rPr lang="en-US" dirty="0" smtClean="0">
                <a:solidFill>
                  <a:srgbClr val="FF00FF"/>
                </a:solidFill>
              </a:rPr>
              <a:t>used to assess demand for the shares.</a:t>
            </a:r>
            <a:endParaRPr lang="en-US" dirty="0">
              <a:solidFill>
                <a:srgbClr val="FF00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763000" cy="5943600"/>
          </a:xfrm>
        </p:spPr>
        <p:txBody>
          <a:bodyPr>
            <a:normAutofit/>
          </a:bodyPr>
          <a:lstStyle/>
          <a:p>
            <a:pPr algn="just">
              <a:lnSpc>
                <a:spcPct val="150000"/>
              </a:lnSpc>
            </a:pPr>
            <a:r>
              <a:rPr lang="en-US" sz="3600" b="1" i="1" dirty="0" smtClean="0">
                <a:solidFill>
                  <a:srgbClr val="FF00FF"/>
                </a:solidFill>
              </a:rPr>
              <a:t>Initial Prospectus- </a:t>
            </a:r>
            <a:r>
              <a:rPr lang="en-US" sz="3600" b="1" i="1" dirty="0" smtClean="0">
                <a:solidFill>
                  <a:srgbClr val="00B050"/>
                </a:solidFill>
              </a:rPr>
              <a:t>A document is drawn up and issued setting out details of the </a:t>
            </a:r>
            <a:r>
              <a:rPr lang="en-US" sz="3600" dirty="0" smtClean="0"/>
              <a:t>company, its financial statements, information about the management, its business plan, trading history and the purpose for which it needs to raise funds.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715000"/>
          </a:xfrm>
        </p:spPr>
        <p:txBody>
          <a:bodyPr>
            <a:normAutofit lnSpcReduction="10000"/>
          </a:bodyPr>
          <a:lstStyle/>
          <a:p>
            <a:pPr algn="just"/>
            <a:r>
              <a:rPr lang="en-US" dirty="0" smtClean="0"/>
              <a:t> </a:t>
            </a:r>
            <a:r>
              <a:rPr lang="en-US" b="1" i="1" dirty="0" smtClean="0">
                <a:solidFill>
                  <a:srgbClr val="00B050"/>
                </a:solidFill>
              </a:rPr>
              <a:t>Book building-</a:t>
            </a:r>
            <a:r>
              <a:rPr lang="en-US" dirty="0"/>
              <a:t> </a:t>
            </a:r>
            <a:r>
              <a:rPr lang="en-US" dirty="0" smtClean="0"/>
              <a:t>It is </a:t>
            </a:r>
            <a:r>
              <a:rPr lang="en-US" dirty="0"/>
              <a:t>the process through which a company generates, captures and records investor demand when raising capital. </a:t>
            </a:r>
            <a:endParaRPr lang="en-US" dirty="0" smtClean="0"/>
          </a:p>
          <a:p>
            <a:pPr algn="just"/>
            <a:r>
              <a:rPr lang="en-US" dirty="0" smtClean="0"/>
              <a:t>The </a:t>
            </a:r>
            <a:r>
              <a:rPr lang="en-US" dirty="0"/>
              <a:t>intention of this is to achieve the best price in the sale of the shares.  </a:t>
            </a:r>
          </a:p>
          <a:p>
            <a:pPr algn="just"/>
            <a:r>
              <a:rPr lang="en-US" dirty="0"/>
              <a:t>In capital </a:t>
            </a:r>
            <a:r>
              <a:rPr lang="en-US" dirty="0" smtClean="0"/>
              <a:t>markets, </a:t>
            </a:r>
            <a:r>
              <a:rPr lang="en-US" dirty="0"/>
              <a:t>the 'book' is the list of investors who want to buy shares in the capital </a:t>
            </a:r>
            <a:r>
              <a:rPr lang="en-US" dirty="0" smtClean="0"/>
              <a:t>raising.</a:t>
            </a:r>
          </a:p>
          <a:p>
            <a:pPr algn="just"/>
            <a:r>
              <a:rPr lang="en-US" dirty="0" smtClean="0"/>
              <a:t>companies </a:t>
            </a:r>
            <a:r>
              <a:rPr lang="en-US" dirty="0"/>
              <a:t>usually appoint investment banks or brokers to 'build the book' and determine who will receive shares and at what price.</a:t>
            </a:r>
          </a:p>
          <a:p>
            <a:pPr algn="just">
              <a:buFont typeface="Courier New" pitchFamily="49" charset="0"/>
              <a:buChar char="o"/>
            </a:pP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fontScale="92500"/>
          </a:bodyPr>
          <a:lstStyle/>
          <a:p>
            <a:pPr algn="just"/>
            <a:r>
              <a:rPr lang="en-US" b="1" i="1" dirty="0" smtClean="0">
                <a:solidFill>
                  <a:srgbClr val="FF0000"/>
                </a:solidFill>
                <a:latin typeface="Times New Roman" pitchFamily="18" charset="0"/>
                <a:cs typeface="Times New Roman" pitchFamily="18" charset="0"/>
              </a:rPr>
              <a:t>Green shoe Option- </a:t>
            </a:r>
            <a:r>
              <a:rPr lang="en-US" b="1" i="1" dirty="0" smtClean="0">
                <a:solidFill>
                  <a:srgbClr val="00B050"/>
                </a:solidFill>
                <a:latin typeface="Times New Roman" pitchFamily="18" charset="0"/>
                <a:cs typeface="Times New Roman" pitchFamily="18" charset="0"/>
              </a:rPr>
              <a:t>The underwriters often try to sell more shares than are actually </a:t>
            </a:r>
            <a:r>
              <a:rPr lang="en-US" i="1" dirty="0" smtClean="0">
                <a:solidFill>
                  <a:srgbClr val="00B050"/>
                </a:solidFill>
              </a:rPr>
              <a:t>being offered in the basic deal. </a:t>
            </a:r>
            <a:r>
              <a:rPr lang="en-US" dirty="0" smtClean="0"/>
              <a:t>A green shoe is an option for the underwriters to purchase additional shares in order to satisfy excess demand. </a:t>
            </a:r>
          </a:p>
          <a:p>
            <a:pPr algn="just"/>
            <a:r>
              <a:rPr lang="en-US" dirty="0" smtClean="0">
                <a:solidFill>
                  <a:srgbClr val="FF00FF"/>
                </a:solidFill>
              </a:rPr>
              <a:t>The maximum green shoe in the US is 15% of the announced issue size. </a:t>
            </a:r>
          </a:p>
          <a:p>
            <a:pPr algn="just"/>
            <a:r>
              <a:rPr lang="en-US" dirty="0" smtClean="0"/>
              <a:t>If the option is exercised either the company issues more shares, or the extra shares are sold by the existing shareholders. (The strange name comes from the flotation of the Green Shoe Manufacturing Company, where the technique originated.)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763000" cy="5943600"/>
          </a:xfrm>
        </p:spPr>
        <p:txBody>
          <a:bodyPr>
            <a:noAutofit/>
          </a:bodyPr>
          <a:lstStyle/>
          <a:p>
            <a:pPr algn="just">
              <a:lnSpc>
                <a:spcPct val="150000"/>
              </a:lnSpc>
            </a:pPr>
            <a:r>
              <a:rPr lang="en-US" sz="3500" b="1" i="1" dirty="0" smtClean="0">
                <a:solidFill>
                  <a:srgbClr val="7030A0"/>
                </a:solidFill>
              </a:rPr>
              <a:t>Aftermarket</a:t>
            </a:r>
            <a:r>
              <a:rPr lang="en-US" sz="3500" b="1" i="1" dirty="0" smtClean="0">
                <a:solidFill>
                  <a:srgbClr val="002060"/>
                </a:solidFill>
              </a:rPr>
              <a:t>-</a:t>
            </a:r>
            <a:r>
              <a:rPr lang="en-US" sz="3500" b="1" i="1" dirty="0" smtClean="0">
                <a:solidFill>
                  <a:srgbClr val="C00000"/>
                </a:solidFill>
              </a:rPr>
              <a:t> The underwriters usually provide support after the shares have been </a:t>
            </a:r>
            <a:r>
              <a:rPr lang="en-US" sz="3500" i="1" dirty="0" smtClean="0">
                <a:solidFill>
                  <a:srgbClr val="C00000"/>
                </a:solidFill>
              </a:rPr>
              <a:t>issued </a:t>
            </a:r>
            <a:r>
              <a:rPr lang="en-US" sz="3500" dirty="0" smtClean="0"/>
              <a:t>by acting as market makers, quoting bid and offer prices to the market for the shares. </a:t>
            </a:r>
          </a:p>
          <a:p>
            <a:pPr algn="just">
              <a:lnSpc>
                <a:spcPct val="150000"/>
              </a:lnSpc>
            </a:pPr>
            <a:r>
              <a:rPr lang="en-US" sz="3500" dirty="0" smtClean="0"/>
              <a:t>This helps reassure investors that there will be an active and liquid market.</a:t>
            </a:r>
            <a:endParaRPr lang="en-US" sz="3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
            </a:r>
            <a:br>
              <a:rPr lang="en-US" dirty="0" smtClean="0"/>
            </a:br>
            <a:r>
              <a:rPr lang="en-US" sz="4900" b="1" i="1" dirty="0" smtClean="0">
                <a:solidFill>
                  <a:srgbClr val="00B050"/>
                </a:solidFill>
              </a:rPr>
              <a:t>Introduction</a:t>
            </a:r>
            <a:r>
              <a:rPr lang="en-US" dirty="0"/>
              <a:t/>
            </a:r>
            <a:br>
              <a:rPr lang="en-US" dirty="0"/>
            </a:br>
            <a:endParaRPr lang="en-US" dirty="0"/>
          </a:p>
        </p:txBody>
      </p:sp>
      <p:sp>
        <p:nvSpPr>
          <p:cNvPr id="3" name="Content Placeholder 2"/>
          <p:cNvSpPr>
            <a:spLocks noGrp="1"/>
          </p:cNvSpPr>
          <p:nvPr>
            <p:ph idx="1"/>
          </p:nvPr>
        </p:nvSpPr>
        <p:spPr>
          <a:xfrm>
            <a:off x="152400" y="685800"/>
            <a:ext cx="8763000" cy="5943600"/>
          </a:xfrm>
        </p:spPr>
        <p:txBody>
          <a:bodyPr>
            <a:normAutofit fontScale="92500" lnSpcReduction="20000"/>
          </a:bodyPr>
          <a:lstStyle/>
          <a:p>
            <a:pPr algn="just">
              <a:buNone/>
            </a:pPr>
            <a:r>
              <a:rPr lang="en-US" b="1" i="1" dirty="0" smtClean="0">
                <a:solidFill>
                  <a:srgbClr val="C00000"/>
                </a:solidFill>
              </a:rPr>
              <a:t>           Investment Defined:</a:t>
            </a:r>
          </a:p>
          <a:p>
            <a:pPr algn="just"/>
            <a:r>
              <a:rPr lang="en-US" dirty="0" smtClean="0"/>
              <a:t>An </a:t>
            </a:r>
            <a:r>
              <a:rPr lang="en-US" b="1" dirty="0" smtClean="0"/>
              <a:t>investment </a:t>
            </a:r>
            <a:r>
              <a:rPr lang="en-US" dirty="0" smtClean="0"/>
              <a:t>is the current commitment of dollars for a period of time in order to derive future payments that will </a:t>
            </a:r>
            <a:r>
              <a:rPr lang="en-US" i="1" dirty="0" smtClean="0">
                <a:solidFill>
                  <a:srgbClr val="C00000"/>
                </a:solidFill>
              </a:rPr>
              <a:t>compensate</a:t>
            </a:r>
            <a:r>
              <a:rPr lang="en-US" dirty="0" smtClean="0"/>
              <a:t> the investor for:</a:t>
            </a:r>
          </a:p>
          <a:p>
            <a:pPr algn="just">
              <a:buNone/>
            </a:pPr>
            <a:r>
              <a:rPr lang="en-US" dirty="0" smtClean="0"/>
              <a:t>      (1) the time the funds are committed, </a:t>
            </a:r>
          </a:p>
          <a:p>
            <a:pPr algn="just">
              <a:buNone/>
            </a:pPr>
            <a:r>
              <a:rPr lang="en-US" dirty="0" smtClean="0"/>
              <a:t>      (2) the expected rate of inflation, and </a:t>
            </a:r>
          </a:p>
          <a:p>
            <a:pPr algn="just">
              <a:buNone/>
            </a:pPr>
            <a:r>
              <a:rPr lang="en-US" dirty="0" smtClean="0"/>
              <a:t>      (3) the uncertainty of the future payments </a:t>
            </a:r>
          </a:p>
          <a:p>
            <a:pPr algn="just"/>
            <a:r>
              <a:rPr lang="en-US" dirty="0" smtClean="0"/>
              <a:t>The “investor” can be an individual, a government, a pension fund, or a corporation.</a:t>
            </a:r>
          </a:p>
          <a:p>
            <a:pPr algn="just"/>
            <a:r>
              <a:rPr lang="en-US" dirty="0" smtClean="0"/>
              <a:t>Similarly, this definition includes all types of investments, including investments by corporations in plant and equipment and investments by individuals in stocks, bonds, commodities, or real estate.</a:t>
            </a:r>
            <a:endParaRPr lang="en-US"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791200"/>
          </a:xfrm>
        </p:spPr>
        <p:txBody>
          <a:bodyPr>
            <a:normAutofit fontScale="92500" lnSpcReduction="10000"/>
          </a:bodyPr>
          <a:lstStyle/>
          <a:p>
            <a:pPr>
              <a:buNone/>
            </a:pPr>
            <a:r>
              <a:rPr lang="en-US" b="1" i="1" dirty="0" smtClean="0">
                <a:solidFill>
                  <a:srgbClr val="7030A0"/>
                </a:solidFill>
              </a:rPr>
              <a:t>Trading Methods – Auction/exchange and </a:t>
            </a:r>
            <a:r>
              <a:rPr lang="en-US" b="1" dirty="0" smtClean="0">
                <a:solidFill>
                  <a:srgbClr val="FF00FF"/>
                </a:solidFill>
              </a:rPr>
              <a:t>OTC</a:t>
            </a:r>
            <a:endParaRPr lang="en-US" b="1" i="1" dirty="0" smtClean="0">
              <a:solidFill>
                <a:srgbClr val="7030A0"/>
              </a:solidFill>
            </a:endParaRPr>
          </a:p>
          <a:p>
            <a:pPr algn="just"/>
            <a:r>
              <a:rPr lang="en-US" dirty="0" smtClean="0"/>
              <a:t>In some markets such as the UK, France and Germany government bonds are listed on the local </a:t>
            </a:r>
            <a:r>
              <a:rPr lang="en-US" b="1" dirty="0" smtClean="0">
                <a:solidFill>
                  <a:srgbClr val="FF00FF"/>
                </a:solidFill>
              </a:rPr>
              <a:t>stock exchange. </a:t>
            </a:r>
            <a:r>
              <a:rPr lang="en-US" b="1" dirty="0" smtClean="0"/>
              <a:t>However in these and most countries including the US </a:t>
            </a:r>
            <a:r>
              <a:rPr lang="en-US" dirty="0" smtClean="0"/>
              <a:t>government bonds are traded mainly on </a:t>
            </a:r>
            <a:r>
              <a:rPr lang="en-US" b="1" dirty="0" smtClean="0">
                <a:solidFill>
                  <a:srgbClr val="FF00FF"/>
                </a:solidFill>
              </a:rPr>
              <a:t>over-the-counter (OTC) markets </a:t>
            </a:r>
            <a:r>
              <a:rPr lang="en-US" b="1" dirty="0" smtClean="0"/>
              <a:t>through </a:t>
            </a:r>
            <a:r>
              <a:rPr lang="en-US" dirty="0" smtClean="0"/>
              <a:t>dealers who work for the large banks and security houses. </a:t>
            </a:r>
          </a:p>
          <a:p>
            <a:pPr algn="just"/>
            <a:r>
              <a:rPr lang="en-US" dirty="0" smtClean="0"/>
              <a:t>Dealers support the liquidity of the market by making bid (buy) and offer or ask (sell) prices. Their prices are displayed on screen-based information services such as Bloomberg and deals are contracted over the telephone or by electronic communication.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4800" b="1" i="1" dirty="0" smtClean="0">
                <a:latin typeface="Times New Roman" pitchFamily="18" charset="0"/>
                <a:cs typeface="Times New Roman" pitchFamily="18" charset="0"/>
              </a:rPr>
              <a:t>End of chapter one!!</a:t>
            </a:r>
            <a:endParaRPr lang="en-US" sz="4800" b="1" i="1" dirty="0">
              <a:latin typeface="Times New Roman" pitchFamily="18" charset="0"/>
              <a:cs typeface="Times New Roman" pitchFamily="18" charset="0"/>
            </a:endParaRPr>
          </a:p>
        </p:txBody>
      </p:sp>
    </p:spTree>
    <p:extLst>
      <p:ext uri="{BB962C8B-B14F-4D97-AF65-F5344CB8AC3E}">
        <p14:creationId xmlns:p14="http://schemas.microsoft.com/office/powerpoint/2010/main" val="607486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70000" lnSpcReduction="20000"/>
          </a:bodyPr>
          <a:lstStyle/>
          <a:p>
            <a:pPr>
              <a:buNone/>
            </a:pPr>
            <a:r>
              <a:rPr lang="en-US" sz="5000" b="1" i="1" dirty="0" smtClean="0">
                <a:latin typeface="Times New Roman" pitchFamily="18" charset="0"/>
                <a:cs typeface="Times New Roman" pitchFamily="18" charset="0"/>
              </a:rPr>
              <a:t>   </a:t>
            </a:r>
            <a:r>
              <a:rPr lang="en-US" sz="5000" b="1" i="1" dirty="0" smtClean="0">
                <a:solidFill>
                  <a:srgbClr val="00B050"/>
                </a:solidFill>
                <a:latin typeface="Times New Roman" pitchFamily="18" charset="0"/>
                <a:cs typeface="Times New Roman" pitchFamily="18" charset="0"/>
              </a:rPr>
              <a:t>Investment Analysis:</a:t>
            </a:r>
            <a:r>
              <a:rPr lang="en-US" sz="3900" b="1" i="1" dirty="0" smtClean="0">
                <a:solidFill>
                  <a:srgbClr val="00B050"/>
                </a:solidFill>
                <a:latin typeface="Times New Roman" pitchFamily="18" charset="0"/>
                <a:cs typeface="Times New Roman" pitchFamily="18" charset="0"/>
              </a:rPr>
              <a:t> </a:t>
            </a:r>
            <a:endParaRPr lang="en-US" b="1" i="1" dirty="0" smtClean="0">
              <a:solidFill>
                <a:srgbClr val="00B050"/>
              </a:solidFill>
              <a:latin typeface="Times New Roman" pitchFamily="18" charset="0"/>
              <a:cs typeface="Times New Roman" pitchFamily="18" charset="0"/>
            </a:endParaRPr>
          </a:p>
          <a:p>
            <a:pPr algn="just">
              <a:lnSpc>
                <a:spcPct val="150000"/>
              </a:lnSpc>
            </a:pPr>
            <a:r>
              <a:rPr lang="en-US" sz="4400" dirty="0" smtClean="0"/>
              <a:t>Investment analysis is a broad term that encompasses many different aspects of investing. </a:t>
            </a:r>
          </a:p>
          <a:p>
            <a:pPr algn="just">
              <a:lnSpc>
                <a:spcPct val="150000"/>
              </a:lnSpc>
            </a:pPr>
            <a:r>
              <a:rPr lang="en-US" sz="4400" dirty="0" smtClean="0"/>
              <a:t>It can include analyzing past returns to make predictions about future returns, selecting the type of investment </a:t>
            </a:r>
            <a:r>
              <a:rPr lang="en-US" sz="4400" dirty="0" smtClean="0">
                <a:solidFill>
                  <a:srgbClr val="FF00FF"/>
                </a:solidFill>
              </a:rPr>
              <a:t>vehicle</a:t>
            </a:r>
            <a:r>
              <a:rPr lang="en-US" sz="4400" dirty="0" smtClean="0"/>
              <a:t> that is best for an investor's needs or evaluating securities such as stocks and bonds for valuation and investor specificity.</a:t>
            </a:r>
          </a:p>
          <a:p>
            <a:pPr>
              <a:buNone/>
            </a:pPr>
            <a:r>
              <a:rPr lang="en-US" dirty="0" smtClean="0"/>
              <a:t/>
            </a:r>
            <a:br>
              <a:rPr lang="en-US" dirty="0" smtClean="0"/>
            </a:b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762000"/>
            <a:ext cx="8763000" cy="5867400"/>
          </a:xfrm>
        </p:spPr>
        <p:txBody>
          <a:bodyPr>
            <a:normAutofit/>
          </a:bodyPr>
          <a:lstStyle/>
          <a:p>
            <a:pPr algn="just">
              <a:lnSpc>
                <a:spcPct val="150000"/>
              </a:lnSpc>
            </a:pPr>
            <a:r>
              <a:rPr lang="en-US" dirty="0" smtClean="0"/>
              <a:t>Investment analysis, defined as the process of evaluating an investment for </a:t>
            </a:r>
            <a:r>
              <a:rPr lang="en-US" dirty="0" smtClean="0">
                <a:solidFill>
                  <a:srgbClr val="FF00FF"/>
                </a:solidFill>
              </a:rPr>
              <a:t>profitability</a:t>
            </a:r>
            <a:r>
              <a:rPr lang="en-US" dirty="0" smtClean="0"/>
              <a:t> and </a:t>
            </a:r>
            <a:r>
              <a:rPr lang="en-US" dirty="0" smtClean="0">
                <a:solidFill>
                  <a:srgbClr val="FF00FF"/>
                </a:solidFill>
              </a:rPr>
              <a:t>risk</a:t>
            </a:r>
            <a:r>
              <a:rPr lang="en-US" dirty="0" smtClean="0"/>
              <a:t>, ultimately has the purpose of measuring how the given </a:t>
            </a:r>
            <a:r>
              <a:rPr lang="en-US" dirty="0" smtClean="0">
                <a:solidFill>
                  <a:srgbClr val="FF0000"/>
                </a:solidFill>
              </a:rPr>
              <a:t>investment</a:t>
            </a:r>
            <a:r>
              <a:rPr lang="en-US" dirty="0" smtClean="0"/>
              <a:t> is a good fit for a </a:t>
            </a:r>
            <a:r>
              <a:rPr lang="en-US" dirty="0" smtClean="0">
                <a:solidFill>
                  <a:srgbClr val="FF0000"/>
                </a:solidFill>
              </a:rPr>
              <a:t>portfolio</a:t>
            </a:r>
            <a:r>
              <a:rPr lang="en-US" dirty="0" smtClean="0"/>
              <a:t>. </a:t>
            </a:r>
          </a:p>
          <a:p>
            <a:pPr algn="just">
              <a:lnSpc>
                <a:spcPct val="150000"/>
              </a:lnSpc>
            </a:pPr>
            <a:r>
              <a:rPr lang="en-US" dirty="0" smtClean="0"/>
              <a:t>It can range from a single </a:t>
            </a:r>
            <a:r>
              <a:rPr lang="en-US" dirty="0" smtClean="0">
                <a:solidFill>
                  <a:srgbClr val="00B050"/>
                </a:solidFill>
              </a:rPr>
              <a:t>bond</a:t>
            </a:r>
            <a:r>
              <a:rPr lang="en-US" dirty="0" smtClean="0"/>
              <a:t> in a personal portfolio, to the </a:t>
            </a:r>
            <a:r>
              <a:rPr lang="en-US" dirty="0" smtClean="0">
                <a:solidFill>
                  <a:srgbClr val="00B050"/>
                </a:solidFill>
              </a:rPr>
              <a:t>investment</a:t>
            </a:r>
            <a:r>
              <a:rPr lang="en-US" dirty="0" smtClean="0"/>
              <a:t> of a startup business, and even large scale corporate projects.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prstClr val="black"/>
                </a:solidFill>
              </a:rPr>
              <a:t>Investment management  Process: Important Considerations</a:t>
            </a:r>
            <a:endParaRPr lang="en-US" dirty="0"/>
          </a:p>
        </p:txBody>
      </p:sp>
      <p:sp>
        <p:nvSpPr>
          <p:cNvPr id="3" name="Content Placeholder 2"/>
          <p:cNvSpPr>
            <a:spLocks noGrp="1"/>
          </p:cNvSpPr>
          <p:nvPr>
            <p:ph idx="1"/>
          </p:nvPr>
        </p:nvSpPr>
        <p:spPr/>
        <p:txBody>
          <a:bodyPr>
            <a:normAutofit fontScale="85000" lnSpcReduction="20000"/>
          </a:bodyPr>
          <a:lstStyle/>
          <a:p>
            <a:pPr lvl="0" algn="just">
              <a:buFont typeface="Wingdings" pitchFamily="2" charset="2"/>
              <a:buChar char="q"/>
            </a:pPr>
            <a:r>
              <a:rPr lang="en-IN" dirty="0" smtClean="0">
                <a:solidFill>
                  <a:prstClr val="black"/>
                </a:solidFill>
              </a:rPr>
              <a:t>Is </a:t>
            </a:r>
            <a:r>
              <a:rPr lang="en-IN" b="1" dirty="0">
                <a:solidFill>
                  <a:prstClr val="black"/>
                </a:solidFill>
              </a:rPr>
              <a:t>the process of managing money or funds. </a:t>
            </a:r>
          </a:p>
          <a:p>
            <a:pPr lvl="0" algn="just">
              <a:buFont typeface="Wingdings" pitchFamily="2" charset="2"/>
              <a:buChar char="q"/>
            </a:pPr>
            <a:r>
              <a:rPr lang="en-IN" b="1" dirty="0" smtClean="0">
                <a:solidFill>
                  <a:srgbClr val="7030A0"/>
                </a:solidFill>
              </a:rPr>
              <a:t>Describes </a:t>
            </a:r>
            <a:r>
              <a:rPr lang="en-IN" b="1" dirty="0">
                <a:solidFill>
                  <a:srgbClr val="7030A0"/>
                </a:solidFill>
              </a:rPr>
              <a:t>how an investor should go about making decisions.</a:t>
            </a:r>
          </a:p>
          <a:p>
            <a:pPr lvl="0" algn="just">
              <a:buFont typeface="Wingdings" pitchFamily="2" charset="2"/>
              <a:buChar char="q"/>
            </a:pPr>
            <a:r>
              <a:rPr lang="en-IN" dirty="0" smtClean="0">
                <a:solidFill>
                  <a:prstClr val="black"/>
                </a:solidFill>
              </a:rPr>
              <a:t>Can </a:t>
            </a:r>
            <a:r>
              <a:rPr lang="en-IN" dirty="0">
                <a:solidFill>
                  <a:prstClr val="black"/>
                </a:solidFill>
              </a:rPr>
              <a:t>be disclosed by </a:t>
            </a:r>
            <a:r>
              <a:rPr lang="en-IN" b="1" i="1" dirty="0">
                <a:solidFill>
                  <a:prstClr val="black"/>
                </a:solidFill>
              </a:rPr>
              <a:t>five-step procedure, </a:t>
            </a:r>
            <a:r>
              <a:rPr lang="en-IN" dirty="0">
                <a:solidFill>
                  <a:prstClr val="black"/>
                </a:solidFill>
              </a:rPr>
              <a:t>which includes following stage</a:t>
            </a:r>
          </a:p>
          <a:p>
            <a:pPr marL="514350" lvl="0" indent="-514350" algn="just">
              <a:buFont typeface="+mj-lt"/>
              <a:buAutoNum type="arabicPeriod"/>
            </a:pPr>
            <a:r>
              <a:rPr lang="en-IN" dirty="0">
                <a:solidFill>
                  <a:prstClr val="black"/>
                </a:solidFill>
              </a:rPr>
              <a:t>Setting of investment policy.</a:t>
            </a:r>
          </a:p>
          <a:p>
            <a:pPr marL="514350" lvl="0" indent="-514350" algn="just">
              <a:buFont typeface="+mj-lt"/>
              <a:buAutoNum type="arabicPeriod"/>
            </a:pPr>
            <a:r>
              <a:rPr lang="en-IN" dirty="0">
                <a:solidFill>
                  <a:prstClr val="black"/>
                </a:solidFill>
              </a:rPr>
              <a:t>Analysis and evaluation of investment vehicles.</a:t>
            </a:r>
          </a:p>
          <a:p>
            <a:pPr marL="514350" lvl="0" indent="-514350" algn="just">
              <a:buFont typeface="+mj-lt"/>
              <a:buAutoNum type="arabicPeriod"/>
            </a:pPr>
            <a:r>
              <a:rPr lang="en-IN" dirty="0">
                <a:solidFill>
                  <a:prstClr val="black"/>
                </a:solidFill>
              </a:rPr>
              <a:t>Formation of diversified investment portfolio.</a:t>
            </a:r>
          </a:p>
          <a:p>
            <a:pPr marL="514350" lvl="0" indent="-514350" algn="just">
              <a:buFont typeface="+mj-lt"/>
              <a:buAutoNum type="arabicPeriod"/>
            </a:pPr>
            <a:r>
              <a:rPr lang="en-IN" dirty="0">
                <a:solidFill>
                  <a:prstClr val="black"/>
                </a:solidFill>
              </a:rPr>
              <a:t>Portfolio revision</a:t>
            </a:r>
          </a:p>
          <a:p>
            <a:pPr marL="514350" lvl="0" indent="-514350" algn="just">
              <a:buFont typeface="+mj-lt"/>
              <a:buAutoNum type="arabicPeriod"/>
            </a:pPr>
            <a:r>
              <a:rPr lang="en-IN" dirty="0">
                <a:solidFill>
                  <a:prstClr val="black"/>
                </a:solidFill>
              </a:rPr>
              <a:t>Measurement and evaluation of portfolio performance</a:t>
            </a:r>
          </a:p>
          <a:p>
            <a:endParaRPr lang="en-US" dirty="0"/>
          </a:p>
        </p:txBody>
      </p:sp>
    </p:spTree>
    <p:extLst>
      <p:ext uri="{BB962C8B-B14F-4D97-AF65-F5344CB8AC3E}">
        <p14:creationId xmlns:p14="http://schemas.microsoft.com/office/powerpoint/2010/main" val="187674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500" dirty="0">
                <a:solidFill>
                  <a:prstClr val="black"/>
                </a:solidFill>
              </a:rPr>
              <a:t>1</a:t>
            </a:r>
            <a:r>
              <a:rPr lang="en-IN" sz="2900" dirty="0">
                <a:solidFill>
                  <a:prstClr val="black"/>
                </a:solidFill>
              </a:rPr>
              <a:t>. Setting of investment </a:t>
            </a:r>
            <a:r>
              <a:rPr lang="en-IN" sz="2900" dirty="0" smtClean="0">
                <a:solidFill>
                  <a:prstClr val="black"/>
                </a:solidFill>
              </a:rPr>
              <a:t>policy</a:t>
            </a:r>
            <a:endParaRPr lang="en-US" dirty="0"/>
          </a:p>
        </p:txBody>
      </p:sp>
      <p:sp>
        <p:nvSpPr>
          <p:cNvPr id="3" name="Content Placeholder 2"/>
          <p:cNvSpPr>
            <a:spLocks noGrp="1"/>
          </p:cNvSpPr>
          <p:nvPr>
            <p:ph idx="1"/>
          </p:nvPr>
        </p:nvSpPr>
        <p:spPr/>
        <p:txBody>
          <a:bodyPr>
            <a:normAutofit fontScale="85000" lnSpcReduction="20000"/>
          </a:bodyPr>
          <a:lstStyle/>
          <a:p>
            <a:pPr lvl="0">
              <a:buFont typeface="Wingdings" pitchFamily="2" charset="2"/>
              <a:buChar char="q"/>
            </a:pPr>
            <a:r>
              <a:rPr lang="en-IN" sz="2800" dirty="0">
                <a:solidFill>
                  <a:prstClr val="black"/>
                </a:solidFill>
              </a:rPr>
              <a:t>T</a:t>
            </a:r>
            <a:r>
              <a:rPr lang="en-IN" sz="2800" dirty="0" smtClean="0">
                <a:solidFill>
                  <a:prstClr val="black"/>
                </a:solidFill>
              </a:rPr>
              <a:t>he </a:t>
            </a:r>
            <a:r>
              <a:rPr lang="en-IN" sz="2800" dirty="0">
                <a:solidFill>
                  <a:prstClr val="black"/>
                </a:solidFill>
              </a:rPr>
              <a:t>first and very important step</a:t>
            </a:r>
          </a:p>
          <a:p>
            <a:pPr lvl="0">
              <a:buFont typeface="Wingdings" pitchFamily="2" charset="2"/>
              <a:buChar char="q"/>
            </a:pPr>
            <a:r>
              <a:rPr lang="en-IN" sz="2800" dirty="0">
                <a:solidFill>
                  <a:prstClr val="black"/>
                </a:solidFill>
              </a:rPr>
              <a:t> </a:t>
            </a:r>
            <a:r>
              <a:rPr lang="en-IN" sz="2800" i="1" dirty="0">
                <a:solidFill>
                  <a:prstClr val="black"/>
                </a:solidFill>
              </a:rPr>
              <a:t>Investment policy includes: </a:t>
            </a:r>
          </a:p>
          <a:p>
            <a:pPr lvl="0" algn="just">
              <a:buFont typeface="Wingdings" pitchFamily="2" charset="2"/>
              <a:buChar char="v"/>
            </a:pPr>
            <a:r>
              <a:rPr lang="en-IN" sz="2800" b="1" i="1" dirty="0">
                <a:solidFill>
                  <a:prstClr val="black"/>
                </a:solidFill>
              </a:rPr>
              <a:t>Availability of investable funds</a:t>
            </a:r>
          </a:p>
          <a:p>
            <a:pPr lvl="0" algn="just">
              <a:buFont typeface="Wingdings" pitchFamily="2" charset="2"/>
              <a:buChar char="v"/>
            </a:pPr>
            <a:r>
              <a:rPr lang="en-IN" sz="2800" b="1" i="1" dirty="0" smtClean="0">
                <a:solidFill>
                  <a:prstClr val="black"/>
                </a:solidFill>
              </a:rPr>
              <a:t>Setting </a:t>
            </a:r>
            <a:r>
              <a:rPr lang="en-IN" sz="2800" b="1" i="1" dirty="0">
                <a:solidFill>
                  <a:prstClr val="black"/>
                </a:solidFill>
              </a:rPr>
              <a:t>of investment objectives-</a:t>
            </a:r>
          </a:p>
          <a:p>
            <a:pPr lvl="0" algn="just">
              <a:buFont typeface="Wingdings" pitchFamily="2" charset="2"/>
              <a:buChar char="ü"/>
            </a:pPr>
            <a:r>
              <a:rPr lang="en-IN" sz="2800" dirty="0" smtClean="0">
                <a:solidFill>
                  <a:prstClr val="black"/>
                </a:solidFill>
              </a:rPr>
              <a:t>Should </a:t>
            </a:r>
            <a:r>
              <a:rPr lang="en-IN" sz="2800" dirty="0">
                <a:solidFill>
                  <a:prstClr val="black"/>
                </a:solidFill>
              </a:rPr>
              <a:t>have the specific objectives regarding the investment </a:t>
            </a:r>
            <a:r>
              <a:rPr lang="en-IN" sz="2800" b="1" dirty="0">
                <a:solidFill>
                  <a:prstClr val="black"/>
                </a:solidFill>
              </a:rPr>
              <a:t>return requirement and risk tolerance of the investor. </a:t>
            </a:r>
          </a:p>
          <a:p>
            <a:pPr lvl="0" algn="just">
              <a:buFont typeface="Wingdings" pitchFamily="2" charset="2"/>
              <a:buChar char="ü"/>
            </a:pPr>
            <a:r>
              <a:rPr lang="en-IN" sz="2800" dirty="0">
                <a:solidFill>
                  <a:prstClr val="black"/>
                </a:solidFill>
              </a:rPr>
              <a:t>Investment objectives should be stated in terms of both risk and return.</a:t>
            </a:r>
          </a:p>
          <a:p>
            <a:pPr lvl="0" algn="just">
              <a:lnSpc>
                <a:spcPct val="115000"/>
              </a:lnSpc>
              <a:spcBef>
                <a:spcPts val="0"/>
              </a:spcBef>
              <a:spcAft>
                <a:spcPts val="1000"/>
              </a:spcAft>
              <a:buFont typeface="Wingdings" pitchFamily="2" charset="2"/>
              <a:buChar char="v"/>
            </a:pPr>
            <a:r>
              <a:rPr lang="en-IN" sz="2800" b="1" dirty="0">
                <a:solidFill>
                  <a:prstClr val="black"/>
                </a:solidFill>
              </a:rPr>
              <a:t>Knowledge-</a:t>
            </a:r>
            <a:r>
              <a:rPr lang="en-US" sz="2800" dirty="0">
                <a:solidFill>
                  <a:prstClr val="black"/>
                </a:solidFill>
                <a:latin typeface="Times New Roman"/>
                <a:ea typeface="Calibri"/>
                <a:cs typeface="Times New Roman"/>
              </a:rPr>
              <a:t>the knowledge about the investment alternatives and markets play a key role in the policy formulation. The investor should be aware of the risk and return associated with investment alternatives.</a:t>
            </a:r>
            <a:endParaRPr lang="en-IN" sz="2800" dirty="0">
              <a:solidFill>
                <a:prstClr val="black"/>
              </a:solidFill>
            </a:endParaRPr>
          </a:p>
          <a:p>
            <a:endParaRPr lang="en-US" dirty="0"/>
          </a:p>
        </p:txBody>
      </p:sp>
    </p:spTree>
    <p:extLst>
      <p:ext uri="{BB962C8B-B14F-4D97-AF65-F5344CB8AC3E}">
        <p14:creationId xmlns:p14="http://schemas.microsoft.com/office/powerpoint/2010/main" val="339663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lvl="0" algn="just">
              <a:buFont typeface="Wingdings" pitchFamily="2" charset="2"/>
              <a:buChar char="q"/>
            </a:pPr>
            <a:r>
              <a:rPr lang="en-IN" sz="2800" dirty="0">
                <a:solidFill>
                  <a:prstClr val="black"/>
                </a:solidFill>
              </a:rPr>
              <a:t>should also </a:t>
            </a:r>
            <a:r>
              <a:rPr lang="en-IN" sz="2800" b="1" dirty="0">
                <a:solidFill>
                  <a:srgbClr val="7030A0"/>
                </a:solidFill>
              </a:rPr>
              <a:t>state other important constrains </a:t>
            </a:r>
            <a:r>
              <a:rPr lang="en-IN" sz="2800" dirty="0">
                <a:solidFill>
                  <a:prstClr val="black"/>
                </a:solidFill>
              </a:rPr>
              <a:t>which could influence the investment management such as:</a:t>
            </a:r>
          </a:p>
          <a:p>
            <a:pPr lvl="0" algn="just">
              <a:buFont typeface="Wingdings" pitchFamily="2" charset="2"/>
              <a:buChar char="§"/>
            </a:pPr>
            <a:r>
              <a:rPr lang="en-IN" sz="2800" dirty="0">
                <a:solidFill>
                  <a:prstClr val="black"/>
                </a:solidFill>
              </a:rPr>
              <a:t>liquidity needs for the investor, </a:t>
            </a:r>
          </a:p>
          <a:p>
            <a:pPr lvl="0" algn="just">
              <a:buFont typeface="Wingdings" pitchFamily="2" charset="2"/>
              <a:buChar char="§"/>
            </a:pPr>
            <a:r>
              <a:rPr lang="en-IN" sz="2800" dirty="0">
                <a:solidFill>
                  <a:prstClr val="black"/>
                </a:solidFill>
              </a:rPr>
              <a:t>projected investment horizon / time period/, as well as other unique needs and preferences of investor</a:t>
            </a:r>
          </a:p>
          <a:p>
            <a:pPr marL="0" lvl="0" indent="0">
              <a:buNone/>
            </a:pPr>
            <a:endParaRPr lang="en-US" dirty="0">
              <a:solidFill>
                <a:prstClr val="black"/>
              </a:solidFill>
            </a:endParaRPr>
          </a:p>
          <a:p>
            <a:endParaRPr lang="en-US" dirty="0"/>
          </a:p>
        </p:txBody>
      </p:sp>
    </p:spTree>
    <p:extLst>
      <p:ext uri="{BB962C8B-B14F-4D97-AF65-F5344CB8AC3E}">
        <p14:creationId xmlns:p14="http://schemas.microsoft.com/office/powerpoint/2010/main" val="1813920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a:solidFill>
                  <a:prstClr val="black"/>
                </a:solidFill>
              </a:rPr>
              <a:t>2. Analysis and evaluation of investment vehicles</a:t>
            </a:r>
            <a:endParaRPr lang="en-US" dirty="0"/>
          </a:p>
        </p:txBody>
      </p:sp>
      <p:sp>
        <p:nvSpPr>
          <p:cNvPr id="3" name="Content Placeholder 2"/>
          <p:cNvSpPr>
            <a:spLocks noGrp="1"/>
          </p:cNvSpPr>
          <p:nvPr>
            <p:ph idx="1"/>
          </p:nvPr>
        </p:nvSpPr>
        <p:spPr>
          <a:xfrm>
            <a:off x="457200" y="1371600"/>
            <a:ext cx="8229600" cy="5192973"/>
          </a:xfrm>
        </p:spPr>
        <p:txBody>
          <a:bodyPr>
            <a:normAutofit fontScale="85000" lnSpcReduction="20000"/>
          </a:bodyPr>
          <a:lstStyle/>
          <a:p>
            <a:pPr lvl="0" algn="just">
              <a:buFont typeface="Wingdings" pitchFamily="2" charset="2"/>
              <a:buChar char="q"/>
            </a:pPr>
            <a:r>
              <a:rPr lang="en-IN" sz="3000" dirty="0">
                <a:solidFill>
                  <a:prstClr val="black"/>
                </a:solidFill>
              </a:rPr>
              <a:t>When the </a:t>
            </a:r>
            <a:r>
              <a:rPr lang="en-IN" sz="3000" b="1" dirty="0">
                <a:solidFill>
                  <a:prstClr val="black"/>
                </a:solidFill>
              </a:rPr>
              <a:t>investment policy is set up</a:t>
            </a:r>
            <a:r>
              <a:rPr lang="en-IN" sz="3000" dirty="0">
                <a:solidFill>
                  <a:prstClr val="black"/>
                </a:solidFill>
              </a:rPr>
              <a:t>, </a:t>
            </a:r>
            <a:r>
              <a:rPr lang="en-IN" sz="3000" b="1" dirty="0">
                <a:solidFill>
                  <a:srgbClr val="FF0000"/>
                </a:solidFill>
              </a:rPr>
              <a:t>investor’s objectives defined</a:t>
            </a:r>
            <a:r>
              <a:rPr lang="en-IN" sz="3000" dirty="0">
                <a:solidFill>
                  <a:prstClr val="black"/>
                </a:solidFill>
              </a:rPr>
              <a:t> </a:t>
            </a:r>
            <a:r>
              <a:rPr lang="en-IN" sz="3000" b="1" dirty="0">
                <a:solidFill>
                  <a:srgbClr val="7030A0"/>
                </a:solidFill>
              </a:rPr>
              <a:t>and the potential categories of financial assets for inclusion </a:t>
            </a:r>
            <a:r>
              <a:rPr lang="en-IN" sz="3000" dirty="0">
                <a:solidFill>
                  <a:prstClr val="black"/>
                </a:solidFill>
              </a:rPr>
              <a:t>in the investment portfolio identified, </a:t>
            </a:r>
            <a:r>
              <a:rPr lang="en-IN" sz="3000" b="1" dirty="0">
                <a:solidFill>
                  <a:srgbClr val="00B050"/>
                </a:solidFill>
              </a:rPr>
              <a:t>the available investment types can be </a:t>
            </a:r>
            <a:r>
              <a:rPr lang="en-IN" sz="3000" b="1" dirty="0" err="1">
                <a:solidFill>
                  <a:srgbClr val="00B050"/>
                </a:solidFill>
              </a:rPr>
              <a:t>analyzed</a:t>
            </a:r>
            <a:r>
              <a:rPr lang="en-IN" sz="3000" b="1" dirty="0">
                <a:solidFill>
                  <a:srgbClr val="00B050"/>
                </a:solidFill>
              </a:rPr>
              <a:t>.</a:t>
            </a:r>
          </a:p>
          <a:p>
            <a:pPr lvl="0" algn="just">
              <a:buFont typeface="Wingdings" pitchFamily="2" charset="2"/>
              <a:buChar char="q"/>
            </a:pPr>
            <a:r>
              <a:rPr lang="en-IN" sz="3000" dirty="0">
                <a:solidFill>
                  <a:prstClr val="black"/>
                </a:solidFill>
              </a:rPr>
              <a:t>involves </a:t>
            </a:r>
            <a:r>
              <a:rPr lang="en-IN" sz="3000" b="1" dirty="0">
                <a:solidFill>
                  <a:prstClr val="black"/>
                </a:solidFill>
              </a:rPr>
              <a:t>examining several relevant types of investment vehicles</a:t>
            </a:r>
            <a:r>
              <a:rPr lang="en-IN" sz="3000" dirty="0">
                <a:solidFill>
                  <a:prstClr val="black"/>
                </a:solidFill>
              </a:rPr>
              <a:t> and the </a:t>
            </a:r>
            <a:r>
              <a:rPr lang="en-IN" sz="3000" dirty="0">
                <a:solidFill>
                  <a:srgbClr val="7030A0"/>
                </a:solidFill>
              </a:rPr>
              <a:t>individual vehicles inside these groups.</a:t>
            </a:r>
          </a:p>
          <a:p>
            <a:pPr lvl="0" algn="just">
              <a:buFont typeface="Wingdings" pitchFamily="2" charset="2"/>
              <a:buChar char="q"/>
            </a:pPr>
            <a:r>
              <a:rPr lang="en-IN" sz="3000" dirty="0">
                <a:solidFill>
                  <a:prstClr val="black"/>
                </a:solidFill>
              </a:rPr>
              <a:t>involves </a:t>
            </a:r>
            <a:r>
              <a:rPr lang="en-IN" sz="3000" b="1" dirty="0">
                <a:solidFill>
                  <a:srgbClr val="FF0000"/>
                </a:solidFill>
              </a:rPr>
              <a:t>identifying those specific financial assets </a:t>
            </a:r>
            <a:r>
              <a:rPr lang="en-IN" sz="3000" dirty="0">
                <a:solidFill>
                  <a:prstClr val="black"/>
                </a:solidFill>
              </a:rPr>
              <a:t>in which </a:t>
            </a:r>
            <a:r>
              <a:rPr lang="en-IN" sz="3000" b="1" dirty="0">
                <a:solidFill>
                  <a:srgbClr val="00B050"/>
                </a:solidFill>
              </a:rPr>
              <a:t>to invest and determining the proportions of these financial assets</a:t>
            </a:r>
            <a:r>
              <a:rPr lang="en-IN" sz="3000" dirty="0">
                <a:solidFill>
                  <a:prstClr val="black"/>
                </a:solidFill>
              </a:rPr>
              <a:t> in the investment portfolio.</a:t>
            </a:r>
            <a:endParaRPr lang="en-IN" sz="3000" dirty="0">
              <a:solidFill>
                <a:srgbClr val="7030A0"/>
              </a:solidFill>
            </a:endParaRPr>
          </a:p>
          <a:p>
            <a:pPr lvl="0" algn="just">
              <a:buFont typeface="Wingdings" pitchFamily="2" charset="2"/>
              <a:buChar char="q"/>
            </a:pPr>
            <a:r>
              <a:rPr lang="en-IN" sz="3000" dirty="0">
                <a:solidFill>
                  <a:prstClr val="black"/>
                </a:solidFill>
              </a:rPr>
              <a:t>There are </a:t>
            </a:r>
            <a:r>
              <a:rPr lang="en-IN" sz="3000" b="1" dirty="0">
                <a:solidFill>
                  <a:prstClr val="black"/>
                </a:solidFill>
              </a:rPr>
              <a:t>many different approaches </a:t>
            </a:r>
            <a:r>
              <a:rPr lang="en-IN" sz="3000" dirty="0">
                <a:solidFill>
                  <a:prstClr val="black"/>
                </a:solidFill>
              </a:rPr>
              <a:t>how to make such analysis. Most frequently two forms of analysis are used: </a:t>
            </a:r>
            <a:r>
              <a:rPr lang="en-IN" sz="3000" b="1" dirty="0">
                <a:solidFill>
                  <a:srgbClr val="7030A0"/>
                </a:solidFill>
              </a:rPr>
              <a:t>technical analysis and fundamental analysis ( </a:t>
            </a:r>
            <a:r>
              <a:rPr lang="en-IN" sz="3000" b="1" dirty="0">
                <a:solidFill>
                  <a:srgbClr val="00B0F0"/>
                </a:solidFill>
              </a:rPr>
              <a:t>will be discussed later</a:t>
            </a:r>
            <a:r>
              <a:rPr lang="en-IN" sz="3000" b="1" dirty="0">
                <a:solidFill>
                  <a:srgbClr val="7030A0"/>
                </a:solidFill>
              </a:rPr>
              <a:t>)</a:t>
            </a:r>
          </a:p>
          <a:p>
            <a:endParaRPr lang="en-US" dirty="0"/>
          </a:p>
        </p:txBody>
      </p:sp>
    </p:spTree>
    <p:extLst>
      <p:ext uri="{BB962C8B-B14F-4D97-AF65-F5344CB8AC3E}">
        <p14:creationId xmlns:p14="http://schemas.microsoft.com/office/powerpoint/2010/main" val="3947869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2408</Words>
  <Application>Microsoft Office PowerPoint</Application>
  <PresentationFormat>On-screen Show (4:3)</PresentationFormat>
  <Paragraphs>163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PowerPoint Presentation</vt:lpstr>
      <vt:lpstr> Introduction </vt:lpstr>
      <vt:lpstr>Cont…</vt:lpstr>
      <vt:lpstr>Cont…</vt:lpstr>
      <vt:lpstr>Investment management  Process: Important Considerations</vt:lpstr>
      <vt:lpstr>1. Setting of investment policy</vt:lpstr>
      <vt:lpstr>Cont’d</vt:lpstr>
      <vt:lpstr>2. Analysis and evaluation of investment vehicles</vt:lpstr>
      <vt:lpstr>Cont’d</vt:lpstr>
      <vt:lpstr>3. Formation of diversified investment portfolio</vt:lpstr>
      <vt:lpstr>4. Portfolio revision</vt:lpstr>
      <vt:lpstr>5. Measurement and evaluation of portfolio performance</vt:lpstr>
      <vt:lpstr> 1.1 Mechanism of security trading  </vt:lpstr>
      <vt:lpstr>Cont…</vt:lpstr>
      <vt:lpstr>Cont…</vt:lpstr>
      <vt:lpstr>Cont…</vt:lpstr>
      <vt:lpstr> Types of orders  </vt:lpstr>
      <vt:lpstr> 1.2 Modalities of security issuing </vt:lpstr>
      <vt:lpstr>Cont…</vt:lpstr>
      <vt:lpstr>Cont…</vt:lpstr>
      <vt:lpstr>Cont…</vt:lpstr>
      <vt:lpstr>Cont…</vt:lpstr>
      <vt:lpstr>Cont…</vt:lpstr>
      <vt:lpstr>Cont…</vt:lpstr>
      <vt:lpstr>Cont…</vt:lpstr>
      <vt:lpstr>Cont…</vt:lpstr>
      <vt:lpstr>Cont…</vt:lpstr>
      <vt:lpstr>Cont…</vt:lpstr>
      <vt:lpstr>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dmu</dc:creator>
  <cp:lastModifiedBy>dmu</cp:lastModifiedBy>
  <cp:revision>122</cp:revision>
  <dcterms:created xsi:type="dcterms:W3CDTF">2018-05-26T12:59:56Z</dcterms:created>
  <dcterms:modified xsi:type="dcterms:W3CDTF">2020-03-08T09:52:10Z</dcterms:modified>
</cp:coreProperties>
</file>