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5" r:id="rId3"/>
    <p:sldId id="306" r:id="rId4"/>
    <p:sldId id="307" r:id="rId5"/>
    <p:sldId id="308" r:id="rId6"/>
    <p:sldId id="309" r:id="rId7"/>
    <p:sldId id="310" r:id="rId8"/>
    <p:sldId id="311" r:id="rId9"/>
    <p:sldId id="260"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4" r:id="rId25"/>
    <p:sldId id="283" r:id="rId26"/>
    <p:sldId id="285" r:id="rId27"/>
    <p:sldId id="286" r:id="rId28"/>
    <p:sldId id="287" r:id="rId29"/>
    <p:sldId id="288" r:id="rId30"/>
    <p:sldId id="289" r:id="rId31"/>
    <p:sldId id="290" r:id="rId32"/>
    <p:sldId id="291" r:id="rId33"/>
    <p:sldId id="312"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13" r:id="rId47"/>
    <p:sldId id="304"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1FAB71-1605-4353-995A-C3F3F5133A97}"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BC835-547B-4EC0-8C4A-2359D08AF91E}" type="slidenum">
              <a:rPr lang="en-US" smtClean="0"/>
              <a:t>‹#›</a:t>
            </a:fld>
            <a:endParaRPr lang="en-US"/>
          </a:p>
        </p:txBody>
      </p:sp>
    </p:spTree>
    <p:extLst>
      <p:ext uri="{BB962C8B-B14F-4D97-AF65-F5344CB8AC3E}">
        <p14:creationId xmlns:p14="http://schemas.microsoft.com/office/powerpoint/2010/main" val="2673922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1FAB71-1605-4353-995A-C3F3F5133A97}"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BC835-547B-4EC0-8C4A-2359D08AF91E}" type="slidenum">
              <a:rPr lang="en-US" smtClean="0"/>
              <a:t>‹#›</a:t>
            </a:fld>
            <a:endParaRPr lang="en-US"/>
          </a:p>
        </p:txBody>
      </p:sp>
    </p:spTree>
    <p:extLst>
      <p:ext uri="{BB962C8B-B14F-4D97-AF65-F5344CB8AC3E}">
        <p14:creationId xmlns:p14="http://schemas.microsoft.com/office/powerpoint/2010/main" val="3864278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1FAB71-1605-4353-995A-C3F3F5133A97}"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BC835-547B-4EC0-8C4A-2359D08AF91E}" type="slidenum">
              <a:rPr lang="en-US" smtClean="0"/>
              <a:t>‹#›</a:t>
            </a:fld>
            <a:endParaRPr lang="en-US"/>
          </a:p>
        </p:txBody>
      </p:sp>
    </p:spTree>
    <p:extLst>
      <p:ext uri="{BB962C8B-B14F-4D97-AF65-F5344CB8AC3E}">
        <p14:creationId xmlns:p14="http://schemas.microsoft.com/office/powerpoint/2010/main" val="2605097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1FAB71-1605-4353-995A-C3F3F5133A97}"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BC835-547B-4EC0-8C4A-2359D08AF91E}" type="slidenum">
              <a:rPr lang="en-US" smtClean="0"/>
              <a:t>‹#›</a:t>
            </a:fld>
            <a:endParaRPr lang="en-US"/>
          </a:p>
        </p:txBody>
      </p:sp>
    </p:spTree>
    <p:extLst>
      <p:ext uri="{BB962C8B-B14F-4D97-AF65-F5344CB8AC3E}">
        <p14:creationId xmlns:p14="http://schemas.microsoft.com/office/powerpoint/2010/main" val="616092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1FAB71-1605-4353-995A-C3F3F5133A97}"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BC835-547B-4EC0-8C4A-2359D08AF91E}" type="slidenum">
              <a:rPr lang="en-US" smtClean="0"/>
              <a:t>‹#›</a:t>
            </a:fld>
            <a:endParaRPr lang="en-US"/>
          </a:p>
        </p:txBody>
      </p:sp>
    </p:spTree>
    <p:extLst>
      <p:ext uri="{BB962C8B-B14F-4D97-AF65-F5344CB8AC3E}">
        <p14:creationId xmlns:p14="http://schemas.microsoft.com/office/powerpoint/2010/main" val="4092963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1FAB71-1605-4353-995A-C3F3F5133A97}" type="datetimeFigureOut">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BC835-547B-4EC0-8C4A-2359D08AF91E}" type="slidenum">
              <a:rPr lang="en-US" smtClean="0"/>
              <a:t>‹#›</a:t>
            </a:fld>
            <a:endParaRPr lang="en-US"/>
          </a:p>
        </p:txBody>
      </p:sp>
    </p:spTree>
    <p:extLst>
      <p:ext uri="{BB962C8B-B14F-4D97-AF65-F5344CB8AC3E}">
        <p14:creationId xmlns:p14="http://schemas.microsoft.com/office/powerpoint/2010/main" val="3054918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1FAB71-1605-4353-995A-C3F3F5133A97}" type="datetimeFigureOut">
              <a:rPr lang="en-US" smtClean="0"/>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BC835-547B-4EC0-8C4A-2359D08AF91E}" type="slidenum">
              <a:rPr lang="en-US" smtClean="0"/>
              <a:t>‹#›</a:t>
            </a:fld>
            <a:endParaRPr lang="en-US"/>
          </a:p>
        </p:txBody>
      </p:sp>
    </p:spTree>
    <p:extLst>
      <p:ext uri="{BB962C8B-B14F-4D97-AF65-F5344CB8AC3E}">
        <p14:creationId xmlns:p14="http://schemas.microsoft.com/office/powerpoint/2010/main" val="4214558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1FAB71-1605-4353-995A-C3F3F5133A97}" type="datetimeFigureOut">
              <a:rPr lang="en-US" smtClean="0"/>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BC835-547B-4EC0-8C4A-2359D08AF91E}" type="slidenum">
              <a:rPr lang="en-US" smtClean="0"/>
              <a:t>‹#›</a:t>
            </a:fld>
            <a:endParaRPr lang="en-US"/>
          </a:p>
        </p:txBody>
      </p:sp>
    </p:spTree>
    <p:extLst>
      <p:ext uri="{BB962C8B-B14F-4D97-AF65-F5344CB8AC3E}">
        <p14:creationId xmlns:p14="http://schemas.microsoft.com/office/powerpoint/2010/main" val="3534331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1FAB71-1605-4353-995A-C3F3F5133A97}" type="datetimeFigureOut">
              <a:rPr lang="en-US" smtClean="0"/>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BC835-547B-4EC0-8C4A-2359D08AF91E}" type="slidenum">
              <a:rPr lang="en-US" smtClean="0"/>
              <a:t>‹#›</a:t>
            </a:fld>
            <a:endParaRPr lang="en-US"/>
          </a:p>
        </p:txBody>
      </p:sp>
    </p:spTree>
    <p:extLst>
      <p:ext uri="{BB962C8B-B14F-4D97-AF65-F5344CB8AC3E}">
        <p14:creationId xmlns:p14="http://schemas.microsoft.com/office/powerpoint/2010/main" val="123122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1FAB71-1605-4353-995A-C3F3F5133A97}" type="datetimeFigureOut">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BC835-547B-4EC0-8C4A-2359D08AF91E}" type="slidenum">
              <a:rPr lang="en-US" smtClean="0"/>
              <a:t>‹#›</a:t>
            </a:fld>
            <a:endParaRPr lang="en-US"/>
          </a:p>
        </p:txBody>
      </p:sp>
    </p:spTree>
    <p:extLst>
      <p:ext uri="{BB962C8B-B14F-4D97-AF65-F5344CB8AC3E}">
        <p14:creationId xmlns:p14="http://schemas.microsoft.com/office/powerpoint/2010/main" val="1672836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1FAB71-1605-4353-995A-C3F3F5133A97}" type="datetimeFigureOut">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BC835-547B-4EC0-8C4A-2359D08AF91E}" type="slidenum">
              <a:rPr lang="en-US" smtClean="0"/>
              <a:t>‹#›</a:t>
            </a:fld>
            <a:endParaRPr lang="en-US"/>
          </a:p>
        </p:txBody>
      </p:sp>
    </p:spTree>
    <p:extLst>
      <p:ext uri="{BB962C8B-B14F-4D97-AF65-F5344CB8AC3E}">
        <p14:creationId xmlns:p14="http://schemas.microsoft.com/office/powerpoint/2010/main" val="4176934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1FAB71-1605-4353-995A-C3F3F5133A97}" type="datetimeFigureOut">
              <a:rPr lang="en-US" smtClean="0"/>
              <a:t>3/18/2020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ABC835-547B-4EC0-8C4A-2359D08AF91E}" type="slidenum">
              <a:rPr lang="en-US" smtClean="0"/>
              <a:t>‹#›</a:t>
            </a:fld>
            <a:endParaRPr lang="en-US"/>
          </a:p>
        </p:txBody>
      </p:sp>
    </p:spTree>
    <p:extLst>
      <p:ext uri="{BB962C8B-B14F-4D97-AF65-F5344CB8AC3E}">
        <p14:creationId xmlns:p14="http://schemas.microsoft.com/office/powerpoint/2010/main" val="3624849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investopedia.com/terms/z/zero-couponbond.as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wallstreetmojo.com/asset-backed-securities/" TargetMode="External"/><Relationship Id="rId2" Type="http://schemas.openxmlformats.org/officeDocument/2006/relationships/hyperlink" Target="https://www.wallstreetmojo.com/callable-bonds/"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8534400" cy="6248400"/>
          </a:xfrm>
        </p:spPr>
        <p:txBody>
          <a:bodyPr>
            <a:normAutofit/>
          </a:bodyPr>
          <a:lstStyle/>
          <a:p>
            <a:pPr marL="342900" lvl="0" indent="-342900">
              <a:spcBef>
                <a:spcPct val="20000"/>
              </a:spcBef>
            </a:pPr>
            <a:r>
              <a:rPr lang="en-US" sz="4000" b="1" i="1" dirty="0">
                <a:solidFill>
                  <a:srgbClr val="7030A0"/>
                </a:solidFill>
                <a:ea typeface="+mn-ea"/>
                <a:cs typeface="+mn-cs"/>
              </a:rPr>
              <a:t>Chapter-Six</a:t>
            </a:r>
            <a:br>
              <a:rPr lang="en-US" sz="4000" b="1" i="1" dirty="0">
                <a:solidFill>
                  <a:srgbClr val="7030A0"/>
                </a:solidFill>
                <a:ea typeface="+mn-ea"/>
                <a:cs typeface="+mn-cs"/>
              </a:rPr>
            </a:br>
            <a:r>
              <a:rPr lang="en-US" sz="4000" i="1" dirty="0">
                <a:solidFill>
                  <a:prstClr val="black"/>
                </a:solidFill>
                <a:ea typeface="+mn-ea"/>
                <a:cs typeface="+mn-cs"/>
              </a:rPr>
              <a:t/>
            </a:r>
            <a:br>
              <a:rPr lang="en-US" sz="4000" i="1" dirty="0">
                <a:solidFill>
                  <a:prstClr val="black"/>
                </a:solidFill>
                <a:ea typeface="+mn-ea"/>
                <a:cs typeface="+mn-cs"/>
              </a:rPr>
            </a:br>
            <a:r>
              <a:rPr lang="en-US" sz="4000" i="1" dirty="0">
                <a:solidFill>
                  <a:prstClr val="black"/>
                </a:solidFill>
                <a:ea typeface="+mn-ea"/>
                <a:cs typeface="+mn-cs"/>
              </a:rPr>
              <a:t> </a:t>
            </a:r>
            <a:r>
              <a:rPr lang="en-US" sz="4000" b="1" i="1" dirty="0">
                <a:solidFill>
                  <a:srgbClr val="FF0000"/>
                </a:solidFill>
                <a:ea typeface="+mn-ea"/>
                <a:cs typeface="+mn-cs"/>
              </a:rPr>
              <a:t>Analysis of fixed income securities</a:t>
            </a:r>
          </a:p>
        </p:txBody>
      </p:sp>
    </p:spTree>
    <p:extLst>
      <p:ext uri="{BB962C8B-B14F-4D97-AF65-F5344CB8AC3E}">
        <p14:creationId xmlns:p14="http://schemas.microsoft.com/office/powerpoint/2010/main" val="28811705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6400800" cy="563562"/>
          </a:xfrm>
        </p:spPr>
        <p:txBody>
          <a:bodyPr>
            <a:noAutofit/>
          </a:bodyPr>
          <a:lstStyle/>
          <a:p>
            <a:r>
              <a:rPr lang="en-US" sz="3600" b="1" dirty="0">
                <a:solidFill>
                  <a:srgbClr val="FF0000"/>
                </a:solidFill>
                <a:latin typeface="High Tower Text" pitchFamily="18" charset="0"/>
              </a:rPr>
              <a:t>Bond price </a:t>
            </a:r>
            <a:r>
              <a:rPr lang="en-US" sz="3600" dirty="0">
                <a:solidFill>
                  <a:srgbClr val="FF0000"/>
                </a:solidFill>
                <a:latin typeface="High Tower Text" pitchFamily="18" charset="0"/>
              </a:rPr>
              <a:t/>
            </a:r>
            <a:br>
              <a:rPr lang="en-US" sz="3600" dirty="0">
                <a:solidFill>
                  <a:srgbClr val="FF0000"/>
                </a:solidFill>
                <a:latin typeface="High Tower Text" pitchFamily="18" charset="0"/>
              </a:rPr>
            </a:br>
            <a:endParaRPr lang="en-US" sz="3600" dirty="0">
              <a:solidFill>
                <a:srgbClr val="FF0000"/>
              </a:solidFill>
              <a:latin typeface="High Tower Text" pitchFamily="18" charset="0"/>
            </a:endParaRPr>
          </a:p>
        </p:txBody>
      </p:sp>
      <p:sp>
        <p:nvSpPr>
          <p:cNvPr id="3" name="Content Placeholder 2"/>
          <p:cNvSpPr>
            <a:spLocks noGrp="1"/>
          </p:cNvSpPr>
          <p:nvPr>
            <p:ph idx="1"/>
          </p:nvPr>
        </p:nvSpPr>
        <p:spPr>
          <a:xfrm>
            <a:off x="457200" y="762000"/>
            <a:ext cx="8229600" cy="5791200"/>
          </a:xfrm>
        </p:spPr>
        <p:txBody>
          <a:bodyPr>
            <a:normAutofit/>
          </a:bodyPr>
          <a:lstStyle/>
          <a:p>
            <a:pPr algn="just"/>
            <a:r>
              <a:rPr lang="en-US" sz="2800" dirty="0">
                <a:latin typeface="High Tower Text" pitchFamily="18" charset="0"/>
              </a:rPr>
              <a:t>The value of a bond is simply the present value of the cash flows which the asset is expected to generate over its lifetime and value at maturity date (par value) discounted at the asset’s required rate of </a:t>
            </a:r>
            <a:r>
              <a:rPr lang="en-US" sz="2800" dirty="0" smtClean="0">
                <a:latin typeface="High Tower Text" pitchFamily="18" charset="0"/>
              </a:rPr>
              <a:t>return. </a:t>
            </a:r>
            <a:r>
              <a:rPr lang="en-GB" sz="2800" dirty="0" smtClean="0">
                <a:solidFill>
                  <a:srgbClr val="FF0000"/>
                </a:solidFill>
                <a:latin typeface="High Tower Text" pitchFamily="18" charset="0"/>
              </a:rPr>
              <a:t>Formula to calculate Bond Price</a:t>
            </a:r>
            <a:r>
              <a:rPr lang="en-GB" sz="2800" dirty="0" smtClean="0">
                <a:latin typeface="High Tower Text" pitchFamily="18" charset="0"/>
              </a:rPr>
              <a:t>:</a:t>
            </a:r>
            <a:r>
              <a:rPr lang="en-GB" sz="2800" dirty="0">
                <a:latin typeface="High Tower Text" pitchFamily="18" charset="0"/>
              </a:rPr>
              <a:t> </a:t>
            </a:r>
            <a:endParaRPr lang="en-US" sz="2800" dirty="0">
              <a:latin typeface="High Tower Text" pitchFamily="18" charset="0"/>
            </a:endParaRPr>
          </a:p>
          <a:p>
            <a:pPr algn="just"/>
            <a:endParaRPr lang="en-US" sz="2800" dirty="0">
              <a:latin typeface="High Tower Text" pitchFamily="18" charset="0"/>
            </a:endParaRPr>
          </a:p>
        </p:txBody>
      </p:sp>
      <p:pic>
        <p:nvPicPr>
          <p:cNvPr id="4" name="Picture 3" descr="bondprice_2"/>
          <p:cNvPicPr/>
          <p:nvPr/>
        </p:nvPicPr>
        <p:blipFill>
          <a:blip r:embed="rId2">
            <a:extLst>
              <a:ext uri="{28A0092B-C50C-407E-A947-70E740481C1C}">
                <a14:useLocalDpi xmlns:a14="http://schemas.microsoft.com/office/drawing/2010/main" val="0"/>
              </a:ext>
            </a:extLst>
          </a:blip>
          <a:srcRect/>
          <a:stretch>
            <a:fillRect/>
          </a:stretch>
        </p:blipFill>
        <p:spPr bwMode="auto">
          <a:xfrm>
            <a:off x="1038726" y="2971800"/>
            <a:ext cx="4191000" cy="1760621"/>
          </a:xfrm>
          <a:prstGeom prst="rect">
            <a:avLst/>
          </a:prstGeom>
          <a:noFill/>
          <a:ln>
            <a:noFill/>
          </a:ln>
        </p:spPr>
      </p:pic>
      <p:sp>
        <p:nvSpPr>
          <p:cNvPr id="5" name="Rectangle 4"/>
          <p:cNvSpPr/>
          <p:nvPr/>
        </p:nvSpPr>
        <p:spPr>
          <a:xfrm>
            <a:off x="1600200" y="4724400"/>
            <a:ext cx="4572000" cy="1200329"/>
          </a:xfrm>
          <a:prstGeom prst="rect">
            <a:avLst/>
          </a:prstGeom>
        </p:spPr>
        <p:txBody>
          <a:bodyPr>
            <a:spAutoFit/>
          </a:bodyPr>
          <a:lstStyle/>
          <a:p>
            <a:r>
              <a:rPr lang="en-GB" b="1" dirty="0" smtClean="0">
                <a:latin typeface="High Tower Text" pitchFamily="18" charset="0"/>
              </a:rPr>
              <a:t>  Where    C=coupon payment</a:t>
            </a:r>
            <a:r>
              <a:rPr lang="en-GB" b="1" dirty="0">
                <a:latin typeface="High Tower Text" pitchFamily="18" charset="0"/>
              </a:rPr>
              <a:t> </a:t>
            </a:r>
            <a:br>
              <a:rPr lang="en-GB" b="1" dirty="0">
                <a:latin typeface="High Tower Text" pitchFamily="18" charset="0"/>
              </a:rPr>
            </a:br>
            <a:r>
              <a:rPr lang="en-GB" b="1" dirty="0">
                <a:latin typeface="High Tower Text" pitchFamily="18" charset="0"/>
              </a:rPr>
              <a:t>	</a:t>
            </a:r>
            <a:r>
              <a:rPr lang="en-GB" b="1" dirty="0" smtClean="0">
                <a:latin typeface="High Tower Text" pitchFamily="18" charset="0"/>
              </a:rPr>
              <a:t>n=number of payments</a:t>
            </a:r>
            <a:r>
              <a:rPr lang="en-GB" b="1" dirty="0">
                <a:latin typeface="High Tower Text" pitchFamily="18" charset="0"/>
              </a:rPr>
              <a:t> </a:t>
            </a:r>
            <a:br>
              <a:rPr lang="en-GB" b="1" dirty="0">
                <a:latin typeface="High Tower Text" pitchFamily="18" charset="0"/>
              </a:rPr>
            </a:br>
            <a:r>
              <a:rPr lang="en-GB" b="1" dirty="0">
                <a:latin typeface="High Tower Text" pitchFamily="18" charset="0"/>
              </a:rPr>
              <a:t>	</a:t>
            </a:r>
            <a:r>
              <a:rPr lang="en-GB" b="1" dirty="0" smtClean="0">
                <a:latin typeface="High Tower Text" pitchFamily="18" charset="0"/>
              </a:rPr>
              <a:t>i=Required Yield</a:t>
            </a:r>
            <a:r>
              <a:rPr lang="en-GB" b="1" dirty="0">
                <a:latin typeface="High Tower Text" pitchFamily="18" charset="0"/>
              </a:rPr>
              <a:t> </a:t>
            </a:r>
            <a:br>
              <a:rPr lang="en-GB" b="1" dirty="0">
                <a:latin typeface="High Tower Text" pitchFamily="18" charset="0"/>
              </a:rPr>
            </a:br>
            <a:r>
              <a:rPr lang="en-GB" b="1" dirty="0">
                <a:latin typeface="High Tower Text" pitchFamily="18" charset="0"/>
              </a:rPr>
              <a:t>	M = value at maturity, or par value</a:t>
            </a:r>
            <a:endParaRPr lang="en-US" b="1" dirty="0">
              <a:latin typeface="High Tower Text" pitchFamily="18" charset="0"/>
            </a:endParaRPr>
          </a:p>
        </p:txBody>
      </p:sp>
    </p:spTree>
    <p:extLst>
      <p:ext uri="{BB962C8B-B14F-4D97-AF65-F5344CB8AC3E}">
        <p14:creationId xmlns:p14="http://schemas.microsoft.com/office/powerpoint/2010/main" val="2031819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
            <a:ext cx="8686800" cy="6553200"/>
          </a:xfrm>
        </p:spPr>
        <p:txBody>
          <a:bodyPr>
            <a:noAutofit/>
          </a:bodyPr>
          <a:lstStyle/>
          <a:p>
            <a:pPr algn="just"/>
            <a:r>
              <a:rPr lang="en-GB" sz="1900" b="1" dirty="0">
                <a:latin typeface="High Tower Text" pitchFamily="18" charset="0"/>
              </a:rPr>
              <a:t>Example</a:t>
            </a:r>
            <a:r>
              <a:rPr lang="en-GB" sz="1900" dirty="0">
                <a:latin typeface="High Tower Text" pitchFamily="18" charset="0"/>
              </a:rPr>
              <a:t> </a:t>
            </a:r>
            <a:r>
              <a:rPr lang="en-GB" sz="1900" b="1" i="1" dirty="0">
                <a:latin typeface="High Tower Text" pitchFamily="18" charset="0"/>
              </a:rPr>
              <a:t>1:</a:t>
            </a:r>
            <a:endParaRPr lang="en-US" sz="1900" dirty="0">
              <a:latin typeface="High Tower Text" pitchFamily="18" charset="0"/>
            </a:endParaRPr>
          </a:p>
          <a:p>
            <a:pPr algn="just"/>
            <a:r>
              <a:rPr lang="en-GB" sz="1900" dirty="0">
                <a:latin typeface="High Tower Text" pitchFamily="18" charset="0"/>
              </a:rPr>
              <a:t>Calculate the price of a bond with a par value of $1,000 to be paid in ten years, a coupon rate of 10%, and a required yield of 12%. The coupon payments are made semi-annually to bond holders and that the next coupon </a:t>
            </a:r>
            <a:r>
              <a:rPr lang="en-GB" sz="1900" dirty="0" smtClean="0">
                <a:latin typeface="High Tower Text" pitchFamily="18" charset="0"/>
              </a:rPr>
              <a:t>payment </a:t>
            </a:r>
            <a:r>
              <a:rPr lang="en-GB" sz="1900" dirty="0">
                <a:latin typeface="High Tower Text" pitchFamily="18" charset="0"/>
              </a:rPr>
              <a:t>is expected in six months. </a:t>
            </a:r>
            <a:endParaRPr lang="en-GB" sz="1900" dirty="0" smtClean="0">
              <a:latin typeface="High Tower Text" pitchFamily="18" charset="0"/>
            </a:endParaRPr>
          </a:p>
          <a:p>
            <a:pPr algn="just"/>
            <a:r>
              <a:rPr lang="en-GB" sz="1900" b="1" dirty="0">
                <a:latin typeface="High Tower Text" pitchFamily="18" charset="0"/>
              </a:rPr>
              <a:t>Solution</a:t>
            </a:r>
            <a:endParaRPr lang="en-US" sz="1900" dirty="0">
              <a:latin typeface="High Tower Text" pitchFamily="18" charset="0"/>
            </a:endParaRPr>
          </a:p>
          <a:p>
            <a:pPr algn="just"/>
            <a:r>
              <a:rPr lang="en-GB" sz="1900" dirty="0">
                <a:latin typeface="High Tower Text" pitchFamily="18" charset="0"/>
              </a:rPr>
              <a:t>The steps that we need to follow to calculate the price: </a:t>
            </a:r>
            <a:endParaRPr lang="en-US" sz="1900" dirty="0">
              <a:latin typeface="High Tower Text" pitchFamily="18" charset="0"/>
            </a:endParaRPr>
          </a:p>
          <a:p>
            <a:pPr marL="0" lvl="0" indent="0" algn="just">
              <a:buNone/>
            </a:pPr>
            <a:r>
              <a:rPr lang="en-GB" sz="1900" b="1" dirty="0" smtClean="0">
                <a:latin typeface="High Tower Text" pitchFamily="18" charset="0"/>
              </a:rPr>
              <a:t>1. Determine </a:t>
            </a:r>
            <a:r>
              <a:rPr lang="en-GB" sz="1900" b="1" dirty="0">
                <a:latin typeface="High Tower Text" pitchFamily="18" charset="0"/>
              </a:rPr>
              <a:t>the Number of Coupon Payments</a:t>
            </a:r>
            <a:r>
              <a:rPr lang="en-GB" sz="1900" dirty="0">
                <a:latin typeface="High Tower Text" pitchFamily="18" charset="0"/>
              </a:rPr>
              <a:t>: </a:t>
            </a:r>
            <a:r>
              <a:rPr lang="en-US" sz="1900" dirty="0">
                <a:latin typeface="High Tower Text" pitchFamily="18" charset="0"/>
              </a:rPr>
              <a:t>Because two </a:t>
            </a:r>
            <a:r>
              <a:rPr lang="en-GB" sz="1900" dirty="0">
                <a:latin typeface="High Tower Text" pitchFamily="18" charset="0"/>
              </a:rPr>
              <a:t>coupon payments will be made each year for ten years, we will have a total of 20 coupon payments. </a:t>
            </a:r>
            <a:endParaRPr lang="en-US" sz="1900" dirty="0">
              <a:latin typeface="High Tower Text" pitchFamily="18" charset="0"/>
            </a:endParaRPr>
          </a:p>
          <a:p>
            <a:pPr marL="0" lvl="0" indent="0" algn="just">
              <a:buNone/>
            </a:pPr>
            <a:r>
              <a:rPr lang="en-GB" sz="1900" b="1" dirty="0" smtClean="0">
                <a:latin typeface="High Tower Text" pitchFamily="18" charset="0"/>
              </a:rPr>
              <a:t>2. Determine </a:t>
            </a:r>
            <a:r>
              <a:rPr lang="en-GB" sz="1900" b="1" dirty="0">
                <a:latin typeface="High Tower Text" pitchFamily="18" charset="0"/>
              </a:rPr>
              <a:t>the Value of Each Coupon Payment:</a:t>
            </a:r>
            <a:r>
              <a:rPr lang="en-GB" sz="1900" dirty="0">
                <a:latin typeface="High Tower Text" pitchFamily="18" charset="0"/>
              </a:rPr>
              <a:t> Because the coupon payments are semi-annual, divide the coupon rate in half. The coupon rate is the percentage off the bond's par value. As a result, each semi-annual coupon payment will be $50 ($1,000 X 0.05). </a:t>
            </a:r>
            <a:endParaRPr lang="en-US" sz="1900" dirty="0">
              <a:latin typeface="High Tower Text" pitchFamily="18" charset="0"/>
            </a:endParaRPr>
          </a:p>
          <a:p>
            <a:pPr marL="0" lvl="0" indent="0" algn="just">
              <a:buNone/>
            </a:pPr>
            <a:r>
              <a:rPr lang="en-GB" sz="1900" b="1" dirty="0" smtClean="0">
                <a:latin typeface="High Tower Text" pitchFamily="18" charset="0"/>
              </a:rPr>
              <a:t>3. Determine </a:t>
            </a:r>
            <a:r>
              <a:rPr lang="en-GB" sz="1900" b="1" dirty="0">
                <a:latin typeface="High Tower Text" pitchFamily="18" charset="0"/>
              </a:rPr>
              <a:t>the Semi-Annual Yield:</a:t>
            </a:r>
            <a:r>
              <a:rPr lang="en-GB" sz="1900" dirty="0">
                <a:latin typeface="High Tower Text" pitchFamily="18" charset="0"/>
              </a:rPr>
              <a:t> Like the coupon rate, the required yield of 12% must be divided by two because the number of periods used in the calculation has doubled. If we left the required yield at 12%, our bond price would be very low and inaccurate. Therefore, the required semi-annual yield is 6% (0.12/2). </a:t>
            </a:r>
            <a:endParaRPr lang="en-US" sz="1900" dirty="0">
              <a:latin typeface="High Tower Text" pitchFamily="18" charset="0"/>
            </a:endParaRPr>
          </a:p>
        </p:txBody>
      </p:sp>
    </p:spTree>
    <p:extLst>
      <p:ext uri="{BB962C8B-B14F-4D97-AF65-F5344CB8AC3E}">
        <p14:creationId xmlns:p14="http://schemas.microsoft.com/office/powerpoint/2010/main" val="3870900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324600"/>
          </a:xfrm>
        </p:spPr>
        <p:txBody>
          <a:bodyPr>
            <a:normAutofit/>
          </a:bodyPr>
          <a:lstStyle/>
          <a:p>
            <a:pPr marL="0" indent="0" algn="just">
              <a:buNone/>
            </a:pPr>
            <a:r>
              <a:rPr lang="en-US" sz="2800" dirty="0" smtClean="0">
                <a:latin typeface="High Tower Text" pitchFamily="18" charset="0"/>
              </a:rPr>
              <a:t>4. </a:t>
            </a:r>
            <a:r>
              <a:rPr lang="en-GB" sz="2800" b="1" dirty="0" smtClean="0">
                <a:latin typeface="High Tower Text" pitchFamily="18" charset="0"/>
              </a:rPr>
              <a:t>Plug the Amounts Into the Formula: </a:t>
            </a:r>
            <a:r>
              <a:rPr lang="en-GB" sz="2800" dirty="0" smtClean="0">
                <a:latin typeface="High Tower Text" pitchFamily="18" charset="0"/>
              </a:rPr>
              <a:t>By incorporating the annuity model into the bond pricing formula, which requires us to also include the present value of the par value received at maturity </a:t>
            </a:r>
            <a:br>
              <a:rPr lang="en-GB" sz="2800" dirty="0" smtClean="0">
                <a:latin typeface="High Tower Text" pitchFamily="18" charset="0"/>
              </a:rPr>
            </a:br>
            <a:r>
              <a:rPr lang="en-GB" sz="2800" dirty="0" smtClean="0">
                <a:latin typeface="High Tower Text" pitchFamily="18" charset="0"/>
              </a:rPr>
              <a:t>Use the formula: </a:t>
            </a:r>
            <a:endParaRPr lang="en-US" sz="2800" dirty="0" smtClean="0">
              <a:latin typeface="High Tower Text" pitchFamily="18" charset="0"/>
            </a:endParaRPr>
          </a:p>
          <a:p>
            <a:pPr algn="just"/>
            <a:endParaRPr lang="en-US" sz="2800" dirty="0">
              <a:latin typeface="High Tower Text" pitchFamily="18" charset="0"/>
            </a:endParaRPr>
          </a:p>
        </p:txBody>
      </p:sp>
      <p:pic>
        <p:nvPicPr>
          <p:cNvPr id="4" name="Picture 3" descr="bondprice_3"/>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86000"/>
            <a:ext cx="7848600" cy="4343400"/>
          </a:xfrm>
          <a:prstGeom prst="rect">
            <a:avLst/>
          </a:prstGeom>
          <a:noFill/>
          <a:ln>
            <a:noFill/>
          </a:ln>
        </p:spPr>
      </p:pic>
    </p:spTree>
    <p:extLst>
      <p:ext uri="{BB962C8B-B14F-4D97-AF65-F5344CB8AC3E}">
        <p14:creationId xmlns:p14="http://schemas.microsoft.com/office/powerpoint/2010/main" val="1954645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400800"/>
          </a:xfrm>
        </p:spPr>
        <p:txBody>
          <a:bodyPr>
            <a:noAutofit/>
          </a:bodyPr>
          <a:lstStyle/>
          <a:p>
            <a:pPr algn="just"/>
            <a:r>
              <a:rPr lang="en-GB" sz="2400" dirty="0">
                <a:latin typeface="High Tower Text" pitchFamily="18" charset="0"/>
              </a:rPr>
              <a:t>From the above calculation, we have determined that the bond is selling at a discount; the bond price is less than its par value because the required yield of the bond is greater than the coupon rate. The bond must sell at a discount to attract investors, who could find higher interest elsewhere in the prevailing rates. In other words, because investors can make a larger return in the market, they need an extra incentive to invest in the bonds</a:t>
            </a:r>
            <a:r>
              <a:rPr lang="en-GB" sz="2400" dirty="0" smtClean="0">
                <a:latin typeface="High Tower Text" pitchFamily="18" charset="0"/>
              </a:rPr>
              <a:t>.</a:t>
            </a:r>
          </a:p>
          <a:p>
            <a:pPr marL="0" indent="0" algn="just">
              <a:buNone/>
            </a:pPr>
            <a:r>
              <a:rPr lang="en-GB" sz="2400" b="1" dirty="0" smtClean="0">
                <a:latin typeface="High Tower Text" pitchFamily="18" charset="0"/>
              </a:rPr>
              <a:t>                 </a:t>
            </a:r>
            <a:r>
              <a:rPr lang="en-GB" sz="2400" b="1" dirty="0" smtClean="0">
                <a:solidFill>
                  <a:srgbClr val="FF0000"/>
                </a:solidFill>
                <a:latin typeface="High Tower Text" pitchFamily="18" charset="0"/>
              </a:rPr>
              <a:t>Zero-Coupon </a:t>
            </a:r>
            <a:r>
              <a:rPr lang="en-GB" sz="2400" b="1" dirty="0">
                <a:solidFill>
                  <a:srgbClr val="FF0000"/>
                </a:solidFill>
                <a:latin typeface="High Tower Text" pitchFamily="18" charset="0"/>
              </a:rPr>
              <a:t>Bond Price</a:t>
            </a:r>
            <a:endParaRPr lang="en-US" sz="2400" dirty="0">
              <a:solidFill>
                <a:srgbClr val="FF0000"/>
              </a:solidFill>
              <a:latin typeface="High Tower Text" pitchFamily="18" charset="0"/>
            </a:endParaRPr>
          </a:p>
          <a:p>
            <a:pPr algn="just"/>
            <a:r>
              <a:rPr lang="en-GB" sz="2400" dirty="0">
                <a:latin typeface="High Tower Text" pitchFamily="18" charset="0"/>
              </a:rPr>
              <a:t>What happens when there are no coupon payments? For the zero-coupon bond, there is no coupon payment until maturity. </a:t>
            </a:r>
            <a:endParaRPr lang="en-GB" sz="2400" dirty="0" smtClean="0">
              <a:latin typeface="High Tower Text" pitchFamily="18" charset="0"/>
            </a:endParaRPr>
          </a:p>
          <a:p>
            <a:pPr algn="just"/>
            <a:r>
              <a:rPr lang="en-GB" sz="2400" dirty="0" smtClean="0">
                <a:latin typeface="High Tower Text" pitchFamily="18" charset="0"/>
              </a:rPr>
              <a:t>Because </a:t>
            </a:r>
            <a:r>
              <a:rPr lang="en-GB" sz="2400" dirty="0">
                <a:latin typeface="High Tower Text" pitchFamily="18" charset="0"/>
              </a:rPr>
              <a:t>of this, the present value of annuity formula is unnecessary. You simply calculate the present value of the par value at maturity. Here's a simple example: </a:t>
            </a:r>
            <a:endParaRPr lang="en-US" sz="2400" dirty="0">
              <a:latin typeface="High Tower Text" pitchFamily="18" charset="0"/>
            </a:endParaRPr>
          </a:p>
          <a:p>
            <a:pPr algn="just"/>
            <a:r>
              <a:rPr lang="en-GB" sz="2400" b="1" i="1" dirty="0">
                <a:latin typeface="High Tower Text" pitchFamily="18" charset="0"/>
              </a:rPr>
              <a:t>Example 2</a:t>
            </a:r>
            <a:r>
              <a:rPr lang="en-GB" sz="2400" i="1" dirty="0">
                <a:latin typeface="High Tower Text" pitchFamily="18" charset="0"/>
              </a:rPr>
              <a:t>:</a:t>
            </a:r>
            <a:r>
              <a:rPr lang="en-GB" sz="2400" dirty="0">
                <a:latin typeface="High Tower Text" pitchFamily="18" charset="0"/>
              </a:rPr>
              <a:t> Let's look at how to calculate the price of a </a:t>
            </a:r>
            <a:r>
              <a:rPr lang="en-GB" sz="2400" dirty="0">
                <a:latin typeface="High Tower Text" pitchFamily="18" charset="0"/>
                <a:hlinkClick r:id="rId2"/>
              </a:rPr>
              <a:t>zero-coupon bond</a:t>
            </a:r>
            <a:r>
              <a:rPr lang="en-GB" sz="2400" dirty="0">
                <a:latin typeface="High Tower Text" pitchFamily="18" charset="0"/>
              </a:rPr>
              <a:t> that is maturing in five years, has a par value of $1,000 and a required yield of 6%. </a:t>
            </a:r>
            <a:r>
              <a:rPr lang="en-GB" sz="2400" dirty="0" smtClean="0">
                <a:latin typeface="High Tower Text" pitchFamily="18" charset="0"/>
              </a:rPr>
              <a:t>Semi annual coupon payment. </a:t>
            </a:r>
          </a:p>
          <a:p>
            <a:pPr algn="just"/>
            <a:endParaRPr lang="en-US" sz="2400" dirty="0">
              <a:latin typeface="High Tower Text" pitchFamily="18" charset="0"/>
            </a:endParaRPr>
          </a:p>
          <a:p>
            <a:pPr algn="just"/>
            <a:endParaRPr lang="en-US" sz="2400" dirty="0">
              <a:latin typeface="High Tower Text" pitchFamily="18" charset="0"/>
            </a:endParaRPr>
          </a:p>
          <a:p>
            <a:pPr algn="just"/>
            <a:endParaRPr lang="en-US" sz="2400" dirty="0">
              <a:latin typeface="High Tower Text" pitchFamily="18" charset="0"/>
            </a:endParaRPr>
          </a:p>
        </p:txBody>
      </p:sp>
    </p:spTree>
    <p:extLst>
      <p:ext uri="{BB962C8B-B14F-4D97-AF65-F5344CB8AC3E}">
        <p14:creationId xmlns:p14="http://schemas.microsoft.com/office/powerpoint/2010/main" val="2802885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lstStyle/>
          <a:p>
            <a:r>
              <a:rPr lang="en-US" dirty="0" smtClean="0"/>
              <a:t>Use this formula:</a:t>
            </a:r>
          </a:p>
          <a:p>
            <a:endParaRPr lang="en-US" dirty="0" smtClean="0"/>
          </a:p>
          <a:p>
            <a:endParaRPr lang="en-US" dirty="0"/>
          </a:p>
        </p:txBody>
      </p:sp>
      <p:pic>
        <p:nvPicPr>
          <p:cNvPr id="4" name="Picture 3" descr="bondprice_4"/>
          <p:cNvPicPr/>
          <p:nvPr/>
        </p:nvPicPr>
        <p:blipFill>
          <a:blip r:embed="rId2">
            <a:extLst>
              <a:ext uri="{28A0092B-C50C-407E-A947-70E740481C1C}">
                <a14:useLocalDpi xmlns:a14="http://schemas.microsoft.com/office/drawing/2010/main" val="0"/>
              </a:ext>
            </a:extLst>
          </a:blip>
          <a:srcRect/>
          <a:stretch>
            <a:fillRect/>
          </a:stretch>
        </p:blipFill>
        <p:spPr bwMode="auto">
          <a:xfrm>
            <a:off x="609600" y="1300162"/>
            <a:ext cx="7696200" cy="2357438"/>
          </a:xfrm>
          <a:prstGeom prst="rect">
            <a:avLst/>
          </a:prstGeom>
          <a:noFill/>
          <a:ln>
            <a:noFill/>
          </a:ln>
        </p:spPr>
      </p:pic>
      <p:sp>
        <p:nvSpPr>
          <p:cNvPr id="5" name="Rectangle 4"/>
          <p:cNvSpPr/>
          <p:nvPr/>
        </p:nvSpPr>
        <p:spPr>
          <a:xfrm>
            <a:off x="457200" y="4495800"/>
            <a:ext cx="7848600" cy="923330"/>
          </a:xfrm>
          <a:prstGeom prst="rect">
            <a:avLst/>
          </a:prstGeom>
        </p:spPr>
        <p:txBody>
          <a:bodyPr wrap="square">
            <a:spAutoFit/>
          </a:bodyPr>
          <a:lstStyle/>
          <a:p>
            <a:pPr algn="just"/>
            <a:r>
              <a:rPr lang="en-GB" b="1" dirty="0">
                <a:solidFill>
                  <a:srgbClr val="FF0000"/>
                </a:solidFill>
                <a:latin typeface="High Tower Text" pitchFamily="18" charset="0"/>
              </a:rPr>
              <a:t>You should note that zero-coupon bonds are always priced at a discount: if zero-coupon bonds were sold at par, investors would have no way of making money from them and therefore no incentive to buy them.</a:t>
            </a:r>
            <a:endParaRPr lang="en-US" b="1" dirty="0">
              <a:solidFill>
                <a:srgbClr val="FF0000"/>
              </a:solidFill>
              <a:latin typeface="High Tower Text" pitchFamily="18" charset="0"/>
            </a:endParaRPr>
          </a:p>
        </p:txBody>
      </p:sp>
    </p:spTree>
    <p:extLst>
      <p:ext uri="{BB962C8B-B14F-4D97-AF65-F5344CB8AC3E}">
        <p14:creationId xmlns:p14="http://schemas.microsoft.com/office/powerpoint/2010/main" val="3501155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solidFill>
                  <a:srgbClr val="FF0000"/>
                </a:solidFill>
                <a:latin typeface="High Tower Text" pitchFamily="18" charset="0"/>
              </a:rPr>
              <a:t/>
            </a:r>
            <a:br>
              <a:rPr lang="en-US" b="1" dirty="0" smtClean="0">
                <a:solidFill>
                  <a:srgbClr val="FF0000"/>
                </a:solidFill>
                <a:latin typeface="High Tower Text" pitchFamily="18" charset="0"/>
              </a:rPr>
            </a:br>
            <a:r>
              <a:rPr lang="en-US" b="1" dirty="0" smtClean="0">
                <a:solidFill>
                  <a:srgbClr val="FF0000"/>
                </a:solidFill>
                <a:latin typeface="High Tower Text" pitchFamily="18" charset="0"/>
              </a:rPr>
              <a:t>Bond </a:t>
            </a:r>
            <a:r>
              <a:rPr lang="en-US" b="1" dirty="0">
                <a:solidFill>
                  <a:srgbClr val="FF0000"/>
                </a:solidFill>
                <a:latin typeface="High Tower Text" pitchFamily="18" charset="0"/>
              </a:rPr>
              <a:t>Yields</a:t>
            </a:r>
            <a:r>
              <a:rPr lang="en-US" dirty="0">
                <a:solidFill>
                  <a:srgbClr val="FF0000"/>
                </a:solidFill>
                <a:latin typeface="High Tower Text" pitchFamily="18" charset="0"/>
              </a:rPr>
              <a:t/>
            </a:r>
            <a:br>
              <a:rPr lang="en-US" dirty="0">
                <a:solidFill>
                  <a:srgbClr val="FF0000"/>
                </a:solidFill>
                <a:latin typeface="High Tower Text" pitchFamily="18" charset="0"/>
              </a:rPr>
            </a:br>
            <a:endParaRPr lang="en-US" dirty="0">
              <a:solidFill>
                <a:srgbClr val="FF0000"/>
              </a:solidFill>
              <a:latin typeface="High Tower Text" pitchFamily="18" charset="0"/>
            </a:endParaRPr>
          </a:p>
        </p:txBody>
      </p:sp>
      <p:sp>
        <p:nvSpPr>
          <p:cNvPr id="3" name="Content Placeholder 2"/>
          <p:cNvSpPr>
            <a:spLocks noGrp="1"/>
          </p:cNvSpPr>
          <p:nvPr>
            <p:ph idx="1"/>
          </p:nvPr>
        </p:nvSpPr>
        <p:spPr>
          <a:xfrm>
            <a:off x="457200" y="990600"/>
            <a:ext cx="8229600" cy="5486400"/>
          </a:xfrm>
        </p:spPr>
        <p:txBody>
          <a:bodyPr/>
          <a:lstStyle/>
          <a:p>
            <a:pPr algn="just"/>
            <a:r>
              <a:rPr lang="en-US" b="1" dirty="0" smtClean="0">
                <a:solidFill>
                  <a:srgbClr val="FF0000"/>
                </a:solidFill>
                <a:latin typeface="High Tower Text" pitchFamily="18" charset="0"/>
              </a:rPr>
              <a:t>Bond Yield </a:t>
            </a:r>
            <a:r>
              <a:rPr lang="en-US" dirty="0" smtClean="0">
                <a:latin typeface="High Tower Text" pitchFamily="18" charset="0"/>
              </a:rPr>
              <a:t>is the return that an investor realize on a bond.</a:t>
            </a:r>
          </a:p>
          <a:p>
            <a:pPr algn="just"/>
            <a:r>
              <a:rPr lang="en-US" dirty="0" smtClean="0">
                <a:latin typeface="High Tower Text" pitchFamily="18" charset="0"/>
              </a:rPr>
              <a:t> It is the function of Bond price and its coupon/ interest payment. </a:t>
            </a:r>
          </a:p>
          <a:p>
            <a:pPr algn="just"/>
            <a:r>
              <a:rPr lang="en-US" dirty="0">
                <a:latin typeface="High Tower Text" pitchFamily="18" charset="0"/>
              </a:rPr>
              <a:t>There are </a:t>
            </a:r>
            <a:r>
              <a:rPr lang="en-US" b="1" dirty="0">
                <a:solidFill>
                  <a:srgbClr val="00B050"/>
                </a:solidFill>
                <a:latin typeface="High Tower Text" pitchFamily="18" charset="0"/>
              </a:rPr>
              <a:t>three widely used measures </a:t>
            </a:r>
            <a:r>
              <a:rPr lang="en-US" dirty="0">
                <a:latin typeface="High Tower Text" pitchFamily="18" charset="0"/>
              </a:rPr>
              <a:t>of the yield</a:t>
            </a:r>
          </a:p>
          <a:p>
            <a:pPr marL="0" indent="0" algn="just">
              <a:buNone/>
            </a:pPr>
            <a:r>
              <a:rPr lang="en-US" dirty="0" smtClean="0">
                <a:solidFill>
                  <a:srgbClr val="00B0F0"/>
                </a:solidFill>
                <a:latin typeface="High Tower Text" pitchFamily="18" charset="0"/>
              </a:rPr>
              <a:t>     </a:t>
            </a:r>
            <a:r>
              <a:rPr lang="en-US" dirty="0">
                <a:solidFill>
                  <a:srgbClr val="00B0F0"/>
                </a:solidFill>
                <a:latin typeface="High Tower Text" pitchFamily="18" charset="0"/>
              </a:rPr>
              <a:t>1. Current Yield</a:t>
            </a:r>
          </a:p>
          <a:p>
            <a:pPr marL="0" indent="0" algn="just">
              <a:buNone/>
            </a:pPr>
            <a:r>
              <a:rPr lang="en-US" dirty="0" smtClean="0">
                <a:solidFill>
                  <a:srgbClr val="00B0F0"/>
                </a:solidFill>
                <a:latin typeface="High Tower Text" pitchFamily="18" charset="0"/>
              </a:rPr>
              <a:t>      </a:t>
            </a:r>
            <a:r>
              <a:rPr lang="en-US" dirty="0">
                <a:solidFill>
                  <a:srgbClr val="00B0F0"/>
                </a:solidFill>
                <a:latin typeface="High Tower Text" pitchFamily="18" charset="0"/>
              </a:rPr>
              <a:t>2. </a:t>
            </a:r>
            <a:r>
              <a:rPr lang="en-US" dirty="0" smtClean="0">
                <a:solidFill>
                  <a:srgbClr val="00B0F0"/>
                </a:solidFill>
                <a:latin typeface="High Tower Text" pitchFamily="18" charset="0"/>
              </a:rPr>
              <a:t>Yield-to-Maturity</a:t>
            </a:r>
          </a:p>
          <a:p>
            <a:pPr marL="0" indent="0" algn="just">
              <a:buNone/>
            </a:pPr>
            <a:r>
              <a:rPr lang="en-US" dirty="0" smtClean="0">
                <a:solidFill>
                  <a:srgbClr val="00B0F0"/>
                </a:solidFill>
                <a:latin typeface="High Tower Text" pitchFamily="18" charset="0"/>
              </a:rPr>
              <a:t>       </a:t>
            </a:r>
            <a:r>
              <a:rPr lang="en-US" dirty="0">
                <a:solidFill>
                  <a:srgbClr val="00B0F0"/>
                </a:solidFill>
                <a:latin typeface="High Tower Text" pitchFamily="18" charset="0"/>
              </a:rPr>
              <a:t>3. Yield- to- Call</a:t>
            </a:r>
          </a:p>
          <a:p>
            <a:pPr algn="just"/>
            <a:endParaRPr lang="en-US" dirty="0">
              <a:latin typeface="High Tower Text" pitchFamily="18" charset="0"/>
            </a:endParaRPr>
          </a:p>
        </p:txBody>
      </p:sp>
    </p:spTree>
    <p:extLst>
      <p:ext uri="{BB962C8B-B14F-4D97-AF65-F5344CB8AC3E}">
        <p14:creationId xmlns:p14="http://schemas.microsoft.com/office/powerpoint/2010/main" val="1841172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solidFill>
                  <a:srgbClr val="FF0000"/>
                </a:solidFill>
                <a:latin typeface="High Tower Text" pitchFamily="18" charset="0"/>
              </a:rPr>
              <a:t>1. Current Yield</a:t>
            </a:r>
            <a:endParaRPr lang="en-US" dirty="0">
              <a:solidFill>
                <a:srgbClr val="FF0000"/>
              </a:solidFill>
              <a:latin typeface="High Tower Text" pitchFamily="18" charset="0"/>
            </a:endParaRPr>
          </a:p>
        </p:txBody>
      </p:sp>
      <p:sp>
        <p:nvSpPr>
          <p:cNvPr id="3" name="Content Placeholder 2"/>
          <p:cNvSpPr>
            <a:spLocks noGrp="1"/>
          </p:cNvSpPr>
          <p:nvPr>
            <p:ph idx="1"/>
          </p:nvPr>
        </p:nvSpPr>
        <p:spPr>
          <a:xfrm>
            <a:off x="457200" y="914400"/>
            <a:ext cx="8229600" cy="5638800"/>
          </a:xfrm>
        </p:spPr>
        <p:txBody>
          <a:bodyPr>
            <a:normAutofit lnSpcReduction="10000"/>
          </a:bodyPr>
          <a:lstStyle/>
          <a:p>
            <a:pPr algn="just"/>
            <a:r>
              <a:rPr lang="en-US" b="1" i="1" dirty="0">
                <a:solidFill>
                  <a:srgbClr val="FF0000"/>
                </a:solidFill>
                <a:latin typeface="High Tower Text" pitchFamily="18" charset="0"/>
              </a:rPr>
              <a:t>Current yield (CY</a:t>
            </a:r>
            <a:r>
              <a:rPr lang="en-US" i="1" dirty="0">
                <a:latin typeface="High Tower Text" pitchFamily="18" charset="0"/>
              </a:rPr>
              <a:t>)- is the simples measure of bond‘s return and has a </a:t>
            </a:r>
            <a:r>
              <a:rPr lang="en-US" i="1" dirty="0" smtClean="0">
                <a:latin typeface="High Tower Text" pitchFamily="18" charset="0"/>
              </a:rPr>
              <a:t>limited </a:t>
            </a:r>
            <a:r>
              <a:rPr lang="en-US" dirty="0">
                <a:latin typeface="High Tower Text" pitchFamily="18" charset="0"/>
              </a:rPr>
              <a:t>application because it measures only the interest return of the bond. </a:t>
            </a:r>
          </a:p>
          <a:p>
            <a:pPr lvl="0" algn="just"/>
            <a:r>
              <a:rPr lang="en-US" dirty="0">
                <a:latin typeface="High Tower Text" pitchFamily="18" charset="0"/>
              </a:rPr>
              <a:t>The interpretation of this measure to investor: </a:t>
            </a:r>
            <a:r>
              <a:rPr lang="en-US" i="1" dirty="0">
                <a:latin typeface="High Tower Text" pitchFamily="18" charset="0"/>
              </a:rPr>
              <a:t>current yield indicates the amount of current income a bond provides relative to its market price. </a:t>
            </a:r>
            <a:r>
              <a:rPr lang="en-US" i="1" dirty="0" smtClean="0">
                <a:latin typeface="High Tower Text" pitchFamily="18" charset="0"/>
              </a:rPr>
              <a:t> Use this formula:</a:t>
            </a:r>
          </a:p>
          <a:p>
            <a:pPr marL="0" lvl="0" indent="0" algn="just">
              <a:buNone/>
            </a:pPr>
            <a:r>
              <a:rPr lang="en-US" b="1" dirty="0" smtClean="0">
                <a:solidFill>
                  <a:srgbClr val="00B050"/>
                </a:solidFill>
                <a:latin typeface="High Tower Text" pitchFamily="18" charset="0"/>
              </a:rPr>
              <a:t>                  </a:t>
            </a:r>
            <a:r>
              <a:rPr lang="en-US" b="1" dirty="0">
                <a:solidFill>
                  <a:srgbClr val="00B050"/>
                </a:solidFill>
                <a:latin typeface="High Tower Text" pitchFamily="18" charset="0"/>
              </a:rPr>
              <a:t>CY = I / Pm  </a:t>
            </a:r>
            <a:endParaRPr lang="en-US" b="1" dirty="0" smtClean="0">
              <a:solidFill>
                <a:srgbClr val="00B050"/>
              </a:solidFill>
              <a:latin typeface="High Tower Text" pitchFamily="18" charset="0"/>
            </a:endParaRPr>
          </a:p>
          <a:p>
            <a:pPr marL="0" lvl="0" indent="0" algn="just">
              <a:buNone/>
            </a:pPr>
            <a:r>
              <a:rPr lang="en-US" b="1" dirty="0" smtClean="0">
                <a:latin typeface="High Tower Text" pitchFamily="18" charset="0"/>
              </a:rPr>
              <a:t>Where, I</a:t>
            </a:r>
            <a:r>
              <a:rPr lang="en-US" dirty="0" smtClean="0">
                <a:latin typeface="High Tower Text" pitchFamily="18" charset="0"/>
              </a:rPr>
              <a:t>- </a:t>
            </a:r>
            <a:r>
              <a:rPr lang="en-US" dirty="0">
                <a:latin typeface="High Tower Text" pitchFamily="18" charset="0"/>
              </a:rPr>
              <a:t>annual interest of the bond</a:t>
            </a:r>
            <a:endParaRPr lang="en-US" dirty="0" smtClean="0">
              <a:latin typeface="High Tower Text" pitchFamily="18" charset="0"/>
            </a:endParaRPr>
          </a:p>
          <a:p>
            <a:pPr marL="0" lvl="0" indent="0" algn="just">
              <a:buNone/>
            </a:pPr>
            <a:r>
              <a:rPr lang="en-US" dirty="0">
                <a:latin typeface="High Tower Text" pitchFamily="18" charset="0"/>
              </a:rPr>
              <a:t> </a:t>
            </a:r>
            <a:r>
              <a:rPr lang="en-US" dirty="0" smtClean="0">
                <a:latin typeface="High Tower Text" pitchFamily="18" charset="0"/>
              </a:rPr>
              <a:t>              </a:t>
            </a:r>
            <a:r>
              <a:rPr lang="en-US" b="1" dirty="0" smtClean="0">
                <a:latin typeface="High Tower Text" pitchFamily="18" charset="0"/>
              </a:rPr>
              <a:t>Pm</a:t>
            </a:r>
            <a:r>
              <a:rPr lang="en-US" dirty="0" smtClean="0">
                <a:latin typeface="High Tower Text" pitchFamily="18" charset="0"/>
              </a:rPr>
              <a:t>-</a:t>
            </a:r>
            <a:r>
              <a:rPr lang="en-US" dirty="0">
                <a:latin typeface="High Tower Text" pitchFamily="18" charset="0"/>
              </a:rPr>
              <a:t>current market price of the bond</a:t>
            </a:r>
          </a:p>
          <a:p>
            <a:pPr algn="just"/>
            <a:endParaRPr lang="en-US" dirty="0">
              <a:latin typeface="High Tower Text" pitchFamily="18" charset="0"/>
            </a:endParaRPr>
          </a:p>
        </p:txBody>
      </p:sp>
    </p:spTree>
    <p:extLst>
      <p:ext uri="{BB962C8B-B14F-4D97-AF65-F5344CB8AC3E}">
        <p14:creationId xmlns:p14="http://schemas.microsoft.com/office/powerpoint/2010/main" val="1165388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rmAutofit fontScale="77500" lnSpcReduction="20000"/>
          </a:bodyPr>
          <a:lstStyle/>
          <a:p>
            <a:pPr marL="0" indent="0" algn="just">
              <a:buNone/>
            </a:pPr>
            <a:r>
              <a:rPr lang="en-US" b="1" dirty="0">
                <a:latin typeface="High Tower Text" pitchFamily="18" charset="0"/>
              </a:rPr>
              <a:t>Example:</a:t>
            </a:r>
          </a:p>
          <a:p>
            <a:pPr algn="just"/>
            <a:r>
              <a:rPr lang="en-GB" dirty="0">
                <a:latin typeface="High Tower Text" pitchFamily="18" charset="0"/>
              </a:rPr>
              <a:t>Company Z's issued bonds a 20-year with par value of $1,000 have a price of $970 and annual coupon rate of 9%. Find its current yield.</a:t>
            </a:r>
            <a:endParaRPr lang="en-US" dirty="0">
              <a:latin typeface="High Tower Text" pitchFamily="18" charset="0"/>
            </a:endParaRPr>
          </a:p>
          <a:p>
            <a:pPr marL="0" indent="0" algn="just">
              <a:buNone/>
            </a:pPr>
            <a:r>
              <a:rPr lang="en-GB" b="1" u="sng" dirty="0">
                <a:latin typeface="High Tower Text" pitchFamily="18" charset="0"/>
              </a:rPr>
              <a:t>Solution:</a:t>
            </a:r>
            <a:endParaRPr lang="en-US" b="1" dirty="0">
              <a:latin typeface="High Tower Text" pitchFamily="18" charset="0"/>
            </a:endParaRPr>
          </a:p>
          <a:p>
            <a:pPr algn="just"/>
            <a:r>
              <a:rPr lang="en-GB" dirty="0">
                <a:latin typeface="High Tower Text" pitchFamily="18" charset="0"/>
              </a:rPr>
              <a:t>	Annual coupon is $90 ($1,000 × 9%) </a:t>
            </a:r>
            <a:endParaRPr lang="en-US" dirty="0">
              <a:latin typeface="High Tower Text" pitchFamily="18" charset="0"/>
            </a:endParaRPr>
          </a:p>
          <a:p>
            <a:pPr algn="just"/>
            <a:r>
              <a:rPr lang="en-GB" dirty="0">
                <a:latin typeface="High Tower Text" pitchFamily="18" charset="0"/>
              </a:rPr>
              <a:t>	Current market price is $970 </a:t>
            </a:r>
            <a:endParaRPr lang="en-US" dirty="0">
              <a:latin typeface="High Tower Text" pitchFamily="18" charset="0"/>
            </a:endParaRPr>
          </a:p>
          <a:p>
            <a:pPr algn="just"/>
            <a:r>
              <a:rPr lang="en-GB" dirty="0">
                <a:latin typeface="High Tower Text" pitchFamily="18" charset="0"/>
              </a:rPr>
              <a:t>so current yield is 	  </a:t>
            </a:r>
            <a:r>
              <a:rPr lang="en-US" dirty="0" smtClean="0">
                <a:latin typeface="High Tower Text" pitchFamily="18" charset="0"/>
              </a:rPr>
              <a:t>90/970</a:t>
            </a:r>
            <a:r>
              <a:rPr lang="en-GB" dirty="0" smtClean="0">
                <a:latin typeface="High Tower Text" pitchFamily="18" charset="0"/>
              </a:rPr>
              <a:t>=9.28</a:t>
            </a:r>
            <a:r>
              <a:rPr lang="en-GB" dirty="0">
                <a:latin typeface="High Tower Text" pitchFamily="18" charset="0"/>
              </a:rPr>
              <a:t>%.</a:t>
            </a:r>
            <a:endParaRPr lang="en-US" dirty="0">
              <a:latin typeface="High Tower Text" pitchFamily="18" charset="0"/>
            </a:endParaRPr>
          </a:p>
          <a:p>
            <a:pPr marL="0" indent="0" algn="just">
              <a:buNone/>
            </a:pPr>
            <a:r>
              <a:rPr lang="en-US" dirty="0">
                <a:solidFill>
                  <a:srgbClr val="FF0000"/>
                </a:solidFill>
                <a:latin typeface="High Tower Text" pitchFamily="18" charset="0"/>
              </a:rPr>
              <a:t>2. </a:t>
            </a:r>
            <a:r>
              <a:rPr lang="en-US" b="1" i="1" dirty="0">
                <a:solidFill>
                  <a:srgbClr val="FF0000"/>
                </a:solidFill>
                <a:latin typeface="High Tower Text" pitchFamily="18" charset="0"/>
              </a:rPr>
              <a:t>Yield- to- Maturity (YTM</a:t>
            </a:r>
            <a:r>
              <a:rPr lang="en-US" b="1" i="1" dirty="0">
                <a:latin typeface="High Tower Text" pitchFamily="18" charset="0"/>
              </a:rPr>
              <a:t>)- </a:t>
            </a:r>
            <a:endParaRPr lang="en-US" dirty="0">
              <a:latin typeface="High Tower Text" pitchFamily="18" charset="0"/>
            </a:endParaRPr>
          </a:p>
          <a:p>
            <a:pPr algn="just"/>
            <a:r>
              <a:rPr lang="en-US" b="1" i="1" dirty="0">
                <a:latin typeface="High Tower Text" pitchFamily="18" charset="0"/>
              </a:rPr>
              <a:t>is the most important and widely used measure of </a:t>
            </a:r>
            <a:r>
              <a:rPr lang="en-US" dirty="0">
                <a:latin typeface="High Tower Text" pitchFamily="18" charset="0"/>
              </a:rPr>
              <a:t>the bonds returns and key measure in bond valuation process. </a:t>
            </a:r>
          </a:p>
          <a:p>
            <a:pPr algn="just"/>
            <a:r>
              <a:rPr lang="en-US" dirty="0">
                <a:latin typeface="High Tower Text" pitchFamily="18" charset="0"/>
              </a:rPr>
              <a:t>The percentage rate of return paid on a bond, note, or other fixed income security if the investor buys and holds it to its maturity date. </a:t>
            </a:r>
            <a:endParaRPr lang="en-US" dirty="0" smtClean="0">
              <a:latin typeface="High Tower Text" pitchFamily="18" charset="0"/>
            </a:endParaRPr>
          </a:p>
          <a:p>
            <a:pPr algn="just"/>
            <a:r>
              <a:rPr lang="en-US" dirty="0" smtClean="0">
                <a:latin typeface="High Tower Text" pitchFamily="18" charset="0"/>
              </a:rPr>
              <a:t>The </a:t>
            </a:r>
            <a:r>
              <a:rPr lang="en-US" dirty="0">
                <a:latin typeface="High Tower Text" pitchFamily="18" charset="0"/>
              </a:rPr>
              <a:t>calculation for YTM is based on </a:t>
            </a:r>
            <a:r>
              <a:rPr lang="en-US" b="1" dirty="0">
                <a:solidFill>
                  <a:srgbClr val="00B050"/>
                </a:solidFill>
                <a:latin typeface="High Tower Text" pitchFamily="18" charset="0"/>
              </a:rPr>
              <a:t>the coupon rate, length of time to maturity, and market pric</a:t>
            </a:r>
            <a:r>
              <a:rPr lang="en-US" dirty="0">
                <a:latin typeface="High Tower Text" pitchFamily="18" charset="0"/>
              </a:rPr>
              <a:t>e. </a:t>
            </a:r>
            <a:endParaRPr lang="en-US" dirty="0" smtClean="0">
              <a:latin typeface="High Tower Text" pitchFamily="18" charset="0"/>
            </a:endParaRPr>
          </a:p>
          <a:p>
            <a:pPr algn="just"/>
            <a:r>
              <a:rPr lang="en-US" dirty="0" smtClean="0">
                <a:latin typeface="High Tower Text" pitchFamily="18" charset="0"/>
              </a:rPr>
              <a:t>It </a:t>
            </a:r>
            <a:r>
              <a:rPr lang="en-US" dirty="0">
                <a:latin typeface="High Tower Text" pitchFamily="18" charset="0"/>
              </a:rPr>
              <a:t>assumes that coupon interest paid over the life of the bond will be reinvested at the same rate</a:t>
            </a:r>
          </a:p>
          <a:p>
            <a:pPr algn="just"/>
            <a:endParaRPr lang="en-US" dirty="0">
              <a:latin typeface="High Tower Text" pitchFamily="18" charset="0"/>
            </a:endParaRPr>
          </a:p>
        </p:txBody>
      </p:sp>
    </p:spTree>
    <p:extLst>
      <p:ext uri="{BB962C8B-B14F-4D97-AF65-F5344CB8AC3E}">
        <p14:creationId xmlns:p14="http://schemas.microsoft.com/office/powerpoint/2010/main" val="3068391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77500" lnSpcReduction="20000"/>
          </a:bodyPr>
          <a:lstStyle/>
          <a:p>
            <a:pPr algn="just"/>
            <a:r>
              <a:rPr lang="en-US" i="1" dirty="0">
                <a:latin typeface="High Tower Text" pitchFamily="18" charset="0"/>
              </a:rPr>
              <a:t>YTM is the fully compounded rate of return earned by an investor in bond over the life of the security, including interest income and price appreciation. </a:t>
            </a:r>
            <a:endParaRPr lang="en-US" dirty="0">
              <a:latin typeface="High Tower Text" pitchFamily="18" charset="0"/>
            </a:endParaRPr>
          </a:p>
          <a:p>
            <a:pPr algn="just"/>
            <a:r>
              <a:rPr lang="en-US" b="1" i="1" dirty="0">
                <a:latin typeface="High Tower Text" pitchFamily="18" charset="0"/>
              </a:rPr>
              <a:t>Yield-to-maturity can be calculated as an internal rate of return of </a:t>
            </a:r>
            <a:r>
              <a:rPr lang="en-US" dirty="0">
                <a:latin typeface="High Tower Text" pitchFamily="18" charset="0"/>
              </a:rPr>
              <a:t>the bond or the discount rate, which equalizes present value of the future cash flows of the bond to its current market price (value). </a:t>
            </a:r>
            <a:endParaRPr lang="en-US" b="1" i="1" dirty="0" smtClean="0">
              <a:latin typeface="High Tower Text" pitchFamily="18" charset="0"/>
            </a:endParaRPr>
          </a:p>
          <a:p>
            <a:pPr marL="0" lvl="0" indent="0" algn="just">
              <a:buNone/>
            </a:pPr>
            <a:r>
              <a:rPr lang="en-US" b="1" i="1" dirty="0" smtClean="0">
                <a:latin typeface="High Tower Text" pitchFamily="18" charset="0"/>
              </a:rPr>
              <a:t>                        Use this formula </a:t>
            </a:r>
            <a:endParaRPr lang="en-US" dirty="0">
              <a:latin typeface="High Tower Text" pitchFamily="18" charset="0"/>
            </a:endParaRPr>
          </a:p>
          <a:p>
            <a:pPr marL="0" indent="0" algn="just">
              <a:buNone/>
            </a:pPr>
            <a:r>
              <a:rPr lang="en-US" dirty="0" smtClean="0">
                <a:latin typeface="High Tower Text" pitchFamily="18" charset="0"/>
              </a:rPr>
              <a:t>                         </a:t>
            </a:r>
            <a:r>
              <a:rPr lang="en-US" b="1" i="1" dirty="0">
                <a:latin typeface="High Tower Text" pitchFamily="18" charset="0"/>
              </a:rPr>
              <a:t>YTM= </a:t>
            </a:r>
            <a:r>
              <a:rPr lang="en-US" b="1" i="1" u="sng" dirty="0">
                <a:latin typeface="High Tower Text" pitchFamily="18" charset="0"/>
              </a:rPr>
              <a:t>Ct + (</a:t>
            </a:r>
            <a:r>
              <a:rPr lang="en-US" b="1" i="1" u="sng" dirty="0" err="1">
                <a:latin typeface="High Tower Text" pitchFamily="18" charset="0"/>
              </a:rPr>
              <a:t>Pn</a:t>
            </a:r>
            <a:r>
              <a:rPr lang="en-US" b="1" i="1" u="sng" dirty="0">
                <a:latin typeface="High Tower Text" pitchFamily="18" charset="0"/>
              </a:rPr>
              <a:t>-P)/n</a:t>
            </a:r>
            <a:endParaRPr lang="en-US" dirty="0">
              <a:latin typeface="High Tower Text" pitchFamily="18" charset="0"/>
            </a:endParaRPr>
          </a:p>
          <a:p>
            <a:pPr marL="0" indent="0" algn="just">
              <a:buNone/>
            </a:pPr>
            <a:r>
              <a:rPr lang="en-US" b="1" i="1" dirty="0" smtClean="0">
                <a:latin typeface="High Tower Text" pitchFamily="18" charset="0"/>
              </a:rPr>
              <a:t>                                            </a:t>
            </a:r>
            <a:r>
              <a:rPr lang="en-US" b="1" i="1" u="sng" dirty="0">
                <a:latin typeface="High Tower Text" pitchFamily="18" charset="0"/>
              </a:rPr>
              <a:t>(</a:t>
            </a:r>
            <a:r>
              <a:rPr lang="en-US" b="1" i="1" u="sng" dirty="0" err="1">
                <a:latin typeface="High Tower Text" pitchFamily="18" charset="0"/>
              </a:rPr>
              <a:t>Pn+P</a:t>
            </a:r>
            <a:r>
              <a:rPr lang="en-US" b="1" i="1" u="sng" dirty="0">
                <a:latin typeface="High Tower Text" pitchFamily="18" charset="0"/>
              </a:rPr>
              <a:t>)</a:t>
            </a:r>
            <a:r>
              <a:rPr lang="en-US" b="1" i="1" dirty="0">
                <a:latin typeface="High Tower Text" pitchFamily="18" charset="0"/>
              </a:rPr>
              <a:t>/</a:t>
            </a:r>
            <a:r>
              <a:rPr lang="en-US" b="1" i="1" dirty="0" smtClean="0">
                <a:latin typeface="High Tower Text" pitchFamily="18" charset="0"/>
              </a:rPr>
              <a:t>2</a:t>
            </a:r>
          </a:p>
          <a:p>
            <a:pPr algn="just"/>
            <a:r>
              <a:rPr lang="en-US" b="1" i="1" dirty="0" smtClean="0">
                <a:latin typeface="High Tower Text" pitchFamily="18" charset="0"/>
              </a:rPr>
              <a:t>Where, C= </a:t>
            </a:r>
            <a:r>
              <a:rPr lang="en-US" dirty="0">
                <a:latin typeface="High Tower Text" pitchFamily="18" charset="0"/>
              </a:rPr>
              <a:t>coupon payment each period(interest</a:t>
            </a:r>
            <a:r>
              <a:rPr lang="en-US" b="1" i="1" dirty="0" smtClean="0">
                <a:latin typeface="High Tower Text" pitchFamily="18" charset="0"/>
              </a:rPr>
              <a:t> </a:t>
            </a:r>
          </a:p>
          <a:p>
            <a:pPr marL="0" indent="0" algn="just">
              <a:buNone/>
            </a:pPr>
            <a:r>
              <a:rPr lang="en-US" b="1" i="1" dirty="0" smtClean="0">
                <a:latin typeface="High Tower Text" pitchFamily="18" charset="0"/>
              </a:rPr>
              <a:t>                 </a:t>
            </a:r>
            <a:r>
              <a:rPr lang="en-US" dirty="0" err="1">
                <a:latin typeface="High Tower Text" pitchFamily="18" charset="0"/>
              </a:rPr>
              <a:t>Pn</a:t>
            </a:r>
            <a:r>
              <a:rPr lang="en-US" dirty="0">
                <a:latin typeface="High Tower Text" pitchFamily="18" charset="0"/>
              </a:rPr>
              <a:t> - face value of the </a:t>
            </a:r>
            <a:r>
              <a:rPr lang="en-US" dirty="0" smtClean="0">
                <a:latin typeface="High Tower Text" pitchFamily="18" charset="0"/>
              </a:rPr>
              <a:t>bond</a:t>
            </a:r>
          </a:p>
          <a:p>
            <a:pPr marL="0" indent="0" algn="just">
              <a:buNone/>
            </a:pPr>
            <a:r>
              <a:rPr lang="en-US" dirty="0" smtClean="0">
                <a:latin typeface="High Tower Text" pitchFamily="18" charset="0"/>
              </a:rPr>
              <a:t>                P </a:t>
            </a:r>
            <a:r>
              <a:rPr lang="en-US" dirty="0">
                <a:latin typeface="High Tower Text" pitchFamily="18" charset="0"/>
              </a:rPr>
              <a:t>- current market price of the </a:t>
            </a:r>
            <a:r>
              <a:rPr lang="en-US" dirty="0" smtClean="0">
                <a:latin typeface="High Tower Text" pitchFamily="18" charset="0"/>
              </a:rPr>
              <a:t>bond</a:t>
            </a:r>
          </a:p>
          <a:p>
            <a:pPr marL="0" lvl="0" indent="0" algn="just">
              <a:buNone/>
            </a:pPr>
            <a:r>
              <a:rPr lang="en-US" dirty="0" smtClean="0">
                <a:latin typeface="High Tower Text" pitchFamily="18" charset="0"/>
              </a:rPr>
              <a:t>               n </a:t>
            </a:r>
            <a:r>
              <a:rPr lang="en-US" dirty="0">
                <a:latin typeface="High Tower Text" pitchFamily="18" charset="0"/>
              </a:rPr>
              <a:t>- number of periods until maturity of the bond;</a:t>
            </a:r>
          </a:p>
          <a:p>
            <a:pPr marL="0" lvl="0" indent="0" algn="just">
              <a:buNone/>
            </a:pPr>
            <a:r>
              <a:rPr lang="en-US" dirty="0" smtClean="0">
                <a:latin typeface="High Tower Text" pitchFamily="18" charset="0"/>
              </a:rPr>
              <a:t>              Ct </a:t>
            </a:r>
            <a:r>
              <a:rPr lang="en-US" dirty="0">
                <a:latin typeface="High Tower Text" pitchFamily="18" charset="0"/>
              </a:rPr>
              <a:t>- coupon payment each period(interest),</a:t>
            </a:r>
          </a:p>
          <a:p>
            <a:pPr marL="0" indent="0" algn="just">
              <a:buNone/>
            </a:pPr>
            <a:r>
              <a:rPr lang="en-US" dirty="0" smtClean="0">
                <a:latin typeface="High Tower Text" pitchFamily="18" charset="0"/>
              </a:rPr>
              <a:t>             YTM </a:t>
            </a:r>
            <a:r>
              <a:rPr lang="en-US" dirty="0">
                <a:latin typeface="High Tower Text" pitchFamily="18" charset="0"/>
              </a:rPr>
              <a:t>- yield-to-maturity of the bond</a:t>
            </a:r>
          </a:p>
          <a:p>
            <a:pPr algn="just"/>
            <a:endParaRPr lang="en-US" dirty="0">
              <a:latin typeface="High Tower Text" pitchFamily="18" charset="0"/>
            </a:endParaRPr>
          </a:p>
        </p:txBody>
      </p:sp>
    </p:spTree>
    <p:extLst>
      <p:ext uri="{BB962C8B-B14F-4D97-AF65-F5344CB8AC3E}">
        <p14:creationId xmlns:p14="http://schemas.microsoft.com/office/powerpoint/2010/main" val="2541773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lvl="0" indent="0" algn="just">
              <a:buNone/>
            </a:pPr>
            <a:r>
              <a:rPr lang="en-US" b="1" i="1" dirty="0" smtClean="0">
                <a:latin typeface="High Tower Text" pitchFamily="18" charset="0"/>
              </a:rPr>
              <a:t>      Example </a:t>
            </a:r>
            <a:r>
              <a:rPr lang="en-US" b="1" i="1" dirty="0">
                <a:latin typeface="High Tower Text" pitchFamily="18" charset="0"/>
              </a:rPr>
              <a:t>of Yield to Maturity </a:t>
            </a:r>
            <a:endParaRPr lang="en-US" b="1" i="1" dirty="0" smtClean="0">
              <a:latin typeface="High Tower Text" pitchFamily="18" charset="0"/>
            </a:endParaRPr>
          </a:p>
          <a:p>
            <a:pPr marL="0" lvl="0" indent="0" algn="just">
              <a:buNone/>
            </a:pPr>
            <a:r>
              <a:rPr lang="en-US" dirty="0" smtClean="0">
                <a:latin typeface="High Tower Text" pitchFamily="18" charset="0"/>
              </a:rPr>
              <a:t>The </a:t>
            </a:r>
            <a:r>
              <a:rPr lang="en-US" dirty="0">
                <a:latin typeface="High Tower Text" pitchFamily="18" charset="0"/>
              </a:rPr>
              <a:t>price of a bond is $920 with a face value of $1000 which is the face value of many bonds. Assume that the annual coupons are $100, which is a 10% coupon rate, and that there are 10 years remaining until maturity. This example using the approximate formula would be:</a:t>
            </a:r>
          </a:p>
          <a:p>
            <a:pPr algn="just"/>
            <a:endParaRPr lang="en-US" dirty="0">
              <a:latin typeface="High Tower Text" pitchFamily="18" charset="0"/>
            </a:endParaRPr>
          </a:p>
        </p:txBody>
      </p:sp>
      <p:pic>
        <p:nvPicPr>
          <p:cNvPr id="4" name="Picture 3" descr="Yield to Maturity Example"/>
          <p:cNvPicPr/>
          <p:nvPr/>
        </p:nvPicPr>
        <p:blipFill>
          <a:blip r:embed="rId2"/>
          <a:srcRect/>
          <a:stretch>
            <a:fillRect/>
          </a:stretch>
        </p:blipFill>
        <p:spPr bwMode="auto">
          <a:xfrm>
            <a:off x="152400" y="4114800"/>
            <a:ext cx="7467600" cy="1600200"/>
          </a:xfrm>
          <a:prstGeom prst="rect">
            <a:avLst/>
          </a:prstGeom>
          <a:noFill/>
          <a:ln w="9525">
            <a:noFill/>
            <a:miter lim="800000"/>
            <a:headEnd/>
            <a:tailEnd/>
          </a:ln>
        </p:spPr>
      </p:pic>
      <p:sp>
        <p:nvSpPr>
          <p:cNvPr id="2" name="Rectangle 1"/>
          <p:cNvSpPr/>
          <p:nvPr/>
        </p:nvSpPr>
        <p:spPr>
          <a:xfrm>
            <a:off x="533400" y="5714999"/>
            <a:ext cx="7696200" cy="369332"/>
          </a:xfrm>
          <a:prstGeom prst="rect">
            <a:avLst/>
          </a:prstGeom>
        </p:spPr>
        <p:txBody>
          <a:bodyPr wrap="square">
            <a:spAutoFit/>
          </a:bodyPr>
          <a:lstStyle/>
          <a:p>
            <a:pPr lvl="0"/>
            <a:r>
              <a:rPr lang="en-US" b="1" dirty="0">
                <a:solidFill>
                  <a:srgbClr val="FF0000"/>
                </a:solidFill>
              </a:rPr>
              <a:t>After solving this equation, the estimated yield to maturity is </a:t>
            </a:r>
            <a:r>
              <a:rPr lang="en-US" b="1" dirty="0">
                <a:solidFill>
                  <a:srgbClr val="FF0000"/>
                </a:solidFill>
                <a:latin typeface="Arial Rounded MT Bold" pitchFamily="34" charset="0"/>
              </a:rPr>
              <a:t>11.25%.</a:t>
            </a:r>
          </a:p>
        </p:txBody>
      </p:sp>
    </p:spTree>
    <p:extLst>
      <p:ext uri="{BB962C8B-B14F-4D97-AF65-F5344CB8AC3E}">
        <p14:creationId xmlns:p14="http://schemas.microsoft.com/office/powerpoint/2010/main" val="4245483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normAutofit fontScale="92500" lnSpcReduction="20000"/>
          </a:bodyPr>
          <a:lstStyle/>
          <a:p>
            <a:pPr lvl="0" algn="just">
              <a:lnSpc>
                <a:spcPct val="150000"/>
              </a:lnSpc>
            </a:pPr>
            <a:r>
              <a:rPr lang="en-US" sz="2700" dirty="0">
                <a:solidFill>
                  <a:srgbClr val="00B050"/>
                </a:solidFill>
              </a:rPr>
              <a:t>Fixed-income securities </a:t>
            </a:r>
            <a:r>
              <a:rPr lang="en-US" sz="2700" dirty="0">
                <a:solidFill>
                  <a:prstClr val="black"/>
                </a:solidFill>
              </a:rPr>
              <a:t>are those in which their </a:t>
            </a:r>
            <a:r>
              <a:rPr lang="en-US" sz="2700" dirty="0">
                <a:solidFill>
                  <a:srgbClr val="00B050"/>
                </a:solidFill>
              </a:rPr>
              <a:t>return is fixed</a:t>
            </a:r>
            <a:r>
              <a:rPr lang="en-US" sz="2700" dirty="0">
                <a:solidFill>
                  <a:prstClr val="black"/>
                </a:solidFill>
              </a:rPr>
              <a:t>, up to some redemption date or indefinitely. </a:t>
            </a:r>
          </a:p>
          <a:p>
            <a:pPr lvl="0" algn="just">
              <a:lnSpc>
                <a:spcPct val="150000"/>
              </a:lnSpc>
            </a:pPr>
            <a:r>
              <a:rPr lang="en-US" sz="2700" dirty="0">
                <a:solidFill>
                  <a:prstClr val="black"/>
                </a:solidFill>
              </a:rPr>
              <a:t>The fixed amounts may be stated in money terms or indexed to some measure of the price level. </a:t>
            </a:r>
          </a:p>
          <a:p>
            <a:pPr lvl="0" algn="just">
              <a:lnSpc>
                <a:spcPct val="150000"/>
              </a:lnSpc>
            </a:pPr>
            <a:r>
              <a:rPr lang="en-US" sz="2700" dirty="0">
                <a:solidFill>
                  <a:prstClr val="black"/>
                </a:solidFill>
              </a:rPr>
              <a:t>This type of financial investments is presented by two different groups of securities:</a:t>
            </a:r>
          </a:p>
          <a:p>
            <a:pPr lvl="0" algn="just">
              <a:lnSpc>
                <a:spcPct val="150000"/>
              </a:lnSpc>
              <a:buNone/>
            </a:pPr>
            <a:r>
              <a:rPr lang="en-US" sz="2700" dirty="0">
                <a:solidFill>
                  <a:srgbClr val="FF0000"/>
                </a:solidFill>
              </a:rPr>
              <a:t>          1. Long-term debt securities</a:t>
            </a:r>
          </a:p>
          <a:p>
            <a:pPr lvl="0" algn="just">
              <a:lnSpc>
                <a:spcPct val="150000"/>
              </a:lnSpc>
              <a:buNone/>
            </a:pPr>
            <a:r>
              <a:rPr lang="en-US" sz="2700" dirty="0">
                <a:solidFill>
                  <a:srgbClr val="FF0000"/>
                </a:solidFill>
              </a:rPr>
              <a:t>          2. Preferred stocks</a:t>
            </a:r>
          </a:p>
          <a:p>
            <a:pPr lvl="0"/>
            <a:endParaRPr lang="en-US" sz="2700" dirty="0">
              <a:solidFill>
                <a:prstClr val="black"/>
              </a:solidFill>
            </a:endParaRPr>
          </a:p>
          <a:p>
            <a:endParaRPr lang="en-US" dirty="0"/>
          </a:p>
        </p:txBody>
      </p:sp>
    </p:spTree>
    <p:extLst>
      <p:ext uri="{BB962C8B-B14F-4D97-AF65-F5344CB8AC3E}">
        <p14:creationId xmlns:p14="http://schemas.microsoft.com/office/powerpoint/2010/main" val="327615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a:bodyPr>
          <a:lstStyle/>
          <a:p>
            <a:pPr lvl="0" algn="just"/>
            <a:r>
              <a:rPr lang="en-US" sz="2800" b="1" dirty="0">
                <a:latin typeface="High Tower Text" pitchFamily="18" charset="0"/>
              </a:rPr>
              <a:t>Yield to maturity on a zero coupon bond:</a:t>
            </a:r>
            <a:endParaRPr lang="en-US" sz="2800" dirty="0">
              <a:latin typeface="High Tower Text" pitchFamily="18" charset="0"/>
            </a:endParaRPr>
          </a:p>
          <a:p>
            <a:pPr lvl="0" algn="just"/>
            <a:r>
              <a:rPr lang="en-GB" sz="2800" dirty="0">
                <a:latin typeface="High Tower Text" pitchFamily="18" charset="0"/>
              </a:rPr>
              <a:t>Zero coupon bonds do not have re-occurring interest payments, which makes their </a:t>
            </a:r>
            <a:r>
              <a:rPr lang="en-GB" sz="2800" u="sng" dirty="0">
                <a:latin typeface="High Tower Text" pitchFamily="18" charset="0"/>
              </a:rPr>
              <a:t>yield to maturity calculations</a:t>
            </a:r>
            <a:r>
              <a:rPr lang="en-GB" sz="2800" dirty="0">
                <a:latin typeface="High Tower Text" pitchFamily="18" charset="0"/>
              </a:rPr>
              <a:t> different from bonds with a </a:t>
            </a:r>
            <a:r>
              <a:rPr lang="en-GB" sz="2800" dirty="0" smtClean="0">
                <a:latin typeface="High Tower Text" pitchFamily="18" charset="0"/>
              </a:rPr>
              <a:t>coupon </a:t>
            </a:r>
            <a:r>
              <a:rPr lang="en-GB" sz="2800" dirty="0">
                <a:latin typeface="High Tower Text" pitchFamily="18" charset="0"/>
              </a:rPr>
              <a:t>rate. </a:t>
            </a:r>
            <a:r>
              <a:rPr lang="en-GB" sz="2800" dirty="0" smtClean="0">
                <a:latin typeface="High Tower Text" pitchFamily="18" charset="0"/>
              </a:rPr>
              <a:t>Most </a:t>
            </a:r>
            <a:r>
              <a:rPr lang="en-GB" sz="2800" dirty="0">
                <a:latin typeface="High Tower Text" pitchFamily="18" charset="0"/>
              </a:rPr>
              <a:t>time value of money formulas require some interest rate figures for each point in time. This makes the yield to maturity easier to calculate for zero coupon bonds, because there are no coupon payments to reinvest, making it equivalent to the normal rate of return on the </a:t>
            </a:r>
            <a:r>
              <a:rPr lang="en-GB" sz="2800" dirty="0" smtClean="0">
                <a:latin typeface="High Tower Text" pitchFamily="18" charset="0"/>
              </a:rPr>
              <a:t>bond.</a:t>
            </a:r>
          </a:p>
          <a:p>
            <a:pPr lvl="0" algn="just"/>
            <a:endParaRPr lang="en-US" sz="2800" dirty="0">
              <a:latin typeface="High Tower Text" pitchFamily="18" charset="0"/>
            </a:endParaRPr>
          </a:p>
          <a:p>
            <a:pPr algn="just"/>
            <a:r>
              <a:rPr lang="en-US" sz="2800" dirty="0" smtClean="0">
                <a:latin typeface="High Tower Text" pitchFamily="18" charset="0"/>
              </a:rPr>
              <a:t>     </a:t>
            </a:r>
            <a:endParaRPr lang="en-US" sz="2800" dirty="0">
              <a:latin typeface="High Tower Text"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4814637"/>
            <a:ext cx="5486400" cy="1752600"/>
          </a:xfrm>
          <a:prstGeom prst="rect">
            <a:avLst/>
          </a:prstGeom>
          <a:ln/>
        </p:spPr>
        <p:style>
          <a:lnRef idx="1">
            <a:schemeClr val="dk1"/>
          </a:lnRef>
          <a:fillRef idx="2">
            <a:schemeClr val="dk1"/>
          </a:fillRef>
          <a:effectRef idx="1">
            <a:schemeClr val="dk1"/>
          </a:effectRef>
          <a:fontRef idx="minor">
            <a:schemeClr val="dk1"/>
          </a:fontRef>
        </p:style>
      </p:pic>
    </p:spTree>
    <p:extLst>
      <p:ext uri="{BB962C8B-B14F-4D97-AF65-F5344CB8AC3E}">
        <p14:creationId xmlns:p14="http://schemas.microsoft.com/office/powerpoint/2010/main" val="3619894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lstStyle/>
          <a:p>
            <a:pPr algn="just"/>
            <a:r>
              <a:rPr lang="en-GB" b="1" dirty="0">
                <a:latin typeface="High Tower Text" pitchFamily="18" charset="0"/>
              </a:rPr>
              <a:t>For example</a:t>
            </a:r>
            <a:r>
              <a:rPr lang="en-GB" dirty="0">
                <a:latin typeface="High Tower Text" pitchFamily="18" charset="0"/>
              </a:rPr>
              <a:t>, consider a $1,000 zero coupon bond that has two years until maturity. The bond is currently valued at $925 (the price it could be purchased at today). Calculate the yield to maturity (YTM) of the bond. </a:t>
            </a:r>
            <a:endParaRPr lang="en-US" dirty="0">
              <a:latin typeface="High Tower Text" pitchFamily="18" charset="0"/>
            </a:endParaRPr>
          </a:p>
          <a:p>
            <a:pPr marL="0" indent="0" algn="just">
              <a:buNone/>
            </a:pPr>
            <a:r>
              <a:rPr lang="en-US" dirty="0" smtClean="0">
                <a:latin typeface="High Tower Text" pitchFamily="18" charset="0"/>
              </a:rPr>
              <a:t>               Solution</a:t>
            </a:r>
          </a:p>
          <a:p>
            <a:pPr marL="0" indent="0" algn="just">
              <a:buNone/>
            </a:pPr>
            <a:endParaRPr lang="en-US" dirty="0" smtClean="0">
              <a:latin typeface="High Tower Text" pitchFamily="18" charset="0"/>
            </a:endParaRPr>
          </a:p>
          <a:p>
            <a:pPr algn="just"/>
            <a:endParaRPr lang="en-US" dirty="0">
              <a:latin typeface="High Tower Text"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352800"/>
            <a:ext cx="67056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37611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58000" cy="563562"/>
          </a:xfrm>
        </p:spPr>
        <p:txBody>
          <a:bodyPr>
            <a:normAutofit fontScale="90000"/>
          </a:bodyPr>
          <a:lstStyle/>
          <a:p>
            <a:r>
              <a:rPr lang="en-US" sz="4000" b="1" dirty="0">
                <a:solidFill>
                  <a:srgbClr val="FF0000"/>
                </a:solidFill>
                <a:latin typeface="High Tower Text" pitchFamily="18" charset="0"/>
              </a:rPr>
              <a:t>Yield to call</a:t>
            </a:r>
            <a:endParaRPr lang="en-US" sz="4000" dirty="0">
              <a:solidFill>
                <a:srgbClr val="FF0000"/>
              </a:solidFill>
              <a:latin typeface="High Tower Text" pitchFamily="18" charset="0"/>
            </a:endParaRPr>
          </a:p>
        </p:txBody>
      </p:sp>
      <p:sp>
        <p:nvSpPr>
          <p:cNvPr id="3" name="Content Placeholder 2"/>
          <p:cNvSpPr>
            <a:spLocks noGrp="1"/>
          </p:cNvSpPr>
          <p:nvPr>
            <p:ph idx="1"/>
          </p:nvPr>
        </p:nvSpPr>
        <p:spPr>
          <a:xfrm>
            <a:off x="457200" y="838200"/>
            <a:ext cx="8229600" cy="5791200"/>
          </a:xfrm>
        </p:spPr>
        <p:txBody>
          <a:bodyPr>
            <a:normAutofit/>
          </a:bodyPr>
          <a:lstStyle/>
          <a:p>
            <a:pPr lvl="0" algn="just"/>
            <a:r>
              <a:rPr lang="en-US" sz="2400" dirty="0">
                <a:latin typeface="High Tower Text" pitchFamily="18" charset="0"/>
              </a:rPr>
              <a:t>As the callable bond gives the issuer the right to retire the bond prematurely, so the issue may or may not remain outstanding to maturity. </a:t>
            </a:r>
          </a:p>
          <a:p>
            <a:pPr lvl="0" algn="just"/>
            <a:r>
              <a:rPr lang="en-US" sz="2400" dirty="0">
                <a:latin typeface="High Tower Text" pitchFamily="18" charset="0"/>
              </a:rPr>
              <a:t>Thus the YTM may not always be the appropriate measure of value. Instead, the effect of the bond called away prior to maturity must be estimated. For the callable bonds the </a:t>
            </a:r>
            <a:r>
              <a:rPr lang="en-US" sz="2400" i="1" dirty="0">
                <a:latin typeface="High Tower Text" pitchFamily="18" charset="0"/>
              </a:rPr>
              <a:t>yield-to-call (YTC) is </a:t>
            </a:r>
            <a:r>
              <a:rPr lang="en-US" sz="2400" dirty="0">
                <a:latin typeface="High Tower Text" pitchFamily="18" charset="0"/>
              </a:rPr>
              <a:t>used. </a:t>
            </a:r>
          </a:p>
          <a:p>
            <a:pPr lvl="0" algn="just"/>
            <a:r>
              <a:rPr lang="en-US" sz="2400" dirty="0">
                <a:latin typeface="High Tower Text" pitchFamily="18" charset="0"/>
              </a:rPr>
              <a:t>YTC measures the yield on the bond if the issue remains outstanding not to maturity, but rather until its specified call date. </a:t>
            </a:r>
          </a:p>
          <a:p>
            <a:pPr lvl="0" algn="just"/>
            <a:r>
              <a:rPr lang="en-US" sz="2400" i="1" dirty="0">
                <a:latin typeface="High Tower Text" pitchFamily="18" charset="0"/>
              </a:rPr>
              <a:t>YTC can be calculated similar to YTM as an internal rate of return of the bond or the discount rate, which equalizes present value of the future cash flows of the bond to its current market price (value). </a:t>
            </a:r>
            <a:endParaRPr lang="en-US" sz="2400" i="1" dirty="0" smtClean="0">
              <a:latin typeface="High Tower Text" pitchFamily="18" charset="0"/>
            </a:endParaRPr>
          </a:p>
          <a:p>
            <a:pPr lvl="0" algn="just"/>
            <a:endParaRPr lang="en-US" sz="2400" dirty="0">
              <a:latin typeface="High Tower Text" pitchFamily="18" charset="0"/>
            </a:endParaRPr>
          </a:p>
          <a:p>
            <a:pPr algn="just"/>
            <a:endParaRPr lang="en-US" sz="2400" dirty="0">
              <a:latin typeface="High Tower Text" pitchFamily="18" charset="0"/>
            </a:endParaRPr>
          </a:p>
        </p:txBody>
      </p:sp>
    </p:spTree>
    <p:extLst>
      <p:ext uri="{BB962C8B-B14F-4D97-AF65-F5344CB8AC3E}">
        <p14:creationId xmlns:p14="http://schemas.microsoft.com/office/powerpoint/2010/main" val="2719806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a:bodyPr>
          <a:lstStyle/>
          <a:p>
            <a:pPr algn="just"/>
            <a:r>
              <a:rPr lang="en-US" sz="2800" dirty="0" smtClean="0">
                <a:latin typeface="High Tower Text" pitchFamily="18" charset="0"/>
              </a:rPr>
              <a:t>Use this formula:</a:t>
            </a:r>
          </a:p>
          <a:p>
            <a:pPr algn="just"/>
            <a:endParaRPr lang="en-US" sz="2800" dirty="0" smtClean="0">
              <a:latin typeface="High Tower Text" pitchFamily="18" charset="0"/>
            </a:endParaRPr>
          </a:p>
          <a:p>
            <a:pPr algn="just"/>
            <a:endParaRPr lang="en-US" sz="2800" b="1" dirty="0" smtClean="0">
              <a:latin typeface="High Tower Text" pitchFamily="18" charset="0"/>
            </a:endParaRPr>
          </a:p>
          <a:p>
            <a:pPr algn="just"/>
            <a:endParaRPr lang="en-US" sz="2800" b="1" dirty="0">
              <a:latin typeface="High Tower Text" pitchFamily="18" charset="0"/>
            </a:endParaRPr>
          </a:p>
          <a:p>
            <a:pPr algn="just"/>
            <a:endParaRPr lang="en-US" sz="2800" b="1" dirty="0" smtClean="0">
              <a:latin typeface="High Tower Text" pitchFamily="18" charset="0"/>
            </a:endParaRPr>
          </a:p>
          <a:p>
            <a:pPr algn="just"/>
            <a:endParaRPr lang="en-US" sz="2800" b="1" dirty="0" smtClean="0">
              <a:latin typeface="High Tower Text" pitchFamily="18" charset="0"/>
            </a:endParaRPr>
          </a:p>
          <a:p>
            <a:pPr marL="0" indent="0" algn="just">
              <a:buNone/>
            </a:pPr>
            <a:r>
              <a:rPr lang="en-US" sz="2800" b="1" dirty="0">
                <a:latin typeface="High Tower Text" pitchFamily="18" charset="0"/>
              </a:rPr>
              <a:t> </a:t>
            </a:r>
            <a:r>
              <a:rPr lang="en-US" sz="2800" b="1" dirty="0" smtClean="0">
                <a:latin typeface="High Tower Text" pitchFamily="18" charset="0"/>
              </a:rPr>
              <a:t>                         Example</a:t>
            </a:r>
            <a:endParaRPr lang="en-US" sz="2800" b="1" dirty="0">
              <a:latin typeface="High Tower Text" pitchFamily="18" charset="0"/>
            </a:endParaRPr>
          </a:p>
          <a:p>
            <a:pPr algn="just"/>
            <a:r>
              <a:rPr lang="en-GB" sz="2800" dirty="0">
                <a:latin typeface="High Tower Text" pitchFamily="18" charset="0"/>
              </a:rPr>
              <a:t>On 1 January 2012 a company issued a 5-year bonds with a par value of $1,000 per bond. The bond has a current market price of $975, carry annual coupon rate of 9% and are callable at 1050 in 4th year. Estimate the yield to call (YTC) for the bond.</a:t>
            </a:r>
            <a:endParaRPr lang="en-US" sz="2800" dirty="0">
              <a:latin typeface="High Tower Text" pitchFamily="18" charset="0"/>
            </a:endParaRPr>
          </a:p>
          <a:p>
            <a:pPr algn="just"/>
            <a:endParaRPr lang="en-US" sz="2800" dirty="0">
              <a:latin typeface="High Tower Text" pitchFamily="18" charset="0"/>
            </a:endParaRPr>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926" y="762000"/>
            <a:ext cx="7419474" cy="2286000"/>
          </a:xfrm>
          <a:prstGeom prst="rect">
            <a:avLst/>
          </a:prstGeom>
          <a:ln/>
        </p:spPr>
        <p:style>
          <a:lnRef idx="2">
            <a:schemeClr val="accent1">
              <a:shade val="50000"/>
            </a:schemeClr>
          </a:lnRef>
          <a:fillRef idx="1">
            <a:schemeClr val="accent1"/>
          </a:fillRef>
          <a:effectRef idx="0">
            <a:schemeClr val="accent1"/>
          </a:effectRef>
          <a:fontRef idx="minor">
            <a:schemeClr val="lt1"/>
          </a:fontRef>
        </p:style>
      </p:pic>
    </p:spTree>
    <p:extLst>
      <p:ext uri="{BB962C8B-B14F-4D97-AF65-F5344CB8AC3E}">
        <p14:creationId xmlns:p14="http://schemas.microsoft.com/office/powerpoint/2010/main" val="27285855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792162"/>
          </a:xfrm>
        </p:spPr>
        <p:txBody>
          <a:bodyPr>
            <a:normAutofit fontScale="90000"/>
          </a:bodyPr>
          <a:lstStyle/>
          <a:p>
            <a:r>
              <a:rPr lang="en-US" sz="4000" b="1" u="sng" dirty="0">
                <a:solidFill>
                  <a:srgbClr val="FF0000"/>
                </a:solidFill>
                <a:latin typeface="High Tower Text" pitchFamily="18" charset="0"/>
              </a:rPr>
              <a:t>Solution</a:t>
            </a:r>
            <a:br>
              <a:rPr lang="en-US" sz="4000" b="1" u="sng" dirty="0">
                <a:solidFill>
                  <a:srgbClr val="FF0000"/>
                </a:solidFill>
                <a:latin typeface="High Tower Text" pitchFamily="18" charset="0"/>
              </a:rPr>
            </a:br>
            <a:endParaRPr lang="en-US" sz="4000" dirty="0">
              <a:solidFill>
                <a:srgbClr val="FF0000"/>
              </a:solidFill>
              <a:latin typeface="High Tower Text" pitchFamily="18" charset="0"/>
            </a:endParaRPr>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86106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1785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fontScale="92500" lnSpcReduction="20000"/>
          </a:bodyPr>
          <a:lstStyle/>
          <a:p>
            <a:pPr marL="0" indent="0" algn="just">
              <a:buNone/>
            </a:pPr>
            <a:r>
              <a:rPr lang="en-US" b="1" dirty="0" smtClean="0">
                <a:latin typeface="High Tower Text" pitchFamily="18" charset="0"/>
              </a:rPr>
              <a:t>               </a:t>
            </a:r>
            <a:r>
              <a:rPr lang="en-US" b="1" dirty="0" smtClean="0">
                <a:solidFill>
                  <a:srgbClr val="FF0000"/>
                </a:solidFill>
                <a:latin typeface="High Tower Text" pitchFamily="18" charset="0"/>
              </a:rPr>
              <a:t>Risks </a:t>
            </a:r>
            <a:r>
              <a:rPr lang="en-US" b="1" dirty="0">
                <a:solidFill>
                  <a:srgbClr val="FF0000"/>
                </a:solidFill>
                <a:latin typeface="High Tower Text" pitchFamily="18" charset="0"/>
              </a:rPr>
              <a:t>in Bond </a:t>
            </a:r>
            <a:r>
              <a:rPr lang="en-US" b="1" dirty="0" smtClean="0">
                <a:solidFill>
                  <a:srgbClr val="FF0000"/>
                </a:solidFill>
                <a:latin typeface="High Tower Text" pitchFamily="18" charset="0"/>
              </a:rPr>
              <a:t>Investing</a:t>
            </a:r>
          </a:p>
          <a:p>
            <a:pPr marL="0" indent="0" algn="just">
              <a:buNone/>
            </a:pPr>
            <a:r>
              <a:rPr lang="en-US" b="1" dirty="0" smtClean="0">
                <a:latin typeface="High Tower Text" pitchFamily="18" charset="0"/>
              </a:rPr>
              <a:t>There Major </a:t>
            </a:r>
            <a:r>
              <a:rPr lang="en-US" b="1" dirty="0">
                <a:latin typeface="High Tower Text" pitchFamily="18" charset="0"/>
              </a:rPr>
              <a:t>Risks of Bond </a:t>
            </a:r>
            <a:r>
              <a:rPr lang="en-US" b="1" dirty="0" smtClean="0">
                <a:latin typeface="High Tower Text" pitchFamily="18" charset="0"/>
              </a:rPr>
              <a:t>Investing are: </a:t>
            </a:r>
          </a:p>
          <a:p>
            <a:pPr marL="514350" lvl="0" indent="-514350" algn="just">
              <a:buAutoNum type="arabicPeriod"/>
            </a:pPr>
            <a:r>
              <a:rPr lang="en-US" b="1" dirty="0" smtClean="0">
                <a:latin typeface="High Tower Text" pitchFamily="18" charset="0"/>
              </a:rPr>
              <a:t>Interest </a:t>
            </a:r>
            <a:r>
              <a:rPr lang="en-US" b="1" dirty="0">
                <a:latin typeface="High Tower Text" pitchFamily="18" charset="0"/>
              </a:rPr>
              <a:t>Rate </a:t>
            </a:r>
            <a:r>
              <a:rPr lang="en-US" b="1" dirty="0" smtClean="0">
                <a:latin typeface="High Tower Text" pitchFamily="18" charset="0"/>
              </a:rPr>
              <a:t>Risk </a:t>
            </a:r>
            <a:r>
              <a:rPr lang="en-US" dirty="0" smtClean="0">
                <a:latin typeface="High Tower Text" pitchFamily="18" charset="0"/>
              </a:rPr>
              <a:t>(if there is high Varity of   interest rate</a:t>
            </a:r>
          </a:p>
          <a:p>
            <a:pPr marL="514350" indent="-514350" algn="just">
              <a:buFont typeface="Arial" pitchFamily="34" charset="0"/>
              <a:buAutoNum type="arabicPeriod"/>
            </a:pPr>
            <a:r>
              <a:rPr lang="en-US" b="1" dirty="0">
                <a:latin typeface="High Tower Text" pitchFamily="18" charset="0"/>
              </a:rPr>
              <a:t>Inflation </a:t>
            </a:r>
            <a:r>
              <a:rPr lang="en-US" b="1" dirty="0" smtClean="0">
                <a:latin typeface="High Tower Text" pitchFamily="18" charset="0"/>
              </a:rPr>
              <a:t>Risk </a:t>
            </a:r>
            <a:r>
              <a:rPr lang="en-US" dirty="0" smtClean="0">
                <a:latin typeface="High Tower Text" pitchFamily="18" charset="0"/>
              </a:rPr>
              <a:t>(if it is higher than expected, Example, Interest rate 7% and inflation 14%, then real you would have a negative real rate of return of minus (-7%).</a:t>
            </a:r>
          </a:p>
          <a:p>
            <a:pPr marL="514350" lvl="0" indent="-514350" algn="just">
              <a:buFont typeface="Arial" pitchFamily="34" charset="0"/>
              <a:buAutoNum type="arabicPeriod"/>
            </a:pPr>
            <a:r>
              <a:rPr lang="en-US" b="1" dirty="0">
                <a:latin typeface="High Tower Text" pitchFamily="18" charset="0"/>
              </a:rPr>
              <a:t>Credit or Default </a:t>
            </a:r>
            <a:r>
              <a:rPr lang="en-US" b="1" dirty="0" smtClean="0">
                <a:latin typeface="High Tower Text" pitchFamily="18" charset="0"/>
              </a:rPr>
              <a:t>Risk</a:t>
            </a:r>
            <a:r>
              <a:rPr lang="en-US" dirty="0" smtClean="0">
                <a:latin typeface="High Tower Text" pitchFamily="18" charset="0"/>
              </a:rPr>
              <a:t>(if issuers of a bond are un able to pay all or part of interest/principal)</a:t>
            </a:r>
          </a:p>
          <a:p>
            <a:pPr marL="514350" indent="-514350" algn="just">
              <a:buFont typeface="Arial" pitchFamily="34" charset="0"/>
              <a:buAutoNum type="arabicPeriod"/>
            </a:pPr>
            <a:r>
              <a:rPr lang="en-US" b="1" dirty="0"/>
              <a:t>Liquidity </a:t>
            </a:r>
            <a:r>
              <a:rPr lang="en-US" b="1" dirty="0" smtClean="0"/>
              <a:t>Risk (</a:t>
            </a:r>
            <a:r>
              <a:rPr lang="en-US" dirty="0" smtClean="0"/>
              <a:t>if there is no active buyer in the bond market)</a:t>
            </a:r>
            <a:endParaRPr lang="en-US" dirty="0"/>
          </a:p>
          <a:p>
            <a:pPr marL="514350" indent="-514350" algn="just">
              <a:buFont typeface="Arial" pitchFamily="34" charset="0"/>
              <a:buAutoNum type="arabicPeriod"/>
            </a:pPr>
            <a:r>
              <a:rPr lang="en-US" b="1" dirty="0" smtClean="0">
                <a:latin typeface="High Tower Text" pitchFamily="18" charset="0"/>
              </a:rPr>
              <a:t>Ratings Downgrades </a:t>
            </a:r>
            <a:r>
              <a:rPr lang="en-US" dirty="0" smtClean="0">
                <a:latin typeface="High Tower Text" pitchFamily="18" charset="0"/>
              </a:rPr>
              <a:t>(if market of the bond is fall or rating downgrades, new investors are need higher yield to compensate the perceived risk).</a:t>
            </a:r>
            <a:endParaRPr lang="en-US" dirty="0">
              <a:latin typeface="High Tower Text" pitchFamily="18" charset="0"/>
            </a:endParaRPr>
          </a:p>
          <a:p>
            <a:pPr marL="514350" lvl="0" indent="-514350" algn="just">
              <a:buFont typeface="Arial" pitchFamily="34" charset="0"/>
              <a:buAutoNum type="arabicPeriod"/>
            </a:pPr>
            <a:endParaRPr lang="en-US" b="1" dirty="0">
              <a:latin typeface="High Tower Text" pitchFamily="18" charset="0"/>
            </a:endParaRPr>
          </a:p>
          <a:p>
            <a:pPr marL="514350" indent="-514350" algn="just">
              <a:buFont typeface="Arial" pitchFamily="34" charset="0"/>
              <a:buAutoNum type="arabicPeriod"/>
            </a:pPr>
            <a:endParaRPr lang="en-US" b="1" dirty="0">
              <a:latin typeface="High Tower Text" pitchFamily="18" charset="0"/>
            </a:endParaRPr>
          </a:p>
          <a:p>
            <a:pPr marL="514350" lvl="0" indent="-514350" algn="just">
              <a:buAutoNum type="arabicPeriod"/>
            </a:pPr>
            <a:endParaRPr lang="en-US" b="1" dirty="0">
              <a:latin typeface="High Tower Text" pitchFamily="18" charset="0"/>
            </a:endParaRPr>
          </a:p>
          <a:p>
            <a:pPr marL="0" indent="0" algn="just">
              <a:buNone/>
            </a:pPr>
            <a:endParaRPr lang="en-US" b="1" dirty="0">
              <a:latin typeface="High Tower Text" pitchFamily="18" charset="0"/>
            </a:endParaRPr>
          </a:p>
          <a:p>
            <a:pPr marL="0" indent="0" algn="just">
              <a:buNone/>
            </a:pPr>
            <a:endParaRPr lang="en-US" dirty="0">
              <a:solidFill>
                <a:srgbClr val="FF0000"/>
              </a:solidFill>
              <a:latin typeface="High Tower Text" pitchFamily="18" charset="0"/>
            </a:endParaRPr>
          </a:p>
        </p:txBody>
      </p:sp>
    </p:spTree>
    <p:extLst>
      <p:ext uri="{BB962C8B-B14F-4D97-AF65-F5344CB8AC3E}">
        <p14:creationId xmlns:p14="http://schemas.microsoft.com/office/powerpoint/2010/main" val="10119703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162800" cy="533400"/>
          </a:xfrm>
        </p:spPr>
        <p:txBody>
          <a:bodyPr>
            <a:normAutofit fontScale="90000"/>
          </a:bodyPr>
          <a:lstStyle/>
          <a:p>
            <a:r>
              <a:rPr lang="en-US" b="1" dirty="0">
                <a:solidFill>
                  <a:srgbClr val="FF0000"/>
                </a:solidFill>
                <a:latin typeface="High Tower Text" pitchFamily="18" charset="0"/>
              </a:rPr>
              <a:t>Bond Duration and convexity</a:t>
            </a:r>
            <a:r>
              <a:rPr lang="en-US" dirty="0">
                <a:solidFill>
                  <a:srgbClr val="FF0000"/>
                </a:solidFill>
                <a:latin typeface="High Tower Text" pitchFamily="18" charset="0"/>
              </a:rPr>
              <a:t/>
            </a:r>
            <a:br>
              <a:rPr lang="en-US" dirty="0">
                <a:solidFill>
                  <a:srgbClr val="FF0000"/>
                </a:solidFill>
                <a:latin typeface="High Tower Text" pitchFamily="18" charset="0"/>
              </a:rPr>
            </a:br>
            <a:endParaRPr lang="en-US" dirty="0">
              <a:solidFill>
                <a:srgbClr val="FF0000"/>
              </a:solidFill>
              <a:latin typeface="High Tower Text" pitchFamily="18" charset="0"/>
            </a:endParaRPr>
          </a:p>
        </p:txBody>
      </p:sp>
      <p:sp>
        <p:nvSpPr>
          <p:cNvPr id="3" name="Content Placeholder 2"/>
          <p:cNvSpPr>
            <a:spLocks noGrp="1"/>
          </p:cNvSpPr>
          <p:nvPr>
            <p:ph idx="1"/>
          </p:nvPr>
        </p:nvSpPr>
        <p:spPr>
          <a:xfrm>
            <a:off x="152400" y="685800"/>
            <a:ext cx="8839200" cy="5943600"/>
          </a:xfrm>
        </p:spPr>
        <p:txBody>
          <a:bodyPr>
            <a:normAutofit/>
          </a:bodyPr>
          <a:lstStyle/>
          <a:p>
            <a:pPr marL="0" indent="0" algn="just">
              <a:buNone/>
            </a:pPr>
            <a:r>
              <a:rPr lang="en-US" sz="2800" b="1" dirty="0">
                <a:latin typeface="High Tower Text" pitchFamily="18" charset="0"/>
              </a:rPr>
              <a:t> </a:t>
            </a:r>
            <a:r>
              <a:rPr lang="en-US" sz="2800" b="1" dirty="0" smtClean="0">
                <a:latin typeface="High Tower Text" pitchFamily="18" charset="0"/>
              </a:rPr>
              <a:t>                      Bond Duration</a:t>
            </a:r>
          </a:p>
          <a:p>
            <a:pPr marL="0" indent="0" algn="just">
              <a:buNone/>
            </a:pPr>
            <a:r>
              <a:rPr lang="en-US" sz="2800" b="1" i="1" dirty="0">
                <a:latin typeface="High Tower Text" pitchFamily="18" charset="0"/>
              </a:rPr>
              <a:t>Duration</a:t>
            </a:r>
            <a:r>
              <a:rPr lang="en-US" sz="2800" i="1" dirty="0">
                <a:latin typeface="High Tower Text" pitchFamily="18" charset="0"/>
              </a:rPr>
              <a:t> is the present value weighted average of the number of years over </a:t>
            </a:r>
            <a:r>
              <a:rPr lang="en-US" sz="2800" dirty="0">
                <a:latin typeface="High Tower Text" pitchFamily="18" charset="0"/>
              </a:rPr>
              <a:t>which investors receive cash flow from the bond.</a:t>
            </a:r>
          </a:p>
          <a:p>
            <a:pPr marL="0" indent="0" algn="just">
              <a:buNone/>
            </a:pPr>
            <a:r>
              <a:rPr lang="en-US" sz="2800" dirty="0">
                <a:latin typeface="High Tower Text" pitchFamily="18" charset="0"/>
              </a:rPr>
              <a:t>Since the </a:t>
            </a:r>
            <a:r>
              <a:rPr lang="en-US" sz="2800" u="sng" dirty="0">
                <a:latin typeface="High Tower Text" pitchFamily="18" charset="0"/>
              </a:rPr>
              <a:t>interest rate</a:t>
            </a:r>
            <a:r>
              <a:rPr lang="en-US" sz="2800" dirty="0">
                <a:latin typeface="High Tower Text" pitchFamily="18" charset="0"/>
              </a:rPr>
              <a:t> is one of the most significant drivers of a bond’s value, duration </a:t>
            </a:r>
            <a:r>
              <a:rPr lang="en-US" sz="2800" dirty="0">
                <a:solidFill>
                  <a:srgbClr val="FF0000"/>
                </a:solidFill>
                <a:latin typeface="High Tower Text" pitchFamily="18" charset="0"/>
              </a:rPr>
              <a:t>measures the sensitivity of the value fluctuations to changes in interest rates</a:t>
            </a:r>
            <a:r>
              <a:rPr lang="en-US" sz="2800" dirty="0">
                <a:latin typeface="High Tower Text" pitchFamily="18" charset="0"/>
              </a:rPr>
              <a:t>. The general rule states that a longer duration indicates a greater likelihood that the value of a bond will fall as interest rates increase</a:t>
            </a:r>
            <a:r>
              <a:rPr lang="en-US" sz="2800" dirty="0" smtClean="0">
                <a:latin typeface="High Tower Text" pitchFamily="18" charset="0"/>
              </a:rPr>
              <a:t>.</a:t>
            </a:r>
          </a:p>
          <a:p>
            <a:pPr marL="0" indent="0" algn="just">
              <a:buNone/>
            </a:pPr>
            <a:endParaRPr lang="en-US" sz="2800" dirty="0">
              <a:latin typeface="High Tower Text" pitchFamily="18" charset="0"/>
            </a:endParaRPr>
          </a:p>
          <a:p>
            <a:pPr marL="0" indent="0" algn="just">
              <a:buNone/>
            </a:pPr>
            <a:endParaRPr lang="en-US" sz="2800" dirty="0">
              <a:latin typeface="High Tower Text" pitchFamily="18" charset="0"/>
            </a:endParaRPr>
          </a:p>
          <a:p>
            <a:pPr algn="just"/>
            <a:endParaRPr lang="en-US" sz="2800" dirty="0">
              <a:latin typeface="High Tower Text" pitchFamily="18" charset="0"/>
            </a:endParaRPr>
          </a:p>
        </p:txBody>
      </p:sp>
      <p:pic>
        <p:nvPicPr>
          <p:cNvPr id="4" name="Picture 3"/>
          <p:cNvPicPr/>
          <p:nvPr/>
        </p:nvPicPr>
        <p:blipFill>
          <a:blip r:embed="rId2"/>
          <a:stretch>
            <a:fillRect/>
          </a:stretch>
        </p:blipFill>
        <p:spPr>
          <a:xfrm>
            <a:off x="457200" y="5281863"/>
            <a:ext cx="7696200" cy="1524000"/>
          </a:xfrm>
          <a:prstGeom prst="rect">
            <a:avLst/>
          </a:prstGeom>
        </p:spPr>
      </p:pic>
    </p:spTree>
    <p:extLst>
      <p:ext uri="{BB962C8B-B14F-4D97-AF65-F5344CB8AC3E}">
        <p14:creationId xmlns:p14="http://schemas.microsoft.com/office/powerpoint/2010/main" val="2689515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39000" cy="715962"/>
          </a:xfrm>
        </p:spPr>
        <p:txBody>
          <a:bodyPr>
            <a:normAutofit/>
          </a:bodyPr>
          <a:lstStyle/>
          <a:p>
            <a:r>
              <a:rPr lang="en-US" sz="4000" dirty="0" smtClean="0">
                <a:solidFill>
                  <a:srgbClr val="FF0000"/>
                </a:solidFill>
                <a:latin typeface="High Tower Text" pitchFamily="18" charset="0"/>
              </a:rPr>
              <a:t>Types of Bond Duration</a:t>
            </a:r>
            <a:endParaRPr lang="en-US" sz="4000" dirty="0">
              <a:solidFill>
                <a:srgbClr val="FF0000"/>
              </a:solidFill>
              <a:latin typeface="High Tower Text" pitchFamily="18" charset="0"/>
            </a:endParaRPr>
          </a:p>
        </p:txBody>
      </p:sp>
      <p:sp>
        <p:nvSpPr>
          <p:cNvPr id="3" name="Content Placeholder 2"/>
          <p:cNvSpPr>
            <a:spLocks noGrp="1"/>
          </p:cNvSpPr>
          <p:nvPr>
            <p:ph idx="1"/>
          </p:nvPr>
        </p:nvSpPr>
        <p:spPr>
          <a:xfrm>
            <a:off x="228600" y="914400"/>
            <a:ext cx="8763000" cy="5791200"/>
          </a:xfrm>
        </p:spPr>
        <p:txBody>
          <a:bodyPr>
            <a:normAutofit/>
          </a:bodyPr>
          <a:lstStyle/>
          <a:p>
            <a:pPr marL="0" lvl="0" indent="0" algn="just">
              <a:buNone/>
            </a:pPr>
            <a:r>
              <a:rPr lang="en-US" sz="2800" b="1" dirty="0" smtClean="0">
                <a:latin typeface="High Tower Text" pitchFamily="18" charset="0"/>
              </a:rPr>
              <a:t>1. Macaulay </a:t>
            </a:r>
            <a:r>
              <a:rPr lang="en-US" sz="2800" b="1" dirty="0">
                <a:latin typeface="High Tower Text" pitchFamily="18" charset="0"/>
              </a:rPr>
              <a:t>Duration</a:t>
            </a:r>
            <a:endParaRPr lang="en-US" sz="2800" dirty="0">
              <a:latin typeface="High Tower Text" pitchFamily="18" charset="0"/>
            </a:endParaRPr>
          </a:p>
          <a:p>
            <a:pPr algn="just"/>
            <a:r>
              <a:rPr lang="en-US" sz="2800" dirty="0">
                <a:latin typeface="High Tower Text" pitchFamily="18" charset="0"/>
              </a:rPr>
              <a:t>Macaulay duration is a weighted average of the times until the cash flows of a fixed-income instrument are received. The concept was introduced by Canadian economist </a:t>
            </a:r>
            <a:r>
              <a:rPr lang="en-US" sz="2800" u="sng" dirty="0">
                <a:latin typeface="High Tower Text" pitchFamily="18" charset="0"/>
              </a:rPr>
              <a:t>Frederick Macaulay</a:t>
            </a:r>
            <a:r>
              <a:rPr lang="en-US" sz="2800" dirty="0">
                <a:latin typeface="High Tower Text" pitchFamily="18" charset="0"/>
              </a:rPr>
              <a:t>. It is a measure of a time required for an investor to be repaid the bond’s price by the bond’s total cash flows. The Macaulay duration is measured in units of time (e.g., years).</a:t>
            </a:r>
          </a:p>
          <a:p>
            <a:pPr marL="0" indent="0" algn="just">
              <a:buNone/>
            </a:pPr>
            <a:r>
              <a:rPr lang="en-US" sz="2800" b="1" dirty="0" smtClean="0">
                <a:latin typeface="High Tower Text" pitchFamily="18" charset="0"/>
              </a:rPr>
              <a:t>                                </a:t>
            </a:r>
            <a:r>
              <a:rPr lang="en-US" sz="2800" b="1" u="sng" dirty="0" smtClean="0">
                <a:solidFill>
                  <a:srgbClr val="FF0000"/>
                </a:solidFill>
                <a:latin typeface="High Tower Text" pitchFamily="18" charset="0"/>
              </a:rPr>
              <a:t>Formula</a:t>
            </a:r>
          </a:p>
          <a:p>
            <a:pPr marL="0" indent="0" algn="just">
              <a:buNone/>
            </a:pPr>
            <a:r>
              <a:rPr lang="en-US" sz="2800" b="1" dirty="0" smtClean="0">
                <a:solidFill>
                  <a:srgbClr val="FF0000"/>
                </a:solidFill>
                <a:latin typeface="High Tower Text" pitchFamily="18" charset="0"/>
              </a:rPr>
              <a:t>First, </a:t>
            </a:r>
            <a:r>
              <a:rPr lang="en-US" sz="2800" dirty="0"/>
              <a:t>calculate the weighted average </a:t>
            </a:r>
            <a:r>
              <a:rPr lang="en-US" sz="2800" dirty="0" smtClean="0"/>
              <a:t>directly as:</a:t>
            </a:r>
          </a:p>
          <a:p>
            <a:pPr marL="0" indent="0" algn="just">
              <a:buNone/>
            </a:pPr>
            <a:endParaRPr lang="en-US" sz="2800" b="1" dirty="0">
              <a:latin typeface="High Tower Text" pitchFamily="18"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5486400"/>
            <a:ext cx="6705600" cy="1219200"/>
          </a:xfrm>
          <a:prstGeom prst="rect">
            <a:avLst/>
          </a:prstGeom>
          <a:ln/>
        </p:spPr>
        <p:style>
          <a:lnRef idx="2">
            <a:schemeClr val="accent2"/>
          </a:lnRef>
          <a:fillRef idx="1">
            <a:schemeClr val="lt1"/>
          </a:fillRef>
          <a:effectRef idx="0">
            <a:schemeClr val="accent2"/>
          </a:effectRef>
          <a:fontRef idx="minor">
            <a:schemeClr val="dk1"/>
          </a:fontRef>
        </p:style>
      </p:pic>
    </p:spTree>
    <p:extLst>
      <p:ext uri="{BB962C8B-B14F-4D97-AF65-F5344CB8AC3E}">
        <p14:creationId xmlns:p14="http://schemas.microsoft.com/office/powerpoint/2010/main" val="35143749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lstStyle/>
          <a:p>
            <a:pPr marL="0" indent="0">
              <a:buNone/>
            </a:pPr>
            <a:r>
              <a:rPr lang="en-US" dirty="0" smtClean="0">
                <a:solidFill>
                  <a:srgbClr val="FF0000"/>
                </a:solidFill>
              </a:rPr>
              <a:t>Second</a:t>
            </a:r>
            <a:r>
              <a:rPr lang="en-US" dirty="0" smtClean="0"/>
              <a:t>, calculate Duration by using this formula:</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Example: </a:t>
            </a:r>
            <a:endParaRPr lang="en-US" dirty="0"/>
          </a:p>
        </p:txBody>
      </p:sp>
      <p:pic>
        <p:nvPicPr>
          <p:cNvPr id="4" name="Picture 3"/>
          <p:cNvPicPr/>
          <p:nvPr/>
        </p:nvPicPr>
        <p:blipFill>
          <a:blip r:embed="rId2"/>
          <a:stretch>
            <a:fillRect/>
          </a:stretch>
        </p:blipFill>
        <p:spPr>
          <a:xfrm>
            <a:off x="685800" y="762000"/>
            <a:ext cx="7924800" cy="1981200"/>
          </a:xfrm>
          <a:prstGeom prst="rect">
            <a:avLst/>
          </a:prstGeom>
        </p:spPr>
        <p:style>
          <a:lnRef idx="2">
            <a:schemeClr val="accent2"/>
          </a:lnRef>
          <a:fillRef idx="1">
            <a:schemeClr val="lt1"/>
          </a:fillRef>
          <a:effectRef idx="0">
            <a:schemeClr val="accent2"/>
          </a:effectRef>
          <a:fontRef idx="minor">
            <a:schemeClr val="dk1"/>
          </a:fontRef>
        </p:style>
      </p:pic>
      <p:pic>
        <p:nvPicPr>
          <p:cNvPr id="5" name="Picture 4"/>
          <p:cNvPicPr/>
          <p:nvPr/>
        </p:nvPicPr>
        <p:blipFill>
          <a:blip r:embed="rId3"/>
          <a:stretch>
            <a:fillRect/>
          </a:stretch>
        </p:blipFill>
        <p:spPr>
          <a:xfrm>
            <a:off x="381000" y="3733800"/>
            <a:ext cx="8458200" cy="2743200"/>
          </a:xfrm>
          <a:prstGeom prst="rect">
            <a:avLst/>
          </a:prstGeom>
        </p:spPr>
      </p:pic>
    </p:spTree>
    <p:extLst>
      <p:ext uri="{BB962C8B-B14F-4D97-AF65-F5344CB8AC3E}">
        <p14:creationId xmlns:p14="http://schemas.microsoft.com/office/powerpoint/2010/main" val="11178580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lstStyle/>
          <a:p>
            <a:pPr algn="just"/>
            <a:r>
              <a:rPr lang="en-US" dirty="0">
                <a:latin typeface="High Tower Text" pitchFamily="18" charset="0"/>
              </a:rPr>
              <a:t>Assuming annual interest payments and an 8 percent yield to maturity on the bonds, duration is computed as</a:t>
            </a:r>
            <a:r>
              <a:rPr lang="en-US" dirty="0" smtClean="0">
                <a:latin typeface="High Tower Text" pitchFamily="18" charset="0"/>
              </a:rPr>
              <a:t>: </a:t>
            </a:r>
            <a:r>
              <a:rPr lang="en-US" b="1" dirty="0" smtClean="0">
                <a:solidFill>
                  <a:srgbClr val="FF0000"/>
                </a:solidFill>
                <a:latin typeface="High Tower Text" pitchFamily="18" charset="0"/>
              </a:rPr>
              <a:t>Bond A</a:t>
            </a:r>
            <a:endParaRPr lang="en-US" b="1" dirty="0">
              <a:solidFill>
                <a:srgbClr val="FF0000"/>
              </a:solidFill>
              <a:latin typeface="High Tower Text" pitchFamily="18" charset="0"/>
            </a:endParaRPr>
          </a:p>
          <a:p>
            <a:pPr algn="just"/>
            <a:endParaRPr lang="en-US" dirty="0">
              <a:latin typeface="High Tower Text" pitchFamily="18"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014538"/>
            <a:ext cx="8534400" cy="453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9585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20000"/>
          </a:bodyPr>
          <a:lstStyle/>
          <a:p>
            <a:pPr lvl="0" algn="just"/>
            <a:r>
              <a:rPr lang="en-US" sz="3000" i="1" dirty="0">
                <a:solidFill>
                  <a:srgbClr val="00B050"/>
                </a:solidFill>
              </a:rPr>
              <a:t>Long-term debt securities </a:t>
            </a:r>
            <a:r>
              <a:rPr lang="en-US" sz="3000" i="1" dirty="0">
                <a:solidFill>
                  <a:prstClr val="black"/>
                </a:solidFill>
              </a:rPr>
              <a:t>can be described as long-term debt instruments </a:t>
            </a:r>
            <a:r>
              <a:rPr lang="en-US" sz="3000" dirty="0">
                <a:solidFill>
                  <a:prstClr val="black"/>
                </a:solidFill>
              </a:rPr>
              <a:t>representing the issuer’s contractual obligation. </a:t>
            </a:r>
          </a:p>
          <a:p>
            <a:pPr lvl="0" algn="just"/>
            <a:r>
              <a:rPr lang="en-US" sz="3000" dirty="0">
                <a:solidFill>
                  <a:prstClr val="black"/>
                </a:solidFill>
              </a:rPr>
              <a:t>Long term securities have maturity longer than 1 year. </a:t>
            </a:r>
          </a:p>
          <a:p>
            <a:pPr lvl="0" algn="just"/>
            <a:r>
              <a:rPr lang="en-US" sz="3000" dirty="0">
                <a:solidFill>
                  <a:prstClr val="black"/>
                </a:solidFill>
              </a:rPr>
              <a:t>The buyer (investor) of these securities is landing money to the issuer, who undertake obligation periodically to pay interest on this loan and repay the principal at a stated maturity date. </a:t>
            </a:r>
          </a:p>
          <a:p>
            <a:pPr lvl="0" algn="just"/>
            <a:r>
              <a:rPr lang="en-US" sz="3000" dirty="0">
                <a:solidFill>
                  <a:prstClr val="black"/>
                </a:solidFill>
              </a:rPr>
              <a:t>Long-term debt securities are traded in the capital markets. </a:t>
            </a:r>
          </a:p>
          <a:p>
            <a:pPr lvl="0" algn="just"/>
            <a:r>
              <a:rPr lang="en-US" sz="3000" dirty="0">
                <a:solidFill>
                  <a:prstClr val="black"/>
                </a:solidFill>
              </a:rPr>
              <a:t>From the investor’s point of view these securities can be treated as a “safe” asset. </a:t>
            </a:r>
          </a:p>
          <a:p>
            <a:endParaRPr lang="en-US" dirty="0"/>
          </a:p>
        </p:txBody>
      </p:sp>
    </p:spTree>
    <p:extLst>
      <p:ext uri="{BB962C8B-B14F-4D97-AF65-F5344CB8AC3E}">
        <p14:creationId xmlns:p14="http://schemas.microsoft.com/office/powerpoint/2010/main" val="26126045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tretch>
            <a:fillRect/>
          </a:stretch>
        </p:blipFill>
        <p:spPr>
          <a:xfrm>
            <a:off x="228600" y="381000"/>
            <a:ext cx="8686800" cy="6096000"/>
          </a:xfrm>
          <a:prstGeom prst="rect">
            <a:avLst/>
          </a:prstGeom>
        </p:spPr>
      </p:pic>
    </p:spTree>
    <p:extLst>
      <p:ext uri="{BB962C8B-B14F-4D97-AF65-F5344CB8AC3E}">
        <p14:creationId xmlns:p14="http://schemas.microsoft.com/office/powerpoint/2010/main" val="8003303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39000" cy="639762"/>
          </a:xfrm>
        </p:spPr>
        <p:txBody>
          <a:bodyPr>
            <a:noAutofit/>
          </a:bodyPr>
          <a:lstStyle/>
          <a:p>
            <a:r>
              <a:rPr lang="en-US" sz="3600" b="1" dirty="0">
                <a:solidFill>
                  <a:srgbClr val="FF0000"/>
                </a:solidFill>
              </a:rPr>
              <a:t>Characteristics of Macaulay Duration</a:t>
            </a:r>
            <a:r>
              <a:rPr lang="en-US" sz="3600" dirty="0">
                <a:solidFill>
                  <a:srgbClr val="FF0000"/>
                </a:solidFill>
              </a:rPr>
              <a:t/>
            </a:r>
            <a:br>
              <a:rPr lang="en-US" sz="3600" dirty="0">
                <a:solidFill>
                  <a:srgbClr val="FF0000"/>
                </a:solidFill>
              </a:rPr>
            </a:br>
            <a:endParaRPr lang="en-US" sz="3600" dirty="0">
              <a:solidFill>
                <a:srgbClr val="FF0000"/>
              </a:solidFill>
            </a:endParaRPr>
          </a:p>
        </p:txBody>
      </p:sp>
      <p:sp>
        <p:nvSpPr>
          <p:cNvPr id="3" name="Content Placeholder 2"/>
          <p:cNvSpPr>
            <a:spLocks noGrp="1"/>
          </p:cNvSpPr>
          <p:nvPr>
            <p:ph idx="1"/>
          </p:nvPr>
        </p:nvSpPr>
        <p:spPr>
          <a:xfrm>
            <a:off x="152400" y="609600"/>
            <a:ext cx="8763000" cy="6019800"/>
          </a:xfrm>
        </p:spPr>
        <p:txBody>
          <a:bodyPr>
            <a:normAutofit fontScale="85000" lnSpcReduction="20000"/>
          </a:bodyPr>
          <a:lstStyle/>
          <a:p>
            <a:pPr algn="just"/>
            <a:r>
              <a:rPr lang="en-US" sz="2800" b="1" dirty="0">
                <a:latin typeface="High Tower Text" pitchFamily="18" charset="0"/>
              </a:rPr>
              <a:t>First</a:t>
            </a:r>
            <a:r>
              <a:rPr lang="en-US" sz="2800" dirty="0">
                <a:latin typeface="High Tower Text" pitchFamily="18" charset="0"/>
              </a:rPr>
              <a:t>, the Macaulay duration of a bond with coupon payments always will be less than its term to maturity because duration gives weight to these interim interest payments.</a:t>
            </a:r>
          </a:p>
          <a:p>
            <a:pPr algn="just"/>
            <a:r>
              <a:rPr lang="en-US" sz="2800" b="1" dirty="0" smtClean="0">
                <a:latin typeface="High Tower Text" pitchFamily="18" charset="0"/>
              </a:rPr>
              <a:t>Second</a:t>
            </a:r>
            <a:r>
              <a:rPr lang="en-US" sz="2800" dirty="0" smtClean="0">
                <a:latin typeface="High Tower Text" pitchFamily="18" charset="0"/>
              </a:rPr>
              <a:t>, </a:t>
            </a:r>
            <a:r>
              <a:rPr lang="en-US" sz="2800" dirty="0">
                <a:latin typeface="High Tower Text" pitchFamily="18" charset="0"/>
              </a:rPr>
              <a:t>A zero coupon bond or a pure discount bond, such as a Treasury bill, will have duration equal to its term to maturity. If you assume a single payment at maturity, duration will equal term to maturity because the only cash flow comes in the final (maturity) year—that is, you receive 100 percent of cash flows in year n.</a:t>
            </a:r>
          </a:p>
          <a:p>
            <a:pPr algn="just"/>
            <a:r>
              <a:rPr lang="en-US" sz="2800" b="1" dirty="0">
                <a:latin typeface="High Tower Text" pitchFamily="18" charset="0"/>
              </a:rPr>
              <a:t>Third,</a:t>
            </a:r>
            <a:r>
              <a:rPr lang="en-US" sz="2800" dirty="0">
                <a:latin typeface="High Tower Text" pitchFamily="18" charset="0"/>
              </a:rPr>
              <a:t> there is generally a positive relationship between term to maturity and Macaulay duration, but duration increases at a decreasing rate with maturity. Therefore, a bond with longer term to maturity almost always will have a higher duration. </a:t>
            </a:r>
          </a:p>
          <a:p>
            <a:pPr algn="just"/>
            <a:r>
              <a:rPr lang="en-US" sz="2800" b="1" dirty="0" smtClean="0">
                <a:latin typeface="High Tower Text" pitchFamily="18" charset="0"/>
              </a:rPr>
              <a:t>Fourth</a:t>
            </a:r>
            <a:r>
              <a:rPr lang="en-US" sz="2800" dirty="0" smtClean="0">
                <a:latin typeface="High Tower Text" pitchFamily="18" charset="0"/>
              </a:rPr>
              <a:t>, The </a:t>
            </a:r>
            <a:r>
              <a:rPr lang="en-US" sz="2800" dirty="0">
                <a:latin typeface="High Tower Text" pitchFamily="18" charset="0"/>
              </a:rPr>
              <a:t>shape of the duration-maturity curve depends on the coupon and the yield to maturity. The curve for a zero coupon bond is a straight line, indicating that duration equals term to maturity. In contrast, the curve for a low-coupon bond selling at a deep discount (due to a high YTM) will turn down at long maturities</a:t>
            </a:r>
          </a:p>
        </p:txBody>
      </p:sp>
    </p:spTree>
    <p:extLst>
      <p:ext uri="{BB962C8B-B14F-4D97-AF65-F5344CB8AC3E}">
        <p14:creationId xmlns:p14="http://schemas.microsoft.com/office/powerpoint/2010/main" val="1575880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a:bodyPr>
          <a:lstStyle/>
          <a:p>
            <a:pPr marL="0" lvl="0" indent="0" algn="just">
              <a:buNone/>
            </a:pPr>
            <a:r>
              <a:rPr lang="en-US" sz="2800" b="1" dirty="0" smtClean="0">
                <a:solidFill>
                  <a:srgbClr val="FF0000"/>
                </a:solidFill>
                <a:latin typeface="High Tower Text" pitchFamily="18" charset="0"/>
              </a:rPr>
              <a:t>2. Modified </a:t>
            </a:r>
            <a:r>
              <a:rPr lang="en-US" sz="2800" b="1" dirty="0">
                <a:solidFill>
                  <a:srgbClr val="FF0000"/>
                </a:solidFill>
                <a:latin typeface="High Tower Text" pitchFamily="18" charset="0"/>
              </a:rPr>
              <a:t>Duration</a:t>
            </a:r>
          </a:p>
          <a:p>
            <a:pPr algn="just"/>
            <a:r>
              <a:rPr lang="en-GB" sz="2800" dirty="0">
                <a:latin typeface="High Tower Text" pitchFamily="18" charset="0"/>
              </a:rPr>
              <a:t>Relative to the Macaulay duration, the modified duration metric is a more precise measure of price sensitivity. It is primarily applied to bonds, but it can also be used with other types of securities that can be considered as a function of yield.</a:t>
            </a:r>
            <a:endParaRPr lang="en-US" sz="2800" dirty="0">
              <a:latin typeface="High Tower Text" pitchFamily="18" charset="0"/>
            </a:endParaRPr>
          </a:p>
          <a:p>
            <a:pPr algn="just"/>
            <a:r>
              <a:rPr lang="en-GB" sz="2800" dirty="0">
                <a:latin typeface="High Tower Text" pitchFamily="18" charset="0"/>
              </a:rPr>
              <a:t>The modified duration figure indicates the percentage change in the bond’s value given an X% interest rate change. Unlike the Macaulay duration, modified duration is measured in percentages. </a:t>
            </a:r>
            <a:r>
              <a:rPr lang="en-GB" sz="2800" dirty="0">
                <a:solidFill>
                  <a:srgbClr val="FF0000"/>
                </a:solidFill>
                <a:latin typeface="High Tower Text" pitchFamily="18" charset="0"/>
              </a:rPr>
              <a:t>Formula</a:t>
            </a:r>
            <a:r>
              <a:rPr lang="en-GB" sz="2800" dirty="0">
                <a:latin typeface="High Tower Text" pitchFamily="18" charset="0"/>
              </a:rPr>
              <a:t>:</a:t>
            </a:r>
            <a:endParaRPr lang="en-US" sz="2800" dirty="0">
              <a:latin typeface="High Tower Text" pitchFamily="18" charset="0"/>
            </a:endParaRPr>
          </a:p>
          <a:p>
            <a:pPr algn="just"/>
            <a:r>
              <a:rPr lang="en-US" sz="2800" dirty="0" smtClean="0">
                <a:latin typeface="High Tower Text" pitchFamily="18" charset="0"/>
              </a:rPr>
              <a:t>   </a:t>
            </a:r>
            <a:endParaRPr lang="en-US" sz="2800" dirty="0">
              <a:latin typeface="High Tower Text" pitchFamily="18" charset="0"/>
            </a:endParaRPr>
          </a:p>
        </p:txBody>
      </p:sp>
      <p:pic>
        <p:nvPicPr>
          <p:cNvPr id="4" name="Picture 3"/>
          <p:cNvPicPr/>
          <p:nvPr/>
        </p:nvPicPr>
        <p:blipFill>
          <a:blip r:embed="rId2"/>
          <a:stretch>
            <a:fillRect/>
          </a:stretch>
        </p:blipFill>
        <p:spPr>
          <a:xfrm>
            <a:off x="838200" y="4800600"/>
            <a:ext cx="6781800" cy="1752600"/>
          </a:xfrm>
          <a:prstGeom prst="rect">
            <a:avLst/>
          </a:prstGeom>
        </p:spPr>
        <p:style>
          <a:lnRef idx="2">
            <a:schemeClr val="accent2"/>
          </a:lnRef>
          <a:fillRef idx="1">
            <a:schemeClr val="lt1"/>
          </a:fillRef>
          <a:effectRef idx="0">
            <a:schemeClr val="accent2"/>
          </a:effectRef>
          <a:fontRef idx="minor">
            <a:schemeClr val="dk1"/>
          </a:fontRef>
        </p:style>
      </p:pic>
    </p:spTree>
    <p:extLst>
      <p:ext uri="{BB962C8B-B14F-4D97-AF65-F5344CB8AC3E}">
        <p14:creationId xmlns:p14="http://schemas.microsoft.com/office/powerpoint/2010/main" val="22250038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lgn="just"/>
            <a:r>
              <a:rPr lang="en-US" b="1" dirty="0">
                <a:solidFill>
                  <a:srgbClr val="FF0000"/>
                </a:solidFill>
                <a:latin typeface="Times New Roman" pitchFamily="18" charset="0"/>
                <a:cs typeface="Times New Roman" pitchFamily="18" charset="0"/>
              </a:rPr>
              <a:t>Bond Price Change </a:t>
            </a:r>
            <a:r>
              <a:rPr lang="en-US" dirty="0">
                <a:latin typeface="Times New Roman" pitchFamily="18" charset="0"/>
                <a:cs typeface="Times New Roman" pitchFamily="18" charset="0"/>
              </a:rPr>
              <a:t>= Yield Change × Modified Duration × Bond Price </a:t>
            </a:r>
            <a:r>
              <a:rPr lang="en-US" dirty="0" smtClean="0">
                <a:latin typeface="Times New Roman" pitchFamily="18" charset="0"/>
                <a:cs typeface="Times New Roman" pitchFamily="18" charset="0"/>
              </a:rPr>
              <a:t>(calculated as the sum of Present </a:t>
            </a:r>
            <a:r>
              <a:rPr lang="en-US" dirty="0">
                <a:latin typeface="Times New Roman" pitchFamily="18" charset="0"/>
                <a:cs typeface="Times New Roman" pitchFamily="18" charset="0"/>
              </a:rPr>
              <a:t>Value of Coupon Payments + Present Value of Par </a:t>
            </a:r>
            <a:r>
              <a:rPr lang="en-US" dirty="0" smtClean="0">
                <a:latin typeface="Times New Roman" pitchFamily="18" charset="0"/>
                <a:cs typeface="Times New Roman" pitchFamily="18" charset="0"/>
              </a:rPr>
              <a:t>Value)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7812739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fontScale="92500"/>
          </a:bodyPr>
          <a:lstStyle/>
          <a:p>
            <a:pPr marL="0" lvl="0" indent="0" algn="just">
              <a:buNone/>
            </a:pPr>
            <a:r>
              <a:rPr lang="en-US" sz="2400" b="1" i="1" dirty="0" smtClean="0">
                <a:solidFill>
                  <a:srgbClr val="FF0000"/>
                </a:solidFill>
                <a:latin typeface="High Tower Text" pitchFamily="18" charset="0"/>
              </a:rPr>
              <a:t>3. Effective </a:t>
            </a:r>
            <a:r>
              <a:rPr lang="en-US" sz="2400" b="1" i="1" dirty="0">
                <a:solidFill>
                  <a:srgbClr val="FF0000"/>
                </a:solidFill>
                <a:latin typeface="High Tower Text" pitchFamily="18" charset="0"/>
              </a:rPr>
              <a:t>Duration</a:t>
            </a:r>
          </a:p>
          <a:p>
            <a:pPr algn="just"/>
            <a:r>
              <a:rPr lang="en-GB" sz="2400" dirty="0">
                <a:latin typeface="High Tower Text" pitchFamily="18" charset="0"/>
              </a:rPr>
              <a:t>Effective duration is a measure of the duration for bonds with embedded options (e.g., callable bonds). Unlike the modified duration and Macaulay duration, effective duration considers fluctuations in the bond’s price movements relative to the changes in the bond’s yield to maturity (YTM). In other words, the measure takes into account possible fluctuations in the expected cash flows of a bond. The effective duration is calculated using the following formula:</a:t>
            </a:r>
            <a:endParaRPr lang="en-US" sz="2400" dirty="0">
              <a:latin typeface="High Tower Text" pitchFamily="18" charset="0"/>
            </a:endParaRPr>
          </a:p>
          <a:p>
            <a:pPr algn="just"/>
            <a:endParaRPr lang="en-US" sz="2400" dirty="0" smtClean="0">
              <a:latin typeface="High Tower Text" pitchFamily="18" charset="0"/>
            </a:endParaRPr>
          </a:p>
          <a:p>
            <a:pPr algn="just"/>
            <a:endParaRPr lang="en-US" sz="2400" dirty="0">
              <a:latin typeface="High Tower Text" pitchFamily="18" charset="0"/>
            </a:endParaRPr>
          </a:p>
          <a:p>
            <a:pPr algn="just"/>
            <a:endParaRPr lang="en-US" sz="2400" dirty="0" smtClean="0">
              <a:latin typeface="High Tower Text" pitchFamily="18" charset="0"/>
            </a:endParaRPr>
          </a:p>
          <a:p>
            <a:pPr algn="just"/>
            <a:endParaRPr lang="en-US" sz="2400" dirty="0">
              <a:latin typeface="High Tower Text" pitchFamily="18" charset="0"/>
            </a:endParaRPr>
          </a:p>
          <a:p>
            <a:pPr algn="just"/>
            <a:r>
              <a:rPr lang="en-US" sz="2400" dirty="0" smtClean="0">
                <a:latin typeface="High Tower Text" pitchFamily="18" charset="0"/>
              </a:rPr>
              <a:t>Where, </a:t>
            </a:r>
            <a:r>
              <a:rPr lang="en-US" sz="2400" b="1" dirty="0">
                <a:latin typeface="High Tower Text" pitchFamily="18" charset="0"/>
              </a:rPr>
              <a:t>V</a:t>
            </a:r>
            <a:r>
              <a:rPr lang="en-US" sz="2400" b="1" baseline="-25000" dirty="0">
                <a:latin typeface="High Tower Text" pitchFamily="18" charset="0"/>
              </a:rPr>
              <a:t>–</a:t>
            </a:r>
            <a:r>
              <a:rPr lang="en-US" sz="2400" b="1" baseline="-25000" dirty="0" err="1">
                <a:latin typeface="High Tower Text" pitchFamily="18" charset="0"/>
              </a:rPr>
              <a:t>Δy</a:t>
            </a:r>
            <a:r>
              <a:rPr lang="en-US" sz="2400" baseline="-25000" dirty="0">
                <a:latin typeface="High Tower Text" pitchFamily="18" charset="0"/>
              </a:rPr>
              <a:t>  </a:t>
            </a:r>
            <a:r>
              <a:rPr lang="en-US" sz="2400" dirty="0">
                <a:latin typeface="High Tower Text" pitchFamily="18" charset="0"/>
              </a:rPr>
              <a:t>– the bond’s value if yield falls by y%</a:t>
            </a:r>
          </a:p>
          <a:p>
            <a:pPr marL="0" lvl="0" indent="0" algn="just">
              <a:buNone/>
            </a:pPr>
            <a:r>
              <a:rPr lang="en-US" sz="2400" b="1" dirty="0" smtClean="0">
                <a:latin typeface="High Tower Text" pitchFamily="18" charset="0"/>
              </a:rPr>
              <a:t>                       </a:t>
            </a:r>
            <a:r>
              <a:rPr lang="en-US" sz="2400" b="1" dirty="0" err="1" smtClean="0">
                <a:latin typeface="High Tower Text" pitchFamily="18" charset="0"/>
              </a:rPr>
              <a:t>V</a:t>
            </a:r>
            <a:r>
              <a:rPr lang="en-US" sz="2400" b="1" baseline="-25000" dirty="0" err="1" smtClean="0">
                <a:latin typeface="High Tower Text" pitchFamily="18" charset="0"/>
              </a:rPr>
              <a:t>+Δy</a:t>
            </a:r>
            <a:r>
              <a:rPr lang="en-US" sz="2400" baseline="-25000" dirty="0">
                <a:latin typeface="High Tower Text" pitchFamily="18" charset="0"/>
              </a:rPr>
              <a:t> </a:t>
            </a:r>
            <a:r>
              <a:rPr lang="en-US" sz="2400" dirty="0">
                <a:latin typeface="High Tower Text" pitchFamily="18" charset="0"/>
              </a:rPr>
              <a:t>– the bond’s value if yield rises by y%</a:t>
            </a:r>
          </a:p>
          <a:p>
            <a:pPr marL="0" lvl="0" indent="0" algn="just">
              <a:buNone/>
            </a:pPr>
            <a:r>
              <a:rPr lang="en-US" sz="2400" b="1" dirty="0" smtClean="0">
                <a:latin typeface="High Tower Text" pitchFamily="18" charset="0"/>
              </a:rPr>
              <a:t>                         V</a:t>
            </a:r>
            <a:r>
              <a:rPr lang="en-US" sz="2400" b="1" baseline="-25000" dirty="0" smtClean="0">
                <a:latin typeface="High Tower Text" pitchFamily="18" charset="0"/>
              </a:rPr>
              <a:t>0</a:t>
            </a:r>
            <a:r>
              <a:rPr lang="en-US" sz="2400" baseline="-25000" dirty="0">
                <a:latin typeface="High Tower Text" pitchFamily="18" charset="0"/>
              </a:rPr>
              <a:t> </a:t>
            </a:r>
            <a:r>
              <a:rPr lang="en-US" sz="2400" dirty="0">
                <a:latin typeface="High Tower Text" pitchFamily="18" charset="0"/>
              </a:rPr>
              <a:t>– the present value of all cash flows of the bond</a:t>
            </a:r>
          </a:p>
          <a:p>
            <a:pPr marL="0" lvl="0" indent="0" algn="just">
              <a:buNone/>
            </a:pPr>
            <a:r>
              <a:rPr lang="en-US" sz="2400" b="1" dirty="0" smtClean="0">
                <a:latin typeface="High Tower Text" pitchFamily="18" charset="0"/>
              </a:rPr>
              <a:t>                          </a:t>
            </a:r>
            <a:r>
              <a:rPr lang="en-US" sz="2400" b="1" dirty="0" err="1" smtClean="0">
                <a:latin typeface="High Tower Text" pitchFamily="18" charset="0"/>
              </a:rPr>
              <a:t>Δ</a:t>
            </a:r>
            <a:r>
              <a:rPr lang="en-US" sz="2400" b="1" baseline="-25000" dirty="0" err="1" smtClean="0">
                <a:latin typeface="High Tower Text" pitchFamily="18" charset="0"/>
              </a:rPr>
              <a:t>y</a:t>
            </a:r>
            <a:r>
              <a:rPr lang="en-US" sz="2400" baseline="-25000" dirty="0">
                <a:latin typeface="High Tower Text" pitchFamily="18" charset="0"/>
              </a:rPr>
              <a:t> </a:t>
            </a:r>
            <a:r>
              <a:rPr lang="en-US" sz="2400" dirty="0">
                <a:latin typeface="High Tower Text" pitchFamily="18" charset="0"/>
              </a:rPr>
              <a:t>– the yield changes</a:t>
            </a:r>
          </a:p>
          <a:p>
            <a:pPr algn="just"/>
            <a:endParaRPr lang="en-US" sz="2400" dirty="0">
              <a:latin typeface="High Tower Text" pitchFamily="18" charset="0"/>
            </a:endParaRPr>
          </a:p>
        </p:txBody>
      </p:sp>
      <p:pic>
        <p:nvPicPr>
          <p:cNvPr id="4" name="Picture 3"/>
          <p:cNvPicPr/>
          <p:nvPr/>
        </p:nvPicPr>
        <p:blipFill>
          <a:blip r:embed="rId2"/>
          <a:stretch>
            <a:fillRect/>
          </a:stretch>
        </p:blipFill>
        <p:spPr>
          <a:xfrm>
            <a:off x="1295400" y="3276600"/>
            <a:ext cx="5410200" cy="1447800"/>
          </a:xfrm>
          <a:prstGeom prst="rect">
            <a:avLst/>
          </a:prstGeom>
        </p:spPr>
        <p:style>
          <a:lnRef idx="2">
            <a:schemeClr val="accent2"/>
          </a:lnRef>
          <a:fillRef idx="1">
            <a:schemeClr val="lt1"/>
          </a:fillRef>
          <a:effectRef idx="0">
            <a:schemeClr val="accent2"/>
          </a:effectRef>
          <a:fontRef idx="minor">
            <a:schemeClr val="dk1"/>
          </a:fontRef>
        </p:style>
      </p:pic>
    </p:spTree>
    <p:extLst>
      <p:ext uri="{BB962C8B-B14F-4D97-AF65-F5344CB8AC3E}">
        <p14:creationId xmlns:p14="http://schemas.microsoft.com/office/powerpoint/2010/main" val="4059262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a:bodyPr>
          <a:lstStyle/>
          <a:p>
            <a:pPr marL="0" indent="0" algn="just">
              <a:buNone/>
            </a:pPr>
            <a:r>
              <a:rPr lang="en-US" sz="2800" b="1" dirty="0" smtClean="0">
                <a:latin typeface="High Tower Text" pitchFamily="18" charset="0"/>
              </a:rPr>
              <a:t>                </a:t>
            </a:r>
            <a:r>
              <a:rPr lang="en-US" sz="2800" b="1" dirty="0" smtClean="0">
                <a:solidFill>
                  <a:srgbClr val="FF0000"/>
                </a:solidFill>
                <a:latin typeface="High Tower Text" pitchFamily="18" charset="0"/>
              </a:rPr>
              <a:t>Usefulness </a:t>
            </a:r>
            <a:r>
              <a:rPr lang="en-US" sz="2800" b="1" dirty="0">
                <a:solidFill>
                  <a:srgbClr val="FF0000"/>
                </a:solidFill>
                <a:latin typeface="High Tower Text" pitchFamily="18" charset="0"/>
              </a:rPr>
              <a:t>of Duration </a:t>
            </a:r>
          </a:p>
          <a:p>
            <a:pPr algn="just"/>
            <a:r>
              <a:rPr lang="en-GB" sz="2800" dirty="0" smtClean="0">
                <a:latin typeface="High Tower Text" pitchFamily="18" charset="0"/>
              </a:rPr>
              <a:t>is </a:t>
            </a:r>
            <a:r>
              <a:rPr lang="en-GB" sz="2800" dirty="0">
                <a:latin typeface="High Tower Text" pitchFamily="18" charset="0"/>
              </a:rPr>
              <a:t>used to quantify the potential impact </a:t>
            </a:r>
            <a:r>
              <a:rPr lang="en-GB" sz="2800" dirty="0" smtClean="0">
                <a:latin typeface="High Tower Text" pitchFamily="18" charset="0"/>
              </a:rPr>
              <a:t>of interest rate risk and credit(default) risk </a:t>
            </a:r>
            <a:r>
              <a:rPr lang="en-GB" sz="2800" dirty="0">
                <a:latin typeface="High Tower Text" pitchFamily="18" charset="0"/>
              </a:rPr>
              <a:t>will have on a bond's price because both factors will affect a bond's expected YTM.</a:t>
            </a:r>
            <a:endParaRPr lang="en-US" sz="2800" dirty="0">
              <a:latin typeface="High Tower Text" pitchFamily="18" charset="0"/>
            </a:endParaRPr>
          </a:p>
          <a:p>
            <a:pPr marL="0" indent="0" algn="just">
              <a:buNone/>
            </a:pPr>
            <a:r>
              <a:rPr lang="en-US" sz="2800" dirty="0" smtClean="0">
                <a:latin typeface="High Tower Text" pitchFamily="18" charset="0"/>
              </a:rPr>
              <a:t>                 </a:t>
            </a:r>
            <a:r>
              <a:rPr lang="en-US" sz="3600" dirty="0" smtClean="0">
                <a:solidFill>
                  <a:srgbClr val="FF0000"/>
                </a:solidFill>
                <a:latin typeface="High Tower Text" pitchFamily="18" charset="0"/>
              </a:rPr>
              <a:t>Bond Convexity</a:t>
            </a:r>
          </a:p>
          <a:p>
            <a:pPr marL="0" indent="0" algn="just">
              <a:buNone/>
            </a:pPr>
            <a:r>
              <a:rPr lang="en-US" b="1" dirty="0">
                <a:solidFill>
                  <a:srgbClr val="FF0000"/>
                </a:solidFill>
                <a:latin typeface="High Tower Text" pitchFamily="18" charset="0"/>
              </a:rPr>
              <a:t>Convexity</a:t>
            </a:r>
            <a:r>
              <a:rPr lang="en-US" b="1" dirty="0">
                <a:latin typeface="High Tower Text" pitchFamily="18" charset="0"/>
              </a:rPr>
              <a:t> </a:t>
            </a:r>
            <a:r>
              <a:rPr lang="en-US" dirty="0">
                <a:latin typeface="High Tower Text" pitchFamily="18" charset="0"/>
              </a:rPr>
              <a:t>is measure of the curvature, or the degree of the curve, in the relationship between bond prices and bond yields. It demonstrates how the duration of a bond changes as the interest rate changes. Portfolio managers will use convexity as a risk-management tool, to measure and manage the portfolio's exposure to </a:t>
            </a:r>
            <a:r>
              <a:rPr lang="en-US" u="sng" dirty="0">
                <a:latin typeface="High Tower Text" pitchFamily="18" charset="0"/>
              </a:rPr>
              <a:t>interest rate risk</a:t>
            </a:r>
            <a:r>
              <a:rPr lang="en-US" dirty="0">
                <a:latin typeface="High Tower Text" pitchFamily="18" charset="0"/>
              </a:rPr>
              <a:t>.</a:t>
            </a:r>
          </a:p>
          <a:p>
            <a:pPr marL="0" indent="0" algn="just">
              <a:buNone/>
            </a:pPr>
            <a:endParaRPr lang="en-US" dirty="0">
              <a:solidFill>
                <a:srgbClr val="FF0000"/>
              </a:solidFill>
              <a:latin typeface="High Tower Text" pitchFamily="18" charset="0"/>
            </a:endParaRPr>
          </a:p>
        </p:txBody>
      </p:sp>
    </p:spTree>
    <p:extLst>
      <p:ext uri="{BB962C8B-B14F-4D97-AF65-F5344CB8AC3E}">
        <p14:creationId xmlns:p14="http://schemas.microsoft.com/office/powerpoint/2010/main" val="12152873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172200"/>
          </a:xfrm>
        </p:spPr>
        <p:txBody>
          <a:bodyPr>
            <a:normAutofit fontScale="85000" lnSpcReduction="20000"/>
          </a:bodyPr>
          <a:lstStyle/>
          <a:p>
            <a:pPr algn="just"/>
            <a:r>
              <a:rPr lang="en-US" b="1" dirty="0">
                <a:solidFill>
                  <a:srgbClr val="FF0000"/>
                </a:solidFill>
                <a:latin typeface="High Tower Text" pitchFamily="18" charset="0"/>
              </a:rPr>
              <a:t>Convexity</a:t>
            </a:r>
            <a:r>
              <a:rPr lang="en-US" dirty="0">
                <a:latin typeface="High Tower Text" pitchFamily="18" charset="0"/>
              </a:rPr>
              <a:t> measures the sensitivity of the bond’s duration to change is yield. </a:t>
            </a:r>
            <a:endParaRPr lang="en-US" dirty="0" smtClean="0">
              <a:latin typeface="High Tower Text" pitchFamily="18" charset="0"/>
            </a:endParaRPr>
          </a:p>
          <a:p>
            <a:pPr algn="just"/>
            <a:r>
              <a:rPr lang="en-US" b="1" dirty="0" smtClean="0">
                <a:solidFill>
                  <a:srgbClr val="FF0000"/>
                </a:solidFill>
                <a:latin typeface="High Tower Text" pitchFamily="18" charset="0"/>
              </a:rPr>
              <a:t>Convexity</a:t>
            </a:r>
            <a:r>
              <a:rPr lang="en-US" dirty="0" smtClean="0">
                <a:latin typeface="High Tower Text" pitchFamily="18" charset="0"/>
              </a:rPr>
              <a:t> </a:t>
            </a:r>
            <a:r>
              <a:rPr lang="en-US" dirty="0">
                <a:latin typeface="High Tower Text" pitchFamily="18" charset="0"/>
              </a:rPr>
              <a:t>is a good measure for bond price changes with </a:t>
            </a:r>
            <a:r>
              <a:rPr lang="en-US" b="1" dirty="0">
                <a:solidFill>
                  <a:srgbClr val="00B050"/>
                </a:solidFill>
                <a:latin typeface="High Tower Text" pitchFamily="18" charset="0"/>
              </a:rPr>
              <a:t>greater fluctuations</a:t>
            </a:r>
            <a:r>
              <a:rPr lang="en-US" dirty="0">
                <a:latin typeface="High Tower Text" pitchFamily="18" charset="0"/>
              </a:rPr>
              <a:t> in the interest rates.</a:t>
            </a:r>
          </a:p>
          <a:p>
            <a:pPr algn="just"/>
            <a:r>
              <a:rPr lang="en-US" b="1" dirty="0">
                <a:solidFill>
                  <a:srgbClr val="FF0000"/>
                </a:solidFill>
                <a:latin typeface="High Tower Text" pitchFamily="18" charset="0"/>
              </a:rPr>
              <a:t>Convexity</a:t>
            </a:r>
            <a:r>
              <a:rPr lang="en-US" dirty="0">
                <a:latin typeface="High Tower Text" pitchFamily="18" charset="0"/>
              </a:rPr>
              <a:t> is a risk management tool used to define how risky a bond is as more the convexity of the bond, more is its price sensitivity to interest rate movements</a:t>
            </a:r>
            <a:r>
              <a:rPr lang="en-US" dirty="0" smtClean="0">
                <a:latin typeface="High Tower Text" pitchFamily="18" charset="0"/>
              </a:rPr>
              <a:t>.</a:t>
            </a:r>
          </a:p>
          <a:p>
            <a:pPr algn="just"/>
            <a:r>
              <a:rPr lang="en-US" dirty="0" smtClean="0">
                <a:latin typeface="High Tower Text" pitchFamily="18" charset="0"/>
              </a:rPr>
              <a:t> </a:t>
            </a:r>
            <a:r>
              <a:rPr lang="en-US" dirty="0">
                <a:latin typeface="High Tower Text" pitchFamily="18" charset="0"/>
              </a:rPr>
              <a:t>A bond with a higher convexity has larger price change when the interest rate drops than a bond with lower convexity. </a:t>
            </a:r>
            <a:endParaRPr lang="en-US" dirty="0" smtClean="0">
              <a:latin typeface="High Tower Text" pitchFamily="18" charset="0"/>
            </a:endParaRPr>
          </a:p>
          <a:p>
            <a:pPr algn="just"/>
            <a:r>
              <a:rPr lang="en-US" dirty="0" smtClean="0">
                <a:latin typeface="High Tower Text" pitchFamily="18" charset="0"/>
              </a:rPr>
              <a:t>Hence </a:t>
            </a:r>
            <a:r>
              <a:rPr lang="en-US" dirty="0">
                <a:latin typeface="High Tower Text" pitchFamily="18" charset="0"/>
              </a:rPr>
              <a:t>when two similar bonds are evaluated for investment with similar yield and duration the one with </a:t>
            </a:r>
            <a:r>
              <a:rPr lang="en-US" b="1" dirty="0">
                <a:solidFill>
                  <a:srgbClr val="00B050"/>
                </a:solidFill>
                <a:latin typeface="High Tower Text" pitchFamily="18" charset="0"/>
              </a:rPr>
              <a:t>higher</a:t>
            </a:r>
            <a:r>
              <a:rPr lang="en-US" dirty="0">
                <a:solidFill>
                  <a:srgbClr val="00B050"/>
                </a:solidFill>
                <a:latin typeface="High Tower Text" pitchFamily="18" charset="0"/>
              </a:rPr>
              <a:t> </a:t>
            </a:r>
            <a:r>
              <a:rPr lang="en-US" b="1" dirty="0">
                <a:solidFill>
                  <a:srgbClr val="00B050"/>
                </a:solidFill>
                <a:latin typeface="High Tower Text" pitchFamily="18" charset="0"/>
              </a:rPr>
              <a:t>convexity</a:t>
            </a:r>
            <a:r>
              <a:rPr lang="en-US" dirty="0">
                <a:solidFill>
                  <a:srgbClr val="00B050"/>
                </a:solidFill>
                <a:latin typeface="High Tower Text" pitchFamily="18" charset="0"/>
              </a:rPr>
              <a:t> </a:t>
            </a:r>
            <a:r>
              <a:rPr lang="en-US" dirty="0">
                <a:latin typeface="High Tower Text" pitchFamily="18" charset="0"/>
              </a:rPr>
              <a:t>is preferred in a stable or falling interest rate scenarios as price change is larger. </a:t>
            </a:r>
            <a:endParaRPr lang="en-US" dirty="0" smtClean="0">
              <a:latin typeface="High Tower Text" pitchFamily="18" charset="0"/>
            </a:endParaRPr>
          </a:p>
          <a:p>
            <a:pPr algn="just"/>
            <a:r>
              <a:rPr lang="en-US" dirty="0" smtClean="0">
                <a:latin typeface="High Tower Text" pitchFamily="18" charset="0"/>
              </a:rPr>
              <a:t>In </a:t>
            </a:r>
            <a:r>
              <a:rPr lang="en-US" dirty="0">
                <a:latin typeface="High Tower Text" pitchFamily="18" charset="0"/>
              </a:rPr>
              <a:t>a falling interest rate scenario again a higher convexity would be better as the price loss for an increase in interest rates would be smaller. </a:t>
            </a:r>
          </a:p>
        </p:txBody>
      </p:sp>
    </p:spTree>
    <p:extLst>
      <p:ext uri="{BB962C8B-B14F-4D97-AF65-F5344CB8AC3E}">
        <p14:creationId xmlns:p14="http://schemas.microsoft.com/office/powerpoint/2010/main" val="28009466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r>
              <a:rPr lang="en-US" b="1" dirty="0" smtClean="0">
                <a:solidFill>
                  <a:srgbClr val="00B050"/>
                </a:solidFill>
                <a:latin typeface="High Tower Text" pitchFamily="18" charset="0"/>
              </a:rPr>
              <a:t>Which Bond is more convex? Bond A or B?</a:t>
            </a:r>
          </a:p>
          <a:p>
            <a:endParaRPr lang="en-US" dirty="0">
              <a:latin typeface="High Tower Text" pitchFamily="18" charset="0"/>
            </a:endParaRPr>
          </a:p>
          <a:p>
            <a:endParaRPr lang="en-US" dirty="0" smtClean="0">
              <a:latin typeface="High Tower Text" pitchFamily="18" charset="0"/>
            </a:endParaRPr>
          </a:p>
          <a:p>
            <a:endParaRPr lang="en-US" dirty="0">
              <a:latin typeface="High Tower Text" pitchFamily="18" charset="0"/>
            </a:endParaRPr>
          </a:p>
          <a:p>
            <a:endParaRPr lang="en-US" dirty="0" smtClean="0">
              <a:latin typeface="High Tower Text" pitchFamily="18" charset="0"/>
            </a:endParaRPr>
          </a:p>
          <a:p>
            <a:endParaRPr lang="en-US" dirty="0">
              <a:latin typeface="High Tower Text" pitchFamily="18" charset="0"/>
            </a:endParaRPr>
          </a:p>
          <a:p>
            <a:endParaRPr lang="en-US" dirty="0" smtClean="0">
              <a:latin typeface="High Tower Text" pitchFamily="18" charset="0"/>
            </a:endParaRPr>
          </a:p>
          <a:p>
            <a:endParaRPr lang="en-US" dirty="0">
              <a:latin typeface="High Tower Text" pitchFamily="18" charset="0"/>
            </a:endParaRPr>
          </a:p>
          <a:p>
            <a:endParaRPr lang="en-US" dirty="0" smtClean="0">
              <a:latin typeface="High Tower Text" pitchFamily="18" charset="0"/>
            </a:endParaRPr>
          </a:p>
          <a:p>
            <a:r>
              <a:rPr lang="en-US" b="1" u="sng" dirty="0" smtClean="0">
                <a:solidFill>
                  <a:srgbClr val="FF0000"/>
                </a:solidFill>
                <a:latin typeface="High Tower Text" pitchFamily="18" charset="0"/>
              </a:rPr>
              <a:t>Answer</a:t>
            </a:r>
            <a:r>
              <a:rPr lang="en-US" b="1" dirty="0" smtClean="0">
                <a:solidFill>
                  <a:srgbClr val="FF0000"/>
                </a:solidFill>
                <a:latin typeface="High Tower Text" pitchFamily="18" charset="0"/>
              </a:rPr>
              <a:t>: Bond A is more Convex than Bond B</a:t>
            </a:r>
            <a:endParaRPr lang="en-US" b="1" dirty="0">
              <a:solidFill>
                <a:srgbClr val="FF0000"/>
              </a:solidFill>
              <a:latin typeface="High Tower Text" pitchFamily="18" charset="0"/>
            </a:endParaRPr>
          </a:p>
        </p:txBody>
      </p:sp>
      <p:pic>
        <p:nvPicPr>
          <p:cNvPr id="4" name="Picture 3"/>
          <p:cNvPicPr/>
          <p:nvPr/>
        </p:nvPicPr>
        <p:blipFill>
          <a:blip r:embed="rId2"/>
          <a:stretch>
            <a:fillRect/>
          </a:stretch>
        </p:blipFill>
        <p:spPr>
          <a:xfrm>
            <a:off x="152400" y="990600"/>
            <a:ext cx="8991599" cy="4419600"/>
          </a:xfrm>
          <a:prstGeom prst="rect">
            <a:avLst/>
          </a:prstGeom>
        </p:spPr>
      </p:pic>
    </p:spTree>
    <p:extLst>
      <p:ext uri="{BB962C8B-B14F-4D97-AF65-F5344CB8AC3E}">
        <p14:creationId xmlns:p14="http://schemas.microsoft.com/office/powerpoint/2010/main" val="36897783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324600"/>
          </a:xfrm>
        </p:spPr>
        <p:txBody>
          <a:bodyPr>
            <a:normAutofit fontScale="77500" lnSpcReduction="20000"/>
          </a:bodyPr>
          <a:lstStyle/>
          <a:p>
            <a:pPr algn="just"/>
            <a:r>
              <a:rPr lang="en-US" sz="2800" b="1" dirty="0">
                <a:latin typeface="High Tower Text" pitchFamily="18" charset="0"/>
              </a:rPr>
              <a:t>In short</a:t>
            </a:r>
            <a:r>
              <a:rPr lang="en-US" sz="2800" dirty="0">
                <a:latin typeface="High Tower Text" pitchFamily="18" charset="0"/>
              </a:rPr>
              <a:t>, </a:t>
            </a:r>
          </a:p>
          <a:p>
            <a:pPr lvl="0" algn="just"/>
            <a:r>
              <a:rPr lang="en-US" sz="2800" dirty="0">
                <a:latin typeface="High Tower Text" pitchFamily="18" charset="0"/>
              </a:rPr>
              <a:t>at low yields, the modified duration changes very quickly as the yield changes (since the price-yield curve is very steep); therefore, </a:t>
            </a:r>
            <a:r>
              <a:rPr lang="en-US" sz="2800" dirty="0">
                <a:solidFill>
                  <a:srgbClr val="FF0000"/>
                </a:solidFill>
                <a:latin typeface="High Tower Text" pitchFamily="18" charset="0"/>
              </a:rPr>
              <a:t>the convexity is high</a:t>
            </a:r>
          </a:p>
          <a:p>
            <a:pPr lvl="0" algn="just"/>
            <a:r>
              <a:rPr lang="en-US" sz="2800" dirty="0">
                <a:latin typeface="High Tower Text" pitchFamily="18" charset="0"/>
              </a:rPr>
              <a:t>at higher yields, the modified duration changes very slowly as the yield changes (since the price-yield curve is relatively flat); therefore, </a:t>
            </a:r>
            <a:r>
              <a:rPr lang="en-US" sz="2800" dirty="0">
                <a:solidFill>
                  <a:srgbClr val="FF0000"/>
                </a:solidFill>
                <a:latin typeface="High Tower Text" pitchFamily="18" charset="0"/>
              </a:rPr>
              <a:t>the convexity is low</a:t>
            </a:r>
          </a:p>
          <a:p>
            <a:pPr algn="just"/>
            <a:r>
              <a:rPr lang="en-US" sz="2800" b="1" dirty="0">
                <a:latin typeface="High Tower Text" pitchFamily="18" charset="0"/>
              </a:rPr>
              <a:t>Convexity can be positive or negative</a:t>
            </a:r>
            <a:endParaRPr lang="en-US" sz="2800" dirty="0">
              <a:latin typeface="High Tower Text" pitchFamily="18" charset="0"/>
            </a:endParaRPr>
          </a:p>
          <a:p>
            <a:pPr algn="just"/>
            <a:r>
              <a:rPr lang="en-US" sz="2800" dirty="0">
                <a:latin typeface="High Tower Text" pitchFamily="18" charset="0"/>
              </a:rPr>
              <a:t>A bond has </a:t>
            </a:r>
            <a:r>
              <a:rPr lang="en-US" sz="2800" b="1" dirty="0">
                <a:latin typeface="High Tower Text" pitchFamily="18" charset="0"/>
              </a:rPr>
              <a:t>positive convexity</a:t>
            </a:r>
            <a:r>
              <a:rPr lang="en-US" sz="2800" dirty="0">
                <a:latin typeface="High Tower Text" pitchFamily="18" charset="0"/>
              </a:rPr>
              <a:t> if the yield and the duration of the bond increase or decrease together, i.e. they have a positive correlation. The yield curve for this typically moves upward. This typical is for a bond which does not have a call option or a prepayment option. </a:t>
            </a:r>
          </a:p>
          <a:p>
            <a:pPr algn="just"/>
            <a:r>
              <a:rPr lang="en-US" sz="2800" dirty="0">
                <a:latin typeface="High Tower Text" pitchFamily="18" charset="0"/>
              </a:rPr>
              <a:t>Bonds have </a:t>
            </a:r>
            <a:r>
              <a:rPr lang="en-US" sz="2800" b="1" dirty="0">
                <a:latin typeface="High Tower Text" pitchFamily="18" charset="0"/>
              </a:rPr>
              <a:t>negative convexity</a:t>
            </a:r>
            <a:r>
              <a:rPr lang="en-US" sz="2800" dirty="0">
                <a:latin typeface="High Tower Text" pitchFamily="18" charset="0"/>
              </a:rPr>
              <a:t> when the yield increases the duration decreases i.e. there is a negative correlation between yield and duration and the yield curve moves downward. These are typically </a:t>
            </a:r>
            <a:r>
              <a:rPr lang="en-US" sz="2800" u="sng" dirty="0">
                <a:latin typeface="High Tower Text" pitchFamily="18" charset="0"/>
                <a:hlinkClick r:id="rId2"/>
              </a:rPr>
              <a:t>bonds with call options</a:t>
            </a:r>
            <a:r>
              <a:rPr lang="en-US" sz="2800" dirty="0">
                <a:latin typeface="High Tower Text" pitchFamily="18" charset="0"/>
              </a:rPr>
              <a:t>, </a:t>
            </a:r>
            <a:r>
              <a:rPr lang="en-US" sz="2800" u="sng" dirty="0">
                <a:latin typeface="High Tower Text" pitchFamily="18" charset="0"/>
                <a:hlinkClick r:id="rId3"/>
              </a:rPr>
              <a:t>mortgage-backed securities</a:t>
            </a:r>
            <a:r>
              <a:rPr lang="en-US" sz="2800" dirty="0">
                <a:latin typeface="High Tower Text" pitchFamily="18" charset="0"/>
              </a:rPr>
              <a:t> and those bonds which have a repayment option. If the bond with prepayment or call option has a premium to be paid for the early exit then the convexity may turn positive</a:t>
            </a:r>
            <a:r>
              <a:rPr lang="en-US" sz="2800" dirty="0" smtClean="0">
                <a:latin typeface="High Tower Text" pitchFamily="18" charset="0"/>
              </a:rPr>
              <a:t>. </a:t>
            </a:r>
            <a:r>
              <a:rPr lang="en-US" sz="2800" b="1" dirty="0" smtClean="0">
                <a:solidFill>
                  <a:srgbClr val="FF0000"/>
                </a:solidFill>
                <a:latin typeface="High Tower Text" pitchFamily="18" charset="0"/>
              </a:rPr>
              <a:t>See the next graph</a:t>
            </a:r>
            <a:endParaRPr lang="en-US" sz="2800" b="1" dirty="0">
              <a:solidFill>
                <a:srgbClr val="FF0000"/>
              </a:solidFill>
              <a:latin typeface="High Tower Text" pitchFamily="18" charset="0"/>
            </a:endParaRPr>
          </a:p>
          <a:p>
            <a:pPr algn="just"/>
            <a:endParaRPr lang="en-US" sz="2800" dirty="0">
              <a:latin typeface="High Tower Text" pitchFamily="18" charset="0"/>
            </a:endParaRPr>
          </a:p>
        </p:txBody>
      </p:sp>
    </p:spTree>
    <p:extLst>
      <p:ext uri="{BB962C8B-B14F-4D97-AF65-F5344CB8AC3E}">
        <p14:creationId xmlns:p14="http://schemas.microsoft.com/office/powerpoint/2010/main" val="8039476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85000" lnSpcReduction="10000"/>
          </a:bodyPr>
          <a:lstStyle/>
          <a:p>
            <a:endParaRPr lang="en-US" dirty="0" smtClean="0">
              <a:latin typeface="High Tower Text" pitchFamily="18" charset="0"/>
            </a:endParaRPr>
          </a:p>
          <a:p>
            <a:endParaRPr lang="en-US" dirty="0">
              <a:latin typeface="High Tower Text" pitchFamily="18" charset="0"/>
            </a:endParaRPr>
          </a:p>
          <a:p>
            <a:endParaRPr lang="en-US" dirty="0" smtClean="0">
              <a:latin typeface="High Tower Text" pitchFamily="18" charset="0"/>
            </a:endParaRPr>
          </a:p>
          <a:p>
            <a:endParaRPr lang="en-US" dirty="0">
              <a:latin typeface="High Tower Text" pitchFamily="18" charset="0"/>
            </a:endParaRPr>
          </a:p>
          <a:p>
            <a:endParaRPr lang="en-US" dirty="0" smtClean="0">
              <a:latin typeface="High Tower Text" pitchFamily="18" charset="0"/>
            </a:endParaRPr>
          </a:p>
          <a:p>
            <a:endParaRPr lang="en-US" dirty="0">
              <a:latin typeface="High Tower Text" pitchFamily="18" charset="0"/>
            </a:endParaRPr>
          </a:p>
          <a:p>
            <a:endParaRPr lang="en-US" dirty="0" smtClean="0">
              <a:latin typeface="High Tower Text" pitchFamily="18" charset="0"/>
            </a:endParaRPr>
          </a:p>
          <a:p>
            <a:endParaRPr lang="en-US" dirty="0">
              <a:latin typeface="High Tower Text" pitchFamily="18" charset="0"/>
            </a:endParaRPr>
          </a:p>
          <a:p>
            <a:endParaRPr lang="en-US" dirty="0" smtClean="0">
              <a:latin typeface="High Tower Text" pitchFamily="18" charset="0"/>
            </a:endParaRPr>
          </a:p>
          <a:p>
            <a:r>
              <a:rPr lang="en-US" dirty="0">
                <a:latin typeface="High Tower Text" pitchFamily="18" charset="0"/>
              </a:rPr>
              <a:t>The measured convexity of the bond when there is no expected change in future cash flows is called </a:t>
            </a:r>
            <a:r>
              <a:rPr lang="en-US" b="1" dirty="0">
                <a:latin typeface="High Tower Text" pitchFamily="18" charset="0"/>
              </a:rPr>
              <a:t>modified convexity</a:t>
            </a:r>
            <a:r>
              <a:rPr lang="en-US" dirty="0">
                <a:latin typeface="High Tower Text" pitchFamily="18" charset="0"/>
              </a:rPr>
              <a:t>. When there are changes expected in the future cash flows the convexity that is measured is the</a:t>
            </a:r>
            <a:r>
              <a:rPr lang="en-US" b="1" dirty="0">
                <a:latin typeface="High Tower Text" pitchFamily="18" charset="0"/>
              </a:rPr>
              <a:t> effective convexity</a:t>
            </a:r>
            <a:r>
              <a:rPr lang="en-US" dirty="0">
                <a:latin typeface="High Tower Text" pitchFamily="18" charset="0"/>
              </a:rPr>
              <a:t>.</a:t>
            </a:r>
          </a:p>
          <a:p>
            <a:endParaRPr lang="en-US" dirty="0">
              <a:latin typeface="High Tower Text" pitchFamily="18" charset="0"/>
            </a:endParaRPr>
          </a:p>
        </p:txBody>
      </p:sp>
      <p:pic>
        <p:nvPicPr>
          <p:cNvPr id="4" name="Picture 3"/>
          <p:cNvPicPr/>
          <p:nvPr/>
        </p:nvPicPr>
        <p:blipFill>
          <a:blip r:embed="rId2"/>
          <a:stretch>
            <a:fillRect/>
          </a:stretch>
        </p:blipFill>
        <p:spPr>
          <a:xfrm>
            <a:off x="304800" y="152400"/>
            <a:ext cx="8458200" cy="4114800"/>
          </a:xfrm>
          <a:prstGeom prst="rect">
            <a:avLst/>
          </a:prstGeom>
        </p:spPr>
      </p:pic>
    </p:spTree>
    <p:extLst>
      <p:ext uri="{BB962C8B-B14F-4D97-AF65-F5344CB8AC3E}">
        <p14:creationId xmlns:p14="http://schemas.microsoft.com/office/powerpoint/2010/main" val="2749163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pPr lvl="0" algn="just"/>
            <a:r>
              <a:rPr lang="en-US" dirty="0">
                <a:solidFill>
                  <a:prstClr val="black"/>
                </a:solidFill>
              </a:rPr>
              <a:t>But in reality the safety of investment in fixed income securities is strongly related with the default risk of an issuer. </a:t>
            </a:r>
          </a:p>
          <a:p>
            <a:pPr lvl="0" algn="just"/>
            <a:r>
              <a:rPr lang="en-US" dirty="0">
                <a:solidFill>
                  <a:prstClr val="black"/>
                </a:solidFill>
              </a:rPr>
              <a:t>The major representatives of long-term debt securities are </a:t>
            </a:r>
            <a:r>
              <a:rPr lang="en-US" i="1" dirty="0">
                <a:solidFill>
                  <a:prstClr val="black"/>
                </a:solidFill>
              </a:rPr>
              <a:t>bonds, but today there are a big variety of different kinds of bonds, </a:t>
            </a:r>
            <a:r>
              <a:rPr lang="en-US" dirty="0">
                <a:solidFill>
                  <a:prstClr val="black"/>
                </a:solidFill>
              </a:rPr>
              <a:t>which differ not only by the different issuers (governments, municipals, companies, agencies, etc.), but by </a:t>
            </a:r>
            <a:r>
              <a:rPr lang="en-US" dirty="0">
                <a:solidFill>
                  <a:srgbClr val="00B050"/>
                </a:solidFill>
              </a:rPr>
              <a:t>different schemes of interest payments </a:t>
            </a:r>
            <a:r>
              <a:rPr lang="en-US" dirty="0">
                <a:solidFill>
                  <a:prstClr val="black"/>
                </a:solidFill>
              </a:rPr>
              <a:t>which is a result of bringing financial innovations to the long-term debt securities market. </a:t>
            </a:r>
          </a:p>
          <a:p>
            <a:endParaRPr lang="en-US" dirty="0"/>
          </a:p>
        </p:txBody>
      </p:sp>
    </p:spTree>
    <p:extLst>
      <p:ext uri="{BB962C8B-B14F-4D97-AF65-F5344CB8AC3E}">
        <p14:creationId xmlns:p14="http://schemas.microsoft.com/office/powerpoint/2010/main" val="15958669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92500" lnSpcReduction="20000"/>
          </a:bodyPr>
          <a:lstStyle/>
          <a:p>
            <a:pPr marL="0" lvl="0" indent="0" algn="just">
              <a:buNone/>
            </a:pPr>
            <a:r>
              <a:rPr lang="en-US" sz="3000" b="1" dirty="0" smtClean="0">
                <a:solidFill>
                  <a:srgbClr val="FF0000"/>
                </a:solidFill>
                <a:latin typeface="High Tower Text" pitchFamily="18" charset="0"/>
              </a:rPr>
              <a:t>Major Difference of Bond Duration and Convexity</a:t>
            </a:r>
          </a:p>
          <a:p>
            <a:pPr lvl="0" algn="just">
              <a:buFont typeface="Wingdings" pitchFamily="2" charset="2"/>
              <a:buChar char="ü"/>
            </a:pPr>
            <a:r>
              <a:rPr lang="en-US" b="1" dirty="0" smtClean="0">
                <a:solidFill>
                  <a:srgbClr val="FF0000"/>
                </a:solidFill>
                <a:latin typeface="High Tower Text" pitchFamily="18" charset="0"/>
              </a:rPr>
              <a:t>Duration </a:t>
            </a:r>
            <a:r>
              <a:rPr lang="en-US" b="1" dirty="0">
                <a:solidFill>
                  <a:srgbClr val="FF0000"/>
                </a:solidFill>
                <a:latin typeface="High Tower Text" pitchFamily="18" charset="0"/>
              </a:rPr>
              <a:t>of a bond </a:t>
            </a:r>
            <a:r>
              <a:rPr lang="en-US" dirty="0">
                <a:latin typeface="High Tower Text" pitchFamily="18" charset="0"/>
              </a:rPr>
              <a:t>is the linear relationship between the </a:t>
            </a:r>
            <a:r>
              <a:rPr lang="en-US" b="1" dirty="0">
                <a:solidFill>
                  <a:srgbClr val="00B050"/>
                </a:solidFill>
                <a:latin typeface="High Tower Text" pitchFamily="18" charset="0"/>
              </a:rPr>
              <a:t>bond price </a:t>
            </a:r>
            <a:r>
              <a:rPr lang="en-US" dirty="0">
                <a:latin typeface="High Tower Text" pitchFamily="18" charset="0"/>
              </a:rPr>
              <a:t>and </a:t>
            </a:r>
            <a:r>
              <a:rPr lang="en-US" b="1" dirty="0">
                <a:solidFill>
                  <a:srgbClr val="00B050"/>
                </a:solidFill>
                <a:latin typeface="High Tower Text" pitchFamily="18" charset="0"/>
              </a:rPr>
              <a:t>interest rates </a:t>
            </a:r>
            <a:r>
              <a:rPr lang="en-US" dirty="0">
                <a:latin typeface="High Tower Text" pitchFamily="18" charset="0"/>
              </a:rPr>
              <a:t>where, as interest rates increase bond price decreases. Simply put, a higher duration implies that the bond price is more sensitive to rate changes. </a:t>
            </a:r>
            <a:r>
              <a:rPr lang="en-US" b="1" dirty="0">
                <a:latin typeface="High Tower Text" pitchFamily="18" charset="0"/>
              </a:rPr>
              <a:t>For a small and sudden change </a:t>
            </a:r>
            <a:r>
              <a:rPr lang="en-US" dirty="0">
                <a:latin typeface="High Tower Text" pitchFamily="18" charset="0"/>
              </a:rPr>
              <a:t>in bond yield </a:t>
            </a:r>
            <a:r>
              <a:rPr lang="en-US" b="1" dirty="0">
                <a:latin typeface="High Tower Text" pitchFamily="18" charset="0"/>
              </a:rPr>
              <a:t>duration is a good measure of the sensitivity of the bond price</a:t>
            </a:r>
            <a:r>
              <a:rPr lang="en-US" dirty="0">
                <a:latin typeface="High Tower Text" pitchFamily="18" charset="0"/>
              </a:rPr>
              <a:t>. However, for larger changes in yield, the duration measure is not effective as the relationship is non-linear and is a curve.</a:t>
            </a:r>
          </a:p>
          <a:p>
            <a:pPr lvl="0" algn="just">
              <a:buFont typeface="Wingdings" pitchFamily="2" charset="2"/>
              <a:buChar char="ü"/>
            </a:pPr>
            <a:r>
              <a:rPr lang="en-US" dirty="0">
                <a:solidFill>
                  <a:srgbClr val="FF0000"/>
                </a:solidFill>
                <a:latin typeface="High Tower Text" pitchFamily="18" charset="0"/>
              </a:rPr>
              <a:t>Convexity</a:t>
            </a:r>
            <a:r>
              <a:rPr lang="en-US" dirty="0">
                <a:latin typeface="High Tower Text" pitchFamily="18" charset="0"/>
              </a:rPr>
              <a:t> measures the sensitivity of the </a:t>
            </a:r>
            <a:r>
              <a:rPr lang="en-US" b="1" dirty="0">
                <a:solidFill>
                  <a:srgbClr val="00B050"/>
                </a:solidFill>
                <a:latin typeface="High Tower Text" pitchFamily="18" charset="0"/>
              </a:rPr>
              <a:t>bond’s duration </a:t>
            </a:r>
            <a:r>
              <a:rPr lang="en-US" dirty="0">
                <a:latin typeface="High Tower Text" pitchFamily="18" charset="0"/>
              </a:rPr>
              <a:t>to </a:t>
            </a:r>
            <a:r>
              <a:rPr lang="en-US" b="1" dirty="0">
                <a:solidFill>
                  <a:srgbClr val="00B050"/>
                </a:solidFill>
                <a:latin typeface="High Tower Text" pitchFamily="18" charset="0"/>
              </a:rPr>
              <a:t>change is yield</a:t>
            </a:r>
            <a:r>
              <a:rPr lang="en-US" dirty="0">
                <a:latin typeface="High Tower Text" pitchFamily="18" charset="0"/>
              </a:rPr>
              <a:t>. Convexity is a good measure for bond price changes with </a:t>
            </a:r>
            <a:r>
              <a:rPr lang="en-US" b="1" dirty="0">
                <a:solidFill>
                  <a:srgbClr val="00B050"/>
                </a:solidFill>
                <a:latin typeface="High Tower Text" pitchFamily="18" charset="0"/>
              </a:rPr>
              <a:t>greater fluctuations </a:t>
            </a:r>
            <a:r>
              <a:rPr lang="en-US" dirty="0">
                <a:latin typeface="High Tower Text" pitchFamily="18" charset="0"/>
              </a:rPr>
              <a:t>in the interest rates. </a:t>
            </a:r>
          </a:p>
          <a:p>
            <a:pPr algn="just"/>
            <a:endParaRPr lang="en-US" dirty="0">
              <a:latin typeface="High Tower Text" pitchFamily="18" charset="0"/>
            </a:endParaRPr>
          </a:p>
        </p:txBody>
      </p:sp>
    </p:spTree>
    <p:extLst>
      <p:ext uri="{BB962C8B-B14F-4D97-AF65-F5344CB8AC3E}">
        <p14:creationId xmlns:p14="http://schemas.microsoft.com/office/powerpoint/2010/main" val="17493660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lstStyle/>
          <a:p>
            <a:pPr marL="0" indent="0" algn="just">
              <a:buNone/>
            </a:pPr>
            <a:r>
              <a:rPr lang="en-US" b="1" dirty="0" smtClean="0">
                <a:solidFill>
                  <a:srgbClr val="FF0000"/>
                </a:solidFill>
                <a:latin typeface="High Tower Text" pitchFamily="18" charset="0"/>
              </a:rPr>
              <a:t>          </a:t>
            </a:r>
            <a:r>
              <a:rPr lang="en-US" sz="4400" b="1" dirty="0" smtClean="0">
                <a:solidFill>
                  <a:srgbClr val="FF0000"/>
                </a:solidFill>
                <a:latin typeface="High Tower Text" pitchFamily="18" charset="0"/>
              </a:rPr>
              <a:t>Managing </a:t>
            </a:r>
            <a:r>
              <a:rPr lang="en-US" sz="4400" b="1" dirty="0">
                <a:solidFill>
                  <a:srgbClr val="FF0000"/>
                </a:solidFill>
                <a:latin typeface="High Tower Text" pitchFamily="18" charset="0"/>
              </a:rPr>
              <a:t>Bond portfolios</a:t>
            </a:r>
            <a:endParaRPr lang="en-US" dirty="0">
              <a:solidFill>
                <a:srgbClr val="FF0000"/>
              </a:solidFill>
              <a:latin typeface="High Tower Text" pitchFamily="18" charset="0"/>
            </a:endParaRPr>
          </a:p>
          <a:p>
            <a:pPr algn="just"/>
            <a:r>
              <a:rPr lang="en-US" b="1" dirty="0">
                <a:latin typeface="High Tower Text" pitchFamily="18" charset="0"/>
              </a:rPr>
              <a:t>Two types of strategies investing in bonds:</a:t>
            </a:r>
            <a:endParaRPr lang="en-US" dirty="0">
              <a:latin typeface="High Tower Text" pitchFamily="18" charset="0"/>
            </a:endParaRPr>
          </a:p>
          <a:p>
            <a:pPr marL="0" indent="0" algn="just">
              <a:buNone/>
            </a:pPr>
            <a:r>
              <a:rPr lang="en-US" b="1" dirty="0">
                <a:latin typeface="High Tower Text" pitchFamily="18" charset="0"/>
              </a:rPr>
              <a:t>     </a:t>
            </a:r>
            <a:r>
              <a:rPr lang="en-US" b="1" dirty="0" smtClean="0">
                <a:latin typeface="High Tower Text" pitchFamily="18" charset="0"/>
              </a:rPr>
              <a:t>      </a:t>
            </a:r>
            <a:r>
              <a:rPr lang="en-US" b="1" dirty="0">
                <a:latin typeface="High Tower Text" pitchFamily="18" charset="0"/>
              </a:rPr>
              <a:t>1. Passive management strategies;</a:t>
            </a:r>
            <a:endParaRPr lang="en-US" dirty="0">
              <a:latin typeface="High Tower Text" pitchFamily="18" charset="0"/>
            </a:endParaRPr>
          </a:p>
          <a:p>
            <a:pPr marL="0" indent="0" algn="just">
              <a:buNone/>
            </a:pPr>
            <a:r>
              <a:rPr lang="en-US" b="1" dirty="0">
                <a:latin typeface="High Tower Text" pitchFamily="18" charset="0"/>
              </a:rPr>
              <a:t> </a:t>
            </a:r>
            <a:r>
              <a:rPr lang="en-US" b="1" dirty="0" smtClean="0">
                <a:latin typeface="High Tower Text" pitchFamily="18" charset="0"/>
              </a:rPr>
              <a:t>          </a:t>
            </a:r>
            <a:r>
              <a:rPr lang="en-US" b="1" dirty="0">
                <a:latin typeface="High Tower Text" pitchFamily="18" charset="0"/>
              </a:rPr>
              <a:t>2. Active management strategies</a:t>
            </a:r>
            <a:endParaRPr lang="en-US" dirty="0">
              <a:latin typeface="High Tower Text" pitchFamily="18" charset="0"/>
            </a:endParaRPr>
          </a:p>
          <a:p>
            <a:pPr marL="0" indent="0" algn="just">
              <a:buNone/>
            </a:pPr>
            <a:r>
              <a:rPr lang="en-US" b="1" dirty="0">
                <a:solidFill>
                  <a:srgbClr val="FF0000"/>
                </a:solidFill>
                <a:latin typeface="High Tower Text" pitchFamily="18" charset="0"/>
              </a:rPr>
              <a:t>1</a:t>
            </a:r>
            <a:r>
              <a:rPr lang="en-US" b="1" dirty="0">
                <a:latin typeface="High Tower Text" pitchFamily="18" charset="0"/>
              </a:rPr>
              <a:t>. </a:t>
            </a:r>
            <a:r>
              <a:rPr lang="en-US" b="1" i="1" dirty="0">
                <a:solidFill>
                  <a:srgbClr val="FF0000"/>
                </a:solidFill>
                <a:latin typeface="High Tower Text" pitchFamily="18" charset="0"/>
              </a:rPr>
              <a:t>Passive bond management strategies-</a:t>
            </a:r>
            <a:endParaRPr lang="en-US" dirty="0">
              <a:solidFill>
                <a:srgbClr val="FF0000"/>
              </a:solidFill>
              <a:latin typeface="High Tower Text" pitchFamily="18" charset="0"/>
            </a:endParaRPr>
          </a:p>
          <a:p>
            <a:pPr algn="just"/>
            <a:r>
              <a:rPr lang="en-US" dirty="0">
                <a:latin typeface="High Tower Text" pitchFamily="18" charset="0"/>
              </a:rPr>
              <a:t>A passive investment strategy takes market prices of securities as fairly set. Rather than attempting to beat the market by exploiting superior information or insight, passive managers act to maintain an appropriate risk–return balance given market opportunities.</a:t>
            </a:r>
          </a:p>
          <a:p>
            <a:pPr algn="just"/>
            <a:endParaRPr lang="en-US" dirty="0">
              <a:latin typeface="High Tower Text" pitchFamily="18" charset="0"/>
            </a:endParaRPr>
          </a:p>
        </p:txBody>
      </p:sp>
    </p:spTree>
    <p:extLst>
      <p:ext uri="{BB962C8B-B14F-4D97-AF65-F5344CB8AC3E}">
        <p14:creationId xmlns:p14="http://schemas.microsoft.com/office/powerpoint/2010/main" val="30363138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534400" cy="6324600"/>
          </a:xfrm>
        </p:spPr>
        <p:txBody>
          <a:bodyPr>
            <a:normAutofit lnSpcReduction="10000"/>
          </a:bodyPr>
          <a:lstStyle/>
          <a:p>
            <a:pPr marL="0" lvl="0" indent="0" algn="just">
              <a:buNone/>
            </a:pPr>
            <a:r>
              <a:rPr lang="en-US" b="1" i="1" dirty="0">
                <a:solidFill>
                  <a:srgbClr val="00B0F0"/>
                </a:solidFill>
                <a:latin typeface="High Tower Text" pitchFamily="18" charset="0"/>
              </a:rPr>
              <a:t>The main features of the passive management strategies</a:t>
            </a:r>
            <a:r>
              <a:rPr lang="en-US" b="1" i="1" dirty="0">
                <a:latin typeface="High Tower Text" pitchFamily="18" charset="0"/>
              </a:rPr>
              <a:t>:</a:t>
            </a:r>
            <a:endParaRPr lang="en-US" b="1" dirty="0">
              <a:latin typeface="High Tower Text" pitchFamily="18" charset="0"/>
            </a:endParaRPr>
          </a:p>
          <a:p>
            <a:pPr lvl="0" algn="just"/>
            <a:r>
              <a:rPr lang="en-US" dirty="0">
                <a:latin typeface="High Tower Text" pitchFamily="18" charset="0"/>
              </a:rPr>
              <a:t>  They are the expression of the little volatile in the investor’s forecasts regarding interest rate and/ or bond price;</a:t>
            </a:r>
          </a:p>
          <a:p>
            <a:pPr lvl="0" algn="just"/>
            <a:r>
              <a:rPr lang="en-US" dirty="0">
                <a:latin typeface="High Tower Text" pitchFamily="18" charset="0"/>
              </a:rPr>
              <a:t> Have a lower expected return and risk than do active strategies;</a:t>
            </a:r>
          </a:p>
          <a:p>
            <a:pPr lvl="0" algn="just"/>
            <a:r>
              <a:rPr lang="en-US" dirty="0">
                <a:latin typeface="High Tower Text" pitchFamily="18" charset="0"/>
              </a:rPr>
              <a:t>The small transaction costs.</a:t>
            </a:r>
          </a:p>
          <a:p>
            <a:pPr marL="0" indent="0" algn="just">
              <a:buNone/>
            </a:pPr>
            <a:r>
              <a:rPr lang="en-US" dirty="0">
                <a:latin typeface="High Tower Text" pitchFamily="18" charset="0"/>
              </a:rPr>
              <a:t>The passive bond management strategies include the following two broad classes of strategies:</a:t>
            </a:r>
          </a:p>
          <a:p>
            <a:pPr marL="0" lvl="0" indent="0" algn="just">
              <a:buNone/>
            </a:pPr>
            <a:r>
              <a:rPr lang="en-US" b="1" dirty="0" smtClean="0">
                <a:solidFill>
                  <a:srgbClr val="00B050"/>
                </a:solidFill>
                <a:latin typeface="High Tower Text" pitchFamily="18" charset="0"/>
              </a:rPr>
              <a:t>1. Indexing </a:t>
            </a:r>
            <a:r>
              <a:rPr lang="en-US" b="1" dirty="0">
                <a:solidFill>
                  <a:srgbClr val="00B050"/>
                </a:solidFill>
                <a:latin typeface="High Tower Text" pitchFamily="18" charset="0"/>
              </a:rPr>
              <a:t>strategies.</a:t>
            </a:r>
          </a:p>
          <a:p>
            <a:pPr marL="0" lvl="0" indent="0" algn="just">
              <a:buNone/>
            </a:pPr>
            <a:r>
              <a:rPr lang="en-US" b="1" dirty="0" smtClean="0">
                <a:solidFill>
                  <a:srgbClr val="00B050"/>
                </a:solidFill>
                <a:latin typeface="High Tower Text" pitchFamily="18" charset="0"/>
              </a:rPr>
              <a:t>2. Immunization </a:t>
            </a:r>
            <a:r>
              <a:rPr lang="en-US" b="1" dirty="0">
                <a:solidFill>
                  <a:srgbClr val="00B050"/>
                </a:solidFill>
                <a:latin typeface="High Tower Text" pitchFamily="18" charset="0"/>
              </a:rPr>
              <a:t>strategy</a:t>
            </a:r>
          </a:p>
          <a:p>
            <a:pPr algn="just"/>
            <a:endParaRPr lang="en-US" dirty="0">
              <a:latin typeface="High Tower Text" pitchFamily="18" charset="0"/>
            </a:endParaRPr>
          </a:p>
        </p:txBody>
      </p:sp>
    </p:spTree>
    <p:extLst>
      <p:ext uri="{BB962C8B-B14F-4D97-AF65-F5344CB8AC3E}">
        <p14:creationId xmlns:p14="http://schemas.microsoft.com/office/powerpoint/2010/main" val="32609438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839200" cy="6629400"/>
          </a:xfrm>
        </p:spPr>
        <p:txBody>
          <a:bodyPr>
            <a:normAutofit fontScale="85000" lnSpcReduction="20000"/>
          </a:bodyPr>
          <a:lstStyle/>
          <a:p>
            <a:pPr lvl="0" algn="just"/>
            <a:r>
              <a:rPr lang="en-US" dirty="0">
                <a:latin typeface="Times New Roman" pitchFamily="18" charset="0"/>
                <a:cs typeface="Times New Roman" pitchFamily="18" charset="0"/>
              </a:rPr>
              <a:t>The first broad class of passive strategy</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is</a:t>
            </a:r>
            <a:r>
              <a:rPr lang="en-US" b="1" dirty="0">
                <a:latin typeface="Times New Roman" pitchFamily="18" charset="0"/>
                <a:cs typeface="Times New Roman" pitchFamily="18" charset="0"/>
              </a:rPr>
              <a:t> an indexing strategy</a:t>
            </a:r>
            <a:r>
              <a:rPr lang="en-US" dirty="0">
                <a:latin typeface="Times New Roman" pitchFamily="18" charset="0"/>
                <a:cs typeface="Times New Roman" pitchFamily="18" charset="0"/>
              </a:rPr>
              <a:t> that attempts to replicate the performance of a given bond index. </a:t>
            </a: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second broad class of passive strategies is known </a:t>
            </a:r>
            <a:r>
              <a:rPr lang="en-US" b="1" dirty="0">
                <a:latin typeface="Times New Roman" pitchFamily="18" charset="0"/>
                <a:cs typeface="Times New Roman" pitchFamily="18" charset="0"/>
              </a:rPr>
              <a:t>as immunization techniques</a:t>
            </a:r>
            <a:r>
              <a:rPr lang="en-US" dirty="0">
                <a:latin typeface="Times New Roman" pitchFamily="18" charset="0"/>
                <a:cs typeface="Times New Roman" pitchFamily="18" charset="0"/>
              </a:rPr>
              <a:t>; they are used widely by financial institutions such as insurance companies and pension funds, and are designed to shield the overall financial status of the institution from exposure to interest rate fluctuations. </a:t>
            </a:r>
            <a:endParaRPr lang="en-US" dirty="0" smtClean="0">
              <a:latin typeface="Times New Roman" pitchFamily="18" charset="0"/>
              <a:cs typeface="Times New Roman" pitchFamily="18" charset="0"/>
            </a:endParaRPr>
          </a:p>
          <a:p>
            <a:pPr lvl="0" algn="just"/>
            <a:r>
              <a:rPr lang="en-US" b="1" smtClean="0">
                <a:latin typeface="Times New Roman" pitchFamily="18" charset="0"/>
                <a:cs typeface="Times New Roman" pitchFamily="18" charset="0"/>
              </a:rPr>
              <a:t>A </a:t>
            </a:r>
            <a:r>
              <a:rPr lang="en-US" b="1" dirty="0">
                <a:latin typeface="Times New Roman" pitchFamily="18" charset="0"/>
                <a:cs typeface="Times New Roman" pitchFamily="18" charset="0"/>
              </a:rPr>
              <a:t>bond-index portfolio</a:t>
            </a:r>
            <a:r>
              <a:rPr lang="en-US" dirty="0">
                <a:latin typeface="Times New Roman" pitchFamily="18" charset="0"/>
                <a:cs typeface="Times New Roman" pitchFamily="18" charset="0"/>
              </a:rPr>
              <a:t> will have the same risk-reward profile as the bond market index to which it is tied</a:t>
            </a:r>
            <a:r>
              <a:rPr lang="en-US">
                <a:latin typeface="Times New Roman" pitchFamily="18" charset="0"/>
                <a:cs typeface="Times New Roman" pitchFamily="18" charset="0"/>
              </a:rPr>
              <a:t>. </a:t>
            </a:r>
            <a:endParaRPr lang="en-US" smtClean="0">
              <a:latin typeface="Times New Roman" pitchFamily="18" charset="0"/>
              <a:cs typeface="Times New Roman" pitchFamily="18" charset="0"/>
            </a:endParaRPr>
          </a:p>
          <a:p>
            <a:pPr lvl="0" algn="just"/>
            <a:r>
              <a:rPr lang="en-US" smtClean="0">
                <a:latin typeface="Times New Roman" pitchFamily="18" charset="0"/>
                <a:cs typeface="Times New Roman" pitchFamily="18" charset="0"/>
              </a:rPr>
              <a:t>In </a:t>
            </a:r>
            <a:r>
              <a:rPr lang="en-US" dirty="0">
                <a:latin typeface="Times New Roman" pitchFamily="18" charset="0"/>
                <a:cs typeface="Times New Roman" pitchFamily="18" charset="0"/>
              </a:rPr>
              <a:t>contrast, </a:t>
            </a:r>
            <a:r>
              <a:rPr lang="en-US" b="1" dirty="0">
                <a:latin typeface="Times New Roman" pitchFamily="18" charset="0"/>
                <a:cs typeface="Times New Roman" pitchFamily="18" charset="0"/>
              </a:rPr>
              <a:t>immunization strategies</a:t>
            </a:r>
            <a:r>
              <a:rPr lang="en-US" dirty="0">
                <a:latin typeface="Times New Roman" pitchFamily="18" charset="0"/>
                <a:cs typeface="Times New Roman" pitchFamily="18" charset="0"/>
              </a:rPr>
              <a:t> seek to establish a virtually zero-risk profile, in which interest rate movements have no impact on the value of the firm</a:t>
            </a:r>
            <a:r>
              <a:rPr lang="en-US"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It </a:t>
            </a:r>
            <a:r>
              <a:rPr lang="en-US" sz="3000" dirty="0">
                <a:latin typeface="Times New Roman" pitchFamily="18" charset="0"/>
                <a:cs typeface="Times New Roman" pitchFamily="18" charset="0"/>
              </a:rPr>
              <a:t>is possible if the bondholder chooses a bond whose duration is equal to his investment horizon</a:t>
            </a:r>
            <a:r>
              <a:rPr lang="en-US" sz="3000" dirty="0" smtClean="0">
                <a:latin typeface="Times New Roman" pitchFamily="18" charset="0"/>
                <a:cs typeface="Times New Roman" pitchFamily="18" charset="0"/>
              </a:rPr>
              <a:t>.</a:t>
            </a:r>
          </a:p>
          <a:p>
            <a:pPr lvl="0" algn="just"/>
            <a:r>
              <a:rPr lang="en-US" sz="3000" dirty="0">
                <a:latin typeface="Times New Roman" pitchFamily="18" charset="0"/>
                <a:cs typeface="Times New Roman" pitchFamily="18" charset="0"/>
              </a:rPr>
              <a:t> P</a:t>
            </a:r>
            <a:r>
              <a:rPr lang="en-US" sz="3000" dirty="0" smtClean="0">
                <a:latin typeface="Times New Roman" pitchFamily="18" charset="0"/>
                <a:cs typeface="Times New Roman" pitchFamily="18" charset="0"/>
              </a:rPr>
              <a:t>ure </a:t>
            </a:r>
            <a:r>
              <a:rPr lang="en-US" sz="3000" dirty="0">
                <a:latin typeface="Times New Roman" pitchFamily="18" charset="0"/>
                <a:cs typeface="Times New Roman" pitchFamily="18" charset="0"/>
              </a:rPr>
              <a:t>immunization implies that a portfolio is invested for a defined return for a specific period of time regardless of any outside influences, such as changes in interest rates</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031092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lnSpcReduction="10000"/>
          </a:bodyPr>
          <a:lstStyle/>
          <a:p>
            <a:pPr marL="0" indent="0" algn="just">
              <a:buNone/>
            </a:pPr>
            <a:r>
              <a:rPr lang="en-US" sz="3500" b="1" dirty="0" smtClean="0">
                <a:solidFill>
                  <a:srgbClr val="FF0000"/>
                </a:solidFill>
                <a:latin typeface="High Tower Text" pitchFamily="18" charset="0"/>
              </a:rPr>
              <a:t>2. Active </a:t>
            </a:r>
            <a:r>
              <a:rPr lang="en-US" sz="3500" b="1" dirty="0">
                <a:solidFill>
                  <a:srgbClr val="FF0000"/>
                </a:solidFill>
                <a:latin typeface="High Tower Text" pitchFamily="18" charset="0"/>
              </a:rPr>
              <a:t>Management Strategy</a:t>
            </a:r>
            <a:endParaRPr lang="en-US" sz="3500" dirty="0">
              <a:solidFill>
                <a:srgbClr val="FF0000"/>
              </a:solidFill>
              <a:latin typeface="High Tower Text" pitchFamily="18" charset="0"/>
            </a:endParaRPr>
          </a:p>
          <a:p>
            <a:pPr lvl="0" algn="just"/>
            <a:r>
              <a:rPr lang="en-US" dirty="0">
                <a:latin typeface="High Tower Text" pitchFamily="18" charset="0"/>
              </a:rPr>
              <a:t>Active investment strategy attempts to achieve returns greater than those commensurate with the risk borne.</a:t>
            </a:r>
            <a:r>
              <a:rPr lang="en-US" b="1" dirty="0">
                <a:latin typeface="High Tower Text" pitchFamily="18" charset="0"/>
              </a:rPr>
              <a:t> </a:t>
            </a:r>
            <a:r>
              <a:rPr lang="en-US" dirty="0">
                <a:latin typeface="High Tower Text" pitchFamily="18" charset="0"/>
              </a:rPr>
              <a:t>In the context of bond management this style of management can take two forms. Active managers either use interest rate forecasts to predict movements in  the  entire  fixed-income  market,  or they employ some form of intra market analysis to identify particular sectors of the  fixed-income  market  or  particular bonds that are relatively mispriced(</a:t>
            </a:r>
            <a:r>
              <a:rPr lang="en-US" i="1" dirty="0">
                <a:latin typeface="High Tower Text" pitchFamily="18" charset="0"/>
              </a:rPr>
              <a:t>identifying over valuate bonds and under valuated bonds).</a:t>
            </a:r>
            <a:r>
              <a:rPr lang="en-US" dirty="0">
                <a:latin typeface="High Tower Text" pitchFamily="18" charset="0"/>
              </a:rPr>
              <a:t> Because interest-rate risk is crucial to formulating both active and passive strategies.</a:t>
            </a:r>
          </a:p>
          <a:p>
            <a:pPr algn="just"/>
            <a:endParaRPr lang="en-US" dirty="0">
              <a:latin typeface="High Tower Text" pitchFamily="18" charset="0"/>
            </a:endParaRPr>
          </a:p>
        </p:txBody>
      </p:sp>
    </p:spTree>
    <p:extLst>
      <p:ext uri="{BB962C8B-B14F-4D97-AF65-F5344CB8AC3E}">
        <p14:creationId xmlns:p14="http://schemas.microsoft.com/office/powerpoint/2010/main" val="27524176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6781800"/>
          </a:xfrm>
        </p:spPr>
        <p:txBody>
          <a:bodyPr>
            <a:noAutofit/>
          </a:bodyPr>
          <a:lstStyle/>
          <a:p>
            <a:pPr algn="just"/>
            <a:r>
              <a:rPr lang="en-US" sz="2800" dirty="0">
                <a:latin typeface="High Tower Text" pitchFamily="18" charset="0"/>
              </a:rPr>
              <a:t>The </a:t>
            </a:r>
            <a:r>
              <a:rPr lang="en-US" sz="2800" b="1" i="1" dirty="0">
                <a:latin typeface="High Tower Text" pitchFamily="18" charset="0"/>
              </a:rPr>
              <a:t>main classes of active bond management strategies are:</a:t>
            </a:r>
            <a:endParaRPr lang="en-US" sz="2800" dirty="0">
              <a:latin typeface="High Tower Text" pitchFamily="18" charset="0"/>
            </a:endParaRPr>
          </a:p>
          <a:p>
            <a:pPr marL="457200" lvl="0" indent="-457200" algn="just">
              <a:buAutoNum type="arabicPeriod"/>
            </a:pPr>
            <a:r>
              <a:rPr lang="en-US" sz="2800" b="1" i="1" dirty="0" smtClean="0">
                <a:solidFill>
                  <a:srgbClr val="FF0000"/>
                </a:solidFill>
                <a:latin typeface="High Tower Text" pitchFamily="18" charset="0"/>
              </a:rPr>
              <a:t>The </a:t>
            </a:r>
            <a:r>
              <a:rPr lang="en-US" sz="2800" b="1" i="1" dirty="0">
                <a:solidFill>
                  <a:srgbClr val="FF0000"/>
                </a:solidFill>
                <a:latin typeface="High Tower Text" pitchFamily="18" charset="0"/>
              </a:rPr>
              <a:t>substitution </a:t>
            </a:r>
            <a:r>
              <a:rPr lang="en-US" sz="2800" b="1" i="1" dirty="0" smtClean="0">
                <a:solidFill>
                  <a:srgbClr val="FF0000"/>
                </a:solidFill>
                <a:latin typeface="High Tower Text" pitchFamily="18" charset="0"/>
              </a:rPr>
              <a:t>swap: </a:t>
            </a:r>
            <a:r>
              <a:rPr lang="en-US" sz="2800" i="1" dirty="0" smtClean="0">
                <a:solidFill>
                  <a:srgbClr val="FF0000"/>
                </a:solidFill>
                <a:latin typeface="High Tower Text" pitchFamily="18" charset="0"/>
              </a:rPr>
              <a:t> the </a:t>
            </a:r>
            <a:r>
              <a:rPr lang="en-US" sz="2800" i="1" dirty="0">
                <a:solidFill>
                  <a:srgbClr val="FF0000"/>
                </a:solidFill>
                <a:latin typeface="High Tower Text" pitchFamily="18" charset="0"/>
              </a:rPr>
              <a:t>key to a bond swap strategy is to liquidate the current position and simultaneously purchase another issue with similar characteristics for the sole purpose of improving the portfolio’s </a:t>
            </a:r>
            <a:r>
              <a:rPr lang="en-US" sz="2800" i="1" dirty="0" smtClean="0">
                <a:solidFill>
                  <a:srgbClr val="FF0000"/>
                </a:solidFill>
                <a:latin typeface="High Tower Text" pitchFamily="18" charset="0"/>
              </a:rPr>
              <a:t>return. It </a:t>
            </a:r>
            <a:r>
              <a:rPr lang="en-US" sz="2800" i="1" dirty="0" smtClean="0">
                <a:latin typeface="High Tower Text" pitchFamily="18" charset="0"/>
              </a:rPr>
              <a:t>is </a:t>
            </a:r>
            <a:r>
              <a:rPr lang="en-US" sz="2800" i="1" dirty="0">
                <a:latin typeface="High Tower Text" pitchFamily="18" charset="0"/>
              </a:rPr>
              <a:t>an exchange of one bond for a nearly identical substitute. The substituted bonds should be of essentially equal coupon, maturity, quality, call features, sinking fund provisions, and so on. This swap would be motivated by a belief that the market has temporarily mispriced the two bonds, and that the discrepancy between the prices of the bonds represents a profit opportunity.</a:t>
            </a:r>
            <a:r>
              <a:rPr lang="en-US" sz="2800" dirty="0">
                <a:latin typeface="High Tower Text" pitchFamily="18" charset="0"/>
              </a:rPr>
              <a:t> </a:t>
            </a:r>
          </a:p>
          <a:p>
            <a:pPr marL="0" lvl="0" indent="0" algn="just">
              <a:buNone/>
            </a:pPr>
            <a:endParaRPr lang="en-US" sz="2800" dirty="0">
              <a:latin typeface="High Tower Text" pitchFamily="18" charset="0"/>
            </a:endParaRPr>
          </a:p>
        </p:txBody>
      </p:sp>
    </p:spTree>
    <p:extLst>
      <p:ext uri="{BB962C8B-B14F-4D97-AF65-F5344CB8AC3E}">
        <p14:creationId xmlns:p14="http://schemas.microsoft.com/office/powerpoint/2010/main" val="42149561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pPr marL="0" lvl="0" indent="0" algn="just">
              <a:buNone/>
            </a:pPr>
            <a:r>
              <a:rPr lang="en-US" sz="2400" b="1" dirty="0" smtClean="0">
                <a:solidFill>
                  <a:srgbClr val="FF0000"/>
                </a:solidFill>
                <a:latin typeface="High Tower Text" pitchFamily="18" charset="0"/>
              </a:rPr>
              <a:t>2. The </a:t>
            </a:r>
            <a:r>
              <a:rPr lang="en-US" sz="2400" b="1" dirty="0" err="1">
                <a:solidFill>
                  <a:srgbClr val="FF0000"/>
                </a:solidFill>
                <a:latin typeface="High Tower Text" pitchFamily="18" charset="0"/>
              </a:rPr>
              <a:t>intermarket</a:t>
            </a:r>
            <a:r>
              <a:rPr lang="en-US" sz="2400" b="1" dirty="0">
                <a:solidFill>
                  <a:srgbClr val="FF0000"/>
                </a:solidFill>
                <a:latin typeface="High Tower Text" pitchFamily="18" charset="0"/>
              </a:rPr>
              <a:t> spread swap</a:t>
            </a:r>
            <a:r>
              <a:rPr lang="en-US" sz="2400" dirty="0">
                <a:solidFill>
                  <a:srgbClr val="FF0000"/>
                </a:solidFill>
                <a:latin typeface="High Tower Text" pitchFamily="18" charset="0"/>
              </a:rPr>
              <a:t> </a:t>
            </a:r>
            <a:r>
              <a:rPr lang="en-US" sz="2400" dirty="0">
                <a:solidFill>
                  <a:prstClr val="black"/>
                </a:solidFill>
                <a:latin typeface="High Tower Text" pitchFamily="18" charset="0"/>
              </a:rPr>
              <a:t>is pursued when an investor believes that the yield spread between two sectors of the bond market is temporarily out of line. For example, if the current spread between corporate and government bonds is considered too wide and is expected to narrow, the investor will shift from government bonds into corporate bonds. If the yield spread does in fact narrow, corporates will outperform governments.</a:t>
            </a:r>
          </a:p>
          <a:p>
            <a:pPr marL="0" lvl="0" indent="0" algn="just">
              <a:buNone/>
            </a:pPr>
            <a:r>
              <a:rPr lang="en-US" sz="2400" b="1" dirty="0">
                <a:solidFill>
                  <a:srgbClr val="FF0000"/>
                </a:solidFill>
                <a:latin typeface="High Tower Text" pitchFamily="18" charset="0"/>
              </a:rPr>
              <a:t>3. The rate anticipation swap </a:t>
            </a:r>
            <a:r>
              <a:rPr lang="en-US" sz="2400" dirty="0">
                <a:solidFill>
                  <a:prstClr val="black"/>
                </a:solidFill>
                <a:latin typeface="High Tower Text" pitchFamily="18" charset="0"/>
              </a:rPr>
              <a:t>is pegged to interest rate forecasting. In this case if investors believe that rates will fall, they will swap into bonds of longer duration. Conversely, when rates are expected to rise, they will swap into shorter duration bonds.</a:t>
            </a:r>
          </a:p>
          <a:p>
            <a:endParaRPr lang="en-US" dirty="0"/>
          </a:p>
        </p:txBody>
      </p:sp>
    </p:spTree>
    <p:extLst>
      <p:ext uri="{BB962C8B-B14F-4D97-AF65-F5344CB8AC3E}">
        <p14:creationId xmlns:p14="http://schemas.microsoft.com/office/powerpoint/2010/main" val="10826847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248400"/>
          </a:xfrm>
        </p:spPr>
        <p:txBody>
          <a:bodyPr>
            <a:noAutofit/>
          </a:bodyPr>
          <a:lstStyle/>
          <a:p>
            <a:pPr marL="0" indent="0">
              <a:buNone/>
            </a:pPr>
            <a:r>
              <a:rPr lang="en-US" sz="6000" b="1" dirty="0" smtClean="0">
                <a:solidFill>
                  <a:srgbClr val="FF0000"/>
                </a:solidFill>
                <a:latin typeface="Cambria" pitchFamily="18" charset="0"/>
              </a:rPr>
              <a:t>    </a:t>
            </a:r>
            <a:endParaRPr lang="en-US" sz="6000" b="1" dirty="0">
              <a:solidFill>
                <a:srgbClr val="FF0000"/>
              </a:solidFill>
              <a:latin typeface="Cambria" pitchFamily="18" charset="0"/>
            </a:endParaRPr>
          </a:p>
          <a:p>
            <a:pPr marL="0" indent="0">
              <a:buNone/>
            </a:pPr>
            <a:r>
              <a:rPr lang="en-US" sz="6000" b="1" dirty="0" smtClean="0">
                <a:solidFill>
                  <a:srgbClr val="FF0000"/>
                </a:solidFill>
                <a:latin typeface="Cambria" pitchFamily="18" charset="0"/>
              </a:rPr>
              <a:t>        </a:t>
            </a:r>
            <a:r>
              <a:rPr lang="en-US" sz="6000" b="1" dirty="0">
                <a:solidFill>
                  <a:srgbClr val="FF0000"/>
                </a:solidFill>
                <a:latin typeface="Cambria" pitchFamily="18" charset="0"/>
              </a:rPr>
              <a:t>E</a:t>
            </a:r>
            <a:r>
              <a:rPr lang="en-US" sz="6000" b="1" dirty="0" smtClean="0">
                <a:solidFill>
                  <a:srgbClr val="FF0000"/>
                </a:solidFill>
                <a:latin typeface="Cambria" pitchFamily="18" charset="0"/>
              </a:rPr>
              <a:t>nd of chapter six!!</a:t>
            </a:r>
            <a:endParaRPr lang="en-US" sz="6000" b="1" dirty="0">
              <a:solidFill>
                <a:srgbClr val="FF0000"/>
              </a:solidFill>
              <a:latin typeface="Cambria" pitchFamily="18" charset="0"/>
            </a:endParaRPr>
          </a:p>
        </p:txBody>
      </p:sp>
    </p:spTree>
    <p:extLst>
      <p:ext uri="{BB962C8B-B14F-4D97-AF65-F5344CB8AC3E}">
        <p14:creationId xmlns:p14="http://schemas.microsoft.com/office/powerpoint/2010/main" val="2940040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10000"/>
          </a:bodyPr>
          <a:lstStyle/>
          <a:p>
            <a:pPr lvl="0" algn="just">
              <a:lnSpc>
                <a:spcPct val="150000"/>
              </a:lnSpc>
            </a:pPr>
            <a:r>
              <a:rPr lang="en-US" dirty="0">
                <a:solidFill>
                  <a:prstClr val="black"/>
                </a:solidFill>
              </a:rPr>
              <a:t>As demand for borrowing the funds from the capital markets is growing the long-term debt securities today are prevailing in the global markets. </a:t>
            </a:r>
          </a:p>
          <a:p>
            <a:pPr lvl="0" algn="just">
              <a:lnSpc>
                <a:spcPct val="150000"/>
              </a:lnSpc>
            </a:pPr>
            <a:r>
              <a:rPr lang="en-US" dirty="0">
                <a:solidFill>
                  <a:prstClr val="black"/>
                </a:solidFill>
              </a:rPr>
              <a:t>And it is really become the challenge for investor to pick long-term debt securities relevant to his/ her investment expectations, including the safety of investment. </a:t>
            </a:r>
          </a:p>
          <a:p>
            <a:pPr lvl="0"/>
            <a:endParaRPr lang="en-US" dirty="0">
              <a:solidFill>
                <a:prstClr val="black"/>
              </a:solidFill>
            </a:endParaRPr>
          </a:p>
          <a:p>
            <a:endParaRPr lang="en-US" dirty="0"/>
          </a:p>
        </p:txBody>
      </p:sp>
    </p:spTree>
    <p:extLst>
      <p:ext uri="{BB962C8B-B14F-4D97-AF65-F5344CB8AC3E}">
        <p14:creationId xmlns:p14="http://schemas.microsoft.com/office/powerpoint/2010/main" val="1123783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lvl="0" algn="just">
              <a:lnSpc>
                <a:spcPct val="150000"/>
              </a:lnSpc>
            </a:pPr>
            <a:r>
              <a:rPr lang="en-US" i="1" dirty="0">
                <a:solidFill>
                  <a:srgbClr val="00B050"/>
                </a:solidFill>
              </a:rPr>
              <a:t>Preferred stocks </a:t>
            </a:r>
            <a:r>
              <a:rPr lang="en-US" i="1" dirty="0">
                <a:solidFill>
                  <a:prstClr val="black"/>
                </a:solidFill>
              </a:rPr>
              <a:t>are equity security, which has </a:t>
            </a:r>
            <a:r>
              <a:rPr lang="en-US" i="1" dirty="0">
                <a:solidFill>
                  <a:srgbClr val="00B050"/>
                </a:solidFill>
              </a:rPr>
              <a:t>infinitive life </a:t>
            </a:r>
            <a:r>
              <a:rPr lang="en-US" i="1" dirty="0">
                <a:solidFill>
                  <a:prstClr val="black"/>
                </a:solidFill>
              </a:rPr>
              <a:t>and pay </a:t>
            </a:r>
            <a:r>
              <a:rPr lang="en-US" dirty="0">
                <a:solidFill>
                  <a:prstClr val="black"/>
                </a:solidFill>
              </a:rPr>
              <a:t>dividends. But preferred stock is attributed to the type of fixed-income securities, because the dividend for preferred stock is fixed in amount and known in advance.</a:t>
            </a:r>
          </a:p>
          <a:p>
            <a:endParaRPr lang="en-US" dirty="0"/>
          </a:p>
        </p:txBody>
      </p:sp>
    </p:spTree>
    <p:extLst>
      <p:ext uri="{BB962C8B-B14F-4D97-AF65-F5344CB8AC3E}">
        <p14:creationId xmlns:p14="http://schemas.microsoft.com/office/powerpoint/2010/main" val="3932392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20000"/>
          </a:bodyPr>
          <a:lstStyle/>
          <a:p>
            <a:pPr lvl="0" algn="just"/>
            <a:r>
              <a:rPr lang="en-US" dirty="0">
                <a:solidFill>
                  <a:prstClr val="black"/>
                </a:solidFill>
              </a:rPr>
              <a:t>Though, this security provides for the investor the flow of income very similar to that of the bond.</a:t>
            </a:r>
          </a:p>
          <a:p>
            <a:pPr lvl="0" algn="just"/>
            <a:r>
              <a:rPr lang="en-US" i="1" dirty="0">
                <a:solidFill>
                  <a:srgbClr val="7030A0"/>
                </a:solidFill>
              </a:rPr>
              <a:t>The main difference between preferred stocks and bonds is that for preferred stock the flows are for ever, if the stock is not callable. </a:t>
            </a:r>
          </a:p>
          <a:p>
            <a:pPr lvl="0" algn="just"/>
            <a:r>
              <a:rPr lang="en-US" i="1" dirty="0">
                <a:solidFill>
                  <a:prstClr val="black"/>
                </a:solidFill>
              </a:rPr>
              <a:t>The preferred stockholders are paid after the debt securities holders but before the common stock holders in terms of priorities in payments of income and in case of liquidation of the company.</a:t>
            </a:r>
          </a:p>
          <a:p>
            <a:pPr lvl="0" algn="just"/>
            <a:r>
              <a:rPr lang="en-US" dirty="0">
                <a:solidFill>
                  <a:prstClr val="black"/>
                </a:solidFill>
              </a:rPr>
              <a:t>If the issuer fails to pay the dividend in any year, the unpaid dividends will have to be paid if the issue is </a:t>
            </a:r>
            <a:r>
              <a:rPr lang="en-US" dirty="0">
                <a:solidFill>
                  <a:srgbClr val="7030A0"/>
                </a:solidFill>
              </a:rPr>
              <a:t>cumulative. </a:t>
            </a:r>
          </a:p>
          <a:p>
            <a:endParaRPr lang="en-US" dirty="0"/>
          </a:p>
        </p:txBody>
      </p:sp>
    </p:spTree>
    <p:extLst>
      <p:ext uri="{BB962C8B-B14F-4D97-AF65-F5344CB8AC3E}">
        <p14:creationId xmlns:p14="http://schemas.microsoft.com/office/powerpoint/2010/main" val="47172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10000"/>
          </a:bodyPr>
          <a:lstStyle/>
          <a:p>
            <a:pPr lvl="0" algn="just"/>
            <a:r>
              <a:rPr lang="en-US" dirty="0">
                <a:solidFill>
                  <a:prstClr val="black"/>
                </a:solidFill>
              </a:rPr>
              <a:t>If preferred stock is issued as </a:t>
            </a:r>
            <a:r>
              <a:rPr lang="en-US" dirty="0">
                <a:solidFill>
                  <a:srgbClr val="7030A0"/>
                </a:solidFill>
              </a:rPr>
              <a:t>noncumulative</a:t>
            </a:r>
            <a:r>
              <a:rPr lang="en-US" dirty="0">
                <a:solidFill>
                  <a:prstClr val="black"/>
                </a:solidFill>
              </a:rPr>
              <a:t>, dividends for the years with losses do not have to be paid. </a:t>
            </a:r>
          </a:p>
          <a:p>
            <a:pPr lvl="0" algn="just"/>
            <a:r>
              <a:rPr lang="en-US" dirty="0">
                <a:solidFill>
                  <a:prstClr val="black"/>
                </a:solidFill>
              </a:rPr>
              <a:t>Usually same rights to vote in general meetings for preferred stockholders are suspended. Because of having the features attributed for both </a:t>
            </a:r>
            <a:r>
              <a:rPr lang="en-US" dirty="0">
                <a:solidFill>
                  <a:srgbClr val="7030A0"/>
                </a:solidFill>
              </a:rPr>
              <a:t>equity</a:t>
            </a:r>
            <a:r>
              <a:rPr lang="en-US" dirty="0">
                <a:solidFill>
                  <a:prstClr val="black"/>
                </a:solidFill>
              </a:rPr>
              <a:t> and </a:t>
            </a:r>
            <a:r>
              <a:rPr lang="en-US" dirty="0">
                <a:solidFill>
                  <a:srgbClr val="7030A0"/>
                </a:solidFill>
              </a:rPr>
              <a:t>fixed-income</a:t>
            </a:r>
            <a:r>
              <a:rPr lang="en-US" dirty="0">
                <a:solidFill>
                  <a:prstClr val="black"/>
                </a:solidFill>
              </a:rPr>
              <a:t> securities preferred stocks is known as </a:t>
            </a:r>
            <a:r>
              <a:rPr lang="en-US" dirty="0">
                <a:solidFill>
                  <a:srgbClr val="FF0000"/>
                </a:solidFill>
              </a:rPr>
              <a:t>hybrid security</a:t>
            </a:r>
            <a:r>
              <a:rPr lang="en-US" dirty="0">
                <a:solidFill>
                  <a:prstClr val="black"/>
                </a:solidFill>
              </a:rPr>
              <a:t>. </a:t>
            </a:r>
          </a:p>
          <a:p>
            <a:pPr lvl="0" algn="just"/>
            <a:r>
              <a:rPr lang="en-US" dirty="0">
                <a:solidFill>
                  <a:prstClr val="black"/>
                </a:solidFill>
              </a:rPr>
              <a:t>A most preferred stock is issued as noncumulative and callable. In recent years the preferred stocks with option of convertibility to common stock are proliferating.</a:t>
            </a:r>
          </a:p>
          <a:p>
            <a:pPr lvl="0"/>
            <a:endParaRPr lang="en-US" dirty="0">
              <a:solidFill>
                <a:prstClr val="black"/>
              </a:solidFill>
            </a:endParaRPr>
          </a:p>
          <a:p>
            <a:endParaRPr lang="en-US" dirty="0"/>
          </a:p>
        </p:txBody>
      </p:sp>
    </p:spTree>
    <p:extLst>
      <p:ext uri="{BB962C8B-B14F-4D97-AF65-F5344CB8AC3E}">
        <p14:creationId xmlns:p14="http://schemas.microsoft.com/office/powerpoint/2010/main" val="761466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solidFill>
                  <a:srgbClr val="FF0000"/>
                </a:solidFill>
                <a:latin typeface="High Tower Text" pitchFamily="18" charset="0"/>
              </a:rPr>
              <a:t>6.1. </a:t>
            </a:r>
            <a:r>
              <a:rPr lang="en-US" b="1" dirty="0">
                <a:solidFill>
                  <a:srgbClr val="FF0000"/>
                </a:solidFill>
                <a:latin typeface="High Tower Text" pitchFamily="18" charset="0"/>
              </a:rPr>
              <a:t>Bond prices and Yields</a:t>
            </a:r>
            <a:r>
              <a:rPr lang="en-US" dirty="0">
                <a:solidFill>
                  <a:srgbClr val="FF0000"/>
                </a:solidFill>
                <a:latin typeface="High Tower Text" pitchFamily="18" charset="0"/>
              </a:rPr>
              <a:t/>
            </a:r>
            <a:br>
              <a:rPr lang="en-US" dirty="0">
                <a:solidFill>
                  <a:srgbClr val="FF0000"/>
                </a:solidFill>
                <a:latin typeface="High Tower Text" pitchFamily="18" charset="0"/>
              </a:rPr>
            </a:br>
            <a:endParaRPr lang="en-US" dirty="0">
              <a:solidFill>
                <a:srgbClr val="FF0000"/>
              </a:solidFill>
              <a:latin typeface="High Tower Text" pitchFamily="18" charset="0"/>
            </a:endParaRPr>
          </a:p>
        </p:txBody>
      </p:sp>
      <p:sp>
        <p:nvSpPr>
          <p:cNvPr id="3" name="Content Placeholder 2"/>
          <p:cNvSpPr>
            <a:spLocks noGrp="1"/>
          </p:cNvSpPr>
          <p:nvPr>
            <p:ph idx="1"/>
          </p:nvPr>
        </p:nvSpPr>
        <p:spPr>
          <a:xfrm>
            <a:off x="457200" y="609600"/>
            <a:ext cx="8229600" cy="5943600"/>
          </a:xfrm>
        </p:spPr>
        <p:txBody>
          <a:bodyPr>
            <a:normAutofit fontScale="70000" lnSpcReduction="20000"/>
          </a:bodyPr>
          <a:lstStyle/>
          <a:p>
            <a:pPr algn="just"/>
            <a:r>
              <a:rPr lang="en-US" b="1" dirty="0">
                <a:solidFill>
                  <a:srgbClr val="0070C0"/>
                </a:solidFill>
                <a:latin typeface="High Tower Text" pitchFamily="18" charset="0"/>
              </a:rPr>
              <a:t>Definition</a:t>
            </a:r>
            <a:endParaRPr lang="en-US" dirty="0">
              <a:solidFill>
                <a:srgbClr val="0070C0"/>
              </a:solidFill>
              <a:latin typeface="High Tower Text" pitchFamily="18" charset="0"/>
            </a:endParaRPr>
          </a:p>
          <a:p>
            <a:pPr algn="just"/>
            <a:r>
              <a:rPr lang="en-US" b="1" dirty="0">
                <a:solidFill>
                  <a:srgbClr val="0070C0"/>
                </a:solidFill>
                <a:latin typeface="High Tower Text" pitchFamily="18" charset="0"/>
              </a:rPr>
              <a:t>A bond</a:t>
            </a:r>
            <a:r>
              <a:rPr lang="en-US" dirty="0">
                <a:solidFill>
                  <a:srgbClr val="0070C0"/>
                </a:solidFill>
                <a:latin typeface="High Tower Text" pitchFamily="18" charset="0"/>
              </a:rPr>
              <a:t> </a:t>
            </a:r>
            <a:r>
              <a:rPr lang="en-US" dirty="0">
                <a:latin typeface="High Tower Text" pitchFamily="18" charset="0"/>
              </a:rPr>
              <a:t>is a long-term contract under which a borrower (the issuer) agrees to make payments of interest and principal, on specific dates, to the holders (creditors) of the bond.</a:t>
            </a:r>
          </a:p>
          <a:p>
            <a:pPr algn="just"/>
            <a:r>
              <a:rPr lang="en-US" dirty="0">
                <a:latin typeface="High Tower Text" pitchFamily="18" charset="0"/>
              </a:rPr>
              <a:t>It is a fixed income investment in which an investor loans money to an entity (corporate or governmental) that borrows the funds for a defined period of time at a fixed interest rate. </a:t>
            </a:r>
          </a:p>
          <a:p>
            <a:pPr algn="just"/>
            <a:r>
              <a:rPr lang="en-US" b="1" dirty="0">
                <a:solidFill>
                  <a:srgbClr val="FF0000"/>
                </a:solidFill>
                <a:latin typeface="High Tower Text" pitchFamily="18" charset="0"/>
              </a:rPr>
              <a:t>Characteristics of Bond </a:t>
            </a:r>
            <a:endParaRPr lang="en-US" dirty="0">
              <a:solidFill>
                <a:srgbClr val="FF0000"/>
              </a:solidFill>
              <a:latin typeface="High Tower Text" pitchFamily="18" charset="0"/>
            </a:endParaRPr>
          </a:p>
          <a:p>
            <a:pPr algn="just"/>
            <a:r>
              <a:rPr lang="en-US" dirty="0" smtClean="0">
                <a:latin typeface="High Tower Text" pitchFamily="18" charset="0"/>
              </a:rPr>
              <a:t>.Among </a:t>
            </a:r>
            <a:r>
              <a:rPr lang="en-US" dirty="0">
                <a:latin typeface="High Tower Text" pitchFamily="18" charset="0"/>
              </a:rPr>
              <a:t>the characteristics of </a:t>
            </a:r>
            <a:r>
              <a:rPr lang="en-US" dirty="0" smtClean="0">
                <a:latin typeface="High Tower Text" pitchFamily="18" charset="0"/>
              </a:rPr>
              <a:t>bond </a:t>
            </a:r>
            <a:r>
              <a:rPr lang="en-US" dirty="0">
                <a:latin typeface="High Tower Text" pitchFamily="18" charset="0"/>
              </a:rPr>
              <a:t>the following are basic characteristics of bonds. </a:t>
            </a:r>
          </a:p>
          <a:p>
            <a:pPr lvl="0" algn="just"/>
            <a:r>
              <a:rPr lang="en-US" dirty="0">
                <a:latin typeface="High Tower Text" pitchFamily="18" charset="0"/>
              </a:rPr>
              <a:t>They are typically securities issued by a corporation or governmental body for specified term: bonds become due for payment at maturity, when the par value/ face value of bond are returned to the investors. </a:t>
            </a:r>
          </a:p>
          <a:p>
            <a:pPr lvl="0" algn="just"/>
            <a:r>
              <a:rPr lang="en-US" dirty="0">
                <a:latin typeface="High Tower Text" pitchFamily="18" charset="0"/>
              </a:rPr>
              <a:t>Bonds usually pay fixed periodic interest installments, called coupon payments. </a:t>
            </a:r>
          </a:p>
          <a:p>
            <a:pPr lvl="0" algn="just"/>
            <a:r>
              <a:rPr lang="en-US" dirty="0">
                <a:latin typeface="High Tower Text" pitchFamily="18" charset="0"/>
              </a:rPr>
              <a:t>When investor buys bond, he or she becomes a creditor of the issuer. Buyer does not gain any kind of owner ship rights to the issuer, unlike in the case with equity securities</a:t>
            </a:r>
          </a:p>
          <a:p>
            <a:pPr algn="just"/>
            <a:endParaRPr lang="en-US" dirty="0">
              <a:latin typeface="High Tower Text" pitchFamily="18" charset="0"/>
            </a:endParaRPr>
          </a:p>
        </p:txBody>
      </p:sp>
    </p:spTree>
    <p:extLst>
      <p:ext uri="{BB962C8B-B14F-4D97-AF65-F5344CB8AC3E}">
        <p14:creationId xmlns:p14="http://schemas.microsoft.com/office/powerpoint/2010/main" val="2999880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TotalTime>
  <Words>3611</Words>
  <Application>Microsoft Office PowerPoint</Application>
  <PresentationFormat>On-screen Show (4:3)</PresentationFormat>
  <Paragraphs>230</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Chapter-Six   Analysis of fixed income securities</vt:lpstr>
      <vt:lpstr>Introduction </vt:lpstr>
      <vt:lpstr>Cont’d</vt:lpstr>
      <vt:lpstr>Cont’d</vt:lpstr>
      <vt:lpstr>Cont’d</vt:lpstr>
      <vt:lpstr>Cont’d</vt:lpstr>
      <vt:lpstr>Cont’d</vt:lpstr>
      <vt:lpstr>Cont’d</vt:lpstr>
      <vt:lpstr>6.1. Bond prices and Yields </vt:lpstr>
      <vt:lpstr>Bond price  </vt:lpstr>
      <vt:lpstr>PowerPoint Presentation</vt:lpstr>
      <vt:lpstr>PowerPoint Presentation</vt:lpstr>
      <vt:lpstr>PowerPoint Presentation</vt:lpstr>
      <vt:lpstr>PowerPoint Presentation</vt:lpstr>
      <vt:lpstr> Bond Yields </vt:lpstr>
      <vt:lpstr>1. Current Yield</vt:lpstr>
      <vt:lpstr>PowerPoint Presentation</vt:lpstr>
      <vt:lpstr>PowerPoint Presentation</vt:lpstr>
      <vt:lpstr>PowerPoint Presentation</vt:lpstr>
      <vt:lpstr>PowerPoint Presentation</vt:lpstr>
      <vt:lpstr>PowerPoint Presentation</vt:lpstr>
      <vt:lpstr>Yield to call</vt:lpstr>
      <vt:lpstr>PowerPoint Presentation</vt:lpstr>
      <vt:lpstr>Solution </vt:lpstr>
      <vt:lpstr>PowerPoint Presentation</vt:lpstr>
      <vt:lpstr>Bond Duration and convexity </vt:lpstr>
      <vt:lpstr>Types of Bond Duration</vt:lpstr>
      <vt:lpstr>PowerPoint Presentation</vt:lpstr>
      <vt:lpstr>PowerPoint Presentation</vt:lpstr>
      <vt:lpstr>PowerPoint Presentation</vt:lpstr>
      <vt:lpstr>Characteristics of Macaulay Duration </vt:lpstr>
      <vt:lpstr>PowerPoint Presentation</vt:lpstr>
      <vt:lpstr>Cont’d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Cont’d</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Debre Markos University College of Business and Economics Department of Accounting and Finance Investment analysis and portfolio management presenters: 1. Habtamu Gashaye     GSR/618/11 2. Gedefaw Asres             GSR/617/11</dc:title>
  <dc:creator>Gedefaw A.</dc:creator>
  <cp:lastModifiedBy>dmu</cp:lastModifiedBy>
  <cp:revision>162</cp:revision>
  <dcterms:created xsi:type="dcterms:W3CDTF">2019-11-11T13:53:15Z</dcterms:created>
  <dcterms:modified xsi:type="dcterms:W3CDTF">2020-03-18T08:59:25Z</dcterms:modified>
</cp:coreProperties>
</file>