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 id="2147483732" r:id="rId4"/>
    <p:sldMasterId id="2147483745" r:id="rId5"/>
  </p:sldMasterIdLst>
  <p:notesMasterIdLst>
    <p:notesMasterId r:id="rId68"/>
  </p:notesMasterIdLst>
  <p:handoutMasterIdLst>
    <p:handoutMasterId r:id="rId69"/>
  </p:handoutMasterIdLst>
  <p:sldIdLst>
    <p:sldId id="296" r:id="rId6"/>
    <p:sldId id="328" r:id="rId7"/>
    <p:sldId id="329" r:id="rId8"/>
    <p:sldId id="330" r:id="rId9"/>
    <p:sldId id="331" r:id="rId10"/>
    <p:sldId id="332" r:id="rId11"/>
    <p:sldId id="333" r:id="rId12"/>
    <p:sldId id="334" r:id="rId13"/>
    <p:sldId id="335" r:id="rId14"/>
    <p:sldId id="336" r:id="rId15"/>
    <p:sldId id="337" r:id="rId16"/>
    <p:sldId id="338" r:id="rId17"/>
    <p:sldId id="260" r:id="rId18"/>
    <p:sldId id="297" r:id="rId19"/>
    <p:sldId id="299" r:id="rId20"/>
    <p:sldId id="262" r:id="rId21"/>
    <p:sldId id="268" r:id="rId22"/>
    <p:sldId id="270" r:id="rId23"/>
    <p:sldId id="271" r:id="rId24"/>
    <p:sldId id="272" r:id="rId25"/>
    <p:sldId id="274" r:id="rId26"/>
    <p:sldId id="275" r:id="rId27"/>
    <p:sldId id="300" r:id="rId28"/>
    <p:sldId id="276" r:id="rId29"/>
    <p:sldId id="277" r:id="rId30"/>
    <p:sldId id="278" r:id="rId31"/>
    <p:sldId id="301" r:id="rId32"/>
    <p:sldId id="279" r:id="rId33"/>
    <p:sldId id="280" r:id="rId34"/>
    <p:sldId id="302" r:id="rId35"/>
    <p:sldId id="290" r:id="rId36"/>
    <p:sldId id="291" r:id="rId37"/>
    <p:sldId id="292" r:id="rId38"/>
    <p:sldId id="281" r:id="rId39"/>
    <p:sldId id="282" r:id="rId40"/>
    <p:sldId id="283" r:id="rId41"/>
    <p:sldId id="284" r:id="rId42"/>
    <p:sldId id="303" r:id="rId43"/>
    <p:sldId id="304" r:id="rId44"/>
    <p:sldId id="286" r:id="rId45"/>
    <p:sldId id="287" r:id="rId46"/>
    <p:sldId id="325" r:id="rId47"/>
    <p:sldId id="288" r:id="rId48"/>
    <p:sldId id="326" r:id="rId49"/>
    <p:sldId id="327" r:id="rId50"/>
    <p:sldId id="294" r:id="rId51"/>
    <p:sldId id="258" r:id="rId52"/>
    <p:sldId id="324" r:id="rId53"/>
    <p:sldId id="310" r:id="rId54"/>
    <p:sldId id="311" r:id="rId55"/>
    <p:sldId id="312" r:id="rId56"/>
    <p:sldId id="313" r:id="rId57"/>
    <p:sldId id="314" r:id="rId58"/>
    <p:sldId id="315" r:id="rId59"/>
    <p:sldId id="317" r:id="rId60"/>
    <p:sldId id="318" r:id="rId61"/>
    <p:sldId id="319" r:id="rId62"/>
    <p:sldId id="320" r:id="rId63"/>
    <p:sldId id="321" r:id="rId64"/>
    <p:sldId id="322" r:id="rId65"/>
    <p:sldId id="323" r:id="rId66"/>
    <p:sldId id="339" r:id="rId6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17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notesMaster" Target="notesMasters/notesMaster1.xml"/><Relationship Id="rId7" Type="http://schemas.openxmlformats.org/officeDocument/2006/relationships/slide" Target="slides/slide2.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9BB404-2B74-4E49-BABC-A0C4657FBFEE}"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en-US"/>
        </a:p>
      </dgm:t>
    </dgm:pt>
    <dgm:pt modelId="{61401E9A-4956-4911-97B3-28F272B277D1}">
      <dgm:prSet/>
      <dgm:spPr/>
      <dgm:t>
        <a:bodyPr/>
        <a:lstStyle/>
        <a:p>
          <a:r>
            <a:rPr lang="en-US" dirty="0" smtClean="0"/>
            <a:t>Industry analysis</a:t>
          </a:r>
          <a:endParaRPr lang="en-US" dirty="0"/>
        </a:p>
      </dgm:t>
    </dgm:pt>
    <dgm:pt modelId="{037CE501-8589-4BE5-AF50-29E96CC85EBF}" type="parTrans" cxnId="{423E9587-227F-4092-B28E-78CE07B7F2E1}">
      <dgm:prSet/>
      <dgm:spPr/>
      <dgm:t>
        <a:bodyPr/>
        <a:lstStyle/>
        <a:p>
          <a:endParaRPr lang="en-US"/>
        </a:p>
      </dgm:t>
    </dgm:pt>
    <dgm:pt modelId="{7618F9E7-5223-4467-9955-000C093AB1FA}" type="sibTrans" cxnId="{423E9587-227F-4092-B28E-78CE07B7F2E1}">
      <dgm:prSet/>
      <dgm:spPr/>
      <dgm:t>
        <a:bodyPr/>
        <a:lstStyle/>
        <a:p>
          <a:endParaRPr lang="en-US"/>
        </a:p>
      </dgm:t>
    </dgm:pt>
    <dgm:pt modelId="{6F352C46-08DC-4A1D-9D17-229297BF3435}">
      <dgm:prSet/>
      <dgm:spPr/>
      <dgm:t>
        <a:bodyPr/>
        <a:lstStyle/>
        <a:p>
          <a:r>
            <a:rPr lang="en-US" dirty="0" smtClean="0"/>
            <a:t>Economic analysis </a:t>
          </a:r>
          <a:endParaRPr lang="en-US" dirty="0"/>
        </a:p>
      </dgm:t>
    </dgm:pt>
    <dgm:pt modelId="{D92B6939-29D8-490C-8210-1210AD8AA49B}" type="parTrans" cxnId="{FCD76D36-9BA4-4662-81C9-0D8474DCBA01}">
      <dgm:prSet/>
      <dgm:spPr/>
      <dgm:t>
        <a:bodyPr/>
        <a:lstStyle/>
        <a:p>
          <a:endParaRPr lang="en-US"/>
        </a:p>
      </dgm:t>
    </dgm:pt>
    <dgm:pt modelId="{3B81149D-16C6-4D5E-AEBC-63426596338F}" type="sibTrans" cxnId="{FCD76D36-9BA4-4662-81C9-0D8474DCBA01}">
      <dgm:prSet/>
      <dgm:spPr/>
      <dgm:t>
        <a:bodyPr/>
        <a:lstStyle/>
        <a:p>
          <a:endParaRPr lang="en-US"/>
        </a:p>
      </dgm:t>
    </dgm:pt>
    <dgm:pt modelId="{9E1C9E4F-DB4F-47FC-88C0-6965AD0DBE37}">
      <dgm:prSet/>
      <dgm:spPr/>
      <dgm:t>
        <a:bodyPr/>
        <a:lstStyle/>
        <a:p>
          <a:r>
            <a:rPr lang="en-US" dirty="0" smtClean="0"/>
            <a:t>Company analysis</a:t>
          </a:r>
          <a:endParaRPr lang="en-US" dirty="0"/>
        </a:p>
      </dgm:t>
    </dgm:pt>
    <dgm:pt modelId="{A4D64787-64D7-457D-A692-A4F10CA64588}" type="parTrans" cxnId="{28AB4FBB-F4E4-4D0B-AE98-90F0EE93E0C7}">
      <dgm:prSet/>
      <dgm:spPr/>
      <dgm:t>
        <a:bodyPr/>
        <a:lstStyle/>
        <a:p>
          <a:endParaRPr lang="en-US"/>
        </a:p>
      </dgm:t>
    </dgm:pt>
    <dgm:pt modelId="{80EE712A-3BF1-4856-BB25-1C27B4ABE32A}" type="sibTrans" cxnId="{28AB4FBB-F4E4-4D0B-AE98-90F0EE93E0C7}">
      <dgm:prSet/>
      <dgm:spPr/>
      <dgm:t>
        <a:bodyPr/>
        <a:lstStyle/>
        <a:p>
          <a:endParaRPr lang="en-US"/>
        </a:p>
      </dgm:t>
    </dgm:pt>
    <dgm:pt modelId="{8D7B5F65-1AF0-4A70-A75C-765AB1BF18CF}" type="pres">
      <dgm:prSet presAssocID="{A29BB404-2B74-4E49-BABC-A0C4657FBFEE}" presName="Name0" presStyleCnt="0">
        <dgm:presLayoutVars>
          <dgm:dir/>
          <dgm:resizeHandles val="exact"/>
        </dgm:presLayoutVars>
      </dgm:prSet>
      <dgm:spPr/>
      <dgm:t>
        <a:bodyPr/>
        <a:lstStyle/>
        <a:p>
          <a:endParaRPr lang="en-US"/>
        </a:p>
      </dgm:t>
    </dgm:pt>
    <dgm:pt modelId="{E8F474AE-1CE9-460A-9BE9-0DA365C01878}" type="pres">
      <dgm:prSet presAssocID="{6F352C46-08DC-4A1D-9D17-229297BF3435}" presName="node" presStyleLbl="node1" presStyleIdx="0" presStyleCnt="3">
        <dgm:presLayoutVars>
          <dgm:bulletEnabled val="1"/>
        </dgm:presLayoutVars>
      </dgm:prSet>
      <dgm:spPr/>
      <dgm:t>
        <a:bodyPr/>
        <a:lstStyle/>
        <a:p>
          <a:endParaRPr lang="en-US"/>
        </a:p>
      </dgm:t>
    </dgm:pt>
    <dgm:pt modelId="{EAA2945F-6E52-4069-ABC0-EA75C4A166E2}" type="pres">
      <dgm:prSet presAssocID="{3B81149D-16C6-4D5E-AEBC-63426596338F}" presName="sibTrans" presStyleCnt="0"/>
      <dgm:spPr/>
      <dgm:t>
        <a:bodyPr/>
        <a:lstStyle/>
        <a:p>
          <a:endParaRPr lang="en-US"/>
        </a:p>
      </dgm:t>
    </dgm:pt>
    <dgm:pt modelId="{D7F15652-A350-4D8D-B4A9-B38EC4D414C0}" type="pres">
      <dgm:prSet presAssocID="{61401E9A-4956-4911-97B3-28F272B277D1}" presName="node" presStyleLbl="node1" presStyleIdx="1" presStyleCnt="3">
        <dgm:presLayoutVars>
          <dgm:bulletEnabled val="1"/>
        </dgm:presLayoutVars>
      </dgm:prSet>
      <dgm:spPr/>
      <dgm:t>
        <a:bodyPr/>
        <a:lstStyle/>
        <a:p>
          <a:endParaRPr lang="en-US"/>
        </a:p>
      </dgm:t>
    </dgm:pt>
    <dgm:pt modelId="{FD6C123B-A40A-4580-9347-899FB58E340F}" type="pres">
      <dgm:prSet presAssocID="{7618F9E7-5223-4467-9955-000C093AB1FA}" presName="sibTrans" presStyleCnt="0"/>
      <dgm:spPr/>
      <dgm:t>
        <a:bodyPr/>
        <a:lstStyle/>
        <a:p>
          <a:endParaRPr lang="en-US"/>
        </a:p>
      </dgm:t>
    </dgm:pt>
    <dgm:pt modelId="{91BBD232-5971-4A0A-8F29-5C9D1034F905}" type="pres">
      <dgm:prSet presAssocID="{9E1C9E4F-DB4F-47FC-88C0-6965AD0DBE37}" presName="node" presStyleLbl="node1" presStyleIdx="2" presStyleCnt="3">
        <dgm:presLayoutVars>
          <dgm:bulletEnabled val="1"/>
        </dgm:presLayoutVars>
      </dgm:prSet>
      <dgm:spPr/>
      <dgm:t>
        <a:bodyPr/>
        <a:lstStyle/>
        <a:p>
          <a:endParaRPr lang="en-US"/>
        </a:p>
      </dgm:t>
    </dgm:pt>
  </dgm:ptLst>
  <dgm:cxnLst>
    <dgm:cxn modelId="{1449208E-85F9-4287-AF29-5F4D55CC1A2A}" type="presOf" srcId="{A29BB404-2B74-4E49-BABC-A0C4657FBFEE}" destId="{8D7B5F65-1AF0-4A70-A75C-765AB1BF18CF}" srcOrd="0" destOrd="0" presId="urn:microsoft.com/office/officeart/2005/8/layout/hList6"/>
    <dgm:cxn modelId="{B59009C2-C5AC-4144-87D7-81266EEA634F}" type="presOf" srcId="{9E1C9E4F-DB4F-47FC-88C0-6965AD0DBE37}" destId="{91BBD232-5971-4A0A-8F29-5C9D1034F905}" srcOrd="0" destOrd="0" presId="urn:microsoft.com/office/officeart/2005/8/layout/hList6"/>
    <dgm:cxn modelId="{FCD76D36-9BA4-4662-81C9-0D8474DCBA01}" srcId="{A29BB404-2B74-4E49-BABC-A0C4657FBFEE}" destId="{6F352C46-08DC-4A1D-9D17-229297BF3435}" srcOrd="0" destOrd="0" parTransId="{D92B6939-29D8-490C-8210-1210AD8AA49B}" sibTransId="{3B81149D-16C6-4D5E-AEBC-63426596338F}"/>
    <dgm:cxn modelId="{601A612C-F21F-44B2-9B46-4AE669F89D7E}" type="presOf" srcId="{61401E9A-4956-4911-97B3-28F272B277D1}" destId="{D7F15652-A350-4D8D-B4A9-B38EC4D414C0}" srcOrd="0" destOrd="0" presId="urn:microsoft.com/office/officeart/2005/8/layout/hList6"/>
    <dgm:cxn modelId="{BA16EEF1-4F84-4629-9224-865318F9146A}" type="presOf" srcId="{6F352C46-08DC-4A1D-9D17-229297BF3435}" destId="{E8F474AE-1CE9-460A-9BE9-0DA365C01878}" srcOrd="0" destOrd="0" presId="urn:microsoft.com/office/officeart/2005/8/layout/hList6"/>
    <dgm:cxn modelId="{28AB4FBB-F4E4-4D0B-AE98-90F0EE93E0C7}" srcId="{A29BB404-2B74-4E49-BABC-A0C4657FBFEE}" destId="{9E1C9E4F-DB4F-47FC-88C0-6965AD0DBE37}" srcOrd="2" destOrd="0" parTransId="{A4D64787-64D7-457D-A692-A4F10CA64588}" sibTransId="{80EE712A-3BF1-4856-BB25-1C27B4ABE32A}"/>
    <dgm:cxn modelId="{423E9587-227F-4092-B28E-78CE07B7F2E1}" srcId="{A29BB404-2B74-4E49-BABC-A0C4657FBFEE}" destId="{61401E9A-4956-4911-97B3-28F272B277D1}" srcOrd="1" destOrd="0" parTransId="{037CE501-8589-4BE5-AF50-29E96CC85EBF}" sibTransId="{7618F9E7-5223-4467-9955-000C093AB1FA}"/>
    <dgm:cxn modelId="{E56A06B7-2693-4A45-8D8A-33F21C39D9E7}" type="presParOf" srcId="{8D7B5F65-1AF0-4A70-A75C-765AB1BF18CF}" destId="{E8F474AE-1CE9-460A-9BE9-0DA365C01878}" srcOrd="0" destOrd="0" presId="urn:microsoft.com/office/officeart/2005/8/layout/hList6"/>
    <dgm:cxn modelId="{260CE1EA-9C81-4978-8DB8-EBD89C796A0F}" type="presParOf" srcId="{8D7B5F65-1AF0-4A70-A75C-765AB1BF18CF}" destId="{EAA2945F-6E52-4069-ABC0-EA75C4A166E2}" srcOrd="1" destOrd="0" presId="urn:microsoft.com/office/officeart/2005/8/layout/hList6"/>
    <dgm:cxn modelId="{78FCBAC1-B2FB-4981-B77A-9CAF81823A9D}" type="presParOf" srcId="{8D7B5F65-1AF0-4A70-A75C-765AB1BF18CF}" destId="{D7F15652-A350-4D8D-B4A9-B38EC4D414C0}" srcOrd="2" destOrd="0" presId="urn:microsoft.com/office/officeart/2005/8/layout/hList6"/>
    <dgm:cxn modelId="{9FD34BA2-58B2-4327-959D-2167BD4810E6}" type="presParOf" srcId="{8D7B5F65-1AF0-4A70-A75C-765AB1BF18CF}" destId="{FD6C123B-A40A-4580-9347-899FB58E340F}" srcOrd="3" destOrd="0" presId="urn:microsoft.com/office/officeart/2005/8/layout/hList6"/>
    <dgm:cxn modelId="{75DF35E6-70A3-4865-98E6-37A9606239D9}" type="presParOf" srcId="{8D7B5F65-1AF0-4A70-A75C-765AB1BF18CF}" destId="{91BBD232-5971-4A0A-8F29-5C9D1034F905}" srcOrd="4" destOrd="0" presId="urn:microsoft.com/office/officeart/2005/8/layout/hList6"/>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474AE-1CE9-460A-9BE9-0DA365C01878}">
      <dsp:nvSpPr>
        <dsp:cNvPr id="0" name=""/>
        <dsp:cNvSpPr/>
      </dsp:nvSpPr>
      <dsp:spPr>
        <a:xfrm rot="16200000">
          <a:off x="-1006016" y="1007020"/>
          <a:ext cx="4625975" cy="2611933"/>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0" tIns="0" rIns="257969" bIns="0" numCol="1" spcCol="1270" anchor="ctr" anchorCtr="0">
          <a:noAutofit/>
        </a:bodyPr>
        <a:lstStyle/>
        <a:p>
          <a:pPr lvl="0" algn="ctr" defTabSz="1822450">
            <a:lnSpc>
              <a:spcPct val="90000"/>
            </a:lnSpc>
            <a:spcBef>
              <a:spcPct val="0"/>
            </a:spcBef>
            <a:spcAft>
              <a:spcPct val="35000"/>
            </a:spcAft>
          </a:pPr>
          <a:r>
            <a:rPr lang="en-US" sz="4100" kern="1200" dirty="0" smtClean="0"/>
            <a:t>Economic analysis </a:t>
          </a:r>
          <a:endParaRPr lang="en-US" sz="4100" kern="1200" dirty="0"/>
        </a:p>
      </dsp:txBody>
      <dsp:txXfrm rot="5400000">
        <a:off x="1005" y="925194"/>
        <a:ext cx="2611933" cy="2775585"/>
      </dsp:txXfrm>
    </dsp:sp>
    <dsp:sp modelId="{D7F15652-A350-4D8D-B4A9-B38EC4D414C0}">
      <dsp:nvSpPr>
        <dsp:cNvPr id="0" name=""/>
        <dsp:cNvSpPr/>
      </dsp:nvSpPr>
      <dsp:spPr>
        <a:xfrm rot="16200000">
          <a:off x="1801812" y="1007020"/>
          <a:ext cx="4625975" cy="2611933"/>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0" tIns="0" rIns="257969" bIns="0" numCol="1" spcCol="1270" anchor="ctr" anchorCtr="0">
          <a:noAutofit/>
        </a:bodyPr>
        <a:lstStyle/>
        <a:p>
          <a:pPr lvl="0" algn="ctr" defTabSz="1822450">
            <a:lnSpc>
              <a:spcPct val="90000"/>
            </a:lnSpc>
            <a:spcBef>
              <a:spcPct val="0"/>
            </a:spcBef>
            <a:spcAft>
              <a:spcPct val="35000"/>
            </a:spcAft>
          </a:pPr>
          <a:r>
            <a:rPr lang="en-US" sz="4100" kern="1200" dirty="0" smtClean="0"/>
            <a:t>Industry analysis</a:t>
          </a:r>
          <a:endParaRPr lang="en-US" sz="4100" kern="1200" dirty="0"/>
        </a:p>
      </dsp:txBody>
      <dsp:txXfrm rot="5400000">
        <a:off x="2808833" y="925194"/>
        <a:ext cx="2611933" cy="2775585"/>
      </dsp:txXfrm>
    </dsp:sp>
    <dsp:sp modelId="{91BBD232-5971-4A0A-8F29-5C9D1034F905}">
      <dsp:nvSpPr>
        <dsp:cNvPr id="0" name=""/>
        <dsp:cNvSpPr/>
      </dsp:nvSpPr>
      <dsp:spPr>
        <a:xfrm rot="16200000">
          <a:off x="4609641" y="1007020"/>
          <a:ext cx="4625975" cy="2611933"/>
        </a:xfrm>
        <a:prstGeom prst="flowChartManualOperati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0350" tIns="0" rIns="257969" bIns="0" numCol="1" spcCol="1270" anchor="ctr" anchorCtr="0">
          <a:noAutofit/>
        </a:bodyPr>
        <a:lstStyle/>
        <a:p>
          <a:pPr lvl="0" algn="ctr" defTabSz="1822450">
            <a:lnSpc>
              <a:spcPct val="90000"/>
            </a:lnSpc>
            <a:spcBef>
              <a:spcPct val="0"/>
            </a:spcBef>
            <a:spcAft>
              <a:spcPct val="35000"/>
            </a:spcAft>
          </a:pPr>
          <a:r>
            <a:rPr lang="en-US" sz="4100" kern="1200" dirty="0" smtClean="0"/>
            <a:t>Company analysis</a:t>
          </a:r>
          <a:endParaRPr lang="en-US" sz="4100" kern="1200" dirty="0"/>
        </a:p>
      </dsp:txBody>
      <dsp:txXfrm rot="5400000">
        <a:off x="5616662" y="925194"/>
        <a:ext cx="2611933" cy="277558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0CE1690-878F-48A9-A7CE-F76B54AFBB53}" type="datetimeFigureOut">
              <a:rPr lang="en-US" smtClean="0"/>
              <a:pPr/>
              <a:t>3/8/2020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99B501E-F99D-414F-A604-DE5E8D90EB36}" type="slidenum">
              <a:rPr lang="en-US" smtClean="0"/>
              <a:pPr/>
              <a:t>‹#›</a:t>
            </a:fld>
            <a:endParaRPr lang="en-US"/>
          </a:p>
        </p:txBody>
      </p:sp>
    </p:spTree>
    <p:extLst>
      <p:ext uri="{BB962C8B-B14F-4D97-AF65-F5344CB8AC3E}">
        <p14:creationId xmlns:p14="http://schemas.microsoft.com/office/powerpoint/2010/main" val="2023435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32C2F99-53C7-4F0C-BB82-4689D27ACA74}" type="datetimeFigureOut">
              <a:rPr lang="en-US" smtClean="0"/>
              <a:pPr/>
              <a:t>3/8/2020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A20F7B0-95D3-42D9-B471-E1529EB0C63F}" type="slidenum">
              <a:rPr lang="en-US" smtClean="0"/>
              <a:pPr/>
              <a:t>‹#›</a:t>
            </a:fld>
            <a:endParaRPr lang="en-US"/>
          </a:p>
        </p:txBody>
      </p:sp>
    </p:spTree>
    <p:extLst>
      <p:ext uri="{BB962C8B-B14F-4D97-AF65-F5344CB8AC3E}">
        <p14:creationId xmlns:p14="http://schemas.microsoft.com/office/powerpoint/2010/main" val="656786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906796-8EBF-4406-B90E-B358182BD750}" type="slidenum">
              <a:rPr lang="en-US" smtClean="0">
                <a:solidFill>
                  <a:prstClr val="black"/>
                </a:solidFill>
              </a:rPr>
              <a:pPr/>
              <a:t>59</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r>
              <a:rPr lang="en-US">
                <a:solidFill>
                  <a:srgbClr val="DBF5F9">
                    <a:shade val="90000"/>
                  </a:srgbClr>
                </a:solidFill>
              </a:rPr>
              <a:t>5-</a:t>
            </a:r>
            <a:fld id="{E58490F3-3456-4407-B088-9CE203DEFBB9}"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166912307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ED129C0A-C4FB-4F1C-B265-3D839E32737D}"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672793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a:solidFill>
                  <a:srgbClr val="DBF5F9">
                    <a:shade val="90000"/>
                  </a:srgbClr>
                </a:solidFill>
              </a:rPr>
              <a:t>5-</a:t>
            </a:r>
            <a:fld id="{C644D064-6179-4CF7-8A49-F9E3CF5D5C02}"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18486914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F083824A-4620-48EE-A663-5908197B3E3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994801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E4CB5DFF-6C42-4930-AC8A-4F3DE80C74B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546612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52800D94-7058-4627-8D81-47BA4657025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085693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18AF8ADB-71AF-497D-B7DD-FDF64B84527D}"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347958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4AC6E06B-550D-420B-BF3D-FEBFF2CCE93B}"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39079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4000">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4000">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r>
              <a:rPr lang="en-US">
                <a:solidFill>
                  <a:srgbClr val="04617B">
                    <a:shade val="90000"/>
                  </a:srgbClr>
                </a:solidFill>
              </a:rPr>
              <a:t>5-</a:t>
            </a:r>
            <a:fld id="{6F6404C6-5A8F-4CB4-912F-7205A72F19E7}"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333839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B19251EF-153F-4E50-BE41-EF3EC978C45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185280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D15F4FA2-102A-4F2C-8F6C-61C8893C9042}"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6801248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r>
              <a:rPr lang="en-US">
                <a:solidFill>
                  <a:srgbClr val="DBF5F9">
                    <a:shade val="90000"/>
                  </a:srgbClr>
                </a:solidFill>
              </a:rPr>
              <a:t>5-</a:t>
            </a:r>
            <a:fld id="{E58490F3-3456-4407-B088-9CE203DEFBB9}"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3700437160"/>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ED129C0A-C4FB-4F1C-B265-3D839E32737D}"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4122614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a:solidFill>
                  <a:srgbClr val="DBF5F9">
                    <a:shade val="90000"/>
                  </a:srgbClr>
                </a:solidFill>
              </a:rPr>
              <a:t>5-</a:t>
            </a:r>
            <a:fld id="{C644D064-6179-4CF7-8A49-F9E3CF5D5C02}"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2130076083"/>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F083824A-4620-48EE-A663-5908197B3E3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4894960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E4CB5DFF-6C42-4930-AC8A-4F3DE80C74B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4393040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52800D94-7058-4627-8D81-47BA4657025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42829629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18AF8ADB-71AF-497D-B7DD-FDF64B84527D}"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10241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4AC6E06B-550D-420B-BF3D-FEBFF2CCE93B}"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1885157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4000">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4000">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r>
              <a:rPr lang="en-US">
                <a:solidFill>
                  <a:srgbClr val="04617B">
                    <a:shade val="90000"/>
                  </a:srgbClr>
                </a:solidFill>
              </a:rPr>
              <a:t>5-</a:t>
            </a:r>
            <a:fld id="{6F6404C6-5A8F-4CB4-912F-7205A72F19E7}"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4288860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B19251EF-153F-4E50-BE41-EF3EC978C45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7770540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r>
              <a:rPr lang="en-US">
                <a:solidFill>
                  <a:srgbClr val="04617B">
                    <a:shade val="90000"/>
                  </a:srgbClr>
                </a:solidFill>
              </a:rPr>
              <a:t>5-</a:t>
            </a:r>
            <a:fld id="{D15F4FA2-102A-4F2C-8F6C-61C8893C9042}"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5490898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smtClean="0">
              <a:solidFill>
                <a:srgbClr val="000000"/>
              </a:solidFill>
              <a:latin typeface="Arial" pitchFamily="34" charset="0"/>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latin typeface="Arial" pitchFamily="34" charset="0"/>
            </a:endParaRPr>
          </a:p>
        </p:txBody>
      </p:sp>
      <p:sp>
        <p:nvSpPr>
          <p:cNvPr id="24578" name="Rectangle 2"/>
          <p:cNvSpPr>
            <a:spLocks noGrp="1" noChangeArrowheads="1"/>
          </p:cNvSpPr>
          <p:nvPr>
            <p:ph type="ctrTitle"/>
          </p:nvPr>
        </p:nvSpPr>
        <p:spPr>
          <a:xfrm>
            <a:off x="914400" y="1524000"/>
            <a:ext cx="7623175" cy="1752600"/>
          </a:xfrm>
        </p:spPr>
        <p:txBody>
          <a:bodyPr/>
          <a:lstStyle>
            <a:lvl1pPr>
              <a:defRPr sz="4600"/>
            </a:lvl1pPr>
          </a:lstStyle>
          <a:p>
            <a:pPr lvl="0"/>
            <a:r>
              <a:rPr lang="en-US" altLang="en-US" noProof="0" smtClean="0"/>
              <a:t>Click to edit Master title style</a:t>
            </a:r>
          </a:p>
        </p:txBody>
      </p:sp>
      <p:sp>
        <p:nvSpPr>
          <p:cNvPr id="24579" name="Rectangle 3"/>
          <p:cNvSpPr>
            <a:spLocks noGrp="1" noChangeArrowheads="1"/>
          </p:cNvSpPr>
          <p:nvPr>
            <p:ph type="subTitle" idx="1"/>
          </p:nvPr>
        </p:nvSpPr>
        <p:spPr>
          <a:xfrm>
            <a:off x="1981200" y="3962400"/>
            <a:ext cx="6553200" cy="1752600"/>
          </a:xfrm>
        </p:spPr>
        <p:txBody>
          <a:bodyPr anchor="ctr"/>
          <a:lstStyle>
            <a:lvl1pPr marL="0" indent="0" algn="ctr">
              <a:buFont typeface="Wingdings" pitchFamily="2" charset="2"/>
              <a:buNone/>
              <a:defRPr sz="2800"/>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solidFill>
                <a:srgbClr val="000000"/>
              </a:solidFill>
            </a:endParaRPr>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solidFill>
                <a:srgbClr val="000000"/>
              </a:solidFill>
            </a:endParaRPr>
          </a:p>
        </p:txBody>
      </p:sp>
      <p:sp>
        <p:nvSpPr>
          <p:cNvPr id="8" name="Rectangle 6"/>
          <p:cNvSpPr>
            <a:spLocks noGrp="1" noChangeArrowheads="1"/>
          </p:cNvSpPr>
          <p:nvPr>
            <p:ph type="sldNum" sz="quarter" idx="12"/>
          </p:nvPr>
        </p:nvSpPr>
        <p:spPr/>
        <p:txBody>
          <a:bodyPr/>
          <a:lstStyle>
            <a:lvl1pPr>
              <a:defRPr/>
            </a:lvl1pPr>
          </a:lstStyle>
          <a:p>
            <a:pPr>
              <a:defRPr/>
            </a:pPr>
            <a:fld id="{26AB6270-C3CA-461F-BBE7-1C3AEFCD473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3712409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BB44F07-A8BE-462D-8F10-30C26C4BEE4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114270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C242159-A100-4BF6-9587-B03C3AD7EB0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327877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A086548-A7E2-4F65-8786-009EFBCC90B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379367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27C42DA-B60C-48B1-987D-24B7DC8272C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484358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3D689B5-5288-45B0-9CA2-2FAA0EBD3F4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05346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0453578-BF16-4ADB-B07A-F4BC8F7EAE2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088174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C6551B-37F7-4DA9-B5BA-3BCB6F82C5C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509521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68364F6-079F-45D8-9AD7-FE40AAEABF9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912044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A72D60F-0AAC-4FA6-AE6D-6FE84746C3F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857331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CC90D7-278A-4507-9F59-FDB575408A7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2706819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4B9DC50-5C16-49C1-B708-AAFEC73D091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671731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33284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19661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76420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3315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2866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80262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6357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13481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05923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54901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4067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4617B">
                  <a:shade val="90000"/>
                </a:srgbClr>
              </a:solidFill>
              <a:latin typeface="Times New Roman" pitchFamily="18"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4617B">
                  <a:shade val="90000"/>
                </a:srgbClr>
              </a:solidFill>
              <a:latin typeface="Times New Roman" pitchFamily="18"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r>
              <a:rPr lang="en-US">
                <a:solidFill>
                  <a:srgbClr val="04617B">
                    <a:shade val="90000"/>
                  </a:srgbClr>
                </a:solidFill>
                <a:latin typeface="Times New Roman" pitchFamily="18" charset="0"/>
              </a:rPr>
              <a:t>5-</a:t>
            </a:r>
            <a:fld id="{9B95E86D-2D97-4E88-936E-710FEB1155E0}" type="slidenum">
              <a:rPr lang="en-US">
                <a:solidFill>
                  <a:srgbClr val="04617B">
                    <a:shade val="90000"/>
                  </a:srgbClr>
                </a:solidFill>
                <a:latin typeface="Times New Roman" pitchFamily="18" charset="0"/>
              </a:rPr>
              <a:pPr fontAlgn="base">
                <a:spcBef>
                  <a:spcPct val="0"/>
                </a:spcBef>
                <a:spcAft>
                  <a:spcPct val="0"/>
                </a:spcAft>
                <a:defRPr/>
              </a:pPr>
              <a:t>‹#›</a:t>
            </a:fld>
            <a:endParaRPr lang="en-US">
              <a:solidFill>
                <a:srgbClr val="04617B">
                  <a:shade val="90000"/>
                </a:srgbClr>
              </a:solidFill>
              <a:latin typeface="Times New Roman" pitchFamily="18"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latin typeface="Times New Roman"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latin typeface="Times New Roman" pitchFamily="18" charset="0"/>
              </a:endParaRPr>
            </a:p>
          </p:txBody>
        </p:sp>
      </p:grpSp>
    </p:spTree>
    <p:extLst>
      <p:ext uri="{BB962C8B-B14F-4D97-AF65-F5344CB8AC3E}">
        <p14:creationId xmlns:p14="http://schemas.microsoft.com/office/powerpoint/2010/main" val="21004066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4617B">
                  <a:shade val="90000"/>
                </a:srgbClr>
              </a:solidFill>
              <a:latin typeface="Times New Roman" pitchFamily="18"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04617B">
                  <a:shade val="90000"/>
                </a:srgbClr>
              </a:solidFill>
              <a:latin typeface="Times New Roman" pitchFamily="18"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r>
              <a:rPr lang="en-US">
                <a:solidFill>
                  <a:srgbClr val="04617B">
                    <a:shade val="90000"/>
                  </a:srgbClr>
                </a:solidFill>
                <a:latin typeface="Times New Roman" pitchFamily="18" charset="0"/>
              </a:rPr>
              <a:t>5-</a:t>
            </a:r>
            <a:fld id="{9B95E86D-2D97-4E88-936E-710FEB1155E0}" type="slidenum">
              <a:rPr lang="en-US">
                <a:solidFill>
                  <a:srgbClr val="04617B">
                    <a:shade val="90000"/>
                  </a:srgbClr>
                </a:solidFill>
                <a:latin typeface="Times New Roman" pitchFamily="18" charset="0"/>
              </a:rPr>
              <a:pPr fontAlgn="base">
                <a:spcBef>
                  <a:spcPct val="0"/>
                </a:spcBef>
                <a:spcAft>
                  <a:spcPct val="0"/>
                </a:spcAft>
                <a:defRPr/>
              </a:pPr>
              <a:t>‹#›</a:t>
            </a:fld>
            <a:endParaRPr lang="en-US">
              <a:solidFill>
                <a:srgbClr val="04617B">
                  <a:shade val="90000"/>
                </a:srgbClr>
              </a:solidFill>
              <a:latin typeface="Times New Roman" pitchFamily="18"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latin typeface="Times New Roman"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sz="4000">
                <a:solidFill>
                  <a:prstClr val="black"/>
                </a:solidFill>
                <a:latin typeface="Times New Roman" pitchFamily="18" charset="0"/>
              </a:endParaRPr>
            </a:p>
          </p:txBody>
        </p:sp>
      </p:grpSp>
    </p:spTree>
    <p:extLst>
      <p:ext uri="{BB962C8B-B14F-4D97-AF65-F5344CB8AC3E}">
        <p14:creationId xmlns:p14="http://schemas.microsoft.com/office/powerpoint/2010/main" val="173617461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5"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fontAlgn="base">
              <a:spcBef>
                <a:spcPct val="0"/>
              </a:spcBef>
              <a:spcAft>
                <a:spcPct val="0"/>
              </a:spcAft>
              <a:defRPr/>
            </a:pPr>
            <a:endParaRPr lang="en-US" altLang="en-US">
              <a:solidFill>
                <a:srgbClr val="000000"/>
              </a:solidFill>
            </a:endParaRPr>
          </a:p>
        </p:txBody>
      </p:sp>
      <p:sp>
        <p:nvSpPr>
          <p:cNvPr id="2355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fontAlgn="base">
              <a:spcBef>
                <a:spcPct val="0"/>
              </a:spcBef>
              <a:spcAft>
                <a:spcPct val="0"/>
              </a:spcAft>
              <a:defRPr/>
            </a:pPr>
            <a:endParaRPr lang="en-US" altLang="en-US">
              <a:solidFill>
                <a:srgbClr val="000000"/>
              </a:solidFill>
            </a:endParaRPr>
          </a:p>
        </p:txBody>
      </p:sp>
      <p:sp>
        <p:nvSpPr>
          <p:cNvPr id="2355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fontAlgn="base">
              <a:spcBef>
                <a:spcPct val="0"/>
              </a:spcBef>
              <a:spcAft>
                <a:spcPct val="0"/>
              </a:spcAft>
              <a:defRPr/>
            </a:pPr>
            <a:fld id="{DC0FBEA3-E2F5-4ADD-9D77-C4B2D5D4B49A}"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
        <p:nvSpPr>
          <p:cNvPr id="103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US" smtClean="0">
              <a:solidFill>
                <a:srgbClr val="000000"/>
              </a:solidFill>
              <a:latin typeface="Arial" pitchFamily="34" charset="0"/>
            </a:endParaRPr>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000000"/>
              </a:solidFill>
              <a:latin typeface="Arial" pitchFamily="34" charset="0"/>
            </a:endParaRPr>
          </a:p>
        </p:txBody>
      </p:sp>
    </p:spTree>
    <p:extLst>
      <p:ext uri="{BB962C8B-B14F-4D97-AF65-F5344CB8AC3E}">
        <p14:creationId xmlns:p14="http://schemas.microsoft.com/office/powerpoint/2010/main" val="122498335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555">
                                            <p:txEl>
                                              <p:pRg st="0" end="0"/>
                                            </p:txEl>
                                          </p:spTgt>
                                        </p:tgtEl>
                                        <p:attrNameLst>
                                          <p:attrName>style.visibility</p:attrName>
                                        </p:attrNameLst>
                                      </p:cBhvr>
                                      <p:to>
                                        <p:strVal val="visible"/>
                                      </p:to>
                                    </p:set>
                                    <p:anim calcmode="discrete" valueType="clr">
                                      <p:cBhvr override="childStyle">
                                        <p:cTn id="7" dur="80"/>
                                        <p:tgtEl>
                                          <p:spTgt spid="2355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55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3555">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3555">
                                            <p:txEl>
                                              <p:pRg st="1" end="1"/>
                                            </p:txEl>
                                          </p:spTgt>
                                        </p:tgtEl>
                                        <p:attrNameLst>
                                          <p:attrName>style.visibility</p:attrName>
                                        </p:attrNameLst>
                                      </p:cBhvr>
                                      <p:to>
                                        <p:strVal val="visible"/>
                                      </p:to>
                                    </p:set>
                                    <p:anim calcmode="discrete" valueType="clr">
                                      <p:cBhvr override="childStyle">
                                        <p:cTn id="14" dur="80"/>
                                        <p:tgtEl>
                                          <p:spTgt spid="2355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3555">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3555">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3555">
                                            <p:txEl>
                                              <p:pRg st="2" end="2"/>
                                            </p:txEl>
                                          </p:spTgt>
                                        </p:tgtEl>
                                        <p:attrNameLst>
                                          <p:attrName>style.visibility</p:attrName>
                                        </p:attrNameLst>
                                      </p:cBhvr>
                                      <p:to>
                                        <p:strVal val="visible"/>
                                      </p:to>
                                    </p:set>
                                    <p:anim calcmode="discrete" valueType="clr">
                                      <p:cBhvr override="childStyle">
                                        <p:cTn id="21" dur="80"/>
                                        <p:tgtEl>
                                          <p:spTgt spid="2355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3555">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3555">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23555">
                                            <p:txEl>
                                              <p:pRg st="3" end="3"/>
                                            </p:txEl>
                                          </p:spTgt>
                                        </p:tgtEl>
                                        <p:attrNameLst>
                                          <p:attrName>style.visibility</p:attrName>
                                        </p:attrNameLst>
                                      </p:cBhvr>
                                      <p:to>
                                        <p:strVal val="visible"/>
                                      </p:to>
                                    </p:set>
                                    <p:anim calcmode="discrete" valueType="clr">
                                      <p:cBhvr override="childStyle">
                                        <p:cTn id="28" dur="80"/>
                                        <p:tgtEl>
                                          <p:spTgt spid="2355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3555">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3555">
                                            <p:txEl>
                                              <p:pRg st="3" end="3"/>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23555">
                                            <p:txEl>
                                              <p:pRg st="4" end="4"/>
                                            </p:txEl>
                                          </p:spTgt>
                                        </p:tgtEl>
                                        <p:attrNameLst>
                                          <p:attrName>style.visibility</p:attrName>
                                        </p:attrNameLst>
                                      </p:cBhvr>
                                      <p:to>
                                        <p:strVal val="visible"/>
                                      </p:to>
                                    </p:set>
                                    <p:anim calcmode="discrete" valueType="clr">
                                      <p:cBhvr override="childStyle">
                                        <p:cTn id="35" dur="80"/>
                                        <p:tgtEl>
                                          <p:spTgt spid="2355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3555">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23555">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tmplLst>
          <p:tmpl lvl="1">
            <p:tnLst>
              <p:par>
                <p:cTn presetID="27" presetClass="entr" presetSubtype="0" fill="hold" nodeType="clickEffect">
                  <p:stCondLst>
                    <p:cond delay="0"/>
                  </p:stCondLst>
                  <p:iterate type="lt">
                    <p:tmPct val="50000"/>
                  </p:iterate>
                  <p:childTnLst>
                    <p:set>
                      <p:cBhvr>
                        <p:cTn dur="1" fill="hold">
                          <p:stCondLst>
                            <p:cond delay="0"/>
                          </p:stCondLst>
                        </p:cTn>
                        <p:tgtEl>
                          <p:spTgt spid="23555"/>
                        </p:tgtEl>
                        <p:attrNameLst>
                          <p:attrName>style.visibility</p:attrName>
                        </p:attrNameLst>
                      </p:cBhvr>
                      <p:to>
                        <p:strVal val="visible"/>
                      </p:to>
                    </p:set>
                    <p:anim calcmode="discrete" valueType="clr">
                      <p:cBhvr override="childStyle">
                        <p:cTn dur="80"/>
                        <p:tgtEl>
                          <p:spTgt spid="23555"/>
                        </p:tgtEl>
                        <p:attrNameLst>
                          <p:attrName>style.color</p:attrName>
                        </p:attrNameLst>
                      </p:cBhvr>
                      <p:tavLst>
                        <p:tav tm="0">
                          <p:val>
                            <p:clrVal>
                              <a:schemeClr val="accent2"/>
                            </p:clrVal>
                          </p:val>
                        </p:tav>
                        <p:tav tm="50000">
                          <p:val>
                            <p:clrVal>
                              <a:schemeClr val="hlink"/>
                            </p:clrVal>
                          </p:val>
                        </p:tav>
                      </p:tavLst>
                    </p:anim>
                    <p:anim calcmode="discrete" valueType="clr">
                      <p:cBhvr>
                        <p:cTn dur="80"/>
                        <p:tgtEl>
                          <p:spTgt spid="23555"/>
                        </p:tgtEl>
                        <p:attrNameLst>
                          <p:attrName>fillcolor</p:attrName>
                        </p:attrNameLst>
                      </p:cBhvr>
                      <p:tavLst>
                        <p:tav tm="0">
                          <p:val>
                            <p:clrVal>
                              <a:schemeClr val="accent2"/>
                            </p:clrVal>
                          </p:val>
                        </p:tav>
                        <p:tav tm="50000">
                          <p:val>
                            <p:clrVal>
                              <a:schemeClr val="hlink"/>
                            </p:clrVal>
                          </p:val>
                        </p:tav>
                      </p:tavLst>
                    </p:anim>
                    <p:set>
                      <p:cBhvr>
                        <p:cTn dur="80"/>
                        <p:tgtEl>
                          <p:spTgt spid="23555"/>
                        </p:tgtEl>
                        <p:attrNameLst>
                          <p:attrName>fill.type</p:attrName>
                        </p:attrNameLst>
                      </p:cBhvr>
                      <p:to>
                        <p:strVal val="solid"/>
                      </p:to>
                    </p:set>
                  </p:childTnLst>
                </p:cTn>
              </p:par>
            </p:tnLst>
          </p:tmpl>
          <p:tmpl lvl="2">
            <p:tnLst>
              <p:par>
                <p:cTn presetID="27" presetClass="entr" presetSubtype="0" fill="hold" nodeType="clickEffect">
                  <p:stCondLst>
                    <p:cond delay="0"/>
                  </p:stCondLst>
                  <p:iterate type="lt">
                    <p:tmPct val="50000"/>
                  </p:iterate>
                  <p:childTnLst>
                    <p:set>
                      <p:cBhvr>
                        <p:cTn dur="1" fill="hold">
                          <p:stCondLst>
                            <p:cond delay="0"/>
                          </p:stCondLst>
                        </p:cTn>
                        <p:tgtEl>
                          <p:spTgt spid="23555"/>
                        </p:tgtEl>
                        <p:attrNameLst>
                          <p:attrName>style.visibility</p:attrName>
                        </p:attrNameLst>
                      </p:cBhvr>
                      <p:to>
                        <p:strVal val="visible"/>
                      </p:to>
                    </p:set>
                    <p:anim calcmode="discrete" valueType="clr">
                      <p:cBhvr override="childStyle">
                        <p:cTn dur="80"/>
                        <p:tgtEl>
                          <p:spTgt spid="23555"/>
                        </p:tgtEl>
                        <p:attrNameLst>
                          <p:attrName>style.color</p:attrName>
                        </p:attrNameLst>
                      </p:cBhvr>
                      <p:tavLst>
                        <p:tav tm="0">
                          <p:val>
                            <p:clrVal>
                              <a:schemeClr val="accent2"/>
                            </p:clrVal>
                          </p:val>
                        </p:tav>
                        <p:tav tm="50000">
                          <p:val>
                            <p:clrVal>
                              <a:schemeClr val="hlink"/>
                            </p:clrVal>
                          </p:val>
                        </p:tav>
                      </p:tavLst>
                    </p:anim>
                    <p:anim calcmode="discrete" valueType="clr">
                      <p:cBhvr>
                        <p:cTn dur="80"/>
                        <p:tgtEl>
                          <p:spTgt spid="23555"/>
                        </p:tgtEl>
                        <p:attrNameLst>
                          <p:attrName>fillcolor</p:attrName>
                        </p:attrNameLst>
                      </p:cBhvr>
                      <p:tavLst>
                        <p:tav tm="0">
                          <p:val>
                            <p:clrVal>
                              <a:schemeClr val="accent2"/>
                            </p:clrVal>
                          </p:val>
                        </p:tav>
                        <p:tav tm="50000">
                          <p:val>
                            <p:clrVal>
                              <a:schemeClr val="hlink"/>
                            </p:clrVal>
                          </p:val>
                        </p:tav>
                      </p:tavLst>
                    </p:anim>
                    <p:set>
                      <p:cBhvr>
                        <p:cTn dur="80"/>
                        <p:tgtEl>
                          <p:spTgt spid="23555"/>
                        </p:tgtEl>
                        <p:attrNameLst>
                          <p:attrName>fill.type</p:attrName>
                        </p:attrNameLst>
                      </p:cBhvr>
                      <p:to>
                        <p:strVal val="solid"/>
                      </p:to>
                    </p:set>
                  </p:childTnLst>
                </p:cTn>
              </p:par>
            </p:tnLst>
          </p:tmpl>
          <p:tmpl lvl="3">
            <p:tnLst>
              <p:par>
                <p:cTn presetID="27" presetClass="entr" presetSubtype="0" fill="hold" nodeType="clickEffect">
                  <p:stCondLst>
                    <p:cond delay="0"/>
                  </p:stCondLst>
                  <p:iterate type="lt">
                    <p:tmPct val="50000"/>
                  </p:iterate>
                  <p:childTnLst>
                    <p:set>
                      <p:cBhvr>
                        <p:cTn dur="1" fill="hold">
                          <p:stCondLst>
                            <p:cond delay="0"/>
                          </p:stCondLst>
                        </p:cTn>
                        <p:tgtEl>
                          <p:spTgt spid="23555"/>
                        </p:tgtEl>
                        <p:attrNameLst>
                          <p:attrName>style.visibility</p:attrName>
                        </p:attrNameLst>
                      </p:cBhvr>
                      <p:to>
                        <p:strVal val="visible"/>
                      </p:to>
                    </p:set>
                    <p:anim calcmode="discrete" valueType="clr">
                      <p:cBhvr override="childStyle">
                        <p:cTn dur="80"/>
                        <p:tgtEl>
                          <p:spTgt spid="23555"/>
                        </p:tgtEl>
                        <p:attrNameLst>
                          <p:attrName>style.color</p:attrName>
                        </p:attrNameLst>
                      </p:cBhvr>
                      <p:tavLst>
                        <p:tav tm="0">
                          <p:val>
                            <p:clrVal>
                              <a:schemeClr val="accent2"/>
                            </p:clrVal>
                          </p:val>
                        </p:tav>
                        <p:tav tm="50000">
                          <p:val>
                            <p:clrVal>
                              <a:schemeClr val="hlink"/>
                            </p:clrVal>
                          </p:val>
                        </p:tav>
                      </p:tavLst>
                    </p:anim>
                    <p:anim calcmode="discrete" valueType="clr">
                      <p:cBhvr>
                        <p:cTn dur="80"/>
                        <p:tgtEl>
                          <p:spTgt spid="23555"/>
                        </p:tgtEl>
                        <p:attrNameLst>
                          <p:attrName>fillcolor</p:attrName>
                        </p:attrNameLst>
                      </p:cBhvr>
                      <p:tavLst>
                        <p:tav tm="0">
                          <p:val>
                            <p:clrVal>
                              <a:schemeClr val="accent2"/>
                            </p:clrVal>
                          </p:val>
                        </p:tav>
                        <p:tav tm="50000">
                          <p:val>
                            <p:clrVal>
                              <a:schemeClr val="hlink"/>
                            </p:clrVal>
                          </p:val>
                        </p:tav>
                      </p:tavLst>
                    </p:anim>
                    <p:set>
                      <p:cBhvr>
                        <p:cTn dur="80"/>
                        <p:tgtEl>
                          <p:spTgt spid="23555"/>
                        </p:tgtEl>
                        <p:attrNameLst>
                          <p:attrName>fill.type</p:attrName>
                        </p:attrNameLst>
                      </p:cBhvr>
                      <p:to>
                        <p:strVal val="solid"/>
                      </p:to>
                    </p:set>
                  </p:childTnLst>
                </p:cTn>
              </p:par>
            </p:tnLst>
          </p:tmpl>
          <p:tmpl lvl="4">
            <p:tnLst>
              <p:par>
                <p:cTn presetID="27" presetClass="entr" presetSubtype="0" fill="hold" nodeType="clickEffect">
                  <p:stCondLst>
                    <p:cond delay="0"/>
                  </p:stCondLst>
                  <p:iterate type="lt">
                    <p:tmPct val="50000"/>
                  </p:iterate>
                  <p:childTnLst>
                    <p:set>
                      <p:cBhvr>
                        <p:cTn dur="1" fill="hold">
                          <p:stCondLst>
                            <p:cond delay="0"/>
                          </p:stCondLst>
                        </p:cTn>
                        <p:tgtEl>
                          <p:spTgt spid="23555"/>
                        </p:tgtEl>
                        <p:attrNameLst>
                          <p:attrName>style.visibility</p:attrName>
                        </p:attrNameLst>
                      </p:cBhvr>
                      <p:to>
                        <p:strVal val="visible"/>
                      </p:to>
                    </p:set>
                    <p:anim calcmode="discrete" valueType="clr">
                      <p:cBhvr override="childStyle">
                        <p:cTn dur="80"/>
                        <p:tgtEl>
                          <p:spTgt spid="23555"/>
                        </p:tgtEl>
                        <p:attrNameLst>
                          <p:attrName>style.color</p:attrName>
                        </p:attrNameLst>
                      </p:cBhvr>
                      <p:tavLst>
                        <p:tav tm="0">
                          <p:val>
                            <p:clrVal>
                              <a:schemeClr val="accent2"/>
                            </p:clrVal>
                          </p:val>
                        </p:tav>
                        <p:tav tm="50000">
                          <p:val>
                            <p:clrVal>
                              <a:schemeClr val="hlink"/>
                            </p:clrVal>
                          </p:val>
                        </p:tav>
                      </p:tavLst>
                    </p:anim>
                    <p:anim calcmode="discrete" valueType="clr">
                      <p:cBhvr>
                        <p:cTn dur="80"/>
                        <p:tgtEl>
                          <p:spTgt spid="23555"/>
                        </p:tgtEl>
                        <p:attrNameLst>
                          <p:attrName>fillcolor</p:attrName>
                        </p:attrNameLst>
                      </p:cBhvr>
                      <p:tavLst>
                        <p:tav tm="0">
                          <p:val>
                            <p:clrVal>
                              <a:schemeClr val="accent2"/>
                            </p:clrVal>
                          </p:val>
                        </p:tav>
                        <p:tav tm="50000">
                          <p:val>
                            <p:clrVal>
                              <a:schemeClr val="hlink"/>
                            </p:clrVal>
                          </p:val>
                        </p:tav>
                      </p:tavLst>
                    </p:anim>
                    <p:set>
                      <p:cBhvr>
                        <p:cTn dur="80"/>
                        <p:tgtEl>
                          <p:spTgt spid="23555"/>
                        </p:tgtEl>
                        <p:attrNameLst>
                          <p:attrName>fill.type</p:attrName>
                        </p:attrNameLst>
                      </p:cBhvr>
                      <p:to>
                        <p:strVal val="solid"/>
                      </p:to>
                    </p:set>
                  </p:childTnLst>
                </p:cTn>
              </p:par>
            </p:tnLst>
          </p:tmpl>
          <p:tmpl lvl="5">
            <p:tnLst>
              <p:par>
                <p:cTn presetID="27" presetClass="entr" presetSubtype="0" fill="hold" nodeType="clickEffect">
                  <p:stCondLst>
                    <p:cond delay="0"/>
                  </p:stCondLst>
                  <p:iterate type="lt">
                    <p:tmPct val="50000"/>
                  </p:iterate>
                  <p:childTnLst>
                    <p:set>
                      <p:cBhvr>
                        <p:cTn dur="1" fill="hold">
                          <p:stCondLst>
                            <p:cond delay="0"/>
                          </p:stCondLst>
                        </p:cTn>
                        <p:tgtEl>
                          <p:spTgt spid="23555"/>
                        </p:tgtEl>
                        <p:attrNameLst>
                          <p:attrName>style.visibility</p:attrName>
                        </p:attrNameLst>
                      </p:cBhvr>
                      <p:to>
                        <p:strVal val="visible"/>
                      </p:to>
                    </p:set>
                    <p:anim calcmode="discrete" valueType="clr">
                      <p:cBhvr override="childStyle">
                        <p:cTn dur="80"/>
                        <p:tgtEl>
                          <p:spTgt spid="23555"/>
                        </p:tgtEl>
                        <p:attrNameLst>
                          <p:attrName>style.color</p:attrName>
                        </p:attrNameLst>
                      </p:cBhvr>
                      <p:tavLst>
                        <p:tav tm="0">
                          <p:val>
                            <p:clrVal>
                              <a:schemeClr val="accent2"/>
                            </p:clrVal>
                          </p:val>
                        </p:tav>
                        <p:tav tm="50000">
                          <p:val>
                            <p:clrVal>
                              <a:schemeClr val="hlink"/>
                            </p:clrVal>
                          </p:val>
                        </p:tav>
                      </p:tavLst>
                    </p:anim>
                    <p:anim calcmode="discrete" valueType="clr">
                      <p:cBhvr>
                        <p:cTn dur="80"/>
                        <p:tgtEl>
                          <p:spTgt spid="23555"/>
                        </p:tgtEl>
                        <p:attrNameLst>
                          <p:attrName>fillcolor</p:attrName>
                        </p:attrNameLst>
                      </p:cBhvr>
                      <p:tavLst>
                        <p:tav tm="0">
                          <p:val>
                            <p:clrVal>
                              <a:schemeClr val="accent2"/>
                            </p:clrVal>
                          </p:val>
                        </p:tav>
                        <p:tav tm="50000">
                          <p:val>
                            <p:clrVal>
                              <a:schemeClr val="hlink"/>
                            </p:clrVal>
                          </p:val>
                        </p:tav>
                      </p:tavLst>
                    </p:anim>
                    <p:set>
                      <p:cBhvr>
                        <p:cTn dur="80"/>
                        <p:tgtEl>
                          <p:spTgt spid="23555"/>
                        </p:tgtEl>
                        <p:attrNameLst>
                          <p:attrName>fill.type</p:attrName>
                        </p:attrNameLst>
                      </p:cBhvr>
                      <p:to>
                        <p:strVal val="solid"/>
                      </p:to>
                    </p:set>
                  </p:childTnLst>
                </p:cTn>
              </p:par>
            </p:tnLst>
          </p:tmpl>
        </p:tmplLst>
      </p:bldP>
    </p:bldLst>
  </p:timing>
  <p:txStyles>
    <p:titleStyle>
      <a:lvl1pPr algn="ctr" rtl="0" eaLnBrk="0" fontAlgn="base" hangingPunct="0">
        <a:spcBef>
          <a:spcPct val="0"/>
        </a:spcBef>
        <a:spcAft>
          <a:spcPct val="0"/>
        </a:spcAft>
        <a:defRPr sz="4200">
          <a:solidFill>
            <a:schemeClr val="tx2"/>
          </a:solidFill>
          <a:latin typeface="+mj-lt"/>
          <a:ea typeface="+mj-ea"/>
          <a:cs typeface="+mj-cs"/>
        </a:defRPr>
      </a:lvl1pPr>
      <a:lvl2pPr algn="ctr" rtl="0" eaLnBrk="0" fontAlgn="base" hangingPunct="0">
        <a:spcBef>
          <a:spcPct val="0"/>
        </a:spcBef>
        <a:spcAft>
          <a:spcPct val="0"/>
        </a:spcAft>
        <a:defRPr sz="4200">
          <a:solidFill>
            <a:schemeClr val="tx2"/>
          </a:solidFill>
          <a:latin typeface="Times New Roman" pitchFamily="18" charset="0"/>
          <a:cs typeface="Arial" pitchFamily="34" charset="0"/>
        </a:defRPr>
      </a:lvl2pPr>
      <a:lvl3pPr algn="ctr" rtl="0" eaLnBrk="0" fontAlgn="base" hangingPunct="0">
        <a:spcBef>
          <a:spcPct val="0"/>
        </a:spcBef>
        <a:spcAft>
          <a:spcPct val="0"/>
        </a:spcAft>
        <a:defRPr sz="4200">
          <a:solidFill>
            <a:schemeClr val="tx2"/>
          </a:solidFill>
          <a:latin typeface="Times New Roman" pitchFamily="18" charset="0"/>
          <a:cs typeface="Arial" pitchFamily="34" charset="0"/>
        </a:defRPr>
      </a:lvl3pPr>
      <a:lvl4pPr algn="ctr" rtl="0" eaLnBrk="0" fontAlgn="base" hangingPunct="0">
        <a:spcBef>
          <a:spcPct val="0"/>
        </a:spcBef>
        <a:spcAft>
          <a:spcPct val="0"/>
        </a:spcAft>
        <a:defRPr sz="4200">
          <a:solidFill>
            <a:schemeClr val="tx2"/>
          </a:solidFill>
          <a:latin typeface="Times New Roman" pitchFamily="18" charset="0"/>
          <a:cs typeface="Arial" pitchFamily="34" charset="0"/>
        </a:defRPr>
      </a:lvl4pPr>
      <a:lvl5pPr algn="ctr" rtl="0" eaLnBrk="0" fontAlgn="base" hangingPunct="0">
        <a:spcBef>
          <a:spcPct val="0"/>
        </a:spcBef>
        <a:spcAft>
          <a:spcPct val="0"/>
        </a:spcAft>
        <a:defRPr sz="4200">
          <a:solidFill>
            <a:schemeClr val="tx2"/>
          </a:solidFill>
          <a:latin typeface="Times New Roman" pitchFamily="18" charset="0"/>
          <a:cs typeface="Arial" pitchFamily="34" charset="0"/>
        </a:defRPr>
      </a:lvl5pPr>
      <a:lvl6pPr marL="457200" algn="ctr" rtl="0" fontAlgn="base">
        <a:spcBef>
          <a:spcPct val="0"/>
        </a:spcBef>
        <a:spcAft>
          <a:spcPct val="0"/>
        </a:spcAft>
        <a:defRPr sz="4200">
          <a:solidFill>
            <a:schemeClr val="tx2"/>
          </a:solidFill>
          <a:latin typeface="Times New Roman" pitchFamily="18" charset="0"/>
          <a:cs typeface="Arial" pitchFamily="34" charset="0"/>
        </a:defRPr>
      </a:lvl6pPr>
      <a:lvl7pPr marL="914400" algn="ctr" rtl="0" fontAlgn="base">
        <a:spcBef>
          <a:spcPct val="0"/>
        </a:spcBef>
        <a:spcAft>
          <a:spcPct val="0"/>
        </a:spcAft>
        <a:defRPr sz="4200">
          <a:solidFill>
            <a:schemeClr val="tx2"/>
          </a:solidFill>
          <a:latin typeface="Times New Roman" pitchFamily="18" charset="0"/>
          <a:cs typeface="Arial" pitchFamily="34" charset="0"/>
        </a:defRPr>
      </a:lvl7pPr>
      <a:lvl8pPr marL="1371600" algn="ctr" rtl="0" fontAlgn="base">
        <a:spcBef>
          <a:spcPct val="0"/>
        </a:spcBef>
        <a:spcAft>
          <a:spcPct val="0"/>
        </a:spcAft>
        <a:defRPr sz="4200">
          <a:solidFill>
            <a:schemeClr val="tx2"/>
          </a:solidFill>
          <a:latin typeface="Times New Roman" pitchFamily="18" charset="0"/>
          <a:cs typeface="Arial" pitchFamily="34" charset="0"/>
        </a:defRPr>
      </a:lvl8pPr>
      <a:lvl9pPr marL="1828800" algn="ctr" rtl="0" fontAlgn="base">
        <a:spcBef>
          <a:spcPct val="0"/>
        </a:spcBef>
        <a:spcAft>
          <a:spcPct val="0"/>
        </a:spcAft>
        <a:defRPr sz="4200">
          <a:solidFill>
            <a:schemeClr val="tx2"/>
          </a:solidFill>
          <a:latin typeface="Times New Roman" pitchFamily="18" charset="0"/>
          <a:cs typeface="Arial" pitchFamily="34"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86FE3-963F-46DD-8BE6-63540FD5B7F8}" type="datetimeFigureOut">
              <a:rPr lang="en-US" smtClean="0">
                <a:solidFill>
                  <a:prstClr val="black">
                    <a:tint val="75000"/>
                  </a:prstClr>
                </a:solidFill>
              </a:rPr>
              <a:pPr/>
              <a:t>3/8/2020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0D6A5-0A9D-44BA-B6B7-1765A1226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183178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1371600"/>
            <a:ext cx="4800600" cy="99060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4000" b="1" dirty="0" smtClean="0">
                <a:solidFill>
                  <a:srgbClr val="C00000"/>
                </a:solidFill>
                <a:latin typeface="Adobe Garamond Pro" pitchFamily="18" charset="0"/>
              </a:rPr>
              <a:t>CHAPTER FIVE </a:t>
            </a:r>
            <a:endParaRPr lang="en-US" sz="4000" b="1" dirty="0">
              <a:solidFill>
                <a:srgbClr val="C00000"/>
              </a:solidFill>
              <a:latin typeface="Adobe Garamond Pro" pitchFamily="18" charset="0"/>
            </a:endParaRPr>
          </a:p>
        </p:txBody>
      </p:sp>
      <p:sp>
        <p:nvSpPr>
          <p:cNvPr id="3" name="Subtitle 2"/>
          <p:cNvSpPr>
            <a:spLocks noGrp="1"/>
          </p:cNvSpPr>
          <p:nvPr>
            <p:ph type="subTitle" idx="1"/>
          </p:nvPr>
        </p:nvSpPr>
        <p:spPr>
          <a:xfrm>
            <a:off x="990600" y="3352800"/>
            <a:ext cx="7391400" cy="1143000"/>
          </a:xfrm>
        </p:spPr>
        <p:style>
          <a:lnRef idx="2">
            <a:schemeClr val="dk1"/>
          </a:lnRef>
          <a:fillRef idx="1">
            <a:schemeClr val="lt1"/>
          </a:fillRef>
          <a:effectRef idx="0">
            <a:schemeClr val="dk1"/>
          </a:effectRef>
          <a:fontRef idx="minor">
            <a:schemeClr val="dk1"/>
          </a:fontRef>
        </p:style>
        <p:txBody>
          <a:bodyPr>
            <a:normAutofit/>
          </a:bodyPr>
          <a:lstStyle/>
          <a:p>
            <a:r>
              <a:rPr lang="en-US" sz="4400" b="1" dirty="0" smtClean="0">
                <a:solidFill>
                  <a:schemeClr val="accent3">
                    <a:lumMod val="50000"/>
                  </a:schemeClr>
                </a:solidFill>
                <a:latin typeface="Cambria" pitchFamily="18" charset="0"/>
              </a:rPr>
              <a:t>SECURITY  ANALYSIS</a:t>
            </a:r>
            <a:endParaRPr lang="en-US" sz="4400" b="1" dirty="0">
              <a:solidFill>
                <a:schemeClr val="accent3">
                  <a:lumMod val="50000"/>
                </a:schemeClr>
              </a:solidFill>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a:bodyPr>
          <a:lstStyle/>
          <a:p>
            <a:pPr lvl="0" algn="just"/>
            <a:r>
              <a:rPr lang="en-US" sz="3000" b="1" dirty="0">
                <a:solidFill>
                  <a:srgbClr val="FF0000"/>
                </a:solidFill>
              </a:rPr>
              <a:t>Impact of efficiency on share prices: </a:t>
            </a:r>
            <a:r>
              <a:rPr lang="en-US" sz="3000" dirty="0">
                <a:solidFill>
                  <a:prstClr val="black"/>
                </a:solidFill>
              </a:rPr>
              <a:t>If the stock market is efficient, share prices should vary in a rational way.</a:t>
            </a:r>
          </a:p>
          <a:p>
            <a:pPr lvl="1" algn="just">
              <a:buNone/>
            </a:pPr>
            <a:r>
              <a:rPr lang="en-US" sz="2600" dirty="0">
                <a:solidFill>
                  <a:prstClr val="black"/>
                </a:solidFill>
              </a:rPr>
              <a:t>(a) If a company makes an investment with a </a:t>
            </a:r>
            <a:r>
              <a:rPr lang="en-US" sz="2600" b="1" dirty="0">
                <a:solidFill>
                  <a:prstClr val="black"/>
                </a:solidFill>
              </a:rPr>
              <a:t>positive net present value </a:t>
            </a:r>
            <a:r>
              <a:rPr lang="en-US" sz="2600" dirty="0">
                <a:solidFill>
                  <a:prstClr val="black"/>
                </a:solidFill>
              </a:rPr>
              <a:t>(NPV), shareholders will get to know about it and the market price of its shares will rise in anticipation of future dividend increases.</a:t>
            </a:r>
          </a:p>
          <a:p>
            <a:pPr lvl="1" algn="just">
              <a:buNone/>
            </a:pPr>
            <a:r>
              <a:rPr lang="en-US" sz="2600" dirty="0">
                <a:solidFill>
                  <a:prstClr val="black"/>
                </a:solidFill>
              </a:rPr>
              <a:t>(b) If a company makes a </a:t>
            </a:r>
            <a:r>
              <a:rPr lang="en-US" sz="2600" b="1" dirty="0">
                <a:solidFill>
                  <a:prstClr val="black"/>
                </a:solidFill>
              </a:rPr>
              <a:t>bad investment, </a:t>
            </a:r>
            <a:r>
              <a:rPr lang="en-US" sz="2600" dirty="0">
                <a:solidFill>
                  <a:prstClr val="black"/>
                </a:solidFill>
              </a:rPr>
              <a:t>shareholders will find out and so the </a:t>
            </a:r>
            <a:r>
              <a:rPr lang="en-US" sz="2600" b="1" dirty="0">
                <a:solidFill>
                  <a:prstClr val="black"/>
                </a:solidFill>
              </a:rPr>
              <a:t>price </a:t>
            </a:r>
            <a:r>
              <a:rPr lang="en-US" sz="2600" dirty="0">
                <a:solidFill>
                  <a:prstClr val="black"/>
                </a:solidFill>
              </a:rPr>
              <a:t>of its </a:t>
            </a:r>
            <a:r>
              <a:rPr lang="en-US" sz="2600" b="1" dirty="0">
                <a:solidFill>
                  <a:prstClr val="black"/>
                </a:solidFill>
              </a:rPr>
              <a:t>shares will fall</a:t>
            </a:r>
            <a:r>
              <a:rPr lang="en-US" sz="2600" dirty="0">
                <a:solidFill>
                  <a:prstClr val="black"/>
                </a:solidFill>
              </a:rPr>
              <a:t>.</a:t>
            </a:r>
          </a:p>
          <a:p>
            <a:pPr lvl="1" algn="just">
              <a:buNone/>
            </a:pPr>
            <a:r>
              <a:rPr lang="en-US" sz="2600" dirty="0">
                <a:solidFill>
                  <a:prstClr val="black"/>
                </a:solidFill>
              </a:rPr>
              <a:t>(c) If interest rates rise, </a:t>
            </a:r>
            <a:r>
              <a:rPr lang="en-US" sz="2600" b="1" dirty="0">
                <a:solidFill>
                  <a:prstClr val="black"/>
                </a:solidFill>
              </a:rPr>
              <a:t>shareholders will want a higher return </a:t>
            </a:r>
            <a:r>
              <a:rPr lang="en-US" sz="2600" dirty="0">
                <a:solidFill>
                  <a:prstClr val="black"/>
                </a:solidFill>
              </a:rPr>
              <a:t>from their investments, so market prices will fall.</a:t>
            </a:r>
          </a:p>
          <a:p>
            <a:pPr lvl="0"/>
            <a:endParaRPr lang="en-US" sz="3000" dirty="0">
              <a:solidFill>
                <a:prstClr val="black"/>
              </a:solidFill>
            </a:endParaRPr>
          </a:p>
          <a:p>
            <a:pPr lvl="0"/>
            <a:endParaRPr lang="en-US" sz="3000" dirty="0">
              <a:solidFill>
                <a:prstClr val="black"/>
              </a:solidFill>
            </a:endParaRPr>
          </a:p>
          <a:p>
            <a:endParaRPr lang="en-US" dirty="0"/>
          </a:p>
        </p:txBody>
      </p:sp>
    </p:spTree>
    <p:extLst>
      <p:ext uri="{BB962C8B-B14F-4D97-AF65-F5344CB8AC3E}">
        <p14:creationId xmlns:p14="http://schemas.microsoft.com/office/powerpoint/2010/main" val="4140107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dirty="0">
                <a:solidFill>
                  <a:srgbClr val="00B050"/>
                </a:solidFill>
              </a:rPr>
              <a:t>Implications of efficient market hypothesis for the financial manager</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sz="2100" dirty="0">
                <a:solidFill>
                  <a:prstClr val="black"/>
                </a:solidFill>
              </a:rPr>
              <a:t>If the markets are quite </a:t>
            </a:r>
            <a:r>
              <a:rPr lang="en-US" sz="2100" dirty="0">
                <a:solidFill>
                  <a:srgbClr val="7030A0"/>
                </a:solidFill>
              </a:rPr>
              <a:t>strongly efficient, </a:t>
            </a:r>
            <a:r>
              <a:rPr lang="en-US" sz="2100" dirty="0">
                <a:solidFill>
                  <a:prstClr val="black"/>
                </a:solidFill>
              </a:rPr>
              <a:t>the main consequence for financial managers will be that they </a:t>
            </a:r>
            <a:r>
              <a:rPr lang="en-US" sz="2100" dirty="0">
                <a:solidFill>
                  <a:srgbClr val="FF0000"/>
                </a:solidFill>
              </a:rPr>
              <a:t>simply need to </a:t>
            </a:r>
            <a:r>
              <a:rPr lang="en-US" sz="2100" b="1" dirty="0">
                <a:solidFill>
                  <a:srgbClr val="FF0000"/>
                </a:solidFill>
              </a:rPr>
              <a:t>concentrate </a:t>
            </a:r>
            <a:r>
              <a:rPr lang="en-US" sz="2100" dirty="0">
                <a:solidFill>
                  <a:srgbClr val="FF0000"/>
                </a:solidFill>
              </a:rPr>
              <a:t>on </a:t>
            </a:r>
            <a:r>
              <a:rPr lang="en-US" sz="2100" b="1" dirty="0" err="1">
                <a:solidFill>
                  <a:srgbClr val="FF0000"/>
                </a:solidFill>
              </a:rPr>
              <a:t>maximising</a:t>
            </a:r>
            <a:r>
              <a:rPr lang="en-US" sz="2100" b="1" dirty="0">
                <a:solidFill>
                  <a:srgbClr val="FF0000"/>
                </a:solidFill>
              </a:rPr>
              <a:t> the net present value </a:t>
            </a:r>
            <a:r>
              <a:rPr lang="en-US" sz="2100" dirty="0">
                <a:solidFill>
                  <a:srgbClr val="FF0000"/>
                </a:solidFill>
              </a:rPr>
              <a:t>of the </a:t>
            </a:r>
            <a:r>
              <a:rPr lang="en-US" sz="2100" b="1" dirty="0">
                <a:solidFill>
                  <a:srgbClr val="FF0000"/>
                </a:solidFill>
              </a:rPr>
              <a:t>company's investments</a:t>
            </a:r>
            <a:r>
              <a:rPr lang="en-US" sz="2100" b="1" dirty="0">
                <a:solidFill>
                  <a:prstClr val="black"/>
                </a:solidFill>
              </a:rPr>
              <a:t> </a:t>
            </a:r>
            <a:r>
              <a:rPr lang="en-US" sz="2100" dirty="0">
                <a:solidFill>
                  <a:prstClr val="black"/>
                </a:solidFill>
              </a:rPr>
              <a:t>in order to </a:t>
            </a:r>
            <a:r>
              <a:rPr lang="en-US" sz="2100" dirty="0" err="1">
                <a:solidFill>
                  <a:prstClr val="black"/>
                </a:solidFill>
              </a:rPr>
              <a:t>maximise</a:t>
            </a:r>
            <a:r>
              <a:rPr lang="en-US" sz="2100" dirty="0">
                <a:solidFill>
                  <a:prstClr val="black"/>
                </a:solidFill>
              </a:rPr>
              <a:t> the </a:t>
            </a:r>
            <a:r>
              <a:rPr lang="en-US" sz="2100" dirty="0">
                <a:solidFill>
                  <a:srgbClr val="7030A0"/>
                </a:solidFill>
              </a:rPr>
              <a:t>wealth</a:t>
            </a:r>
            <a:r>
              <a:rPr lang="en-US" sz="2100" dirty="0">
                <a:solidFill>
                  <a:prstClr val="black"/>
                </a:solidFill>
              </a:rPr>
              <a:t> of shareholders. </a:t>
            </a:r>
          </a:p>
          <a:p>
            <a:pPr lvl="0" algn="just"/>
            <a:r>
              <a:rPr lang="en-US" sz="2100" dirty="0">
                <a:solidFill>
                  <a:prstClr val="black"/>
                </a:solidFill>
              </a:rPr>
              <a:t>Managers need not worry, for example, about the effect on share prices of financial results in the published accounts because investors will make </a:t>
            </a:r>
            <a:r>
              <a:rPr lang="en-US" sz="2100" b="1" dirty="0">
                <a:solidFill>
                  <a:prstClr val="black"/>
                </a:solidFill>
              </a:rPr>
              <a:t>allowances </a:t>
            </a:r>
            <a:r>
              <a:rPr lang="en-US" sz="2100" dirty="0">
                <a:solidFill>
                  <a:prstClr val="black"/>
                </a:solidFill>
              </a:rPr>
              <a:t>for </a:t>
            </a:r>
            <a:r>
              <a:rPr lang="en-US" sz="2100" b="1" dirty="0">
                <a:solidFill>
                  <a:prstClr val="black"/>
                </a:solidFill>
              </a:rPr>
              <a:t>low</a:t>
            </a:r>
            <a:r>
              <a:rPr lang="en-US" sz="2100" dirty="0">
                <a:solidFill>
                  <a:prstClr val="black"/>
                </a:solidFill>
              </a:rPr>
              <a:t> </a:t>
            </a:r>
            <a:r>
              <a:rPr lang="en-US" sz="2100" b="1" dirty="0">
                <a:solidFill>
                  <a:prstClr val="black"/>
                </a:solidFill>
              </a:rPr>
              <a:t>profits </a:t>
            </a:r>
            <a:r>
              <a:rPr lang="en-US" sz="2100" dirty="0">
                <a:solidFill>
                  <a:prstClr val="black"/>
                </a:solidFill>
              </a:rPr>
              <a:t>or </a:t>
            </a:r>
            <a:r>
              <a:rPr lang="en-US" sz="2100" b="1" dirty="0">
                <a:solidFill>
                  <a:prstClr val="black"/>
                </a:solidFill>
              </a:rPr>
              <a:t>dividends </a:t>
            </a:r>
            <a:r>
              <a:rPr lang="en-US" sz="2100" dirty="0">
                <a:solidFill>
                  <a:prstClr val="black"/>
                </a:solidFill>
              </a:rPr>
              <a:t>in the current year if higher profits or dividends are expected in the future. </a:t>
            </a:r>
          </a:p>
          <a:p>
            <a:pPr lvl="0" algn="just"/>
            <a:r>
              <a:rPr lang="en-US" sz="2100" dirty="0">
                <a:solidFill>
                  <a:prstClr val="black"/>
                </a:solidFill>
              </a:rPr>
              <a:t>If the market is strongly efficient, there is </a:t>
            </a:r>
            <a:r>
              <a:rPr lang="en-US" sz="2100" dirty="0">
                <a:solidFill>
                  <a:srgbClr val="0000FF"/>
                </a:solidFill>
              </a:rPr>
              <a:t>little point in financial managers attempting strategies </a:t>
            </a:r>
            <a:r>
              <a:rPr lang="en-US" sz="2100" dirty="0">
                <a:solidFill>
                  <a:prstClr val="black"/>
                </a:solidFill>
              </a:rPr>
              <a:t>that will attempt to mislead the markets.</a:t>
            </a:r>
          </a:p>
          <a:p>
            <a:pPr lvl="1" algn="just">
              <a:buNone/>
            </a:pPr>
            <a:r>
              <a:rPr lang="en-US" sz="1900" dirty="0">
                <a:solidFill>
                  <a:prstClr val="black"/>
                </a:solidFill>
              </a:rPr>
              <a:t>(a) There is no point for example in trying to identify </a:t>
            </a:r>
            <a:r>
              <a:rPr lang="en-US" sz="1900" dirty="0">
                <a:solidFill>
                  <a:srgbClr val="FF0000"/>
                </a:solidFill>
              </a:rPr>
              <a:t>a correct date </a:t>
            </a:r>
            <a:r>
              <a:rPr lang="en-US" sz="1900" dirty="0">
                <a:solidFill>
                  <a:prstClr val="black"/>
                </a:solidFill>
              </a:rPr>
              <a:t>when </a:t>
            </a:r>
            <a:r>
              <a:rPr lang="en-US" sz="1900" b="1" dirty="0">
                <a:solidFill>
                  <a:prstClr val="black"/>
                </a:solidFill>
              </a:rPr>
              <a:t>shares </a:t>
            </a:r>
            <a:r>
              <a:rPr lang="en-US" sz="1900" dirty="0">
                <a:solidFill>
                  <a:prstClr val="black"/>
                </a:solidFill>
              </a:rPr>
              <a:t>should be </a:t>
            </a:r>
            <a:r>
              <a:rPr lang="en-US" sz="1900" b="1" dirty="0">
                <a:solidFill>
                  <a:prstClr val="black"/>
                </a:solidFill>
              </a:rPr>
              <a:t>issued</a:t>
            </a:r>
            <a:r>
              <a:rPr lang="en-US" sz="1900" dirty="0">
                <a:solidFill>
                  <a:prstClr val="black"/>
                </a:solidFill>
              </a:rPr>
              <a:t>, since share prices will always reflect the true worth of the company.</a:t>
            </a:r>
          </a:p>
          <a:p>
            <a:pPr lvl="1" algn="just">
              <a:buNone/>
            </a:pPr>
            <a:r>
              <a:rPr lang="en-US" sz="1900" dirty="0">
                <a:solidFill>
                  <a:prstClr val="black"/>
                </a:solidFill>
              </a:rPr>
              <a:t>(b) The market will identify any attempts to </a:t>
            </a:r>
            <a:r>
              <a:rPr lang="en-US" sz="1900" b="1" dirty="0">
                <a:solidFill>
                  <a:prstClr val="black"/>
                </a:solidFill>
              </a:rPr>
              <a:t>window dress the accounts </a:t>
            </a:r>
            <a:r>
              <a:rPr lang="en-US" sz="1900" dirty="0">
                <a:solidFill>
                  <a:prstClr val="black"/>
                </a:solidFill>
              </a:rPr>
              <a:t>and put an optimistic spin on the </a:t>
            </a:r>
            <a:r>
              <a:rPr lang="en-US" sz="1900" dirty="0">
                <a:solidFill>
                  <a:srgbClr val="FF0000"/>
                </a:solidFill>
              </a:rPr>
              <a:t>figures</a:t>
            </a:r>
            <a:r>
              <a:rPr lang="en-US" sz="1900" dirty="0">
                <a:solidFill>
                  <a:prstClr val="black"/>
                </a:solidFill>
              </a:rPr>
              <a:t>.</a:t>
            </a:r>
          </a:p>
          <a:p>
            <a:pPr lvl="0"/>
            <a:endParaRPr lang="en-US" sz="2700" dirty="0">
              <a:solidFill>
                <a:prstClr val="black"/>
              </a:solidFill>
            </a:endParaRPr>
          </a:p>
          <a:p>
            <a:endParaRPr lang="en-US" dirty="0"/>
          </a:p>
        </p:txBody>
      </p:sp>
    </p:spTree>
    <p:extLst>
      <p:ext uri="{BB962C8B-B14F-4D97-AF65-F5344CB8AC3E}">
        <p14:creationId xmlns:p14="http://schemas.microsoft.com/office/powerpoint/2010/main" val="3807047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lvl="1" algn="just">
              <a:buNone/>
            </a:pPr>
            <a:r>
              <a:rPr lang="en-US" sz="2200" dirty="0">
                <a:solidFill>
                  <a:prstClr val="black"/>
                </a:solidFill>
              </a:rPr>
              <a:t>(c</a:t>
            </a:r>
            <a:r>
              <a:rPr lang="en-US" sz="2300" dirty="0">
                <a:solidFill>
                  <a:prstClr val="black"/>
                </a:solidFill>
              </a:rPr>
              <a:t>) The market will decide what </a:t>
            </a:r>
            <a:r>
              <a:rPr lang="en-US" sz="2300" b="1" dirty="0">
                <a:solidFill>
                  <a:prstClr val="black"/>
                </a:solidFill>
              </a:rPr>
              <a:t>level of return </a:t>
            </a:r>
            <a:r>
              <a:rPr lang="en-US" sz="2300" dirty="0">
                <a:solidFill>
                  <a:prstClr val="black"/>
                </a:solidFill>
              </a:rPr>
              <a:t>it requires for the risk involved in making an investment in the company. It is pointless for the company to try to change the market's view by issuing different types of capital instruments.</a:t>
            </a:r>
          </a:p>
          <a:p>
            <a:pPr lvl="1" algn="just">
              <a:buNone/>
            </a:pPr>
            <a:r>
              <a:rPr lang="en-US" sz="2300" dirty="0">
                <a:solidFill>
                  <a:prstClr val="black"/>
                </a:solidFill>
              </a:rPr>
              <a:t>    Similarly if the company is looking to expand, the directors will be wasting their time if they seek as </a:t>
            </a:r>
            <a:r>
              <a:rPr lang="en-US" sz="2300" b="1" dirty="0">
                <a:solidFill>
                  <a:srgbClr val="FF0000"/>
                </a:solidFill>
              </a:rPr>
              <a:t>takeover targets </a:t>
            </a:r>
            <a:r>
              <a:rPr lang="en-US" sz="2300" dirty="0">
                <a:solidFill>
                  <a:prstClr val="black"/>
                </a:solidFill>
              </a:rPr>
              <a:t>companies whose shares are undervalued, </a:t>
            </a:r>
            <a:r>
              <a:rPr lang="en-US" sz="2300" dirty="0">
                <a:solidFill>
                  <a:srgbClr val="0000FF"/>
                </a:solidFill>
              </a:rPr>
              <a:t>since the market will fairly value all companies' shares</a:t>
            </a:r>
            <a:r>
              <a:rPr lang="en-US" sz="2300" dirty="0">
                <a:solidFill>
                  <a:prstClr val="black"/>
                </a:solidFill>
              </a:rPr>
              <a:t>. </a:t>
            </a:r>
          </a:p>
          <a:p>
            <a:pPr lvl="1" algn="just">
              <a:buNone/>
            </a:pPr>
            <a:r>
              <a:rPr lang="en-US" sz="2300" dirty="0">
                <a:solidFill>
                  <a:prstClr val="black"/>
                </a:solidFill>
              </a:rPr>
              <a:t>    Only if the market is </a:t>
            </a:r>
            <a:r>
              <a:rPr lang="en-US" sz="2300" dirty="0">
                <a:solidFill>
                  <a:srgbClr val="FF0000"/>
                </a:solidFill>
              </a:rPr>
              <a:t>semi-strongly efficient, </a:t>
            </a:r>
            <a:r>
              <a:rPr lang="en-US" sz="2300" dirty="0">
                <a:solidFill>
                  <a:prstClr val="black"/>
                </a:solidFill>
              </a:rPr>
              <a:t>and the financial managers possess </a:t>
            </a:r>
            <a:r>
              <a:rPr lang="en-US" sz="2300" b="1" dirty="0">
                <a:solidFill>
                  <a:srgbClr val="FF0000"/>
                </a:solidFill>
              </a:rPr>
              <a:t>inside information </a:t>
            </a:r>
            <a:r>
              <a:rPr lang="en-US" sz="2300" dirty="0">
                <a:solidFill>
                  <a:prstClr val="black"/>
                </a:solidFill>
              </a:rPr>
              <a:t>that would significantly alter the price of the company's shares if released to the market, could they perhaps gain an advantage. </a:t>
            </a:r>
          </a:p>
          <a:p>
            <a:pPr lvl="1" algn="just">
              <a:buNone/>
            </a:pPr>
            <a:r>
              <a:rPr lang="en-US" sz="2300" dirty="0">
                <a:solidFill>
                  <a:prstClr val="black"/>
                </a:solidFill>
              </a:rPr>
              <a:t>    However attempts to take account of this inside information may breach insider dealing laws.</a:t>
            </a:r>
          </a:p>
          <a:p>
            <a:pPr lvl="0"/>
            <a:endParaRPr lang="en-US" sz="2500" dirty="0">
              <a:solidFill>
                <a:prstClr val="black"/>
              </a:solidFill>
            </a:endParaRPr>
          </a:p>
          <a:p>
            <a:pPr lvl="0"/>
            <a:endParaRPr lang="en-US" dirty="0">
              <a:solidFill>
                <a:prstClr val="black"/>
              </a:solidFill>
            </a:endParaRPr>
          </a:p>
          <a:p>
            <a:endParaRPr lang="en-US" dirty="0"/>
          </a:p>
        </p:txBody>
      </p:sp>
    </p:spTree>
    <p:extLst>
      <p:ext uri="{BB962C8B-B14F-4D97-AF65-F5344CB8AC3E}">
        <p14:creationId xmlns:p14="http://schemas.microsoft.com/office/powerpoint/2010/main" val="2792847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1.FUNDAMENTAL ANALYSIS</a:t>
            </a:r>
            <a:r>
              <a:rPr lang="en-US" dirty="0" smtClean="0"/>
              <a:t/>
            </a:r>
            <a:br>
              <a:rPr lang="en-US" dirty="0" smtClean="0"/>
            </a:br>
            <a:endParaRPr lang="en-US" dirty="0"/>
          </a:p>
        </p:txBody>
      </p:sp>
      <p:sp>
        <p:nvSpPr>
          <p:cNvPr id="3075" name="Content Placeholder 2"/>
          <p:cNvSpPr>
            <a:spLocks noGrp="1"/>
          </p:cNvSpPr>
          <p:nvPr>
            <p:ph idx="1"/>
          </p:nvPr>
        </p:nvSpPr>
        <p:spPr>
          <a:xfrm>
            <a:off x="457200" y="1676400"/>
            <a:ext cx="8229600" cy="4648200"/>
          </a:xfrm>
        </p:spPr>
        <p:style>
          <a:lnRef idx="2">
            <a:schemeClr val="accent5"/>
          </a:lnRef>
          <a:fillRef idx="1">
            <a:schemeClr val="lt1"/>
          </a:fillRef>
          <a:effectRef idx="0">
            <a:schemeClr val="accent5"/>
          </a:effectRef>
          <a:fontRef idx="minor">
            <a:schemeClr val="dk1"/>
          </a:fontRef>
        </p:style>
        <p:txBody>
          <a:bodyPr/>
          <a:lstStyle/>
          <a:p>
            <a:pPr algn="just" eaLnBrk="1" hangingPunct="1">
              <a:buFont typeface="Arial" charset="0"/>
              <a:buNone/>
            </a:pPr>
            <a:r>
              <a:rPr lang="en-US" dirty="0" smtClean="0"/>
              <a:t>	</a:t>
            </a:r>
            <a:r>
              <a:rPr lang="en-US" sz="3200" dirty="0" smtClean="0"/>
              <a:t>In order to make a rational and scientific investment decision, an investor has to evaluate a lot of information as to the part as well as the expected future performance of companies, industries and the economy as a whole in advance such evaluation or analysis is known as fundamental analysis.</a:t>
            </a:r>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200" b="1" dirty="0" smtClean="0">
                <a:solidFill>
                  <a:schemeClr val="bg1"/>
                </a:solidFill>
              </a:rPr>
              <a:t>Fundamental Analysis thus involves in 3 steps</a:t>
            </a:r>
            <a:endParaRPr lang="en-US" sz="3200" b="1" dirty="0">
              <a:solidFill>
                <a:schemeClr val="bg1"/>
              </a:solidFill>
            </a:endParaRPr>
          </a:p>
        </p:txBody>
      </p:sp>
      <p:graphicFrame>
        <p:nvGraphicFramePr>
          <p:cNvPr id="4" name="Content Placeholder 3"/>
          <p:cNvGraphicFramePr>
            <a:graphicFrameLocks noGrp="1"/>
          </p:cNvGraphicFramePr>
          <p:nvPr>
            <p:ph idx="1"/>
          </p:nvPr>
        </p:nvGraphicFramePr>
        <p:xfrm>
          <a:off x="485775" y="1500188"/>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1. Macroeconomic </a:t>
            </a:r>
            <a:r>
              <a:rPr lang="en-US" u="sng" dirty="0"/>
              <a:t>analysis</a:t>
            </a:r>
            <a:endParaRPr lang="en-US" dirty="0"/>
          </a:p>
        </p:txBody>
      </p:sp>
      <p:sp>
        <p:nvSpPr>
          <p:cNvPr id="3" name="Content Placeholder 2"/>
          <p:cNvSpPr>
            <a:spLocks noGrp="1"/>
          </p:cNvSpPr>
          <p:nvPr>
            <p:ph idx="1"/>
          </p:nvPr>
        </p:nvSpPr>
        <p:spPr>
          <a:xfrm>
            <a:off x="228600" y="1600200"/>
            <a:ext cx="8458200" cy="4953000"/>
          </a:xfrm>
        </p:spPr>
        <p:txBody>
          <a:bodyPr>
            <a:normAutofit lnSpcReduction="10000"/>
          </a:bodyPr>
          <a:lstStyle/>
          <a:p>
            <a:pPr algn="just"/>
            <a:r>
              <a:rPr lang="en-US" sz="3600" u="sng" dirty="0"/>
              <a:t>Macroeconomic analysis</a:t>
            </a:r>
            <a:r>
              <a:rPr lang="en-US" sz="3600" dirty="0"/>
              <a:t>: evaluates current economic environment and its effect on industry and company fundamentals</a:t>
            </a:r>
          </a:p>
          <a:p>
            <a:pPr algn="just"/>
            <a:r>
              <a:rPr lang="en-US" sz="3600" dirty="0"/>
              <a:t>The </a:t>
            </a:r>
            <a:r>
              <a:rPr lang="en-US" sz="3600" dirty="0" smtClean="0"/>
              <a:t>macro economy </a:t>
            </a:r>
            <a:r>
              <a:rPr lang="en-US" sz="3600" dirty="0"/>
              <a:t>is the environment in which all firms operate.</a:t>
            </a:r>
          </a:p>
          <a:p>
            <a:pPr algn="just"/>
            <a:r>
              <a:rPr lang="en-US" sz="3600" dirty="0"/>
              <a:t>Any macro economic forecast should include estimates of all of the important economic numbers, including:</a:t>
            </a:r>
          </a:p>
          <a:p>
            <a:endParaRPr lang="en-US" dirty="0"/>
          </a:p>
        </p:txBody>
      </p:sp>
    </p:spTree>
    <p:extLst>
      <p:ext uri="{BB962C8B-B14F-4D97-AF65-F5344CB8AC3E}">
        <p14:creationId xmlns:p14="http://schemas.microsoft.com/office/powerpoint/2010/main" val="3030904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t>
            </a:r>
            <a:br>
              <a:rPr lang="en-US" b="1" dirty="0" smtClean="0"/>
            </a:br>
            <a:r>
              <a:rPr lang="en-US" b="1" dirty="0" smtClean="0"/>
              <a:t/>
            </a:r>
            <a:br>
              <a:rPr lang="en-US" b="1" dirty="0" smtClean="0"/>
            </a:br>
            <a:r>
              <a:rPr lang="en-US" b="1" dirty="0" smtClean="0"/>
              <a:t/>
            </a:r>
            <a:br>
              <a:rPr lang="en-US" b="1" dirty="0" smtClean="0"/>
            </a:br>
            <a:r>
              <a:rPr lang="en-US" b="1" dirty="0" smtClean="0"/>
              <a:t> </a:t>
            </a:r>
            <a:br>
              <a:rPr lang="en-US" b="1" dirty="0" smtClean="0"/>
            </a:br>
            <a:r>
              <a:rPr lang="en-US" b="1" dirty="0" smtClean="0">
                <a:solidFill>
                  <a:schemeClr val="accent6">
                    <a:lumMod val="75000"/>
                  </a:schemeClr>
                </a:solidFill>
              </a:rPr>
              <a:t>Economic Analysis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486400"/>
          </a:xfrm>
        </p:spPr>
        <p:style>
          <a:lnRef idx="2">
            <a:schemeClr val="accent1"/>
          </a:lnRef>
          <a:fillRef idx="1">
            <a:schemeClr val="lt1"/>
          </a:fillRef>
          <a:effectRef idx="0">
            <a:schemeClr val="accent1"/>
          </a:effectRef>
          <a:fontRef idx="minor">
            <a:schemeClr val="dk1"/>
          </a:fontRef>
        </p:style>
        <p:txBody>
          <a:bodyPr rtlCol="0">
            <a:normAutofit/>
          </a:bodyPr>
          <a:lstStyle/>
          <a:p>
            <a:pPr algn="just" eaLnBrk="1" fontAlgn="auto" hangingPunct="1">
              <a:spcAft>
                <a:spcPts val="0"/>
              </a:spcAft>
              <a:buFont typeface="Wingdings" pitchFamily="2" charset="2"/>
              <a:buChar char="Ø"/>
              <a:defRPr/>
            </a:pPr>
            <a:endParaRPr lang="en-US" sz="2400" dirty="0" smtClean="0"/>
          </a:p>
          <a:p>
            <a:pPr algn="just" eaLnBrk="1" fontAlgn="auto" hangingPunct="1">
              <a:spcAft>
                <a:spcPts val="0"/>
              </a:spcAft>
              <a:buFont typeface="Wingdings" pitchFamily="2" charset="2"/>
              <a:buChar char="Ø"/>
              <a:defRPr/>
            </a:pPr>
            <a:r>
              <a:rPr lang="en-US" sz="2400" dirty="0" smtClean="0"/>
              <a:t>The performance of a company depends much on the performance of the economy.</a:t>
            </a:r>
          </a:p>
          <a:p>
            <a:pPr algn="just" eaLnBrk="1" fontAlgn="auto" hangingPunct="1">
              <a:spcAft>
                <a:spcPts val="0"/>
              </a:spcAft>
              <a:buFont typeface="Wingdings" pitchFamily="2" charset="2"/>
              <a:buChar char="Ø"/>
              <a:defRPr/>
            </a:pPr>
            <a:r>
              <a:rPr lang="en-US" sz="2400" dirty="0" smtClean="0"/>
              <a:t> If the economy is BOOM, the industries and companies in general said to be prosperous. On the other hand, if the economy is in RECESSION, the performance of companies will be generally poor.</a:t>
            </a:r>
          </a:p>
          <a:p>
            <a:pPr algn="just" eaLnBrk="1" fontAlgn="auto" hangingPunct="1">
              <a:spcAft>
                <a:spcPts val="0"/>
              </a:spcAft>
              <a:buFont typeface="Wingdings" pitchFamily="2" charset="2"/>
              <a:buChar char="Ø"/>
              <a:defRPr/>
            </a:pPr>
            <a:r>
              <a:rPr lang="en-US" sz="2400" dirty="0" smtClean="0"/>
              <a:t>Investors are interested in studying those economic varieties, which affect the performance of the company in which they proposed to invest. </a:t>
            </a:r>
          </a:p>
          <a:p>
            <a:pPr algn="just" eaLnBrk="1" fontAlgn="auto" hangingPunct="1">
              <a:spcAft>
                <a:spcPts val="0"/>
              </a:spcAft>
              <a:buFont typeface="Wingdings" pitchFamily="2" charset="2"/>
              <a:buChar char="Ø"/>
              <a:defRPr/>
            </a:pPr>
            <a:r>
              <a:rPr lang="en-US" sz="2400" dirty="0" smtClean="0"/>
              <a:t>An analyzed of those economic variable would give an idea about future corporate earnings and the payment of dividends and interest to investors.</a:t>
            </a:r>
          </a:p>
          <a:p>
            <a:pPr algn="just" eaLnBrk="1" fontAlgn="auto" hangingPunct="1">
              <a:spcAft>
                <a:spcPts val="0"/>
              </a:spcAft>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400" y="228600"/>
            <a:ext cx="8229600" cy="515112"/>
          </a:xfrm>
        </p:spPr>
        <p:txBody>
          <a:bodyPr>
            <a:normAutofit fontScale="90000"/>
          </a:bodyPr>
          <a:lstStyle/>
          <a:p>
            <a:pPr eaLnBrk="1" hangingPunct="1"/>
            <a:r>
              <a:rPr lang="en-US" b="1" dirty="0" smtClean="0"/>
              <a:t>Continued….</a:t>
            </a:r>
            <a:endParaRPr lang="en-US" dirty="0" smtClean="0"/>
          </a:p>
        </p:txBody>
      </p:sp>
      <p:sp>
        <p:nvSpPr>
          <p:cNvPr id="7171" name="Content Placeholder 2"/>
          <p:cNvSpPr>
            <a:spLocks noGrp="1"/>
          </p:cNvSpPr>
          <p:nvPr>
            <p:ph idx="1"/>
          </p:nvPr>
        </p:nvSpPr>
        <p:spPr>
          <a:xfrm>
            <a:off x="457200" y="762000"/>
            <a:ext cx="8229600" cy="5562600"/>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gn="just" eaLnBrk="1" hangingPunct="1">
              <a:buFont typeface="Arial" charset="0"/>
              <a:buNone/>
            </a:pPr>
            <a:r>
              <a:rPr lang="en-US" dirty="0" smtClean="0"/>
              <a:t>	We shall now discuss some of the key economic variables that can investor must monitor as part of this fundamental analysis:</a:t>
            </a:r>
          </a:p>
          <a:p>
            <a:pPr eaLnBrk="1" hangingPunct="1">
              <a:buFont typeface="Arial" charset="0"/>
              <a:buNone/>
            </a:pPr>
            <a:r>
              <a:rPr lang="en-US" b="1" dirty="0" smtClean="0"/>
              <a:t>(1) </a:t>
            </a:r>
            <a:r>
              <a:rPr lang="en-US" dirty="0" smtClean="0"/>
              <a:t>GDP</a:t>
            </a:r>
          </a:p>
          <a:p>
            <a:pPr eaLnBrk="1" hangingPunct="1">
              <a:buFont typeface="Arial" charset="0"/>
              <a:buNone/>
            </a:pPr>
            <a:r>
              <a:rPr lang="en-US" dirty="0" smtClean="0"/>
              <a:t>(2) Savings and Investment</a:t>
            </a:r>
          </a:p>
          <a:p>
            <a:pPr eaLnBrk="1" hangingPunct="1">
              <a:buFont typeface="Arial" charset="0"/>
              <a:buNone/>
            </a:pPr>
            <a:r>
              <a:rPr lang="en-US" dirty="0" smtClean="0"/>
              <a:t>(3) Inflation </a:t>
            </a:r>
          </a:p>
          <a:p>
            <a:pPr eaLnBrk="1" hangingPunct="1">
              <a:buFont typeface="Arial" charset="0"/>
              <a:buNone/>
            </a:pPr>
            <a:r>
              <a:rPr lang="en-US" dirty="0" smtClean="0"/>
              <a:t>(4) Agriculture</a:t>
            </a:r>
          </a:p>
          <a:p>
            <a:pPr eaLnBrk="1" hangingPunct="1">
              <a:buFont typeface="Arial" charset="0"/>
              <a:buNone/>
            </a:pPr>
            <a:r>
              <a:rPr lang="en-US" dirty="0" smtClean="0"/>
              <a:t>(5) Rates of Interest</a:t>
            </a:r>
          </a:p>
          <a:p>
            <a:pPr>
              <a:buNone/>
            </a:pPr>
            <a:r>
              <a:rPr lang="en-US" dirty="0" smtClean="0"/>
              <a:t>(6)Govt. Revenue, Expenditure &amp; Deficits</a:t>
            </a:r>
          </a:p>
          <a:p>
            <a:pPr>
              <a:buNone/>
            </a:pPr>
            <a:r>
              <a:rPr lang="en-US" dirty="0" smtClean="0"/>
              <a:t>(7) Infrastructure</a:t>
            </a:r>
          </a:p>
          <a:p>
            <a:pPr>
              <a:buNone/>
            </a:pPr>
            <a:r>
              <a:rPr lang="en-US" dirty="0" smtClean="0"/>
              <a:t>(8) Monsoon</a:t>
            </a:r>
          </a:p>
          <a:p>
            <a:pPr>
              <a:buNone/>
            </a:pPr>
            <a:r>
              <a:rPr lang="en-US" dirty="0" smtClean="0"/>
              <a:t>(9) Political Stability</a:t>
            </a:r>
          </a:p>
          <a:p>
            <a:pPr>
              <a:buNone/>
            </a:pPr>
            <a:r>
              <a:rPr lang="en-US" dirty="0" smtClean="0"/>
              <a:t>(10)Foreign </a:t>
            </a:r>
            <a:r>
              <a:rPr lang="en-US" dirty="0"/>
              <a:t>exchange (Global Economy)</a:t>
            </a:r>
          </a:p>
          <a:p>
            <a:pPr>
              <a:buNone/>
            </a:pPr>
            <a:endParaRPr lang="en-US" dirty="0" smtClean="0"/>
          </a:p>
          <a:p>
            <a:pPr eaLnBrk="1" hangingPunct="1">
              <a:buFont typeface="Arial" charset="0"/>
              <a:buNone/>
            </a:pP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solidFill>
                  <a:srgbClr val="0070C0"/>
                </a:solidFill>
              </a:rPr>
              <a:t>(1) GDP</a:t>
            </a:r>
            <a:r>
              <a:rPr lang="en-US" dirty="0" smtClean="0"/>
              <a:t/>
            </a:r>
            <a:br>
              <a:rPr lang="en-US" dirty="0" smtClean="0"/>
            </a:br>
            <a:endParaRPr lang="en-US" dirty="0"/>
          </a:p>
        </p:txBody>
      </p:sp>
      <p:sp>
        <p:nvSpPr>
          <p:cNvPr id="9219" name="Content Placeholder 2"/>
          <p:cNvSpPr>
            <a:spLocks noGrp="1"/>
          </p:cNvSpPr>
          <p:nvPr>
            <p:ph idx="1"/>
          </p:nvPr>
        </p:nvSpPr>
        <p:spPr>
          <a:xfrm>
            <a:off x="304800" y="838200"/>
            <a:ext cx="8382000" cy="5715000"/>
          </a:xfrm>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algn="just">
              <a:buFont typeface="Wingdings" pitchFamily="2" charset="2"/>
              <a:buChar char="Ø"/>
            </a:pPr>
            <a:r>
              <a:rPr lang="en-US" dirty="0" smtClean="0">
                <a:solidFill>
                  <a:srgbClr val="000000"/>
                </a:solidFill>
                <a:latin typeface="Arial" pitchFamily="34" charset="0"/>
              </a:rPr>
              <a:t>The measure of the economy’s total production of goods and services.</a:t>
            </a:r>
            <a:endParaRPr lang="en-US" dirty="0" smtClean="0"/>
          </a:p>
          <a:p>
            <a:pPr algn="just" eaLnBrk="1" hangingPunct="1">
              <a:buFont typeface="Wingdings" pitchFamily="2" charset="2"/>
              <a:buChar char="Ø"/>
            </a:pPr>
            <a:r>
              <a:rPr lang="en-US" dirty="0" smtClean="0"/>
              <a:t>GDP indicates the rate of growth of the economy.</a:t>
            </a:r>
          </a:p>
          <a:p>
            <a:pPr algn="just">
              <a:buFont typeface="Wingdings" pitchFamily="2" charset="2"/>
              <a:buChar char="Ø"/>
            </a:pPr>
            <a:r>
              <a:rPr lang="en-US" dirty="0" smtClean="0">
                <a:solidFill>
                  <a:srgbClr val="000000"/>
                </a:solidFill>
                <a:latin typeface="Arial" pitchFamily="34" charset="0"/>
              </a:rPr>
              <a:t>Rapid growth in GDP indicates an expanding economy and higher sales for the firms.</a:t>
            </a:r>
            <a:endParaRPr lang="en-US" dirty="0" smtClean="0"/>
          </a:p>
          <a:p>
            <a:pPr algn="just" eaLnBrk="1" hangingPunct="1">
              <a:buFont typeface="Wingdings" pitchFamily="2" charset="2"/>
              <a:buChar char="Ø"/>
            </a:pPr>
            <a:r>
              <a:rPr lang="en-US" dirty="0" smtClean="0"/>
              <a:t>It represents the aggregate value of goods and services produced in the economy.</a:t>
            </a:r>
          </a:p>
          <a:p>
            <a:pPr algn="just" eaLnBrk="1" hangingPunct="1">
              <a:buFont typeface="Wingdings" pitchFamily="2" charset="2"/>
              <a:buChar char="Ø"/>
            </a:pPr>
            <a:r>
              <a:rPr lang="en-US" dirty="0" smtClean="0"/>
              <a:t>The growth rate of economy points out the prospects for the industrial sector and the return investors can expect from investment in shares.</a:t>
            </a:r>
          </a:p>
          <a:p>
            <a:pPr algn="just">
              <a:buFont typeface="Wingdings" pitchFamily="2" charset="2"/>
              <a:buChar char="Ø"/>
            </a:pPr>
            <a:r>
              <a:rPr lang="en-US" dirty="0" smtClean="0"/>
              <a:t>The higher growth rate is more favorable to the stock market.</a:t>
            </a:r>
            <a:r>
              <a:rPr lang="en-US" dirty="0">
                <a:solidFill>
                  <a:srgbClr val="000000"/>
                </a:solidFill>
                <a:latin typeface="Times New Roman" pitchFamily="18" charset="0"/>
              </a:rPr>
              <a:t> </a:t>
            </a:r>
            <a:endParaRPr lang="en-US" dirty="0" smtClean="0">
              <a:solidFill>
                <a:srgbClr val="000000"/>
              </a:solidFill>
              <a:latin typeface="Times New Roman" pitchFamily="18" charset="0"/>
            </a:endParaRPr>
          </a:p>
          <a:p>
            <a:pPr algn="just">
              <a:buFont typeface="Wingdings" pitchFamily="2" charset="2"/>
              <a:buChar char="Ø"/>
            </a:pPr>
            <a:r>
              <a:rPr lang="en-US" dirty="0" smtClean="0">
                <a:solidFill>
                  <a:srgbClr val="000000"/>
                </a:solidFill>
                <a:latin typeface="Times New Roman" pitchFamily="18" charset="0"/>
              </a:rPr>
              <a:t>measures </a:t>
            </a:r>
            <a:r>
              <a:rPr lang="en-US" dirty="0">
                <a:solidFill>
                  <a:srgbClr val="000000"/>
                </a:solidFill>
                <a:latin typeface="Times New Roman" pitchFamily="18" charset="0"/>
              </a:rPr>
              <a:t>the economy’s total output of goods and services</a:t>
            </a:r>
            <a:endParaRPr lang="en-US" dirty="0" smtClean="0"/>
          </a:p>
          <a:p>
            <a:pPr algn="just" eaLnBrk="1" hangingPunct="1">
              <a:buFont typeface="Wingdings" pitchFamily="2" charset="2"/>
              <a:buChar char="Ø"/>
            </a:pPr>
            <a:endParaRPr lang="en-US" dirty="0" smtClean="0"/>
          </a:p>
          <a:p>
            <a:pPr algn="just" eaLnBrk="1" hangingPunct="1">
              <a:buFont typeface="Wingdings" pitchFamily="2" charset="2"/>
              <a:buChar char="Ø"/>
            </a:pPr>
            <a:endParaRPr lang="en-US" dirty="0" smtClean="0"/>
          </a:p>
          <a:p>
            <a:pPr algn="just" eaLnBrk="1" hangingPunct="1">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(2)</a:t>
            </a:r>
            <a:r>
              <a:rPr lang="en-US" dirty="0" smtClean="0"/>
              <a:t> </a:t>
            </a:r>
            <a:r>
              <a:rPr lang="en-US" b="1" dirty="0" smtClean="0"/>
              <a:t>Savings and Investment</a:t>
            </a:r>
            <a:r>
              <a:rPr lang="en-US" dirty="0" smtClean="0"/>
              <a:t/>
            </a:r>
            <a:br>
              <a:rPr lang="en-US" dirty="0" smtClean="0"/>
            </a:br>
            <a:endParaRPr lang="en-US" dirty="0"/>
          </a:p>
        </p:txBody>
      </p:sp>
      <p:sp>
        <p:nvSpPr>
          <p:cNvPr id="10243" name="Content Placeholder 2"/>
          <p:cNvSpPr>
            <a:spLocks noGrp="1"/>
          </p:cNvSpPr>
          <p:nvPr>
            <p:ph idx="1"/>
          </p:nvPr>
        </p:nvSpPr>
        <p:spPr>
          <a:xfrm>
            <a:off x="457200" y="1600200"/>
            <a:ext cx="8229600" cy="472440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just" eaLnBrk="1" hangingPunct="1">
              <a:buFont typeface="Wingdings" pitchFamily="2" charset="2"/>
              <a:buChar char="Ø"/>
            </a:pPr>
            <a:r>
              <a:rPr lang="en-US" dirty="0" smtClean="0"/>
              <a:t> Savings and investments represent that portion of GNP which is saved and invested.</a:t>
            </a:r>
          </a:p>
          <a:p>
            <a:pPr algn="just" eaLnBrk="1" hangingPunct="1">
              <a:buFont typeface="Wingdings" pitchFamily="2" charset="2"/>
              <a:buChar char="Ø"/>
            </a:pPr>
            <a:r>
              <a:rPr lang="en-US" dirty="0" smtClean="0"/>
              <a:t>It is obvious that growth requires investment which in turn requires substantial amount to domestic savings.</a:t>
            </a:r>
          </a:p>
          <a:p>
            <a:pPr algn="just" eaLnBrk="1" hangingPunct="1">
              <a:buFont typeface="Wingdings" pitchFamily="2" charset="2"/>
              <a:buChar char="Ø"/>
            </a:pPr>
            <a:r>
              <a:rPr lang="en-US" dirty="0" smtClean="0"/>
              <a:t>Stock market is a channel through which the savings of the investors are made available to the corporate bodies.</a:t>
            </a:r>
          </a:p>
          <a:p>
            <a:pPr algn="just" eaLnBrk="1" hangingPunct="1">
              <a:buFont typeface="Wingdings" pitchFamily="2" charset="2"/>
              <a:buChar char="Ø"/>
            </a:pPr>
            <a:r>
              <a:rPr lang="en-US" dirty="0" smtClean="0"/>
              <a:t>A higher level of savings and investments, accelerates the pace of growth of the stock market.</a:t>
            </a:r>
          </a:p>
          <a:p>
            <a:pPr algn="just" eaLnBrk="1" hangingPunct="1">
              <a:buNone/>
            </a:pPr>
            <a:endParaRPr lang="en-US" dirty="0" smtClean="0"/>
          </a:p>
          <a:p>
            <a:pPr algn="just" eaLnBrk="1" hangingPunct="1">
              <a:buFont typeface="Wingdings" pitchFamily="2" charset="2"/>
              <a:buChar char="Ø"/>
            </a:pPr>
            <a:endParaRPr lang="en-US" dirty="0" smtClean="0"/>
          </a:p>
          <a:p>
            <a:pPr algn="just" eaLnBrk="1" hangingPunct="1">
              <a:buFont typeface="Arial" charset="0"/>
              <a:buNone/>
            </a:pPr>
            <a:endParaRPr lang="en-US" dirty="0" smtClean="0"/>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pPr lvl="0" algn="just"/>
            <a:r>
              <a:rPr lang="en-US" dirty="0">
                <a:solidFill>
                  <a:srgbClr val="FF0000"/>
                </a:solidFill>
              </a:rPr>
              <a:t>Security analysis </a:t>
            </a:r>
            <a:r>
              <a:rPr lang="en-US" dirty="0">
                <a:solidFill>
                  <a:prstClr val="black"/>
                </a:solidFill>
              </a:rPr>
              <a:t>is the </a:t>
            </a:r>
            <a:r>
              <a:rPr lang="en-US" dirty="0">
                <a:solidFill>
                  <a:srgbClr val="00B050"/>
                </a:solidFill>
              </a:rPr>
              <a:t>means of determining the prices of shares</a:t>
            </a:r>
            <a:r>
              <a:rPr lang="en-US" dirty="0">
                <a:solidFill>
                  <a:prstClr val="black"/>
                </a:solidFill>
              </a:rPr>
              <a:t>. It follows three security analysis approaches: </a:t>
            </a:r>
          </a:p>
          <a:p>
            <a:pPr marL="914400" lvl="1" indent="-514350" algn="just">
              <a:buFont typeface="Arial" pitchFamily="34" charset="0"/>
              <a:buAutoNum type="arabicPeriod"/>
            </a:pPr>
            <a:r>
              <a:rPr lang="en-US" dirty="0">
                <a:solidFill>
                  <a:prstClr val="black"/>
                </a:solidFill>
              </a:rPr>
              <a:t>Market efficiency hypothesis </a:t>
            </a:r>
          </a:p>
          <a:p>
            <a:pPr marL="914400" lvl="1" indent="-514350" algn="just">
              <a:buFont typeface="Arial" pitchFamily="34" charset="0"/>
              <a:buAutoNum type="arabicPeriod"/>
            </a:pPr>
            <a:r>
              <a:rPr lang="en-US" dirty="0">
                <a:solidFill>
                  <a:prstClr val="black"/>
                </a:solidFill>
              </a:rPr>
              <a:t>Fundamental analysis and</a:t>
            </a:r>
          </a:p>
          <a:p>
            <a:pPr marL="914400" lvl="1" indent="-514350" algn="just">
              <a:buFont typeface="Arial" pitchFamily="34" charset="0"/>
              <a:buAutoNum type="arabicPeriod"/>
            </a:pPr>
            <a:r>
              <a:rPr lang="en-US" dirty="0">
                <a:solidFill>
                  <a:prstClr val="black"/>
                </a:solidFill>
              </a:rPr>
              <a:t>Technical analysis</a:t>
            </a:r>
          </a:p>
          <a:p>
            <a:pPr lvl="0" algn="just">
              <a:buNone/>
            </a:pPr>
            <a:r>
              <a:rPr lang="en-US" b="1" dirty="0">
                <a:solidFill>
                  <a:srgbClr val="7030A0"/>
                </a:solidFill>
              </a:rPr>
              <a:t>The Efficient Market Hypothesis</a:t>
            </a:r>
            <a:endParaRPr lang="en-US" dirty="0">
              <a:solidFill>
                <a:srgbClr val="7030A0"/>
              </a:solidFill>
            </a:endParaRPr>
          </a:p>
          <a:p>
            <a:pPr lvl="0" algn="just"/>
            <a:r>
              <a:rPr lang="en-US" dirty="0">
                <a:solidFill>
                  <a:prstClr val="black"/>
                </a:solidFill>
              </a:rPr>
              <a:t>An efficient capital market</a:t>
            </a:r>
            <a:r>
              <a:rPr lang="en-US" b="1" dirty="0">
                <a:solidFill>
                  <a:prstClr val="black"/>
                </a:solidFill>
              </a:rPr>
              <a:t> </a:t>
            </a:r>
            <a:r>
              <a:rPr lang="en-US" dirty="0">
                <a:solidFill>
                  <a:prstClr val="black"/>
                </a:solidFill>
              </a:rPr>
              <a:t>is one in which security </a:t>
            </a:r>
            <a:r>
              <a:rPr lang="en-US" dirty="0">
                <a:solidFill>
                  <a:srgbClr val="FF0000"/>
                </a:solidFill>
              </a:rPr>
              <a:t>prices adjust rapidly </a:t>
            </a:r>
            <a:r>
              <a:rPr lang="en-US" dirty="0">
                <a:solidFill>
                  <a:prstClr val="black"/>
                </a:solidFill>
              </a:rPr>
              <a:t>to the arrival of new information and, therefore, the current prices of securities reflect all information about the security. </a:t>
            </a:r>
          </a:p>
          <a:p>
            <a:pPr marL="0" indent="0">
              <a:buNone/>
            </a:pPr>
            <a:endParaRPr lang="en-US" dirty="0"/>
          </a:p>
        </p:txBody>
      </p:sp>
    </p:spTree>
    <p:extLst>
      <p:ext uri="{BB962C8B-B14F-4D97-AF65-F5344CB8AC3E}">
        <p14:creationId xmlns:p14="http://schemas.microsoft.com/office/powerpoint/2010/main" val="2224234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(3) Inflation </a:t>
            </a:r>
            <a:r>
              <a:rPr lang="en-US" dirty="0" smtClean="0"/>
              <a:t/>
            </a:r>
            <a:br>
              <a:rPr lang="en-US" dirty="0" smtClean="0"/>
            </a:br>
            <a:endParaRPr lang="en-US" dirty="0"/>
          </a:p>
        </p:txBody>
      </p:sp>
      <p:sp>
        <p:nvSpPr>
          <p:cNvPr id="3" name="Content Placeholder 2"/>
          <p:cNvSpPr>
            <a:spLocks noGrp="1"/>
          </p:cNvSpPr>
          <p:nvPr>
            <p:ph idx="1"/>
          </p:nvPr>
        </p:nvSpPr>
        <p:spPr>
          <a:xfrm>
            <a:off x="457200" y="1417637"/>
            <a:ext cx="8229600" cy="5059363"/>
          </a:xfrm>
        </p:spPr>
        <p:style>
          <a:lnRef idx="2">
            <a:schemeClr val="accent3"/>
          </a:lnRef>
          <a:fillRef idx="1">
            <a:schemeClr val="lt1"/>
          </a:fillRef>
          <a:effectRef idx="0">
            <a:schemeClr val="accent3"/>
          </a:effectRef>
          <a:fontRef idx="minor">
            <a:schemeClr val="dk1"/>
          </a:fontRef>
        </p:style>
        <p:txBody>
          <a:bodyPr rtlCol="0">
            <a:normAutofit lnSpcReduction="10000"/>
          </a:bodyPr>
          <a:lstStyle/>
          <a:p>
            <a:pPr algn="just">
              <a:buFont typeface="Wingdings" pitchFamily="2" charset="2"/>
              <a:buChar char="Ø"/>
              <a:defRPr/>
            </a:pPr>
            <a:r>
              <a:rPr lang="en-US" sz="2400" dirty="0">
                <a:solidFill>
                  <a:srgbClr val="000000"/>
                </a:solidFill>
                <a:latin typeface="Arial" pitchFamily="34" charset="0"/>
              </a:rPr>
              <a:t>The rate at which the general level of prices rise</a:t>
            </a:r>
            <a:r>
              <a:rPr lang="en-US" sz="2400" dirty="0" smtClean="0">
                <a:solidFill>
                  <a:srgbClr val="000000"/>
                </a:solidFill>
                <a:latin typeface="Arial" pitchFamily="34" charset="0"/>
              </a:rPr>
              <a:t>.</a:t>
            </a:r>
            <a:endParaRPr lang="en-US" sz="2400" dirty="0" smtClean="0"/>
          </a:p>
          <a:p>
            <a:pPr algn="just" eaLnBrk="1" fontAlgn="auto" hangingPunct="1">
              <a:spcAft>
                <a:spcPts val="0"/>
              </a:spcAft>
              <a:buFont typeface="Wingdings" pitchFamily="2" charset="2"/>
              <a:buChar char="Ø"/>
              <a:defRPr/>
            </a:pPr>
            <a:r>
              <a:rPr lang="en-US" sz="2400" dirty="0" smtClean="0"/>
              <a:t>Inflation has considerate impact on the performance of companies. </a:t>
            </a:r>
          </a:p>
          <a:p>
            <a:pPr algn="just" eaLnBrk="1" fontAlgn="auto" hangingPunct="1">
              <a:spcAft>
                <a:spcPts val="0"/>
              </a:spcAft>
              <a:buFont typeface="Wingdings" pitchFamily="2" charset="2"/>
              <a:buChar char="Ø"/>
              <a:defRPr/>
            </a:pPr>
            <a:r>
              <a:rPr lang="en-US" sz="2400" dirty="0" smtClean="0"/>
              <a:t>Higher rates of inflation upset business plans and eat into purchasing power in the hands of consumers.</a:t>
            </a:r>
          </a:p>
          <a:p>
            <a:pPr algn="just" eaLnBrk="1" fontAlgn="auto" hangingPunct="1">
              <a:spcAft>
                <a:spcPts val="0"/>
              </a:spcAft>
              <a:buFont typeface="Wingdings" pitchFamily="2" charset="2"/>
              <a:buChar char="Ø"/>
              <a:defRPr/>
            </a:pPr>
            <a:r>
              <a:rPr lang="en-US" sz="2400" dirty="0" smtClean="0"/>
              <a:t> This will result in lower demand for products.</a:t>
            </a:r>
          </a:p>
          <a:p>
            <a:pPr algn="just" eaLnBrk="1" fontAlgn="auto" hangingPunct="1">
              <a:spcAft>
                <a:spcPts val="0"/>
              </a:spcAft>
              <a:buFont typeface="Wingdings" pitchFamily="2" charset="2"/>
              <a:buChar char="Ø"/>
              <a:defRPr/>
            </a:pPr>
            <a:r>
              <a:rPr lang="en-US" sz="2400" dirty="0" smtClean="0"/>
              <a:t> Thus high rates of inflation in an economy are likely to affect the performance of companies adversely.</a:t>
            </a:r>
          </a:p>
          <a:p>
            <a:pPr algn="just" eaLnBrk="1" fontAlgn="auto" hangingPunct="1">
              <a:spcAft>
                <a:spcPts val="0"/>
              </a:spcAft>
              <a:buFont typeface="Wingdings" pitchFamily="2" charset="2"/>
              <a:buChar char="Ø"/>
              <a:defRPr/>
            </a:pPr>
            <a:r>
              <a:rPr lang="en-US" sz="2400" dirty="0" smtClean="0"/>
              <a:t> However industries and companies prosper during periods of low inflation.  </a:t>
            </a:r>
          </a:p>
          <a:p>
            <a:pPr algn="just" eaLnBrk="1" fontAlgn="auto" hangingPunct="1">
              <a:spcAft>
                <a:spcPts val="0"/>
              </a:spcAft>
              <a:buFont typeface="Wingdings" pitchFamily="2" charset="2"/>
              <a:buChar char="Ø"/>
              <a:defRPr/>
            </a:pPr>
            <a:r>
              <a:rPr lang="en-US" sz="2400" dirty="0" smtClean="0"/>
              <a:t>Hence an investor has to evaluate the inflation rates prevailing in the economy currently as well as the trend of inflation likely to prevail in the future.</a:t>
            </a:r>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(5) Rates of Interest</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876800"/>
          </a:xfrm>
        </p:spPr>
        <p:style>
          <a:lnRef idx="2">
            <a:schemeClr val="dk1"/>
          </a:lnRef>
          <a:fillRef idx="1">
            <a:schemeClr val="lt1"/>
          </a:fillRef>
          <a:effectRef idx="0">
            <a:schemeClr val="dk1"/>
          </a:effectRef>
          <a:fontRef idx="minor">
            <a:schemeClr val="dk1"/>
          </a:fontRef>
        </p:style>
        <p:txBody>
          <a:bodyPr rtlCol="0">
            <a:normAutofit fontScale="85000" lnSpcReduction="20000"/>
          </a:bodyPr>
          <a:lstStyle/>
          <a:p>
            <a:pPr algn="just" eaLnBrk="1" fontAlgn="auto" hangingPunct="1">
              <a:spcAft>
                <a:spcPts val="0"/>
              </a:spcAft>
              <a:buFont typeface="Wingdings" pitchFamily="2" charset="2"/>
              <a:buChar char="Ø"/>
              <a:defRPr/>
            </a:pPr>
            <a:r>
              <a:rPr lang="en-US" dirty="0" smtClean="0"/>
              <a:t>The cost and availability of credit for companies are determined by the rates of interest prevalent in an economy. </a:t>
            </a:r>
          </a:p>
          <a:p>
            <a:pPr algn="just" eaLnBrk="1" fontAlgn="auto" hangingPunct="1">
              <a:spcAft>
                <a:spcPts val="0"/>
              </a:spcAft>
              <a:buFont typeface="Wingdings" pitchFamily="2" charset="2"/>
              <a:buChar char="Ø"/>
              <a:defRPr/>
            </a:pPr>
            <a:r>
              <a:rPr lang="en-US" dirty="0" smtClean="0"/>
              <a:t>A low interest rate stimulates investment by making credit available easily and cheaply. </a:t>
            </a:r>
          </a:p>
          <a:p>
            <a:pPr algn="just" eaLnBrk="1" fontAlgn="auto" hangingPunct="1">
              <a:spcAft>
                <a:spcPts val="0"/>
              </a:spcAft>
              <a:buFont typeface="Wingdings" pitchFamily="2" charset="2"/>
              <a:buChar char="Ø"/>
              <a:defRPr/>
            </a:pPr>
            <a:r>
              <a:rPr lang="en-US" dirty="0" smtClean="0"/>
              <a:t>As a result cost of finance for companies decreases which assures higher profitability. </a:t>
            </a:r>
          </a:p>
          <a:p>
            <a:pPr algn="just" eaLnBrk="1" fontAlgn="auto" hangingPunct="1">
              <a:spcAft>
                <a:spcPts val="0"/>
              </a:spcAft>
              <a:buFont typeface="Wingdings" pitchFamily="2" charset="2"/>
              <a:buChar char="Ø"/>
              <a:defRPr/>
            </a:pPr>
            <a:r>
              <a:rPr lang="en-US" dirty="0" smtClean="0"/>
              <a:t> On the other hand, higher interest rates result in higher cost of production, which may lead to lower profitability and lower demand. </a:t>
            </a:r>
          </a:p>
          <a:p>
            <a:pPr algn="just" eaLnBrk="1" fontAlgn="auto" hangingPunct="1">
              <a:spcAft>
                <a:spcPts val="0"/>
              </a:spcAft>
              <a:buFont typeface="Wingdings" pitchFamily="2" charset="2"/>
              <a:buChar char="Ø"/>
              <a:defRPr/>
            </a:pPr>
            <a:r>
              <a:rPr lang="en-US" dirty="0" smtClean="0"/>
              <a:t>Hence an investor has to consider the interest rates prevailing in the economy and evaluate their impact on the performance and profitability of the companies.</a:t>
            </a:r>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rtlCol="0">
            <a:noAutofit/>
          </a:bodyPr>
          <a:lstStyle/>
          <a:p>
            <a:pPr eaLnBrk="1" fontAlgn="auto" hangingPunct="1">
              <a:spcAft>
                <a:spcPts val="0"/>
              </a:spcAft>
              <a:defRPr/>
            </a:pPr>
            <a:r>
              <a:rPr lang="en-US" sz="3200" b="1" dirty="0" smtClean="0"/>
              <a:t/>
            </a:r>
            <a:br>
              <a:rPr lang="en-US" sz="3200" b="1" dirty="0" smtClean="0"/>
            </a:br>
            <a:r>
              <a:rPr lang="en-US" sz="3200" b="1" dirty="0" smtClean="0"/>
              <a:t>(6) Govt. Revenue, Expenditure &amp; Deficits</a:t>
            </a:r>
            <a:r>
              <a:rPr lang="en-US" sz="3200" dirty="0" smtClean="0"/>
              <a:t/>
            </a:r>
            <a:br>
              <a:rPr lang="en-US" sz="3200" dirty="0" smtClean="0"/>
            </a:br>
            <a:endParaRPr lang="en-US" sz="3200" dirty="0"/>
          </a:p>
        </p:txBody>
      </p:sp>
      <p:sp>
        <p:nvSpPr>
          <p:cNvPr id="14339" name="Content Placeholder 2"/>
          <p:cNvSpPr>
            <a:spLocks noGrp="1"/>
          </p:cNvSpPr>
          <p:nvPr>
            <p:ph idx="1"/>
          </p:nvPr>
        </p:nvSpPr>
        <p:spPr>
          <a:xfrm>
            <a:off x="457200" y="1676400"/>
            <a:ext cx="8229600" cy="4648200"/>
          </a:xfrm>
        </p:spPr>
        <p:style>
          <a:lnRef idx="2">
            <a:schemeClr val="accent5"/>
          </a:lnRef>
          <a:fillRef idx="1">
            <a:schemeClr val="lt1"/>
          </a:fillRef>
          <a:effectRef idx="0">
            <a:schemeClr val="accent5"/>
          </a:effectRef>
          <a:fontRef idx="minor">
            <a:schemeClr val="dk1"/>
          </a:fontRef>
        </p:style>
        <p:txBody>
          <a:bodyPr>
            <a:normAutofit fontScale="92500"/>
          </a:bodyPr>
          <a:lstStyle/>
          <a:p>
            <a:pPr algn="just" eaLnBrk="1" hangingPunct="1">
              <a:buFont typeface="Wingdings" pitchFamily="2" charset="2"/>
              <a:buChar char="Ø"/>
            </a:pPr>
            <a:r>
              <a:rPr lang="en-US" dirty="0" smtClean="0"/>
              <a:t>Government is the largest investor and spender of money. </a:t>
            </a:r>
          </a:p>
          <a:p>
            <a:pPr algn="just" eaLnBrk="1" hangingPunct="1">
              <a:buFont typeface="Wingdings" pitchFamily="2" charset="2"/>
              <a:buChar char="Ø"/>
            </a:pPr>
            <a:r>
              <a:rPr lang="en-US" dirty="0" smtClean="0"/>
              <a:t>So the trends in government revenue expenditure deficits have a significant impact on the performance of industries and companies. </a:t>
            </a:r>
          </a:p>
          <a:p>
            <a:pPr algn="just" eaLnBrk="1" hangingPunct="1">
              <a:buFont typeface="Wingdings" pitchFamily="2" charset="2"/>
              <a:buChar char="Ø"/>
            </a:pPr>
            <a:r>
              <a:rPr lang="en-US" dirty="0" smtClean="0"/>
              <a:t>So the investor has to evaluate these carefully to assess their impact on his investments.</a:t>
            </a:r>
          </a:p>
          <a:p>
            <a:pPr eaLnBrk="0" hangingPunct="0">
              <a:defRPr/>
            </a:pPr>
            <a:r>
              <a:rPr lang="en-US" dirty="0">
                <a:solidFill>
                  <a:srgbClr val="000000"/>
                </a:solidFill>
                <a:latin typeface="Times New Roman" pitchFamily="18" charset="0"/>
              </a:rPr>
              <a:t>large deficit means more borrowing, which</a:t>
            </a:r>
            <a:br>
              <a:rPr lang="en-US" dirty="0">
                <a:solidFill>
                  <a:srgbClr val="000000"/>
                </a:solidFill>
                <a:latin typeface="Times New Roman" pitchFamily="18" charset="0"/>
              </a:rPr>
            </a:br>
            <a:r>
              <a:rPr lang="en-US" dirty="0">
                <a:solidFill>
                  <a:srgbClr val="000000"/>
                </a:solidFill>
                <a:latin typeface="Times New Roman" pitchFamily="18" charset="0"/>
              </a:rPr>
              <a:t>    implies higher interest rate.</a:t>
            </a:r>
          </a:p>
          <a:p>
            <a:pPr eaLnBrk="0" hangingPunct="0">
              <a:lnSpc>
                <a:spcPct val="60000"/>
              </a:lnSpc>
              <a:buFontTx/>
              <a:buChar char="–"/>
              <a:defRPr/>
            </a:pPr>
            <a:endParaRPr lang="en-US" dirty="0">
              <a:solidFill>
                <a:srgbClr val="000000"/>
              </a:solidFill>
              <a:latin typeface="Times New Roman" pitchFamily="18" charset="0"/>
            </a:endParaRPr>
          </a:p>
          <a:p>
            <a:pPr algn="just" eaLnBrk="1" hangingPunct="1">
              <a:buFont typeface="Wingdings" pitchFamily="2" charset="2"/>
              <a:buChar char="Ø"/>
            </a:pPr>
            <a:endParaRPr lang="en-US" dirty="0" smtClean="0"/>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Budget Deficit</a:t>
            </a:r>
            <a:br>
              <a:rPr lang="en-US" b="1" dirty="0"/>
            </a:br>
            <a:endParaRPr lang="en-US" dirty="0"/>
          </a:p>
        </p:txBody>
      </p:sp>
      <p:sp>
        <p:nvSpPr>
          <p:cNvPr id="3" name="Content Placeholder 2"/>
          <p:cNvSpPr>
            <a:spLocks noGrp="1"/>
          </p:cNvSpPr>
          <p:nvPr>
            <p:ph idx="1"/>
          </p:nvPr>
        </p:nvSpPr>
        <p:spPr/>
        <p:txBody>
          <a:bodyPr/>
          <a:lstStyle/>
          <a:p>
            <a:r>
              <a:rPr lang="en-US" dirty="0" smtClean="0"/>
              <a:t>–</a:t>
            </a:r>
            <a:r>
              <a:rPr lang="en-US" dirty="0"/>
              <a:t>The difference between government spending and revenues.</a:t>
            </a:r>
          </a:p>
          <a:p>
            <a:r>
              <a:rPr lang="en-US" dirty="0"/>
              <a:t>–The deficit should be closed by borrowing.</a:t>
            </a:r>
          </a:p>
          <a:p>
            <a:r>
              <a:rPr lang="en-US" dirty="0"/>
              <a:t>–The government borrowing can increase interest rates and crowd-out the private borrowing and decrease investment and affect economic growth negatively.</a:t>
            </a:r>
          </a:p>
          <a:p>
            <a:endParaRPr lang="en-US" dirty="0"/>
          </a:p>
        </p:txBody>
      </p:sp>
    </p:spTree>
    <p:extLst>
      <p:ext uri="{BB962C8B-B14F-4D97-AF65-F5344CB8AC3E}">
        <p14:creationId xmlns:p14="http://schemas.microsoft.com/office/powerpoint/2010/main" val="3996711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4000" b="1" dirty="0" smtClean="0"/>
              <a:t>(7) Infrastructure Facilities</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295400"/>
            <a:ext cx="8229600" cy="5105400"/>
          </a:xfrm>
        </p:spPr>
        <p:style>
          <a:lnRef idx="2">
            <a:schemeClr val="accent5"/>
          </a:lnRef>
          <a:fillRef idx="1">
            <a:schemeClr val="lt1"/>
          </a:fillRef>
          <a:effectRef idx="0">
            <a:schemeClr val="accent5"/>
          </a:effectRef>
          <a:fontRef idx="minor">
            <a:schemeClr val="dk1"/>
          </a:fontRef>
        </p:style>
        <p:txBody>
          <a:bodyPr rtlCol="0">
            <a:normAutofit/>
          </a:bodyPr>
          <a:lstStyle/>
          <a:p>
            <a:pPr algn="just">
              <a:buFont typeface="Wingdings" pitchFamily="2" charset="2"/>
              <a:buChar char="Ø"/>
              <a:defRPr/>
            </a:pPr>
            <a:r>
              <a:rPr lang="en-US" sz="2400" dirty="0" smtClean="0"/>
              <a:t>The development of an economy very much on the availability of infrastructure. </a:t>
            </a:r>
          </a:p>
          <a:p>
            <a:pPr algn="just">
              <a:buFont typeface="Wingdings" pitchFamily="2" charset="2"/>
              <a:buChar char="Ø"/>
              <a:defRPr/>
            </a:pPr>
            <a:r>
              <a:rPr lang="en-US" sz="2400" dirty="0" smtClean="0"/>
              <a:t>It includes electricity, roads and railways, communication channels, sound banking and financial sectors  etc. </a:t>
            </a:r>
          </a:p>
          <a:p>
            <a:pPr algn="just">
              <a:buFont typeface="Wingdings" pitchFamily="2" charset="2"/>
              <a:buChar char="Ø"/>
              <a:defRPr/>
            </a:pPr>
            <a:r>
              <a:rPr lang="en-US" sz="2400" dirty="0" smtClean="0"/>
              <a:t>The availability of infrastructural facilities affects the performance of companies. </a:t>
            </a:r>
          </a:p>
          <a:p>
            <a:pPr algn="just">
              <a:buFont typeface="Wingdings" pitchFamily="2" charset="2"/>
              <a:buChar char="Ø"/>
              <a:defRPr/>
            </a:pPr>
            <a:r>
              <a:rPr lang="en-US" sz="2400" dirty="0" smtClean="0"/>
              <a:t>While inadequate infrastructure leads to inefficiencies, lower productivity, wastage and delays and vice versa.</a:t>
            </a:r>
          </a:p>
          <a:p>
            <a:pPr algn="just">
              <a:buFont typeface="Wingdings" pitchFamily="2" charset="2"/>
              <a:buChar char="Ø"/>
              <a:defRPr/>
            </a:pPr>
            <a:r>
              <a:rPr lang="en-US" sz="2400" dirty="0" smtClean="0"/>
              <a:t>Thus an investor should assess the status of infrastructural facilities available in the economy before finalizing his investment avenues.</a:t>
            </a:r>
          </a:p>
          <a:p>
            <a:pPr eaLnBrk="1" fontAlgn="auto" hangingPunct="1">
              <a:spcAft>
                <a:spcPts val="0"/>
              </a:spcAft>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rtlCol="0">
            <a:normAutofit fontScale="90000"/>
          </a:bodyPr>
          <a:lstStyle/>
          <a:p>
            <a:pPr eaLnBrk="1" fontAlgn="auto" hangingPunct="1">
              <a:spcAft>
                <a:spcPts val="0"/>
              </a:spcAft>
              <a:defRPr/>
            </a:pPr>
            <a:r>
              <a:rPr lang="en-US" sz="3600" b="1" dirty="0" smtClean="0"/>
              <a:t>(8) Monsoon and Agriculture</a:t>
            </a:r>
            <a:r>
              <a:rPr lang="en-US" sz="3600" dirty="0" smtClean="0"/>
              <a:t/>
            </a:r>
            <a:br>
              <a:rPr lang="en-US" sz="3600" dirty="0" smtClean="0"/>
            </a:br>
            <a:endParaRPr lang="en-US" sz="3600" dirty="0"/>
          </a:p>
        </p:txBody>
      </p:sp>
      <p:sp>
        <p:nvSpPr>
          <p:cNvPr id="3" name="Content Placeholder 2"/>
          <p:cNvSpPr>
            <a:spLocks noGrp="1"/>
          </p:cNvSpPr>
          <p:nvPr>
            <p:ph idx="1"/>
          </p:nvPr>
        </p:nvSpPr>
        <p:spPr>
          <a:xfrm>
            <a:off x="457200" y="1143000"/>
            <a:ext cx="8229600" cy="4983163"/>
          </a:xfrm>
        </p:spPr>
        <p:style>
          <a:lnRef idx="2">
            <a:schemeClr val="accent2"/>
          </a:lnRef>
          <a:fillRef idx="1">
            <a:schemeClr val="lt1"/>
          </a:fillRef>
          <a:effectRef idx="0">
            <a:schemeClr val="accent2"/>
          </a:effectRef>
          <a:fontRef idx="minor">
            <a:schemeClr val="dk1"/>
          </a:fontRef>
        </p:style>
        <p:txBody>
          <a:bodyPr rtlCol="0">
            <a:normAutofit fontScale="92500"/>
          </a:bodyPr>
          <a:lstStyle/>
          <a:p>
            <a:pPr algn="just" eaLnBrk="1" fontAlgn="auto" hangingPunct="1">
              <a:spcAft>
                <a:spcPts val="0"/>
              </a:spcAft>
              <a:buFont typeface="Wingdings" pitchFamily="2" charset="2"/>
              <a:buChar char="Ø"/>
              <a:defRPr/>
            </a:pPr>
            <a:r>
              <a:rPr lang="en-US" dirty="0" smtClean="0"/>
              <a:t>Agriculture is directly and indirectly linked with the industries.	Ex:- Sugar, Cotton, Textile and Food processing industries depend upon agriculture for raw-material.</a:t>
            </a:r>
          </a:p>
          <a:p>
            <a:pPr algn="just" eaLnBrk="1" fontAlgn="auto" hangingPunct="1">
              <a:spcAft>
                <a:spcPts val="0"/>
              </a:spcAft>
              <a:buFont typeface="Wingdings" pitchFamily="2" charset="2"/>
              <a:buChar char="Ø"/>
              <a:defRPr/>
            </a:pPr>
            <a:r>
              <a:rPr lang="en-US" dirty="0" smtClean="0"/>
              <a:t>A good monsoon leads to higher demand for input and results in bumper crop.</a:t>
            </a:r>
          </a:p>
          <a:p>
            <a:pPr algn="just" eaLnBrk="1" fontAlgn="auto" hangingPunct="1">
              <a:spcAft>
                <a:spcPts val="0"/>
              </a:spcAft>
              <a:buFont typeface="Wingdings" pitchFamily="2" charset="2"/>
              <a:buChar char="Ø"/>
              <a:defRPr/>
            </a:pPr>
            <a:r>
              <a:rPr lang="en-US" dirty="0" smtClean="0"/>
              <a:t>This would lead to good spirit in the stock market.</a:t>
            </a:r>
          </a:p>
          <a:p>
            <a:pPr algn="just" eaLnBrk="1" fontAlgn="auto" hangingPunct="1">
              <a:spcAft>
                <a:spcPts val="0"/>
              </a:spcAft>
              <a:buFont typeface="Wingdings" pitchFamily="2" charset="2"/>
              <a:buChar char="Ø"/>
              <a:defRPr/>
            </a:pPr>
            <a:r>
              <a:rPr lang="en-US" dirty="0" smtClean="0"/>
              <a:t>When the monsoon is bad, agricultural and power production would suffer. They cast a shadow on the share market.</a:t>
            </a:r>
          </a:p>
          <a:p>
            <a:pPr algn="just" eaLnBrk="1" fontAlgn="auto" hangingPunct="1">
              <a:spcAft>
                <a:spcPts val="0"/>
              </a:spcAft>
              <a:buFont typeface="Wingdings" pitchFamily="2" charset="2"/>
              <a:buChar char="Ø"/>
              <a:defRPr/>
            </a:pPr>
            <a:endParaRPr lang="en-US" dirty="0" smtClean="0"/>
          </a:p>
          <a:p>
            <a:pPr algn="just" eaLnBrk="1" fontAlgn="auto" hangingPunct="1">
              <a:spcAft>
                <a:spcPts val="0"/>
              </a:spcAft>
              <a:buFont typeface="Wingdings" pitchFamily="2" charset="2"/>
              <a:buChar char="Ø"/>
              <a:defRPr/>
            </a:pPr>
            <a:endParaRPr lang="en-US" dirty="0" smtClean="0"/>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3600" b="1" dirty="0" smtClean="0"/>
              <a:t>(9) Political Stability</a:t>
            </a:r>
            <a:r>
              <a:rPr lang="en-US" sz="3600" dirty="0" smtClean="0"/>
              <a:t/>
            </a:r>
            <a:br>
              <a:rPr lang="en-US" sz="3600" dirty="0" smtClean="0"/>
            </a:br>
            <a:endParaRPr lang="en-US" sz="3600" dirty="0"/>
          </a:p>
        </p:txBody>
      </p:sp>
      <p:sp>
        <p:nvSpPr>
          <p:cNvPr id="17411" name="Content Placeholder 2"/>
          <p:cNvSpPr>
            <a:spLocks noGrp="1"/>
          </p:cNvSpPr>
          <p:nvPr>
            <p:ph idx="1"/>
          </p:nvPr>
        </p:nvSpPr>
        <p:spPr>
          <a:xfrm>
            <a:off x="457200" y="990601"/>
            <a:ext cx="8229600" cy="5486400"/>
          </a:xfrm>
        </p:spPr>
        <p:style>
          <a:lnRef idx="2">
            <a:schemeClr val="accent4"/>
          </a:lnRef>
          <a:fillRef idx="1">
            <a:schemeClr val="lt1"/>
          </a:fillRef>
          <a:effectRef idx="0">
            <a:schemeClr val="accent4"/>
          </a:effectRef>
          <a:fontRef idx="minor">
            <a:schemeClr val="dk1"/>
          </a:fontRef>
        </p:style>
        <p:txBody>
          <a:bodyPr>
            <a:normAutofit/>
          </a:bodyPr>
          <a:lstStyle/>
          <a:p>
            <a:pPr algn="just" eaLnBrk="1" hangingPunct="1">
              <a:buFont typeface="Wingdings" pitchFamily="2" charset="2"/>
              <a:buChar char="Ø"/>
            </a:pPr>
            <a:r>
              <a:rPr lang="en-US" dirty="0" smtClean="0"/>
              <a:t>A stable political environment is necessary for steady and balanced growth. </a:t>
            </a:r>
          </a:p>
          <a:p>
            <a:pPr algn="just" eaLnBrk="1" hangingPunct="1">
              <a:buFont typeface="Wingdings" pitchFamily="2" charset="2"/>
              <a:buChar char="Ø"/>
            </a:pPr>
            <a:r>
              <a:rPr lang="en-US" dirty="0" smtClean="0"/>
              <a:t>No industry or company can grow and prosper when the country is passing through political instability. </a:t>
            </a:r>
          </a:p>
          <a:p>
            <a:pPr algn="just" eaLnBrk="1" hangingPunct="1">
              <a:buFont typeface="Wingdings" pitchFamily="2" charset="2"/>
              <a:buChar char="Ø"/>
            </a:pPr>
            <a:r>
              <a:rPr lang="en-US" dirty="0" smtClean="0"/>
              <a:t>The long term economic policies are needed for industrial growth. </a:t>
            </a:r>
          </a:p>
          <a:p>
            <a:pPr algn="just" eaLnBrk="1" hangingPunct="1">
              <a:buFont typeface="Wingdings" pitchFamily="2" charset="2"/>
              <a:buChar char="Ø"/>
            </a:pPr>
            <a:r>
              <a:rPr lang="en-US" dirty="0" smtClean="0"/>
              <a:t>Stable policies can be framed only by stable political systems.</a:t>
            </a:r>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itle 1"/>
          <p:cNvSpPr>
            <a:spLocks noGrp="1"/>
          </p:cNvSpPr>
          <p:nvPr>
            <p:ph type="title"/>
          </p:nvPr>
        </p:nvSpPr>
        <p:spPr/>
        <p:txBody>
          <a:bodyPr>
            <a:normAutofit fontScale="90000"/>
          </a:bodyPr>
          <a:lstStyle/>
          <a:p>
            <a:r>
              <a:rPr lang="en-US" dirty="0" smtClean="0"/>
              <a:t>(10)Exchange </a:t>
            </a:r>
            <a:r>
              <a:rPr lang="en-US" dirty="0"/>
              <a:t>rate</a:t>
            </a:r>
            <a:br>
              <a:rPr lang="en-US" dirty="0"/>
            </a:br>
            <a:endParaRPr lang="en-US" dirty="0" smtClean="0"/>
          </a:p>
        </p:txBody>
      </p:sp>
      <p:sp>
        <p:nvSpPr>
          <p:cNvPr id="224259" name="Content Placeholder 2"/>
          <p:cNvSpPr>
            <a:spLocks noGrp="1"/>
          </p:cNvSpPr>
          <p:nvPr>
            <p:ph idx="1"/>
          </p:nvPr>
        </p:nvSpPr>
        <p:spPr/>
        <p:txBody>
          <a:bodyPr>
            <a:normAutofit/>
          </a:bodyPr>
          <a:lstStyle/>
          <a:p>
            <a:r>
              <a:rPr lang="en-US" dirty="0" smtClean="0"/>
              <a:t>–The rate at which domestic currency can be converted into foreign currency.</a:t>
            </a:r>
          </a:p>
          <a:p>
            <a:r>
              <a:rPr lang="en-US" dirty="0" smtClean="0"/>
              <a:t>–Affects the international competitiveness of the country.</a:t>
            </a:r>
          </a:p>
          <a:p>
            <a:r>
              <a:rPr lang="en-US" dirty="0" smtClean="0"/>
              <a:t>–The depreciation of domestic currency makes the domestic products cheaper in foreign countries and increases the exports and hence the GDP growth.</a:t>
            </a:r>
          </a:p>
          <a:p>
            <a:endParaRPr lang="en-US" dirty="0" smtClean="0"/>
          </a:p>
        </p:txBody>
      </p:sp>
    </p:spTree>
    <p:extLst>
      <p:ext uri="{BB962C8B-B14F-4D97-AF65-F5344CB8AC3E}">
        <p14:creationId xmlns:p14="http://schemas.microsoft.com/office/powerpoint/2010/main" val="7170190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2. INDUSTRY ANALYSIS</a:t>
            </a:r>
            <a:r>
              <a:rPr lang="en-US" dirty="0" smtClean="0"/>
              <a:t/>
            </a:r>
            <a:br>
              <a:rPr lang="en-US" dirty="0" smtClean="0"/>
            </a:br>
            <a:endParaRPr lang="en-US" dirty="0"/>
          </a:p>
        </p:txBody>
      </p:sp>
      <p:sp>
        <p:nvSpPr>
          <p:cNvPr id="3" name="Content Placeholder 2"/>
          <p:cNvSpPr>
            <a:spLocks noGrp="1"/>
          </p:cNvSpPr>
          <p:nvPr>
            <p:ph idx="1"/>
          </p:nvPr>
        </p:nvSpPr>
        <p:spPr>
          <a:xfrm>
            <a:off x="457200" y="838201"/>
            <a:ext cx="8229600" cy="5791200"/>
          </a:xfrm>
        </p:spPr>
        <p:style>
          <a:lnRef idx="2">
            <a:schemeClr val="accent1"/>
          </a:lnRef>
          <a:fillRef idx="1">
            <a:schemeClr val="lt1"/>
          </a:fillRef>
          <a:effectRef idx="0">
            <a:schemeClr val="accent1"/>
          </a:effectRef>
          <a:fontRef idx="minor">
            <a:schemeClr val="dk1"/>
          </a:fontRef>
        </p:style>
        <p:txBody>
          <a:bodyPr rtlCol="0">
            <a:normAutofit fontScale="92500"/>
          </a:bodyPr>
          <a:lstStyle/>
          <a:p>
            <a:pPr algn="just" eaLnBrk="1" fontAlgn="auto" hangingPunct="1">
              <a:spcAft>
                <a:spcPts val="0"/>
              </a:spcAft>
              <a:buFont typeface="Wingdings" pitchFamily="2" charset="2"/>
              <a:buChar char="Ø"/>
              <a:defRPr/>
            </a:pPr>
            <a:r>
              <a:rPr lang="en-US" dirty="0" smtClean="0"/>
              <a:t>Industry analysis indicates to an investor whether the industry is a growth industry or not. </a:t>
            </a:r>
          </a:p>
          <a:p>
            <a:pPr algn="just" eaLnBrk="1" fontAlgn="auto" hangingPunct="1">
              <a:spcAft>
                <a:spcPts val="0"/>
              </a:spcAft>
              <a:buFont typeface="Wingdings" pitchFamily="2" charset="2"/>
              <a:buChar char="Ø"/>
              <a:defRPr/>
            </a:pPr>
            <a:r>
              <a:rPr lang="en-US" dirty="0" smtClean="0"/>
              <a:t>It gives an investor a choice of the industry in which the investments should be made.</a:t>
            </a:r>
          </a:p>
          <a:p>
            <a:pPr algn="just" eaLnBrk="1" fontAlgn="auto" hangingPunct="1">
              <a:spcAft>
                <a:spcPts val="0"/>
              </a:spcAft>
              <a:buFont typeface="Arial" pitchFamily="34" charset="0"/>
              <a:buNone/>
              <a:defRPr/>
            </a:pPr>
            <a:r>
              <a:rPr lang="en-US" dirty="0" smtClean="0"/>
              <a:t>	Industry analysis refers to an evaluation of the relative strength and weakness of particular industries which can be divided in to three parts, viz., </a:t>
            </a:r>
          </a:p>
          <a:p>
            <a:pPr algn="just" eaLnBrk="1" fontAlgn="auto" hangingPunct="1">
              <a:spcAft>
                <a:spcPts val="0"/>
              </a:spcAft>
              <a:buFont typeface="Arial" pitchFamily="34" charset="0"/>
              <a:buNone/>
              <a:defRPr/>
            </a:pPr>
            <a:r>
              <a:rPr lang="en-US" dirty="0" smtClean="0"/>
              <a:t>		1. Life cycle of an industry</a:t>
            </a:r>
          </a:p>
          <a:p>
            <a:pPr algn="just" eaLnBrk="1" fontAlgn="auto" hangingPunct="1">
              <a:spcAft>
                <a:spcPts val="0"/>
              </a:spcAft>
              <a:buFont typeface="Arial" pitchFamily="34" charset="0"/>
              <a:buNone/>
              <a:defRPr/>
            </a:pPr>
            <a:r>
              <a:rPr lang="en-US" dirty="0" smtClean="0"/>
              <a:t>		2. Characteristics of an industry</a:t>
            </a:r>
          </a:p>
          <a:p>
            <a:pPr algn="just" eaLnBrk="1" fontAlgn="auto" hangingPunct="1">
              <a:spcAft>
                <a:spcPts val="0"/>
              </a:spcAft>
              <a:buFont typeface="Arial" pitchFamily="34" charset="0"/>
              <a:buNone/>
              <a:defRPr/>
            </a:pPr>
            <a:r>
              <a:rPr lang="en-US" dirty="0" smtClean="0"/>
              <a:t>		3. Profit potential of an industry </a:t>
            </a:r>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rtlCol="0">
            <a:normAutofit fontScale="90000"/>
          </a:bodyPr>
          <a:lstStyle/>
          <a:p>
            <a:pPr eaLnBrk="1" fontAlgn="auto" hangingPunct="1">
              <a:spcAft>
                <a:spcPts val="0"/>
              </a:spcAft>
              <a:defRPr/>
            </a:pPr>
            <a:r>
              <a:rPr lang="en-US" sz="4000" b="1" dirty="0" smtClean="0"/>
              <a:t>1. Life cycle of an industry</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153400" cy="5638800"/>
          </a:xfrm>
        </p:spPr>
        <p:style>
          <a:lnRef idx="2">
            <a:schemeClr val="accent6"/>
          </a:lnRef>
          <a:fillRef idx="1">
            <a:schemeClr val="lt1"/>
          </a:fillRef>
          <a:effectRef idx="0">
            <a:schemeClr val="accent6"/>
          </a:effectRef>
          <a:fontRef idx="minor">
            <a:schemeClr val="dk1"/>
          </a:fontRef>
        </p:style>
        <p:txBody>
          <a:bodyPr rtlCol="0">
            <a:noAutofit/>
          </a:bodyPr>
          <a:lstStyle/>
          <a:p>
            <a:pPr algn="just" eaLnBrk="1" fontAlgn="auto" hangingPunct="1">
              <a:spcAft>
                <a:spcPts val="0"/>
              </a:spcAft>
              <a:buFont typeface="Arial" pitchFamily="34" charset="0"/>
              <a:buNone/>
              <a:defRPr/>
            </a:pPr>
            <a:r>
              <a:rPr lang="en-US" sz="2400" dirty="0" smtClean="0"/>
              <a:t>	Marketing experts believe that each product has a life cycle.  In the same way industry is also said to have a life cycle. They are</a:t>
            </a:r>
          </a:p>
          <a:p>
            <a:pPr algn="just" eaLnBrk="1" fontAlgn="auto" hangingPunct="1">
              <a:spcAft>
                <a:spcPts val="0"/>
              </a:spcAft>
              <a:buFont typeface="Arial" pitchFamily="34" charset="0"/>
              <a:buNone/>
              <a:defRPr/>
            </a:pPr>
            <a:r>
              <a:rPr lang="en-US" sz="2400" dirty="0" smtClean="0"/>
              <a:t>	</a:t>
            </a:r>
            <a:r>
              <a:rPr lang="en-US" sz="2400" b="1" dirty="0" smtClean="0">
                <a:solidFill>
                  <a:schemeClr val="accent6">
                    <a:lumMod val="50000"/>
                  </a:schemeClr>
                </a:solidFill>
              </a:rPr>
              <a:t>a. Pioneering Stage: </a:t>
            </a:r>
          </a:p>
          <a:p>
            <a:pPr marL="514350" indent="-514350" algn="just" eaLnBrk="1" fontAlgn="auto" hangingPunct="1">
              <a:spcAft>
                <a:spcPts val="0"/>
              </a:spcAft>
              <a:buFont typeface="Wingdings" pitchFamily="2" charset="2"/>
              <a:buChar char="Ø"/>
              <a:defRPr/>
            </a:pPr>
            <a:r>
              <a:rPr lang="en-US" sz="2400" dirty="0" smtClean="0"/>
              <a:t>Technology and product are newly introduced.</a:t>
            </a:r>
          </a:p>
          <a:p>
            <a:pPr marL="514350" indent="-514350" algn="just" eaLnBrk="1" fontAlgn="auto" hangingPunct="1">
              <a:spcAft>
                <a:spcPts val="0"/>
              </a:spcAft>
              <a:buFont typeface="Wingdings" pitchFamily="2" charset="2"/>
              <a:buChar char="Ø"/>
              <a:defRPr/>
            </a:pPr>
            <a:r>
              <a:rPr lang="en-US" sz="2400" dirty="0" smtClean="0"/>
              <a:t>There would be severe competition and only fittest companies survive this stage.</a:t>
            </a:r>
          </a:p>
          <a:p>
            <a:pPr marL="514350" indent="-514350" algn="just" eaLnBrk="1" fontAlgn="auto" hangingPunct="1">
              <a:spcAft>
                <a:spcPts val="0"/>
              </a:spcAft>
              <a:buFont typeface="Wingdings" pitchFamily="2" charset="2"/>
              <a:buChar char="Ø"/>
              <a:defRPr/>
            </a:pPr>
            <a:r>
              <a:rPr lang="en-US" sz="2400" dirty="0" smtClean="0"/>
              <a:t>The producers try to develop brand name, differentiate the product and create a product image.</a:t>
            </a:r>
          </a:p>
          <a:p>
            <a:pPr marL="514350" indent="-514350" algn="just" eaLnBrk="1" fontAlgn="auto" hangingPunct="1">
              <a:spcAft>
                <a:spcPts val="0"/>
              </a:spcAft>
              <a:buFont typeface="Wingdings" pitchFamily="2" charset="2"/>
              <a:buChar char="Ø"/>
              <a:defRPr/>
            </a:pPr>
            <a:r>
              <a:rPr lang="en-US" sz="2400" dirty="0" smtClean="0"/>
              <a:t>The severe competition often leads to the change of position to the firms in terms of market shares and profit.</a:t>
            </a:r>
          </a:p>
          <a:p>
            <a:pPr marL="514350" indent="-514350" algn="just" eaLnBrk="1" fontAlgn="auto" hangingPunct="1">
              <a:spcAft>
                <a:spcPts val="0"/>
              </a:spcAft>
              <a:buFont typeface="Wingdings" pitchFamily="2" charset="2"/>
              <a:buChar char="Ø"/>
              <a:defRPr/>
            </a:pPr>
            <a:r>
              <a:rPr lang="en-US" sz="2400" dirty="0" smtClean="0"/>
              <a:t>In this situation, it is difficult to select companies for investment because the survival rate is unknown.</a:t>
            </a:r>
          </a:p>
          <a:p>
            <a:pPr marL="514350" indent="-514350" algn="just" eaLnBrk="1" fontAlgn="auto" hangingPunct="1">
              <a:spcAft>
                <a:spcPts val="0"/>
              </a:spcAft>
              <a:buNone/>
              <a:defRPr/>
            </a:pPr>
            <a:endParaRPr lang="en-US" sz="2400" dirty="0" smtClean="0"/>
          </a:p>
          <a:p>
            <a:pPr marL="514350" indent="-514350" algn="just" eaLnBrk="1" fontAlgn="auto" hangingPunct="1">
              <a:spcAft>
                <a:spcPts val="0"/>
              </a:spcAft>
              <a:buFont typeface="Arial" pitchFamily="34" charset="0"/>
              <a:buAutoNum type="alphaLcParenBoth"/>
              <a:defRPr/>
            </a:pPr>
            <a:endParaRPr lang="en-US" sz="2400" dirty="0" smtClean="0"/>
          </a:p>
          <a:p>
            <a:pPr algn="just" eaLnBrk="1" fontAlgn="auto" hangingPunct="1">
              <a:spcAft>
                <a:spcPts val="0"/>
              </a:spcAft>
              <a:buFont typeface="Arial" pitchFamily="34" charset="0"/>
              <a:buNone/>
              <a:defRPr/>
            </a:pPr>
            <a:r>
              <a:rPr lang="en-US" sz="2400" dirty="0" smtClean="0"/>
              <a:t>	</a:t>
            </a:r>
          </a:p>
          <a:p>
            <a:pPr algn="just" eaLnBrk="1" fontAlgn="auto" hangingPunct="1">
              <a:spcAft>
                <a:spcPts val="0"/>
              </a:spcAft>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400" b="1" dirty="0">
                <a:solidFill>
                  <a:srgbClr val="FF0000"/>
                </a:solidFill>
              </a:rPr>
              <a:t>Efficient Market Hypothesis/Theory (EMH) and Its Implication</a:t>
            </a:r>
            <a:r>
              <a:rPr lang="en-US" sz="2400" b="1" dirty="0">
                <a:solidFill>
                  <a:prstClr val="black"/>
                </a:solidFill>
              </a:rPr>
              <a:t/>
            </a:r>
            <a:br>
              <a:rPr lang="en-US" sz="2400" b="1" dirty="0">
                <a:solidFill>
                  <a:prstClr val="black"/>
                </a:solidFill>
              </a:rPr>
            </a:br>
            <a:endParaRPr lang="en-US" dirty="0"/>
          </a:p>
        </p:txBody>
      </p:sp>
      <p:sp>
        <p:nvSpPr>
          <p:cNvPr id="3" name="Content Placeholder 2"/>
          <p:cNvSpPr>
            <a:spLocks noGrp="1"/>
          </p:cNvSpPr>
          <p:nvPr>
            <p:ph idx="1"/>
          </p:nvPr>
        </p:nvSpPr>
        <p:spPr>
          <a:xfrm>
            <a:off x="457200" y="762000"/>
            <a:ext cx="8229600" cy="5364163"/>
          </a:xfrm>
        </p:spPr>
        <p:txBody>
          <a:bodyPr/>
          <a:lstStyle/>
          <a:p>
            <a:pPr lvl="0" algn="just"/>
            <a:r>
              <a:rPr lang="en-US" sz="1900" dirty="0">
                <a:solidFill>
                  <a:prstClr val="black"/>
                </a:solidFill>
              </a:rPr>
              <a:t>This topic/section deals with the</a:t>
            </a:r>
            <a:r>
              <a:rPr lang="en-US" sz="1900" b="1" dirty="0">
                <a:solidFill>
                  <a:prstClr val="black"/>
                </a:solidFill>
              </a:rPr>
              <a:t> efficient market hypothesis and its implication for</a:t>
            </a:r>
            <a:r>
              <a:rPr lang="en-US" sz="1900" dirty="0">
                <a:solidFill>
                  <a:prstClr val="black"/>
                </a:solidFill>
              </a:rPr>
              <a:t> determination of share prices</a:t>
            </a:r>
            <a:r>
              <a:rPr lang="en-US" sz="1900" b="1" dirty="0">
                <a:solidFill>
                  <a:prstClr val="black"/>
                </a:solidFill>
              </a:rPr>
              <a:t>. </a:t>
            </a:r>
            <a:r>
              <a:rPr lang="en-US" sz="1900" dirty="0">
                <a:solidFill>
                  <a:prstClr val="black"/>
                </a:solidFill>
              </a:rPr>
              <a:t>There are various theories which seek to provide a rationale for share price movement. </a:t>
            </a:r>
          </a:p>
          <a:p>
            <a:pPr lvl="0" algn="just"/>
            <a:r>
              <a:rPr lang="en-US" sz="1900" dirty="0">
                <a:solidFill>
                  <a:prstClr val="black"/>
                </a:solidFill>
              </a:rPr>
              <a:t>The most important of these is the </a:t>
            </a:r>
            <a:r>
              <a:rPr lang="en-US" sz="1900" b="1" dirty="0">
                <a:solidFill>
                  <a:prstClr val="black"/>
                </a:solidFill>
              </a:rPr>
              <a:t>efficient market hypothesis</a:t>
            </a:r>
            <a:r>
              <a:rPr lang="en-US" sz="1900" dirty="0">
                <a:solidFill>
                  <a:prstClr val="black"/>
                </a:solidFill>
              </a:rPr>
              <a:t>, which provides theoretical underpinning for how markets take into account </a:t>
            </a:r>
            <a:r>
              <a:rPr lang="en-US" sz="1900" b="1" dirty="0">
                <a:solidFill>
                  <a:srgbClr val="00B050"/>
                </a:solidFill>
              </a:rPr>
              <a:t>new information. </a:t>
            </a:r>
            <a:r>
              <a:rPr lang="en-US" sz="1900" dirty="0">
                <a:solidFill>
                  <a:prstClr val="black"/>
                </a:solidFill>
              </a:rPr>
              <a:t>The chapter also looks at practical issues.</a:t>
            </a:r>
            <a:endParaRPr lang="en-US" sz="1900" b="1" dirty="0">
              <a:solidFill>
                <a:prstClr val="black"/>
              </a:solidFill>
            </a:endParaRPr>
          </a:p>
          <a:p>
            <a:pPr lvl="0" algn="just">
              <a:buNone/>
            </a:pPr>
            <a:r>
              <a:rPr lang="en-US" sz="1900" b="1" dirty="0">
                <a:solidFill>
                  <a:srgbClr val="7030A0"/>
                </a:solidFill>
              </a:rPr>
              <a:t>        Definition of Efficient Markets:</a:t>
            </a:r>
          </a:p>
          <a:p>
            <a:pPr lvl="0" algn="just"/>
            <a:r>
              <a:rPr lang="en-US" sz="1900" dirty="0">
                <a:solidFill>
                  <a:prstClr val="black"/>
                </a:solidFill>
              </a:rPr>
              <a:t>An efficient capital market is a market that is </a:t>
            </a:r>
            <a:r>
              <a:rPr lang="en-US" sz="1900" dirty="0">
                <a:solidFill>
                  <a:srgbClr val="FF0000"/>
                </a:solidFill>
              </a:rPr>
              <a:t>efficient in processing information. </a:t>
            </a:r>
          </a:p>
          <a:p>
            <a:pPr lvl="0" algn="just"/>
            <a:r>
              <a:rPr lang="en-US" sz="1900" dirty="0">
                <a:solidFill>
                  <a:prstClr val="black"/>
                </a:solidFill>
              </a:rPr>
              <a:t>We are talking about an </a:t>
            </a:r>
            <a:r>
              <a:rPr lang="en-US" sz="1900" dirty="0">
                <a:solidFill>
                  <a:srgbClr val="FF0000"/>
                </a:solidFill>
              </a:rPr>
              <a:t>“</a:t>
            </a:r>
            <a:r>
              <a:rPr lang="en-US" sz="1900" dirty="0" err="1">
                <a:solidFill>
                  <a:srgbClr val="FF0000"/>
                </a:solidFill>
              </a:rPr>
              <a:t>informationally</a:t>
            </a:r>
            <a:r>
              <a:rPr lang="en-US" sz="1900" dirty="0">
                <a:solidFill>
                  <a:srgbClr val="FF0000"/>
                </a:solidFill>
              </a:rPr>
              <a:t> efficient” </a:t>
            </a:r>
            <a:r>
              <a:rPr lang="en-US" sz="1900" dirty="0">
                <a:solidFill>
                  <a:prstClr val="black"/>
                </a:solidFill>
              </a:rPr>
              <a:t>market, as opposed to a </a:t>
            </a:r>
            <a:r>
              <a:rPr lang="en-US" sz="1900" dirty="0">
                <a:solidFill>
                  <a:srgbClr val="FF0000"/>
                </a:solidFill>
              </a:rPr>
              <a:t>“</a:t>
            </a:r>
            <a:r>
              <a:rPr lang="en-US" sz="1900" dirty="0" err="1">
                <a:solidFill>
                  <a:srgbClr val="FF0000"/>
                </a:solidFill>
              </a:rPr>
              <a:t>transactionally</a:t>
            </a:r>
            <a:r>
              <a:rPr lang="en-US" sz="1900" dirty="0">
                <a:solidFill>
                  <a:srgbClr val="FF0000"/>
                </a:solidFill>
              </a:rPr>
              <a:t> efficient” </a:t>
            </a:r>
            <a:r>
              <a:rPr lang="en-US" sz="1900" dirty="0">
                <a:solidFill>
                  <a:prstClr val="black"/>
                </a:solidFill>
              </a:rPr>
              <a:t>market. In other words, we mean that </a:t>
            </a:r>
            <a:r>
              <a:rPr lang="en-US" sz="1900" b="1" dirty="0">
                <a:solidFill>
                  <a:srgbClr val="0000FF"/>
                </a:solidFill>
              </a:rPr>
              <a:t>the market </a:t>
            </a:r>
            <a:r>
              <a:rPr lang="en-US" sz="1900" b="1" dirty="0">
                <a:solidFill>
                  <a:srgbClr val="FF0000"/>
                </a:solidFill>
              </a:rPr>
              <a:t>quickly and correctly adjusts to new information. </a:t>
            </a:r>
          </a:p>
          <a:p>
            <a:pPr lvl="0" algn="just"/>
            <a:r>
              <a:rPr lang="en-US" sz="1900" b="1" dirty="0">
                <a:solidFill>
                  <a:prstClr val="black"/>
                </a:solidFill>
              </a:rPr>
              <a:t>In an </a:t>
            </a:r>
            <a:r>
              <a:rPr lang="en-US" sz="1900" b="1" dirty="0" err="1">
                <a:solidFill>
                  <a:prstClr val="black"/>
                </a:solidFill>
              </a:rPr>
              <a:t>informationally</a:t>
            </a:r>
            <a:r>
              <a:rPr lang="en-US" sz="1900" b="1" dirty="0">
                <a:solidFill>
                  <a:prstClr val="black"/>
                </a:solidFill>
              </a:rPr>
              <a:t> efficient market</a:t>
            </a:r>
            <a:r>
              <a:rPr lang="en-US" sz="1900" dirty="0">
                <a:solidFill>
                  <a:prstClr val="black"/>
                </a:solidFill>
              </a:rPr>
              <a:t>, the </a:t>
            </a:r>
            <a:r>
              <a:rPr lang="en-US" sz="1900" dirty="0">
                <a:solidFill>
                  <a:srgbClr val="FF0000"/>
                </a:solidFill>
              </a:rPr>
              <a:t>prices of securities, such as share,</a:t>
            </a:r>
            <a:r>
              <a:rPr lang="en-US" sz="1900" dirty="0">
                <a:solidFill>
                  <a:prstClr val="black"/>
                </a:solidFill>
              </a:rPr>
              <a:t> observed at any time are based on </a:t>
            </a:r>
            <a:r>
              <a:rPr lang="en-US" sz="1900" b="1" dirty="0">
                <a:solidFill>
                  <a:srgbClr val="FF0000"/>
                </a:solidFill>
              </a:rPr>
              <a:t>“correct” </a:t>
            </a:r>
            <a:r>
              <a:rPr lang="en-US" sz="1900" b="1" dirty="0">
                <a:solidFill>
                  <a:prstClr val="black"/>
                </a:solidFill>
              </a:rPr>
              <a:t>evaluation of all information available at that time</a:t>
            </a:r>
            <a:r>
              <a:rPr lang="en-US" sz="1900" dirty="0">
                <a:solidFill>
                  <a:prstClr val="black"/>
                </a:solidFill>
              </a:rPr>
              <a:t>. </a:t>
            </a:r>
          </a:p>
          <a:p>
            <a:pPr lvl="0" algn="just"/>
            <a:r>
              <a:rPr lang="en-US" sz="1900" b="1" dirty="0">
                <a:solidFill>
                  <a:prstClr val="black"/>
                </a:solidFill>
              </a:rPr>
              <a:t>Therefore, in an efficient market, </a:t>
            </a:r>
            <a:r>
              <a:rPr lang="en-US" sz="1900" b="1" dirty="0">
                <a:solidFill>
                  <a:srgbClr val="0000FF"/>
                </a:solidFill>
              </a:rPr>
              <a:t>prices </a:t>
            </a:r>
            <a:r>
              <a:rPr lang="en-US" sz="1900" b="1" dirty="0">
                <a:solidFill>
                  <a:srgbClr val="FF0000"/>
                </a:solidFill>
              </a:rPr>
              <a:t>immediately </a:t>
            </a:r>
            <a:r>
              <a:rPr lang="en-US" sz="1900" b="1" dirty="0">
                <a:solidFill>
                  <a:prstClr val="black"/>
                </a:solidFill>
              </a:rPr>
              <a:t>and fully reflect available information.</a:t>
            </a:r>
          </a:p>
          <a:p>
            <a:pPr lvl="0"/>
            <a:endParaRPr lang="en-US" sz="3000" dirty="0">
              <a:solidFill>
                <a:prstClr val="black"/>
              </a:solidFill>
            </a:endParaRPr>
          </a:p>
          <a:p>
            <a:endParaRPr lang="en-US" dirty="0"/>
          </a:p>
        </p:txBody>
      </p:sp>
    </p:spTree>
    <p:extLst>
      <p:ext uri="{BB962C8B-B14F-4D97-AF65-F5344CB8AC3E}">
        <p14:creationId xmlns:p14="http://schemas.microsoft.com/office/powerpoint/2010/main" val="2087940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Cont,,,,</a:t>
            </a:r>
            <a:endParaRPr lang="en-US" b="1" dirty="0">
              <a:solidFill>
                <a:schemeClr val="accent6">
                  <a:lumMod val="50000"/>
                </a:schemeClr>
              </a:solidFill>
            </a:endParaRPr>
          </a:p>
        </p:txBody>
      </p:sp>
      <p:sp>
        <p:nvSpPr>
          <p:cNvPr id="3" name="Content Placeholder 2"/>
          <p:cNvSpPr>
            <a:spLocks noGrp="1"/>
          </p:cNvSpPr>
          <p:nvPr>
            <p:ph idx="1"/>
          </p:nvPr>
        </p:nvSpPr>
        <p:spPr/>
        <p:txBody>
          <a:bodyPr/>
          <a:lstStyle/>
          <a:p>
            <a:r>
              <a:rPr lang="en-US" dirty="0"/>
              <a:t>Pioneering development. During this start-up stage, the industry experiences modest sales</a:t>
            </a:r>
          </a:p>
          <a:p>
            <a:r>
              <a:rPr lang="en-US" dirty="0"/>
              <a:t>growth and very small or negative profits. The market for the industry’s product or service</a:t>
            </a:r>
          </a:p>
          <a:p>
            <a:r>
              <a:rPr lang="en-US" dirty="0"/>
              <a:t>during this stage is small, and the firms incur major development costs.</a:t>
            </a:r>
          </a:p>
        </p:txBody>
      </p:sp>
    </p:spTree>
    <p:extLst>
      <p:ext uri="{BB962C8B-B14F-4D97-AF65-F5344CB8AC3E}">
        <p14:creationId xmlns:p14="http://schemas.microsoft.com/office/powerpoint/2010/main" val="11769671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solidFill>
                  <a:schemeClr val="accent6">
                    <a:lumMod val="75000"/>
                  </a:schemeClr>
                </a:solidFill>
              </a:rPr>
              <a:t>Cont,,,,</a:t>
            </a:r>
            <a:endParaRPr lang="en-US" b="1" dirty="0">
              <a:solidFill>
                <a:schemeClr val="accent6">
                  <a:lumMod val="75000"/>
                </a:schemeClr>
              </a:solidFill>
            </a:endParaRPr>
          </a:p>
        </p:txBody>
      </p:sp>
      <p:sp>
        <p:nvSpPr>
          <p:cNvPr id="3" name="Content Placeholder 2"/>
          <p:cNvSpPr>
            <a:spLocks noGrp="1"/>
          </p:cNvSpPr>
          <p:nvPr>
            <p:ph idx="1"/>
          </p:nvPr>
        </p:nvSpPr>
        <p:spPr>
          <a:xfrm>
            <a:off x="457200" y="838200"/>
            <a:ext cx="8229600" cy="5638800"/>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algn="just">
              <a:buNone/>
              <a:defRPr/>
            </a:pPr>
            <a:r>
              <a:rPr lang="en-US" b="1" dirty="0" smtClean="0">
                <a:solidFill>
                  <a:srgbClr val="0070C0"/>
                </a:solidFill>
              </a:rPr>
              <a:t>(b) Growth and Expansion stage:  </a:t>
            </a:r>
          </a:p>
          <a:p>
            <a:pPr algn="just">
              <a:buFont typeface="Wingdings" pitchFamily="2" charset="2"/>
              <a:buChar char="Ø"/>
              <a:defRPr/>
            </a:pPr>
            <a:r>
              <a:rPr lang="en-US" dirty="0" smtClean="0"/>
              <a:t>This stage starts with the appearance of surviving firms from the pioneering stage.</a:t>
            </a:r>
          </a:p>
          <a:p>
            <a:pPr algn="just">
              <a:buFont typeface="Wingdings" pitchFamily="2" charset="2"/>
              <a:buChar char="Ø"/>
              <a:defRPr/>
            </a:pPr>
            <a:r>
              <a:rPr lang="en-US" dirty="0" smtClean="0"/>
              <a:t>Companies in this stage stabilize their prices, develop a market of their own and follow their own strategies.</a:t>
            </a:r>
          </a:p>
          <a:p>
            <a:pPr algn="just">
              <a:buFont typeface="Wingdings" pitchFamily="2" charset="2"/>
              <a:buChar char="Ø"/>
              <a:defRPr/>
            </a:pPr>
            <a:r>
              <a:rPr lang="en-US" dirty="0" smtClean="0"/>
              <a:t>Ultimately, by showing their competitive strength, the firms are able to maintain their position in the market.</a:t>
            </a:r>
          </a:p>
          <a:p>
            <a:pPr algn="just">
              <a:buFont typeface="Wingdings" pitchFamily="2" charset="2"/>
              <a:buChar char="Ø"/>
              <a:defRPr/>
            </a:pPr>
            <a:r>
              <a:rPr lang="en-US" dirty="0" smtClean="0"/>
              <a:t>This is the best time for the investor to make an investment in companies passing through the expansion stage.</a:t>
            </a:r>
          </a:p>
          <a:p>
            <a:pPr algn="just">
              <a:buFont typeface="Wingdings" pitchFamily="2" charset="2"/>
              <a:buChar char="Ø"/>
              <a:defRPr/>
            </a:pPr>
            <a:r>
              <a:rPr lang="en-US" dirty="0" smtClean="0"/>
              <a:t>The investors can get high returns because demand exceeds supply of the product.</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915400" cy="6553200"/>
          </a:xfrm>
        </p:spPr>
        <p:style>
          <a:lnRef idx="2">
            <a:schemeClr val="accent5"/>
          </a:lnRef>
          <a:fillRef idx="1">
            <a:schemeClr val="lt1"/>
          </a:fillRef>
          <a:effectRef idx="0">
            <a:schemeClr val="accent5"/>
          </a:effectRef>
          <a:fontRef idx="minor">
            <a:schemeClr val="dk1"/>
          </a:fontRef>
        </p:style>
        <p:txBody>
          <a:bodyPr>
            <a:noAutofit/>
          </a:bodyPr>
          <a:lstStyle/>
          <a:p>
            <a:pPr algn="just">
              <a:buNone/>
              <a:defRPr/>
            </a:pPr>
            <a:r>
              <a:rPr lang="en-US" dirty="0" smtClean="0">
                <a:solidFill>
                  <a:srgbClr val="7030A0"/>
                </a:solidFill>
              </a:rPr>
              <a:t>(c) </a:t>
            </a:r>
            <a:r>
              <a:rPr lang="en-US" sz="2800" b="1" dirty="0" smtClean="0">
                <a:solidFill>
                  <a:srgbClr val="7030A0"/>
                </a:solidFill>
              </a:rPr>
              <a:t>Stagnation Stage: </a:t>
            </a:r>
          </a:p>
          <a:p>
            <a:pPr algn="just">
              <a:buFont typeface="Wingdings" pitchFamily="2" charset="2"/>
              <a:buChar char="Ø"/>
              <a:defRPr/>
            </a:pPr>
            <a:r>
              <a:rPr lang="en-US" sz="2800" dirty="0" smtClean="0"/>
              <a:t>In this stage the growth of the industries Stabilizes. </a:t>
            </a:r>
          </a:p>
          <a:p>
            <a:pPr algn="just">
              <a:buFont typeface="Wingdings" pitchFamily="2" charset="2"/>
              <a:buChar char="Ø"/>
              <a:defRPr/>
            </a:pPr>
            <a:r>
              <a:rPr lang="en-US" sz="2800" dirty="0" smtClean="0"/>
              <a:t>Moreover, sales increases at slower rate.</a:t>
            </a:r>
          </a:p>
          <a:p>
            <a:pPr algn="just">
              <a:buFont typeface="Wingdings" pitchFamily="2" charset="2"/>
              <a:buChar char="Ø"/>
              <a:defRPr/>
            </a:pPr>
            <a:r>
              <a:rPr lang="en-US" sz="2800" dirty="0" smtClean="0"/>
              <a:t>The industry realizes that it cannot expand further.</a:t>
            </a:r>
          </a:p>
          <a:p>
            <a:pPr algn="just">
              <a:buFont typeface="Wingdings" pitchFamily="2" charset="2"/>
              <a:buChar char="Ø"/>
              <a:defRPr/>
            </a:pPr>
            <a:r>
              <a:rPr lang="en-US" sz="2800" dirty="0" smtClean="0"/>
              <a:t>To keep going, technological innovations in the production process and products should be introduced.</a:t>
            </a:r>
          </a:p>
          <a:p>
            <a:pPr algn="just">
              <a:buFont typeface="Wingdings" pitchFamily="2" charset="2"/>
              <a:buChar char="Ø"/>
              <a:defRPr/>
            </a:pPr>
            <a:r>
              <a:rPr lang="en-US" sz="2800" dirty="0" smtClean="0"/>
              <a:t>So, the companies who have taken note of the arrival of stagnation stage have to change their course of action.</a:t>
            </a:r>
          </a:p>
          <a:p>
            <a:pPr algn="just">
              <a:buFont typeface="Wingdings" pitchFamily="2" charset="2"/>
              <a:buChar char="Ø"/>
              <a:defRPr/>
            </a:pPr>
            <a:r>
              <a:rPr lang="en-US" sz="2800" dirty="0" smtClean="0"/>
              <a:t>Likewise, investors too should evaluate their investment in such industry on a continuous basis.</a:t>
            </a:r>
          </a:p>
          <a:p>
            <a:pPr algn="just">
              <a:buNone/>
              <a:defRPr/>
            </a:pPr>
            <a:r>
              <a:rPr lang="en-US" dirty="0" smtClean="0"/>
              <a:t>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b="1" dirty="0" smtClean="0">
                <a:solidFill>
                  <a:srgbClr val="FF0000"/>
                </a:solidFill>
              </a:rPr>
              <a:t>Cont,,,,</a:t>
            </a:r>
            <a:endParaRPr lang="en-US" b="1" dirty="0">
              <a:solidFill>
                <a:srgbClr val="FF0000"/>
              </a:solidFill>
            </a:endParaRPr>
          </a:p>
        </p:txBody>
      </p:sp>
      <p:sp>
        <p:nvSpPr>
          <p:cNvPr id="3" name="Content Placeholder 2"/>
          <p:cNvSpPr>
            <a:spLocks noGrp="1"/>
          </p:cNvSpPr>
          <p:nvPr>
            <p:ph idx="1"/>
          </p:nvPr>
        </p:nvSpPr>
        <p:spPr>
          <a:xfrm>
            <a:off x="457200" y="685800"/>
            <a:ext cx="8229600" cy="5440363"/>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algn="just">
              <a:buNone/>
              <a:defRPr/>
            </a:pPr>
            <a:r>
              <a:rPr lang="en-US" dirty="0" smtClean="0">
                <a:solidFill>
                  <a:srgbClr val="002060"/>
                </a:solidFill>
              </a:rPr>
              <a:t>(d) </a:t>
            </a:r>
            <a:r>
              <a:rPr lang="en-US" b="1" dirty="0" smtClean="0">
                <a:solidFill>
                  <a:srgbClr val="002060"/>
                </a:solidFill>
              </a:rPr>
              <a:t>Decay stage:</a:t>
            </a:r>
            <a:r>
              <a:rPr lang="en-US" b="1" dirty="0" smtClean="0"/>
              <a:t>	   </a:t>
            </a:r>
          </a:p>
          <a:p>
            <a:pPr algn="just">
              <a:buFont typeface="Wingdings" pitchFamily="2" charset="2"/>
              <a:buChar char="Ø"/>
              <a:defRPr/>
            </a:pPr>
            <a:r>
              <a:rPr lang="en-US" dirty="0" smtClean="0"/>
              <a:t>In this stage, demand for the particular product and the earnings of the companies in the industry decline.</a:t>
            </a:r>
          </a:p>
          <a:p>
            <a:pPr algn="just">
              <a:buFont typeface="Wingdings" pitchFamily="2" charset="2"/>
              <a:buChar char="Ø"/>
              <a:defRPr/>
            </a:pPr>
            <a:r>
              <a:rPr lang="en-US" dirty="0" smtClean="0"/>
              <a:t>The specific future of the declining stage is that even in the boom period, the growth of the industry would be low and decline at a higher rate during the recession.</a:t>
            </a:r>
          </a:p>
          <a:p>
            <a:pPr algn="just">
              <a:buFont typeface="Wingdings" pitchFamily="2" charset="2"/>
              <a:buChar char="Ø"/>
              <a:defRPr/>
            </a:pPr>
            <a:r>
              <a:rPr lang="en-US" dirty="0" smtClean="0"/>
              <a:t>It is better to avoid investing in the shares of the low growth industry even in the boom period.</a:t>
            </a:r>
          </a:p>
          <a:p>
            <a:pPr algn="just">
              <a:buFont typeface="Wingdings" pitchFamily="2" charset="2"/>
              <a:buChar char="Ø"/>
              <a:defRPr/>
            </a:pPr>
            <a:r>
              <a:rPr lang="en-US" dirty="0" smtClean="0"/>
              <a:t>Investment in the shares of these companies leads to erosion of capital.</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rtlCol="0">
            <a:normAutofit fontScale="90000"/>
          </a:bodyPr>
          <a:lstStyle/>
          <a:p>
            <a:pPr eaLnBrk="1" fontAlgn="auto" hangingPunct="1">
              <a:spcAft>
                <a:spcPts val="0"/>
              </a:spcAft>
              <a:defRPr/>
            </a:pPr>
            <a:r>
              <a:rPr lang="en-US" sz="4400" b="1" dirty="0" smtClean="0">
                <a:solidFill>
                  <a:schemeClr val="accent6">
                    <a:lumMod val="50000"/>
                  </a:schemeClr>
                </a:solidFill>
              </a:rPr>
              <a:t>2. Characteristics of an industry</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410200"/>
          </a:xfrm>
        </p:spPr>
        <p:style>
          <a:lnRef idx="2">
            <a:schemeClr val="accent6"/>
          </a:lnRef>
          <a:fillRef idx="1">
            <a:schemeClr val="lt1"/>
          </a:fillRef>
          <a:effectRef idx="0">
            <a:schemeClr val="accent6"/>
          </a:effectRef>
          <a:fontRef idx="minor">
            <a:schemeClr val="dk1"/>
          </a:fontRef>
        </p:style>
        <p:txBody>
          <a:bodyPr rtlCol="0">
            <a:normAutofit/>
          </a:bodyPr>
          <a:lstStyle/>
          <a:p>
            <a:pPr algn="just" eaLnBrk="1" fontAlgn="auto" hangingPunct="1">
              <a:spcAft>
                <a:spcPts val="0"/>
              </a:spcAft>
              <a:buFont typeface="Arial" pitchFamily="34" charset="0"/>
              <a:buNone/>
              <a:defRPr/>
            </a:pPr>
            <a:r>
              <a:rPr lang="en-US" sz="2400" dirty="0" smtClean="0"/>
              <a:t>	</a:t>
            </a:r>
            <a:r>
              <a:rPr lang="en-US" sz="2400" dirty="0" smtClean="0">
                <a:latin typeface="Times New Roman" pitchFamily="18" charset="0"/>
                <a:cs typeface="Times New Roman" pitchFamily="18" charset="0"/>
              </a:rPr>
              <a:t>In an Industry Analysis the analyst should consider a number of key characteristics:</a:t>
            </a:r>
          </a:p>
          <a:p>
            <a:pPr lvl="1" algn="just">
              <a:buFont typeface="Wingdings" pitchFamily="2" charset="2"/>
              <a:buChar char="Ø"/>
              <a:defRPr/>
            </a:pPr>
            <a:r>
              <a:rPr lang="en-US" sz="2200" dirty="0" smtClean="0">
                <a:latin typeface="Times New Roman" pitchFamily="18" charset="0"/>
                <a:cs typeface="Times New Roman" pitchFamily="18" charset="0"/>
              </a:rPr>
              <a:t>Relationship between Demand &amp; supply</a:t>
            </a:r>
          </a:p>
          <a:p>
            <a:pPr lvl="1" algn="just">
              <a:buFont typeface="Wingdings" pitchFamily="2" charset="2"/>
              <a:buChar char="Ø"/>
              <a:defRPr/>
            </a:pPr>
            <a:r>
              <a:rPr lang="en-US" sz="2200" dirty="0" smtClean="0">
                <a:latin typeface="Times New Roman" pitchFamily="18" charset="0"/>
                <a:cs typeface="Times New Roman" pitchFamily="18" charset="0"/>
              </a:rPr>
              <a:t>Nature of the product</a:t>
            </a:r>
          </a:p>
          <a:p>
            <a:pPr lvl="1" algn="just">
              <a:buFont typeface="Wingdings" pitchFamily="2" charset="2"/>
              <a:buChar char="Ø"/>
              <a:defRPr/>
            </a:pPr>
            <a:r>
              <a:rPr lang="en-US" sz="2200" dirty="0" smtClean="0">
                <a:latin typeface="Times New Roman" pitchFamily="18" charset="0"/>
                <a:cs typeface="Times New Roman" pitchFamily="18" charset="0"/>
              </a:rPr>
              <a:t>Nature of the competition</a:t>
            </a:r>
          </a:p>
          <a:p>
            <a:pPr lvl="1" algn="just">
              <a:buFont typeface="Wingdings" pitchFamily="2" charset="2"/>
              <a:buChar char="Ø"/>
              <a:defRPr/>
            </a:pPr>
            <a:r>
              <a:rPr lang="en-US" sz="2200" dirty="0" smtClean="0">
                <a:latin typeface="Times New Roman" pitchFamily="18" charset="0"/>
                <a:cs typeface="Times New Roman" pitchFamily="18" charset="0"/>
              </a:rPr>
              <a:t>Growth of the industry</a:t>
            </a:r>
          </a:p>
          <a:p>
            <a:pPr lvl="1" algn="just">
              <a:buFont typeface="Wingdings" pitchFamily="2" charset="2"/>
              <a:buChar char="Ø"/>
              <a:defRPr/>
            </a:pPr>
            <a:r>
              <a:rPr lang="en-US" sz="2200" dirty="0" smtClean="0">
                <a:latin typeface="Times New Roman" pitchFamily="18" charset="0"/>
                <a:cs typeface="Times New Roman" pitchFamily="18" charset="0"/>
              </a:rPr>
              <a:t>Labor</a:t>
            </a:r>
          </a:p>
          <a:p>
            <a:pPr lvl="1" algn="just">
              <a:buFont typeface="Wingdings" pitchFamily="2" charset="2"/>
              <a:buChar char="Ø"/>
              <a:defRPr/>
            </a:pPr>
            <a:r>
              <a:rPr lang="en-US" sz="2200" dirty="0" smtClean="0">
                <a:latin typeface="Times New Roman" pitchFamily="18" charset="0"/>
                <a:cs typeface="Times New Roman" pitchFamily="18" charset="0"/>
              </a:rPr>
              <a:t>Government policy</a:t>
            </a:r>
          </a:p>
          <a:p>
            <a:pPr lvl="1" algn="just">
              <a:buFont typeface="Wingdings" pitchFamily="2" charset="2"/>
              <a:buChar char="Ø"/>
              <a:defRPr/>
            </a:pPr>
            <a:r>
              <a:rPr lang="en-US" sz="2200" dirty="0" smtClean="0">
                <a:latin typeface="Times New Roman" pitchFamily="18" charset="0"/>
                <a:cs typeface="Times New Roman" pitchFamily="18" charset="0"/>
              </a:rPr>
              <a:t>Availability of Raw Material</a:t>
            </a:r>
          </a:p>
          <a:p>
            <a:pPr lvl="1" algn="just">
              <a:buFont typeface="Wingdings" pitchFamily="2" charset="2"/>
              <a:buChar char="Ø"/>
              <a:defRPr/>
            </a:pPr>
            <a:r>
              <a:rPr lang="en-US" sz="2200" dirty="0" smtClean="0">
                <a:latin typeface="Times New Roman" pitchFamily="18" charset="0"/>
                <a:cs typeface="Times New Roman" pitchFamily="18" charset="0"/>
              </a:rPr>
              <a:t>Research and development</a:t>
            </a:r>
          </a:p>
          <a:p>
            <a:pPr eaLnBrk="1" fontAlgn="auto" hangingPunct="1">
              <a:spcAft>
                <a:spcPts val="0"/>
              </a:spcAft>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4400" b="1" dirty="0" smtClean="0">
                <a:solidFill>
                  <a:srgbClr val="7030A0"/>
                </a:solidFill>
              </a:rPr>
              <a:t>3. Profit potential of an industry </a:t>
            </a:r>
            <a:r>
              <a:rPr lang="en-US" dirty="0" smtClean="0"/>
              <a:t/>
            </a:r>
            <a:br>
              <a:rPr lang="en-US" dirty="0" smtClean="0"/>
            </a:br>
            <a:endParaRPr lang="en-US" dirty="0"/>
          </a:p>
        </p:txBody>
      </p:sp>
      <p:sp>
        <p:nvSpPr>
          <p:cNvPr id="3" name="Content Placeholder 2"/>
          <p:cNvSpPr>
            <a:spLocks noGrp="1"/>
          </p:cNvSpPr>
          <p:nvPr>
            <p:ph idx="1"/>
          </p:nvPr>
        </p:nvSpPr>
        <p:spPr>
          <a:xfrm>
            <a:off x="533400" y="838200"/>
            <a:ext cx="8153400" cy="5791200"/>
          </a:xfrm>
        </p:spPr>
        <p:style>
          <a:lnRef idx="2">
            <a:schemeClr val="accent1"/>
          </a:lnRef>
          <a:fillRef idx="1">
            <a:schemeClr val="lt1"/>
          </a:fillRef>
          <a:effectRef idx="0">
            <a:schemeClr val="accent1"/>
          </a:effectRef>
          <a:fontRef idx="minor">
            <a:schemeClr val="dk1"/>
          </a:fontRef>
        </p:style>
        <p:txBody>
          <a:bodyPr rtlCol="0">
            <a:noAutofit/>
          </a:bodyPr>
          <a:lstStyle/>
          <a:p>
            <a:pPr marL="0" indent="0" algn="just">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Specifically, a critical factor affecting the profit potential of an industry is the </a:t>
            </a:r>
            <a:r>
              <a:rPr lang="en-US" sz="2400" dirty="0" smtClean="0">
                <a:latin typeface="Times New Roman" pitchFamily="18" charset="0"/>
                <a:cs typeface="Times New Roman" pitchFamily="18" charset="0"/>
              </a:rPr>
              <a:t>intensity of </a:t>
            </a:r>
            <a:r>
              <a:rPr lang="en-US" sz="2400" dirty="0">
                <a:latin typeface="Times New Roman" pitchFamily="18" charset="0"/>
                <a:cs typeface="Times New Roman" pitchFamily="18" charset="0"/>
              </a:rPr>
              <a:t>competition in the industry, as </a:t>
            </a:r>
            <a:r>
              <a:rPr lang="en-US" sz="2400" dirty="0">
                <a:solidFill>
                  <a:srgbClr val="FF0000"/>
                </a:solidFill>
                <a:latin typeface="Times New Roman" pitchFamily="18" charset="0"/>
                <a:cs typeface="Times New Roman" pitchFamily="18" charset="0"/>
              </a:rPr>
              <a:t>Porter</a:t>
            </a:r>
            <a:r>
              <a:rPr lang="en-US" sz="2400" dirty="0">
                <a:latin typeface="Times New Roman" pitchFamily="18" charset="0"/>
                <a:cs typeface="Times New Roman" pitchFamily="18" charset="0"/>
              </a:rPr>
              <a:t> has discussed in a series of books and articles.</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smtClean="0">
                <a:solidFill>
                  <a:srgbClr val="0070C0"/>
                </a:solidFill>
                <a:latin typeface="Times New Roman" pitchFamily="18" charset="0"/>
                <a:cs typeface="Times New Roman" pitchFamily="18" charset="0"/>
              </a:rPr>
              <a:t>(i) </a:t>
            </a:r>
            <a:r>
              <a:rPr lang="en-US" sz="2400" b="1" dirty="0" smtClean="0">
                <a:solidFill>
                  <a:srgbClr val="0070C0"/>
                </a:solidFill>
                <a:latin typeface="Times New Roman" pitchFamily="18" charset="0"/>
                <a:cs typeface="Times New Roman" pitchFamily="18" charset="0"/>
              </a:rPr>
              <a:t>Threat new entrants: </a:t>
            </a:r>
          </a:p>
          <a:p>
            <a:pPr algn="just" eaLnBrk="1" fontAlgn="auto" hangingPunct="1">
              <a:spcAft>
                <a:spcPts val="0"/>
              </a:spcAft>
              <a:buFont typeface="Wingdings" pitchFamily="2" charset="2"/>
              <a:buChar char="Ø"/>
              <a:defRPr/>
            </a:pPr>
            <a:r>
              <a:rPr lang="en-US" sz="2400" dirty="0" smtClean="0">
                <a:latin typeface="Times New Roman" pitchFamily="18" charset="0"/>
                <a:cs typeface="Times New Roman" pitchFamily="18" charset="0"/>
              </a:rPr>
              <a:t>New entrants inflate cost, push down the prices and reduce profitability. </a:t>
            </a:r>
          </a:p>
          <a:p>
            <a:pPr algn="just" eaLnBrk="1" fontAlgn="auto" hangingPunct="1">
              <a:spcAft>
                <a:spcPts val="0"/>
              </a:spcAft>
              <a:buFont typeface="Wingdings" pitchFamily="2" charset="2"/>
              <a:buChar char="Ø"/>
              <a:defRPr/>
            </a:pPr>
            <a:r>
              <a:rPr lang="en-US" sz="2400" dirty="0" smtClean="0">
                <a:latin typeface="Times New Roman" pitchFamily="18" charset="0"/>
                <a:cs typeface="Times New Roman" pitchFamily="18" charset="0"/>
              </a:rPr>
              <a:t>An industry which is well protected from the entry of new firms would be ideal for investment. </a:t>
            </a:r>
          </a:p>
          <a:p>
            <a:pPr algn="just" eaLnBrk="1" fontAlgn="auto" hangingPunct="1">
              <a:spcAft>
                <a:spcPts val="0"/>
              </a:spcAft>
              <a:buFont typeface="Arial" pitchFamily="34" charset="0"/>
              <a:buNone/>
              <a:defRPr/>
            </a:pPr>
            <a:r>
              <a:rPr lang="en-US" sz="2400" dirty="0" smtClean="0">
                <a:solidFill>
                  <a:srgbClr val="0070C0"/>
                </a:solidFill>
                <a:latin typeface="Times New Roman" pitchFamily="18" charset="0"/>
                <a:cs typeface="Times New Roman" pitchFamily="18" charset="0"/>
              </a:rPr>
              <a:t>(ii) </a:t>
            </a:r>
            <a:r>
              <a:rPr lang="en-US" sz="2400" b="1" dirty="0" smtClean="0">
                <a:solidFill>
                  <a:srgbClr val="0070C0"/>
                </a:solidFill>
                <a:latin typeface="Times New Roman" pitchFamily="18" charset="0"/>
                <a:cs typeface="Times New Roman" pitchFamily="18" charset="0"/>
              </a:rPr>
              <a:t>Competitions among existing firms: </a:t>
            </a:r>
          </a:p>
          <a:p>
            <a:pPr algn="just" eaLnBrk="1" fontAlgn="auto" hangingPunct="1">
              <a:spcAft>
                <a:spcPts val="0"/>
              </a:spcAft>
              <a:buFont typeface="Wingdings" pitchFamily="2" charset="2"/>
              <a:buChar char="Ø"/>
              <a:defRPr/>
            </a:pPr>
            <a:r>
              <a:rPr lang="en-US" sz="2400" dirty="0" smtClean="0">
                <a:latin typeface="Times New Roman" pitchFamily="18" charset="0"/>
                <a:cs typeface="Times New Roman" pitchFamily="18" charset="0"/>
              </a:rPr>
              <a:t>The firm competes with each other on the basis of price, quality, promotion, service, warranties and so on.</a:t>
            </a:r>
          </a:p>
          <a:p>
            <a:pPr algn="just" eaLnBrk="1" fontAlgn="auto" hangingPunct="1">
              <a:spcAft>
                <a:spcPts val="0"/>
              </a:spcAft>
              <a:buFont typeface="Wingdings" pitchFamily="2" charset="2"/>
              <a:buChar char="Ø"/>
              <a:defRPr/>
            </a:pPr>
            <a:r>
              <a:rPr lang="en-US" sz="2400" dirty="0" smtClean="0">
                <a:latin typeface="Times New Roman" pitchFamily="18" charset="0"/>
                <a:cs typeface="Times New Roman" pitchFamily="18" charset="0"/>
              </a:rPr>
              <a:t>If the competition between the firms in an industry is strong average profitability of the industry may be discouraged.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style>
          <a:lnRef idx="2">
            <a:schemeClr val="dk1"/>
          </a:lnRef>
          <a:fillRef idx="1">
            <a:schemeClr val="lt1"/>
          </a:fillRef>
          <a:effectRef idx="0">
            <a:schemeClr val="dk1"/>
          </a:effectRef>
          <a:fontRef idx="minor">
            <a:schemeClr val="dk1"/>
          </a:fontRef>
        </p:style>
        <p:txBody>
          <a:bodyPr rtlCol="0">
            <a:normAutofit lnSpcReduction="10000"/>
          </a:bodyPr>
          <a:lstStyle/>
          <a:p>
            <a:pPr algn="just" eaLnBrk="1" fontAlgn="auto" hangingPunct="1">
              <a:spcAft>
                <a:spcPts val="0"/>
              </a:spcAft>
              <a:buFont typeface="Arial" pitchFamily="34" charset="0"/>
              <a:buNone/>
              <a:defRPr/>
            </a:pPr>
            <a:endParaRPr lang="en-US" sz="2400" dirty="0" smtClean="0">
              <a:solidFill>
                <a:srgbClr val="0070C0"/>
              </a:solidFill>
            </a:endParaRPr>
          </a:p>
          <a:p>
            <a:pPr algn="just" eaLnBrk="1" fontAlgn="auto" hangingPunct="1">
              <a:spcAft>
                <a:spcPts val="0"/>
              </a:spcAft>
              <a:buFont typeface="Arial" pitchFamily="34" charset="0"/>
              <a:buNone/>
              <a:defRPr/>
            </a:pPr>
            <a:r>
              <a:rPr lang="en-US" sz="2400" dirty="0" smtClean="0">
                <a:solidFill>
                  <a:srgbClr val="0070C0"/>
                </a:solidFill>
              </a:rPr>
              <a:t>(iii) </a:t>
            </a:r>
            <a:r>
              <a:rPr lang="en-US" sz="2400" b="1" dirty="0" smtClean="0">
                <a:solidFill>
                  <a:srgbClr val="0070C0"/>
                </a:solidFill>
              </a:rPr>
              <a:t>Pressure from substitute products: </a:t>
            </a:r>
          </a:p>
          <a:p>
            <a:pPr algn="just" eaLnBrk="1" fontAlgn="auto" hangingPunct="1">
              <a:spcAft>
                <a:spcPts val="0"/>
              </a:spcAft>
              <a:buFont typeface="Wingdings" pitchFamily="2" charset="2"/>
              <a:buChar char="Ø"/>
              <a:defRPr/>
            </a:pPr>
            <a:r>
              <a:rPr lang="en-US" sz="2400" dirty="0" smtClean="0"/>
              <a:t>Each firm in an industry face competition from other firms in the same industry producing substitute products. Ex:- Sony T.V, Samsung T.V etc..</a:t>
            </a:r>
          </a:p>
          <a:p>
            <a:pPr algn="just" eaLnBrk="1" fontAlgn="auto" hangingPunct="1">
              <a:spcAft>
                <a:spcPts val="0"/>
              </a:spcAft>
              <a:buFont typeface="Wingdings" pitchFamily="2" charset="2"/>
              <a:buChar char="Ø"/>
              <a:defRPr/>
            </a:pPr>
            <a:r>
              <a:rPr lang="en-US" sz="2400" dirty="0" smtClean="0"/>
              <a:t>Substitute products may affect the profit potential of the industry badly. </a:t>
            </a:r>
          </a:p>
          <a:p>
            <a:pPr algn="just" eaLnBrk="1" fontAlgn="auto" hangingPunct="1">
              <a:spcAft>
                <a:spcPts val="0"/>
              </a:spcAft>
              <a:buFont typeface="Arial" pitchFamily="34" charset="0"/>
              <a:buNone/>
              <a:defRPr/>
            </a:pPr>
            <a:r>
              <a:rPr lang="en-US" sz="2400" dirty="0" smtClean="0"/>
              <a:t>	The pressure from the substitute products is found to be high under the following circumstances:</a:t>
            </a:r>
          </a:p>
          <a:p>
            <a:pPr algn="just" eaLnBrk="1" fontAlgn="auto" hangingPunct="1">
              <a:spcAft>
                <a:spcPts val="0"/>
              </a:spcAft>
              <a:buFont typeface="Arial" pitchFamily="34" charset="0"/>
              <a:buNone/>
              <a:defRPr/>
            </a:pPr>
            <a:r>
              <a:rPr lang="en-US" sz="2400" dirty="0" smtClean="0"/>
              <a:t>	(a) When the price of the products is attractive</a:t>
            </a:r>
          </a:p>
          <a:p>
            <a:pPr algn="just" eaLnBrk="1" fontAlgn="auto" hangingPunct="1">
              <a:spcAft>
                <a:spcPts val="0"/>
              </a:spcAft>
              <a:buFont typeface="Arial" pitchFamily="34" charset="0"/>
              <a:buNone/>
              <a:defRPr/>
            </a:pPr>
            <a:r>
              <a:rPr lang="en-US" sz="2400" dirty="0" smtClean="0"/>
              <a:t>	(b) When the cost for the prospective buyers to switch   	over to a substitute product is minimum.</a:t>
            </a:r>
          </a:p>
          <a:p>
            <a:pPr algn="just" eaLnBrk="1" fontAlgn="auto" hangingPunct="1">
              <a:spcAft>
                <a:spcPts val="0"/>
              </a:spcAft>
              <a:buFont typeface="Arial" pitchFamily="34" charset="0"/>
              <a:buNone/>
              <a:defRPr/>
            </a:pPr>
            <a:r>
              <a:rPr lang="en-US" sz="2400" dirty="0" smtClean="0"/>
              <a:t>	(c) When the substitute products are earning greater 	profits. </a:t>
            </a:r>
          </a:p>
          <a:p>
            <a:pPr eaLnBrk="1" fontAlgn="auto" hangingPunct="1">
              <a:spcAft>
                <a:spcPts val="0"/>
              </a:spcAft>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457200" y="990600"/>
            <a:ext cx="8229600" cy="5135563"/>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just" eaLnBrk="1" hangingPunct="1">
              <a:buFont typeface="Arial" charset="0"/>
              <a:buNone/>
            </a:pPr>
            <a:endParaRPr lang="en-US" dirty="0" smtClean="0"/>
          </a:p>
          <a:p>
            <a:pPr algn="just" eaLnBrk="1" hangingPunct="1">
              <a:buFont typeface="Arial" charset="0"/>
              <a:buNone/>
            </a:pPr>
            <a:r>
              <a:rPr lang="en-US" dirty="0" smtClean="0">
                <a:solidFill>
                  <a:srgbClr val="0070C0"/>
                </a:solidFill>
              </a:rPr>
              <a:t>(iv) </a:t>
            </a:r>
            <a:r>
              <a:rPr lang="en-US" b="1" dirty="0" smtClean="0">
                <a:solidFill>
                  <a:srgbClr val="0070C0"/>
                </a:solidFill>
              </a:rPr>
              <a:t>Bargaining power of buyers:</a:t>
            </a:r>
            <a:r>
              <a:rPr lang="en-US" dirty="0" smtClean="0">
                <a:solidFill>
                  <a:srgbClr val="0070C0"/>
                </a:solidFill>
              </a:rPr>
              <a:t> </a:t>
            </a:r>
          </a:p>
          <a:p>
            <a:pPr algn="just" eaLnBrk="1" hangingPunct="1">
              <a:buFont typeface="Wingdings" pitchFamily="2" charset="2"/>
              <a:buChar char="Ø"/>
            </a:pPr>
            <a:r>
              <a:rPr lang="en-US" dirty="0" smtClean="0"/>
              <a:t>Buyers can bargain for price reduction asks for better quality and better service.</a:t>
            </a:r>
          </a:p>
          <a:p>
            <a:pPr algn="just" eaLnBrk="1" hangingPunct="1">
              <a:buFont typeface="Wingdings" pitchFamily="2" charset="2"/>
              <a:buChar char="Ø"/>
            </a:pPr>
            <a:r>
              <a:rPr lang="en-US" dirty="0" smtClean="0"/>
              <a:t>The bargaining power of a buyer group is said to be high under the following conditions:</a:t>
            </a:r>
          </a:p>
          <a:p>
            <a:pPr algn="just" eaLnBrk="1" hangingPunct="1">
              <a:buFont typeface="Arial" charset="0"/>
              <a:buNone/>
            </a:pPr>
            <a:r>
              <a:rPr lang="en-US" dirty="0" smtClean="0"/>
              <a:t>	(a) If its capacity to  buy is more than the capacity of the seller to sell. </a:t>
            </a:r>
          </a:p>
          <a:p>
            <a:pPr algn="just" eaLnBrk="1" hangingPunct="1">
              <a:buFont typeface="Arial" charset="0"/>
              <a:buNone/>
            </a:pPr>
            <a:r>
              <a:rPr lang="en-US" dirty="0" smtClean="0"/>
              <a:t>	(b) If the cost of the switch over to a substitute product is low.</a:t>
            </a:r>
          </a:p>
          <a:p>
            <a:pPr algn="just" eaLnBrk="1" hangingPunct="1">
              <a:buFont typeface="Arial" charset="0"/>
              <a:buNone/>
            </a:pPr>
            <a:r>
              <a:rPr lang="en-US" dirty="0" smtClean="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533400"/>
            <a:ext cx="8229600" cy="1143000"/>
          </a:xfrm>
        </p:spPr>
        <p:txBody>
          <a:bodyPr/>
          <a:lstStyle/>
          <a:p>
            <a:pPr eaLnBrk="1" hangingPunct="1"/>
            <a:r>
              <a:rPr lang="en-US" sz="3600" dirty="0" smtClean="0">
                <a:latin typeface="Times New Roman" pitchFamily="18" charset="0"/>
              </a:rPr>
              <a:t>(V)Bargaining Power of Suppliers</a:t>
            </a:r>
            <a:br>
              <a:rPr lang="en-US" sz="3600" dirty="0" smtClean="0">
                <a:latin typeface="Times New Roman" pitchFamily="18" charset="0"/>
              </a:rPr>
            </a:br>
            <a:endParaRPr lang="en-US" sz="3600" dirty="0" smtClean="0">
              <a:latin typeface="Times New Roman" pitchFamily="18" charset="0"/>
            </a:endParaRPr>
          </a:p>
        </p:txBody>
      </p:sp>
      <p:sp>
        <p:nvSpPr>
          <p:cNvPr id="27651" name="Rectangle 3"/>
          <p:cNvSpPr>
            <a:spLocks noGrp="1" noChangeArrowheads="1"/>
          </p:cNvSpPr>
          <p:nvPr>
            <p:ph idx="1"/>
          </p:nvPr>
        </p:nvSpPr>
        <p:spPr/>
        <p:txBody>
          <a:bodyPr/>
          <a:lstStyle/>
          <a:p>
            <a:pPr eaLnBrk="1" hangingPunct="1"/>
            <a:r>
              <a:rPr lang="en-US" sz="2800" dirty="0" smtClean="0">
                <a:latin typeface="Times New Roman" pitchFamily="18" charset="0"/>
              </a:rPr>
              <a:t>Bargaining Power of Suppliers</a:t>
            </a:r>
          </a:p>
          <a:p>
            <a:pPr lvl="1" eaLnBrk="1" hangingPunct="1"/>
            <a:r>
              <a:rPr lang="en-US" dirty="0" smtClean="0">
                <a:latin typeface="Times New Roman" pitchFamily="18" charset="0"/>
              </a:rPr>
              <a:t>Suppliers can suppress the profitability of the industries to which they sell by raising prices or reducing the quality of the components they provide.</a:t>
            </a:r>
          </a:p>
          <a:p>
            <a:pPr lvl="1" eaLnBrk="1" hangingPunct="1"/>
            <a:r>
              <a:rPr lang="en-US" dirty="0" smtClean="0">
                <a:latin typeface="Times New Roman" pitchFamily="18" charset="0"/>
              </a:rPr>
              <a:t>If a supplier reduces the quality of the components it supplies, the quality of the finished product will suffer, and the manufacturer will eventually have to lower its price.</a:t>
            </a:r>
          </a:p>
          <a:p>
            <a:pPr lvl="1" eaLnBrk="1" hangingPunct="1"/>
            <a:r>
              <a:rPr lang="en-US" dirty="0" smtClean="0">
                <a:latin typeface="Times New Roman" pitchFamily="18" charset="0"/>
              </a:rPr>
              <a:t>If the suppliers are powerful relative to the firms in the industry to which they sell, industry profitability can suffer.</a:t>
            </a:r>
          </a:p>
        </p:txBody>
      </p:sp>
      <p:sp>
        <p:nvSpPr>
          <p:cNvPr id="7" name="Slide Number Placeholder 5"/>
          <p:cNvSpPr>
            <a:spLocks noGrp="1"/>
          </p:cNvSpPr>
          <p:nvPr>
            <p:ph type="sldNum" sz="quarter" idx="12"/>
          </p:nvPr>
        </p:nvSpPr>
        <p:spPr/>
        <p:txBody>
          <a:bodyPr/>
          <a:lstStyle/>
          <a:p>
            <a:pPr>
              <a:defRPr/>
            </a:pPr>
            <a:r>
              <a:rPr lang="en-US">
                <a:solidFill>
                  <a:srgbClr val="04617B">
                    <a:shade val="90000"/>
                  </a:srgbClr>
                </a:solidFill>
              </a:rPr>
              <a:t>5-</a:t>
            </a:r>
            <a:fld id="{EB570EC3-39BC-4619-B91D-1B1C5C5E937B}" type="slidenum">
              <a:rPr lang="en-US">
                <a:solidFill>
                  <a:srgbClr val="04617B">
                    <a:shade val="90000"/>
                  </a:srgbClr>
                </a:solidFill>
              </a:rPr>
              <a:pPr>
                <a:defRPr/>
              </a:pPr>
              <a:t>38</a:t>
            </a:fld>
            <a:endParaRPr lang="en-US">
              <a:solidFill>
                <a:srgbClr val="04617B">
                  <a:shade val="90000"/>
                </a:srgbClr>
              </a:solidFill>
            </a:endParaRPr>
          </a:p>
        </p:txBody>
      </p:sp>
      <p:sp>
        <p:nvSpPr>
          <p:cNvPr id="27653" name="Line 4"/>
          <p:cNvSpPr>
            <a:spLocks noChangeShapeType="1"/>
          </p:cNvSpPr>
          <p:nvPr/>
        </p:nvSpPr>
        <p:spPr bwMode="auto">
          <a:xfrm>
            <a:off x="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4000" smtClean="0">
              <a:solidFill>
                <a:prstClr val="black"/>
              </a:solidFill>
              <a:latin typeface="Times New Roman" pitchFamily="18" charset="0"/>
            </a:endParaRPr>
          </a:p>
        </p:txBody>
      </p:sp>
    </p:spTree>
    <p:extLst>
      <p:ext uri="{BB962C8B-B14F-4D97-AF65-F5344CB8AC3E}">
        <p14:creationId xmlns:p14="http://schemas.microsoft.com/office/powerpoint/2010/main" val="4815217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381000"/>
            <a:ext cx="8610600" cy="1143000"/>
          </a:xfrm>
        </p:spPr>
        <p:txBody>
          <a:bodyPr/>
          <a:lstStyle/>
          <a:p>
            <a:pPr eaLnBrk="1" hangingPunct="1"/>
            <a:r>
              <a:rPr lang="en-US" sz="3600" dirty="0" smtClean="0">
                <a:latin typeface="Times New Roman" pitchFamily="18" charset="0"/>
              </a:rPr>
              <a:t>The Five Competitive Forces Model</a:t>
            </a:r>
            <a:br>
              <a:rPr lang="en-US" sz="3600" dirty="0" smtClean="0">
                <a:latin typeface="Times New Roman" pitchFamily="18" charset="0"/>
              </a:rPr>
            </a:br>
            <a:endParaRPr lang="en-US" sz="3600" dirty="0" smtClean="0">
              <a:latin typeface="Times New Roman" pitchFamily="18" charset="0"/>
            </a:endParaRPr>
          </a:p>
        </p:txBody>
      </p:sp>
      <p:sp>
        <p:nvSpPr>
          <p:cNvPr id="8" name="Slide Number Placeholder 5"/>
          <p:cNvSpPr>
            <a:spLocks noGrp="1"/>
          </p:cNvSpPr>
          <p:nvPr>
            <p:ph type="sldNum" sz="quarter" idx="12"/>
          </p:nvPr>
        </p:nvSpPr>
        <p:spPr/>
        <p:txBody>
          <a:bodyPr/>
          <a:lstStyle/>
          <a:p>
            <a:pPr>
              <a:defRPr/>
            </a:pPr>
            <a:r>
              <a:rPr lang="en-US">
                <a:solidFill>
                  <a:srgbClr val="04617B">
                    <a:shade val="90000"/>
                  </a:srgbClr>
                </a:solidFill>
              </a:rPr>
              <a:t>5-</a:t>
            </a:r>
            <a:fld id="{E8C2A2B4-1E57-48BA-BA83-07EF170EE0CD}" type="slidenum">
              <a:rPr lang="en-US">
                <a:solidFill>
                  <a:srgbClr val="04617B">
                    <a:shade val="90000"/>
                  </a:srgbClr>
                </a:solidFill>
              </a:rPr>
              <a:pPr>
                <a:defRPr/>
              </a:pPr>
              <a:t>39</a:t>
            </a:fld>
            <a:endParaRPr lang="en-US">
              <a:solidFill>
                <a:srgbClr val="04617B">
                  <a:shade val="90000"/>
                </a:srgbClr>
              </a:solidFill>
            </a:endParaRPr>
          </a:p>
        </p:txBody>
      </p:sp>
      <p:sp>
        <p:nvSpPr>
          <p:cNvPr id="14340" name="Line 4"/>
          <p:cNvSpPr>
            <a:spLocks noChangeShapeType="1"/>
          </p:cNvSpPr>
          <p:nvPr/>
        </p:nvSpPr>
        <p:spPr bwMode="auto">
          <a:xfrm>
            <a:off x="0" y="1600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4000" smtClean="0">
              <a:solidFill>
                <a:prstClr val="black"/>
              </a:solidFill>
              <a:latin typeface="Times New Roman" pitchFamily="18" charset="0"/>
            </a:endParaRPr>
          </a:p>
        </p:txBody>
      </p:sp>
      <p:pic>
        <p:nvPicPr>
          <p:cNvPr id="1434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828800"/>
            <a:ext cx="7162800"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5205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FF0000"/>
                </a:solidFill>
              </a:rPr>
              <a:t>Definition of Efficient Markets</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sz="2800" dirty="0">
                <a:solidFill>
                  <a:prstClr val="black"/>
                </a:solidFill>
              </a:rPr>
              <a:t>Professor Eugene </a:t>
            </a:r>
            <a:r>
              <a:rPr lang="en-US" sz="2800" dirty="0" err="1">
                <a:solidFill>
                  <a:prstClr val="black"/>
                </a:solidFill>
              </a:rPr>
              <a:t>Fama</a:t>
            </a:r>
            <a:r>
              <a:rPr lang="en-US" sz="2800" dirty="0">
                <a:solidFill>
                  <a:prstClr val="black"/>
                </a:solidFill>
              </a:rPr>
              <a:t>,</a:t>
            </a:r>
            <a:r>
              <a:rPr lang="en-US" sz="2800" dirty="0">
                <a:solidFill>
                  <a:srgbClr val="FF0000"/>
                </a:solidFill>
              </a:rPr>
              <a:t> </a:t>
            </a:r>
            <a:r>
              <a:rPr lang="en-US" sz="2800" dirty="0">
                <a:solidFill>
                  <a:prstClr val="black"/>
                </a:solidFill>
              </a:rPr>
              <a:t>defined market efficiency as follows:</a:t>
            </a:r>
          </a:p>
          <a:p>
            <a:pPr lvl="1" algn="just"/>
            <a:r>
              <a:rPr lang="en-US" sz="2400" i="1" dirty="0">
                <a:solidFill>
                  <a:prstClr val="black"/>
                </a:solidFill>
              </a:rPr>
              <a:t>"In an efficient market, competition among the many intelligent participants leads to a situation where, at any point in time, </a:t>
            </a:r>
            <a:r>
              <a:rPr lang="en-US" sz="2400" i="1" dirty="0">
                <a:solidFill>
                  <a:srgbClr val="FF0000"/>
                </a:solidFill>
              </a:rPr>
              <a:t>actual prices </a:t>
            </a:r>
            <a:r>
              <a:rPr lang="en-US" sz="2400" i="1" dirty="0">
                <a:solidFill>
                  <a:prstClr val="black"/>
                </a:solidFill>
              </a:rPr>
              <a:t>of individual securities </a:t>
            </a:r>
            <a:r>
              <a:rPr lang="en-US" sz="2400" i="1" dirty="0">
                <a:solidFill>
                  <a:srgbClr val="FF0000"/>
                </a:solidFill>
              </a:rPr>
              <a:t>already reflect </a:t>
            </a:r>
            <a:r>
              <a:rPr lang="en-US" sz="2400" i="1" dirty="0">
                <a:solidFill>
                  <a:prstClr val="black"/>
                </a:solidFill>
              </a:rPr>
              <a:t>the effects of information based both on events that have </a:t>
            </a:r>
            <a:r>
              <a:rPr lang="en-US" sz="2400" i="1" dirty="0">
                <a:solidFill>
                  <a:srgbClr val="FF0000"/>
                </a:solidFill>
              </a:rPr>
              <a:t>already occurred </a:t>
            </a:r>
            <a:r>
              <a:rPr lang="en-US" sz="2400" i="1" dirty="0">
                <a:solidFill>
                  <a:prstClr val="black"/>
                </a:solidFill>
              </a:rPr>
              <a:t>and on events which, </a:t>
            </a:r>
            <a:r>
              <a:rPr lang="en-US" sz="2400" i="1" dirty="0">
                <a:solidFill>
                  <a:srgbClr val="FF0000"/>
                </a:solidFill>
              </a:rPr>
              <a:t>as of now</a:t>
            </a:r>
            <a:r>
              <a:rPr lang="en-US" sz="2400" i="1" dirty="0">
                <a:solidFill>
                  <a:prstClr val="black"/>
                </a:solidFill>
              </a:rPr>
              <a:t>, the market </a:t>
            </a:r>
            <a:r>
              <a:rPr lang="en-US" sz="2400" i="1" dirty="0">
                <a:solidFill>
                  <a:srgbClr val="FF0000"/>
                </a:solidFill>
              </a:rPr>
              <a:t>expects</a:t>
            </a:r>
            <a:r>
              <a:rPr lang="en-US" sz="2400" i="1" dirty="0">
                <a:solidFill>
                  <a:prstClr val="black"/>
                </a:solidFill>
              </a:rPr>
              <a:t> to take place in the </a:t>
            </a:r>
            <a:r>
              <a:rPr lang="en-US" sz="2400" i="1" dirty="0">
                <a:solidFill>
                  <a:srgbClr val="FF0000"/>
                </a:solidFill>
              </a:rPr>
              <a:t>future</a:t>
            </a:r>
            <a:r>
              <a:rPr lang="en-US" sz="2400" i="1" dirty="0">
                <a:solidFill>
                  <a:prstClr val="black"/>
                </a:solidFill>
              </a:rPr>
              <a:t>. In other words, in an efficient market at any point in time the actual price of a security will be a good estimate of its intrinsic/true value."  that  </a:t>
            </a:r>
            <a:r>
              <a:rPr lang="en-US" sz="2400" i="1" dirty="0">
                <a:solidFill>
                  <a:srgbClr val="FF0000"/>
                </a:solidFill>
              </a:rPr>
              <a:t>fully reflects </a:t>
            </a:r>
            <a:r>
              <a:rPr lang="en-US" sz="2400" i="1" dirty="0">
                <a:solidFill>
                  <a:prstClr val="black"/>
                </a:solidFill>
              </a:rPr>
              <a:t>the available information.</a:t>
            </a:r>
          </a:p>
          <a:p>
            <a:pPr lvl="0" algn="just"/>
            <a:r>
              <a:rPr lang="en-US" sz="2800" dirty="0" err="1">
                <a:solidFill>
                  <a:prstClr val="black"/>
                </a:solidFill>
              </a:rPr>
              <a:t>Fama</a:t>
            </a:r>
            <a:r>
              <a:rPr lang="en-US" sz="2800" dirty="0">
                <a:solidFill>
                  <a:prstClr val="black"/>
                </a:solidFill>
              </a:rPr>
              <a:t>, Eugene, "Random Walks in Stock Market Prices,” </a:t>
            </a:r>
            <a:r>
              <a:rPr lang="en-US" sz="2800" i="1" dirty="0">
                <a:solidFill>
                  <a:prstClr val="black"/>
                </a:solidFill>
              </a:rPr>
              <a:t>Financial Analysts Journal , 1965.</a:t>
            </a:r>
            <a:endParaRPr lang="en-US" sz="2800" dirty="0">
              <a:solidFill>
                <a:prstClr val="black"/>
              </a:solidFill>
            </a:endParaRPr>
          </a:p>
          <a:p>
            <a:pPr lvl="0"/>
            <a:endParaRPr lang="en-US" sz="3000" dirty="0">
              <a:solidFill>
                <a:prstClr val="black"/>
              </a:solidFill>
            </a:endParaRPr>
          </a:p>
          <a:p>
            <a:endParaRPr lang="en-US" dirty="0"/>
          </a:p>
        </p:txBody>
      </p:sp>
    </p:spTree>
    <p:extLst>
      <p:ext uri="{BB962C8B-B14F-4D97-AF65-F5344CB8AC3E}">
        <p14:creationId xmlns:p14="http://schemas.microsoft.com/office/powerpoint/2010/main" val="2984252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3. COMPANY ANALYSIS</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876800"/>
          </a:xfrm>
        </p:spPr>
        <p:style>
          <a:lnRef idx="2">
            <a:schemeClr val="accent2"/>
          </a:lnRef>
          <a:fillRef idx="1">
            <a:schemeClr val="lt1"/>
          </a:fillRef>
          <a:effectRef idx="0">
            <a:schemeClr val="accent2"/>
          </a:effectRef>
          <a:fontRef idx="minor">
            <a:schemeClr val="dk1"/>
          </a:fontRef>
        </p:style>
        <p:txBody>
          <a:bodyPr rtlCol="0">
            <a:normAutofit fontScale="92500" lnSpcReduction="10000"/>
          </a:bodyPr>
          <a:lstStyle/>
          <a:p>
            <a:pPr algn="just" eaLnBrk="1" fontAlgn="auto" hangingPunct="1">
              <a:spcAft>
                <a:spcPts val="0"/>
              </a:spcAft>
              <a:buFont typeface="Arial" pitchFamily="34" charset="0"/>
              <a:buNone/>
              <a:defRPr/>
            </a:pPr>
            <a:r>
              <a:rPr lang="en-US" dirty="0" smtClean="0"/>
              <a:t>	  It involves a close investigative scrutiny of the companies financial and non financial aspects with a view to identifying its strength, weaknesses and future business prospects.</a:t>
            </a:r>
          </a:p>
          <a:p>
            <a:pPr eaLnBrk="1" fontAlgn="auto" hangingPunct="1">
              <a:spcAft>
                <a:spcPts val="0"/>
              </a:spcAft>
              <a:buFont typeface="Arial" pitchFamily="34" charset="0"/>
              <a:buNone/>
              <a:defRPr/>
            </a:pPr>
            <a:r>
              <a:rPr lang="en-US" dirty="0" smtClean="0"/>
              <a:t>		The financial and non financial aspects are as follows:</a:t>
            </a:r>
          </a:p>
          <a:p>
            <a:pPr lvl="1">
              <a:buFont typeface="Wingdings" pitchFamily="2" charset="2"/>
              <a:buChar char="Ø"/>
              <a:defRPr/>
            </a:pPr>
            <a:r>
              <a:rPr lang="en-US" dirty="0" smtClean="0"/>
              <a:t>Marketing success</a:t>
            </a:r>
          </a:p>
          <a:p>
            <a:pPr lvl="1">
              <a:buFont typeface="Wingdings" pitchFamily="2" charset="2"/>
              <a:buChar char="Ø"/>
              <a:defRPr/>
            </a:pPr>
            <a:r>
              <a:rPr lang="en-US" dirty="0" smtClean="0"/>
              <a:t>Accounting Policies</a:t>
            </a:r>
          </a:p>
          <a:p>
            <a:pPr lvl="1">
              <a:buFont typeface="Wingdings" pitchFamily="2" charset="2"/>
              <a:buChar char="Ø"/>
              <a:defRPr/>
            </a:pPr>
            <a:r>
              <a:rPr lang="en-US" dirty="0" smtClean="0"/>
              <a:t>Profitability</a:t>
            </a:r>
          </a:p>
          <a:p>
            <a:pPr lvl="1">
              <a:buFont typeface="Wingdings" pitchFamily="2" charset="2"/>
              <a:buChar char="Ø"/>
              <a:defRPr/>
            </a:pPr>
            <a:r>
              <a:rPr lang="en-US" dirty="0" smtClean="0"/>
              <a:t>Capital Structure</a:t>
            </a:r>
          </a:p>
          <a:p>
            <a:pPr lvl="1">
              <a:buFont typeface="Wingdings" pitchFamily="2" charset="2"/>
              <a:buChar char="Ø"/>
              <a:defRPr/>
            </a:pPr>
            <a:r>
              <a:rPr lang="en-US" dirty="0" smtClean="0"/>
              <a:t>Financial  Analysis</a:t>
            </a:r>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04088"/>
            <a:ext cx="8229600" cy="896112"/>
          </a:xfrm>
        </p:spPr>
        <p:txBody>
          <a:bodyPr>
            <a:normAutofit/>
          </a:bodyPr>
          <a:lstStyle/>
          <a:p>
            <a:pPr eaLnBrk="1" hangingPunct="1"/>
            <a:r>
              <a:rPr lang="en-US" sz="3600" b="1" dirty="0" smtClean="0">
                <a:solidFill>
                  <a:srgbClr val="FF0000"/>
                </a:solidFill>
              </a:rPr>
              <a:t>Marketing success</a:t>
            </a:r>
          </a:p>
        </p:txBody>
      </p:sp>
      <p:sp>
        <p:nvSpPr>
          <p:cNvPr id="26627" name="Content Placeholder 2"/>
          <p:cNvSpPr>
            <a:spLocks noGrp="1"/>
          </p:cNvSpPr>
          <p:nvPr>
            <p:ph idx="1"/>
          </p:nvPr>
        </p:nvSpPr>
        <p:spPr>
          <a:xfrm>
            <a:off x="457200" y="1935480"/>
            <a:ext cx="8229600" cy="3474720"/>
          </a:xfrm>
        </p:spPr>
        <p:style>
          <a:lnRef idx="2">
            <a:schemeClr val="accent6"/>
          </a:lnRef>
          <a:fillRef idx="1">
            <a:schemeClr val="lt1"/>
          </a:fillRef>
          <a:effectRef idx="0">
            <a:schemeClr val="accent6"/>
          </a:effectRef>
          <a:fontRef idx="minor">
            <a:schemeClr val="dk1"/>
          </a:fontRef>
        </p:style>
        <p:txBody>
          <a:bodyPr/>
          <a:lstStyle/>
          <a:p>
            <a:pPr algn="just" eaLnBrk="1" hangingPunct="1">
              <a:buFont typeface="Arial" charset="0"/>
              <a:buNone/>
            </a:pPr>
            <a:r>
              <a:rPr lang="en-US" dirty="0" smtClean="0"/>
              <a:t>	The success of the market of the firm depends on </a:t>
            </a:r>
          </a:p>
          <a:p>
            <a:pPr marL="880110" lvl="1" indent="-514350" algn="just">
              <a:buFont typeface="Arial" charset="0"/>
              <a:buAutoNum type="alphaLcParenBoth"/>
            </a:pPr>
            <a:r>
              <a:rPr lang="en-US" dirty="0" smtClean="0"/>
              <a:t>The market share of annual sales</a:t>
            </a:r>
          </a:p>
          <a:p>
            <a:pPr marL="880110" lvl="1" indent="-514350" algn="just">
              <a:buFont typeface="Arial" charset="0"/>
              <a:buAutoNum type="alphaLcParenBoth"/>
            </a:pPr>
            <a:r>
              <a:rPr lang="en-US" dirty="0" smtClean="0"/>
              <a:t>Growth of annual  sales</a:t>
            </a:r>
          </a:p>
          <a:p>
            <a:pPr marL="880110" lvl="1" indent="-514350" algn="just">
              <a:buFont typeface="Arial" charset="0"/>
              <a:buAutoNum type="alphaLcParenBoth"/>
            </a:pPr>
            <a:r>
              <a:rPr lang="en-US" dirty="0" smtClean="0"/>
              <a:t>The stability of annual sales. </a:t>
            </a:r>
          </a:p>
          <a:p>
            <a:pPr marL="880110" lvl="1" indent="-514350" algn="just">
              <a:buFont typeface="Arial" charset="0"/>
              <a:buAutoNum type="alphaLcParenBoth"/>
            </a:pPr>
            <a:r>
              <a:rPr lang="en-US" dirty="0" smtClean="0"/>
              <a:t>Sales forecast</a:t>
            </a:r>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eaLnBrk="1" hangingPunct="1"/>
            <a:r>
              <a:rPr lang="en-US" sz="4000" b="1" dirty="0" smtClean="0">
                <a:solidFill>
                  <a:srgbClr val="FF0000"/>
                </a:solidFill>
              </a:rPr>
              <a:t>Marketing success</a:t>
            </a:r>
            <a:endParaRPr lang="en-US" sz="3800" dirty="0" smtClean="0">
              <a:solidFill>
                <a:srgbClr val="FF0000"/>
              </a:solidFill>
            </a:endParaRPr>
          </a:p>
        </p:txBody>
      </p:sp>
      <p:sp>
        <p:nvSpPr>
          <p:cNvPr id="268291" name="Rectangle 3"/>
          <p:cNvSpPr>
            <a:spLocks noGrp="1" noChangeArrowheads="1"/>
          </p:cNvSpPr>
          <p:nvPr>
            <p:ph type="body" idx="1"/>
          </p:nvPr>
        </p:nvSpPr>
        <p:spPr/>
        <p:txBody>
          <a:bodyPr/>
          <a:lstStyle/>
          <a:p>
            <a:pPr eaLnBrk="1" hangingPunct="1"/>
            <a:r>
              <a:rPr lang="en-US" dirty="0" smtClean="0"/>
              <a:t>Sales Revenue (growth)</a:t>
            </a:r>
          </a:p>
          <a:p>
            <a:pPr eaLnBrk="1" hangingPunct="1"/>
            <a:r>
              <a:rPr lang="en-US" dirty="0" smtClean="0"/>
              <a:t>Profitability (trend)</a:t>
            </a:r>
          </a:p>
          <a:p>
            <a:pPr eaLnBrk="1" hangingPunct="1"/>
            <a:r>
              <a:rPr lang="en-US" dirty="0" smtClean="0"/>
              <a:t>Product line (turnover, age)</a:t>
            </a:r>
          </a:p>
          <a:p>
            <a:pPr lvl="1" eaLnBrk="1" hangingPunct="1"/>
            <a:r>
              <a:rPr lang="en-US" dirty="0" smtClean="0"/>
              <a:t>Output rate of new products</a:t>
            </a:r>
          </a:p>
          <a:p>
            <a:pPr lvl="1" eaLnBrk="1" hangingPunct="1"/>
            <a:r>
              <a:rPr lang="en-US" dirty="0" smtClean="0"/>
              <a:t>Product innovation strategies</a:t>
            </a:r>
          </a:p>
          <a:p>
            <a:pPr lvl="1" eaLnBrk="1" hangingPunct="1"/>
            <a:r>
              <a:rPr lang="en-US" dirty="0" smtClean="0"/>
              <a:t>R&amp;D budgets</a:t>
            </a:r>
          </a:p>
          <a:p>
            <a:pPr eaLnBrk="1" hangingPunct="1"/>
            <a:r>
              <a:rPr lang="en-US" dirty="0" smtClean="0"/>
              <a:t>Pricing Strategy</a:t>
            </a:r>
          </a:p>
          <a:p>
            <a:pPr eaLnBrk="1" hangingPunct="1"/>
            <a:r>
              <a:rPr lang="en-US" dirty="0" smtClean="0"/>
              <a:t>Patents and technology</a:t>
            </a:r>
          </a:p>
        </p:txBody>
      </p:sp>
    </p:spTree>
    <p:extLst>
      <p:ext uri="{BB962C8B-B14F-4D97-AF65-F5344CB8AC3E}">
        <p14:creationId xmlns:p14="http://schemas.microsoft.com/office/powerpoint/2010/main" val="37001916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rtlCol="0">
            <a:normAutofit fontScale="90000"/>
          </a:bodyPr>
          <a:lstStyle/>
          <a:p>
            <a:pPr eaLnBrk="1" fontAlgn="auto" hangingPunct="1">
              <a:spcAft>
                <a:spcPts val="0"/>
              </a:spcAft>
              <a:defRPr/>
            </a:pPr>
            <a:r>
              <a:rPr lang="en-US" sz="4000" b="1" dirty="0" smtClean="0">
                <a:solidFill>
                  <a:srgbClr val="C00000"/>
                </a:solidFill>
              </a:rPr>
              <a:t>Accounting Policies</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rtlCol="0">
            <a:normAutofit fontScale="47500" lnSpcReduction="20000"/>
          </a:bodyPr>
          <a:lstStyle/>
          <a:p>
            <a:pPr algn="just" eaLnBrk="1" fontAlgn="auto" hangingPunct="1">
              <a:spcAft>
                <a:spcPts val="0"/>
              </a:spcAft>
              <a:buFont typeface="Arial" pitchFamily="34" charset="0"/>
              <a:buNone/>
              <a:defRPr/>
            </a:pPr>
            <a:r>
              <a:rPr lang="en-US" dirty="0" smtClean="0"/>
              <a:t>	</a:t>
            </a:r>
            <a:r>
              <a:rPr lang="en-US" sz="3400" dirty="0" smtClean="0"/>
              <a:t>While analyzing a company, the investor should carefully consider the accounting policies followed by the company.</a:t>
            </a:r>
          </a:p>
          <a:p>
            <a:pPr marL="514350" indent="-514350" algn="just" eaLnBrk="1" fontAlgn="auto" hangingPunct="1">
              <a:spcAft>
                <a:spcPts val="0"/>
              </a:spcAft>
              <a:buNone/>
              <a:defRPr/>
            </a:pPr>
            <a:r>
              <a:rPr lang="en-US" sz="3400" b="1" dirty="0" smtClean="0"/>
              <a:t>	</a:t>
            </a:r>
            <a:r>
              <a:rPr lang="en-US" sz="3400" b="1" dirty="0" smtClean="0">
                <a:solidFill>
                  <a:srgbClr val="0070C0"/>
                </a:solidFill>
              </a:rPr>
              <a:t>A. Inventory Pricing</a:t>
            </a:r>
          </a:p>
          <a:p>
            <a:pPr marL="514350" indent="-514350" algn="just" eaLnBrk="1" fontAlgn="auto" hangingPunct="1">
              <a:spcAft>
                <a:spcPts val="0"/>
              </a:spcAft>
              <a:buNone/>
              <a:defRPr/>
            </a:pPr>
            <a:r>
              <a:rPr lang="en-US" sz="3400" dirty="0" smtClean="0"/>
              <a:t>	Generally, the prices of inventory change over a period of time. Due to changes in the prices of the inventory, the value of inventory changes during an accounting year.</a:t>
            </a:r>
          </a:p>
          <a:p>
            <a:pPr marL="514350" indent="-514350" algn="just" eaLnBrk="1" fontAlgn="auto" hangingPunct="1">
              <a:spcAft>
                <a:spcPts val="0"/>
              </a:spcAft>
              <a:buNone/>
              <a:defRPr/>
            </a:pPr>
            <a:r>
              <a:rPr lang="en-US" sz="3400" dirty="0" smtClean="0"/>
              <a:t>	Ex:- FIFO and LIFO</a:t>
            </a:r>
          </a:p>
          <a:p>
            <a:pPr algn="just" eaLnBrk="1" fontAlgn="auto" hangingPunct="1">
              <a:spcAft>
                <a:spcPts val="0"/>
              </a:spcAft>
              <a:buFont typeface="Arial" pitchFamily="34" charset="0"/>
              <a:buNone/>
              <a:defRPr/>
            </a:pPr>
            <a:r>
              <a:rPr lang="en-US" sz="3400" b="1" dirty="0" smtClean="0"/>
              <a:t>	</a:t>
            </a:r>
            <a:r>
              <a:rPr lang="en-US" sz="3400" b="1" dirty="0" smtClean="0">
                <a:solidFill>
                  <a:srgbClr val="0070C0"/>
                </a:solidFill>
              </a:rPr>
              <a:t>B. Depreciation methods</a:t>
            </a:r>
          </a:p>
          <a:p>
            <a:pPr algn="just" eaLnBrk="1" fontAlgn="auto" hangingPunct="1">
              <a:spcAft>
                <a:spcPts val="0"/>
              </a:spcAft>
              <a:buFont typeface="Arial" pitchFamily="34" charset="0"/>
              <a:buNone/>
              <a:defRPr/>
            </a:pPr>
            <a:r>
              <a:rPr lang="en-US" sz="3400" b="1" dirty="0" smtClean="0"/>
              <a:t>	</a:t>
            </a:r>
            <a:r>
              <a:rPr lang="en-US" sz="3400" dirty="0" smtClean="0"/>
              <a:t>The amount of depreciation varies depending upon the method employed. Higher amount of depreciation reduces profit while the lower amount of depreciation increases profit. </a:t>
            </a:r>
          </a:p>
          <a:p>
            <a:pPr lvl="2" algn="just" eaLnBrk="1" fontAlgn="auto" hangingPunct="1">
              <a:spcAft>
                <a:spcPts val="0"/>
              </a:spcAft>
              <a:buFont typeface="Arial" pitchFamily="34" charset="0"/>
              <a:buChar char="•"/>
              <a:defRPr/>
            </a:pPr>
            <a:r>
              <a:rPr lang="en-US" sz="3400" dirty="0" smtClean="0"/>
              <a:t>Straight line method</a:t>
            </a:r>
          </a:p>
          <a:p>
            <a:pPr lvl="2" algn="just" eaLnBrk="1" fontAlgn="auto" hangingPunct="1">
              <a:spcAft>
                <a:spcPts val="0"/>
              </a:spcAft>
              <a:buFont typeface="Arial" pitchFamily="34" charset="0"/>
              <a:buChar char="•"/>
              <a:defRPr/>
            </a:pPr>
            <a:r>
              <a:rPr lang="en-US" sz="3400" dirty="0" smtClean="0"/>
              <a:t>Diminishing balance method</a:t>
            </a:r>
          </a:p>
          <a:p>
            <a:pPr algn="just" eaLnBrk="1" fontAlgn="auto" hangingPunct="1">
              <a:spcAft>
                <a:spcPts val="0"/>
              </a:spcAft>
              <a:buFont typeface="Arial" pitchFamily="34" charset="0"/>
              <a:buNone/>
              <a:defRPr/>
            </a:pPr>
            <a:r>
              <a:rPr lang="en-US" sz="3400" b="1" dirty="0" smtClean="0"/>
              <a:t>	</a:t>
            </a:r>
            <a:r>
              <a:rPr lang="en-US" sz="3400" b="1" dirty="0" smtClean="0">
                <a:solidFill>
                  <a:srgbClr val="0070C0"/>
                </a:solidFill>
              </a:rPr>
              <a:t>C. Non operating income</a:t>
            </a:r>
          </a:p>
          <a:p>
            <a:pPr algn="just" eaLnBrk="1" fontAlgn="auto" hangingPunct="1">
              <a:spcAft>
                <a:spcPts val="0"/>
              </a:spcAft>
              <a:buFont typeface="Arial" pitchFamily="34" charset="0"/>
              <a:buNone/>
              <a:defRPr/>
            </a:pPr>
            <a:r>
              <a:rPr lang="en-US" sz="3400" b="1" dirty="0" smtClean="0"/>
              <a:t>	</a:t>
            </a:r>
            <a:r>
              <a:rPr lang="en-US" sz="3400" dirty="0" smtClean="0"/>
              <a:t>Non-operating incomes are those items of incomes which are not earned in the routine business of the company.</a:t>
            </a:r>
          </a:p>
          <a:p>
            <a:pPr lvl="2" algn="just" eaLnBrk="1" fontAlgn="auto" hangingPunct="1">
              <a:spcAft>
                <a:spcPts val="0"/>
              </a:spcAft>
              <a:buFont typeface="Arial" pitchFamily="34" charset="0"/>
              <a:buChar char="•"/>
              <a:defRPr/>
            </a:pPr>
            <a:r>
              <a:rPr lang="en-US" sz="3400" dirty="0" smtClean="0"/>
              <a:t>Dividend</a:t>
            </a:r>
          </a:p>
          <a:p>
            <a:pPr lvl="2" algn="just" eaLnBrk="1" fontAlgn="auto" hangingPunct="1">
              <a:spcAft>
                <a:spcPts val="0"/>
              </a:spcAft>
              <a:buFont typeface="Arial" pitchFamily="34" charset="0"/>
              <a:buChar char="•"/>
              <a:defRPr/>
            </a:pPr>
            <a:r>
              <a:rPr lang="en-US" sz="3400" dirty="0" smtClean="0"/>
              <a:t>Interest</a:t>
            </a:r>
          </a:p>
          <a:p>
            <a:pPr algn="just" eaLnBrk="1" fontAlgn="auto" hangingPunct="1">
              <a:spcAft>
                <a:spcPts val="0"/>
              </a:spcAft>
              <a:buFont typeface="Arial" pitchFamily="34" charset="0"/>
              <a:buNone/>
              <a:defRPr/>
            </a:pPr>
            <a:r>
              <a:rPr lang="en-US" sz="3400" dirty="0" smtClean="0"/>
              <a:t>	 </a:t>
            </a:r>
            <a:r>
              <a:rPr lang="en-US" sz="3400" b="1" dirty="0" smtClean="0">
                <a:solidFill>
                  <a:srgbClr val="0070C0"/>
                </a:solidFill>
              </a:rPr>
              <a:t>D. Tax Carry over</a:t>
            </a:r>
          </a:p>
          <a:p>
            <a:pPr algn="just" eaLnBrk="1" fontAlgn="auto" hangingPunct="1">
              <a:spcAft>
                <a:spcPts val="0"/>
              </a:spcAft>
              <a:buFont typeface="Wingdings" pitchFamily="2" charset="2"/>
              <a:buChar char="Ø"/>
              <a:defRPr/>
            </a:pPr>
            <a:r>
              <a:rPr lang="en-US" sz="3400" dirty="0" smtClean="0"/>
              <a:t>A company must take adequate provisions for payment of tax on its earnings. Further, excess tax paid in the previous year may be refunded in the current year and such refund may be adjusted against the tax due in the current year.</a:t>
            </a:r>
          </a:p>
          <a:p>
            <a:pPr algn="just" eaLnBrk="1" fontAlgn="auto" hangingPunct="1">
              <a:spcAft>
                <a:spcPts val="0"/>
              </a:spcAft>
              <a:buFont typeface="Wingdings" pitchFamily="2" charset="2"/>
              <a:buChar char="Ø"/>
              <a:defRPr/>
            </a:pPr>
            <a:r>
              <a:rPr lang="en-US" sz="3400" dirty="0" smtClean="0"/>
              <a:t>The incidence of corporate tax and tax carryover are the factors which the investor should carefully take into consideration.</a:t>
            </a:r>
          </a:p>
          <a:p>
            <a:pPr eaLnBrk="1" fontAlgn="auto" hangingPunct="1">
              <a:spcAft>
                <a:spcPts val="0"/>
              </a:spcAft>
              <a:buFont typeface="Arial" pitchFamily="34" charset="0"/>
              <a:buNone/>
              <a:defRPr/>
            </a:pPr>
            <a:endParaRPr lang="en-US" sz="3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5" name="Rectangle 3"/>
          <p:cNvSpPr>
            <a:spLocks noGrp="1" noChangeArrowheads="1"/>
          </p:cNvSpPr>
          <p:nvPr>
            <p:ph type="body" idx="1"/>
          </p:nvPr>
        </p:nvSpPr>
        <p:spPr/>
        <p:txBody>
          <a:bodyPr/>
          <a:lstStyle/>
          <a:p>
            <a:pPr eaLnBrk="1" hangingPunct="1"/>
            <a:r>
              <a:rPr lang="en-US" dirty="0" smtClean="0"/>
              <a:t>Organizational performance</a:t>
            </a:r>
          </a:p>
          <a:p>
            <a:pPr lvl="1" eaLnBrk="1" hangingPunct="1"/>
            <a:r>
              <a:rPr lang="en-US" dirty="0" smtClean="0"/>
              <a:t>Effective application of company resources</a:t>
            </a:r>
          </a:p>
          <a:p>
            <a:pPr lvl="1" eaLnBrk="1" hangingPunct="1"/>
            <a:r>
              <a:rPr lang="en-US" dirty="0" smtClean="0"/>
              <a:t>Efficient accomplishment of company goals</a:t>
            </a:r>
          </a:p>
          <a:p>
            <a:pPr eaLnBrk="1" hangingPunct="1"/>
            <a:r>
              <a:rPr lang="en-US" dirty="0" smtClean="0"/>
              <a:t>Management functions</a:t>
            </a:r>
          </a:p>
          <a:p>
            <a:pPr lvl="1" eaLnBrk="1" hangingPunct="1"/>
            <a:r>
              <a:rPr lang="en-US" dirty="0" smtClean="0"/>
              <a:t>Planning - setting goals/resources</a:t>
            </a:r>
          </a:p>
          <a:p>
            <a:pPr lvl="1" eaLnBrk="1" hangingPunct="1"/>
            <a:r>
              <a:rPr lang="en-US" dirty="0" smtClean="0"/>
              <a:t>Organizing - assigning tasks/resources</a:t>
            </a:r>
          </a:p>
          <a:p>
            <a:pPr lvl="1" eaLnBrk="1" hangingPunct="1"/>
            <a:r>
              <a:rPr lang="en-US" dirty="0" smtClean="0"/>
              <a:t>Leading - motivating achievement</a:t>
            </a:r>
          </a:p>
          <a:p>
            <a:pPr lvl="1" eaLnBrk="1" hangingPunct="1"/>
            <a:r>
              <a:rPr lang="en-US" dirty="0" smtClean="0"/>
              <a:t>Controlling - monitoring performance</a:t>
            </a:r>
          </a:p>
        </p:txBody>
      </p:sp>
      <p:sp>
        <p:nvSpPr>
          <p:cNvPr id="2" name="Title 1"/>
          <p:cNvSpPr>
            <a:spLocks noGrp="1"/>
          </p:cNvSpPr>
          <p:nvPr>
            <p:ph type="title"/>
          </p:nvPr>
        </p:nvSpPr>
        <p:spPr>
          <a:xfrm>
            <a:off x="457200" y="533400"/>
            <a:ext cx="8229600" cy="1139825"/>
          </a:xfrm>
        </p:spPr>
        <p:txBody>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solidFill>
                  <a:srgbClr val="FF0000"/>
                </a:solidFill>
              </a:rPr>
              <a:t>Organizational performance and Management functions</a:t>
            </a:r>
            <a:br>
              <a:rPr lang="en-US" sz="2800" dirty="0" smtClean="0">
                <a:solidFill>
                  <a:srgbClr val="FF0000"/>
                </a:solidFill>
              </a:rPr>
            </a:br>
            <a:r>
              <a:rPr lang="en-US" dirty="0" smtClean="0">
                <a:solidFill>
                  <a:srgbClr val="FF0000"/>
                </a:solidFill>
              </a:rPr>
              <a:t/>
            </a:r>
            <a:br>
              <a:rPr lang="en-US" dirty="0" smtClean="0">
                <a:solidFill>
                  <a:srgbClr val="FF0000"/>
                </a:solidFill>
              </a:rPr>
            </a:br>
            <a:endParaRPr lang="en-US" dirty="0">
              <a:solidFill>
                <a:srgbClr val="FF0000"/>
              </a:solidFill>
            </a:endParaRPr>
          </a:p>
        </p:txBody>
      </p:sp>
    </p:spTree>
    <p:extLst>
      <p:ext uri="{BB962C8B-B14F-4D97-AF65-F5344CB8AC3E}">
        <p14:creationId xmlns:p14="http://schemas.microsoft.com/office/powerpoint/2010/main" val="19565572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pPr eaLnBrk="1" hangingPunct="1"/>
            <a:r>
              <a:rPr lang="en-US" sz="3600" dirty="0" smtClean="0">
                <a:solidFill>
                  <a:srgbClr val="FF0000"/>
                </a:solidFill>
              </a:rPr>
              <a:t>Evaluating Management Quality</a:t>
            </a:r>
            <a:r>
              <a:rPr lang="en-US" sz="4000" dirty="0" smtClean="0">
                <a:solidFill>
                  <a:srgbClr val="FF0000"/>
                </a:solidFill>
              </a:rPr>
              <a:t/>
            </a:r>
            <a:br>
              <a:rPr lang="en-US" sz="4000" dirty="0" smtClean="0">
                <a:solidFill>
                  <a:srgbClr val="FF0000"/>
                </a:solidFill>
              </a:rPr>
            </a:br>
            <a:endParaRPr lang="en-US" sz="3800" dirty="0" smtClean="0">
              <a:solidFill>
                <a:srgbClr val="FF0000"/>
              </a:solidFill>
            </a:endParaRPr>
          </a:p>
        </p:txBody>
      </p:sp>
      <p:sp>
        <p:nvSpPr>
          <p:cNvPr id="270339" name="Rectangle 3"/>
          <p:cNvSpPr>
            <a:spLocks noGrp="1" noChangeArrowheads="1"/>
          </p:cNvSpPr>
          <p:nvPr>
            <p:ph type="body" idx="1"/>
          </p:nvPr>
        </p:nvSpPr>
        <p:spPr/>
        <p:txBody>
          <a:bodyPr/>
          <a:lstStyle/>
          <a:p>
            <a:pPr eaLnBrk="1" hangingPunct="1">
              <a:lnSpc>
                <a:spcPct val="90000"/>
              </a:lnSpc>
            </a:pPr>
            <a:r>
              <a:rPr lang="en-US" sz="2600" dirty="0" smtClean="0"/>
              <a:t>Evaluating Management Quality</a:t>
            </a:r>
          </a:p>
          <a:p>
            <a:pPr lvl="1" eaLnBrk="1" hangingPunct="1">
              <a:lnSpc>
                <a:spcPct val="90000"/>
              </a:lnSpc>
            </a:pPr>
            <a:r>
              <a:rPr lang="en-US" sz="2200" dirty="0" smtClean="0"/>
              <a:t>Age and experience of management</a:t>
            </a:r>
          </a:p>
          <a:p>
            <a:pPr lvl="1" eaLnBrk="1" hangingPunct="1">
              <a:lnSpc>
                <a:spcPct val="90000"/>
              </a:lnSpc>
            </a:pPr>
            <a:r>
              <a:rPr lang="en-US" sz="2200" dirty="0" smtClean="0"/>
              <a:t>Strategic planning</a:t>
            </a:r>
          </a:p>
          <a:p>
            <a:pPr lvl="2" eaLnBrk="1" hangingPunct="1">
              <a:lnSpc>
                <a:spcPct val="90000"/>
              </a:lnSpc>
            </a:pPr>
            <a:r>
              <a:rPr lang="en-US" sz="2000" dirty="0" smtClean="0"/>
              <a:t>Understanding of the global environment</a:t>
            </a:r>
          </a:p>
          <a:p>
            <a:pPr lvl="2" eaLnBrk="1" hangingPunct="1">
              <a:lnSpc>
                <a:spcPct val="90000"/>
              </a:lnSpc>
            </a:pPr>
            <a:r>
              <a:rPr lang="en-US" sz="2000" dirty="0" smtClean="0"/>
              <a:t>Adaptability to external changes</a:t>
            </a:r>
          </a:p>
          <a:p>
            <a:pPr lvl="1" eaLnBrk="1" hangingPunct="1">
              <a:lnSpc>
                <a:spcPct val="90000"/>
              </a:lnSpc>
            </a:pPr>
            <a:r>
              <a:rPr lang="en-US" sz="2200" dirty="0" smtClean="0"/>
              <a:t>Marketing strategy</a:t>
            </a:r>
          </a:p>
          <a:p>
            <a:pPr lvl="2" eaLnBrk="1" hangingPunct="1">
              <a:lnSpc>
                <a:spcPct val="90000"/>
              </a:lnSpc>
            </a:pPr>
            <a:r>
              <a:rPr lang="en-US" sz="2000" dirty="0" smtClean="0"/>
              <a:t>Track record of the competitive position</a:t>
            </a:r>
          </a:p>
          <a:p>
            <a:pPr lvl="2" eaLnBrk="1" hangingPunct="1">
              <a:lnSpc>
                <a:spcPct val="90000"/>
              </a:lnSpc>
            </a:pPr>
            <a:r>
              <a:rPr lang="en-US" sz="2000" dirty="0" smtClean="0"/>
              <a:t>Sustainable growth</a:t>
            </a:r>
          </a:p>
          <a:p>
            <a:pPr lvl="2" eaLnBrk="1" hangingPunct="1">
              <a:lnSpc>
                <a:spcPct val="90000"/>
              </a:lnSpc>
            </a:pPr>
            <a:r>
              <a:rPr lang="en-US" sz="2000" dirty="0" smtClean="0"/>
              <a:t>Public image</a:t>
            </a:r>
          </a:p>
          <a:p>
            <a:pPr lvl="1" eaLnBrk="1" hangingPunct="1">
              <a:lnSpc>
                <a:spcPct val="90000"/>
              </a:lnSpc>
            </a:pPr>
            <a:r>
              <a:rPr lang="en-US" sz="2200" dirty="0" smtClean="0"/>
              <a:t>Finance Strategy - adequate and appropriate</a:t>
            </a:r>
          </a:p>
          <a:p>
            <a:pPr lvl="1" eaLnBrk="1" hangingPunct="1">
              <a:lnSpc>
                <a:spcPct val="90000"/>
              </a:lnSpc>
            </a:pPr>
            <a:r>
              <a:rPr lang="en-US" sz="2200" dirty="0" smtClean="0"/>
              <a:t>Employee/union relations</a:t>
            </a:r>
          </a:p>
          <a:p>
            <a:pPr lvl="1" eaLnBrk="1" hangingPunct="1">
              <a:lnSpc>
                <a:spcPct val="90000"/>
              </a:lnSpc>
            </a:pPr>
            <a:r>
              <a:rPr lang="en-US" sz="2200" dirty="0" smtClean="0"/>
              <a:t>Effectiveness of board of directors</a:t>
            </a:r>
          </a:p>
        </p:txBody>
      </p:sp>
    </p:spTree>
    <p:extLst>
      <p:ext uri="{BB962C8B-B14F-4D97-AF65-F5344CB8AC3E}">
        <p14:creationId xmlns:p14="http://schemas.microsoft.com/office/powerpoint/2010/main" val="8082329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smtClean="0">
                <a:solidFill>
                  <a:srgbClr val="FF0000"/>
                </a:solidFill>
              </a:rPr>
              <a:t>Capital Structure</a:t>
            </a:r>
            <a:endParaRPr lang="en-US" sz="3600" b="1" dirty="0">
              <a:solidFill>
                <a:srgbClr val="FF0000"/>
              </a:solidFill>
            </a:endParaRPr>
          </a:p>
        </p:txBody>
      </p:sp>
      <p:sp>
        <p:nvSpPr>
          <p:cNvPr id="3" name="Content Placeholder 2"/>
          <p:cNvSpPr>
            <a:spLocks noGrp="1"/>
          </p:cNvSpPr>
          <p:nvPr>
            <p:ph idx="1"/>
          </p:nvPr>
        </p:nvSpPr>
        <p:spPr>
          <a:xfrm>
            <a:off x="457200" y="1493837"/>
            <a:ext cx="8229600" cy="4678363"/>
          </a:xfrm>
        </p:spPr>
        <p:style>
          <a:lnRef idx="2">
            <a:schemeClr val="accent1"/>
          </a:lnRef>
          <a:fillRef idx="1">
            <a:schemeClr val="lt1"/>
          </a:fillRef>
          <a:effectRef idx="0">
            <a:schemeClr val="accent1"/>
          </a:effectRef>
          <a:fontRef idx="minor">
            <a:schemeClr val="dk1"/>
          </a:fontRef>
        </p:style>
        <p:txBody>
          <a:bodyPr/>
          <a:lstStyle/>
          <a:p>
            <a:pPr algn="just"/>
            <a:r>
              <a:rPr lang="en-US" dirty="0" smtClean="0"/>
              <a:t>Generally, companies raise long term funds through the issue of shares and other securities like bonds, debentures etc.</a:t>
            </a:r>
          </a:p>
          <a:p>
            <a:pPr algn="just"/>
            <a:r>
              <a:rPr lang="en-US" dirty="0" smtClean="0"/>
              <a:t>The capital structure affects return on the equity shareholder’s investment.</a:t>
            </a:r>
          </a:p>
          <a:p>
            <a:pPr algn="just"/>
            <a:r>
              <a:rPr lang="en-US" dirty="0" smtClean="0"/>
              <a:t>Equity holders return can be increased by using more debts than equity capital. So the investor should study the company’s capital structure before take decision.</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600" b="1" dirty="0" smtClean="0">
                <a:solidFill>
                  <a:srgbClr val="FF0000"/>
                </a:solidFill>
              </a:rPr>
              <a:t>Financial  Analysis</a:t>
            </a:r>
            <a:endParaRPr lang="en-US" sz="3600" b="1" dirty="0">
              <a:solidFill>
                <a:srgbClr val="FF0000"/>
              </a:solidFill>
            </a:endParaRPr>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buFont typeface="Wingdings" pitchFamily="2" charset="2"/>
              <a:buChar char="Ø"/>
              <a:defRPr/>
            </a:pPr>
            <a:r>
              <a:rPr lang="en-US" dirty="0" smtClean="0"/>
              <a:t>The financial statement of the a company provide the best possible information about the profitability and financial soundness of the company. </a:t>
            </a:r>
          </a:p>
          <a:p>
            <a:pPr algn="just">
              <a:buFont typeface="Wingdings" pitchFamily="2" charset="2"/>
              <a:buChar char="Ø"/>
              <a:defRPr/>
            </a:pPr>
            <a:r>
              <a:rPr lang="en-US" dirty="0" smtClean="0"/>
              <a:t>This is the primary source of information for evaluating the prospects of the investment in company’s stock.</a:t>
            </a:r>
          </a:p>
          <a:p>
            <a:pPr algn="just">
              <a:buFont typeface="Wingdings" pitchFamily="2" charset="2"/>
              <a:buChar char="Ø"/>
              <a:defRPr/>
            </a:pPr>
            <a:r>
              <a:rPr lang="en-US" dirty="0" smtClean="0"/>
              <a:t>The statement gives the historical and current information about the company’s operations.</a:t>
            </a:r>
          </a:p>
          <a:p>
            <a:pPr lvl="1">
              <a:buFont typeface="Wingdings" pitchFamily="2" charset="2"/>
              <a:buChar char="Ø"/>
              <a:defRPr/>
            </a:pPr>
            <a:r>
              <a:rPr lang="en-US" dirty="0" smtClean="0"/>
              <a:t>Balance Sheet Analysis</a:t>
            </a:r>
          </a:p>
          <a:p>
            <a:pPr>
              <a:buNone/>
              <a:defRPr/>
            </a:pPr>
            <a:r>
              <a:rPr lang="en-US" dirty="0" smtClean="0"/>
              <a:t>	</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pPr eaLnBrk="1" hangingPunct="1"/>
            <a:r>
              <a:rPr kumimoji="0" lang="en-US" sz="3600" b="1" i="0" u="none" strike="noStrike" kern="1200" cap="none" spc="0" normalizeH="0" baseline="0" noProof="0" dirty="0" smtClean="0">
                <a:ln>
                  <a:noFill/>
                </a:ln>
                <a:solidFill>
                  <a:srgbClr val="FF0000"/>
                </a:solidFill>
                <a:effectLst/>
                <a:uLnTx/>
                <a:uFillTx/>
                <a:latin typeface="Calibri"/>
              </a:rPr>
              <a:t>Financial  Analysis</a:t>
            </a:r>
            <a:endParaRPr lang="en-US" sz="3800" dirty="0" smtClean="0">
              <a:solidFill>
                <a:srgbClr val="FF0000"/>
              </a:solidFill>
            </a:endParaRPr>
          </a:p>
        </p:txBody>
      </p:sp>
      <p:sp>
        <p:nvSpPr>
          <p:cNvPr id="273411" name="Rectangle 3"/>
          <p:cNvSpPr>
            <a:spLocks noGrp="1" noChangeArrowheads="1"/>
          </p:cNvSpPr>
          <p:nvPr>
            <p:ph type="body" idx="1"/>
          </p:nvPr>
        </p:nvSpPr>
        <p:spPr/>
        <p:txBody>
          <a:bodyPr/>
          <a:lstStyle/>
          <a:p>
            <a:pPr eaLnBrk="1" hangingPunct="1">
              <a:lnSpc>
                <a:spcPct val="90000"/>
              </a:lnSpc>
            </a:pPr>
            <a:r>
              <a:rPr lang="en-US" dirty="0" smtClean="0"/>
              <a:t>Balance Sheet</a:t>
            </a:r>
          </a:p>
          <a:p>
            <a:pPr lvl="1" eaLnBrk="1" hangingPunct="1">
              <a:lnSpc>
                <a:spcPct val="90000"/>
              </a:lnSpc>
            </a:pPr>
            <a:r>
              <a:rPr lang="en-US" dirty="0" smtClean="0"/>
              <a:t>Snapshot of company’s Assets, Liabilities and Equity.</a:t>
            </a:r>
          </a:p>
          <a:p>
            <a:pPr eaLnBrk="1" hangingPunct="1">
              <a:lnSpc>
                <a:spcPct val="90000"/>
              </a:lnSpc>
            </a:pPr>
            <a:r>
              <a:rPr lang="en-US" dirty="0" smtClean="0"/>
              <a:t>Income statement</a:t>
            </a:r>
          </a:p>
          <a:p>
            <a:pPr lvl="1" eaLnBrk="1" hangingPunct="1">
              <a:lnSpc>
                <a:spcPct val="90000"/>
              </a:lnSpc>
            </a:pPr>
            <a:r>
              <a:rPr lang="en-US" dirty="0" smtClean="0"/>
              <a:t>Sales, expenses, and taxes incurred to operate</a:t>
            </a:r>
          </a:p>
          <a:p>
            <a:pPr lvl="1" eaLnBrk="1" hangingPunct="1">
              <a:lnSpc>
                <a:spcPct val="90000"/>
              </a:lnSpc>
            </a:pPr>
            <a:r>
              <a:rPr lang="en-US" dirty="0" smtClean="0"/>
              <a:t>Earnings per share</a:t>
            </a:r>
          </a:p>
          <a:p>
            <a:pPr eaLnBrk="1" hangingPunct="1">
              <a:lnSpc>
                <a:spcPct val="90000"/>
              </a:lnSpc>
            </a:pPr>
            <a:r>
              <a:rPr lang="en-US" dirty="0" smtClean="0"/>
              <a:t>Cash flow statement</a:t>
            </a:r>
          </a:p>
          <a:p>
            <a:pPr lvl="1" eaLnBrk="1" hangingPunct="1">
              <a:lnSpc>
                <a:spcPct val="90000"/>
              </a:lnSpc>
            </a:pPr>
            <a:r>
              <a:rPr lang="en-US" dirty="0" smtClean="0"/>
              <a:t>Sources and Uses of funds</a:t>
            </a:r>
          </a:p>
          <a:p>
            <a:pPr eaLnBrk="1" hangingPunct="1">
              <a:lnSpc>
                <a:spcPct val="90000"/>
              </a:lnSpc>
            </a:pPr>
            <a:r>
              <a:rPr lang="en-US" dirty="0" smtClean="0"/>
              <a:t>Are financial statements reliable?</a:t>
            </a:r>
          </a:p>
          <a:p>
            <a:pPr lvl="1" eaLnBrk="1" hangingPunct="1">
              <a:lnSpc>
                <a:spcPct val="90000"/>
              </a:lnSpc>
            </a:pPr>
            <a:r>
              <a:rPr lang="en-US" dirty="0" smtClean="0"/>
              <a:t>G.A.A.P. </a:t>
            </a:r>
          </a:p>
        </p:txBody>
      </p:sp>
    </p:spTree>
    <p:extLst>
      <p:ext uri="{BB962C8B-B14F-4D97-AF65-F5344CB8AC3E}">
        <p14:creationId xmlns:p14="http://schemas.microsoft.com/office/powerpoint/2010/main" val="39088593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eaLnBrk="1" hangingPunct="1"/>
            <a:r>
              <a:rPr lang="en-US" sz="4000" dirty="0" smtClean="0">
                <a:solidFill>
                  <a:srgbClr val="FF0000"/>
                </a:solidFill>
              </a:rPr>
              <a:t>Financial Ratio Analysis</a:t>
            </a:r>
            <a:br>
              <a:rPr lang="en-US" sz="4000" dirty="0" smtClean="0">
                <a:solidFill>
                  <a:srgbClr val="FF0000"/>
                </a:solidFill>
              </a:rPr>
            </a:br>
            <a:endParaRPr lang="en-US" sz="3800" dirty="0" smtClean="0">
              <a:solidFill>
                <a:srgbClr val="FF0000"/>
              </a:solidFill>
            </a:endParaRPr>
          </a:p>
        </p:txBody>
      </p:sp>
      <p:sp>
        <p:nvSpPr>
          <p:cNvPr id="274435" name="Rectangle 3"/>
          <p:cNvSpPr>
            <a:spLocks noGrp="1" noChangeArrowheads="1"/>
          </p:cNvSpPr>
          <p:nvPr>
            <p:ph type="body" idx="1"/>
          </p:nvPr>
        </p:nvSpPr>
        <p:spPr/>
        <p:txBody>
          <a:bodyPr/>
          <a:lstStyle/>
          <a:p>
            <a:pPr eaLnBrk="1" hangingPunct="1"/>
            <a:r>
              <a:rPr lang="en-US" dirty="0" smtClean="0"/>
              <a:t>Financial Ratio Analysis</a:t>
            </a:r>
          </a:p>
          <a:p>
            <a:pPr lvl="1" eaLnBrk="1" hangingPunct="1"/>
            <a:r>
              <a:rPr lang="en-US" dirty="0" smtClean="0"/>
              <a:t>Liquidity (ability to pay bills)</a:t>
            </a:r>
          </a:p>
          <a:p>
            <a:pPr lvl="1" eaLnBrk="1" hangingPunct="1"/>
            <a:r>
              <a:rPr lang="en-US" dirty="0" smtClean="0"/>
              <a:t>Debt (financial leverage)</a:t>
            </a:r>
          </a:p>
          <a:p>
            <a:pPr lvl="1" eaLnBrk="1" hangingPunct="1"/>
            <a:r>
              <a:rPr lang="en-US" dirty="0" smtClean="0"/>
              <a:t>Profitability (cost controls)</a:t>
            </a:r>
          </a:p>
          <a:p>
            <a:pPr lvl="1" eaLnBrk="1" hangingPunct="1"/>
            <a:r>
              <a:rPr lang="en-US" dirty="0" smtClean="0"/>
              <a:t>Efficiency (asset management)</a:t>
            </a:r>
          </a:p>
          <a:p>
            <a:pPr eaLnBrk="1" hangingPunct="1"/>
            <a:r>
              <a:rPr lang="en-US" dirty="0" smtClean="0"/>
              <a:t>DuPont Analysis</a:t>
            </a:r>
          </a:p>
          <a:p>
            <a:pPr lvl="1" eaLnBrk="1" hangingPunct="1"/>
            <a:r>
              <a:rPr lang="en-US" dirty="0" smtClean="0"/>
              <a:t>Top-down analysis of company operations</a:t>
            </a:r>
          </a:p>
          <a:p>
            <a:pPr lvl="1" eaLnBrk="1" hangingPunct="1"/>
            <a:r>
              <a:rPr lang="en-US" dirty="0" smtClean="0"/>
              <a:t>Objective: increase ROE</a:t>
            </a:r>
          </a:p>
        </p:txBody>
      </p:sp>
    </p:spTree>
    <p:extLst>
      <p:ext uri="{BB962C8B-B14F-4D97-AF65-F5344CB8AC3E}">
        <p14:creationId xmlns:p14="http://schemas.microsoft.com/office/powerpoint/2010/main" val="2458828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sz="2300" dirty="0">
                <a:solidFill>
                  <a:prstClr val="black"/>
                </a:solidFill>
              </a:rPr>
              <a:t>The theory behind share price movements can be explained by the </a:t>
            </a:r>
            <a:r>
              <a:rPr lang="en-US" sz="2300" dirty="0">
                <a:solidFill>
                  <a:srgbClr val="FF0000"/>
                </a:solidFill>
              </a:rPr>
              <a:t>three</a:t>
            </a:r>
            <a:r>
              <a:rPr lang="en-US" sz="2300" dirty="0">
                <a:solidFill>
                  <a:prstClr val="black"/>
                </a:solidFill>
              </a:rPr>
              <a:t> forms of the </a:t>
            </a:r>
            <a:r>
              <a:rPr lang="en-US" sz="2300" b="1" dirty="0">
                <a:solidFill>
                  <a:prstClr val="black"/>
                </a:solidFill>
              </a:rPr>
              <a:t>efficient market hypothesis.</a:t>
            </a:r>
            <a:endParaRPr lang="en-US" sz="2300" dirty="0">
              <a:solidFill>
                <a:prstClr val="black"/>
              </a:solidFill>
            </a:endParaRPr>
          </a:p>
          <a:p>
            <a:pPr lvl="0" algn="just">
              <a:buNone/>
            </a:pPr>
            <a:r>
              <a:rPr lang="en-US" sz="2300" b="1" dirty="0">
                <a:solidFill>
                  <a:prstClr val="black"/>
                </a:solidFill>
              </a:rPr>
              <a:t>    </a:t>
            </a:r>
            <a:r>
              <a:rPr lang="en-US" sz="2300" b="1" dirty="0">
                <a:solidFill>
                  <a:srgbClr val="7030A0"/>
                </a:solidFill>
              </a:rPr>
              <a:t>1.Weak form efficiency </a:t>
            </a:r>
            <a:r>
              <a:rPr lang="en-US" sz="2300" dirty="0">
                <a:solidFill>
                  <a:prstClr val="black"/>
                </a:solidFill>
              </a:rPr>
              <a:t>implies that </a:t>
            </a:r>
            <a:r>
              <a:rPr lang="en-US" sz="2300" dirty="0">
                <a:solidFill>
                  <a:srgbClr val="0000FF"/>
                </a:solidFill>
              </a:rPr>
              <a:t>prices reflect </a:t>
            </a:r>
            <a:r>
              <a:rPr lang="en-US" sz="2300" dirty="0">
                <a:solidFill>
                  <a:prstClr val="black"/>
                </a:solidFill>
              </a:rPr>
              <a:t>all relevant </a:t>
            </a:r>
            <a:r>
              <a:rPr lang="en-US" sz="2300" dirty="0">
                <a:solidFill>
                  <a:srgbClr val="D60093"/>
                </a:solidFill>
              </a:rPr>
              <a:t>information</a:t>
            </a:r>
            <a:r>
              <a:rPr lang="en-US" sz="2300" dirty="0">
                <a:solidFill>
                  <a:prstClr val="black"/>
                </a:solidFill>
              </a:rPr>
              <a:t> about </a:t>
            </a:r>
            <a:r>
              <a:rPr lang="en-US" sz="2300" dirty="0">
                <a:solidFill>
                  <a:srgbClr val="00B050"/>
                </a:solidFill>
              </a:rPr>
              <a:t>past price movements </a:t>
            </a:r>
            <a:r>
              <a:rPr lang="en-US" sz="2300" dirty="0">
                <a:solidFill>
                  <a:prstClr val="black"/>
                </a:solidFill>
              </a:rPr>
              <a:t>and their </a:t>
            </a:r>
            <a:r>
              <a:rPr lang="en-US" sz="2300" dirty="0">
                <a:solidFill>
                  <a:srgbClr val="00B050"/>
                </a:solidFill>
              </a:rPr>
              <a:t>implications</a:t>
            </a:r>
            <a:r>
              <a:rPr lang="en-US" sz="2300" dirty="0">
                <a:solidFill>
                  <a:prstClr val="black"/>
                </a:solidFill>
              </a:rPr>
              <a:t>.</a:t>
            </a:r>
          </a:p>
          <a:p>
            <a:pPr lvl="0" algn="just">
              <a:buNone/>
            </a:pPr>
            <a:r>
              <a:rPr lang="en-US" sz="2300" b="1" dirty="0">
                <a:solidFill>
                  <a:prstClr val="black"/>
                </a:solidFill>
              </a:rPr>
              <a:t>   </a:t>
            </a:r>
            <a:r>
              <a:rPr lang="en-US" sz="2300" b="1" dirty="0">
                <a:solidFill>
                  <a:srgbClr val="7030A0"/>
                </a:solidFill>
              </a:rPr>
              <a:t>2. Semi-strong form efficiency </a:t>
            </a:r>
            <a:r>
              <a:rPr lang="en-US" sz="2300" dirty="0">
                <a:solidFill>
                  <a:prstClr val="black"/>
                </a:solidFill>
              </a:rPr>
              <a:t>implies that prices </a:t>
            </a:r>
            <a:r>
              <a:rPr lang="en-US" sz="2300" dirty="0">
                <a:solidFill>
                  <a:srgbClr val="00B050"/>
                </a:solidFill>
              </a:rPr>
              <a:t>reflect past price movements </a:t>
            </a:r>
            <a:r>
              <a:rPr lang="en-US" sz="2300" dirty="0">
                <a:solidFill>
                  <a:prstClr val="black"/>
                </a:solidFill>
              </a:rPr>
              <a:t>and </a:t>
            </a:r>
            <a:r>
              <a:rPr lang="en-US" sz="2300" dirty="0">
                <a:solidFill>
                  <a:srgbClr val="00B050"/>
                </a:solidFill>
              </a:rPr>
              <a:t>publicly available knowledge</a:t>
            </a:r>
            <a:r>
              <a:rPr lang="en-US" sz="2300" dirty="0">
                <a:solidFill>
                  <a:prstClr val="black"/>
                </a:solidFill>
              </a:rPr>
              <a:t>.</a:t>
            </a:r>
          </a:p>
          <a:p>
            <a:pPr lvl="0" algn="just">
              <a:buNone/>
            </a:pPr>
            <a:r>
              <a:rPr lang="en-US" sz="2300" b="1" dirty="0">
                <a:solidFill>
                  <a:srgbClr val="7030A0"/>
                </a:solidFill>
              </a:rPr>
              <a:t>   3. Strong form efficiency </a:t>
            </a:r>
            <a:r>
              <a:rPr lang="en-US" sz="2300" dirty="0">
                <a:solidFill>
                  <a:prstClr val="black"/>
                </a:solidFill>
              </a:rPr>
              <a:t>implies that prices reflect </a:t>
            </a:r>
            <a:r>
              <a:rPr lang="en-US" sz="2300" dirty="0">
                <a:solidFill>
                  <a:srgbClr val="00B0F0"/>
                </a:solidFill>
              </a:rPr>
              <a:t>past price movements</a:t>
            </a:r>
            <a:r>
              <a:rPr lang="en-US" sz="2300" dirty="0">
                <a:solidFill>
                  <a:prstClr val="black"/>
                </a:solidFill>
              </a:rPr>
              <a:t>, </a:t>
            </a:r>
            <a:r>
              <a:rPr lang="en-US" sz="2300" dirty="0">
                <a:solidFill>
                  <a:srgbClr val="FF0000"/>
                </a:solidFill>
              </a:rPr>
              <a:t>publicly available knowledge </a:t>
            </a:r>
            <a:r>
              <a:rPr lang="en-US" sz="2300" dirty="0">
                <a:solidFill>
                  <a:prstClr val="black"/>
                </a:solidFill>
              </a:rPr>
              <a:t>and </a:t>
            </a:r>
            <a:r>
              <a:rPr lang="en-US" sz="2300" dirty="0">
                <a:solidFill>
                  <a:srgbClr val="00B050"/>
                </a:solidFill>
              </a:rPr>
              <a:t>inside knowledge</a:t>
            </a:r>
            <a:r>
              <a:rPr lang="en-US" sz="2300" dirty="0">
                <a:solidFill>
                  <a:prstClr val="black"/>
                </a:solidFill>
              </a:rPr>
              <a:t>.</a:t>
            </a:r>
          </a:p>
          <a:p>
            <a:pPr lvl="0" algn="just"/>
            <a:r>
              <a:rPr lang="en-US" sz="2300" dirty="0">
                <a:solidFill>
                  <a:prstClr val="black"/>
                </a:solidFill>
              </a:rPr>
              <a:t>The </a:t>
            </a:r>
            <a:r>
              <a:rPr lang="en-US" sz="2300" b="1" dirty="0">
                <a:solidFill>
                  <a:prstClr val="black"/>
                </a:solidFill>
              </a:rPr>
              <a:t>efficient market hypothesis </a:t>
            </a:r>
            <a:r>
              <a:rPr lang="en-US" sz="2300" dirty="0">
                <a:solidFill>
                  <a:prstClr val="black"/>
                </a:solidFill>
              </a:rPr>
              <a:t>provides a rationale for explaining how </a:t>
            </a:r>
            <a:r>
              <a:rPr lang="en-US" sz="2300" dirty="0">
                <a:solidFill>
                  <a:srgbClr val="00B0F0"/>
                </a:solidFill>
              </a:rPr>
              <a:t>share prices react to new information about a company, </a:t>
            </a:r>
            <a:r>
              <a:rPr lang="en-US" sz="2300" dirty="0">
                <a:solidFill>
                  <a:prstClr val="black"/>
                </a:solidFill>
              </a:rPr>
              <a:t>and when any such change in share price occurs. </a:t>
            </a:r>
          </a:p>
          <a:p>
            <a:pPr lvl="0" algn="just"/>
            <a:r>
              <a:rPr lang="en-US" sz="2300" dirty="0">
                <a:solidFill>
                  <a:prstClr val="black"/>
                </a:solidFill>
              </a:rPr>
              <a:t>Stock market reaction to new information depends on the strength of the stock market efficiency.</a:t>
            </a:r>
            <a:endParaRPr lang="en-US" sz="2700" dirty="0">
              <a:solidFill>
                <a:prstClr val="black"/>
              </a:solidFill>
            </a:endParaRPr>
          </a:p>
          <a:p>
            <a:endParaRPr lang="en-US" dirty="0"/>
          </a:p>
        </p:txBody>
      </p:sp>
    </p:spTree>
    <p:extLst>
      <p:ext uri="{BB962C8B-B14F-4D97-AF65-F5344CB8AC3E}">
        <p14:creationId xmlns:p14="http://schemas.microsoft.com/office/powerpoint/2010/main" val="3340724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eaLnBrk="1" hangingPunct="1"/>
            <a:r>
              <a:rPr lang="en-US" smtClean="0"/>
              <a:t>Liquidity Ratios</a:t>
            </a:r>
          </a:p>
        </p:txBody>
      </p:sp>
      <p:sp>
        <p:nvSpPr>
          <p:cNvPr id="275459" name="Rectangle 3"/>
          <p:cNvSpPr>
            <a:spLocks noGrp="1" noChangeArrowheads="1"/>
          </p:cNvSpPr>
          <p:nvPr>
            <p:ph type="body" idx="1"/>
          </p:nvPr>
        </p:nvSpPr>
        <p:spPr/>
        <p:txBody>
          <a:bodyPr/>
          <a:lstStyle/>
          <a:p>
            <a:pPr eaLnBrk="1" hangingPunct="1"/>
            <a:r>
              <a:rPr lang="en-US" smtClean="0"/>
              <a:t>Measure ability to pay maturing obligations</a:t>
            </a:r>
          </a:p>
          <a:p>
            <a:pPr eaLnBrk="1" hangingPunct="1"/>
            <a:r>
              <a:rPr lang="en-US" smtClean="0"/>
              <a:t>Current ratio</a:t>
            </a:r>
          </a:p>
          <a:p>
            <a:pPr lvl="1" eaLnBrk="1" hangingPunct="1"/>
            <a:r>
              <a:rPr lang="en-US" smtClean="0"/>
              <a:t>Current assets / current liabilities</a:t>
            </a:r>
          </a:p>
          <a:p>
            <a:pPr eaLnBrk="1" hangingPunct="1"/>
            <a:r>
              <a:rPr lang="en-US" smtClean="0"/>
              <a:t>Quick ratio</a:t>
            </a:r>
          </a:p>
          <a:p>
            <a:pPr lvl="1" eaLnBrk="1" hangingPunct="1"/>
            <a:r>
              <a:rPr lang="en-US" smtClean="0"/>
              <a:t>(Current assets less inventories) / current liabilities</a:t>
            </a:r>
          </a:p>
          <a:p>
            <a:pPr eaLnBrk="1" hangingPunct="1"/>
            <a:endParaRPr lang="en-US" smtClean="0"/>
          </a:p>
        </p:txBody>
      </p:sp>
    </p:spTree>
    <p:extLst>
      <p:ext uri="{BB962C8B-B14F-4D97-AF65-F5344CB8AC3E}">
        <p14:creationId xmlns:p14="http://schemas.microsoft.com/office/powerpoint/2010/main" val="20666921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eaLnBrk="1" hangingPunct="1"/>
            <a:r>
              <a:rPr lang="en-US" smtClean="0"/>
              <a:t>Debt Ratios</a:t>
            </a:r>
          </a:p>
        </p:txBody>
      </p:sp>
      <p:sp>
        <p:nvSpPr>
          <p:cNvPr id="276483" name="Rectangle 3"/>
          <p:cNvSpPr>
            <a:spLocks noGrp="1" noChangeArrowheads="1"/>
          </p:cNvSpPr>
          <p:nvPr>
            <p:ph type="body" idx="1"/>
          </p:nvPr>
        </p:nvSpPr>
        <p:spPr/>
        <p:txBody>
          <a:bodyPr/>
          <a:lstStyle/>
          <a:p>
            <a:pPr eaLnBrk="1" hangingPunct="1"/>
            <a:r>
              <a:rPr lang="en-US" sz="2600" smtClean="0"/>
              <a:t>Measure extent to which firm uses debt to finance asset investment (risk attribute)</a:t>
            </a:r>
          </a:p>
          <a:p>
            <a:pPr eaLnBrk="1" hangingPunct="1"/>
            <a:r>
              <a:rPr lang="en-US" sz="2600" smtClean="0"/>
              <a:t>Debt-equity ratio</a:t>
            </a:r>
          </a:p>
          <a:p>
            <a:pPr lvl="1" eaLnBrk="1" hangingPunct="1"/>
            <a:r>
              <a:rPr lang="en-US" sz="2200" smtClean="0"/>
              <a:t>Total long-term debt / total equity</a:t>
            </a:r>
          </a:p>
          <a:p>
            <a:pPr eaLnBrk="1" hangingPunct="1"/>
            <a:r>
              <a:rPr lang="en-US" sz="2600" smtClean="0"/>
              <a:t>Total debt - total assets ratio</a:t>
            </a:r>
          </a:p>
          <a:p>
            <a:pPr lvl="1" eaLnBrk="1" hangingPunct="1"/>
            <a:r>
              <a:rPr lang="en-US" sz="2200" smtClean="0"/>
              <a:t>(Current liabilities + long-term debt) / total assets</a:t>
            </a:r>
          </a:p>
          <a:p>
            <a:pPr eaLnBrk="1" hangingPunct="1"/>
            <a:r>
              <a:rPr lang="en-US" sz="2600" smtClean="0"/>
              <a:t>Times interest earned</a:t>
            </a:r>
          </a:p>
          <a:p>
            <a:pPr lvl="1" eaLnBrk="1" hangingPunct="1"/>
            <a:r>
              <a:rPr lang="en-US" sz="2200" smtClean="0"/>
              <a:t>EBIT / interest charges</a:t>
            </a:r>
          </a:p>
          <a:p>
            <a:pPr eaLnBrk="1" hangingPunct="1"/>
            <a:r>
              <a:rPr lang="en-US" sz="2600" smtClean="0"/>
              <a:t>Fixed charge coverage ratio</a:t>
            </a:r>
          </a:p>
          <a:p>
            <a:pPr lvl="1" eaLnBrk="1" hangingPunct="1"/>
            <a:r>
              <a:rPr lang="en-US" sz="2200" smtClean="0"/>
              <a:t>(EBIT + Lease Exp.) / (Int. Exp. + Lease Exp.)</a:t>
            </a:r>
          </a:p>
        </p:txBody>
      </p:sp>
    </p:spTree>
    <p:extLst>
      <p:ext uri="{BB962C8B-B14F-4D97-AF65-F5344CB8AC3E}">
        <p14:creationId xmlns:p14="http://schemas.microsoft.com/office/powerpoint/2010/main" val="24583554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457200" y="277813"/>
            <a:ext cx="8229600" cy="560387"/>
          </a:xfrm>
        </p:spPr>
        <p:txBody>
          <a:bodyPr/>
          <a:lstStyle/>
          <a:p>
            <a:pPr eaLnBrk="1" hangingPunct="1"/>
            <a:r>
              <a:rPr lang="en-US" smtClean="0"/>
              <a:t>Profitability Ratios</a:t>
            </a:r>
          </a:p>
        </p:txBody>
      </p:sp>
      <p:sp>
        <p:nvSpPr>
          <p:cNvPr id="277507" name="Rectangle 3"/>
          <p:cNvSpPr>
            <a:spLocks noGrp="1" noChangeArrowheads="1"/>
          </p:cNvSpPr>
          <p:nvPr>
            <p:ph type="body" idx="1"/>
          </p:nvPr>
        </p:nvSpPr>
        <p:spPr>
          <a:xfrm>
            <a:off x="457200" y="838200"/>
            <a:ext cx="8229600" cy="5292725"/>
          </a:xfrm>
        </p:spPr>
        <p:txBody>
          <a:bodyPr/>
          <a:lstStyle/>
          <a:p>
            <a:pPr algn="just">
              <a:buFont typeface="Wingdings" pitchFamily="2" charset="2"/>
              <a:buChar char="Ø"/>
              <a:defRPr/>
            </a:pPr>
            <a:r>
              <a:rPr lang="en-US" sz="2800" dirty="0"/>
              <a:t>When an investor buys a security, he is buying the right to the future earnings of the company.</a:t>
            </a:r>
          </a:p>
          <a:p>
            <a:pPr algn="just">
              <a:buFont typeface="Wingdings" pitchFamily="2" charset="2"/>
              <a:buChar char="Ø"/>
              <a:defRPr/>
            </a:pPr>
            <a:r>
              <a:rPr lang="en-US" sz="2800" dirty="0"/>
              <a:t>A prudent investor is always interested in stability and growth of the earnings from security. </a:t>
            </a:r>
          </a:p>
          <a:p>
            <a:pPr eaLnBrk="1" hangingPunct="1"/>
            <a:r>
              <a:rPr lang="en-US" sz="2800" dirty="0" smtClean="0"/>
              <a:t>Measure profits relative to sales</a:t>
            </a:r>
          </a:p>
          <a:p>
            <a:pPr eaLnBrk="1" hangingPunct="1"/>
            <a:r>
              <a:rPr lang="en-US" sz="2800" dirty="0" smtClean="0"/>
              <a:t>Gross profit margin ( % ) = Gross profit / sales</a:t>
            </a:r>
          </a:p>
          <a:p>
            <a:pPr eaLnBrk="1" hangingPunct="1"/>
            <a:r>
              <a:rPr lang="en-US" sz="2800" dirty="0" smtClean="0"/>
              <a:t>Operating Profit Margin = Operating profits / sales</a:t>
            </a:r>
          </a:p>
          <a:p>
            <a:pPr eaLnBrk="1" hangingPunct="1"/>
            <a:r>
              <a:rPr lang="en-US" sz="2800" dirty="0" smtClean="0"/>
              <a:t>Net profit margin = Net profit after taxes / sales</a:t>
            </a:r>
          </a:p>
          <a:p>
            <a:pPr eaLnBrk="1" hangingPunct="1"/>
            <a:r>
              <a:rPr lang="en-US" sz="2800" dirty="0" smtClean="0"/>
              <a:t>ROA = Net Profit / Total Assets</a:t>
            </a:r>
          </a:p>
          <a:p>
            <a:pPr eaLnBrk="1" hangingPunct="1"/>
            <a:r>
              <a:rPr lang="en-US" sz="2800" dirty="0" smtClean="0"/>
              <a:t>ROE = Net Profit / Stockholder Equity*</a:t>
            </a:r>
          </a:p>
          <a:p>
            <a:pPr eaLnBrk="1" fontAlgn="auto" hangingPunct="1">
              <a:spcAft>
                <a:spcPts val="0"/>
              </a:spcAft>
              <a:buClrTx/>
              <a:buSzTx/>
              <a:defRPr/>
            </a:pPr>
            <a:r>
              <a:rPr lang="en-US" sz="2800" kern="1200" dirty="0">
                <a:solidFill>
                  <a:prstClr val="black"/>
                </a:solidFill>
                <a:latin typeface="Calibri"/>
              </a:rPr>
              <a:t>Earning per share</a:t>
            </a:r>
          </a:p>
          <a:p>
            <a:pPr eaLnBrk="1" hangingPunct="1"/>
            <a:endParaRPr lang="en-US" dirty="0" smtClean="0"/>
          </a:p>
          <a:p>
            <a:pPr lvl="1" eaLnBrk="1" hangingPunct="1">
              <a:buFont typeface="Wingdings" pitchFamily="2" charset="2"/>
              <a:buNone/>
            </a:pPr>
            <a:r>
              <a:rPr lang="en-US" dirty="0" smtClean="0"/>
              <a:t>*</a:t>
            </a:r>
          </a:p>
        </p:txBody>
      </p:sp>
    </p:spTree>
    <p:extLst>
      <p:ext uri="{BB962C8B-B14F-4D97-AF65-F5344CB8AC3E}">
        <p14:creationId xmlns:p14="http://schemas.microsoft.com/office/powerpoint/2010/main" val="25199904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eaLnBrk="1" hangingPunct="1"/>
            <a:r>
              <a:rPr lang="en-US" smtClean="0"/>
              <a:t>Efficiency Ratios</a:t>
            </a:r>
          </a:p>
        </p:txBody>
      </p:sp>
      <p:sp>
        <p:nvSpPr>
          <p:cNvPr id="278531" name="Rectangle 3"/>
          <p:cNvSpPr>
            <a:spLocks noGrp="1" noChangeArrowheads="1"/>
          </p:cNvSpPr>
          <p:nvPr>
            <p:ph type="body" idx="1"/>
          </p:nvPr>
        </p:nvSpPr>
        <p:spPr/>
        <p:txBody>
          <a:bodyPr/>
          <a:lstStyle/>
          <a:p>
            <a:pPr eaLnBrk="1" hangingPunct="1">
              <a:lnSpc>
                <a:spcPct val="90000"/>
              </a:lnSpc>
            </a:pPr>
            <a:r>
              <a:rPr lang="en-US" smtClean="0"/>
              <a:t>Measure effectiveness of asset management</a:t>
            </a:r>
          </a:p>
          <a:p>
            <a:pPr eaLnBrk="1" hangingPunct="1">
              <a:lnSpc>
                <a:spcPct val="90000"/>
              </a:lnSpc>
            </a:pPr>
            <a:r>
              <a:rPr lang="en-US" smtClean="0"/>
              <a:t>Average collection period (in days)</a:t>
            </a:r>
          </a:p>
          <a:p>
            <a:pPr lvl="1" eaLnBrk="1" hangingPunct="1">
              <a:lnSpc>
                <a:spcPct val="90000"/>
              </a:lnSpc>
            </a:pPr>
            <a:r>
              <a:rPr lang="en-US" smtClean="0"/>
              <a:t>Average receivables / Sales per day</a:t>
            </a:r>
          </a:p>
          <a:p>
            <a:pPr eaLnBrk="1" hangingPunct="1">
              <a:lnSpc>
                <a:spcPct val="90000"/>
              </a:lnSpc>
            </a:pPr>
            <a:r>
              <a:rPr lang="en-US" smtClean="0"/>
              <a:t>Inventory turnover (times per year)</a:t>
            </a:r>
          </a:p>
          <a:p>
            <a:pPr lvl="1" eaLnBrk="1" hangingPunct="1">
              <a:lnSpc>
                <a:spcPct val="90000"/>
              </a:lnSpc>
            </a:pPr>
            <a:r>
              <a:rPr lang="en-US" smtClean="0"/>
              <a:t>Cost of Goods Sold / average inventory</a:t>
            </a:r>
          </a:p>
          <a:p>
            <a:pPr eaLnBrk="1" hangingPunct="1">
              <a:lnSpc>
                <a:spcPct val="90000"/>
              </a:lnSpc>
            </a:pPr>
            <a:r>
              <a:rPr lang="en-US" smtClean="0"/>
              <a:t>Total asset turnover</a:t>
            </a:r>
          </a:p>
          <a:p>
            <a:pPr lvl="1" eaLnBrk="1" hangingPunct="1">
              <a:lnSpc>
                <a:spcPct val="90000"/>
              </a:lnSpc>
            </a:pPr>
            <a:r>
              <a:rPr lang="en-US" smtClean="0"/>
              <a:t>Sales / average total assets</a:t>
            </a:r>
          </a:p>
          <a:p>
            <a:pPr eaLnBrk="1" hangingPunct="1">
              <a:lnSpc>
                <a:spcPct val="90000"/>
              </a:lnSpc>
            </a:pPr>
            <a:r>
              <a:rPr lang="en-US" smtClean="0"/>
              <a:t>Fixed asset turnover</a:t>
            </a:r>
          </a:p>
          <a:p>
            <a:pPr lvl="1" eaLnBrk="1" hangingPunct="1">
              <a:lnSpc>
                <a:spcPct val="90000"/>
              </a:lnSpc>
            </a:pPr>
            <a:r>
              <a:rPr lang="en-US" smtClean="0"/>
              <a:t>Sales / average net fixed assets</a:t>
            </a:r>
          </a:p>
        </p:txBody>
      </p:sp>
    </p:spTree>
    <p:extLst>
      <p:ext uri="{BB962C8B-B14F-4D97-AF65-F5344CB8AC3E}">
        <p14:creationId xmlns:p14="http://schemas.microsoft.com/office/powerpoint/2010/main" val="28207456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88987"/>
          </a:xfrm>
        </p:spPr>
        <p:txBody>
          <a:bodyPr/>
          <a:lstStyle/>
          <a:p>
            <a:r>
              <a:rPr lang="en-US" sz="4400" dirty="0" smtClean="0">
                <a:solidFill>
                  <a:srgbClr val="FF0000"/>
                </a:solidFill>
              </a:rPr>
              <a:t>Technical Analysis</a:t>
            </a:r>
            <a:r>
              <a:rPr lang="en-US" sz="4000" dirty="0" smtClean="0">
                <a:solidFill>
                  <a:srgbClr val="FF0000"/>
                </a:solidFill>
              </a:rPr>
              <a:t/>
            </a:r>
            <a:br>
              <a:rPr lang="en-US" sz="4000" dirty="0" smtClean="0">
                <a:solidFill>
                  <a:srgbClr val="FF0000"/>
                </a:solidFill>
              </a:rPr>
            </a:br>
            <a:endParaRPr lang="en-US" dirty="0"/>
          </a:p>
        </p:txBody>
      </p:sp>
      <p:sp>
        <p:nvSpPr>
          <p:cNvPr id="3" name="Content Placeholder 2"/>
          <p:cNvSpPr>
            <a:spLocks noGrp="1"/>
          </p:cNvSpPr>
          <p:nvPr>
            <p:ph idx="1"/>
          </p:nvPr>
        </p:nvSpPr>
        <p:spPr>
          <a:xfrm>
            <a:off x="304800" y="838200"/>
            <a:ext cx="8382000" cy="5292725"/>
          </a:xfrm>
        </p:spPr>
        <p:txBody>
          <a:bodyPr/>
          <a:lstStyle/>
          <a:p>
            <a:pPr algn="just"/>
            <a:r>
              <a:rPr lang="en-US" sz="2900" b="1" dirty="0" smtClean="0"/>
              <a:t>Technical analysis</a:t>
            </a:r>
            <a:r>
              <a:rPr lang="en-US" sz="2900" dirty="0" smtClean="0"/>
              <a:t> is a security analysis discipline for forecasting the future direction of prices through the study of past market data, primarily price and volume.</a:t>
            </a:r>
          </a:p>
          <a:p>
            <a:pPr algn="just"/>
            <a:r>
              <a:rPr lang="en-US" sz="2900" dirty="0" smtClean="0"/>
              <a:t>Technical analysis is the attempt to forecast stock prices on the basis of market-derived data.</a:t>
            </a:r>
          </a:p>
          <a:p>
            <a:pPr algn="just"/>
            <a:r>
              <a:rPr lang="en-US" sz="2900" dirty="0" smtClean="0"/>
              <a:t>Technicians (also known as quantitative analysts or chartists) usually look at price, volume and psychological indicators over time.</a:t>
            </a:r>
          </a:p>
          <a:p>
            <a:pPr algn="just"/>
            <a:r>
              <a:rPr lang="en-US" sz="2900" dirty="0" smtClean="0"/>
              <a:t>They are looking for trends and patterns in the data that indicate future price movements.</a:t>
            </a:r>
          </a:p>
          <a:p>
            <a:pPr algn="just"/>
            <a:endParaRPr lang="en-US" sz="3200" dirty="0" smtClean="0"/>
          </a:p>
          <a:p>
            <a:pPr marL="0" indent="0">
              <a:buNone/>
            </a:pPr>
            <a:endParaRPr lang="en-US" sz="6000" dirty="0">
              <a:solidFill>
                <a:srgbClr val="FF0000"/>
              </a:solidFill>
            </a:endParaRPr>
          </a:p>
        </p:txBody>
      </p:sp>
    </p:spTree>
    <p:extLst>
      <p:ext uri="{BB962C8B-B14F-4D97-AF65-F5344CB8AC3E}">
        <p14:creationId xmlns:p14="http://schemas.microsoft.com/office/powerpoint/2010/main" val="24914746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15400" cy="6172200"/>
          </a:xfrm>
        </p:spPr>
        <p:txBody>
          <a:bodyPr>
            <a:normAutofit/>
          </a:bodyPr>
          <a:lstStyle/>
          <a:p>
            <a:pPr lvl="0" algn="just">
              <a:buNone/>
            </a:pPr>
            <a:r>
              <a:rPr lang="en-US" sz="3600" b="1" i="1" dirty="0" smtClean="0">
                <a:latin typeface="Times New Roman" pitchFamily="18" charset="0"/>
                <a:cs typeface="Times New Roman" pitchFamily="18" charset="0"/>
              </a:rPr>
              <a:t>Assumptions of Technical Analysis</a:t>
            </a:r>
          </a:p>
          <a:p>
            <a:pPr>
              <a:buFont typeface="Wingdings" pitchFamily="2" charset="2"/>
              <a:buChar char="ü"/>
            </a:pPr>
            <a:r>
              <a:rPr lang="en-US" dirty="0" smtClean="0">
                <a:latin typeface="Times New Roman" pitchFamily="18" charset="0"/>
                <a:cs typeface="Times New Roman" pitchFamily="18" charset="0"/>
              </a:rPr>
              <a:t>The </a:t>
            </a:r>
            <a:r>
              <a:rPr lang="en-US" b="1" i="1" dirty="0">
                <a:latin typeface="Times New Roman" pitchFamily="18" charset="0"/>
                <a:cs typeface="Times New Roman" pitchFamily="18" charset="0"/>
              </a:rPr>
              <a:t>market value </a:t>
            </a:r>
            <a:r>
              <a:rPr lang="en-US" dirty="0">
                <a:latin typeface="Times New Roman" pitchFamily="18" charset="0"/>
                <a:cs typeface="Times New Roman" pitchFamily="18" charset="0"/>
              </a:rPr>
              <a:t>of any good or service is determined solely by the interaction of </a:t>
            </a:r>
            <a:r>
              <a:rPr lang="en-US" dirty="0" smtClean="0">
                <a:latin typeface="Times New Roman" pitchFamily="18" charset="0"/>
                <a:cs typeface="Times New Roman" pitchFamily="18" charset="0"/>
              </a:rPr>
              <a:t>supply and </a:t>
            </a:r>
            <a:r>
              <a:rPr lang="en-US" dirty="0">
                <a:latin typeface="Times New Roman" pitchFamily="18" charset="0"/>
                <a:cs typeface="Times New Roman" pitchFamily="18" charset="0"/>
              </a:rPr>
              <a:t>demand</a:t>
            </a:r>
            <a:r>
              <a:rPr lang="en-US" dirty="0" smtClean="0">
                <a:latin typeface="Times New Roman" pitchFamily="18" charset="0"/>
                <a:cs typeface="Times New Roman" pitchFamily="18" charset="0"/>
              </a:rPr>
              <a:t>.</a:t>
            </a:r>
          </a:p>
          <a:p>
            <a:pPr>
              <a:buFont typeface="Wingdings" pitchFamily="2" charset="2"/>
              <a:buChar char="ü"/>
            </a:pPr>
            <a:r>
              <a:rPr lang="en-US" dirty="0">
                <a:latin typeface="Times New Roman" pitchFamily="18" charset="0"/>
                <a:cs typeface="Times New Roman" pitchFamily="18" charset="0"/>
              </a:rPr>
              <a:t>Supply and demand are governed by numerous </a:t>
            </a:r>
            <a:r>
              <a:rPr lang="en-US" dirty="0" smtClean="0">
                <a:latin typeface="Times New Roman" pitchFamily="18" charset="0"/>
                <a:cs typeface="Times New Roman" pitchFamily="18" charset="0"/>
              </a:rPr>
              <a:t>factors.</a:t>
            </a:r>
          </a:p>
          <a:p>
            <a:pPr>
              <a:buFont typeface="Wingdings" pitchFamily="2" charset="2"/>
              <a:buChar char="ü"/>
            </a:pPr>
            <a:r>
              <a:rPr lang="en-US" dirty="0" smtClean="0">
                <a:latin typeface="Times New Roman" pitchFamily="18" charset="0"/>
                <a:cs typeface="Times New Roman" pitchFamily="18" charset="0"/>
              </a:rPr>
              <a:t>Disregarding </a:t>
            </a:r>
            <a:r>
              <a:rPr lang="en-US" dirty="0">
                <a:latin typeface="Times New Roman" pitchFamily="18" charset="0"/>
                <a:cs typeface="Times New Roman" pitchFamily="18" charset="0"/>
              </a:rPr>
              <a:t>minor fluctuations, the prices for individual securities and the overall </a:t>
            </a:r>
            <a:r>
              <a:rPr lang="en-US" dirty="0" smtClean="0">
                <a:latin typeface="Times New Roman" pitchFamily="18" charset="0"/>
                <a:cs typeface="Times New Roman" pitchFamily="18" charset="0"/>
              </a:rPr>
              <a:t>value of </a:t>
            </a:r>
            <a:r>
              <a:rPr lang="en-US" dirty="0">
                <a:latin typeface="Times New Roman" pitchFamily="18" charset="0"/>
                <a:cs typeface="Times New Roman" pitchFamily="18" charset="0"/>
              </a:rPr>
              <a:t>the market tend to </a:t>
            </a:r>
            <a:r>
              <a:rPr lang="en-US" b="1" i="1" dirty="0">
                <a:solidFill>
                  <a:srgbClr val="FF0000"/>
                </a:solidFill>
                <a:latin typeface="Times New Roman" pitchFamily="18" charset="0"/>
                <a:cs typeface="Times New Roman" pitchFamily="18" charset="0"/>
              </a:rPr>
              <a:t>move in trends</a:t>
            </a:r>
            <a:r>
              <a:rPr lang="en-US" dirty="0">
                <a:latin typeface="Times New Roman" pitchFamily="18" charset="0"/>
                <a:cs typeface="Times New Roman" pitchFamily="18" charset="0"/>
              </a:rPr>
              <a:t>, which persist for appreciable lengths of </a:t>
            </a:r>
            <a:r>
              <a:rPr lang="en-US" dirty="0" smtClean="0">
                <a:latin typeface="Times New Roman" pitchFamily="18" charset="0"/>
                <a:cs typeface="Times New Roman" pitchFamily="18" charset="0"/>
              </a:rPr>
              <a:t>time.</a:t>
            </a:r>
          </a:p>
        </p:txBody>
      </p:sp>
    </p:spTree>
    <p:extLst>
      <p:ext uri="{BB962C8B-B14F-4D97-AF65-F5344CB8AC3E}">
        <p14:creationId xmlns:p14="http://schemas.microsoft.com/office/powerpoint/2010/main" val="1440561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lgn="just">
              <a:lnSpc>
                <a:spcPct val="150000"/>
              </a:lnSpc>
              <a:buFont typeface="Wingdings" pitchFamily="2" charset="2"/>
              <a:buChar char="ü"/>
            </a:pPr>
            <a:r>
              <a:rPr lang="en-US" dirty="0" smtClean="0">
                <a:latin typeface="Times New Roman" pitchFamily="18" charset="0"/>
                <a:cs typeface="Times New Roman" pitchFamily="18" charset="0"/>
              </a:rPr>
              <a:t>Prevailing </a:t>
            </a:r>
            <a:r>
              <a:rPr lang="en-US" dirty="0">
                <a:latin typeface="Times New Roman" pitchFamily="18" charset="0"/>
                <a:cs typeface="Times New Roman" pitchFamily="18" charset="0"/>
              </a:rPr>
              <a:t>trends change in reaction to shifts in supply and demand relationships. </a:t>
            </a:r>
            <a:r>
              <a:rPr lang="en-US" dirty="0" smtClean="0">
                <a:latin typeface="Times New Roman" pitchFamily="18" charset="0"/>
                <a:cs typeface="Times New Roman" pitchFamily="18" charset="0"/>
              </a:rPr>
              <a:t>These shifts</a:t>
            </a:r>
            <a:r>
              <a:rPr lang="en-US" dirty="0">
                <a:latin typeface="Times New Roman" pitchFamily="18" charset="0"/>
                <a:cs typeface="Times New Roman" pitchFamily="18" charset="0"/>
              </a:rPr>
              <a:t>, no matter why they occur, can be detected sooner or later in the action of the </a:t>
            </a:r>
            <a:r>
              <a:rPr lang="en-US" dirty="0" smtClean="0">
                <a:latin typeface="Times New Roman" pitchFamily="18" charset="0"/>
                <a:cs typeface="Times New Roman" pitchFamily="18" charset="0"/>
              </a:rPr>
              <a:t>market itself</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buNone/>
            </a:pPr>
            <a:endParaRPr lang="en-US" dirty="0"/>
          </a:p>
        </p:txBody>
      </p:sp>
    </p:spTree>
    <p:extLst>
      <p:ext uri="{BB962C8B-B14F-4D97-AF65-F5344CB8AC3E}">
        <p14:creationId xmlns:p14="http://schemas.microsoft.com/office/powerpoint/2010/main" val="4376163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7" name="Rectangle 2"/>
          <p:cNvSpPr>
            <a:spLocks noGrp="1" noChangeArrowheads="1"/>
          </p:cNvSpPr>
          <p:nvPr>
            <p:ph type="title"/>
          </p:nvPr>
        </p:nvSpPr>
        <p:spPr>
          <a:xfrm>
            <a:off x="0" y="609600"/>
            <a:ext cx="9144000" cy="1143000"/>
          </a:xfrm>
        </p:spPr>
        <p:txBody>
          <a:bodyPr/>
          <a:lstStyle/>
          <a:p>
            <a:r>
              <a:rPr lang="en-US" smtClean="0"/>
              <a:t>Advantages of Technical Analysis</a:t>
            </a:r>
          </a:p>
        </p:txBody>
      </p:sp>
      <p:sp>
        <p:nvSpPr>
          <p:cNvPr id="571395" name="Rectangle 3"/>
          <p:cNvSpPr>
            <a:spLocks noGrp="1" noChangeArrowheads="1"/>
          </p:cNvSpPr>
          <p:nvPr>
            <p:ph type="body" idx="1"/>
          </p:nvPr>
        </p:nvSpPr>
        <p:spPr/>
        <p:txBody>
          <a:bodyPr/>
          <a:lstStyle/>
          <a:p>
            <a:pPr>
              <a:lnSpc>
                <a:spcPct val="90000"/>
              </a:lnSpc>
            </a:pPr>
            <a:r>
              <a:rPr lang="en-US" dirty="0" smtClean="0"/>
              <a:t>Not heavily dependent on financial accounting statements</a:t>
            </a:r>
          </a:p>
          <a:p>
            <a:pPr lvl="1">
              <a:lnSpc>
                <a:spcPct val="90000"/>
              </a:lnSpc>
            </a:pPr>
            <a:r>
              <a:rPr lang="en-US" dirty="0" smtClean="0"/>
              <a:t>Problems with accounting statements:</a:t>
            </a:r>
          </a:p>
          <a:p>
            <a:pPr lvl="1">
              <a:lnSpc>
                <a:spcPct val="90000"/>
              </a:lnSpc>
              <a:buFontTx/>
              <a:buNone/>
            </a:pPr>
            <a:r>
              <a:rPr lang="en-US" dirty="0" smtClean="0"/>
              <a:t>1. Lack information needed by security analysts</a:t>
            </a:r>
          </a:p>
          <a:p>
            <a:pPr lvl="1">
              <a:lnSpc>
                <a:spcPct val="90000"/>
              </a:lnSpc>
              <a:buFontTx/>
              <a:buNone/>
            </a:pPr>
            <a:r>
              <a:rPr lang="en-US" dirty="0" smtClean="0"/>
              <a:t>2. Accounting policies allows firms to select reporting procedures, resulting in difficulty comparing statements from two firms</a:t>
            </a:r>
          </a:p>
          <a:p>
            <a:pPr lvl="1">
              <a:lnSpc>
                <a:spcPct val="90000"/>
              </a:lnSpc>
              <a:buFontTx/>
              <a:buNone/>
            </a:pPr>
            <a:r>
              <a:rPr lang="en-US" dirty="0" smtClean="0"/>
              <a:t>3. Non quantifiable factors do not show up in financial statements</a:t>
            </a:r>
          </a:p>
        </p:txBody>
      </p:sp>
      <p:pic>
        <p:nvPicPr>
          <p:cNvPr id="57139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1850" y="6291263"/>
            <a:ext cx="6858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231183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1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1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713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713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71395">
                                            <p:txEl>
                                              <p:pRg st="4" end="4"/>
                                            </p:txEl>
                                          </p:spTgt>
                                        </p:tgtEl>
                                        <p:attrNameLst>
                                          <p:attrName>style.visibility</p:attrName>
                                        </p:attrNameLst>
                                      </p:cBhvr>
                                      <p:to>
                                        <p:strVal val="visible"/>
                                      </p:to>
                                    </p:set>
                                  </p:childTnLst>
                                </p:cTn>
                              </p:par>
                            </p:childTnLst>
                          </p:cTn>
                        </p:par>
                        <p:par>
                          <p:cTn id="23" fill="hold" nodeType="afterGroup">
                            <p:stCondLst>
                              <p:cond delay="500"/>
                            </p:stCondLst>
                            <p:childTnLst>
                              <p:par>
                                <p:cTn id="24" presetID="1" presetClass="entr" presetSubtype="0" fill="hold" nodeType="afterEffect">
                                  <p:stCondLst>
                                    <p:cond delay="0"/>
                                  </p:stCondLst>
                                  <p:childTnLst>
                                    <p:set>
                                      <p:cBhvr>
                                        <p:cTn id="25" dur="1" fill="hold">
                                          <p:stCondLst>
                                            <p:cond delay="499"/>
                                          </p:stCondLst>
                                        </p:cTn>
                                        <p:tgtEl>
                                          <p:spTgt spid="571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build="p" bldLvl="5"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1" name="Rectangle 2"/>
          <p:cNvSpPr>
            <a:spLocks noGrp="1" noChangeArrowheads="1"/>
          </p:cNvSpPr>
          <p:nvPr>
            <p:ph type="title"/>
          </p:nvPr>
        </p:nvSpPr>
        <p:spPr>
          <a:xfrm>
            <a:off x="0" y="609600"/>
            <a:ext cx="9144000" cy="1143000"/>
          </a:xfrm>
        </p:spPr>
        <p:txBody>
          <a:bodyPr/>
          <a:lstStyle/>
          <a:p>
            <a:r>
              <a:rPr lang="en-US" smtClean="0"/>
              <a:t>Advantages of Technical Analysis</a:t>
            </a:r>
          </a:p>
        </p:txBody>
      </p:sp>
      <p:sp>
        <p:nvSpPr>
          <p:cNvPr id="572419" name="Rectangle 3"/>
          <p:cNvSpPr>
            <a:spLocks noGrp="1" noChangeArrowheads="1"/>
          </p:cNvSpPr>
          <p:nvPr>
            <p:ph type="body" idx="1"/>
          </p:nvPr>
        </p:nvSpPr>
        <p:spPr>
          <a:xfrm>
            <a:off x="1143000" y="1524000"/>
            <a:ext cx="7772400" cy="4114800"/>
          </a:xfrm>
        </p:spPr>
        <p:txBody>
          <a:bodyPr/>
          <a:lstStyle/>
          <a:p>
            <a:r>
              <a:rPr lang="en-US" sz="2800" smtClean="0"/>
              <a:t>Fundamental analyst must process new information and quickly determine a new intrinsic value, but technical analyst merely has to recognize a movement to a new equilibrium</a:t>
            </a:r>
          </a:p>
          <a:p>
            <a:r>
              <a:rPr lang="en-US" sz="2800" smtClean="0"/>
              <a:t>Technicians trade when a move to a new equilibrium is underway but a fundamental analyst finds undervalued securities that may not adjust their prices as quickly</a:t>
            </a:r>
          </a:p>
        </p:txBody>
      </p:sp>
      <p:pic>
        <p:nvPicPr>
          <p:cNvPr id="5724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1850" y="6291263"/>
            <a:ext cx="6858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17172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2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2419">
                                            <p:txEl>
                                              <p:pRg st="1" end="1"/>
                                            </p:txEl>
                                          </p:spTgt>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nodeType="afterEffect">
                                  <p:stCondLst>
                                    <p:cond delay="0"/>
                                  </p:stCondLst>
                                  <p:childTnLst>
                                    <p:set>
                                      <p:cBhvr>
                                        <p:cTn id="13" dur="1" fill="hold">
                                          <p:stCondLst>
                                            <p:cond delay="499"/>
                                          </p:stCondLst>
                                        </p:cTn>
                                        <p:tgtEl>
                                          <p:spTgt spid="5724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1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324600"/>
          </a:xfrm>
        </p:spPr>
        <p:txBody>
          <a:bodyPr>
            <a:normAutofit/>
          </a:bodyPr>
          <a:lstStyle/>
          <a:p>
            <a:pPr marL="0" indent="0">
              <a:buNone/>
            </a:pPr>
            <a:r>
              <a:rPr lang="en-US" b="1" dirty="0" smtClean="0"/>
              <a:t>2</a:t>
            </a:r>
            <a:r>
              <a:rPr lang="en-US" b="1" dirty="0"/>
              <a:t>. </a:t>
            </a:r>
            <a:r>
              <a:rPr lang="en-US" dirty="0">
                <a:latin typeface="Times New Roman" pitchFamily="18" charset="0"/>
                <a:cs typeface="Times New Roman" pitchFamily="18" charset="0"/>
              </a:rPr>
              <a:t>Challenges to Technical Trading Rules:-</a:t>
            </a:r>
            <a:r>
              <a:rPr lang="en-US" dirty="0"/>
              <a:t> </a:t>
            </a:r>
          </a:p>
          <a:p>
            <a:pPr algn="just">
              <a:buFont typeface="Wingdings" pitchFamily="2" charset="2"/>
              <a:buChar char="ü"/>
            </a:pPr>
            <a:r>
              <a:rPr lang="en-US" dirty="0">
                <a:latin typeface="Times New Roman" pitchFamily="18" charset="0"/>
                <a:cs typeface="Times New Roman" pitchFamily="18" charset="0"/>
              </a:rPr>
              <a:t>An obvious challenge to technical analysis is that the past price patterns or relationships between specific market variables and stock prices may not be repeated</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endParaRPr lang="en-US" dirty="0" smtClean="0"/>
          </a:p>
          <a:p>
            <a:pPr algn="just"/>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a result, a technique that </a:t>
            </a:r>
            <a:r>
              <a:rPr lang="en-US" dirty="0" smtClean="0">
                <a:latin typeface="Times New Roman" pitchFamily="18" charset="0"/>
                <a:cs typeface="Times New Roman" pitchFamily="18" charset="0"/>
              </a:rPr>
              <a:t>previously worked </a:t>
            </a:r>
            <a:r>
              <a:rPr lang="en-US" dirty="0">
                <a:latin typeface="Times New Roman" pitchFamily="18" charset="0"/>
                <a:cs typeface="Times New Roman" pitchFamily="18" charset="0"/>
              </a:rPr>
              <a:t>might miss subsequent market turns</a:t>
            </a:r>
            <a:r>
              <a:rPr lang="en-US" sz="3600" dirty="0">
                <a:latin typeface="Times New Roman" pitchFamily="18" charset="0"/>
                <a:cs typeface="Times New Roman" pitchFamily="18" charset="0"/>
              </a:rPr>
              <a:t>.</a:t>
            </a:r>
          </a:p>
          <a:p>
            <a:pPr algn="just">
              <a:buNone/>
            </a:pPr>
            <a:endParaRPr lang="en-US" dirty="0"/>
          </a:p>
        </p:txBody>
      </p:sp>
    </p:spTree>
    <p:extLst>
      <p:ext uri="{BB962C8B-B14F-4D97-AF65-F5344CB8AC3E}">
        <p14:creationId xmlns:p14="http://schemas.microsoft.com/office/powerpoint/2010/main" val="3484004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rgbClr val="F79646">
                    <a:lumMod val="75000"/>
                  </a:srgbClr>
                </a:solidFill>
              </a:rPr>
              <a:t>Strong form </a:t>
            </a:r>
            <a:r>
              <a:rPr lang="en-US" sz="2400" b="1" dirty="0" smtClean="0">
                <a:solidFill>
                  <a:srgbClr val="F79646">
                    <a:lumMod val="75000"/>
                  </a:srgbClr>
                </a:solidFill>
              </a:rPr>
              <a:t>efficiency</a:t>
            </a:r>
            <a:endParaRPr lang="en-US" dirty="0"/>
          </a:p>
        </p:txBody>
      </p:sp>
      <p:sp>
        <p:nvSpPr>
          <p:cNvPr id="3" name="Content Placeholder 2"/>
          <p:cNvSpPr>
            <a:spLocks noGrp="1"/>
          </p:cNvSpPr>
          <p:nvPr>
            <p:ph idx="1"/>
          </p:nvPr>
        </p:nvSpPr>
        <p:spPr/>
        <p:txBody>
          <a:bodyPr>
            <a:normAutofit fontScale="92500"/>
          </a:bodyPr>
          <a:lstStyle/>
          <a:p>
            <a:pPr lvl="0" algn="just"/>
            <a:r>
              <a:rPr lang="en-US" dirty="0">
                <a:solidFill>
                  <a:prstClr val="black"/>
                </a:solidFill>
              </a:rPr>
              <a:t>The strong form says that prices fully reflect all information, whether publicly available or not. </a:t>
            </a:r>
          </a:p>
          <a:p>
            <a:pPr lvl="0" algn="just"/>
            <a:r>
              <a:rPr lang="en-US" dirty="0">
                <a:solidFill>
                  <a:prstClr val="black"/>
                </a:solidFill>
              </a:rPr>
              <a:t>Even the knowledge of material, non-public information cannot be used to earn superior results. </a:t>
            </a:r>
          </a:p>
          <a:p>
            <a:pPr lvl="0" algn="just"/>
            <a:r>
              <a:rPr lang="en-US" dirty="0">
                <a:solidFill>
                  <a:prstClr val="black"/>
                </a:solidFill>
              </a:rPr>
              <a:t>Most studies have found that the markets are not efficient in this sense. </a:t>
            </a:r>
          </a:p>
          <a:p>
            <a:pPr lvl="1" algn="just"/>
            <a:r>
              <a:rPr lang="en-US" dirty="0">
                <a:solidFill>
                  <a:prstClr val="black"/>
                </a:solidFill>
              </a:rPr>
              <a:t>Studies have shown that insiders and specialists often earn excessive profits, but mutual funds do not.</a:t>
            </a:r>
          </a:p>
          <a:p>
            <a:endParaRPr lang="en-US" dirty="0"/>
          </a:p>
        </p:txBody>
      </p:sp>
    </p:spTree>
    <p:extLst>
      <p:ext uri="{BB962C8B-B14F-4D97-AF65-F5344CB8AC3E}">
        <p14:creationId xmlns:p14="http://schemas.microsoft.com/office/powerpoint/2010/main" val="33689732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a:bodyPr>
          <a:lstStyle/>
          <a:p>
            <a:pPr algn="just">
              <a:lnSpc>
                <a:spcPct val="150000"/>
              </a:lnSpc>
              <a:buFont typeface="Wingdings" pitchFamily="2" charset="2"/>
              <a:buChar char="ü"/>
            </a:pPr>
            <a:r>
              <a:rPr lang="en-US" dirty="0">
                <a:latin typeface="Times New Roman" pitchFamily="18" charset="0"/>
                <a:cs typeface="Times New Roman" pitchFamily="18" charset="0"/>
              </a:rPr>
              <a:t>Another problem with technical analysis is that the success of a particular trading rule </a:t>
            </a:r>
            <a:r>
              <a:rPr lang="en-US" dirty="0" smtClean="0">
                <a:latin typeface="Times New Roman" pitchFamily="18" charset="0"/>
                <a:cs typeface="Times New Roman" pitchFamily="18" charset="0"/>
              </a:rPr>
              <a:t>will encourage </a:t>
            </a:r>
            <a:r>
              <a:rPr lang="en-US" dirty="0">
                <a:latin typeface="Times New Roman" pitchFamily="18" charset="0"/>
                <a:cs typeface="Times New Roman" pitchFamily="18" charset="0"/>
              </a:rPr>
              <a:t>many investors to adopt it.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contended that this popularity and the resulting </a:t>
            </a:r>
            <a:r>
              <a:rPr lang="en-US" dirty="0" smtClean="0">
                <a:latin typeface="Times New Roman" pitchFamily="18" charset="0"/>
                <a:cs typeface="Times New Roman" pitchFamily="18" charset="0"/>
              </a:rPr>
              <a:t>competition will </a:t>
            </a:r>
            <a:r>
              <a:rPr lang="en-US" dirty="0">
                <a:latin typeface="Times New Roman" pitchFamily="18" charset="0"/>
                <a:cs typeface="Times New Roman" pitchFamily="18" charset="0"/>
              </a:rPr>
              <a:t>eventually </a:t>
            </a:r>
            <a:r>
              <a:rPr lang="en-US" b="1" i="1" dirty="0">
                <a:latin typeface="Times New Roman" pitchFamily="18" charset="0"/>
                <a:cs typeface="Times New Roman" pitchFamily="18" charset="0"/>
              </a:rPr>
              <a:t>neutralize</a:t>
            </a:r>
            <a:r>
              <a:rPr lang="en-US" dirty="0">
                <a:latin typeface="Times New Roman" pitchFamily="18" charset="0"/>
                <a:cs typeface="Times New Roman" pitchFamily="18" charset="0"/>
              </a:rPr>
              <a:t> the technique.</a:t>
            </a:r>
          </a:p>
        </p:txBody>
      </p:sp>
    </p:spTree>
    <p:extLst>
      <p:ext uri="{BB962C8B-B14F-4D97-AF65-F5344CB8AC3E}">
        <p14:creationId xmlns:p14="http://schemas.microsoft.com/office/powerpoint/2010/main" val="11883419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lstStyle/>
          <a:p>
            <a:endParaRPr lang="en-US" dirty="0" smtClean="0"/>
          </a:p>
          <a:p>
            <a:pPr algn="just">
              <a:buFont typeface="Wingdings" pitchFamily="2" charset="2"/>
              <a:buChar char="ü"/>
            </a:pPr>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we examine specific trading rules, </a:t>
            </a:r>
            <a:r>
              <a:rPr lang="en-US" i="1" dirty="0">
                <a:latin typeface="Times New Roman" pitchFamily="18" charset="0"/>
                <a:cs typeface="Times New Roman" pitchFamily="18" charset="0"/>
              </a:rPr>
              <a:t>they all require a great deal </a:t>
            </a:r>
            <a:r>
              <a:rPr lang="en-US" i="1" dirty="0" smtClean="0">
                <a:latin typeface="Times New Roman" pitchFamily="18" charset="0"/>
                <a:cs typeface="Times New Roman" pitchFamily="18" charset="0"/>
              </a:rPr>
              <a:t>of </a:t>
            </a:r>
            <a:r>
              <a:rPr lang="en-US" sz="3600" b="1" i="1" dirty="0" smtClean="0">
                <a:latin typeface="Times New Roman" pitchFamily="18" charset="0"/>
                <a:cs typeface="Times New Roman" pitchFamily="18" charset="0"/>
              </a:rPr>
              <a:t>subjective </a:t>
            </a:r>
            <a:r>
              <a:rPr lang="en-US" sz="3600" b="1" i="1" dirty="0">
                <a:latin typeface="Times New Roman" pitchFamily="18" charset="0"/>
                <a:cs typeface="Times New Roman" pitchFamily="18" charset="0"/>
              </a:rPr>
              <a:t>judgment</a:t>
            </a:r>
            <a:r>
              <a:rPr lang="en-US" i="1" dirty="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same price pattern may arrive at </a:t>
            </a:r>
            <a:r>
              <a:rPr lang="en-US" sz="2800" dirty="0" smtClean="0">
                <a:latin typeface="Times New Roman" pitchFamily="18" charset="0"/>
                <a:cs typeface="Times New Roman" pitchFamily="18" charset="0"/>
              </a:rPr>
              <a:t>widely different </a:t>
            </a:r>
            <a:r>
              <a:rPr lang="en-US" sz="2800" dirty="0">
                <a:latin typeface="Times New Roman" pitchFamily="18" charset="0"/>
                <a:cs typeface="Times New Roman" pitchFamily="18" charset="0"/>
              </a:rPr>
              <a:t>interpretations of what has happened and, therefore, will come to different </a:t>
            </a:r>
            <a:r>
              <a:rPr lang="en-US" sz="2800" dirty="0" smtClean="0">
                <a:latin typeface="Times New Roman" pitchFamily="18" charset="0"/>
                <a:cs typeface="Times New Roman" pitchFamily="18" charset="0"/>
              </a:rPr>
              <a:t>investment decisions.</a:t>
            </a:r>
          </a:p>
          <a:p>
            <a:endParaRPr lang="en-US" sz="2800" dirty="0" smtClean="0"/>
          </a:p>
          <a:p>
            <a:pPr algn="just">
              <a:buFont typeface="Wingdings" pitchFamily="2" charset="2"/>
              <a:buChar char="ü"/>
            </a:pPr>
            <a:r>
              <a:rPr lang="en-US" b="1" i="1" dirty="0" smtClean="0">
                <a:latin typeface="Times New Roman" pitchFamily="18" charset="0"/>
                <a:cs typeface="Times New Roman" pitchFamily="18" charset="0"/>
              </a:rPr>
              <a:t>In </a:t>
            </a:r>
            <a:r>
              <a:rPr lang="en-US" b="1" i="1" dirty="0">
                <a:latin typeface="Times New Roman" pitchFamily="18" charset="0"/>
                <a:cs typeface="Times New Roman" pitchFamily="18" charset="0"/>
              </a:rPr>
              <a:t>connection with several trading rules, the standard </a:t>
            </a:r>
            <a:r>
              <a:rPr lang="en-US" b="1" i="1" dirty="0" smtClean="0">
                <a:latin typeface="Times New Roman" pitchFamily="18" charset="0"/>
                <a:cs typeface="Times New Roman" pitchFamily="18" charset="0"/>
              </a:rPr>
              <a:t>values that </a:t>
            </a:r>
            <a:r>
              <a:rPr lang="en-US" b="1" i="1" dirty="0">
                <a:latin typeface="Times New Roman" pitchFamily="18" charset="0"/>
                <a:cs typeface="Times New Roman" pitchFamily="18" charset="0"/>
              </a:rPr>
              <a:t>signal investment decisions can change over time</a:t>
            </a:r>
          </a:p>
        </p:txBody>
      </p:sp>
    </p:spTree>
    <p:extLst>
      <p:ext uri="{BB962C8B-B14F-4D97-AF65-F5344CB8AC3E}">
        <p14:creationId xmlns:p14="http://schemas.microsoft.com/office/powerpoint/2010/main" val="7501410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7673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a:solidFill>
                  <a:srgbClr val="FF0000"/>
                </a:solidFill>
              </a:rPr>
              <a:t>The Weak Form</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sz="3000" dirty="0">
                <a:solidFill>
                  <a:prstClr val="black"/>
                </a:solidFill>
              </a:rPr>
              <a:t>The weak form of the EMH says that </a:t>
            </a:r>
            <a:r>
              <a:rPr lang="en-US" sz="3000" dirty="0">
                <a:solidFill>
                  <a:srgbClr val="FF0000"/>
                </a:solidFill>
              </a:rPr>
              <a:t>past</a:t>
            </a:r>
            <a:r>
              <a:rPr lang="en-US" sz="3000" dirty="0">
                <a:solidFill>
                  <a:prstClr val="black"/>
                </a:solidFill>
              </a:rPr>
              <a:t> prices, volume, and other market statistics provide no information that can be used to predict future prices. </a:t>
            </a:r>
          </a:p>
          <a:p>
            <a:pPr lvl="0" algn="just"/>
            <a:r>
              <a:rPr lang="en-US" sz="3000" dirty="0">
                <a:solidFill>
                  <a:prstClr val="black"/>
                </a:solidFill>
              </a:rPr>
              <a:t>If stock price changes are random, then past prices cannot be used to forecast future prices. </a:t>
            </a:r>
          </a:p>
          <a:p>
            <a:pPr lvl="0" algn="just"/>
            <a:r>
              <a:rPr lang="en-US" sz="3000" dirty="0">
                <a:solidFill>
                  <a:prstClr val="black"/>
                </a:solidFill>
              </a:rPr>
              <a:t>Most research supports the notion that the markets are weak form efficient. </a:t>
            </a:r>
          </a:p>
          <a:p>
            <a:pPr lvl="0" algn="just">
              <a:buNone/>
            </a:pPr>
            <a:r>
              <a:rPr lang="en-US" sz="3000" dirty="0">
                <a:solidFill>
                  <a:prstClr val="black"/>
                </a:solidFill>
              </a:rPr>
              <a:t>	</a:t>
            </a:r>
            <a:r>
              <a:rPr lang="en-US" sz="3000" dirty="0" err="1">
                <a:solidFill>
                  <a:srgbClr val="00B0F0"/>
                </a:solidFill>
              </a:rPr>
              <a:t>Nisar</a:t>
            </a:r>
            <a:r>
              <a:rPr lang="en-US" sz="3000" dirty="0">
                <a:solidFill>
                  <a:srgbClr val="00B0F0"/>
                </a:solidFill>
              </a:rPr>
              <a:t> and Muhammad </a:t>
            </a:r>
            <a:r>
              <a:rPr lang="en-US" sz="3000" i="1" dirty="0">
                <a:solidFill>
                  <a:srgbClr val="00B0F0"/>
                </a:solidFill>
              </a:rPr>
              <a:t>Testing Weak Form of Efficient Market Hypothesis: Empirical Evidence from South-Asia World Applied Sciences Journal 17 (4): 414-427, 2012 47</a:t>
            </a:r>
            <a:endParaRPr lang="en-US" sz="3000" dirty="0">
              <a:solidFill>
                <a:srgbClr val="00B0F0"/>
              </a:solidFill>
            </a:endParaRPr>
          </a:p>
          <a:p>
            <a:pPr lvl="0"/>
            <a:endParaRPr lang="en-US" sz="3000" dirty="0">
              <a:solidFill>
                <a:prstClr val="black"/>
              </a:solidFill>
            </a:endParaRPr>
          </a:p>
          <a:p>
            <a:endParaRPr lang="en-US" dirty="0"/>
          </a:p>
        </p:txBody>
      </p:sp>
    </p:spTree>
    <p:extLst>
      <p:ext uri="{BB962C8B-B14F-4D97-AF65-F5344CB8AC3E}">
        <p14:creationId xmlns:p14="http://schemas.microsoft.com/office/powerpoint/2010/main" val="1078011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FF0000"/>
                </a:solidFill>
              </a:rPr>
              <a:t>The Semi-strong Form</a:t>
            </a:r>
            <a:endParaRPr lang="en-US" dirty="0"/>
          </a:p>
        </p:txBody>
      </p:sp>
      <p:sp>
        <p:nvSpPr>
          <p:cNvPr id="3" name="Content Placeholder 2"/>
          <p:cNvSpPr>
            <a:spLocks noGrp="1"/>
          </p:cNvSpPr>
          <p:nvPr>
            <p:ph idx="1"/>
          </p:nvPr>
        </p:nvSpPr>
        <p:spPr/>
        <p:txBody>
          <a:bodyPr>
            <a:normAutofit fontScale="85000" lnSpcReduction="10000"/>
          </a:bodyPr>
          <a:lstStyle/>
          <a:p>
            <a:pPr lvl="0" algn="just"/>
            <a:r>
              <a:rPr lang="en-US" sz="2800" dirty="0">
                <a:solidFill>
                  <a:prstClr val="black"/>
                </a:solidFill>
              </a:rPr>
              <a:t>The semi-strong form says that prices fully reflect all </a:t>
            </a:r>
            <a:r>
              <a:rPr lang="en-US" sz="2800" dirty="0">
                <a:solidFill>
                  <a:srgbClr val="0000FF"/>
                </a:solidFill>
              </a:rPr>
              <a:t>publicly available information and expectations </a:t>
            </a:r>
            <a:r>
              <a:rPr lang="en-US" sz="2800" dirty="0">
                <a:solidFill>
                  <a:prstClr val="black"/>
                </a:solidFill>
              </a:rPr>
              <a:t>about the future. </a:t>
            </a:r>
          </a:p>
          <a:p>
            <a:pPr lvl="0" algn="just"/>
            <a:r>
              <a:rPr lang="en-US" sz="2800" dirty="0">
                <a:solidFill>
                  <a:prstClr val="black"/>
                </a:solidFill>
              </a:rPr>
              <a:t>This suggests that prices adjust very rapidly to new information, and that old information cannot be used to earn superior returns. </a:t>
            </a:r>
          </a:p>
          <a:p>
            <a:pPr lvl="0" algn="just"/>
            <a:r>
              <a:rPr lang="en-US" sz="2800" dirty="0">
                <a:solidFill>
                  <a:prstClr val="black"/>
                </a:solidFill>
              </a:rPr>
              <a:t>Most studies find that the markets are reasonably efficient in this sense, but the evidence is somewhat mixed. </a:t>
            </a:r>
          </a:p>
          <a:p>
            <a:pPr lvl="0" algn="just">
              <a:buNone/>
            </a:pPr>
            <a:r>
              <a:rPr lang="en-US" sz="2800" dirty="0">
                <a:solidFill>
                  <a:prstClr val="black"/>
                </a:solidFill>
              </a:rPr>
              <a:t>	</a:t>
            </a:r>
            <a:r>
              <a:rPr lang="en-US" sz="2800" dirty="0">
                <a:solidFill>
                  <a:srgbClr val="FF0000"/>
                </a:solidFill>
              </a:rPr>
              <a:t>Raja, </a:t>
            </a:r>
            <a:r>
              <a:rPr lang="en-US" sz="2800" dirty="0" err="1">
                <a:solidFill>
                  <a:srgbClr val="FF0000"/>
                </a:solidFill>
              </a:rPr>
              <a:t>Sudhahar</a:t>
            </a:r>
            <a:r>
              <a:rPr lang="en-US" sz="2800" dirty="0">
                <a:solidFill>
                  <a:srgbClr val="FF0000"/>
                </a:solidFill>
              </a:rPr>
              <a:t>, </a:t>
            </a:r>
            <a:r>
              <a:rPr lang="en-US" sz="2800" dirty="0" err="1">
                <a:solidFill>
                  <a:srgbClr val="FF0000"/>
                </a:solidFill>
              </a:rPr>
              <a:t>Selvam</a:t>
            </a:r>
            <a:r>
              <a:rPr lang="en-US" sz="2800" dirty="0">
                <a:solidFill>
                  <a:srgbClr val="FF0000"/>
                </a:solidFill>
              </a:rPr>
              <a:t> </a:t>
            </a:r>
            <a:r>
              <a:rPr lang="en-US" sz="2800" i="1" dirty="0">
                <a:solidFill>
                  <a:srgbClr val="FF0000"/>
                </a:solidFill>
              </a:rPr>
              <a:t>Testing the Semi-Strong form Efficiency of Indian Stock Market with Respect to Information Content of Stock Split Announcement – A study in IT Industry International Research Journal of Finance and Economics 25, 7-20, 2009 </a:t>
            </a:r>
          </a:p>
          <a:p>
            <a:pPr lvl="0" algn="just"/>
            <a:endParaRPr lang="en-US" sz="2800" dirty="0">
              <a:solidFill>
                <a:prstClr val="black"/>
              </a:solidFill>
            </a:endParaRPr>
          </a:p>
          <a:p>
            <a:pPr lvl="0"/>
            <a:endParaRPr lang="en-US" sz="3000" dirty="0">
              <a:solidFill>
                <a:prstClr val="black"/>
              </a:solidFill>
            </a:endParaRPr>
          </a:p>
          <a:p>
            <a:endParaRPr lang="en-US" dirty="0"/>
          </a:p>
        </p:txBody>
      </p:sp>
    </p:spTree>
    <p:extLst>
      <p:ext uri="{BB962C8B-B14F-4D97-AF65-F5344CB8AC3E}">
        <p14:creationId xmlns:p14="http://schemas.microsoft.com/office/powerpoint/2010/main" val="393943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i="1" dirty="0">
                <a:solidFill>
                  <a:srgbClr val="00B0F0"/>
                </a:solidFill>
              </a:rPr>
              <a:t>Features of efficient markets</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sz="3000" dirty="0">
                <a:solidFill>
                  <a:prstClr val="black"/>
                </a:solidFill>
              </a:rPr>
              <a:t>Stock markets that are efficient (or semi-efficient) are therefore markets in which:</a:t>
            </a:r>
          </a:p>
          <a:p>
            <a:pPr lvl="1" algn="just">
              <a:buNone/>
            </a:pPr>
            <a:r>
              <a:rPr lang="en-US" sz="2600" dirty="0">
                <a:solidFill>
                  <a:prstClr val="black"/>
                </a:solidFill>
              </a:rPr>
              <a:t>(a) The prices of securities bought and sold </a:t>
            </a:r>
            <a:r>
              <a:rPr lang="en-US" sz="2600" b="1" dirty="0">
                <a:solidFill>
                  <a:prstClr val="black"/>
                </a:solidFill>
              </a:rPr>
              <a:t>reflect all the relevant information </a:t>
            </a:r>
            <a:r>
              <a:rPr lang="en-US" sz="2600" dirty="0">
                <a:solidFill>
                  <a:prstClr val="black"/>
                </a:solidFill>
              </a:rPr>
              <a:t>available to the buyers and sellers, and share prices change quickly to reflect all new information about future prospects.</a:t>
            </a:r>
          </a:p>
          <a:p>
            <a:pPr lvl="1" algn="just">
              <a:buNone/>
            </a:pPr>
            <a:r>
              <a:rPr lang="en-US" sz="2600" dirty="0">
                <a:solidFill>
                  <a:prstClr val="black"/>
                </a:solidFill>
              </a:rPr>
              <a:t>(b) No individual dominates the market.</a:t>
            </a:r>
          </a:p>
          <a:p>
            <a:pPr lvl="1" algn="just">
              <a:buNone/>
            </a:pPr>
            <a:r>
              <a:rPr lang="en-US" sz="2600" dirty="0">
                <a:solidFill>
                  <a:prstClr val="black"/>
                </a:solidFill>
              </a:rPr>
              <a:t>(c) </a:t>
            </a:r>
            <a:r>
              <a:rPr lang="en-US" sz="2600" b="1" dirty="0">
                <a:solidFill>
                  <a:prstClr val="black"/>
                </a:solidFill>
              </a:rPr>
              <a:t>Transaction costs </a:t>
            </a:r>
            <a:r>
              <a:rPr lang="en-US" sz="2600" dirty="0">
                <a:solidFill>
                  <a:prstClr val="black"/>
                </a:solidFill>
              </a:rPr>
              <a:t>of buying and selling are not so high as to discourage trading significantly.</a:t>
            </a:r>
          </a:p>
          <a:p>
            <a:pPr lvl="1" algn="just">
              <a:buNone/>
            </a:pPr>
            <a:r>
              <a:rPr lang="en-US" sz="2600" dirty="0">
                <a:solidFill>
                  <a:prstClr val="black"/>
                </a:solidFill>
              </a:rPr>
              <a:t>(d) Investors are </a:t>
            </a:r>
            <a:r>
              <a:rPr lang="en-US" sz="2600" b="1" dirty="0">
                <a:solidFill>
                  <a:prstClr val="black"/>
                </a:solidFill>
              </a:rPr>
              <a:t>rational </a:t>
            </a:r>
            <a:r>
              <a:rPr lang="en-US" sz="2600" dirty="0">
                <a:solidFill>
                  <a:prstClr val="black"/>
                </a:solidFill>
              </a:rPr>
              <a:t>and so make rational buying and selling decisions, and value shares in a rational way</a:t>
            </a:r>
            <a:r>
              <a:rPr lang="en-US" sz="2600" b="1" dirty="0">
                <a:solidFill>
                  <a:prstClr val="black"/>
                </a:solidFill>
              </a:rPr>
              <a:t>.</a:t>
            </a:r>
            <a:endParaRPr lang="en-US" sz="2600" dirty="0">
              <a:solidFill>
                <a:prstClr val="black"/>
              </a:solidFill>
            </a:endParaRPr>
          </a:p>
          <a:p>
            <a:pPr lvl="1" algn="just">
              <a:buNone/>
            </a:pPr>
            <a:r>
              <a:rPr lang="en-US" sz="2600" dirty="0">
                <a:solidFill>
                  <a:prstClr val="black"/>
                </a:solidFill>
              </a:rPr>
              <a:t>(e) There are low, or no, costs of </a:t>
            </a:r>
            <a:r>
              <a:rPr lang="en-US" sz="2600" b="1" dirty="0">
                <a:solidFill>
                  <a:prstClr val="black"/>
                </a:solidFill>
              </a:rPr>
              <a:t>acquiring information.</a:t>
            </a:r>
            <a:endParaRPr lang="en-US" sz="2600" dirty="0">
              <a:solidFill>
                <a:prstClr val="black"/>
              </a:solidFill>
            </a:endParaRPr>
          </a:p>
          <a:p>
            <a:pPr lvl="0" algn="just"/>
            <a:endParaRPr lang="en-US" sz="3000" dirty="0">
              <a:solidFill>
                <a:prstClr val="black"/>
              </a:solidFill>
            </a:endParaRPr>
          </a:p>
          <a:p>
            <a:pPr lvl="0"/>
            <a:endParaRPr lang="en-US" sz="3000" dirty="0">
              <a:solidFill>
                <a:prstClr val="black"/>
              </a:solidFill>
            </a:endParaRPr>
          </a:p>
          <a:p>
            <a:endParaRPr lang="en-US" dirty="0"/>
          </a:p>
        </p:txBody>
      </p:sp>
    </p:spTree>
    <p:extLst>
      <p:ext uri="{BB962C8B-B14F-4D97-AF65-F5344CB8AC3E}">
        <p14:creationId xmlns:p14="http://schemas.microsoft.com/office/powerpoint/2010/main" val="297243603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1012</TotalTime>
  <Words>3712</Words>
  <Application>Microsoft Office PowerPoint</Application>
  <PresentationFormat>On-screen Show (4:3)</PresentationFormat>
  <Paragraphs>405</Paragraphs>
  <Slides>62</Slides>
  <Notes>1</Notes>
  <HiddenSlides>0</HiddenSlides>
  <MMClips>0</MMClips>
  <ScaleCrop>false</ScaleCrop>
  <HeadingPairs>
    <vt:vector size="4" baseType="variant">
      <vt:variant>
        <vt:lpstr>Theme</vt:lpstr>
      </vt:variant>
      <vt:variant>
        <vt:i4>5</vt:i4>
      </vt:variant>
      <vt:variant>
        <vt:lpstr>Slide Titles</vt:lpstr>
      </vt:variant>
      <vt:variant>
        <vt:i4>62</vt:i4>
      </vt:variant>
    </vt:vector>
  </HeadingPairs>
  <TitlesOfParts>
    <vt:vector size="67" baseType="lpstr">
      <vt:lpstr>Office Theme</vt:lpstr>
      <vt:lpstr>Flow</vt:lpstr>
      <vt:lpstr>1_Flow</vt:lpstr>
      <vt:lpstr>Edge</vt:lpstr>
      <vt:lpstr>1_Office Theme</vt:lpstr>
      <vt:lpstr>CHAPTER FIVE </vt:lpstr>
      <vt:lpstr>Introduction</vt:lpstr>
      <vt:lpstr>Efficient Market Hypothesis/Theory (EMH) and Its Implication </vt:lpstr>
      <vt:lpstr>Definition of Efficient Markets</vt:lpstr>
      <vt:lpstr>Cont’d</vt:lpstr>
      <vt:lpstr>Strong form efficiency</vt:lpstr>
      <vt:lpstr>The Weak Form</vt:lpstr>
      <vt:lpstr>The Semi-strong Form</vt:lpstr>
      <vt:lpstr>Features of efficient markets</vt:lpstr>
      <vt:lpstr>Cont’d</vt:lpstr>
      <vt:lpstr>Implications of efficient market hypothesis for the financial manager</vt:lpstr>
      <vt:lpstr>Cont’d</vt:lpstr>
      <vt:lpstr> 1.FUNDAMENTAL ANALYSIS </vt:lpstr>
      <vt:lpstr>Fundamental Analysis thus involves in 3 steps</vt:lpstr>
      <vt:lpstr>1. Macroeconomic analysis</vt:lpstr>
      <vt:lpstr>         Economic Analysis </vt:lpstr>
      <vt:lpstr>Continued….</vt:lpstr>
      <vt:lpstr>(1) GDP </vt:lpstr>
      <vt:lpstr> (2) Savings and Investment </vt:lpstr>
      <vt:lpstr>(3) Inflation  </vt:lpstr>
      <vt:lpstr>(5) Rates of Interest </vt:lpstr>
      <vt:lpstr> (6) Govt. Revenue, Expenditure &amp; Deficits </vt:lpstr>
      <vt:lpstr>Budget Deficit </vt:lpstr>
      <vt:lpstr>(7) Infrastructure Facilities </vt:lpstr>
      <vt:lpstr>(8) Monsoon and Agriculture </vt:lpstr>
      <vt:lpstr>(9) Political Stability </vt:lpstr>
      <vt:lpstr>(10)Exchange rate </vt:lpstr>
      <vt:lpstr>2. INDUSTRY ANALYSIS </vt:lpstr>
      <vt:lpstr>1. Life cycle of an industry </vt:lpstr>
      <vt:lpstr>Cont,,,,</vt:lpstr>
      <vt:lpstr>Cont,,,,</vt:lpstr>
      <vt:lpstr>PowerPoint Presentation</vt:lpstr>
      <vt:lpstr>Cont,,,,</vt:lpstr>
      <vt:lpstr>2. Characteristics of an industry </vt:lpstr>
      <vt:lpstr>3. Profit potential of an industry  </vt:lpstr>
      <vt:lpstr>PowerPoint Presentation</vt:lpstr>
      <vt:lpstr>PowerPoint Presentation</vt:lpstr>
      <vt:lpstr>(V)Bargaining Power of Suppliers </vt:lpstr>
      <vt:lpstr>The Five Competitive Forces Model </vt:lpstr>
      <vt:lpstr> 3. COMPANY ANALYSIS </vt:lpstr>
      <vt:lpstr>Marketing success</vt:lpstr>
      <vt:lpstr>Marketing success</vt:lpstr>
      <vt:lpstr>Accounting Policies </vt:lpstr>
      <vt:lpstr>   Organizational performance and Management functions  </vt:lpstr>
      <vt:lpstr>Evaluating Management Quality </vt:lpstr>
      <vt:lpstr>Capital Structure</vt:lpstr>
      <vt:lpstr>Financial  Analysis</vt:lpstr>
      <vt:lpstr>Financial  Analysis</vt:lpstr>
      <vt:lpstr>Financial Ratio Analysis </vt:lpstr>
      <vt:lpstr>Liquidity Ratios</vt:lpstr>
      <vt:lpstr>Debt Ratios</vt:lpstr>
      <vt:lpstr>Profitability Ratios</vt:lpstr>
      <vt:lpstr>Efficiency Ratios</vt:lpstr>
      <vt:lpstr>Technical Analysis </vt:lpstr>
      <vt:lpstr>PowerPoint Presentation</vt:lpstr>
      <vt:lpstr>PowerPoint Presentation</vt:lpstr>
      <vt:lpstr>Advantages of Technical Analysis</vt:lpstr>
      <vt:lpstr>Advantages of Technical Analysis</vt:lpstr>
      <vt:lpstr>PowerPoint Presentation</vt:lpstr>
      <vt:lpstr>PowerPoint Presentation</vt:lpstr>
      <vt:lpstr>PowerPoint Presentation</vt:lpstr>
      <vt:lpstr>Cont’d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indian</dc:creator>
  <cp:lastModifiedBy>dmu</cp:lastModifiedBy>
  <cp:revision>176</cp:revision>
  <dcterms:created xsi:type="dcterms:W3CDTF">2006-08-16T00:00:00Z</dcterms:created>
  <dcterms:modified xsi:type="dcterms:W3CDTF">2020-03-08T09:50:53Z</dcterms:modified>
</cp:coreProperties>
</file>