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8" r:id="rId4"/>
    <p:sldId id="269" r:id="rId5"/>
    <p:sldId id="267" r:id="rId6"/>
    <p:sldId id="262" r:id="rId7"/>
    <p:sldId id="260" r:id="rId8"/>
    <p:sldId id="261" r:id="rId9"/>
    <p:sldId id="263" r:id="rId10"/>
    <p:sldId id="264" r:id="rId11"/>
    <p:sldId id="265" r:id="rId12"/>
    <p:sldId id="270" r:id="rId13"/>
    <p:sldId id="271" r:id="rId14"/>
    <p:sldId id="272" r:id="rId15"/>
    <p:sldId id="273" r:id="rId16"/>
    <p:sldId id="275" r:id="rId17"/>
    <p:sldId id="297" r:id="rId18"/>
    <p:sldId id="298" r:id="rId19"/>
    <p:sldId id="259" r:id="rId20"/>
    <p:sldId id="276" r:id="rId21"/>
    <p:sldId id="296" r:id="rId22"/>
    <p:sldId id="277" r:id="rId23"/>
    <p:sldId id="279" r:id="rId24"/>
    <p:sldId id="282" r:id="rId25"/>
    <p:sldId id="283" r:id="rId26"/>
    <p:sldId id="284" r:id="rId27"/>
    <p:sldId id="285" r:id="rId28"/>
    <p:sldId id="286" r:id="rId29"/>
    <p:sldId id="287" r:id="rId30"/>
    <p:sldId id="288" r:id="rId31"/>
    <p:sldId id="289" r:id="rId32"/>
    <p:sldId id="290" r:id="rId33"/>
    <p:sldId id="295" r:id="rId34"/>
    <p:sldId id="291" r:id="rId35"/>
    <p:sldId id="294" r:id="rId36"/>
    <p:sldId id="292" r:id="rId37"/>
    <p:sldId id="299"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6600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3" autoAdjust="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389BF2-3580-4755-BFC5-FE98C7F2FDBF}"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389BF2-3580-4755-BFC5-FE98C7F2FDBF}"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389BF2-3580-4755-BFC5-FE98C7F2FDBF}"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389BF2-3580-4755-BFC5-FE98C7F2FDBF}"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389BF2-3580-4755-BFC5-FE98C7F2FDBF}"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389BF2-3580-4755-BFC5-FE98C7F2FDBF}"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389BF2-3580-4755-BFC5-FE98C7F2FDBF}"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389BF2-3580-4755-BFC5-FE98C7F2FDBF}"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389BF2-3580-4755-BFC5-FE98C7F2FDBF}"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389BF2-3580-4755-BFC5-FE98C7F2FDBF}"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389BF2-3580-4755-BFC5-FE98C7F2FDBF}"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919E98-6AE9-4E5A-873D-274614AE6F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389BF2-3580-4755-BFC5-FE98C7F2FDBF}" type="datetimeFigureOut">
              <a:rPr lang="en-US" smtClean="0"/>
              <a:pPr/>
              <a:t>3/8/2020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19E98-6AE9-4E5A-873D-274614AE6F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lstStyle/>
          <a:p>
            <a:pPr algn="ctr">
              <a:buNone/>
            </a:pPr>
            <a:endParaRPr lang="en-US" b="1" dirty="0"/>
          </a:p>
          <a:p>
            <a:pPr algn="ctr">
              <a:buNone/>
            </a:pPr>
            <a:endParaRPr lang="en-US" b="1" dirty="0" smtClean="0"/>
          </a:p>
          <a:p>
            <a:pPr algn="ctr">
              <a:buNone/>
            </a:pPr>
            <a:r>
              <a:rPr lang="en-US" sz="4400" b="1" i="1" dirty="0" smtClean="0">
                <a:solidFill>
                  <a:srgbClr val="002060"/>
                </a:solidFill>
                <a:latin typeface="Bell MT" pitchFamily="18" charset="0"/>
              </a:rPr>
              <a:t>Chapter- Three</a:t>
            </a:r>
          </a:p>
          <a:p>
            <a:pPr algn="ctr">
              <a:buNone/>
            </a:pPr>
            <a:r>
              <a:rPr lang="en-US" sz="4400" b="1" i="1" dirty="0" smtClean="0">
                <a:solidFill>
                  <a:srgbClr val="002060"/>
                </a:solidFill>
                <a:latin typeface="Bell MT" pitchFamily="18" charset="0"/>
              </a:rPr>
              <a:t>Portfolio </a:t>
            </a:r>
            <a:r>
              <a:rPr lang="en-US" sz="4400" b="1" i="1" dirty="0">
                <a:solidFill>
                  <a:srgbClr val="002060"/>
                </a:solidFill>
                <a:latin typeface="Bell MT" pitchFamily="18" charset="0"/>
              </a:rPr>
              <a:t>theory </a:t>
            </a:r>
          </a:p>
          <a:p>
            <a:pPr lvl="1">
              <a:buNone/>
            </a:pPr>
            <a:r>
              <a:rPr lang="en-US" dirty="0" smtClean="0"/>
              <a:t> </a:t>
            </a:r>
            <a:endParaRPr lang="en-US" sz="3200"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685800"/>
            <a:ext cx="8686800" cy="5943600"/>
          </a:xfrm>
        </p:spPr>
        <p:txBody>
          <a:bodyPr>
            <a:normAutofit fontScale="92500" lnSpcReduction="20000"/>
          </a:bodyPr>
          <a:lstStyle/>
          <a:p>
            <a:pPr>
              <a:buNone/>
            </a:pPr>
            <a:r>
              <a:rPr lang="en-US" b="1" dirty="0" smtClean="0">
                <a:solidFill>
                  <a:srgbClr val="008000"/>
                </a:solidFill>
              </a:rPr>
              <a:t>       The Asset Allocation Decision:</a:t>
            </a:r>
          </a:p>
          <a:p>
            <a:pPr algn="just"/>
            <a:r>
              <a:rPr lang="en-US" dirty="0" smtClean="0">
                <a:solidFill>
                  <a:srgbClr val="6600CC"/>
                </a:solidFill>
              </a:rPr>
              <a:t>Factors </a:t>
            </a:r>
            <a:r>
              <a:rPr lang="en-US" dirty="0">
                <a:solidFill>
                  <a:srgbClr val="6600CC"/>
                </a:solidFill>
              </a:rPr>
              <a:t>to consider in making the asset allocation decision </a:t>
            </a:r>
            <a:r>
              <a:rPr lang="en-US" dirty="0"/>
              <a:t>include </a:t>
            </a:r>
            <a:r>
              <a:rPr lang="en-US" i="1" dirty="0">
                <a:solidFill>
                  <a:srgbClr val="FF33CC"/>
                </a:solidFill>
              </a:rPr>
              <a:t>the investor's return requirements (current income versus future income), the investor's risk tolerance, and the time horizon. </a:t>
            </a:r>
            <a:endParaRPr lang="en-US" i="1" dirty="0" smtClean="0">
              <a:solidFill>
                <a:srgbClr val="FF33CC"/>
              </a:solidFill>
            </a:endParaRPr>
          </a:p>
          <a:p>
            <a:pPr algn="just"/>
            <a:r>
              <a:rPr lang="en-US" dirty="0" smtClean="0"/>
              <a:t>This </a:t>
            </a:r>
            <a:r>
              <a:rPr lang="en-US" dirty="0"/>
              <a:t>is done in conjunction with the investment manager's expectations about the Capital markets and about individual assets.</a:t>
            </a:r>
          </a:p>
          <a:p>
            <a:pPr algn="just"/>
            <a:r>
              <a:rPr lang="en-US" dirty="0"/>
              <a:t>How asset allocation decisions are made by investors remains a subject that is not fully understood. </a:t>
            </a:r>
            <a:endParaRPr lang="en-US" dirty="0" smtClean="0"/>
          </a:p>
          <a:p>
            <a:pPr algn="just"/>
            <a:r>
              <a:rPr lang="en-US" dirty="0" smtClean="0"/>
              <a:t>It </a:t>
            </a:r>
            <a:r>
              <a:rPr lang="en-US" dirty="0"/>
              <a:t>is known that actual allocation decisions often differ widely from how investors say they will allocate assets.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3" name="Content Placeholder 2"/>
          <p:cNvSpPr>
            <a:spLocks noGrp="1"/>
          </p:cNvSpPr>
          <p:nvPr>
            <p:ph idx="1"/>
          </p:nvPr>
        </p:nvSpPr>
        <p:spPr>
          <a:xfrm>
            <a:off x="152400" y="762000"/>
            <a:ext cx="8763000" cy="5943600"/>
          </a:xfrm>
        </p:spPr>
        <p:txBody>
          <a:bodyPr>
            <a:normAutofit fontScale="92500" lnSpcReduction="20000"/>
          </a:bodyPr>
          <a:lstStyle/>
          <a:p>
            <a:pPr algn="just">
              <a:buNone/>
            </a:pPr>
            <a:r>
              <a:rPr lang="en-US" b="1" dirty="0" smtClean="0">
                <a:solidFill>
                  <a:srgbClr val="FF33CC"/>
                </a:solidFill>
              </a:rPr>
              <a:t>Types of Asset Allocation:</a:t>
            </a:r>
            <a:endParaRPr lang="en-US" dirty="0">
              <a:solidFill>
                <a:srgbClr val="FF33CC"/>
              </a:solidFill>
            </a:endParaRPr>
          </a:p>
          <a:p>
            <a:pPr algn="just"/>
            <a:r>
              <a:rPr lang="en-US" dirty="0"/>
              <a:t>Two categories in asset allocation are defined:</a:t>
            </a:r>
          </a:p>
          <a:p>
            <a:pPr lvl="0" algn="just">
              <a:buNone/>
            </a:pPr>
            <a:r>
              <a:rPr lang="en-US" dirty="0" smtClean="0">
                <a:solidFill>
                  <a:srgbClr val="008000"/>
                </a:solidFill>
              </a:rPr>
              <a:t>      1. Strategic </a:t>
            </a:r>
            <a:r>
              <a:rPr lang="en-US" dirty="0">
                <a:solidFill>
                  <a:srgbClr val="008000"/>
                </a:solidFill>
              </a:rPr>
              <a:t>asset allocation</a:t>
            </a:r>
          </a:p>
          <a:p>
            <a:pPr lvl="0" algn="just">
              <a:buNone/>
            </a:pPr>
            <a:r>
              <a:rPr lang="en-US" dirty="0" smtClean="0">
                <a:solidFill>
                  <a:srgbClr val="008000"/>
                </a:solidFill>
              </a:rPr>
              <a:t>      2. Tactical </a:t>
            </a:r>
            <a:r>
              <a:rPr lang="en-US" dirty="0">
                <a:solidFill>
                  <a:srgbClr val="008000"/>
                </a:solidFill>
              </a:rPr>
              <a:t>asset allocation</a:t>
            </a:r>
          </a:p>
          <a:p>
            <a:pPr algn="just">
              <a:buNone/>
            </a:pPr>
            <a:r>
              <a:rPr lang="en-US" b="1" i="1" dirty="0" smtClean="0">
                <a:solidFill>
                  <a:srgbClr val="7030A0"/>
                </a:solidFill>
              </a:rPr>
              <a:t>1. Strategic </a:t>
            </a:r>
            <a:r>
              <a:rPr lang="en-US" b="1" i="1" dirty="0">
                <a:solidFill>
                  <a:srgbClr val="7030A0"/>
                </a:solidFill>
              </a:rPr>
              <a:t>asset allocation </a:t>
            </a:r>
            <a:r>
              <a:rPr lang="en-US" dirty="0"/>
              <a:t>identifies asset classes and the proportions for those asset classes that would comprise the normal asset allocation. </a:t>
            </a:r>
            <a:endParaRPr lang="en-US" dirty="0" smtClean="0"/>
          </a:p>
          <a:p>
            <a:pPr algn="just"/>
            <a:r>
              <a:rPr lang="en-US" dirty="0" smtClean="0">
                <a:solidFill>
                  <a:srgbClr val="6600CC"/>
                </a:solidFill>
              </a:rPr>
              <a:t>Strategic </a:t>
            </a:r>
            <a:r>
              <a:rPr lang="en-US" dirty="0">
                <a:solidFill>
                  <a:srgbClr val="6600CC"/>
                </a:solidFill>
              </a:rPr>
              <a:t>asset allocation is used to derive long-term asset allocation weights. </a:t>
            </a:r>
            <a:endParaRPr lang="en-US" dirty="0" smtClean="0">
              <a:solidFill>
                <a:srgbClr val="6600CC"/>
              </a:solidFill>
            </a:endParaRPr>
          </a:p>
          <a:p>
            <a:pPr algn="just"/>
            <a:r>
              <a:rPr lang="en-US" dirty="0" smtClean="0">
                <a:solidFill>
                  <a:srgbClr val="008000"/>
                </a:solidFill>
              </a:rPr>
              <a:t>The </a:t>
            </a:r>
            <a:r>
              <a:rPr lang="en-US" dirty="0">
                <a:solidFill>
                  <a:srgbClr val="008000"/>
                </a:solidFill>
              </a:rPr>
              <a:t>fixed-weightings approach in strategic asset allocation is used. </a:t>
            </a:r>
            <a:endParaRPr lang="en-US" dirty="0" smtClean="0">
              <a:solidFill>
                <a:srgbClr val="008000"/>
              </a:solidFill>
            </a:endParaRPr>
          </a:p>
          <a:p>
            <a:pPr algn="just"/>
            <a:r>
              <a:rPr lang="en-US" dirty="0" smtClean="0"/>
              <a:t>Investor </a:t>
            </a:r>
            <a:r>
              <a:rPr lang="en-US" dirty="0"/>
              <a:t>using this approach allocates </a:t>
            </a:r>
            <a:r>
              <a:rPr lang="en-US" dirty="0">
                <a:solidFill>
                  <a:srgbClr val="6600CC"/>
                </a:solidFill>
              </a:rPr>
              <a:t>a fixed percentage of the portfolio to each of the asset classes, </a:t>
            </a:r>
            <a:r>
              <a:rPr lang="en-US" dirty="0"/>
              <a:t>of which typically are three to five.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0" y="685800"/>
            <a:ext cx="9144000" cy="5943600"/>
          </a:xfrm>
        </p:spPr>
        <p:txBody>
          <a:bodyPr/>
          <a:lstStyle/>
          <a:p>
            <a:r>
              <a:rPr lang="en-US" dirty="0" smtClean="0"/>
              <a:t>Example of </a:t>
            </a:r>
            <a:r>
              <a:rPr lang="en-US" b="1" dirty="0" smtClean="0">
                <a:solidFill>
                  <a:srgbClr val="7030A0"/>
                </a:solidFill>
              </a:rPr>
              <a:t>asset allocation </a:t>
            </a:r>
            <a:r>
              <a:rPr lang="en-US" dirty="0" smtClean="0"/>
              <a:t>in the portfolio might be as follows:</a:t>
            </a:r>
          </a:p>
          <a:p>
            <a:endParaRPr lang="en-US" dirty="0"/>
          </a:p>
        </p:txBody>
      </p:sp>
      <p:graphicFrame>
        <p:nvGraphicFramePr>
          <p:cNvPr id="4" name="Table 3"/>
          <p:cNvGraphicFramePr>
            <a:graphicFrameLocks noGrp="1"/>
          </p:cNvGraphicFramePr>
          <p:nvPr/>
        </p:nvGraphicFramePr>
        <p:xfrm>
          <a:off x="304800" y="1752600"/>
          <a:ext cx="8534400" cy="4724400"/>
        </p:xfrm>
        <a:graphic>
          <a:graphicData uri="http://schemas.openxmlformats.org/drawingml/2006/table">
            <a:tbl>
              <a:tblPr firstRow="1" bandRow="1">
                <a:tableStyleId>{5C22544A-7EE6-4342-B048-85BDC9FD1C3A}</a:tableStyleId>
              </a:tblPr>
              <a:tblGrid>
                <a:gridCol w="4267200"/>
                <a:gridCol w="4267200"/>
              </a:tblGrid>
              <a:tr h="944880">
                <a:tc>
                  <a:txBody>
                    <a:bodyPr/>
                    <a:lstStyle/>
                    <a:p>
                      <a:pPr marL="0" marR="0" algn="just">
                        <a:lnSpc>
                          <a:spcPct val="115000"/>
                        </a:lnSpc>
                        <a:spcBef>
                          <a:spcPts val="0"/>
                        </a:spcBef>
                        <a:spcAft>
                          <a:spcPts val="0"/>
                        </a:spcAft>
                      </a:pPr>
                      <a:r>
                        <a:rPr lang="en-US" sz="3600" dirty="0">
                          <a:latin typeface="Times New Roman"/>
                          <a:ea typeface="TimesNewRoman"/>
                          <a:cs typeface="Times New Roman"/>
                        </a:rPr>
                        <a:t>Asset class</a:t>
                      </a:r>
                      <a:endParaRPr lang="en-US" sz="32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600" dirty="0">
                          <a:latin typeface="Times New Roman"/>
                          <a:ea typeface="TimesNewRoman"/>
                          <a:cs typeface="Times New Roman"/>
                        </a:rPr>
                        <a:t>Allocation</a:t>
                      </a:r>
                      <a:endParaRPr lang="en-US" sz="3200" dirty="0">
                        <a:latin typeface="Calibri"/>
                        <a:ea typeface="Calibri"/>
                        <a:cs typeface="Times New Roman"/>
                      </a:endParaRPr>
                    </a:p>
                  </a:txBody>
                  <a:tcPr marL="68580" marR="68580" marT="0" marB="0"/>
                </a:tc>
              </a:tr>
              <a:tr h="944880">
                <a:tc>
                  <a:txBody>
                    <a:bodyPr/>
                    <a:lstStyle/>
                    <a:p>
                      <a:pPr marL="0" marR="0" algn="just">
                        <a:lnSpc>
                          <a:spcPct val="115000"/>
                        </a:lnSpc>
                        <a:spcBef>
                          <a:spcPts val="0"/>
                        </a:spcBef>
                        <a:spcAft>
                          <a:spcPts val="0"/>
                        </a:spcAft>
                      </a:pPr>
                      <a:r>
                        <a:rPr lang="en-US" sz="3600" dirty="0">
                          <a:latin typeface="Times New Roman"/>
                          <a:ea typeface="TimesNewRoman"/>
                          <a:cs typeface="Times New Roman"/>
                        </a:rPr>
                        <a:t>Common stock</a:t>
                      </a:r>
                      <a:endParaRPr lang="en-US" sz="32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3600" dirty="0">
                          <a:solidFill>
                            <a:srgbClr val="000000"/>
                          </a:solidFill>
                          <a:latin typeface="Times New Roman"/>
                          <a:ea typeface="Calibri"/>
                          <a:cs typeface="Times New Roman"/>
                        </a:rPr>
                        <a:t>40%</a:t>
                      </a:r>
                      <a:endParaRPr lang="en-US" sz="3200" dirty="0">
                        <a:latin typeface="Calibri"/>
                        <a:ea typeface="Calibri"/>
                        <a:cs typeface="Times New Roman"/>
                      </a:endParaRPr>
                    </a:p>
                  </a:txBody>
                  <a:tcPr marL="68580" marR="68580" marT="0" marB="0"/>
                </a:tc>
              </a:tr>
              <a:tr h="944880">
                <a:tc>
                  <a:txBody>
                    <a:bodyPr/>
                    <a:lstStyle/>
                    <a:p>
                      <a:pPr marL="0" marR="0" algn="just">
                        <a:lnSpc>
                          <a:spcPct val="115000"/>
                        </a:lnSpc>
                        <a:spcBef>
                          <a:spcPts val="0"/>
                        </a:spcBef>
                        <a:spcAft>
                          <a:spcPts val="0"/>
                        </a:spcAft>
                      </a:pPr>
                      <a:r>
                        <a:rPr lang="en-US" sz="3600" dirty="0">
                          <a:solidFill>
                            <a:srgbClr val="000000"/>
                          </a:solidFill>
                          <a:latin typeface="Times New Roman"/>
                          <a:ea typeface="Calibri"/>
                          <a:cs typeface="Times New Roman"/>
                        </a:rPr>
                        <a:t>Bond</a:t>
                      </a:r>
                      <a:endParaRPr lang="en-US" sz="32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3600" dirty="0">
                          <a:solidFill>
                            <a:srgbClr val="000000"/>
                          </a:solidFill>
                          <a:latin typeface="Times New Roman"/>
                          <a:ea typeface="Calibri"/>
                          <a:cs typeface="Times New Roman"/>
                        </a:rPr>
                        <a:t>50%</a:t>
                      </a:r>
                      <a:endParaRPr lang="en-US" sz="3200" dirty="0">
                        <a:latin typeface="Calibri"/>
                        <a:ea typeface="Calibri"/>
                        <a:cs typeface="Times New Roman"/>
                      </a:endParaRPr>
                    </a:p>
                  </a:txBody>
                  <a:tcPr marL="68580" marR="68580" marT="0" marB="0"/>
                </a:tc>
              </a:tr>
              <a:tr h="944880">
                <a:tc>
                  <a:txBody>
                    <a:bodyPr/>
                    <a:lstStyle/>
                    <a:p>
                      <a:pPr marL="0" marR="0" algn="just">
                        <a:lnSpc>
                          <a:spcPct val="115000"/>
                        </a:lnSpc>
                        <a:spcBef>
                          <a:spcPts val="0"/>
                        </a:spcBef>
                        <a:spcAft>
                          <a:spcPts val="0"/>
                        </a:spcAft>
                      </a:pPr>
                      <a:r>
                        <a:rPr lang="en-US" sz="3600" dirty="0">
                          <a:solidFill>
                            <a:srgbClr val="000000"/>
                          </a:solidFill>
                          <a:latin typeface="Times New Roman"/>
                          <a:ea typeface="Calibri"/>
                          <a:cs typeface="Times New Roman"/>
                        </a:rPr>
                        <a:t>Short-Term Securities</a:t>
                      </a:r>
                      <a:endParaRPr lang="en-US" sz="32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3600" dirty="0">
                          <a:solidFill>
                            <a:srgbClr val="000000"/>
                          </a:solidFill>
                          <a:latin typeface="Times New Roman"/>
                          <a:ea typeface="Calibri"/>
                          <a:cs typeface="Times New Roman"/>
                        </a:rPr>
                        <a:t>10%</a:t>
                      </a:r>
                      <a:endParaRPr lang="en-US" sz="3200" dirty="0">
                        <a:latin typeface="Calibri"/>
                        <a:ea typeface="Calibri"/>
                        <a:cs typeface="Times New Roman"/>
                      </a:endParaRPr>
                    </a:p>
                  </a:txBody>
                  <a:tcPr marL="68580" marR="68580" marT="0" marB="0"/>
                </a:tc>
              </a:tr>
              <a:tr h="944880">
                <a:tc>
                  <a:txBody>
                    <a:bodyPr/>
                    <a:lstStyle/>
                    <a:p>
                      <a:pPr marL="0" marR="0" algn="just">
                        <a:lnSpc>
                          <a:spcPct val="115000"/>
                        </a:lnSpc>
                        <a:spcBef>
                          <a:spcPts val="0"/>
                        </a:spcBef>
                        <a:spcAft>
                          <a:spcPts val="0"/>
                        </a:spcAft>
                      </a:pPr>
                      <a:r>
                        <a:rPr lang="en-US" sz="3600" dirty="0">
                          <a:solidFill>
                            <a:srgbClr val="000000"/>
                          </a:solidFill>
                          <a:latin typeface="Times New Roman"/>
                          <a:ea typeface="Calibri"/>
                          <a:cs typeface="Times New Roman"/>
                        </a:rPr>
                        <a:t>Total Portfolio</a:t>
                      </a:r>
                      <a:endParaRPr lang="en-US" sz="32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3600" b="1" dirty="0">
                          <a:solidFill>
                            <a:srgbClr val="000000"/>
                          </a:solidFill>
                          <a:latin typeface="Times New Roman"/>
                          <a:ea typeface="Calibri"/>
                          <a:cs typeface="Times New Roman"/>
                        </a:rPr>
                        <a:t>100%</a:t>
                      </a:r>
                      <a:endParaRPr lang="en-US" sz="3200" dirty="0">
                        <a:latin typeface="Calibri"/>
                        <a:ea typeface="Calibri"/>
                        <a:cs typeface="Times New Roman"/>
                      </a:endParaRPr>
                    </a:p>
                  </a:txBody>
                  <a:tcPr marL="68580" marR="6858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lstStyle/>
          <a:p>
            <a:pPr algn="just">
              <a:lnSpc>
                <a:spcPct val="150000"/>
              </a:lnSpc>
            </a:pPr>
            <a:r>
              <a:rPr lang="en-US" dirty="0" smtClean="0">
                <a:solidFill>
                  <a:srgbClr val="6600CC"/>
                </a:solidFill>
              </a:rPr>
              <a:t>Generally, these weights are not changed over time. </a:t>
            </a:r>
          </a:p>
          <a:p>
            <a:pPr algn="just">
              <a:lnSpc>
                <a:spcPct val="150000"/>
              </a:lnSpc>
            </a:pPr>
            <a:r>
              <a:rPr lang="en-US" dirty="0" smtClean="0"/>
              <a:t>When market values change, the investor may have to adjust the portfolio annually or after major market moves to maintain the desired fixed-percentage allocation.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normAutofit fontScale="92500" lnSpcReduction="10000"/>
          </a:bodyPr>
          <a:lstStyle/>
          <a:p>
            <a:pPr algn="just">
              <a:buNone/>
            </a:pPr>
            <a:r>
              <a:rPr lang="en-US" b="1" dirty="0" smtClean="0">
                <a:solidFill>
                  <a:srgbClr val="7030A0"/>
                </a:solidFill>
              </a:rPr>
              <a:t>  2. Tactical asset allocation</a:t>
            </a:r>
            <a:r>
              <a:rPr lang="en-US" dirty="0" smtClean="0">
                <a:solidFill>
                  <a:srgbClr val="7030A0"/>
                </a:solidFill>
              </a:rPr>
              <a:t> </a:t>
            </a:r>
            <a:r>
              <a:rPr lang="en-US" dirty="0" smtClean="0"/>
              <a:t>produces </a:t>
            </a:r>
            <a:r>
              <a:rPr lang="en-US" i="1" dirty="0" smtClean="0">
                <a:solidFill>
                  <a:srgbClr val="FF33CC"/>
                </a:solidFill>
              </a:rPr>
              <a:t>temporary asset allocation weights that occur in response to temporary changes in capital market conditions.</a:t>
            </a:r>
          </a:p>
          <a:p>
            <a:pPr algn="just"/>
            <a:r>
              <a:rPr lang="en-US" dirty="0" smtClean="0"/>
              <a:t>The investor’s goals and risk- return preferences are assumed to remain unchanged as the asset weights are occasionally revised to help attain the investor’s constant goals. </a:t>
            </a:r>
          </a:p>
          <a:p>
            <a:pPr algn="just"/>
            <a:r>
              <a:rPr lang="en-US" dirty="0" smtClean="0"/>
              <a:t>For example, if the investor believes some sector of the market is over- or under valuated.</a:t>
            </a:r>
          </a:p>
          <a:p>
            <a:pPr algn="just"/>
            <a:r>
              <a:rPr lang="en-US" dirty="0" smtClean="0"/>
              <a:t>The passive asset allocation will not have any changes in weights of asset classes in the investor’s portfolio – the weights identified by strategic asset allocation are used.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a:bodyPr>
          <a:lstStyle/>
          <a:p>
            <a:pPr algn="just"/>
            <a:r>
              <a:rPr lang="en-US" b="1" dirty="0" smtClean="0">
                <a:solidFill>
                  <a:srgbClr val="FF0000"/>
                </a:solidFill>
              </a:rPr>
              <a:t>Alternative asset allocations </a:t>
            </a:r>
            <a:r>
              <a:rPr lang="en-US" dirty="0" smtClean="0"/>
              <a:t>are often related with the different approaches to risk and return, identifying </a:t>
            </a:r>
            <a:r>
              <a:rPr lang="en-US" dirty="0" smtClean="0">
                <a:solidFill>
                  <a:srgbClr val="FF33CC"/>
                </a:solidFill>
              </a:rPr>
              <a:t>conservative</a:t>
            </a:r>
            <a:r>
              <a:rPr lang="en-US" dirty="0" smtClean="0"/>
              <a:t>, </a:t>
            </a:r>
            <a:r>
              <a:rPr lang="en-US" dirty="0" smtClean="0">
                <a:solidFill>
                  <a:srgbClr val="008000"/>
                </a:solidFill>
              </a:rPr>
              <a:t>moderate</a:t>
            </a:r>
            <a:r>
              <a:rPr lang="en-US" dirty="0" smtClean="0"/>
              <a:t> and </a:t>
            </a:r>
            <a:r>
              <a:rPr lang="en-US" dirty="0" smtClean="0">
                <a:solidFill>
                  <a:srgbClr val="6600CC"/>
                </a:solidFill>
              </a:rPr>
              <a:t>aggressive</a:t>
            </a:r>
            <a:r>
              <a:rPr lang="en-US" dirty="0" smtClean="0"/>
              <a:t> asset allocation.</a:t>
            </a:r>
          </a:p>
          <a:p>
            <a:pPr algn="just"/>
            <a:r>
              <a:rPr lang="en-US" b="1" dirty="0" smtClean="0">
                <a:solidFill>
                  <a:srgbClr val="FF33CC"/>
                </a:solidFill>
              </a:rPr>
              <a:t>The conservative allocation-</a:t>
            </a:r>
            <a:r>
              <a:rPr lang="en-US" dirty="0" smtClean="0">
                <a:solidFill>
                  <a:srgbClr val="FF33CC"/>
                </a:solidFill>
              </a:rPr>
              <a:t> </a:t>
            </a:r>
            <a:r>
              <a:rPr lang="en-US" dirty="0" smtClean="0"/>
              <a:t>is focused on providing low return with low risk; </a:t>
            </a:r>
          </a:p>
          <a:p>
            <a:pPr algn="just"/>
            <a:r>
              <a:rPr lang="en-US" b="1" dirty="0" smtClean="0">
                <a:solidFill>
                  <a:srgbClr val="008000"/>
                </a:solidFill>
              </a:rPr>
              <a:t>T</a:t>
            </a:r>
            <a:r>
              <a:rPr lang="en-US" dirty="0" smtClean="0">
                <a:solidFill>
                  <a:srgbClr val="008000"/>
                </a:solidFill>
              </a:rPr>
              <a:t>he </a:t>
            </a:r>
            <a:r>
              <a:rPr lang="en-US" b="1" dirty="0" smtClean="0">
                <a:solidFill>
                  <a:srgbClr val="008000"/>
                </a:solidFill>
              </a:rPr>
              <a:t>moderate</a:t>
            </a:r>
            <a:r>
              <a:rPr lang="en-US" dirty="0" smtClean="0">
                <a:solidFill>
                  <a:srgbClr val="008000"/>
                </a:solidFill>
              </a:rPr>
              <a:t> </a:t>
            </a:r>
            <a:r>
              <a:rPr lang="en-US" dirty="0" smtClean="0"/>
              <a:t>– average return with average risk and </a:t>
            </a:r>
          </a:p>
          <a:p>
            <a:pPr algn="just"/>
            <a:r>
              <a:rPr lang="en-US" dirty="0" smtClean="0">
                <a:solidFill>
                  <a:srgbClr val="6600CC"/>
                </a:solidFill>
              </a:rPr>
              <a:t>the </a:t>
            </a:r>
            <a:r>
              <a:rPr lang="en-US" b="1" dirty="0" smtClean="0">
                <a:solidFill>
                  <a:srgbClr val="6600CC"/>
                </a:solidFill>
              </a:rPr>
              <a:t>aggressive</a:t>
            </a:r>
            <a:r>
              <a:rPr lang="en-US" dirty="0" smtClean="0">
                <a:solidFill>
                  <a:srgbClr val="6600CC"/>
                </a:solidFill>
              </a:rPr>
              <a:t> </a:t>
            </a:r>
            <a:r>
              <a:rPr lang="en-US" dirty="0" smtClean="0"/>
              <a:t>– high return and high risk. </a:t>
            </a:r>
          </a:p>
          <a:p>
            <a:pPr algn="just"/>
            <a:r>
              <a:rPr lang="en-US" dirty="0" smtClean="0"/>
              <a:t>The example of these alternative asset allocations is presented in the following table.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685800"/>
            <a:ext cx="8915400" cy="5943600"/>
          </a:xfrm>
        </p:spPr>
        <p:txBody>
          <a:bodyPr/>
          <a:lstStyle/>
          <a:p>
            <a:r>
              <a:rPr lang="en-US" sz="2800" b="1" i="1" dirty="0" smtClean="0"/>
              <a:t>Comparison between the alternative asset allocations</a:t>
            </a:r>
            <a:endParaRPr lang="en-US" sz="2800" dirty="0" smtClean="0"/>
          </a:p>
          <a:p>
            <a:endParaRPr lang="en-US" dirty="0"/>
          </a:p>
        </p:txBody>
      </p:sp>
      <p:graphicFrame>
        <p:nvGraphicFramePr>
          <p:cNvPr id="4" name="Table 3"/>
          <p:cNvGraphicFramePr>
            <a:graphicFrameLocks noGrp="1"/>
          </p:cNvGraphicFramePr>
          <p:nvPr/>
        </p:nvGraphicFramePr>
        <p:xfrm>
          <a:off x="228600" y="1295399"/>
          <a:ext cx="8763000" cy="4808744"/>
        </p:xfrm>
        <a:graphic>
          <a:graphicData uri="http://schemas.openxmlformats.org/drawingml/2006/table">
            <a:tbl>
              <a:tblPr firstRow="1" bandRow="1">
                <a:tableStyleId>{5C22544A-7EE6-4342-B048-85BDC9FD1C3A}</a:tableStyleId>
              </a:tblPr>
              <a:tblGrid>
                <a:gridCol w="2819400"/>
                <a:gridCol w="2286000"/>
                <a:gridCol w="1676400"/>
                <a:gridCol w="1981200"/>
              </a:tblGrid>
              <a:tr h="857065">
                <a:tc rowSpan="2">
                  <a:txBody>
                    <a:bodyPr/>
                    <a:lstStyle/>
                    <a:p>
                      <a:pPr marL="0" marR="0" algn="just">
                        <a:lnSpc>
                          <a:spcPct val="115000"/>
                        </a:lnSpc>
                        <a:spcBef>
                          <a:spcPts val="0"/>
                        </a:spcBef>
                        <a:spcAft>
                          <a:spcPts val="0"/>
                        </a:spcAft>
                      </a:pPr>
                      <a:r>
                        <a:rPr lang="en-US" sz="3000" b="1" i="1" dirty="0">
                          <a:solidFill>
                            <a:schemeClr val="bg1"/>
                          </a:solidFill>
                          <a:latin typeface="Times New Roman"/>
                          <a:ea typeface="TimesNewRoman"/>
                          <a:cs typeface="Times New Roman"/>
                        </a:rPr>
                        <a:t>Asset class</a:t>
                      </a:r>
                      <a:endParaRPr lang="en-US" sz="3000" dirty="0">
                        <a:solidFill>
                          <a:schemeClr val="bg1"/>
                        </a:solidFill>
                        <a:latin typeface="Calibri"/>
                        <a:ea typeface="Calibri"/>
                        <a:cs typeface="Times New Roman"/>
                      </a:endParaRPr>
                    </a:p>
                  </a:txBody>
                  <a:tcPr marL="68580" marR="68580" marT="0" marB="0" anchor="ctr"/>
                </a:tc>
                <a:tc gridSpan="3">
                  <a:txBody>
                    <a:bodyPr/>
                    <a:lstStyle/>
                    <a:p>
                      <a:pPr marL="0" marR="0" algn="just">
                        <a:lnSpc>
                          <a:spcPct val="115000"/>
                        </a:lnSpc>
                        <a:spcBef>
                          <a:spcPts val="0"/>
                        </a:spcBef>
                        <a:spcAft>
                          <a:spcPts val="0"/>
                        </a:spcAft>
                      </a:pPr>
                      <a:r>
                        <a:rPr lang="en-US" sz="3000" b="1" i="1" dirty="0" smtClean="0">
                          <a:solidFill>
                            <a:schemeClr val="bg1"/>
                          </a:solidFill>
                          <a:latin typeface="Times New Roman"/>
                          <a:ea typeface="TimesNewRoman"/>
                          <a:cs typeface="Times New Roman"/>
                        </a:rPr>
                        <a:t>   Alternative </a:t>
                      </a:r>
                      <a:r>
                        <a:rPr lang="en-US" sz="3000" b="1" i="1" dirty="0">
                          <a:solidFill>
                            <a:schemeClr val="bg1"/>
                          </a:solidFill>
                          <a:latin typeface="Times New Roman"/>
                          <a:ea typeface="TimesNewRoman"/>
                          <a:cs typeface="Times New Roman"/>
                        </a:rPr>
                        <a:t>asset Allocation</a:t>
                      </a:r>
                      <a:endParaRPr lang="en-US" sz="3000" dirty="0">
                        <a:solidFill>
                          <a:schemeClr val="bg1"/>
                        </a:solidFill>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r>
              <a:tr h="816321">
                <a:tc vMerge="1">
                  <a:txBody>
                    <a:bodyPr/>
                    <a:lstStyle/>
                    <a:p>
                      <a:endParaRPr lang="en-US"/>
                    </a:p>
                  </a:txBody>
                  <a:tcPr/>
                </a:tc>
                <a:tc>
                  <a:txBody>
                    <a:bodyPr/>
                    <a:lstStyle/>
                    <a:p>
                      <a:pPr marL="0" marR="0" algn="just">
                        <a:lnSpc>
                          <a:spcPct val="115000"/>
                        </a:lnSpc>
                        <a:spcBef>
                          <a:spcPts val="0"/>
                        </a:spcBef>
                        <a:spcAft>
                          <a:spcPts val="0"/>
                        </a:spcAft>
                      </a:pPr>
                      <a:r>
                        <a:rPr lang="en-US" sz="3000" b="1" i="1" dirty="0">
                          <a:solidFill>
                            <a:srgbClr val="800000"/>
                          </a:solidFill>
                          <a:latin typeface="Times New Roman"/>
                          <a:ea typeface="TimesNewRoman"/>
                          <a:cs typeface="Times New Roman"/>
                        </a:rPr>
                        <a:t>Conservative</a:t>
                      </a:r>
                      <a:endParaRPr lang="en-US" sz="3000" dirty="0">
                        <a:solidFill>
                          <a:srgbClr val="5F497A"/>
                        </a:solidFill>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3000" b="1" i="1" dirty="0">
                          <a:solidFill>
                            <a:srgbClr val="800000"/>
                          </a:solidFill>
                          <a:latin typeface="Times New Roman"/>
                          <a:ea typeface="TimesNewRoman"/>
                          <a:cs typeface="Times New Roman"/>
                        </a:rPr>
                        <a:t>Moderate</a:t>
                      </a:r>
                      <a:endParaRPr lang="en-US" sz="3000" dirty="0">
                        <a:solidFill>
                          <a:srgbClr val="5F497A"/>
                        </a:solidFill>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3000" b="1" i="1" dirty="0">
                          <a:solidFill>
                            <a:srgbClr val="800000"/>
                          </a:solidFill>
                          <a:latin typeface="Times New Roman"/>
                          <a:ea typeface="TimesNewRoman"/>
                          <a:cs typeface="Times New Roman"/>
                        </a:rPr>
                        <a:t>Aggressive</a:t>
                      </a:r>
                      <a:endParaRPr lang="en-US" sz="3000" dirty="0">
                        <a:solidFill>
                          <a:srgbClr val="5F497A"/>
                        </a:solidFill>
                        <a:latin typeface="Calibri"/>
                        <a:ea typeface="Calibri"/>
                        <a:cs typeface="Times New Roman"/>
                      </a:endParaRPr>
                    </a:p>
                  </a:txBody>
                  <a:tcPr marL="68580" marR="68580" marT="0" marB="0" anchor="ctr"/>
                </a:tc>
              </a:tr>
              <a:tr h="688815">
                <a:tc>
                  <a:txBody>
                    <a:bodyPr/>
                    <a:lstStyle/>
                    <a:p>
                      <a:pPr marL="0" marR="0" algn="just">
                        <a:lnSpc>
                          <a:spcPct val="115000"/>
                        </a:lnSpc>
                        <a:spcBef>
                          <a:spcPts val="0"/>
                        </a:spcBef>
                        <a:spcAft>
                          <a:spcPts val="0"/>
                        </a:spcAft>
                      </a:pPr>
                      <a:r>
                        <a:rPr lang="en-US" sz="3000">
                          <a:solidFill>
                            <a:srgbClr val="5F497A"/>
                          </a:solidFill>
                          <a:latin typeface="Times New Roman"/>
                          <a:ea typeface="TimesNewRoman"/>
                          <a:cs typeface="Times New Roman"/>
                        </a:rPr>
                        <a:t>Common stock</a:t>
                      </a:r>
                      <a:endParaRPr lang="en-US" sz="300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tabLst>
                          <a:tab pos="543560" algn="ctr"/>
                          <a:tab pos="1087755" algn="r"/>
                        </a:tabLst>
                      </a:pPr>
                      <a:r>
                        <a:rPr lang="en-US" sz="3000" dirty="0">
                          <a:solidFill>
                            <a:srgbClr val="000000"/>
                          </a:solidFill>
                          <a:latin typeface="Times New Roman"/>
                          <a:ea typeface="Calibri"/>
                          <a:cs typeface="Times New Roman"/>
                        </a:rPr>
                        <a:t>20%</a:t>
                      </a:r>
                      <a:endParaRPr lang="en-US" sz="3000" dirty="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tabLst>
                          <a:tab pos="543560" algn="ctr"/>
                          <a:tab pos="1087755" algn="r"/>
                        </a:tabLst>
                      </a:pPr>
                      <a:r>
                        <a:rPr lang="en-US" sz="3000" dirty="0">
                          <a:solidFill>
                            <a:srgbClr val="000000"/>
                          </a:solidFill>
                          <a:latin typeface="Times New Roman"/>
                          <a:ea typeface="Calibri"/>
                          <a:cs typeface="Times New Roman"/>
                        </a:rPr>
                        <a:t>35%</a:t>
                      </a:r>
                      <a:endParaRPr lang="en-US" sz="3000" dirty="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tabLst>
                          <a:tab pos="543560" algn="ctr"/>
                          <a:tab pos="1087755" algn="r"/>
                        </a:tabLst>
                      </a:pPr>
                      <a:r>
                        <a:rPr lang="en-US" sz="3000" dirty="0">
                          <a:solidFill>
                            <a:srgbClr val="000000"/>
                          </a:solidFill>
                          <a:latin typeface="Times New Roman"/>
                          <a:ea typeface="Calibri"/>
                          <a:cs typeface="Times New Roman"/>
                        </a:rPr>
                        <a:t>65%	</a:t>
                      </a:r>
                      <a:endParaRPr lang="en-US" sz="3000" dirty="0">
                        <a:solidFill>
                          <a:srgbClr val="5F497A"/>
                        </a:solidFill>
                        <a:latin typeface="Calibri"/>
                        <a:ea typeface="Calibri"/>
                        <a:cs typeface="Times New Roman"/>
                      </a:endParaRPr>
                    </a:p>
                  </a:txBody>
                  <a:tcPr marL="68580" marR="68580" marT="0" marB="0"/>
                </a:tc>
              </a:tr>
              <a:tr h="735562">
                <a:tc>
                  <a:txBody>
                    <a:bodyPr/>
                    <a:lstStyle/>
                    <a:p>
                      <a:pPr marL="0" marR="0" algn="just">
                        <a:lnSpc>
                          <a:spcPct val="115000"/>
                        </a:lnSpc>
                        <a:spcBef>
                          <a:spcPts val="0"/>
                        </a:spcBef>
                        <a:spcAft>
                          <a:spcPts val="0"/>
                        </a:spcAft>
                      </a:pPr>
                      <a:r>
                        <a:rPr lang="en-US" sz="3000">
                          <a:solidFill>
                            <a:srgbClr val="000000"/>
                          </a:solidFill>
                          <a:latin typeface="Times New Roman"/>
                          <a:ea typeface="Calibri"/>
                          <a:cs typeface="Times New Roman"/>
                        </a:rPr>
                        <a:t>Bond</a:t>
                      </a:r>
                      <a:endParaRPr lang="en-US" sz="300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000" dirty="0">
                          <a:solidFill>
                            <a:srgbClr val="000000"/>
                          </a:solidFill>
                          <a:latin typeface="Times New Roman"/>
                          <a:ea typeface="Calibri"/>
                          <a:cs typeface="Times New Roman"/>
                        </a:rPr>
                        <a:t>45%</a:t>
                      </a:r>
                      <a:endParaRPr lang="en-US" sz="3000" dirty="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000" dirty="0">
                          <a:solidFill>
                            <a:srgbClr val="000000"/>
                          </a:solidFill>
                          <a:latin typeface="Times New Roman"/>
                          <a:ea typeface="Calibri"/>
                          <a:cs typeface="Times New Roman"/>
                        </a:rPr>
                        <a:t>40%</a:t>
                      </a:r>
                      <a:endParaRPr lang="en-US" sz="3000" dirty="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000" dirty="0">
                          <a:solidFill>
                            <a:srgbClr val="000000"/>
                          </a:solidFill>
                          <a:latin typeface="Times New Roman"/>
                          <a:ea typeface="Calibri"/>
                          <a:cs typeface="Times New Roman"/>
                        </a:rPr>
                        <a:t>30%</a:t>
                      </a:r>
                      <a:endParaRPr lang="en-US" sz="3000" dirty="0">
                        <a:solidFill>
                          <a:srgbClr val="5F497A"/>
                        </a:solidFill>
                        <a:latin typeface="Calibri"/>
                        <a:ea typeface="Calibri"/>
                        <a:cs typeface="Times New Roman"/>
                      </a:endParaRPr>
                    </a:p>
                  </a:txBody>
                  <a:tcPr marL="68580" marR="68580" marT="0" marB="0"/>
                </a:tc>
              </a:tr>
              <a:tr h="1061672">
                <a:tc>
                  <a:txBody>
                    <a:bodyPr/>
                    <a:lstStyle/>
                    <a:p>
                      <a:pPr marL="0" marR="0" algn="just">
                        <a:lnSpc>
                          <a:spcPct val="115000"/>
                        </a:lnSpc>
                        <a:spcBef>
                          <a:spcPts val="0"/>
                        </a:spcBef>
                        <a:spcAft>
                          <a:spcPts val="0"/>
                        </a:spcAft>
                      </a:pPr>
                      <a:r>
                        <a:rPr lang="en-US" sz="3000">
                          <a:solidFill>
                            <a:srgbClr val="000000"/>
                          </a:solidFill>
                          <a:latin typeface="Times New Roman"/>
                          <a:ea typeface="Calibri"/>
                          <a:cs typeface="Times New Roman"/>
                        </a:rPr>
                        <a:t>Short-Term Securities</a:t>
                      </a:r>
                      <a:endParaRPr lang="en-US" sz="300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000">
                          <a:solidFill>
                            <a:srgbClr val="000000"/>
                          </a:solidFill>
                          <a:latin typeface="Times New Roman"/>
                          <a:ea typeface="Calibri"/>
                          <a:cs typeface="Times New Roman"/>
                        </a:rPr>
                        <a:t>35%</a:t>
                      </a:r>
                      <a:endParaRPr lang="en-US" sz="300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000" dirty="0">
                          <a:solidFill>
                            <a:srgbClr val="000000"/>
                          </a:solidFill>
                          <a:latin typeface="Times New Roman"/>
                          <a:ea typeface="Calibri"/>
                          <a:cs typeface="Times New Roman"/>
                        </a:rPr>
                        <a:t>25%</a:t>
                      </a:r>
                      <a:endParaRPr lang="en-US" sz="3000" dirty="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000" dirty="0">
                          <a:solidFill>
                            <a:srgbClr val="000000"/>
                          </a:solidFill>
                          <a:latin typeface="Times New Roman"/>
                          <a:ea typeface="Calibri"/>
                          <a:cs typeface="Times New Roman"/>
                        </a:rPr>
                        <a:t>5%</a:t>
                      </a:r>
                      <a:endParaRPr lang="en-US" sz="3000" dirty="0">
                        <a:solidFill>
                          <a:srgbClr val="5F497A"/>
                        </a:solidFill>
                        <a:latin typeface="Calibri"/>
                        <a:ea typeface="Calibri"/>
                        <a:cs typeface="Times New Roman"/>
                      </a:endParaRPr>
                    </a:p>
                  </a:txBody>
                  <a:tcPr marL="68580" marR="68580" marT="0" marB="0"/>
                </a:tc>
              </a:tr>
              <a:tr h="649309">
                <a:tc>
                  <a:txBody>
                    <a:bodyPr/>
                    <a:lstStyle/>
                    <a:p>
                      <a:pPr marL="0" marR="0" algn="just">
                        <a:lnSpc>
                          <a:spcPct val="115000"/>
                        </a:lnSpc>
                        <a:spcBef>
                          <a:spcPts val="0"/>
                        </a:spcBef>
                        <a:spcAft>
                          <a:spcPts val="0"/>
                        </a:spcAft>
                      </a:pPr>
                      <a:r>
                        <a:rPr lang="en-US" sz="3000" b="1" dirty="0">
                          <a:solidFill>
                            <a:srgbClr val="000000"/>
                          </a:solidFill>
                          <a:latin typeface="Times New Roman"/>
                          <a:ea typeface="Calibri"/>
                          <a:cs typeface="Times New Roman"/>
                        </a:rPr>
                        <a:t>Total Portfolio</a:t>
                      </a:r>
                      <a:endParaRPr lang="en-US" sz="3000" dirty="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000" b="1" dirty="0">
                          <a:solidFill>
                            <a:srgbClr val="000000"/>
                          </a:solidFill>
                          <a:latin typeface="Times New Roman"/>
                          <a:ea typeface="Calibri"/>
                          <a:cs typeface="Times New Roman"/>
                        </a:rPr>
                        <a:t>100%</a:t>
                      </a:r>
                      <a:endParaRPr lang="en-US" sz="3000" dirty="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000" b="1">
                          <a:solidFill>
                            <a:srgbClr val="000000"/>
                          </a:solidFill>
                          <a:latin typeface="Times New Roman"/>
                          <a:ea typeface="Calibri"/>
                          <a:cs typeface="Times New Roman"/>
                        </a:rPr>
                        <a:t>100%</a:t>
                      </a:r>
                      <a:endParaRPr lang="en-US" sz="3000">
                        <a:solidFill>
                          <a:srgbClr val="5F497A"/>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3000" b="1" dirty="0">
                          <a:solidFill>
                            <a:srgbClr val="000000"/>
                          </a:solidFill>
                          <a:latin typeface="Times New Roman"/>
                          <a:ea typeface="Calibri"/>
                          <a:cs typeface="Times New Roman"/>
                        </a:rPr>
                        <a:t>100%</a:t>
                      </a:r>
                      <a:endParaRPr lang="en-US" sz="3000" dirty="0">
                        <a:solidFill>
                          <a:srgbClr val="5F497A"/>
                        </a:solidFill>
                        <a:latin typeface="Calibri"/>
                        <a:ea typeface="Calibri"/>
                        <a:cs typeface="Times New Roman"/>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2400" b="1" dirty="0">
                <a:solidFill>
                  <a:srgbClr val="231F20"/>
                </a:solidFill>
                <a:latin typeface="Times New Roman" pitchFamily="18" charset="0"/>
                <a:ea typeface="Calibri"/>
                <a:cs typeface="Times New Roman" pitchFamily="18" charset="0"/>
              </a:rPr>
              <a:t>MARKOWITZ PORTFOLIO SELECTION MODEL/THEORY</a:t>
            </a:r>
            <a:endParaRPr lang="en-US" sz="2400" dirty="0"/>
          </a:p>
        </p:txBody>
      </p:sp>
      <p:sp>
        <p:nvSpPr>
          <p:cNvPr id="3" name="Content Placeholder 2"/>
          <p:cNvSpPr>
            <a:spLocks noGrp="1"/>
          </p:cNvSpPr>
          <p:nvPr>
            <p:ph idx="1"/>
          </p:nvPr>
        </p:nvSpPr>
        <p:spPr>
          <a:xfrm>
            <a:off x="457200" y="1066800"/>
            <a:ext cx="8458200" cy="5562600"/>
          </a:xfrm>
        </p:spPr>
        <p:txBody>
          <a:bodyPr>
            <a:normAutofit lnSpcReduction="10000"/>
          </a:bodyPr>
          <a:lstStyle/>
          <a:p>
            <a:pPr marL="0" lvl="0" algn="just">
              <a:lnSpc>
                <a:spcPct val="150000"/>
              </a:lnSpc>
              <a:spcBef>
                <a:spcPts val="0"/>
              </a:spcBef>
            </a:pPr>
            <a:r>
              <a:rPr lang="en-US" sz="2200" dirty="0">
                <a:solidFill>
                  <a:srgbClr val="231F20"/>
                </a:solidFill>
                <a:latin typeface="Times New Roman"/>
                <a:ea typeface="Calibri"/>
                <a:cs typeface="Times New Roman"/>
              </a:rPr>
              <a:t>Harry Markowitz opened the door to modern portfolio theory. He started with the idea of risk aversion of average investors and their desire to maximize the expected return with the least risk. </a:t>
            </a:r>
          </a:p>
          <a:p>
            <a:pPr marL="0" lvl="0" algn="just">
              <a:lnSpc>
                <a:spcPct val="150000"/>
              </a:lnSpc>
              <a:spcBef>
                <a:spcPts val="0"/>
              </a:spcBef>
            </a:pPr>
            <a:r>
              <a:rPr lang="en-US" sz="2200" dirty="0">
                <a:solidFill>
                  <a:srgbClr val="231F20"/>
                </a:solidFill>
                <a:latin typeface="Times New Roman"/>
                <a:ea typeface="Calibri"/>
                <a:cs typeface="Times New Roman"/>
              </a:rPr>
              <a:t>Markowitz is a theoretical framework for analysis of risk and return and interrelationships.</a:t>
            </a:r>
            <a:endParaRPr lang="en-US" sz="2000" dirty="0">
              <a:solidFill>
                <a:prstClr val="black"/>
              </a:solidFill>
              <a:ea typeface="Calibri"/>
              <a:cs typeface="Times New Roman"/>
            </a:endParaRPr>
          </a:p>
          <a:p>
            <a:pPr marL="0" lvl="0" algn="just">
              <a:lnSpc>
                <a:spcPct val="150000"/>
              </a:lnSpc>
              <a:spcBef>
                <a:spcPts val="0"/>
              </a:spcBef>
            </a:pPr>
            <a:r>
              <a:rPr lang="en-US" sz="2200" dirty="0">
                <a:solidFill>
                  <a:srgbClr val="231F20"/>
                </a:solidFill>
                <a:latin typeface="Times New Roman"/>
                <a:ea typeface="Calibri"/>
                <a:cs typeface="Times New Roman"/>
              </a:rPr>
              <a:t>He used the statistical analysis for measurement of risk and mathematical programming for selection of assets in a portfolio in an effective manner. </a:t>
            </a:r>
          </a:p>
          <a:p>
            <a:pPr marL="0" lvl="0" algn="just">
              <a:lnSpc>
                <a:spcPct val="150000"/>
              </a:lnSpc>
              <a:spcBef>
                <a:spcPts val="0"/>
              </a:spcBef>
            </a:pPr>
            <a:r>
              <a:rPr lang="en-US" sz="2200" dirty="0">
                <a:solidFill>
                  <a:srgbClr val="231F20"/>
                </a:solidFill>
                <a:latin typeface="Times New Roman"/>
                <a:ea typeface="Calibri"/>
                <a:cs typeface="Times New Roman"/>
              </a:rPr>
              <a:t>His framework led to the concept of </a:t>
            </a:r>
            <a:r>
              <a:rPr lang="en-US" sz="2200" b="1" dirty="0">
                <a:solidFill>
                  <a:srgbClr val="231F20"/>
                </a:solidFill>
                <a:latin typeface="Times New Roman"/>
                <a:ea typeface="Calibri"/>
                <a:cs typeface="Times New Roman"/>
              </a:rPr>
              <a:t>efficient portfolios</a:t>
            </a:r>
            <a:r>
              <a:rPr lang="en-US" sz="2200" dirty="0">
                <a:solidFill>
                  <a:srgbClr val="231F20"/>
                </a:solidFill>
                <a:latin typeface="Times New Roman"/>
                <a:ea typeface="Calibri"/>
                <a:cs typeface="Times New Roman"/>
              </a:rPr>
              <a:t>. </a:t>
            </a:r>
          </a:p>
          <a:p>
            <a:pPr marL="0" lvl="0" algn="just">
              <a:lnSpc>
                <a:spcPct val="150000"/>
              </a:lnSpc>
              <a:spcBef>
                <a:spcPts val="0"/>
              </a:spcBef>
            </a:pPr>
            <a:r>
              <a:rPr lang="en-US" sz="2200" dirty="0">
                <a:solidFill>
                  <a:srgbClr val="231F20"/>
                </a:solidFill>
                <a:latin typeface="Times New Roman"/>
                <a:ea typeface="Calibri"/>
                <a:cs typeface="Times New Roman"/>
              </a:rPr>
              <a:t>An efficient portfolio is expected to yield the highest return for a given level of risk or lowest risk for a given level of return. </a:t>
            </a:r>
            <a:endParaRPr lang="en-US" sz="2000" dirty="0">
              <a:solidFill>
                <a:prstClr val="black"/>
              </a:solidFill>
              <a:ea typeface="Calibri"/>
              <a:cs typeface="Times New Roman"/>
            </a:endParaRPr>
          </a:p>
          <a:p>
            <a:endParaRPr lang="en-US" dirty="0"/>
          </a:p>
        </p:txBody>
      </p:sp>
    </p:spTree>
    <p:extLst>
      <p:ext uri="{BB962C8B-B14F-4D97-AF65-F5344CB8AC3E}">
        <p14:creationId xmlns:p14="http://schemas.microsoft.com/office/powerpoint/2010/main" val="3856072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457200" y="914400"/>
            <a:ext cx="8229600" cy="5638800"/>
          </a:xfrm>
        </p:spPr>
        <p:txBody>
          <a:bodyPr>
            <a:normAutofit/>
          </a:bodyPr>
          <a:lstStyle/>
          <a:p>
            <a:pPr lvl="0" algn="just"/>
            <a:r>
              <a:rPr lang="en-US" sz="3000" dirty="0">
                <a:solidFill>
                  <a:srgbClr val="231F20"/>
                </a:solidFill>
                <a:latin typeface="Times New Roman"/>
                <a:ea typeface="Calibri"/>
              </a:rPr>
              <a:t>Markowitz has generated a number of portfolios within a given amount of money or wealth and given preferences of investors for risk and return. </a:t>
            </a:r>
          </a:p>
          <a:p>
            <a:pPr lvl="0" algn="just"/>
            <a:r>
              <a:rPr lang="en-US" sz="3000" dirty="0">
                <a:solidFill>
                  <a:srgbClr val="231F20"/>
                </a:solidFill>
                <a:latin typeface="Times New Roman"/>
                <a:ea typeface="Calibri"/>
              </a:rPr>
              <a:t>Given the preferences, the portfolio selection is not a simple choice of any one security or securities, </a:t>
            </a:r>
            <a:r>
              <a:rPr lang="en-US" sz="3000" b="1" dirty="0">
                <a:solidFill>
                  <a:srgbClr val="231F20"/>
                </a:solidFill>
                <a:latin typeface="Times New Roman"/>
                <a:ea typeface="Calibri"/>
              </a:rPr>
              <a:t>but a right combination of securities</a:t>
            </a:r>
            <a:r>
              <a:rPr lang="en-US" sz="3000" dirty="0">
                <a:solidFill>
                  <a:srgbClr val="231F20"/>
                </a:solidFill>
                <a:latin typeface="Times New Roman"/>
                <a:ea typeface="Calibri"/>
              </a:rPr>
              <a:t>. </a:t>
            </a:r>
          </a:p>
          <a:p>
            <a:pPr lvl="0" algn="just"/>
            <a:r>
              <a:rPr lang="en-US" sz="3000" dirty="0">
                <a:solidFill>
                  <a:srgbClr val="231F20"/>
                </a:solidFill>
                <a:latin typeface="Times New Roman"/>
                <a:ea typeface="Calibri"/>
              </a:rPr>
              <a:t>He emphasized that quality of a portfolio will be different from the quality of individual assets within it. </a:t>
            </a:r>
          </a:p>
          <a:p>
            <a:pPr lvl="0" algn="just"/>
            <a:r>
              <a:rPr lang="en-US" sz="3000" dirty="0">
                <a:solidFill>
                  <a:srgbClr val="231F20"/>
                </a:solidFill>
                <a:latin typeface="Times New Roman"/>
                <a:ea typeface="Calibri"/>
              </a:rPr>
              <a:t>The expected return/yield may vary depending on the assumptions. </a:t>
            </a:r>
            <a:endParaRPr lang="en-US" sz="3000" dirty="0">
              <a:solidFill>
                <a:prstClr val="black"/>
              </a:solidFill>
            </a:endParaRPr>
          </a:p>
          <a:p>
            <a:endParaRPr lang="en-US" dirty="0"/>
          </a:p>
        </p:txBody>
      </p:sp>
    </p:spTree>
    <p:extLst>
      <p:ext uri="{BB962C8B-B14F-4D97-AF65-F5344CB8AC3E}">
        <p14:creationId xmlns:p14="http://schemas.microsoft.com/office/powerpoint/2010/main" val="115624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09600"/>
          </a:xfrm>
        </p:spPr>
        <p:txBody>
          <a:bodyPr>
            <a:noAutofit/>
          </a:bodyPr>
          <a:lstStyle/>
          <a:p>
            <a:r>
              <a:rPr lang="en-US" sz="3600" b="1" i="1" dirty="0" smtClean="0">
                <a:solidFill>
                  <a:srgbClr val="7030A0"/>
                </a:solidFill>
              </a:rPr>
              <a:t>Cont’d</a:t>
            </a:r>
            <a:endParaRPr lang="en-US" sz="3600" b="1" i="1" dirty="0">
              <a:solidFill>
                <a:srgbClr val="7030A0"/>
              </a:solidFill>
            </a:endParaRPr>
          </a:p>
        </p:txBody>
      </p:sp>
      <p:sp>
        <p:nvSpPr>
          <p:cNvPr id="3" name="Content Placeholder 2"/>
          <p:cNvSpPr>
            <a:spLocks noGrp="1"/>
          </p:cNvSpPr>
          <p:nvPr>
            <p:ph idx="1"/>
          </p:nvPr>
        </p:nvSpPr>
        <p:spPr>
          <a:xfrm>
            <a:off x="152400" y="838200"/>
            <a:ext cx="8839200" cy="5867400"/>
          </a:xfrm>
        </p:spPr>
        <p:txBody>
          <a:bodyPr>
            <a:normAutofit lnSpcReduction="10000"/>
          </a:bodyPr>
          <a:lstStyle/>
          <a:p>
            <a:pPr algn="just"/>
            <a:r>
              <a:rPr lang="en-US" dirty="0" smtClean="0"/>
              <a:t>To select an optimal portfolio of financial assets using the Markowitz analysis; investors should;</a:t>
            </a:r>
          </a:p>
          <a:p>
            <a:pPr marL="514350" indent="-514350" algn="just">
              <a:buAutoNum type="arabicPeriod"/>
            </a:pPr>
            <a:r>
              <a:rPr lang="en-US" dirty="0" smtClean="0"/>
              <a:t>Identify </a:t>
            </a:r>
            <a:r>
              <a:rPr lang="en-US" dirty="0" smtClean="0">
                <a:solidFill>
                  <a:srgbClr val="FF0000"/>
                </a:solidFill>
              </a:rPr>
              <a:t>optimal risk-return combinations </a:t>
            </a:r>
            <a:r>
              <a:rPr lang="en-US" dirty="0" smtClean="0"/>
              <a:t>available from the set of risky assets being considered by using the Markowitz efficient frontier analysis. </a:t>
            </a:r>
          </a:p>
          <a:p>
            <a:pPr marL="514350" indent="-514350" algn="just"/>
            <a:r>
              <a:rPr lang="en-US" dirty="0" smtClean="0"/>
              <a:t>This step; uses the inputs from, the </a:t>
            </a:r>
            <a:r>
              <a:rPr lang="en-US" dirty="0" smtClean="0">
                <a:solidFill>
                  <a:srgbClr val="6600CC"/>
                </a:solidFill>
              </a:rPr>
              <a:t>expected returns</a:t>
            </a:r>
            <a:r>
              <a:rPr lang="en-US" dirty="0" smtClean="0"/>
              <a:t>, </a:t>
            </a:r>
            <a:r>
              <a:rPr lang="en-US" dirty="0" smtClean="0">
                <a:solidFill>
                  <a:srgbClr val="FF33CC"/>
                </a:solidFill>
              </a:rPr>
              <a:t>variances</a:t>
            </a:r>
            <a:r>
              <a:rPr lang="en-US" dirty="0" smtClean="0"/>
              <a:t>, and </a:t>
            </a:r>
            <a:r>
              <a:rPr lang="en-US" dirty="0" smtClean="0">
                <a:solidFill>
                  <a:srgbClr val="008000"/>
                </a:solidFill>
              </a:rPr>
              <a:t>covariance</a:t>
            </a:r>
            <a:r>
              <a:rPr lang="en-US" dirty="0" smtClean="0"/>
              <a:t> for a set of securities.</a:t>
            </a:r>
          </a:p>
          <a:p>
            <a:pPr algn="just">
              <a:buNone/>
            </a:pPr>
            <a:r>
              <a:rPr lang="en-US" dirty="0" smtClean="0"/>
              <a:t> 2. </a:t>
            </a:r>
            <a:r>
              <a:rPr lang="en-US" dirty="0" smtClean="0">
                <a:solidFill>
                  <a:srgbClr val="FF0000"/>
                </a:solidFill>
              </a:rPr>
              <a:t>Choose the final portfolio </a:t>
            </a:r>
            <a:r>
              <a:rPr lang="en-US" dirty="0" smtClean="0"/>
              <a:t>from among those in the efficient set based on an investor's preferences.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pPr lvl="1" algn="ctr" rtl="0">
              <a:spcBef>
                <a:spcPct val="0"/>
              </a:spcBef>
            </a:pPr>
            <a:r>
              <a:rPr lang="en-US" sz="3600" b="1" i="1" dirty="0" smtClean="0">
                <a:solidFill>
                  <a:srgbClr val="00B050"/>
                </a:solidFill>
              </a:rPr>
              <a:t>3.1 Diversification and asset allocation</a:t>
            </a:r>
            <a:r>
              <a:rPr lang="en-US" dirty="0" smtClean="0"/>
              <a:t> </a:t>
            </a:r>
            <a:r>
              <a:rPr lang="en-US" sz="3200" dirty="0" smtClean="0"/>
              <a:t/>
            </a:r>
            <a:br>
              <a:rPr lang="en-US" sz="3200" dirty="0" smtClean="0"/>
            </a:br>
            <a:endParaRPr lang="en-US" dirty="0"/>
          </a:p>
        </p:txBody>
      </p:sp>
      <p:sp>
        <p:nvSpPr>
          <p:cNvPr id="3" name="Content Placeholder 2"/>
          <p:cNvSpPr>
            <a:spLocks noGrp="1"/>
          </p:cNvSpPr>
          <p:nvPr>
            <p:ph idx="1"/>
          </p:nvPr>
        </p:nvSpPr>
        <p:spPr>
          <a:xfrm>
            <a:off x="152400" y="762000"/>
            <a:ext cx="8839200" cy="5943600"/>
          </a:xfrm>
        </p:spPr>
        <p:txBody>
          <a:bodyPr>
            <a:normAutofit/>
          </a:bodyPr>
          <a:lstStyle/>
          <a:p>
            <a:pPr algn="just"/>
            <a:r>
              <a:rPr lang="en-US" b="1" i="1" dirty="0" smtClean="0"/>
              <a:t>An </a:t>
            </a:r>
            <a:r>
              <a:rPr lang="en-US" b="1" i="1" dirty="0"/>
              <a:t>asset allocation </a:t>
            </a:r>
            <a:r>
              <a:rPr lang="en-US" dirty="0"/>
              <a:t>focuses on determining the </a:t>
            </a:r>
            <a:r>
              <a:rPr lang="en-US" dirty="0">
                <a:solidFill>
                  <a:srgbClr val="7030A0"/>
                </a:solidFill>
              </a:rPr>
              <a:t>mixture of asset classes </a:t>
            </a:r>
            <a:r>
              <a:rPr lang="en-US" dirty="0"/>
              <a:t>that is most likely to provide a combination of risk and expected return that is optimal for the investor. </a:t>
            </a:r>
            <a:endParaRPr lang="en-US" dirty="0" smtClean="0"/>
          </a:p>
          <a:p>
            <a:pPr algn="just"/>
            <a:r>
              <a:rPr lang="en-US" dirty="0" smtClean="0"/>
              <a:t>Asset </a:t>
            </a:r>
            <a:r>
              <a:rPr lang="en-US" dirty="0"/>
              <a:t>allocation is a bit different from diversification. It focus on investment in</a:t>
            </a:r>
            <a:r>
              <a:rPr lang="en-US" dirty="0">
                <a:solidFill>
                  <a:srgbClr val="FF0000"/>
                </a:solidFill>
              </a:rPr>
              <a:t> various asset classes</a:t>
            </a:r>
            <a:r>
              <a:rPr lang="en-US" dirty="0"/>
              <a:t>. </a:t>
            </a:r>
            <a:endParaRPr lang="en-US" dirty="0" smtClean="0"/>
          </a:p>
          <a:p>
            <a:pPr algn="just"/>
            <a:r>
              <a:rPr lang="en-US" dirty="0" smtClean="0">
                <a:solidFill>
                  <a:srgbClr val="00B050"/>
                </a:solidFill>
              </a:rPr>
              <a:t>Diversification</a:t>
            </a:r>
            <a:r>
              <a:rPr lang="en-US" dirty="0"/>
              <a:t>, in contrast, tends to focus more on </a:t>
            </a:r>
            <a:r>
              <a:rPr lang="en-US" dirty="0">
                <a:solidFill>
                  <a:srgbClr val="7030A0"/>
                </a:solidFill>
              </a:rPr>
              <a:t>security selection </a:t>
            </a:r>
            <a:r>
              <a:rPr lang="en-US" dirty="0"/>
              <a:t>– selecting the </a:t>
            </a:r>
            <a:r>
              <a:rPr lang="en-US" dirty="0">
                <a:solidFill>
                  <a:srgbClr val="FF0000"/>
                </a:solidFill>
              </a:rPr>
              <a:t>specific securities </a:t>
            </a:r>
            <a:r>
              <a:rPr lang="en-US" dirty="0"/>
              <a:t>to be held within an asset class.</a:t>
            </a:r>
          </a:p>
          <a:p>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t>	</a:t>
            </a:r>
            <a:r>
              <a:rPr lang="en-US" sz="4000"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92500"/>
          </a:bodyPr>
          <a:lstStyle/>
          <a:p>
            <a:pPr algn="just">
              <a:buNone/>
            </a:pPr>
            <a:r>
              <a:rPr lang="en-US" b="1" dirty="0" smtClean="0"/>
              <a:t> </a:t>
            </a:r>
            <a:r>
              <a:rPr lang="en-US" b="1" dirty="0" smtClean="0">
                <a:solidFill>
                  <a:srgbClr val="FF0000"/>
                </a:solidFill>
              </a:rPr>
              <a:t>Assumptions of the Markowitz Portfolio Selection Model:</a:t>
            </a:r>
            <a:endParaRPr lang="en-US" dirty="0">
              <a:solidFill>
                <a:srgbClr val="FF0000"/>
              </a:solidFill>
            </a:endParaRPr>
          </a:p>
          <a:p>
            <a:pPr marL="514350" indent="-514350" algn="just">
              <a:buAutoNum type="arabicPeriod"/>
            </a:pPr>
            <a:r>
              <a:rPr lang="en-US" dirty="0" smtClean="0">
                <a:solidFill>
                  <a:srgbClr val="FF33CC"/>
                </a:solidFill>
              </a:rPr>
              <a:t>A single investment period</a:t>
            </a:r>
            <a:r>
              <a:rPr lang="en-US" dirty="0" smtClean="0"/>
              <a:t>; for example, one year.</a:t>
            </a:r>
          </a:p>
          <a:p>
            <a:pPr marL="514350" indent="-514350" algn="just">
              <a:buAutoNum type="arabicPeriod"/>
            </a:pPr>
            <a:r>
              <a:rPr lang="en-US" dirty="0" smtClean="0">
                <a:solidFill>
                  <a:srgbClr val="008000"/>
                </a:solidFill>
              </a:rPr>
              <a:t>Liquidity of positions; </a:t>
            </a:r>
            <a:r>
              <a:rPr lang="en-US" dirty="0" smtClean="0"/>
              <a:t>for example, there are no transaction costs.</a:t>
            </a:r>
          </a:p>
          <a:p>
            <a:pPr marL="514350" lvl="0" indent="-514350" algn="just">
              <a:lnSpc>
                <a:spcPct val="150000"/>
              </a:lnSpc>
              <a:spcBef>
                <a:spcPts val="0"/>
              </a:spcBef>
              <a:buFont typeface="Arial" pitchFamily="34" charset="0"/>
              <a:buAutoNum type="arabicPeriod"/>
            </a:pPr>
            <a:r>
              <a:rPr lang="en-US" sz="2200" dirty="0" smtClean="0">
                <a:solidFill>
                  <a:srgbClr val="231F20"/>
                </a:solidFill>
                <a:latin typeface="Times New Roman"/>
                <a:ea typeface="Calibri"/>
                <a:cs typeface="Times New Roman"/>
              </a:rPr>
              <a:t>Investors </a:t>
            </a:r>
            <a:r>
              <a:rPr lang="en-US" sz="2200" dirty="0">
                <a:solidFill>
                  <a:srgbClr val="231F20"/>
                </a:solidFill>
                <a:latin typeface="Times New Roman"/>
                <a:ea typeface="Calibri"/>
                <a:cs typeface="Times New Roman"/>
              </a:rPr>
              <a:t>are rational and behave in a manner as to maximize their yield utility with a given level of income or money.</a:t>
            </a:r>
            <a:endParaRPr lang="en-US" sz="2000" dirty="0">
              <a:solidFill>
                <a:prstClr val="black"/>
              </a:solidFill>
              <a:ea typeface="Calibri"/>
              <a:cs typeface="Times New Roman"/>
            </a:endParaRPr>
          </a:p>
          <a:p>
            <a:pPr marL="514350" lvl="0" indent="-514350" algn="just">
              <a:lnSpc>
                <a:spcPct val="150000"/>
              </a:lnSpc>
              <a:spcBef>
                <a:spcPts val="0"/>
              </a:spcBef>
              <a:buFont typeface="Arial" pitchFamily="34" charset="0"/>
              <a:buAutoNum type="arabicPeriod"/>
            </a:pPr>
            <a:r>
              <a:rPr lang="en-US" sz="2200" dirty="0">
                <a:solidFill>
                  <a:srgbClr val="231F20"/>
                </a:solidFill>
                <a:latin typeface="Times New Roman"/>
                <a:ea typeface="Calibri"/>
                <a:cs typeface="Times New Roman"/>
              </a:rPr>
              <a:t>Investors have free access to accurate and current information on the returns and risk.</a:t>
            </a:r>
            <a:endParaRPr lang="en-US" sz="2000" dirty="0">
              <a:solidFill>
                <a:prstClr val="black"/>
              </a:solidFill>
              <a:ea typeface="Calibri"/>
              <a:cs typeface="Times New Roman"/>
            </a:endParaRPr>
          </a:p>
          <a:p>
            <a:pPr marL="514350" lvl="0" indent="-514350" algn="just">
              <a:lnSpc>
                <a:spcPct val="150000"/>
              </a:lnSpc>
              <a:spcBef>
                <a:spcPts val="0"/>
              </a:spcBef>
              <a:buFont typeface="Arial" pitchFamily="34" charset="0"/>
              <a:buAutoNum type="arabicPeriod"/>
            </a:pPr>
            <a:r>
              <a:rPr lang="en-US" sz="2200" dirty="0">
                <a:solidFill>
                  <a:srgbClr val="231F20"/>
                </a:solidFill>
                <a:latin typeface="Times New Roman"/>
                <a:ea typeface="Calibri"/>
                <a:cs typeface="Times New Roman"/>
              </a:rPr>
              <a:t>The markets are efficiently and absorb the information quickly and perfectly</a:t>
            </a:r>
            <a:r>
              <a:rPr lang="en-US" sz="2200" dirty="0" smtClean="0">
                <a:solidFill>
                  <a:srgbClr val="231F20"/>
                </a:solidFill>
                <a:latin typeface="Times New Roman"/>
                <a:ea typeface="Calibri"/>
                <a:cs typeface="Times New Roman"/>
              </a:rPr>
              <a:t>.</a:t>
            </a:r>
          </a:p>
          <a:p>
            <a:pPr marL="514350" lvl="0" indent="-514350" algn="just">
              <a:lnSpc>
                <a:spcPct val="150000"/>
              </a:lnSpc>
              <a:spcBef>
                <a:spcPts val="0"/>
              </a:spcBef>
              <a:buFont typeface="Arial" pitchFamily="34" charset="0"/>
              <a:buAutoNum type="arabicPeriod"/>
            </a:pPr>
            <a:r>
              <a:rPr lang="en-US" sz="2400" dirty="0">
                <a:solidFill>
                  <a:srgbClr val="231F20"/>
                </a:solidFill>
                <a:latin typeface="Times New Roman"/>
                <a:ea typeface="Calibri"/>
                <a:cs typeface="Times New Roman"/>
              </a:rPr>
              <a:t>Investors are risk averse and try to minimize the least risk and maximize high return.</a:t>
            </a:r>
            <a:endParaRPr lang="en-US" sz="2200" dirty="0">
              <a:solidFill>
                <a:prstClr val="black"/>
              </a:solidFill>
              <a:ea typeface="Calibri"/>
              <a:cs typeface="Times New Roman"/>
            </a:endParaRPr>
          </a:p>
          <a:p>
            <a:pPr marL="514350" lvl="0" indent="-514350" algn="just">
              <a:lnSpc>
                <a:spcPct val="150000"/>
              </a:lnSpc>
              <a:spcBef>
                <a:spcPts val="0"/>
              </a:spcBef>
              <a:buFont typeface="Arial" pitchFamily="34" charset="0"/>
              <a:buAutoNum type="arabicPeriod"/>
            </a:pPr>
            <a:endParaRPr lang="en-US" sz="2000" dirty="0">
              <a:solidFill>
                <a:prstClr val="black"/>
              </a:solidFill>
              <a:ea typeface="Calibri"/>
              <a:cs typeface="Times New Roman"/>
            </a:endParaRPr>
          </a:p>
          <a:p>
            <a:pPr algn="just">
              <a:buNone/>
            </a:pP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457200" y="838200"/>
            <a:ext cx="8229600" cy="5287963"/>
          </a:xfrm>
        </p:spPr>
        <p:txBody>
          <a:bodyPr>
            <a:normAutofit/>
          </a:bodyPr>
          <a:lstStyle/>
          <a:p>
            <a:pPr marL="514350" lvl="0" indent="-514350" algn="just">
              <a:lnSpc>
                <a:spcPct val="150000"/>
              </a:lnSpc>
              <a:spcBef>
                <a:spcPts val="0"/>
              </a:spcBef>
              <a:buFont typeface="Arial" pitchFamily="34" charset="0"/>
              <a:buAutoNum type="arabicPeriod" startAt="5"/>
            </a:pPr>
            <a:r>
              <a:rPr lang="en-US" sz="2700" dirty="0">
                <a:solidFill>
                  <a:srgbClr val="231F20"/>
                </a:solidFill>
                <a:latin typeface="Times New Roman"/>
                <a:ea typeface="Calibri"/>
                <a:cs typeface="Times New Roman"/>
              </a:rPr>
              <a:t>Investors base decisions on expected returns and variance or standard deviation of returns only.</a:t>
            </a:r>
            <a:endParaRPr lang="en-US" sz="2400" dirty="0">
              <a:solidFill>
                <a:prstClr val="black"/>
              </a:solidFill>
              <a:ea typeface="Calibri"/>
              <a:cs typeface="Times New Roman"/>
            </a:endParaRPr>
          </a:p>
          <a:p>
            <a:pPr marL="514350" lvl="0" indent="-514350" algn="just">
              <a:lnSpc>
                <a:spcPct val="150000"/>
              </a:lnSpc>
              <a:spcBef>
                <a:spcPts val="0"/>
              </a:spcBef>
              <a:buFont typeface="Arial" pitchFamily="34" charset="0"/>
              <a:buAutoNum type="arabicPeriod" startAt="5"/>
            </a:pPr>
            <a:r>
              <a:rPr lang="en-US" sz="2700" dirty="0">
                <a:solidFill>
                  <a:srgbClr val="231F20"/>
                </a:solidFill>
                <a:latin typeface="Times New Roman"/>
                <a:ea typeface="Calibri"/>
                <a:cs typeface="Times New Roman"/>
              </a:rPr>
              <a:t>For a given risk level, investors prefer high returns to lower returns. Under these assumptions, a single asset or portfolio of assets is considered to “efficient” if no other asset or portfolio of assets offers higher expected return with the same (or lower) risk or lower risk with the same (or higher) expected return.</a:t>
            </a:r>
            <a:endParaRPr lang="en-US" sz="2400" dirty="0">
              <a:solidFill>
                <a:prstClr val="black"/>
              </a:solidFill>
              <a:ea typeface="Calibri"/>
              <a:cs typeface="Times New Roman"/>
            </a:endParaRPr>
          </a:p>
          <a:p>
            <a:endParaRPr lang="en-US" dirty="0"/>
          </a:p>
        </p:txBody>
      </p:sp>
    </p:spTree>
    <p:extLst>
      <p:ext uri="{BB962C8B-B14F-4D97-AF65-F5344CB8AC3E}">
        <p14:creationId xmlns:p14="http://schemas.microsoft.com/office/powerpoint/2010/main" val="3341146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fontScale="92500" lnSpcReduction="10000"/>
          </a:bodyPr>
          <a:lstStyle/>
          <a:p>
            <a:pPr>
              <a:buNone/>
            </a:pPr>
            <a:r>
              <a:rPr lang="en-US" b="1" dirty="0" smtClean="0"/>
              <a:t>   </a:t>
            </a:r>
            <a:r>
              <a:rPr lang="en-US" b="1" dirty="0" smtClean="0">
                <a:solidFill>
                  <a:srgbClr val="FF0000"/>
                </a:solidFill>
              </a:rPr>
              <a:t>Efficient Portfolios:</a:t>
            </a:r>
            <a:endParaRPr lang="en-US" dirty="0" smtClean="0">
              <a:solidFill>
                <a:srgbClr val="FF0000"/>
              </a:solidFill>
            </a:endParaRPr>
          </a:p>
          <a:p>
            <a:pPr algn="just"/>
            <a:r>
              <a:rPr lang="en-US" dirty="0" smtClean="0"/>
              <a:t>Markowitz's Approach to portfolio selection is that an investor should evaluate portfolios on the basis of their </a:t>
            </a:r>
            <a:r>
              <a:rPr lang="en-US" dirty="0" smtClean="0">
                <a:solidFill>
                  <a:srgbClr val="00B0F0"/>
                </a:solidFill>
              </a:rPr>
              <a:t>expected returns and risk as measured by the standard deviation. </a:t>
            </a:r>
          </a:p>
          <a:p>
            <a:pPr algn="just"/>
            <a:r>
              <a:rPr lang="en-US" dirty="0" smtClean="0"/>
              <a:t>He was the first to derive the concept of an </a:t>
            </a:r>
            <a:r>
              <a:rPr lang="en-US" dirty="0" smtClean="0">
                <a:solidFill>
                  <a:srgbClr val="FF0000"/>
                </a:solidFill>
              </a:rPr>
              <a:t>efficient portfolio, </a:t>
            </a:r>
            <a:r>
              <a:rPr lang="en-US" dirty="0" smtClean="0"/>
              <a:t>defined as one that, has the </a:t>
            </a:r>
            <a:r>
              <a:rPr lang="en-US" dirty="0" smtClean="0">
                <a:solidFill>
                  <a:srgbClr val="7030A0"/>
                </a:solidFill>
              </a:rPr>
              <a:t>smallest portfolio risk </a:t>
            </a:r>
            <a:r>
              <a:rPr lang="en-US" dirty="0" smtClean="0"/>
              <a:t>for a </a:t>
            </a:r>
            <a:r>
              <a:rPr lang="en-US" dirty="0" smtClean="0">
                <a:solidFill>
                  <a:srgbClr val="00B050"/>
                </a:solidFill>
              </a:rPr>
              <a:t>given level of expected return </a:t>
            </a:r>
            <a:r>
              <a:rPr lang="en-US" dirty="0" smtClean="0"/>
              <a:t>or the </a:t>
            </a:r>
            <a:r>
              <a:rPr lang="en-US" dirty="0" smtClean="0">
                <a:solidFill>
                  <a:srgbClr val="7030A0"/>
                </a:solidFill>
              </a:rPr>
              <a:t>largest expected return </a:t>
            </a:r>
            <a:r>
              <a:rPr lang="en-US" dirty="0" smtClean="0"/>
              <a:t>for a </a:t>
            </a:r>
            <a:r>
              <a:rPr lang="en-US" dirty="0" smtClean="0">
                <a:solidFill>
                  <a:srgbClr val="00B0F0"/>
                </a:solidFill>
              </a:rPr>
              <a:t>given level of risk</a:t>
            </a:r>
            <a:r>
              <a:rPr lang="en-US" dirty="0" smtClean="0"/>
              <a:t>. </a:t>
            </a:r>
          </a:p>
          <a:p>
            <a:pPr algn="just"/>
            <a:r>
              <a:rPr lang="en-US" dirty="0" smtClean="0"/>
              <a:t>Rational investors will seek efficient portfolios, because these portfolios are optimized on the two dimensions of most importance to investors, </a:t>
            </a:r>
            <a:r>
              <a:rPr lang="en-US" dirty="0" smtClean="0">
                <a:solidFill>
                  <a:srgbClr val="FF0000"/>
                </a:solidFill>
              </a:rPr>
              <a:t>expected return </a:t>
            </a:r>
            <a:r>
              <a:rPr lang="en-US" dirty="0" smtClean="0"/>
              <a:t>and </a:t>
            </a:r>
            <a:r>
              <a:rPr lang="en-US" dirty="0" smtClean="0">
                <a:solidFill>
                  <a:srgbClr val="FF0000"/>
                </a:solidFill>
              </a:rPr>
              <a:t>risk.</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763000" cy="5943600"/>
          </a:xfrm>
        </p:spPr>
        <p:txBody>
          <a:bodyPr>
            <a:normAutofit/>
          </a:bodyPr>
          <a:lstStyle/>
          <a:p>
            <a:pPr algn="just">
              <a:buNone/>
            </a:pPr>
            <a:r>
              <a:rPr lang="en-US" b="1" dirty="0" smtClean="0"/>
              <a:t> </a:t>
            </a:r>
            <a:r>
              <a:rPr lang="en-US" b="1" dirty="0" smtClean="0">
                <a:solidFill>
                  <a:srgbClr val="FF33CC"/>
                </a:solidFill>
              </a:rPr>
              <a:t>Selecting an Optimal Portfolio of Risky Assets:</a:t>
            </a:r>
            <a:endParaRPr lang="en-US" dirty="0" smtClean="0">
              <a:solidFill>
                <a:srgbClr val="FF33CC"/>
              </a:solidFill>
            </a:endParaRPr>
          </a:p>
          <a:p>
            <a:pPr algn="just"/>
            <a:r>
              <a:rPr lang="en-US" dirty="0" smtClean="0"/>
              <a:t>Once the efficient set of portfolios is determined using the Markowitz model, investors must select from this set the portfolio most appropriate for them. </a:t>
            </a:r>
          </a:p>
          <a:p>
            <a:pPr algn="just"/>
            <a:r>
              <a:rPr lang="en-US" dirty="0" smtClean="0"/>
              <a:t>The Markowitz model does not specify one optimum portfolio. </a:t>
            </a:r>
          </a:p>
          <a:p>
            <a:pPr algn="just"/>
            <a:r>
              <a:rPr lang="en-US" dirty="0" smtClean="0"/>
              <a:t>Rather it generates the efficient set of portfolios, all of which, by definition; are optimal portfolios (for a given level of expected return or risk).</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fontScale="47500" lnSpcReduction="20000"/>
          </a:bodyPr>
          <a:lstStyle/>
          <a:p>
            <a:pPr marL="0" indent="0" algn="just">
              <a:buNone/>
            </a:pPr>
            <a:r>
              <a:rPr lang="en-US" sz="5300" b="1" dirty="0" smtClean="0">
                <a:solidFill>
                  <a:srgbClr val="FF33CC"/>
                </a:solidFill>
                <a:latin typeface="Times New Roman" pitchFamily="18" charset="0"/>
                <a:cs typeface="Times New Roman" pitchFamily="18" charset="0"/>
              </a:rPr>
              <a:t>The Single - Index Model:</a:t>
            </a:r>
            <a:endParaRPr lang="en-US" sz="5300" dirty="0" smtClean="0">
              <a:solidFill>
                <a:srgbClr val="FF33CC"/>
              </a:solidFill>
              <a:latin typeface="Times New Roman" pitchFamily="18" charset="0"/>
              <a:cs typeface="Times New Roman" pitchFamily="18" charset="0"/>
            </a:endParaRPr>
          </a:p>
          <a:p>
            <a:pPr algn="just"/>
            <a:r>
              <a:rPr lang="en-US" sz="5300" dirty="0" smtClean="0">
                <a:latin typeface="Times New Roman" pitchFamily="18" charset="0"/>
                <a:cs typeface="Times New Roman" pitchFamily="18" charset="0"/>
              </a:rPr>
              <a:t>William Sharpe, following Markowitz, developed the single-index model, which relates returns on each security to the returns on a common index. A broad market index of common stock returns is generally used for this purpose. </a:t>
            </a:r>
            <a:endParaRPr lang="en-US" sz="5300" dirty="0" smtClean="0">
              <a:solidFill>
                <a:srgbClr val="FF0000"/>
              </a:solidFill>
              <a:latin typeface="Times New Roman" pitchFamily="18" charset="0"/>
              <a:cs typeface="Times New Roman" pitchFamily="18" charset="0"/>
            </a:endParaRPr>
          </a:p>
          <a:p>
            <a:pPr algn="just"/>
            <a:r>
              <a:rPr lang="en-US" sz="5300" dirty="0" smtClean="0">
                <a:latin typeface="Times New Roman" pitchFamily="18" charset="0"/>
                <a:cs typeface="Times New Roman" pitchFamily="18" charset="0"/>
              </a:rPr>
              <a:t>The single-index model can be expressed by the following equation:              </a:t>
            </a:r>
            <a:r>
              <a:rPr lang="en-US" sz="5300" b="1" dirty="0" err="1" smtClean="0">
                <a:solidFill>
                  <a:srgbClr val="7030A0"/>
                </a:solidFill>
                <a:latin typeface="Times New Roman" pitchFamily="18" charset="0"/>
                <a:cs typeface="Times New Roman" pitchFamily="18" charset="0"/>
              </a:rPr>
              <a:t>Ri</a:t>
            </a:r>
            <a:r>
              <a:rPr lang="en-US" sz="5300" b="1" dirty="0" smtClean="0">
                <a:solidFill>
                  <a:srgbClr val="7030A0"/>
                </a:solidFill>
                <a:latin typeface="Times New Roman" pitchFamily="18" charset="0"/>
                <a:cs typeface="Times New Roman" pitchFamily="18" charset="0"/>
              </a:rPr>
              <a:t> = </a:t>
            </a:r>
            <a:r>
              <a:rPr lang="en-US" sz="5300" b="1" dirty="0" err="1" smtClean="0">
                <a:solidFill>
                  <a:srgbClr val="7030A0"/>
                </a:solidFill>
                <a:latin typeface="Times New Roman" pitchFamily="18" charset="0"/>
                <a:cs typeface="Times New Roman" pitchFamily="18" charset="0"/>
              </a:rPr>
              <a:t>αi</a:t>
            </a:r>
            <a:r>
              <a:rPr lang="en-US" sz="5300" b="1" dirty="0" smtClean="0">
                <a:solidFill>
                  <a:srgbClr val="7030A0"/>
                </a:solidFill>
                <a:latin typeface="Times New Roman" pitchFamily="18" charset="0"/>
                <a:cs typeface="Times New Roman" pitchFamily="18" charset="0"/>
              </a:rPr>
              <a:t> + </a:t>
            </a:r>
            <a:r>
              <a:rPr lang="en-US" sz="5300" b="1" dirty="0" err="1" smtClean="0">
                <a:solidFill>
                  <a:srgbClr val="7030A0"/>
                </a:solidFill>
                <a:latin typeface="Times New Roman" pitchFamily="18" charset="0"/>
                <a:cs typeface="Times New Roman" pitchFamily="18" charset="0"/>
              </a:rPr>
              <a:t>βiRM</a:t>
            </a:r>
            <a:r>
              <a:rPr lang="en-US" sz="5300" b="1" dirty="0" smtClean="0">
                <a:solidFill>
                  <a:srgbClr val="7030A0"/>
                </a:solidFill>
                <a:latin typeface="Times New Roman" pitchFamily="18" charset="0"/>
                <a:cs typeface="Times New Roman" pitchFamily="18" charset="0"/>
              </a:rPr>
              <a:t> + </a:t>
            </a:r>
            <a:r>
              <a:rPr lang="en-US" sz="5300" b="1" dirty="0" err="1" smtClean="0">
                <a:solidFill>
                  <a:srgbClr val="7030A0"/>
                </a:solidFill>
                <a:latin typeface="Times New Roman" pitchFamily="18" charset="0"/>
                <a:cs typeface="Times New Roman" pitchFamily="18" charset="0"/>
              </a:rPr>
              <a:t>еi</a:t>
            </a:r>
            <a:endParaRPr lang="en-US" sz="5300" dirty="0" smtClean="0">
              <a:solidFill>
                <a:srgbClr val="7030A0"/>
              </a:solidFill>
              <a:latin typeface="Times New Roman" pitchFamily="18" charset="0"/>
              <a:cs typeface="Times New Roman" pitchFamily="18" charset="0"/>
            </a:endParaRPr>
          </a:p>
          <a:p>
            <a:pPr algn="just"/>
            <a:r>
              <a:rPr lang="en-US" sz="5300" dirty="0" smtClean="0">
                <a:latin typeface="Times New Roman" pitchFamily="18" charset="0"/>
                <a:cs typeface="Times New Roman" pitchFamily="18" charset="0"/>
              </a:rPr>
              <a:t>Where;</a:t>
            </a:r>
          </a:p>
          <a:p>
            <a:pPr algn="just"/>
            <a:r>
              <a:rPr lang="en-US" sz="5300" dirty="0" err="1" smtClean="0">
                <a:solidFill>
                  <a:srgbClr val="FF33CC"/>
                </a:solidFill>
                <a:latin typeface="Times New Roman" pitchFamily="18" charset="0"/>
                <a:cs typeface="Times New Roman" pitchFamily="18" charset="0"/>
              </a:rPr>
              <a:t>Ri</a:t>
            </a:r>
            <a:r>
              <a:rPr lang="en-US" sz="5300" dirty="0" smtClean="0">
                <a:solidFill>
                  <a:srgbClr val="FF33CC"/>
                </a:solidFill>
                <a:latin typeface="Times New Roman" pitchFamily="18" charset="0"/>
                <a:cs typeface="Times New Roman" pitchFamily="18" charset="0"/>
              </a:rPr>
              <a:t> </a:t>
            </a:r>
            <a:r>
              <a:rPr lang="en-US" sz="5300" dirty="0" smtClean="0">
                <a:latin typeface="Times New Roman" pitchFamily="18" charset="0"/>
                <a:cs typeface="Times New Roman" pitchFamily="18" charset="0"/>
              </a:rPr>
              <a:t>= the return (TR) on security </a:t>
            </a:r>
            <a:r>
              <a:rPr lang="en-US" sz="5300" dirty="0" err="1" smtClean="0">
                <a:latin typeface="Times New Roman" pitchFamily="18" charset="0"/>
                <a:cs typeface="Times New Roman" pitchFamily="18" charset="0"/>
              </a:rPr>
              <a:t>i</a:t>
            </a:r>
            <a:endParaRPr lang="en-US" sz="5300" dirty="0" smtClean="0">
              <a:latin typeface="Times New Roman" pitchFamily="18" charset="0"/>
              <a:cs typeface="Times New Roman" pitchFamily="18" charset="0"/>
            </a:endParaRPr>
          </a:p>
          <a:p>
            <a:pPr algn="just"/>
            <a:r>
              <a:rPr lang="en-US" sz="5300" dirty="0" smtClean="0">
                <a:solidFill>
                  <a:srgbClr val="6600CC"/>
                </a:solidFill>
                <a:latin typeface="Times New Roman" pitchFamily="18" charset="0"/>
                <a:cs typeface="Times New Roman" pitchFamily="18" charset="0"/>
              </a:rPr>
              <a:t>RM</a:t>
            </a:r>
            <a:r>
              <a:rPr lang="en-US" sz="5300" dirty="0" smtClean="0">
                <a:latin typeface="Times New Roman" pitchFamily="18" charset="0"/>
                <a:cs typeface="Times New Roman" pitchFamily="18" charset="0"/>
              </a:rPr>
              <a:t> = the return (TR) on the market index:</a:t>
            </a:r>
          </a:p>
          <a:p>
            <a:pPr algn="just"/>
            <a:r>
              <a:rPr lang="en-US" sz="5300" dirty="0" err="1" smtClean="0">
                <a:solidFill>
                  <a:srgbClr val="008000"/>
                </a:solidFill>
                <a:latin typeface="Times New Roman" pitchFamily="18" charset="0"/>
                <a:cs typeface="Times New Roman" pitchFamily="18" charset="0"/>
              </a:rPr>
              <a:t>αi</a:t>
            </a:r>
            <a:r>
              <a:rPr lang="en-US" sz="5300" dirty="0" smtClean="0">
                <a:latin typeface="Times New Roman" pitchFamily="18" charset="0"/>
                <a:cs typeface="Times New Roman" pitchFamily="18" charset="0"/>
              </a:rPr>
              <a:t> = that part of security </a:t>
            </a:r>
            <a:r>
              <a:rPr lang="en-US" sz="5300" dirty="0" err="1" smtClean="0">
                <a:latin typeface="Times New Roman" pitchFamily="18" charset="0"/>
                <a:cs typeface="Times New Roman" pitchFamily="18" charset="0"/>
              </a:rPr>
              <a:t>i’s</a:t>
            </a:r>
            <a:r>
              <a:rPr lang="en-US" sz="5300" dirty="0" smtClean="0">
                <a:latin typeface="Times New Roman" pitchFamily="18" charset="0"/>
                <a:cs typeface="Times New Roman" pitchFamily="18" charset="0"/>
              </a:rPr>
              <a:t> return independent of market performance</a:t>
            </a:r>
          </a:p>
          <a:p>
            <a:pPr algn="just"/>
            <a:r>
              <a:rPr lang="en-US" sz="5300" dirty="0" err="1" smtClean="0">
                <a:solidFill>
                  <a:srgbClr val="0070C0"/>
                </a:solidFill>
                <a:latin typeface="Times New Roman" pitchFamily="18" charset="0"/>
                <a:cs typeface="Times New Roman" pitchFamily="18" charset="0"/>
              </a:rPr>
              <a:t>βi</a:t>
            </a:r>
            <a:r>
              <a:rPr lang="en-US" sz="5300" dirty="0" smtClean="0">
                <a:latin typeface="Times New Roman" pitchFamily="18" charset="0"/>
                <a:cs typeface="Times New Roman" pitchFamily="18" charset="0"/>
              </a:rPr>
              <a:t> = a constant measuring the expected change in the dependent variable, </a:t>
            </a:r>
            <a:r>
              <a:rPr lang="en-US" sz="5300" dirty="0" err="1" smtClean="0">
                <a:latin typeface="Times New Roman" pitchFamily="18" charset="0"/>
                <a:cs typeface="Times New Roman" pitchFamily="18" charset="0"/>
              </a:rPr>
              <a:t>Ri</a:t>
            </a:r>
            <a:r>
              <a:rPr lang="en-US" sz="5300" dirty="0" smtClean="0">
                <a:latin typeface="Times New Roman" pitchFamily="18" charset="0"/>
                <a:cs typeface="Times New Roman" pitchFamily="18" charset="0"/>
              </a:rPr>
              <a:t> given a change in the independent variable, RM</a:t>
            </a:r>
          </a:p>
          <a:p>
            <a:pPr algn="just"/>
            <a:r>
              <a:rPr lang="en-US" sz="5300" dirty="0" err="1" smtClean="0">
                <a:solidFill>
                  <a:srgbClr val="FF0000"/>
                </a:solidFill>
                <a:latin typeface="Times New Roman" pitchFamily="18" charset="0"/>
                <a:cs typeface="Times New Roman" pitchFamily="18" charset="0"/>
              </a:rPr>
              <a:t>еi</a:t>
            </a:r>
            <a:r>
              <a:rPr lang="en-US" sz="5300" dirty="0" smtClean="0">
                <a:latin typeface="Times New Roman" pitchFamily="18" charset="0"/>
                <a:cs typeface="Times New Roman" pitchFamily="18" charset="0"/>
              </a:rPr>
              <a:t> = the random residual error;</a:t>
            </a:r>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a:ln>
            <a:solidFill>
              <a:srgbClr val="FF33CC"/>
            </a:solidFill>
            <a:prstDash val="solid"/>
          </a:ln>
        </p:spPr>
        <p:txBody>
          <a:bodyPr>
            <a:normAutofit fontScale="85000" lnSpcReduction="10000"/>
          </a:bodyPr>
          <a:lstStyle/>
          <a:p>
            <a:pPr algn="just"/>
            <a:r>
              <a:rPr lang="en-US" dirty="0" smtClean="0"/>
              <a:t>The single-index model divides a security's return into two components: </a:t>
            </a:r>
          </a:p>
          <a:p>
            <a:pPr algn="just">
              <a:buFont typeface="Wingdings" pitchFamily="2" charset="2"/>
              <a:buChar char="ü"/>
            </a:pPr>
            <a:r>
              <a:rPr lang="en-US" dirty="0" smtClean="0"/>
              <a:t>a unique part, represented by </a:t>
            </a:r>
            <a:r>
              <a:rPr lang="en-US" b="1" dirty="0" err="1" smtClean="0">
                <a:solidFill>
                  <a:srgbClr val="FF33CC"/>
                </a:solidFill>
                <a:latin typeface="Times New Roman" pitchFamily="18" charset="0"/>
                <a:cs typeface="Times New Roman" pitchFamily="18" charset="0"/>
              </a:rPr>
              <a:t>αi</a:t>
            </a:r>
            <a:r>
              <a:rPr lang="en-US" b="1" dirty="0" smtClean="0">
                <a:solidFill>
                  <a:srgbClr val="FF33CC"/>
                </a:solidFill>
              </a:rPr>
              <a:t> </a:t>
            </a:r>
            <a:r>
              <a:rPr lang="en-US" dirty="0" smtClean="0"/>
              <a:t>and </a:t>
            </a:r>
          </a:p>
          <a:p>
            <a:pPr algn="just">
              <a:buFont typeface="Wingdings" pitchFamily="2" charset="2"/>
              <a:buChar char="ü"/>
            </a:pPr>
            <a:r>
              <a:rPr lang="en-US" dirty="0" smtClean="0"/>
              <a:t>a market related part represented by </a:t>
            </a:r>
            <a:r>
              <a:rPr lang="en-US" b="1" dirty="0" err="1" smtClean="0">
                <a:solidFill>
                  <a:srgbClr val="FF33CC"/>
                </a:solidFill>
              </a:rPr>
              <a:t>βiRM</a:t>
            </a:r>
            <a:r>
              <a:rPr lang="en-US" dirty="0" smtClean="0">
                <a:solidFill>
                  <a:srgbClr val="FF33CC"/>
                </a:solidFill>
              </a:rPr>
              <a:t>. </a:t>
            </a:r>
          </a:p>
          <a:p>
            <a:pPr algn="just">
              <a:buNone/>
            </a:pPr>
            <a:r>
              <a:rPr lang="en-US" dirty="0" smtClean="0"/>
              <a:t>   The unique part is a micro event, affecting an individual company but not all companies in general. </a:t>
            </a:r>
          </a:p>
          <a:p>
            <a:pPr algn="just"/>
            <a:r>
              <a:rPr lang="en-US" dirty="0" smtClean="0"/>
              <a:t> Examples include, a fire, a strike, or the resignation of a key company figure.</a:t>
            </a:r>
          </a:p>
          <a:p>
            <a:pPr algn="just"/>
            <a:r>
              <a:rPr lang="en-US" dirty="0" smtClean="0"/>
              <a:t>The market related part, on the other hand, is a macro event that is broad based and affects all (or; most) firms. </a:t>
            </a:r>
          </a:p>
          <a:p>
            <a:pPr algn="just"/>
            <a:r>
              <a:rPr lang="en-US" dirty="0" smtClean="0"/>
              <a:t>Examples include a Federal Reserve announcement about the </a:t>
            </a:r>
            <a:r>
              <a:rPr lang="en-US" dirty="0" smtClean="0">
                <a:solidFill>
                  <a:srgbClr val="FF0000"/>
                </a:solidFill>
              </a:rPr>
              <a:t>discount rate, </a:t>
            </a:r>
            <a:r>
              <a:rPr lang="en-US" dirty="0" smtClean="0"/>
              <a:t>a change in the prime rate, or an unexpected announcement about the </a:t>
            </a:r>
            <a:r>
              <a:rPr lang="en-US" dirty="0" smtClean="0">
                <a:solidFill>
                  <a:srgbClr val="FF0000"/>
                </a:solidFill>
              </a:rPr>
              <a:t>money supply.</a:t>
            </a:r>
          </a:p>
          <a:p>
            <a:endParaRPr lang="en-US" dirty="0">
              <a:solidFill>
                <a:srgbClr val="6600CC"/>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867400"/>
          </a:xfrm>
        </p:spPr>
        <p:txBody>
          <a:bodyPr/>
          <a:lstStyle/>
          <a:p>
            <a:pPr algn="just"/>
            <a:r>
              <a:rPr lang="en-US" dirty="0" smtClean="0"/>
              <a:t>Given these values, the error term is the difference between the left-hand side of the equation</a:t>
            </a:r>
            <a:r>
              <a:rPr lang="en-US" dirty="0"/>
              <a:t> </a:t>
            </a:r>
            <a:r>
              <a:rPr lang="en-US" dirty="0" smtClean="0"/>
              <a:t>and right-hand side of the equation. </a:t>
            </a:r>
          </a:p>
          <a:p>
            <a:pPr algn="just"/>
            <a:r>
              <a:rPr lang="en-US" dirty="0" smtClean="0"/>
              <a:t>Since the single-index model is, by definition, equality, the two sides must be the same.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normAutofit fontScale="85000" lnSpcReduction="20000"/>
          </a:bodyPr>
          <a:lstStyle/>
          <a:p>
            <a:pPr algn="just">
              <a:buNone/>
            </a:pPr>
            <a:r>
              <a:rPr lang="en-US" b="1" dirty="0" smtClean="0"/>
              <a:t> </a:t>
            </a:r>
            <a:r>
              <a:rPr lang="en-US" b="1" dirty="0" smtClean="0">
                <a:solidFill>
                  <a:srgbClr val="FF33CC"/>
                </a:solidFill>
              </a:rPr>
              <a:t>Selecting Optimal Asset Classes</a:t>
            </a:r>
            <a:r>
              <a:rPr lang="en-US" b="1" dirty="0" smtClean="0">
                <a:solidFill>
                  <a:srgbClr val="008000"/>
                </a:solidFill>
              </a:rPr>
              <a:t>—the Asset Allocation Decision:</a:t>
            </a:r>
            <a:endParaRPr lang="en-US" dirty="0" smtClean="0">
              <a:solidFill>
                <a:srgbClr val="008000"/>
              </a:solidFill>
            </a:endParaRPr>
          </a:p>
          <a:p>
            <a:pPr algn="just"/>
            <a:r>
              <a:rPr lang="en-US" dirty="0" smtClean="0"/>
              <a:t>The Markowitz model is typically thought of in terms of selecting portfolios of individual securities; indeed, that is how Markowitz expected his model to be used. </a:t>
            </a:r>
          </a:p>
          <a:p>
            <a:pPr algn="just"/>
            <a:r>
              <a:rPr lang="en-US" dirty="0" smtClean="0"/>
              <a:t>As we know, however, it is a cumbersome model to employ because of the number of covariance estimates needed when dealing with a large number of individual securities.</a:t>
            </a:r>
          </a:p>
          <a:p>
            <a:pPr algn="just"/>
            <a:r>
              <a:rPr lang="en-US" dirty="0" smtClean="0"/>
              <a:t>An alternative way to use the Markowitz model as a selection technique is to think in terms of </a:t>
            </a:r>
            <a:r>
              <a:rPr lang="en-US" dirty="0" smtClean="0">
                <a:solidFill>
                  <a:srgbClr val="008000"/>
                </a:solidFill>
              </a:rPr>
              <a:t>asset classes, such as domestic stocks, foreign stocks of industrialized countries, the stocks of emerging markets, bonds, and so forth. </a:t>
            </a:r>
          </a:p>
          <a:p>
            <a:pPr algn="just"/>
            <a:r>
              <a:rPr lang="en-US" dirty="0" smtClean="0"/>
              <a:t>Using, the model in this manner, investors decide what asset classes to own and what proportions of the asset classes to hold.</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normAutofit lnSpcReduction="10000"/>
          </a:bodyPr>
          <a:lstStyle/>
          <a:p>
            <a:pPr algn="just"/>
            <a:r>
              <a:rPr lang="en-US" b="1" dirty="0" smtClean="0">
                <a:solidFill>
                  <a:srgbClr val="008000"/>
                </a:solidFill>
              </a:rPr>
              <a:t>The allocation of a portfolio's funds to classes of assets, such as </a:t>
            </a:r>
            <a:r>
              <a:rPr lang="en-US" b="1" dirty="0" smtClean="0">
                <a:solidFill>
                  <a:srgbClr val="FF33CC"/>
                </a:solidFill>
              </a:rPr>
              <a:t>cash equivalents</a:t>
            </a:r>
            <a:r>
              <a:rPr lang="en-US" b="1" dirty="0" smtClean="0">
                <a:solidFill>
                  <a:srgbClr val="008000"/>
                </a:solidFill>
              </a:rPr>
              <a:t>, bonds, and </a:t>
            </a:r>
            <a:r>
              <a:rPr lang="en-US" b="1" dirty="0" smtClean="0">
                <a:solidFill>
                  <a:srgbClr val="FF33CC"/>
                </a:solidFill>
              </a:rPr>
              <a:t>equities</a:t>
            </a:r>
            <a:endParaRPr lang="en-US" dirty="0" smtClean="0">
              <a:solidFill>
                <a:srgbClr val="FF33CC"/>
              </a:solidFill>
            </a:endParaRPr>
          </a:p>
          <a:p>
            <a:pPr algn="just"/>
            <a:r>
              <a:rPr lang="en-US" dirty="0" smtClean="0"/>
              <a:t>The asset allocation decision refers to the allocation of portfolio assets to broad asset markets; in other words, how much of the portfolio's funds are to be, invested in stocks, in bonds, money market assets, and so forth. Each weight can range from zero percent to 100 percent. Asset allocation is one of the most; widely used applications of modern portfolio theory(MPT).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839200" cy="6019800"/>
          </a:xfrm>
        </p:spPr>
        <p:txBody>
          <a:bodyPr>
            <a:normAutofit/>
          </a:bodyPr>
          <a:lstStyle/>
          <a:p>
            <a:pPr algn="just"/>
            <a:r>
              <a:rPr lang="en-US" dirty="0" smtClean="0"/>
              <a:t>Examining the asset allocation decision globally leads us to ask the following questions:</a:t>
            </a:r>
          </a:p>
          <a:p>
            <a:pPr algn="just">
              <a:buNone/>
            </a:pPr>
            <a:r>
              <a:rPr lang="en-US" dirty="0" smtClean="0"/>
              <a:t>   1. What percentage of portfolio funds is to be invested in </a:t>
            </a:r>
            <a:r>
              <a:rPr lang="en-US" dirty="0" smtClean="0">
                <a:solidFill>
                  <a:srgbClr val="FF33CC"/>
                </a:solidFill>
              </a:rPr>
              <a:t>each of the countries </a:t>
            </a:r>
            <a:r>
              <a:rPr lang="en-US" dirty="0" smtClean="0"/>
              <a:t>for which financial markets are available to-investors?</a:t>
            </a:r>
          </a:p>
          <a:p>
            <a:pPr algn="just">
              <a:buNone/>
            </a:pPr>
            <a:r>
              <a:rPr lang="en-US" dirty="0" smtClean="0"/>
              <a:t>   2. Within each country, what</a:t>
            </a:r>
            <a:r>
              <a:rPr lang="en-US" dirty="0" smtClean="0">
                <a:solidFill>
                  <a:srgbClr val="FF33CC"/>
                </a:solidFill>
              </a:rPr>
              <a:t> percentage of portfolio funds is to be invested in stocks, bonds, bills, and other assets?</a:t>
            </a:r>
          </a:p>
          <a:p>
            <a:pPr algn="just">
              <a:buNone/>
            </a:pPr>
            <a:r>
              <a:rPr lang="en-US" dirty="0" smtClean="0"/>
              <a:t>   3. Within each of the major asset classes, what percentage of portfolio funds is to be invested in various individual securities?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763000" cy="6096000"/>
          </a:xfrm>
        </p:spPr>
        <p:txBody>
          <a:bodyPr>
            <a:normAutofit fontScale="92500" lnSpcReduction="20000"/>
          </a:bodyPr>
          <a:lstStyle/>
          <a:p>
            <a:pPr algn="just"/>
            <a:r>
              <a:rPr lang="en-US" b="1" i="1" dirty="0">
                <a:solidFill>
                  <a:srgbClr val="00B050"/>
                </a:solidFill>
              </a:rPr>
              <a:t>Asset classes </a:t>
            </a:r>
            <a:r>
              <a:rPr lang="en-US" dirty="0">
                <a:solidFill>
                  <a:srgbClr val="0070C0"/>
                </a:solidFill>
              </a:rPr>
              <a:t>here is understood as groups of securities with similar characteristics and properties (for example, common stocks; bonds; derivatives, etc.). </a:t>
            </a:r>
            <a:endParaRPr lang="en-US" dirty="0" smtClean="0">
              <a:solidFill>
                <a:srgbClr val="0070C0"/>
              </a:solidFill>
            </a:endParaRPr>
          </a:p>
          <a:p>
            <a:pPr algn="just"/>
            <a:r>
              <a:rPr lang="en-US" dirty="0" smtClean="0"/>
              <a:t>Asset </a:t>
            </a:r>
            <a:r>
              <a:rPr lang="en-US" dirty="0"/>
              <a:t>allocation proceeds other approaches to investment portfolio management, such as market timing </a:t>
            </a:r>
            <a:r>
              <a:rPr lang="en-US" dirty="0">
                <a:solidFill>
                  <a:srgbClr val="FF0000"/>
                </a:solidFill>
              </a:rPr>
              <a:t>(buy low, sell high) </a:t>
            </a:r>
            <a:r>
              <a:rPr lang="en-US" dirty="0"/>
              <a:t>or selecting the individual securities which are expected will be the “winners</a:t>
            </a:r>
            <a:r>
              <a:rPr lang="en-US" dirty="0" smtClean="0"/>
              <a:t>”.</a:t>
            </a:r>
          </a:p>
          <a:p>
            <a:pPr algn="just"/>
            <a:r>
              <a:rPr lang="en-US" dirty="0" smtClean="0"/>
              <a:t>These </a:t>
            </a:r>
            <a:r>
              <a:rPr lang="en-US" dirty="0"/>
              <a:t>activities may be integrated in the asset allocation process. </a:t>
            </a:r>
            <a:endParaRPr lang="en-US" dirty="0" smtClean="0"/>
          </a:p>
          <a:p>
            <a:pPr algn="just"/>
            <a:r>
              <a:rPr lang="en-US" dirty="0" smtClean="0"/>
              <a:t>But </a:t>
            </a:r>
            <a:r>
              <a:rPr lang="en-US" dirty="0"/>
              <a:t>the </a:t>
            </a:r>
            <a:r>
              <a:rPr lang="en-US" dirty="0">
                <a:solidFill>
                  <a:srgbClr val="FF0000"/>
                </a:solidFill>
              </a:rPr>
              <a:t>main focus </a:t>
            </a:r>
            <a:r>
              <a:rPr lang="en-US" dirty="0"/>
              <a:t>of asset allocation is to find such a combination of the different asset classes in the investment portfolio which the best matches with the investor’s goals –</a:t>
            </a:r>
            <a:r>
              <a:rPr lang="en-US" dirty="0">
                <a:solidFill>
                  <a:srgbClr val="00B050"/>
                </a:solidFill>
              </a:rPr>
              <a:t> expected return on investment and investment risk. </a:t>
            </a:r>
            <a:r>
              <a:rPr lang="en-US" dirty="0" smtClean="0">
                <a:solidFill>
                  <a:srgbClr val="00B050"/>
                </a:solidFill>
              </a:rPr>
              <a:t> </a:t>
            </a:r>
            <a:endParaRPr lang="en-US" dirty="0">
              <a:solidFill>
                <a:srgbClr val="00B05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0" y="533400"/>
            <a:ext cx="8991600" cy="6172200"/>
          </a:xfrm>
        </p:spPr>
        <p:txBody>
          <a:bodyPr>
            <a:normAutofit lnSpcReduction="10000"/>
          </a:bodyPr>
          <a:lstStyle/>
          <a:p>
            <a:pPr algn="just"/>
            <a:r>
              <a:rPr lang="en-US" dirty="0" smtClean="0"/>
              <a:t>Many knowledgeable market observers agree that the asset allocation decision is the most important decision made by an investor. </a:t>
            </a:r>
          </a:p>
          <a:p>
            <a:pPr algn="just"/>
            <a:r>
              <a:rPr lang="en-US" dirty="0" smtClean="0"/>
              <a:t>According to some studies, for example, the asset allocation decision accounts for more than 90 percent of the variance in quarterly returns for a typical large pension fund.</a:t>
            </a:r>
          </a:p>
          <a:p>
            <a:pPr algn="just"/>
            <a:r>
              <a:rPr lang="en-US" dirty="0" smtClean="0"/>
              <a:t>The rationale behind this approach is that different asset classes offer various potential returns and various levels of risk, and the correlation coefficients between some of these asset classes may be quite low, thereby providing beneficial diversification effects.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763000" cy="5943600"/>
          </a:xfrm>
        </p:spPr>
        <p:txBody>
          <a:bodyPr>
            <a:normAutofit/>
          </a:bodyPr>
          <a:lstStyle/>
          <a:p>
            <a:pPr marL="0" indent="0" algn="just">
              <a:buNone/>
            </a:pPr>
            <a:r>
              <a:rPr lang="en-US" b="1" dirty="0" smtClean="0">
                <a:solidFill>
                  <a:srgbClr val="6600CC"/>
                </a:solidFill>
              </a:rPr>
              <a:t>The Impact of Diversification on Risk:</a:t>
            </a:r>
            <a:endParaRPr lang="en-US" dirty="0" smtClean="0">
              <a:solidFill>
                <a:srgbClr val="6600CC"/>
              </a:solidFill>
            </a:endParaRPr>
          </a:p>
          <a:p>
            <a:pPr algn="just">
              <a:lnSpc>
                <a:spcPct val="150000"/>
              </a:lnSpc>
            </a:pPr>
            <a:r>
              <a:rPr lang="en-US" dirty="0" smtClean="0"/>
              <a:t>The Markowitz analysis demonstrates that the standard deviation of a portfolio is typically less than the weighted average of the standard deviations of the securities in the portfolio.</a:t>
            </a:r>
          </a:p>
          <a:p>
            <a:pPr algn="just">
              <a:lnSpc>
                <a:spcPct val="150000"/>
              </a:lnSpc>
            </a:pPr>
            <a:r>
              <a:rPr lang="en-US" dirty="0" smtClean="0"/>
              <a:t>Thus, diversification typically reduces the risk of a portfolio—as "the number of portfolio holdings increases, portfolio risk declines.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lnSpcReduction="10000"/>
          </a:bodyPr>
          <a:lstStyle/>
          <a:p>
            <a:pPr algn="just">
              <a:buNone/>
            </a:pPr>
            <a:r>
              <a:rPr lang="en-US" b="1" dirty="0" smtClean="0"/>
              <a:t>   Systematic and Nonsystematic Risk:</a:t>
            </a:r>
            <a:endParaRPr lang="en-US" dirty="0" smtClean="0"/>
          </a:p>
          <a:p>
            <a:pPr algn="just"/>
            <a:r>
              <a:rPr lang="en-US" dirty="0" smtClean="0"/>
              <a:t>The riskiness of the portfolio generally declines as more stocks are added, because we are eliminating the nonsystematic risk, or company-specific risk. </a:t>
            </a:r>
          </a:p>
          <a:p>
            <a:pPr algn="just"/>
            <a:r>
              <a:rPr lang="en-US" dirty="0" smtClean="0"/>
              <a:t>This is unique risk related to a particular company. However, the extent of the risk reduction depends upon the degree of correlation among the stocks. </a:t>
            </a:r>
          </a:p>
          <a:p>
            <a:pPr algn="just"/>
            <a:r>
              <a:rPr lang="en-US" dirty="0" smtClean="0"/>
              <a:t>Adding more stocks will reduce risk at first, but no matter how many partially correlated stocks we add to the portfolio, we can </a:t>
            </a:r>
            <a:r>
              <a:rPr lang="en-US" dirty="0"/>
              <a:t>n</a:t>
            </a:r>
            <a:r>
              <a:rPr lang="en-US" dirty="0" smtClean="0"/>
              <a:t>ot eliminate all of the risk.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763000" cy="5791200"/>
          </a:xfrm>
        </p:spPr>
        <p:txBody>
          <a:bodyPr>
            <a:normAutofit lnSpcReduction="10000"/>
          </a:bodyPr>
          <a:lstStyle/>
          <a:p>
            <a:pPr algn="just">
              <a:lnSpc>
                <a:spcPct val="150000"/>
              </a:lnSpc>
            </a:pPr>
            <a:r>
              <a:rPr lang="en-US" dirty="0" smtClean="0"/>
              <a:t>Variability in a security's total returns that is directly associated with overall movements in the general market or economy is called systematic risk, or market risk, or non diversifiable risk. </a:t>
            </a:r>
          </a:p>
          <a:p>
            <a:pPr algn="just">
              <a:lnSpc>
                <a:spcPct val="150000"/>
              </a:lnSpc>
            </a:pPr>
            <a:r>
              <a:rPr lang="en-US" dirty="0" smtClean="0"/>
              <a:t>Virtually all securities have some systematic risk, whether bonds or stocks, because systematic risk directly encompasses interest rate risk, market risk, and inflation risk.</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92500" lnSpcReduction="10000"/>
          </a:bodyPr>
          <a:lstStyle/>
          <a:p>
            <a:pPr algn="just">
              <a:lnSpc>
                <a:spcPct val="150000"/>
              </a:lnSpc>
            </a:pPr>
            <a:r>
              <a:rPr lang="en-US" dirty="0" smtClean="0"/>
              <a:t>After the non systematic risk is eliminated, what is left is the non diversifiable portion, or the market risk (systematic part). </a:t>
            </a:r>
          </a:p>
          <a:p>
            <a:pPr algn="just">
              <a:lnSpc>
                <a:spcPct val="150000"/>
              </a:lnSpc>
            </a:pPr>
            <a:r>
              <a:rPr lang="en-US" dirty="0" smtClean="0"/>
              <a:t>This part of the risk is inescapable, because no matter how well an investor diversifies, the risk of the overall market cannot he avoided. </a:t>
            </a:r>
          </a:p>
          <a:p>
            <a:pPr algn="just">
              <a:lnSpc>
                <a:spcPct val="150000"/>
              </a:lnSpc>
            </a:pPr>
            <a:r>
              <a:rPr lang="en-US" dirty="0" smtClean="0"/>
              <a:t>Investors can construct a diversified portfolio and eliminate part of the total risk, the diversifiable or non market, part.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92500" lnSpcReduction="10000"/>
          </a:bodyPr>
          <a:lstStyle/>
          <a:p>
            <a:pPr algn="just"/>
            <a:r>
              <a:rPr lang="en-US" dirty="0" smtClean="0"/>
              <a:t>As more securities are added, the non systematic risk becomes smaller and smaller, and the total risk for the portfolio approaches its systematic risk. </a:t>
            </a:r>
          </a:p>
          <a:p>
            <a:pPr algn="just"/>
            <a:r>
              <a:rPr lang="en-US" dirty="0" smtClean="0"/>
              <a:t>Since diversification cannot reduce systematic risk, total portfolio risk can be reduced no lower than the total risk of the market portfolio. </a:t>
            </a:r>
          </a:p>
          <a:p>
            <a:pPr algn="just"/>
            <a:r>
              <a:rPr lang="en-US" dirty="0" smtClean="0"/>
              <a:t>Diversification can substantially reduce the unique risk of a portfolio. </a:t>
            </a:r>
          </a:p>
          <a:p>
            <a:pPr algn="just"/>
            <a:r>
              <a:rPr lang="en-US" dirty="0" smtClean="0"/>
              <a:t>However, we cannot eliminate systematic risk. Clearly, market risk is critical to all investors. </a:t>
            </a:r>
          </a:p>
          <a:p>
            <a:pPr algn="just"/>
            <a:r>
              <a:rPr lang="en-US" dirty="0" smtClean="0"/>
              <a:t>It plays a central role in asset-pricing, because it is the risk that investors can expect to be rewarded for taking.</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839200" cy="5867400"/>
          </a:xfrm>
        </p:spPr>
        <p:txBody>
          <a:bodyPr>
            <a:normAutofit fontScale="85000" lnSpcReduction="20000"/>
          </a:bodyPr>
          <a:lstStyle/>
          <a:p>
            <a:pPr marL="0" indent="0" algn="just">
              <a:buNone/>
            </a:pPr>
            <a:r>
              <a:rPr lang="en-US" b="1" dirty="0" smtClean="0">
                <a:solidFill>
                  <a:srgbClr val="FF0000"/>
                </a:solidFill>
              </a:rPr>
              <a:t>The Implications of the Markowitz Portfolio Model:</a:t>
            </a:r>
            <a:endParaRPr lang="en-US" dirty="0" smtClean="0">
              <a:solidFill>
                <a:srgbClr val="FF0000"/>
              </a:solidFill>
            </a:endParaRPr>
          </a:p>
          <a:p>
            <a:pPr algn="just"/>
            <a:r>
              <a:rPr lang="en-US" dirty="0" smtClean="0"/>
              <a:t>The construction of optimal portfolios and the selection of the best portfolio for, an investor have implications for the pricing of financial assets. </a:t>
            </a:r>
          </a:p>
          <a:p>
            <a:pPr algn="just"/>
            <a:r>
              <a:rPr lang="en-US" dirty="0" smtClean="0"/>
              <a:t>Part of the riskiness of the, average stock can be eliminated by holding a well-diversified portfolio. This means that part of the risk of the average stock can be eliminated and part cannot. </a:t>
            </a:r>
          </a:p>
          <a:p>
            <a:pPr algn="just"/>
            <a:r>
              <a:rPr lang="en-US" dirty="0" smtClean="0"/>
              <a:t>Investors need to focus on that part of 'the risk that cannot be eliminated by diversification, because this is the risk that should be priced in the financial markets.</a:t>
            </a:r>
          </a:p>
          <a:p>
            <a:pPr algn="just"/>
            <a:r>
              <a:rPr lang="en-US" dirty="0" smtClean="0"/>
              <a:t>The relevant risk of an individual stock is its contribution to the-riskiness of a well diversified portfolio. </a:t>
            </a:r>
          </a:p>
          <a:p>
            <a:pPr algn="just"/>
            <a:r>
              <a:rPr lang="en-US" dirty="0" smtClean="0"/>
              <a:t>The return that should be expected on the basis of this contribution can be estimated by the capital asset pricing model.</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Efficient Frontier</a:t>
            </a:r>
            <a:endParaRPr lang="en-US" sz="3600" b="1" dirty="0">
              <a:latin typeface="Times New Roman" pitchFamily="18" charset="0"/>
              <a:cs typeface="Times New Roman" pitchFamily="18"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600200"/>
            <a:ext cx="8458200" cy="4876800"/>
          </a:xfrm>
          <a:prstGeom prst="rect">
            <a:avLst/>
          </a:prstGeom>
          <a:noFill/>
          <a:ln>
            <a:noFill/>
          </a:ln>
        </p:spPr>
      </p:pic>
    </p:spTree>
    <p:extLst>
      <p:ext uri="{BB962C8B-B14F-4D97-AF65-F5344CB8AC3E}">
        <p14:creationId xmlns:p14="http://schemas.microsoft.com/office/powerpoint/2010/main" val="19803642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lstStyle/>
          <a:p>
            <a:pPr algn="ctr">
              <a:buNone/>
            </a:pPr>
            <a:r>
              <a:rPr lang="en-US" dirty="0" smtClean="0"/>
              <a:t>         </a:t>
            </a:r>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p>
          <a:p>
            <a:pPr algn="ctr">
              <a:buNone/>
            </a:pPr>
            <a:endPar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a:buNone/>
            </a:pPr>
            <a:endPar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a:buNone/>
            </a:pPr>
            <a:endPar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a:buNone/>
            </a:pPr>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End of Chapter-Three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914400"/>
            <a:ext cx="8763000" cy="5715000"/>
          </a:xfrm>
        </p:spPr>
        <p:txBody>
          <a:bodyPr>
            <a:normAutofit/>
          </a:bodyPr>
          <a:lstStyle/>
          <a:p>
            <a:pPr algn="just"/>
            <a:r>
              <a:rPr lang="en-US" dirty="0" smtClean="0"/>
              <a:t>Asset allocation largely determines an investor’s success or lack thereof. </a:t>
            </a:r>
          </a:p>
          <a:p>
            <a:pPr algn="just"/>
            <a:r>
              <a:rPr lang="en-US" i="1" dirty="0" smtClean="0">
                <a:solidFill>
                  <a:srgbClr val="00B050"/>
                </a:solidFill>
              </a:rPr>
              <a:t>In fact, studies have shown that as much as 90 % or more of a portfolio’s return comes from asset allocation. </a:t>
            </a:r>
          </a:p>
          <a:p>
            <a:pPr algn="just"/>
            <a:r>
              <a:rPr lang="en-US" i="1" dirty="0" smtClean="0">
                <a:solidFill>
                  <a:srgbClr val="0070C0"/>
                </a:solidFill>
              </a:rPr>
              <a:t>Furthermore, researchers have found that asset allocation has a much greater impact on reducing total risk than does selecting the best investment vehicle in any single asset category.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763000" cy="5943600"/>
          </a:xfrm>
        </p:spPr>
        <p:txBody>
          <a:bodyPr>
            <a:normAutofit lnSpcReduction="10000"/>
          </a:bodyPr>
          <a:lstStyle/>
          <a:p>
            <a:pPr algn="just">
              <a:lnSpc>
                <a:spcPct val="150000"/>
              </a:lnSpc>
            </a:pPr>
            <a:r>
              <a:rPr lang="en-US" dirty="0" smtClean="0"/>
              <a:t>The term </a:t>
            </a:r>
            <a:r>
              <a:rPr lang="en-US" dirty="0" smtClean="0">
                <a:solidFill>
                  <a:srgbClr val="0070C0"/>
                </a:solidFill>
              </a:rPr>
              <a:t>“asset allocation” </a:t>
            </a:r>
            <a:r>
              <a:rPr lang="en-US" dirty="0" smtClean="0"/>
              <a:t>is often used to describe the </a:t>
            </a:r>
            <a:r>
              <a:rPr lang="en-US" dirty="0" smtClean="0">
                <a:solidFill>
                  <a:srgbClr val="00B050"/>
                </a:solidFill>
              </a:rPr>
              <a:t>money management strategy </a:t>
            </a:r>
            <a:r>
              <a:rPr lang="en-US" dirty="0" smtClean="0"/>
              <a:t>that designates how capital should be distributed within an investment portfolio. </a:t>
            </a:r>
          </a:p>
          <a:p>
            <a:pPr algn="just">
              <a:lnSpc>
                <a:spcPct val="150000"/>
              </a:lnSpc>
            </a:pPr>
            <a:r>
              <a:rPr lang="en-US" dirty="0" smtClean="0"/>
              <a:t>Typically this involves identifying how much of the portfolio should be distributed into various </a:t>
            </a:r>
            <a:r>
              <a:rPr lang="en-US" dirty="0" smtClean="0">
                <a:solidFill>
                  <a:srgbClr val="FF0000"/>
                </a:solidFill>
              </a:rPr>
              <a:t>asset classes, </a:t>
            </a:r>
            <a:r>
              <a:rPr lang="en-US" dirty="0" smtClean="0"/>
              <a:t>or broad types of investments such as </a:t>
            </a:r>
            <a:r>
              <a:rPr lang="en-US" dirty="0" smtClean="0">
                <a:solidFill>
                  <a:srgbClr val="00B050"/>
                </a:solidFill>
              </a:rPr>
              <a:t>stocks, </a:t>
            </a:r>
            <a:r>
              <a:rPr lang="en-US" dirty="0" smtClean="0">
                <a:solidFill>
                  <a:srgbClr val="FF33CC"/>
                </a:solidFill>
              </a:rPr>
              <a:t>bonds</a:t>
            </a:r>
            <a:r>
              <a:rPr lang="en-US" dirty="0" smtClean="0"/>
              <a:t>, </a:t>
            </a:r>
            <a:r>
              <a:rPr lang="en-US" dirty="0" smtClean="0">
                <a:solidFill>
                  <a:srgbClr val="6600CC"/>
                </a:solidFill>
              </a:rPr>
              <a:t>commodities</a:t>
            </a:r>
            <a:r>
              <a:rPr lang="en-US" dirty="0" smtClean="0"/>
              <a:t>, and </a:t>
            </a:r>
            <a:r>
              <a:rPr lang="en-US" dirty="0" smtClean="0">
                <a:solidFill>
                  <a:srgbClr val="00B050"/>
                </a:solidFill>
              </a:rPr>
              <a:t>cash</a:t>
            </a:r>
            <a:r>
              <a:rPr lang="en-US"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839200" cy="5867400"/>
          </a:xfrm>
        </p:spPr>
        <p:txBody>
          <a:bodyPr>
            <a:normAutofit lnSpcReduction="10000"/>
          </a:bodyPr>
          <a:lstStyle/>
          <a:p>
            <a:pPr algn="just"/>
            <a:r>
              <a:rPr lang="en-US" dirty="0" smtClean="0"/>
              <a:t>The </a:t>
            </a:r>
            <a:r>
              <a:rPr lang="en-US" dirty="0" smtClean="0">
                <a:solidFill>
                  <a:srgbClr val="00B050"/>
                </a:solidFill>
              </a:rPr>
              <a:t>objective of asset allocation </a:t>
            </a:r>
            <a:r>
              <a:rPr lang="en-US" dirty="0" smtClean="0"/>
              <a:t>is to </a:t>
            </a:r>
            <a:r>
              <a:rPr lang="en-US" dirty="0" smtClean="0">
                <a:solidFill>
                  <a:srgbClr val="6600CC"/>
                </a:solidFill>
              </a:rPr>
              <a:t>optimize</a:t>
            </a:r>
            <a:r>
              <a:rPr lang="en-US" dirty="0" smtClean="0"/>
              <a:t> the mix of the investments into different asset classes in order to </a:t>
            </a:r>
            <a:r>
              <a:rPr lang="en-US" i="1" dirty="0" smtClean="0"/>
              <a:t>maximize</a:t>
            </a:r>
            <a:r>
              <a:rPr lang="en-US" dirty="0" smtClean="0"/>
              <a:t> the return of the investment portfolio while </a:t>
            </a:r>
            <a:r>
              <a:rPr lang="en-US" i="1" dirty="0" smtClean="0">
                <a:solidFill>
                  <a:srgbClr val="FF33CC"/>
                </a:solidFill>
              </a:rPr>
              <a:t>minimizing</a:t>
            </a:r>
            <a:r>
              <a:rPr lang="en-US" dirty="0" smtClean="0">
                <a:solidFill>
                  <a:srgbClr val="FF33CC"/>
                </a:solidFill>
              </a:rPr>
              <a:t> the potential risk</a:t>
            </a:r>
            <a:r>
              <a:rPr lang="en-US" dirty="0" smtClean="0"/>
              <a:t>, based on an investor's timeframe, risk tolerance, and long-term investment goals. </a:t>
            </a:r>
          </a:p>
          <a:p>
            <a:pPr algn="just"/>
            <a:r>
              <a:rPr lang="en-US" dirty="0" smtClean="0"/>
              <a:t>Evidence suggests that </a:t>
            </a:r>
            <a:r>
              <a:rPr lang="en-US" dirty="0" smtClean="0">
                <a:solidFill>
                  <a:srgbClr val="FF0000"/>
                </a:solidFill>
              </a:rPr>
              <a:t>certain asset classes perform better or worse depending on economic conditions, market forces, government policy, and political influence.</a:t>
            </a:r>
            <a:r>
              <a:rPr lang="en-US" dirty="0" smtClean="0"/>
              <a:t> The </a:t>
            </a:r>
            <a:r>
              <a:rPr lang="en-US" dirty="0" smtClean="0">
                <a:solidFill>
                  <a:srgbClr val="FF33CC"/>
                </a:solidFill>
              </a:rPr>
              <a:t>goal of an asset allocation strategy</a:t>
            </a:r>
            <a:r>
              <a:rPr lang="en-US" dirty="0" smtClean="0"/>
              <a:t> is to identify these conditions and allocate resources appropriately.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a:bodyPr>
          <a:lstStyle/>
          <a:p>
            <a:pPr algn="just"/>
            <a:r>
              <a:rPr lang="en-US" dirty="0"/>
              <a:t>A concept that is closely associated with asset allocation is </a:t>
            </a:r>
            <a:r>
              <a:rPr lang="en-US" dirty="0">
                <a:solidFill>
                  <a:srgbClr val="FF33CC"/>
                </a:solidFill>
              </a:rPr>
              <a:t>“diversification”, </a:t>
            </a:r>
            <a:r>
              <a:rPr lang="en-US" dirty="0"/>
              <a:t>and in practice, these terms are often used interchangeably. </a:t>
            </a:r>
            <a:endParaRPr lang="en-US" dirty="0" smtClean="0"/>
          </a:p>
          <a:p>
            <a:pPr algn="just"/>
            <a:r>
              <a:rPr lang="en-US" b="1" dirty="0" smtClean="0">
                <a:solidFill>
                  <a:srgbClr val="6600CC"/>
                </a:solidFill>
              </a:rPr>
              <a:t>Asset </a:t>
            </a:r>
            <a:r>
              <a:rPr lang="en-US" b="1" dirty="0">
                <a:solidFill>
                  <a:srgbClr val="6600CC"/>
                </a:solidFill>
              </a:rPr>
              <a:t>allocation</a:t>
            </a:r>
            <a:r>
              <a:rPr lang="en-US" dirty="0">
                <a:solidFill>
                  <a:srgbClr val="6600CC"/>
                </a:solidFill>
              </a:rPr>
              <a:t>, </a:t>
            </a:r>
            <a:r>
              <a:rPr lang="en-US" dirty="0"/>
              <a:t>however, is principally concerned with allocating capital into different asset classes. </a:t>
            </a:r>
            <a:endParaRPr lang="en-US" dirty="0" smtClean="0"/>
          </a:p>
          <a:p>
            <a:pPr algn="just"/>
            <a:r>
              <a:rPr lang="en-US" i="1" dirty="0" smtClean="0">
                <a:solidFill>
                  <a:srgbClr val="FF33CC"/>
                </a:solidFill>
              </a:rPr>
              <a:t>For </a:t>
            </a:r>
            <a:r>
              <a:rPr lang="en-US" i="1" dirty="0">
                <a:solidFill>
                  <a:srgbClr val="FF33CC"/>
                </a:solidFill>
              </a:rPr>
              <a:t>example, a typical asset allocation strategy might dictate that your portfolio should have 50% invested in stocks, 30% invested in bonds, 10% in commodities, and 10% in cash.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normAutofit lnSpcReduction="10000"/>
          </a:bodyPr>
          <a:lstStyle/>
          <a:p>
            <a:pPr algn="just"/>
            <a:r>
              <a:rPr lang="en-US" b="1" dirty="0" smtClean="0">
                <a:solidFill>
                  <a:srgbClr val="008000"/>
                </a:solidFill>
              </a:rPr>
              <a:t>Diversification</a:t>
            </a:r>
            <a:r>
              <a:rPr lang="en-US" dirty="0" smtClean="0"/>
              <a:t> </a:t>
            </a:r>
            <a:r>
              <a:rPr lang="en-US" i="1" dirty="0" smtClean="0">
                <a:solidFill>
                  <a:srgbClr val="FF33CC"/>
                </a:solidFill>
              </a:rPr>
              <a:t>is typically associated with the allocation of capital within those asset classes. </a:t>
            </a:r>
          </a:p>
          <a:p>
            <a:pPr algn="just"/>
            <a:r>
              <a:rPr lang="en-US" dirty="0" smtClean="0"/>
              <a:t>For example, within the </a:t>
            </a:r>
            <a:r>
              <a:rPr lang="en-US" dirty="0" smtClean="0">
                <a:solidFill>
                  <a:srgbClr val="6600CC"/>
                </a:solidFill>
              </a:rPr>
              <a:t>stock allocation of the same portfolio</a:t>
            </a:r>
            <a:r>
              <a:rPr lang="en-US" dirty="0" smtClean="0"/>
              <a:t>, investments could be allocated to 50% large-cap stocks, 20% mid-cap stocks, 10% small-cap stocks, 10% international stocks, and 10% emerging market stocks. </a:t>
            </a:r>
          </a:p>
          <a:p>
            <a:pPr algn="just"/>
            <a:r>
              <a:rPr lang="en-US" dirty="0" smtClean="0"/>
              <a:t>The concept of diversification involves the </a:t>
            </a:r>
            <a:r>
              <a:rPr lang="en-US" i="1" dirty="0" smtClean="0">
                <a:solidFill>
                  <a:srgbClr val="008000"/>
                </a:solidFill>
              </a:rPr>
              <a:t>distribution of assets within individual asset classes </a:t>
            </a:r>
            <a:r>
              <a:rPr lang="en-US" dirty="0" smtClean="0"/>
              <a:t>– while risk is distributed among the asset classes of the overall portfolio, diversification reduces risk within each asset class.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Cont…</a:t>
            </a:r>
            <a:endParaRPr lang="en-US" dirty="0"/>
          </a:p>
        </p:txBody>
      </p:sp>
      <p:pic>
        <p:nvPicPr>
          <p:cNvPr id="4" name="Content Placeholder 3" descr="http://d.stockcharts.com/school/data/media/chart_school/overview/images/figure1.png"/>
          <p:cNvPicPr>
            <a:picLocks noGrp="1"/>
          </p:cNvPicPr>
          <p:nvPr>
            <p:ph idx="1"/>
          </p:nvPr>
        </p:nvPicPr>
        <p:blipFill>
          <a:blip r:embed="rId2"/>
          <a:srcRect/>
          <a:stretch>
            <a:fillRect/>
          </a:stretch>
        </p:blipFill>
        <p:spPr bwMode="auto">
          <a:xfrm>
            <a:off x="0" y="914400"/>
            <a:ext cx="9144000" cy="5257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682</TotalTime>
  <Words>2972</Words>
  <Application>Microsoft Office PowerPoint</Application>
  <PresentationFormat>On-screen Show (4:3)</PresentationFormat>
  <Paragraphs>209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3.1 Diversification and asset allocation  </vt:lpstr>
      <vt:lpstr>Cont…</vt:lpstr>
      <vt:lpstr>Cont…</vt:lpstr>
      <vt:lpstr>Cont…</vt:lpstr>
      <vt:lpstr>Cont…</vt:lpstr>
      <vt:lpstr>Cont…</vt:lpstr>
      <vt:lpstr>Cont…</vt:lpstr>
      <vt:lpstr>Cont…</vt:lpstr>
      <vt:lpstr>Cont…</vt:lpstr>
      <vt:lpstr> Cont… </vt:lpstr>
      <vt:lpstr>Cont…</vt:lpstr>
      <vt:lpstr>Cont…</vt:lpstr>
      <vt:lpstr>Cont…</vt:lpstr>
      <vt:lpstr>Cont…</vt:lpstr>
      <vt:lpstr>Cont…</vt:lpstr>
      <vt:lpstr>MARKOWITZ PORTFOLIO SELECTION MODEL/THEORY</vt:lpstr>
      <vt:lpstr>Cont’d</vt:lpstr>
      <vt:lpstr>Cont’d</vt:lpstr>
      <vt:lpstr> Cont…</vt:lpstr>
      <vt:lpstr>Cont’d</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Efficient Frontier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dmu</dc:creator>
  <cp:lastModifiedBy>dmu</cp:lastModifiedBy>
  <cp:revision>86</cp:revision>
  <dcterms:created xsi:type="dcterms:W3CDTF">2018-05-29T11:13:39Z</dcterms:created>
  <dcterms:modified xsi:type="dcterms:W3CDTF">2020-03-08T08:54:23Z</dcterms:modified>
</cp:coreProperties>
</file>