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8"/>
  </p:handoutMasterIdLst>
  <p:sldIdLst>
    <p:sldId id="257" r:id="rId2"/>
    <p:sldId id="301" r:id="rId3"/>
    <p:sldId id="268" r:id="rId4"/>
    <p:sldId id="258" r:id="rId5"/>
    <p:sldId id="295" r:id="rId6"/>
    <p:sldId id="289" r:id="rId7"/>
    <p:sldId id="296" r:id="rId8"/>
    <p:sldId id="290" r:id="rId9"/>
    <p:sldId id="297" r:id="rId10"/>
    <p:sldId id="291" r:id="rId11"/>
    <p:sldId id="292" r:id="rId12"/>
    <p:sldId id="293" r:id="rId13"/>
    <p:sldId id="298" r:id="rId14"/>
    <p:sldId id="294" r:id="rId15"/>
    <p:sldId id="276" r:id="rId16"/>
    <p:sldId id="277" r:id="rId17"/>
    <p:sldId id="278" r:id="rId18"/>
    <p:sldId id="279" r:id="rId19"/>
    <p:sldId id="280" r:id="rId20"/>
    <p:sldId id="263" r:id="rId21"/>
    <p:sldId id="264" r:id="rId22"/>
    <p:sldId id="260" r:id="rId23"/>
    <p:sldId id="267" r:id="rId24"/>
    <p:sldId id="265" r:id="rId25"/>
    <p:sldId id="305" r:id="rId26"/>
    <p:sldId id="282" r:id="rId27"/>
    <p:sldId id="283" r:id="rId28"/>
    <p:sldId id="284" r:id="rId29"/>
    <p:sldId id="285" r:id="rId30"/>
    <p:sldId id="286" r:id="rId31"/>
    <p:sldId id="287" r:id="rId32"/>
    <p:sldId id="288" r:id="rId33"/>
    <p:sldId id="281" r:id="rId34"/>
    <p:sldId id="300" r:id="rId35"/>
    <p:sldId id="303" r:id="rId36"/>
    <p:sldId id="304" r:id="rId3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45408262-0A0B-4216-AC75-3E6A1923CFDB}" type="datetimeFigureOut">
              <a:rPr lang="en-US" smtClean="0"/>
              <a:pPr/>
              <a:t>3/9/2020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98722B38-6B45-4794-8A8F-2433428CC5DE}" type="slidenum">
              <a:rPr lang="en-US" smtClean="0"/>
              <a:pPr/>
              <a:t>‹#›</a:t>
            </a:fld>
            <a:endParaRPr lang="en-US"/>
          </a:p>
        </p:txBody>
      </p:sp>
    </p:spTree>
    <p:extLst>
      <p:ext uri="{BB962C8B-B14F-4D97-AF65-F5344CB8AC3E}">
        <p14:creationId xmlns:p14="http://schemas.microsoft.com/office/powerpoint/2010/main" val="12358604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20A97D-39F7-4B67-941D-BE49741B21ED}"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0A97D-39F7-4B67-941D-BE49741B21ED}"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0A97D-39F7-4B67-941D-BE49741B21ED}"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0A97D-39F7-4B67-941D-BE49741B21ED}"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20A97D-39F7-4B67-941D-BE49741B21ED}"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20A97D-39F7-4B67-941D-BE49741B21ED}"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0A97D-39F7-4B67-941D-BE49741B21ED}" type="datetimeFigureOut">
              <a:rPr lang="en-US" smtClean="0"/>
              <a:pPr/>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20A97D-39F7-4B67-941D-BE49741B21ED}" type="datetimeFigureOut">
              <a:rPr lang="en-US" smtClean="0"/>
              <a:pPr/>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0A97D-39F7-4B67-941D-BE49741B21ED}" type="datetimeFigureOut">
              <a:rPr lang="en-US" smtClean="0"/>
              <a:pPr/>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0A97D-39F7-4B67-941D-BE49741B21ED}"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0A97D-39F7-4B67-941D-BE49741B21ED}"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89298-2E66-470A-AFC3-86E4422B63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0A97D-39F7-4B67-941D-BE49741B21ED}" type="datetimeFigureOut">
              <a:rPr lang="en-US" smtClean="0"/>
              <a:pPr/>
              <a:t>3/9/2020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89298-2E66-470A-AFC3-86E4422B63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normAutofit/>
          </a:bodyPr>
          <a:lstStyle/>
          <a:p>
            <a:pPr lvl="0">
              <a:buNone/>
            </a:pPr>
            <a:endParaRPr lang="en-US" b="1" i="1" dirty="0" smtClean="0">
              <a:solidFill>
                <a:srgbClr val="FF00FF"/>
              </a:solidFill>
            </a:endParaRPr>
          </a:p>
          <a:p>
            <a:pPr lvl="0">
              <a:buNone/>
            </a:pPr>
            <a:endParaRPr lang="en-US" b="1" i="1" dirty="0" smtClean="0">
              <a:solidFill>
                <a:srgbClr val="FF00FF"/>
              </a:solidFill>
            </a:endParaRPr>
          </a:p>
          <a:p>
            <a:pPr lvl="0">
              <a:buNone/>
            </a:pPr>
            <a:endParaRPr lang="en-US" b="1" i="1" dirty="0" smtClean="0">
              <a:solidFill>
                <a:srgbClr val="FF00FF"/>
              </a:solidFill>
            </a:endParaRPr>
          </a:p>
          <a:p>
            <a:pPr lvl="0" algn="ctr">
              <a:buNone/>
            </a:pPr>
            <a:r>
              <a:rPr lang="en-US" b="1" i="1" dirty="0" smtClean="0">
                <a:solidFill>
                  <a:srgbClr val="FF00FF"/>
                </a:solidFill>
              </a:rPr>
              <a:t> </a:t>
            </a:r>
            <a:r>
              <a:rPr lang="en-US" sz="4800" b="1" i="1" dirty="0" smtClean="0">
                <a:solidFill>
                  <a:srgbClr val="FF00FF"/>
                </a:solidFill>
              </a:rPr>
              <a:t>Chapter- Two  </a:t>
            </a:r>
          </a:p>
          <a:p>
            <a:pPr lvl="0" algn="ctr">
              <a:buNone/>
            </a:pPr>
            <a:r>
              <a:rPr lang="en-US" sz="4800" b="1" i="1" dirty="0" smtClean="0">
                <a:solidFill>
                  <a:srgbClr val="FF00FF"/>
                </a:solidFill>
              </a:rPr>
              <a:t>Investment products </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791200"/>
          </a:xfrm>
        </p:spPr>
        <p:txBody>
          <a:bodyPr>
            <a:normAutofit fontScale="85000" lnSpcReduction="10000"/>
          </a:bodyPr>
          <a:lstStyle/>
          <a:p>
            <a:pPr algn="just">
              <a:buNone/>
            </a:pPr>
            <a:r>
              <a:rPr lang="en-GB" b="1" i="1" dirty="0" smtClean="0">
                <a:solidFill>
                  <a:srgbClr val="0070C0"/>
                </a:solidFill>
              </a:rPr>
              <a:t>   Examples 1: </a:t>
            </a:r>
            <a:r>
              <a:rPr lang="en-GB" dirty="0" smtClean="0"/>
              <a:t>Suppose today a mutual fund contains 1,000 shares of ABC which are traded at $37.75 each, 2,000 shares of Exxon (currently traded at $43.70) and 1,500 shares of Citigroup currently trading at $46.67. The mutual fund has 15,000 shares outstanding held by investors. Thus, today’s NAV is calculated as:</a:t>
            </a:r>
            <a:endParaRPr lang="en-US" dirty="0" smtClean="0"/>
          </a:p>
          <a:p>
            <a:pPr algn="just">
              <a:buNone/>
            </a:pPr>
            <a:r>
              <a:rPr lang="en-GB" dirty="0" smtClean="0"/>
              <a:t>     	</a:t>
            </a:r>
            <a:r>
              <a:rPr lang="en-GB" u="sng" dirty="0" smtClean="0">
                <a:solidFill>
                  <a:srgbClr val="FF0000"/>
                </a:solidFill>
              </a:rPr>
              <a:t>(1000x 37.75) + (2,000x43.7) +1,500 x 46.67 </a:t>
            </a:r>
            <a:r>
              <a:rPr lang="en-GB" dirty="0" smtClean="0">
                <a:solidFill>
                  <a:srgbClr val="FF0000"/>
                </a:solidFill>
              </a:rPr>
              <a:t>=13.01</a:t>
            </a:r>
            <a:endParaRPr lang="en-US" dirty="0" smtClean="0">
              <a:solidFill>
                <a:srgbClr val="FF0000"/>
              </a:solidFill>
            </a:endParaRPr>
          </a:p>
          <a:p>
            <a:pPr algn="just">
              <a:buNone/>
            </a:pPr>
            <a:r>
              <a:rPr lang="en-GB" dirty="0" smtClean="0">
                <a:solidFill>
                  <a:srgbClr val="FF0000"/>
                </a:solidFill>
              </a:rPr>
              <a:t>      				15,000 </a:t>
            </a:r>
            <a:endParaRPr lang="en-US" dirty="0" smtClean="0">
              <a:solidFill>
                <a:srgbClr val="FF0000"/>
              </a:solidFill>
            </a:endParaRPr>
          </a:p>
          <a:p>
            <a:pPr algn="just"/>
            <a:r>
              <a:rPr lang="en-GB" dirty="0" smtClean="0"/>
              <a:t>If tomorrow ABC’s shares increase to $45, Exxon’s shares increase to $48, and Citigroup’s shares increase to $50, the NAV (assuming the number of shares outstanding remains the same) would increase to: </a:t>
            </a:r>
            <a:endParaRPr lang="en-US" dirty="0" smtClean="0"/>
          </a:p>
          <a:p>
            <a:pPr algn="just">
              <a:buNone/>
            </a:pPr>
            <a:r>
              <a:rPr lang="en-GB" dirty="0" smtClean="0">
                <a:solidFill>
                  <a:srgbClr val="00B050"/>
                </a:solidFill>
              </a:rPr>
              <a:t>          </a:t>
            </a:r>
            <a:r>
              <a:rPr lang="en-GB" u="sng" dirty="0" smtClean="0">
                <a:solidFill>
                  <a:srgbClr val="00B050"/>
                </a:solidFill>
              </a:rPr>
              <a:t>1000x45 + 2000 x 48 + 1500x 50</a:t>
            </a:r>
            <a:r>
              <a:rPr lang="en-GB" dirty="0" smtClean="0">
                <a:solidFill>
                  <a:srgbClr val="00B050"/>
                </a:solidFill>
              </a:rPr>
              <a:t>	= 14.40</a:t>
            </a:r>
            <a:endParaRPr lang="en-US" dirty="0" smtClean="0">
              <a:solidFill>
                <a:srgbClr val="00B050"/>
              </a:solidFill>
            </a:endParaRPr>
          </a:p>
          <a:p>
            <a:pPr algn="just">
              <a:buNone/>
            </a:pPr>
            <a:r>
              <a:rPr lang="en-GB" dirty="0" smtClean="0">
                <a:solidFill>
                  <a:srgbClr val="00B050"/>
                </a:solidFill>
              </a:rPr>
              <a:t>                              15,000</a:t>
            </a:r>
            <a:endParaRPr lang="en-US" dirty="0" smtClean="0">
              <a:solidFill>
                <a:srgbClr val="00B050"/>
              </a:solidFill>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rmAutofit fontScale="70000" lnSpcReduction="20000"/>
          </a:bodyPr>
          <a:lstStyle/>
          <a:p>
            <a:pPr algn="just"/>
            <a:r>
              <a:rPr lang="en-GB" sz="3400" b="1" i="1" dirty="0" smtClean="0">
                <a:solidFill>
                  <a:srgbClr val="FF0000"/>
                </a:solidFill>
              </a:rPr>
              <a:t>Example2: </a:t>
            </a:r>
            <a:r>
              <a:rPr lang="en-GB" sz="3400" dirty="0" smtClean="0"/>
              <a:t>Suppose that today 1,000 additional investors buy one share each of the mutual fund (MF) at the NAV of $13.01. This means the MF manager has $13,010 additional funds to invest. </a:t>
            </a:r>
            <a:endParaRPr lang="en-US" sz="3400" dirty="0" smtClean="0"/>
          </a:p>
          <a:p>
            <a:pPr algn="just"/>
            <a:r>
              <a:rPr lang="en-GB" sz="3400" dirty="0" smtClean="0"/>
              <a:t>Suppose that the fund manager decides to use these additional funds to buy additional shares in ABC.</a:t>
            </a:r>
            <a:endParaRPr lang="en-US" sz="3400" dirty="0" smtClean="0"/>
          </a:p>
          <a:p>
            <a:pPr algn="just"/>
            <a:r>
              <a:rPr lang="en-GB" sz="3400" dirty="0" smtClean="0"/>
              <a:t>At today’s market price, the manager could buy 344 </a:t>
            </a:r>
            <a:r>
              <a:rPr lang="en-GB" sz="3400" b="1" dirty="0" smtClean="0">
                <a:solidFill>
                  <a:srgbClr val="00B050"/>
                </a:solidFill>
              </a:rPr>
              <a:t>($13,010/$37.75 = 344) </a:t>
            </a:r>
            <a:r>
              <a:rPr lang="en-GB" sz="3400" dirty="0" smtClean="0"/>
              <a:t>shares of ABC additional shares: Thus, </a:t>
            </a:r>
            <a:endParaRPr lang="en-US" sz="3400" dirty="0" smtClean="0"/>
          </a:p>
          <a:p>
            <a:pPr lvl="1" algn="just"/>
            <a:r>
              <a:rPr lang="en-GB" sz="3400" dirty="0" smtClean="0"/>
              <a:t>Its new portfolio of shares has 1,344 in ABC, 2,000 in Exxon, and 1,500 in Citigroup.</a:t>
            </a:r>
            <a:endParaRPr lang="en-US" sz="3400" dirty="0" smtClean="0"/>
          </a:p>
          <a:p>
            <a:pPr lvl="1" algn="just"/>
            <a:r>
              <a:rPr lang="en-GB" sz="3400" dirty="0" smtClean="0"/>
              <a:t>Given the same rise in share value as assumed above, tomorrow’s NAV will be:</a:t>
            </a:r>
            <a:endParaRPr lang="en-US" sz="3400" dirty="0" smtClean="0"/>
          </a:p>
          <a:p>
            <a:pPr algn="just">
              <a:buNone/>
            </a:pPr>
            <a:r>
              <a:rPr lang="en-GB" sz="3400" dirty="0" smtClean="0"/>
              <a:t>             </a:t>
            </a:r>
            <a:r>
              <a:rPr lang="en-GB" sz="3400" b="1" u="sng" dirty="0" smtClean="0">
                <a:solidFill>
                  <a:srgbClr val="FF00FF"/>
                </a:solidFill>
              </a:rPr>
              <a:t>1,344 x $45 + 2,000 x $48 + 1,500 x $50</a:t>
            </a:r>
            <a:r>
              <a:rPr lang="en-GB" sz="3400" b="1" dirty="0" smtClean="0">
                <a:solidFill>
                  <a:srgbClr val="FF00FF"/>
                </a:solidFill>
              </a:rPr>
              <a:t>=  14.47</a:t>
            </a:r>
            <a:endParaRPr lang="en-US" sz="3400" b="1" dirty="0" smtClean="0">
              <a:solidFill>
                <a:srgbClr val="FF00FF"/>
              </a:solidFill>
            </a:endParaRPr>
          </a:p>
          <a:p>
            <a:pPr algn="just"/>
            <a:r>
              <a:rPr lang="en-GB" sz="3400" b="1" dirty="0" smtClean="0">
                <a:solidFill>
                  <a:srgbClr val="FF00FF"/>
                </a:solidFill>
              </a:rPr>
              <a:t>	               	16,000</a:t>
            </a:r>
            <a:endParaRPr lang="en-US" sz="3400" b="1" dirty="0" smtClean="0">
              <a:solidFill>
                <a:srgbClr val="FF00FF"/>
              </a:solidFill>
            </a:endParaRPr>
          </a:p>
          <a:p>
            <a:pPr algn="just"/>
            <a:r>
              <a:rPr lang="en-GB" sz="3400" dirty="0" smtClean="0"/>
              <a:t>The additional shares and the profitable investment made with the new funds from these resulted in a slight higher NAV than had the number of shares remained static ($14.47 versus $14.40)</a:t>
            </a:r>
            <a:endParaRPr lang="en-US" sz="34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791200"/>
          </a:xfrm>
        </p:spPr>
        <p:txBody>
          <a:bodyPr>
            <a:normAutofit lnSpcReduction="10000"/>
          </a:bodyPr>
          <a:lstStyle/>
          <a:p>
            <a:pPr>
              <a:buNone/>
            </a:pPr>
            <a:r>
              <a:rPr lang="en-GB" b="1" dirty="0" smtClean="0"/>
              <a:t>       2. Closed-ended Fund</a:t>
            </a:r>
            <a:endParaRPr lang="en-US" dirty="0" smtClean="0"/>
          </a:p>
          <a:p>
            <a:pPr lvl="0" algn="just"/>
            <a:r>
              <a:rPr lang="en-GB" dirty="0" smtClean="0"/>
              <a:t>The shares of a closed-end fund are </a:t>
            </a:r>
            <a:r>
              <a:rPr lang="en-GB" dirty="0" smtClean="0">
                <a:solidFill>
                  <a:srgbClr val="7030A0"/>
                </a:solidFill>
              </a:rPr>
              <a:t>similar to the shares of common stock of a corporation</a:t>
            </a:r>
            <a:r>
              <a:rPr lang="en-GB" dirty="0" smtClean="0"/>
              <a:t>. The new shares of a closed-end fund are initially issued by an underwriter for the fund and after the new issue the </a:t>
            </a:r>
            <a:r>
              <a:rPr lang="en-GB" dirty="0" smtClean="0">
                <a:solidFill>
                  <a:srgbClr val="00B050"/>
                </a:solidFill>
              </a:rPr>
              <a:t>number of shares remains constant.</a:t>
            </a:r>
            <a:endParaRPr lang="en-US" dirty="0" smtClean="0">
              <a:solidFill>
                <a:srgbClr val="00B050"/>
              </a:solidFill>
            </a:endParaRPr>
          </a:p>
          <a:p>
            <a:pPr lvl="0" algn="just"/>
            <a:r>
              <a:rPr lang="en-GB" i="1" dirty="0" smtClean="0">
                <a:solidFill>
                  <a:srgbClr val="FF00FF"/>
                </a:solidFill>
              </a:rPr>
              <a:t>After the initial issue, no sale or purchase of shares are made by the fund company as in open-end funds. Instead, the shares are traded on a secondary market, either in an exchange or in the over-the-counter market</a:t>
            </a:r>
            <a:endParaRPr lang="en-US" i="1" dirty="0" smtClean="0">
              <a:solidFill>
                <a:srgbClr val="FF00FF"/>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lnSpcReduction="10000"/>
          </a:bodyPr>
          <a:lstStyle/>
          <a:p>
            <a:pPr lvl="0" algn="just"/>
            <a:r>
              <a:rPr lang="en-GB" dirty="0" smtClean="0"/>
              <a:t>Since the number of shares available for purchase, at any moment in time, is fixed, the NAV of the fund’s shares is determined by </a:t>
            </a:r>
            <a:r>
              <a:rPr lang="en-GB" dirty="0" smtClean="0">
                <a:solidFill>
                  <a:srgbClr val="FF0000"/>
                </a:solidFill>
              </a:rPr>
              <a:t>the underlying shares as well as by the demand </a:t>
            </a:r>
            <a:r>
              <a:rPr lang="en-GB" dirty="0" smtClean="0"/>
              <a:t>for the investment company’s shares themselves.  </a:t>
            </a:r>
            <a:endParaRPr lang="en-US" dirty="0" smtClean="0"/>
          </a:p>
          <a:p>
            <a:pPr lvl="0" algn="just"/>
            <a:r>
              <a:rPr lang="en-GB" dirty="0" smtClean="0"/>
              <a:t>When demand for the investment company’s shares is high, because the supply of shares in the fund is fixed, the shares can be traded for more than the NAV of the securities held in the fund’s assets portfolio. In this case the shares said to be trading at </a:t>
            </a:r>
            <a:r>
              <a:rPr lang="en-GB" b="1" dirty="0" smtClean="0"/>
              <a:t>a </a:t>
            </a:r>
            <a:r>
              <a:rPr lang="en-GB" b="1" i="1" dirty="0" smtClean="0"/>
              <a:t>premium</a:t>
            </a:r>
            <a:r>
              <a:rPr lang="en-GB" dirty="0" smtClean="0"/>
              <a:t>; if demand is low, the shares are sold for </a:t>
            </a:r>
            <a:r>
              <a:rPr lang="en-GB" b="1" i="1" dirty="0" smtClean="0"/>
              <a:t>discount</a:t>
            </a:r>
            <a:r>
              <a:rPr lang="en-GB" dirty="0" smtClean="0"/>
              <a:t>. </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839200" cy="5791200"/>
          </a:xfrm>
        </p:spPr>
        <p:txBody>
          <a:bodyPr>
            <a:normAutofit fontScale="92500" lnSpcReduction="10000"/>
          </a:bodyPr>
          <a:lstStyle/>
          <a:p>
            <a:pPr algn="just"/>
            <a:r>
              <a:rPr lang="en-GB" i="1" dirty="0" smtClean="0"/>
              <a:t>The main difference between an open-ended and a closed-ended mutual fund is; </a:t>
            </a:r>
            <a:r>
              <a:rPr lang="en-US" i="1" dirty="0" smtClean="0">
                <a:solidFill>
                  <a:srgbClr val="FF0000"/>
                </a:solidFill>
              </a:rPr>
              <a:t>t</a:t>
            </a:r>
            <a:r>
              <a:rPr lang="en-GB" i="1" dirty="0" smtClean="0">
                <a:solidFill>
                  <a:srgbClr val="FF0000"/>
                </a:solidFill>
              </a:rPr>
              <a:t>he number of shares of an open-end fund varies</a:t>
            </a:r>
            <a:r>
              <a:rPr lang="en-GB" i="1" dirty="0" smtClean="0"/>
              <a:t> because the fund sponsor sells new shares to investors and buys existing shares from shareholders. </a:t>
            </a:r>
          </a:p>
          <a:p>
            <a:pPr algn="just"/>
            <a:r>
              <a:rPr lang="en-GB" dirty="0" smtClean="0"/>
              <a:t>By doing so the share price is always the NAV of the fund. In contrast, closed-ended funds have a </a:t>
            </a:r>
            <a:r>
              <a:rPr lang="en-GB" dirty="0" smtClean="0">
                <a:solidFill>
                  <a:srgbClr val="FF0000"/>
                </a:solidFill>
              </a:rPr>
              <a:t>constant number of shares</a:t>
            </a:r>
            <a:r>
              <a:rPr lang="en-GB" dirty="0" smtClean="0"/>
              <a:t> outstanding because the fund sponsor does not redeem shares and sell new shares to investors except at the time of a new underwriting. </a:t>
            </a:r>
          </a:p>
          <a:p>
            <a:pPr algn="just"/>
            <a:r>
              <a:rPr lang="en-GB" i="1" dirty="0" smtClean="0"/>
              <a:t>Thus, </a:t>
            </a:r>
            <a:r>
              <a:rPr lang="en-GB" i="1" dirty="0" smtClean="0">
                <a:solidFill>
                  <a:srgbClr val="FF0000"/>
                </a:solidFill>
              </a:rPr>
              <a:t>supply and demand </a:t>
            </a:r>
            <a:r>
              <a:rPr lang="en-GB" i="1" dirty="0" smtClean="0"/>
              <a:t>in the market determines the price of the fund shares, which may be above or below NAV, as previously discussed.  </a:t>
            </a:r>
            <a:endParaRPr lang="en-US" i="1"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GB" b="1" dirty="0" smtClean="0"/>
              <a:t>Advantage of Mutual Funds</a:t>
            </a:r>
            <a:endParaRPr lang="en-US" dirty="0"/>
          </a:p>
        </p:txBody>
      </p:sp>
      <p:sp>
        <p:nvSpPr>
          <p:cNvPr id="3" name="Content Placeholder 2"/>
          <p:cNvSpPr>
            <a:spLocks noGrp="1"/>
          </p:cNvSpPr>
          <p:nvPr>
            <p:ph idx="1"/>
          </p:nvPr>
        </p:nvSpPr>
        <p:spPr>
          <a:xfrm>
            <a:off x="152400" y="838200"/>
            <a:ext cx="8839200" cy="5867400"/>
          </a:xfrm>
        </p:spPr>
        <p:txBody>
          <a:bodyPr>
            <a:normAutofit/>
          </a:bodyPr>
          <a:lstStyle/>
          <a:p>
            <a:pPr>
              <a:buNone/>
            </a:pPr>
            <a:r>
              <a:rPr lang="en-GB" b="1" dirty="0" smtClean="0"/>
              <a:t>       </a:t>
            </a:r>
            <a:r>
              <a:rPr lang="en-US" b="1" dirty="0" smtClean="0">
                <a:solidFill>
                  <a:srgbClr val="FF00FF"/>
                </a:solidFill>
              </a:rPr>
              <a:t>1. </a:t>
            </a:r>
            <a:r>
              <a:rPr lang="en-GB" b="1" dirty="0" smtClean="0">
                <a:solidFill>
                  <a:srgbClr val="FF00FF"/>
                </a:solidFill>
              </a:rPr>
              <a:t>Mobilizing small saving</a:t>
            </a:r>
            <a:endParaRPr lang="en-US" dirty="0" smtClean="0">
              <a:solidFill>
                <a:srgbClr val="FF00FF"/>
              </a:solidFill>
            </a:endParaRPr>
          </a:p>
          <a:p>
            <a:pPr lvl="0" algn="just"/>
            <a:r>
              <a:rPr lang="en-US" dirty="0" smtClean="0"/>
              <a:t>Direct participation in securities is not attractive to small investors because of some requirements which are difficult for them.</a:t>
            </a:r>
          </a:p>
          <a:p>
            <a:pPr lvl="0" algn="just"/>
            <a:r>
              <a:rPr lang="en-US" dirty="0" smtClean="0"/>
              <a:t>MF mobilizes funds by selling their own shares, known as units. These funds are invested in shares of different institution, government securities, etc</a:t>
            </a:r>
          </a:p>
          <a:p>
            <a:pPr lvl="0" algn="just"/>
            <a:r>
              <a:rPr lang="en-US" dirty="0" smtClean="0"/>
              <a:t>To an investor, a unit in a mutual fund means ownership of a proportionate share of securities in the portfolio of a mutual fund.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763000" cy="5715000"/>
          </a:xfrm>
        </p:spPr>
        <p:txBody>
          <a:bodyPr>
            <a:normAutofit lnSpcReduction="10000"/>
          </a:bodyPr>
          <a:lstStyle/>
          <a:p>
            <a:pPr>
              <a:buNone/>
            </a:pPr>
            <a:r>
              <a:rPr lang="en-GB" b="1" dirty="0" smtClean="0"/>
              <a:t>   </a:t>
            </a:r>
            <a:r>
              <a:rPr lang="en-GB" b="1" dirty="0" smtClean="0">
                <a:solidFill>
                  <a:srgbClr val="00B050"/>
                </a:solidFill>
              </a:rPr>
              <a:t>2. Professional management</a:t>
            </a:r>
            <a:endParaRPr lang="en-US" dirty="0" smtClean="0">
              <a:solidFill>
                <a:srgbClr val="00B050"/>
              </a:solidFill>
            </a:endParaRPr>
          </a:p>
          <a:p>
            <a:pPr lvl="0" algn="just"/>
            <a:r>
              <a:rPr lang="en-US" dirty="0" smtClean="0"/>
              <a:t>Mutual funds </a:t>
            </a:r>
            <a:r>
              <a:rPr lang="en-US" dirty="0" smtClean="0">
                <a:solidFill>
                  <a:srgbClr val="FF00FF"/>
                </a:solidFill>
              </a:rPr>
              <a:t>employ professional experts </a:t>
            </a:r>
            <a:r>
              <a:rPr lang="en-US" dirty="0" smtClean="0"/>
              <a:t>who manage the investment portfolio efficiently and profitably.</a:t>
            </a:r>
          </a:p>
          <a:p>
            <a:pPr lvl="0" algn="just"/>
            <a:r>
              <a:rPr lang="en-US" dirty="0" smtClean="0"/>
              <a:t>Investors are relived of the emotional stress in buying and selling securities since MF take care of this function. </a:t>
            </a:r>
          </a:p>
          <a:p>
            <a:pPr lvl="0" algn="just"/>
            <a:r>
              <a:rPr lang="en-US" dirty="0" smtClean="0"/>
              <a:t>The Professional managers act scientifically at the right time to buy and sell for their client, and automatic reinvestment of dividends and capital gains, etc</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Cont</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152400" y="762000"/>
            <a:ext cx="8839200" cy="5943600"/>
          </a:xfrm>
        </p:spPr>
        <p:txBody>
          <a:bodyPr>
            <a:normAutofit/>
          </a:bodyPr>
          <a:lstStyle/>
          <a:p>
            <a:r>
              <a:rPr lang="en-GB" b="1" dirty="0" smtClean="0">
                <a:solidFill>
                  <a:srgbClr val="FF00FF"/>
                </a:solidFill>
              </a:rPr>
              <a:t>3. Diversified investment/ reduced risks</a:t>
            </a:r>
            <a:endParaRPr lang="en-US" dirty="0" smtClean="0">
              <a:solidFill>
                <a:srgbClr val="FF00FF"/>
              </a:solidFill>
            </a:endParaRPr>
          </a:p>
          <a:p>
            <a:pPr lvl="1" algn="just">
              <a:lnSpc>
                <a:spcPct val="110000"/>
              </a:lnSpc>
            </a:pPr>
            <a:r>
              <a:rPr lang="en-US" dirty="0" smtClean="0">
                <a:solidFill>
                  <a:srgbClr val="7030A0"/>
                </a:solidFill>
              </a:rPr>
              <a:t>Funds mobilized from investors are invested in various industries spread across the country/globe</a:t>
            </a:r>
            <a:r>
              <a:rPr lang="en-US" dirty="0" smtClean="0"/>
              <a:t>. </a:t>
            </a:r>
          </a:p>
          <a:p>
            <a:pPr lvl="1" algn="just">
              <a:lnSpc>
                <a:spcPct val="110000"/>
              </a:lnSpc>
            </a:pPr>
            <a:r>
              <a:rPr lang="en-US" dirty="0" smtClean="0"/>
              <a:t>This is advantageous to the small investors because they cannot afford to assess the profitability and viability of different investment opportunities</a:t>
            </a:r>
          </a:p>
          <a:p>
            <a:pPr lvl="1" algn="just">
              <a:lnSpc>
                <a:spcPct val="110000"/>
              </a:lnSpc>
            </a:pPr>
            <a:r>
              <a:rPr lang="en-US" dirty="0" smtClean="0"/>
              <a:t>MF provide small  investors the access to a reduced investment risk resulting from diversification, economies of scale in transaction cost and professional financial management.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867400"/>
          </a:xfrm>
        </p:spPr>
        <p:txBody>
          <a:bodyPr>
            <a:normAutofit fontScale="92500" lnSpcReduction="10000"/>
          </a:bodyPr>
          <a:lstStyle/>
          <a:p>
            <a:r>
              <a:rPr lang="en-GB" b="1" dirty="0" smtClean="0">
                <a:solidFill>
                  <a:srgbClr val="00B050"/>
                </a:solidFill>
              </a:rPr>
              <a:t>4. Better liquidity</a:t>
            </a:r>
            <a:endParaRPr lang="en-US" dirty="0" smtClean="0">
              <a:solidFill>
                <a:srgbClr val="00B050"/>
              </a:solidFill>
            </a:endParaRPr>
          </a:p>
          <a:p>
            <a:pPr lvl="1" algn="just"/>
            <a:r>
              <a:rPr lang="en-US" dirty="0" smtClean="0"/>
              <a:t>There is always a ready market for the mutual fund units- it is possible for the investors to disinvest  holdings any time during the year at the Net Asset Value (NAV)</a:t>
            </a:r>
          </a:p>
          <a:p>
            <a:pPr lvl="1" algn="just"/>
            <a:r>
              <a:rPr lang="en-US" dirty="0" smtClean="0"/>
              <a:t>Securities held by the fund could be converted into cash at any time.</a:t>
            </a:r>
          </a:p>
          <a:p>
            <a:pPr algn="just"/>
            <a:r>
              <a:rPr lang="en-US" dirty="0" smtClean="0"/>
              <a:t>Thus, mutual funds could not face problem of liquidity to satisfy the redemption demand of unit holders.</a:t>
            </a:r>
          </a:p>
          <a:p>
            <a:pPr algn="just"/>
            <a:r>
              <a:rPr lang="en-GB" b="1" dirty="0" smtClean="0">
                <a:solidFill>
                  <a:srgbClr val="00B050"/>
                </a:solidFill>
              </a:rPr>
              <a:t>5. Investment protection</a:t>
            </a:r>
            <a:endParaRPr lang="en-US" dirty="0" smtClean="0">
              <a:solidFill>
                <a:srgbClr val="00B050"/>
              </a:solidFill>
            </a:endParaRPr>
          </a:p>
          <a:p>
            <a:pPr lvl="1" algn="just"/>
            <a:r>
              <a:rPr lang="en-US" dirty="0" smtClean="0"/>
              <a:t>Mutual funds are legally regulated by guidelines and legislative provisions of regulatory bodies (such as SEC in US, </a:t>
            </a:r>
            <a:r>
              <a:rPr lang="en-US" dirty="0" smtClean="0">
                <a:solidFill>
                  <a:srgbClr val="FF0000"/>
                </a:solidFill>
              </a:rPr>
              <a:t>SEBI</a:t>
            </a:r>
            <a:r>
              <a:rPr lang="en-US" dirty="0" smtClean="0"/>
              <a:t> in India etc) -</a:t>
            </a:r>
            <a:r>
              <a:rPr lang="en-US" dirty="0" smtClean="0">
                <a:solidFill>
                  <a:srgbClr val="FF0000"/>
                </a:solidFill>
              </a:rPr>
              <a:t>SEBI </a:t>
            </a:r>
            <a:r>
              <a:rPr lang="en-US" dirty="0" smtClean="0"/>
              <a:t>The Securities and Exchange Board of </a:t>
            </a:r>
            <a:r>
              <a:rPr lang="en-US" b="1" dirty="0" smtClean="0"/>
              <a:t>India</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0" y="685800"/>
            <a:ext cx="8991600" cy="5943600"/>
          </a:xfrm>
        </p:spPr>
        <p:txBody>
          <a:bodyPr>
            <a:normAutofit fontScale="62500" lnSpcReduction="20000"/>
          </a:bodyPr>
          <a:lstStyle/>
          <a:p>
            <a:pPr algn="just"/>
            <a:r>
              <a:rPr lang="en-GB" sz="3800" b="1" dirty="0" smtClean="0">
                <a:solidFill>
                  <a:srgbClr val="FF0000"/>
                </a:solidFill>
              </a:rPr>
              <a:t>6. Low transaction cost (economy of scale)</a:t>
            </a:r>
            <a:endParaRPr lang="en-US" sz="3800" dirty="0" smtClean="0">
              <a:solidFill>
                <a:srgbClr val="FF0000"/>
              </a:solidFill>
            </a:endParaRPr>
          </a:p>
          <a:p>
            <a:pPr lvl="1" algn="just"/>
            <a:r>
              <a:rPr lang="en-US" sz="3800" dirty="0" smtClean="0"/>
              <a:t>The cost of purchase and sale of mutual funds is relatively lower because of the large volume of money being handled by MF in the capital market (economies of Scale)</a:t>
            </a:r>
          </a:p>
          <a:p>
            <a:pPr lvl="1" algn="just"/>
            <a:r>
              <a:rPr lang="en-US" sz="3800" b="1" i="1" dirty="0" smtClean="0">
                <a:solidFill>
                  <a:srgbClr val="7030A0"/>
                </a:solidFill>
              </a:rPr>
              <a:t>Brokerage fees, trading commission, etc are lower</a:t>
            </a:r>
          </a:p>
          <a:p>
            <a:pPr lvl="1" algn="just"/>
            <a:r>
              <a:rPr lang="en-US" sz="3800" dirty="0" smtClean="0"/>
              <a:t>This enhances the quantum of distributable income available for investors </a:t>
            </a:r>
          </a:p>
          <a:p>
            <a:pPr algn="just"/>
            <a:r>
              <a:rPr lang="en-GB" sz="3800" b="1" dirty="0" smtClean="0">
                <a:solidFill>
                  <a:srgbClr val="FF00FF"/>
                </a:solidFill>
              </a:rPr>
              <a:t>7. Economic Developments</a:t>
            </a:r>
            <a:endParaRPr lang="en-US" sz="3800" dirty="0" smtClean="0">
              <a:solidFill>
                <a:srgbClr val="FF00FF"/>
              </a:solidFill>
            </a:endParaRPr>
          </a:p>
          <a:p>
            <a:pPr lvl="1" algn="just"/>
            <a:r>
              <a:rPr lang="en-US" sz="3800" dirty="0" smtClean="0"/>
              <a:t>Mutual funds mobilize more savings and channel them to the more productive sectors of the economy</a:t>
            </a:r>
          </a:p>
          <a:p>
            <a:pPr lvl="1" algn="just"/>
            <a:r>
              <a:rPr lang="en-US" sz="3800" dirty="0" smtClean="0"/>
              <a:t> The efficient functioning of mutual funds contributes to an efficient financial system. </a:t>
            </a:r>
          </a:p>
          <a:p>
            <a:pPr lvl="1" algn="just"/>
            <a:r>
              <a:rPr lang="en-US" sz="3800" dirty="0" smtClean="0"/>
              <a:t>This in turn paves ways for the efficient allocation of the financial resources of the country which in turn contributes to the economic development.</a:t>
            </a:r>
          </a:p>
          <a:p>
            <a:pPr algn="just"/>
            <a:r>
              <a:rPr lang="en-GB" sz="3800" dirty="0" smtClean="0"/>
              <a:t>The investors’ return in the mutual fund includes </a:t>
            </a:r>
            <a:r>
              <a:rPr lang="en-GB" sz="3800" i="1" dirty="0" smtClean="0"/>
              <a:t>capital appreciation </a:t>
            </a:r>
            <a:r>
              <a:rPr lang="en-GB" sz="3800" dirty="0" smtClean="0"/>
              <a:t>(capital gain from price appreciation of the underlying assets), </a:t>
            </a:r>
            <a:r>
              <a:rPr lang="en-US" sz="3800" dirty="0" smtClean="0"/>
              <a:t>and </a:t>
            </a:r>
            <a:r>
              <a:rPr lang="en-GB" sz="3800" dirty="0" smtClean="0"/>
              <a:t>the </a:t>
            </a:r>
            <a:r>
              <a:rPr lang="en-GB" sz="3800" i="1" dirty="0" smtClean="0"/>
              <a:t>income generated</a:t>
            </a:r>
            <a:r>
              <a:rPr lang="en-GB" sz="3800" dirty="0" smtClean="0"/>
              <a:t> by the assets of the fund.</a:t>
            </a:r>
            <a:endParaRPr lang="en-US" sz="38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lvl="0"/>
            <a:r>
              <a:rPr lang="en-US" b="1" i="1" dirty="0" smtClean="0">
                <a:solidFill>
                  <a:srgbClr val="00B050"/>
                </a:solidFill>
              </a:rPr>
              <a:t/>
            </a:r>
            <a:br>
              <a:rPr lang="en-US" b="1" i="1" dirty="0" smtClean="0">
                <a:solidFill>
                  <a:srgbClr val="00B050"/>
                </a:solidFill>
              </a:rPr>
            </a:br>
            <a:r>
              <a:rPr lang="en-US" b="1" i="1" dirty="0" smtClean="0">
                <a:solidFill>
                  <a:srgbClr val="00B050"/>
                </a:solidFill>
              </a:rPr>
              <a:t>2.1 Pension funds</a:t>
            </a:r>
            <a:br>
              <a:rPr lang="en-US" b="1" i="1" dirty="0" smtClean="0">
                <a:solidFill>
                  <a:srgbClr val="00B050"/>
                </a:solidFill>
              </a:rPr>
            </a:br>
            <a:endParaRPr lang="en-US" dirty="0"/>
          </a:p>
        </p:txBody>
      </p:sp>
      <p:sp>
        <p:nvSpPr>
          <p:cNvPr id="3" name="Content Placeholder 2"/>
          <p:cNvSpPr>
            <a:spLocks noGrp="1"/>
          </p:cNvSpPr>
          <p:nvPr>
            <p:ph idx="1"/>
          </p:nvPr>
        </p:nvSpPr>
        <p:spPr>
          <a:xfrm>
            <a:off x="152400" y="762000"/>
            <a:ext cx="8839200" cy="5867400"/>
          </a:xfrm>
        </p:spPr>
        <p:txBody>
          <a:bodyPr>
            <a:normAutofit lnSpcReduction="10000"/>
          </a:bodyPr>
          <a:lstStyle/>
          <a:p>
            <a:pPr algn="just"/>
            <a:r>
              <a:rPr lang="en-US" dirty="0" smtClean="0"/>
              <a:t>Pension funds receive contributions from individuals and/or employers during their employment to provide a retirement income for the individuals. </a:t>
            </a:r>
          </a:p>
          <a:p>
            <a:pPr algn="just"/>
            <a:r>
              <a:rPr lang="en-US" dirty="0" smtClean="0"/>
              <a:t>Most pension funds are provided by employers for employees. The employer may also pay part or all of the contribution, but an employee must work a minimum number of years to be vested —qualified to receive the benefits of the pension. </a:t>
            </a:r>
          </a:p>
          <a:p>
            <a:pPr algn="just"/>
            <a:r>
              <a:rPr lang="en-US" dirty="0" smtClean="0"/>
              <a:t>Self-employed people can also set up a pension fund for themselves through individual retirement accounts or other types of programs.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533400"/>
          </a:xfrm>
        </p:spPr>
        <p:txBody>
          <a:bodyPr>
            <a:noAutofit/>
          </a:bodyPr>
          <a:lstStyle/>
          <a:p>
            <a:r>
              <a:rPr lang="en-US" sz="3600" b="1" dirty="0" smtClean="0">
                <a:solidFill>
                  <a:srgbClr val="FF0000"/>
                </a:solidFill>
                <a:latin typeface="Times New Roman" pitchFamily="18" charset="0"/>
                <a:ea typeface="+mn-ea"/>
                <a:cs typeface="Times New Roman" pitchFamily="18" charset="0"/>
              </a:rPr>
              <a:t>Unit </a:t>
            </a:r>
            <a:r>
              <a:rPr lang="en-US" sz="3600" b="1" dirty="0">
                <a:solidFill>
                  <a:srgbClr val="FF0000"/>
                </a:solidFill>
                <a:latin typeface="Times New Roman" pitchFamily="18" charset="0"/>
                <a:ea typeface="+mn-ea"/>
                <a:cs typeface="Times New Roman" pitchFamily="18" charset="0"/>
              </a:rPr>
              <a:t>investment trust (UIT)</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algn="just"/>
            <a:r>
              <a:rPr lang="en-US" dirty="0"/>
              <a:t>A </a:t>
            </a:r>
            <a:r>
              <a:rPr lang="en-US" b="1" dirty="0"/>
              <a:t>unit investment trust (UIT)</a:t>
            </a:r>
            <a:r>
              <a:rPr lang="en-US" dirty="0"/>
              <a:t> is an investment company that has a </a:t>
            </a:r>
            <a:r>
              <a:rPr lang="en-US" dirty="0">
                <a:solidFill>
                  <a:srgbClr val="FF0000"/>
                </a:solidFill>
              </a:rPr>
              <a:t>fixed portfolio </a:t>
            </a:r>
            <a:r>
              <a:rPr lang="en-US" dirty="0"/>
              <a:t>and offers ownership units in the trust to investors. The portfolio usually consists of holdings of stocks and </a:t>
            </a:r>
            <a:r>
              <a:rPr lang="en-US" dirty="0" smtClean="0"/>
              <a:t>bonds. </a:t>
            </a:r>
            <a:endParaRPr lang="en-US" dirty="0"/>
          </a:p>
          <a:p>
            <a:pPr algn="just"/>
            <a:r>
              <a:rPr lang="en-US" dirty="0"/>
              <a:t>Unit investment trusts are sold by the issuer in an initial public offering. </a:t>
            </a:r>
            <a:endParaRPr lang="en-US" dirty="0" smtClean="0"/>
          </a:p>
          <a:p>
            <a:pPr algn="just"/>
            <a:r>
              <a:rPr lang="en-US" dirty="0" smtClean="0"/>
              <a:t>A </a:t>
            </a:r>
            <a:r>
              <a:rPr lang="en-US" dirty="0"/>
              <a:t>UIT is considered an investment company in the same way that mutual funds and closed-end funds are considered investment companies.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762000"/>
            <a:ext cx="8763000" cy="5943600"/>
          </a:xfrm>
        </p:spPr>
        <p:txBody>
          <a:bodyPr>
            <a:normAutofit fontScale="85000" lnSpcReduction="20000"/>
          </a:bodyPr>
          <a:lstStyle/>
          <a:p>
            <a:pPr algn="just"/>
            <a:r>
              <a:rPr lang="en-US" dirty="0">
                <a:latin typeface="Times New Roman" pitchFamily="18" charset="0"/>
                <a:cs typeface="Times New Roman" pitchFamily="18" charset="0"/>
              </a:rPr>
              <a:t>UITS are similar to both open-ended and closed-end mutual funds in that they all </a:t>
            </a:r>
            <a:r>
              <a:rPr lang="en-US" dirty="0">
                <a:solidFill>
                  <a:srgbClr val="FF0000"/>
                </a:solidFill>
                <a:latin typeface="Times New Roman" pitchFamily="18" charset="0"/>
                <a:cs typeface="Times New Roman" pitchFamily="18" charset="0"/>
              </a:rPr>
              <a:t>consist of collective investments </a:t>
            </a:r>
            <a:r>
              <a:rPr lang="en-US" dirty="0">
                <a:latin typeface="Times New Roman" pitchFamily="18" charset="0"/>
                <a:cs typeface="Times New Roman" pitchFamily="18" charset="0"/>
              </a:rPr>
              <a:t>in which many investors combine their funds to be managed by a portfolio manager</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Like </a:t>
            </a:r>
            <a:r>
              <a:rPr lang="en-US" dirty="0">
                <a:latin typeface="Times New Roman" pitchFamily="18" charset="0"/>
                <a:cs typeface="Times New Roman" pitchFamily="18" charset="0"/>
              </a:rPr>
              <a:t>open-ended mutual funds, UITs are </a:t>
            </a:r>
            <a:r>
              <a:rPr lang="en-US" dirty="0">
                <a:solidFill>
                  <a:srgbClr val="FF0000"/>
                </a:solidFill>
                <a:latin typeface="Times New Roman" pitchFamily="18" charset="0"/>
                <a:cs typeface="Times New Roman" pitchFamily="18" charset="0"/>
              </a:rPr>
              <a:t>bought and sold directly from the company</a:t>
            </a:r>
            <a:r>
              <a:rPr lang="en-US" dirty="0">
                <a:latin typeface="Times New Roman" pitchFamily="18" charset="0"/>
                <a:cs typeface="Times New Roman" pitchFamily="18" charset="0"/>
              </a:rPr>
              <a:t> that issues them, although sometimes they can be bought on the secondary market; like closed-end funds, UITs are issued via </a:t>
            </a:r>
            <a:r>
              <a:rPr lang="en-US" dirty="0" smtClean="0">
                <a:latin typeface="Times New Roman" pitchFamily="18" charset="0"/>
                <a:cs typeface="Times New Roman" pitchFamily="18" charset="0"/>
              </a:rPr>
              <a:t>an initial public offering (IPO).</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Unlike </a:t>
            </a:r>
            <a:r>
              <a:rPr lang="en-US" dirty="0">
                <a:latin typeface="Times New Roman" pitchFamily="18" charset="0"/>
                <a:cs typeface="Times New Roman" pitchFamily="18" charset="0"/>
              </a:rPr>
              <a:t>mutual funds, UITs </a:t>
            </a:r>
            <a:r>
              <a:rPr lang="en-US" dirty="0">
                <a:solidFill>
                  <a:srgbClr val="FF0000"/>
                </a:solidFill>
                <a:latin typeface="Times New Roman" pitchFamily="18" charset="0"/>
                <a:cs typeface="Times New Roman" pitchFamily="18" charset="0"/>
              </a:rPr>
              <a:t>have a stated expiration date </a:t>
            </a:r>
            <a:r>
              <a:rPr lang="en-US" dirty="0">
                <a:latin typeface="Times New Roman" pitchFamily="18" charset="0"/>
                <a:cs typeface="Times New Roman" pitchFamily="18" charset="0"/>
              </a:rPr>
              <a:t>based on what investments are held in its portfolio; when the portfolio terminates, investors get their cut of the UIT's net assets</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Also </a:t>
            </a:r>
            <a:r>
              <a:rPr lang="en-US" dirty="0">
                <a:latin typeface="Times New Roman" pitchFamily="18" charset="0"/>
                <a:cs typeface="Times New Roman" pitchFamily="18" charset="0"/>
              </a:rPr>
              <a:t>unlike mutual funds, UITs </a:t>
            </a:r>
            <a:r>
              <a:rPr lang="en-US" dirty="0">
                <a:solidFill>
                  <a:srgbClr val="FF0000"/>
                </a:solidFill>
                <a:latin typeface="Times New Roman" pitchFamily="18" charset="0"/>
                <a:cs typeface="Times New Roman" pitchFamily="18" charset="0"/>
              </a:rPr>
              <a:t>aren't actively-traded, meaning securities aren't bought or sold unless there's a change in the underlying investment, such as a corporate </a:t>
            </a:r>
            <a:r>
              <a:rPr lang="en-US" dirty="0" smtClean="0">
                <a:solidFill>
                  <a:srgbClr val="FF0000"/>
                </a:solidFill>
                <a:latin typeface="Times New Roman" pitchFamily="18" charset="0"/>
                <a:cs typeface="Times New Roman" pitchFamily="18" charset="0"/>
              </a:rPr>
              <a:t>merger or</a:t>
            </a:r>
            <a:r>
              <a:rPr lang="en-US" dirty="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bankruptcy.</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i="1" dirty="0" smtClean="0">
                <a:solidFill>
                  <a:srgbClr val="FF0000"/>
                </a:solidFill>
              </a:rPr>
              <a:t>2.3 Exchange-Traded Funds (ETFs) </a:t>
            </a:r>
            <a:endParaRPr lang="en-US" dirty="0"/>
          </a:p>
        </p:txBody>
      </p:sp>
      <p:sp>
        <p:nvSpPr>
          <p:cNvPr id="3" name="Content Placeholder 2"/>
          <p:cNvSpPr>
            <a:spLocks noGrp="1"/>
          </p:cNvSpPr>
          <p:nvPr>
            <p:ph idx="1"/>
          </p:nvPr>
        </p:nvSpPr>
        <p:spPr>
          <a:xfrm>
            <a:off x="152400" y="609600"/>
            <a:ext cx="8839200" cy="6096000"/>
          </a:xfrm>
        </p:spPr>
        <p:txBody>
          <a:bodyPr>
            <a:normAutofit/>
          </a:bodyPr>
          <a:lstStyle/>
          <a:p>
            <a:pPr lvl="0" algn="just"/>
            <a:r>
              <a:rPr lang="en-US" sz="2800" b="1"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An exchange-traded fund (ETF) is a type of security that involves a collection of securities—such as stocks—that often </a:t>
            </a:r>
            <a:r>
              <a:rPr lang="en-US" sz="2800" dirty="0">
                <a:solidFill>
                  <a:srgbClr val="FF0000"/>
                </a:solidFill>
                <a:latin typeface="Times New Roman" pitchFamily="18" charset="0"/>
                <a:cs typeface="Times New Roman" pitchFamily="18" charset="0"/>
              </a:rPr>
              <a:t>tracks an underlying index</a:t>
            </a:r>
            <a:r>
              <a:rPr lang="en-US" sz="2800" dirty="0">
                <a:latin typeface="Times New Roman" pitchFamily="18" charset="0"/>
                <a:cs typeface="Times New Roman" pitchFamily="18" charset="0"/>
              </a:rPr>
              <a:t>, although they can invest in any number of industry sectors or use various strategies. </a:t>
            </a:r>
            <a:endParaRPr lang="en-US" sz="2800" dirty="0" smtClean="0">
              <a:latin typeface="Times New Roman" pitchFamily="18" charset="0"/>
              <a:cs typeface="Times New Roman" pitchFamily="18" charset="0"/>
            </a:endParaRPr>
          </a:p>
          <a:p>
            <a:pPr lvl="0" algn="just"/>
            <a:r>
              <a:rPr lang="en-US" sz="2800" dirty="0" smtClean="0">
                <a:latin typeface="Times New Roman" pitchFamily="18" charset="0"/>
                <a:cs typeface="Times New Roman" pitchFamily="18" charset="0"/>
              </a:rPr>
              <a:t>ETFs </a:t>
            </a:r>
            <a:r>
              <a:rPr lang="en-US" sz="2800" dirty="0">
                <a:latin typeface="Times New Roman" pitchFamily="18" charset="0"/>
                <a:cs typeface="Times New Roman" pitchFamily="18" charset="0"/>
              </a:rPr>
              <a:t>are in many ways similar to mutual funds; however, </a:t>
            </a:r>
            <a:r>
              <a:rPr lang="en-US" sz="2800" dirty="0">
                <a:solidFill>
                  <a:srgbClr val="FF0000"/>
                </a:solidFill>
                <a:latin typeface="Times New Roman" pitchFamily="18" charset="0"/>
                <a:cs typeface="Times New Roman" pitchFamily="18" charset="0"/>
              </a:rPr>
              <a:t>they are listed on exchanges and ETF shares trade throughout the day just like ordinary stock</a:t>
            </a:r>
            <a:r>
              <a:rPr lang="en-US" sz="2800" dirty="0" smtClean="0">
                <a:latin typeface="Times New Roman" pitchFamily="18" charset="0"/>
                <a:cs typeface="Times New Roman" pitchFamily="18" charset="0"/>
              </a:rPr>
              <a:t>.</a:t>
            </a:r>
          </a:p>
          <a:p>
            <a:pPr lvl="0" algn="just"/>
            <a:r>
              <a:rPr lang="en-US" sz="2800" dirty="0">
                <a:latin typeface="Times New Roman" pitchFamily="18" charset="0"/>
                <a:cs typeface="Times New Roman" pitchFamily="18" charset="0"/>
              </a:rPr>
              <a:t>ETF share </a:t>
            </a:r>
            <a:r>
              <a:rPr lang="en-US" sz="2800" dirty="0">
                <a:solidFill>
                  <a:srgbClr val="FF0000"/>
                </a:solidFill>
                <a:latin typeface="Times New Roman" pitchFamily="18" charset="0"/>
                <a:cs typeface="Times New Roman" pitchFamily="18" charset="0"/>
              </a:rPr>
              <a:t>prices fluctuate all day </a:t>
            </a:r>
            <a:r>
              <a:rPr lang="en-US" sz="2800" dirty="0">
                <a:latin typeface="Times New Roman" pitchFamily="18" charset="0"/>
                <a:cs typeface="Times New Roman" pitchFamily="18" charset="0"/>
              </a:rPr>
              <a:t>as the ETF is bought and sold; this is different from mutual funds that only trade once a day after the market closes.</a:t>
            </a:r>
            <a:endParaRPr lang="en-US" sz="2800" dirty="0">
              <a:solidFill>
                <a:prstClr val="black"/>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a:bodyPr>
          <a:lstStyle/>
          <a:p>
            <a:pPr lvl="0" algn="just"/>
            <a:r>
              <a:rPr lang="en-US" sz="2800" dirty="0">
                <a:solidFill>
                  <a:prstClr val="black"/>
                </a:solidFill>
                <a:latin typeface="Times New Roman" pitchFamily="18" charset="0"/>
                <a:cs typeface="Times New Roman" pitchFamily="18" charset="0"/>
              </a:rPr>
              <a:t>In response to this problem, the AMEX in 1993 created an indexed fund tied to the S&amp;P 500—that is, an exchange-traded fund, ETF—that could be </a:t>
            </a:r>
            <a:r>
              <a:rPr lang="en-US" sz="2800" dirty="0">
                <a:solidFill>
                  <a:srgbClr val="FF0000"/>
                </a:solidFill>
                <a:latin typeface="Times New Roman" pitchFamily="18" charset="0"/>
                <a:cs typeface="Times New Roman" pitchFamily="18" charset="0"/>
              </a:rPr>
              <a:t>traded continuously </a:t>
            </a:r>
            <a:r>
              <a:rPr lang="en-US" sz="2800" dirty="0">
                <a:solidFill>
                  <a:prstClr val="black"/>
                </a:solidFill>
                <a:latin typeface="Times New Roman" pitchFamily="18" charset="0"/>
                <a:cs typeface="Times New Roman" pitchFamily="18" charset="0"/>
              </a:rPr>
              <a:t>because the prices for the 500 stocks are updated continuously so it is possible to buy and sell this ETF like a share of stock</a:t>
            </a:r>
            <a:r>
              <a:rPr lang="en-US" sz="2800" dirty="0" smtClean="0">
                <a:solidFill>
                  <a:prstClr val="black"/>
                </a:solidFill>
                <a:latin typeface="Times New Roman" pitchFamily="18" charset="0"/>
                <a:cs typeface="Times New Roman" pitchFamily="18" charset="0"/>
              </a:rPr>
              <a:t>.</a:t>
            </a:r>
            <a:endParaRPr lang="en-US" sz="2800" i="1" dirty="0" smtClean="0">
              <a:solidFill>
                <a:prstClr val="black"/>
              </a:solidFill>
              <a:latin typeface="High Tower Text" pitchFamily="18" charset="0"/>
            </a:endParaRPr>
          </a:p>
          <a:p>
            <a:pPr lvl="0" algn="just"/>
            <a:r>
              <a:rPr lang="en-US" sz="2800" i="1" dirty="0" smtClean="0">
                <a:solidFill>
                  <a:prstClr val="black"/>
                </a:solidFill>
                <a:latin typeface="High Tower Text" pitchFamily="18" charset="0"/>
              </a:rPr>
              <a:t>These </a:t>
            </a:r>
            <a:r>
              <a:rPr lang="en-US" sz="2800" i="1" dirty="0">
                <a:solidFill>
                  <a:prstClr val="black"/>
                </a:solidFill>
                <a:latin typeface="High Tower Text" pitchFamily="18" charset="0"/>
              </a:rPr>
              <a:t>new financial assets have some characteristics of index mutual funds, closed-end funds, and even individual stocks. </a:t>
            </a:r>
          </a:p>
          <a:p>
            <a:pPr lvl="0" algn="just"/>
            <a:r>
              <a:rPr lang="en-US" sz="2800" i="1" dirty="0">
                <a:solidFill>
                  <a:prstClr val="black"/>
                </a:solidFill>
                <a:latin typeface="High Tower Text" pitchFamily="18" charset="0"/>
              </a:rPr>
              <a:t>Like mutual funds, they </a:t>
            </a:r>
            <a:r>
              <a:rPr lang="en-US" sz="2800" i="1" dirty="0">
                <a:solidFill>
                  <a:srgbClr val="FF0000"/>
                </a:solidFill>
                <a:latin typeface="High Tower Text" pitchFamily="18" charset="0"/>
              </a:rPr>
              <a:t>pool together investors’ money to buy a diversified portfolio of stocks or bonds. </a:t>
            </a:r>
          </a:p>
          <a:p>
            <a:pPr lvl="0" algn="just"/>
            <a:r>
              <a:rPr lang="en-US" sz="2800" i="1" dirty="0">
                <a:solidFill>
                  <a:prstClr val="black"/>
                </a:solidFill>
                <a:latin typeface="High Tower Text" pitchFamily="18" charset="0"/>
              </a:rPr>
              <a:t>The only difference is that instead of buying an ETF directly from a fund company</a:t>
            </a:r>
            <a:r>
              <a:rPr lang="en-US" sz="2800" i="1" dirty="0">
                <a:solidFill>
                  <a:srgbClr val="FF0000"/>
                </a:solidFill>
                <a:latin typeface="High Tower Text" pitchFamily="18" charset="0"/>
              </a:rPr>
              <a:t>, you buy a share of it through a brokerag</a:t>
            </a:r>
            <a:r>
              <a:rPr lang="en-US" sz="2800" i="1" dirty="0">
                <a:solidFill>
                  <a:prstClr val="black"/>
                </a:solidFill>
                <a:latin typeface="High Tower Text" pitchFamily="18" charset="0"/>
              </a:rPr>
              <a:t>e, just like you would a stock.</a:t>
            </a:r>
            <a:endParaRPr lang="en-US" sz="2800" dirty="0">
              <a:solidFill>
                <a:prstClr val="black"/>
              </a:solidFill>
              <a:latin typeface="High Tower Text"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a:bodyPr>
          <a:lstStyle/>
          <a:p>
            <a:pPr lvl="0" algn="just"/>
            <a:r>
              <a:rPr lang="en-US" i="1" dirty="0">
                <a:solidFill>
                  <a:prstClr val="black"/>
                </a:solidFill>
                <a:latin typeface="High Tower Text" pitchFamily="18" charset="0"/>
              </a:rPr>
              <a:t>Unlike a mutual fund, however, and like a stock or a closed-end fund, an ETF </a:t>
            </a:r>
            <a:r>
              <a:rPr lang="en-US" i="1" dirty="0">
                <a:solidFill>
                  <a:srgbClr val="FF0000"/>
                </a:solidFill>
                <a:latin typeface="High Tower Text" pitchFamily="18" charset="0"/>
              </a:rPr>
              <a:t>trades on an exchange throughout the day</a:t>
            </a:r>
            <a:r>
              <a:rPr lang="en-US" i="1" dirty="0">
                <a:solidFill>
                  <a:prstClr val="black"/>
                </a:solidFill>
                <a:latin typeface="High Tower Text" pitchFamily="18" charset="0"/>
              </a:rPr>
              <a:t>, and can be bought on margin and sold short. </a:t>
            </a:r>
          </a:p>
          <a:p>
            <a:pPr lvl="0" algn="just"/>
            <a:r>
              <a:rPr lang="en-US" dirty="0">
                <a:solidFill>
                  <a:prstClr val="black"/>
                </a:solidFill>
                <a:latin typeface="High Tower Text" pitchFamily="18" charset="0"/>
              </a:rPr>
              <a:t>And like a closed-end fund, ETFs can </a:t>
            </a:r>
            <a:r>
              <a:rPr lang="en-US" dirty="0">
                <a:solidFill>
                  <a:srgbClr val="FF0000"/>
                </a:solidFill>
                <a:latin typeface="High Tower Text" pitchFamily="18" charset="0"/>
              </a:rPr>
              <a:t>trade at discounts and premiums,</a:t>
            </a:r>
            <a:r>
              <a:rPr lang="en-US" dirty="0">
                <a:solidFill>
                  <a:prstClr val="black"/>
                </a:solidFill>
                <a:latin typeface="High Tower Text" pitchFamily="18" charset="0"/>
              </a:rPr>
              <a:t> but to date, the differences between NAV and price have been tiny, and this will almost certainly continue to be the case because of the unique mechanisms that were developed to create and liquidate ETF shares.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In general an </a:t>
            </a:r>
            <a:r>
              <a:rPr lang="en-US" sz="2800" dirty="0">
                <a:latin typeface="Times New Roman" pitchFamily="18" charset="0"/>
                <a:cs typeface="Times New Roman" pitchFamily="18" charset="0"/>
              </a:rPr>
              <a:t>ETF is called an </a:t>
            </a:r>
            <a:r>
              <a:rPr lang="en-US" sz="2800" i="1" dirty="0">
                <a:latin typeface="Times New Roman" pitchFamily="18" charset="0"/>
                <a:cs typeface="Times New Roman" pitchFamily="18" charset="0"/>
              </a:rPr>
              <a:t>exchange-traded</a:t>
            </a:r>
            <a:r>
              <a:rPr lang="en-US" sz="2800" dirty="0">
                <a:latin typeface="Times New Roman" pitchFamily="18" charset="0"/>
                <a:cs typeface="Times New Roman" pitchFamily="18" charset="0"/>
              </a:rPr>
              <a:t> fund since </a:t>
            </a:r>
            <a:r>
              <a:rPr lang="en-US" sz="2800" dirty="0">
                <a:solidFill>
                  <a:srgbClr val="FF0000"/>
                </a:solidFill>
                <a:latin typeface="Times New Roman" pitchFamily="18" charset="0"/>
                <a:cs typeface="Times New Roman" pitchFamily="18" charset="0"/>
              </a:rPr>
              <a:t>it's traded on an exchange </a:t>
            </a:r>
            <a:r>
              <a:rPr lang="en-US" sz="2800" dirty="0">
                <a:latin typeface="Times New Roman" pitchFamily="18" charset="0"/>
                <a:cs typeface="Times New Roman" pitchFamily="18" charset="0"/>
              </a:rPr>
              <a:t>just like stocks.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price of an ETF’s shares will change throughout the trading day as the shares are bought and sold on the market. This is unlike mutual funds, which are not traded on an exchange, and trade only once per day after the markets close.</a:t>
            </a:r>
          </a:p>
        </p:txBody>
      </p:sp>
    </p:spTree>
    <p:extLst>
      <p:ext uri="{BB962C8B-B14F-4D97-AF65-F5344CB8AC3E}">
        <p14:creationId xmlns:p14="http://schemas.microsoft.com/office/powerpoint/2010/main" val="3414154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solidFill>
                  <a:srgbClr val="7030A0"/>
                </a:solidFill>
              </a:rPr>
              <a:t>2.4 Hedge funds</a:t>
            </a:r>
            <a:endParaRPr lang="en-US" dirty="0"/>
          </a:p>
        </p:txBody>
      </p:sp>
      <p:sp>
        <p:nvSpPr>
          <p:cNvPr id="3" name="Content Placeholder 2"/>
          <p:cNvSpPr>
            <a:spLocks noGrp="1"/>
          </p:cNvSpPr>
          <p:nvPr>
            <p:ph idx="1"/>
          </p:nvPr>
        </p:nvSpPr>
        <p:spPr>
          <a:xfrm>
            <a:off x="152400" y="685800"/>
            <a:ext cx="8839200" cy="6019800"/>
          </a:xfrm>
        </p:spPr>
        <p:txBody>
          <a:bodyPr>
            <a:normAutofit fontScale="85000" lnSpcReduction="20000"/>
          </a:bodyPr>
          <a:lstStyle/>
          <a:p>
            <a:pPr algn="just"/>
            <a:r>
              <a:rPr lang="en-US" dirty="0" smtClean="0"/>
              <a:t>Hedge funds are investment pools that invest funds for (wealthy) individuals and other investors (e.g., commercial banks). </a:t>
            </a:r>
          </a:p>
          <a:p>
            <a:pPr algn="just"/>
            <a:r>
              <a:rPr lang="en-US" dirty="0" smtClean="0"/>
              <a:t>They are similar to mutual funds in that they are pooled investment vehicles that accept investors’ money and generally invest it on a collective basis. </a:t>
            </a:r>
          </a:p>
          <a:p>
            <a:pPr algn="just"/>
            <a:r>
              <a:rPr lang="en-US" dirty="0" smtClean="0"/>
              <a:t>Hedge funds, however, are </a:t>
            </a:r>
            <a:r>
              <a:rPr lang="en-US" dirty="0" smtClean="0">
                <a:solidFill>
                  <a:srgbClr val="7030A0"/>
                </a:solidFill>
              </a:rPr>
              <a:t>not subject to the numerous regulations </a:t>
            </a:r>
            <a:r>
              <a:rPr lang="en-US" dirty="0" smtClean="0"/>
              <a:t>that apply to mutual funds for the protection of individuals, </a:t>
            </a:r>
            <a:r>
              <a:rPr lang="en-US" i="1" dirty="0" smtClean="0">
                <a:solidFill>
                  <a:srgbClr val="00B050"/>
                </a:solidFill>
              </a:rPr>
              <a:t>such as regulations requiring a certain degree of </a:t>
            </a:r>
            <a:r>
              <a:rPr lang="en-US" i="1" dirty="0" smtClean="0">
                <a:solidFill>
                  <a:srgbClr val="FF0000"/>
                </a:solidFill>
              </a:rPr>
              <a:t>liquidity</a:t>
            </a:r>
            <a:r>
              <a:rPr lang="en-US" i="1" dirty="0" smtClean="0">
                <a:solidFill>
                  <a:srgbClr val="00B050"/>
                </a:solidFill>
              </a:rPr>
              <a:t>, regulations requiring that mutual fund shares be </a:t>
            </a:r>
            <a:r>
              <a:rPr lang="en-US" i="1" dirty="0" smtClean="0">
                <a:solidFill>
                  <a:srgbClr val="FF0000"/>
                </a:solidFill>
              </a:rPr>
              <a:t>redeemable</a:t>
            </a:r>
            <a:r>
              <a:rPr lang="en-US" i="1" dirty="0" smtClean="0">
                <a:solidFill>
                  <a:srgbClr val="00B050"/>
                </a:solidFill>
              </a:rPr>
              <a:t> at any time, regulations protecting against </a:t>
            </a:r>
            <a:r>
              <a:rPr lang="en-US" i="1" dirty="0" smtClean="0">
                <a:solidFill>
                  <a:srgbClr val="FF0000"/>
                </a:solidFill>
              </a:rPr>
              <a:t>conflicts of interest</a:t>
            </a:r>
            <a:r>
              <a:rPr lang="en-US" i="1" dirty="0" smtClean="0">
                <a:solidFill>
                  <a:srgbClr val="00B050"/>
                </a:solidFill>
              </a:rPr>
              <a:t>, regulations to ensure </a:t>
            </a:r>
            <a:r>
              <a:rPr lang="en-US" i="1" dirty="0" smtClean="0">
                <a:solidFill>
                  <a:srgbClr val="FF0000"/>
                </a:solidFill>
              </a:rPr>
              <a:t>fairness</a:t>
            </a:r>
            <a:r>
              <a:rPr lang="en-US" i="1" dirty="0" smtClean="0">
                <a:solidFill>
                  <a:srgbClr val="00B050"/>
                </a:solidFill>
              </a:rPr>
              <a:t> in the pricing of funds shares, </a:t>
            </a:r>
            <a:r>
              <a:rPr lang="en-US" i="1" dirty="0" smtClean="0">
                <a:solidFill>
                  <a:srgbClr val="FF0000"/>
                </a:solidFill>
              </a:rPr>
              <a:t>disclosure</a:t>
            </a:r>
            <a:r>
              <a:rPr lang="en-US" i="1" dirty="0" smtClean="0">
                <a:solidFill>
                  <a:srgbClr val="00B050"/>
                </a:solidFill>
              </a:rPr>
              <a:t> regulations, and regulations limiting the use of </a:t>
            </a:r>
            <a:r>
              <a:rPr lang="en-US" i="1" dirty="0" smtClean="0">
                <a:solidFill>
                  <a:srgbClr val="FF0000"/>
                </a:solidFill>
              </a:rPr>
              <a:t>leverage</a:t>
            </a:r>
            <a:r>
              <a:rPr lang="en-US" i="1" dirty="0" smtClean="0">
                <a:solidFill>
                  <a:srgbClr val="00B050"/>
                </a:solidFill>
              </a:rPr>
              <a:t>. </a:t>
            </a:r>
          </a:p>
          <a:p>
            <a:pPr algn="just"/>
            <a:r>
              <a:rPr lang="en-US" i="1" dirty="0" smtClean="0">
                <a:solidFill>
                  <a:srgbClr val="FF00FF"/>
                </a:solidFill>
              </a:rPr>
              <a:t>Further, hedge funds do not have to disclose their activities to third parties. </a:t>
            </a:r>
          </a:p>
          <a:p>
            <a:pPr algn="just"/>
            <a:r>
              <a:rPr lang="en-US" i="1" dirty="0" smtClean="0">
                <a:solidFill>
                  <a:srgbClr val="FF00FF"/>
                </a:solidFill>
              </a:rPr>
              <a:t>Thus, they offer a high degree of privacy for their investors.</a:t>
            </a:r>
            <a:endParaRPr lang="en-US" i="1" dirty="0">
              <a:solidFill>
                <a:srgbClr val="FF00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09600"/>
            <a:ext cx="8839200" cy="6096000"/>
          </a:xfrm>
        </p:spPr>
        <p:txBody>
          <a:bodyPr>
            <a:noAutofit/>
          </a:bodyPr>
          <a:lstStyle/>
          <a:p>
            <a:pPr algn="just"/>
            <a:r>
              <a:rPr lang="en-US" sz="2700" dirty="0" smtClean="0"/>
              <a:t>Hedge funds offered in the United States avoid regulations by limiting the number of investors to less than 100 individuals (below that required for SEC registration), who must be deemed “accredited investors.” </a:t>
            </a:r>
          </a:p>
          <a:p>
            <a:pPr algn="just"/>
            <a:r>
              <a:rPr lang="en-US" sz="2700" dirty="0" smtClean="0"/>
              <a:t>To be accredited, an investor must have a net worth of over $1 million or have an annual income of at least $200,000 ($300,000 if married). </a:t>
            </a:r>
          </a:p>
          <a:p>
            <a:pPr algn="just"/>
            <a:r>
              <a:rPr lang="en-US" sz="2700" dirty="0" smtClean="0"/>
              <a:t>These stiff financial requirements allow </a:t>
            </a:r>
            <a:r>
              <a:rPr lang="en-US" sz="2700" dirty="0" smtClean="0">
                <a:solidFill>
                  <a:srgbClr val="FF0000"/>
                </a:solidFill>
              </a:rPr>
              <a:t>hedge funds to avoid regulation under the theory that individuals with such wealth should be able to evaluate the risk and return on their investments.</a:t>
            </a:r>
          </a:p>
          <a:p>
            <a:pPr algn="just"/>
            <a:r>
              <a:rPr lang="en-US" sz="2700" dirty="0" smtClean="0"/>
              <a:t>According to the SEC, these types of investors should be </a:t>
            </a:r>
            <a:r>
              <a:rPr lang="en-US" sz="2700" dirty="0" smtClean="0">
                <a:solidFill>
                  <a:srgbClr val="FF0000"/>
                </a:solidFill>
              </a:rPr>
              <a:t>expected to make more informed decisions and take on higher levels of risk.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867400"/>
          </a:xfrm>
        </p:spPr>
        <p:txBody>
          <a:bodyPr>
            <a:normAutofit fontScale="92500"/>
          </a:bodyPr>
          <a:lstStyle/>
          <a:p>
            <a:pPr algn="just"/>
            <a:r>
              <a:rPr lang="en-US" dirty="0" smtClean="0"/>
              <a:t>However, as a result of some </a:t>
            </a:r>
            <a:r>
              <a:rPr lang="en-US" dirty="0" smtClean="0">
                <a:solidFill>
                  <a:srgbClr val="FF0000"/>
                </a:solidFill>
              </a:rPr>
              <a:t>heavily publicized hedge fund failures and near failures </a:t>
            </a:r>
            <a:r>
              <a:rPr lang="en-US" dirty="0" smtClean="0"/>
              <a:t>(the result of fraud by fund managers, e.g., Bernard L. </a:t>
            </a:r>
            <a:r>
              <a:rPr lang="en-US" dirty="0" err="1" smtClean="0"/>
              <a:t>Madoff</a:t>
            </a:r>
            <a:r>
              <a:rPr lang="en-US" dirty="0" smtClean="0"/>
              <a:t> Investment Securities, and the financial crisis, e.g., Bear Stearns High Grade Structured Credit Strategies Fund), in 2010 </a:t>
            </a:r>
            <a:r>
              <a:rPr lang="en-US" dirty="0" smtClean="0">
                <a:solidFill>
                  <a:srgbClr val="FF0000"/>
                </a:solidFill>
              </a:rPr>
              <a:t>federal regulators increased the oversight of hedge funds.</a:t>
            </a:r>
          </a:p>
          <a:p>
            <a:pPr algn="just"/>
            <a:r>
              <a:rPr lang="en-US" dirty="0" smtClean="0"/>
              <a:t>Because hedge funds have been exempt from many of the rules and regulations governing mutual funds, they </a:t>
            </a:r>
            <a:r>
              <a:rPr lang="en-US" dirty="0" smtClean="0">
                <a:solidFill>
                  <a:srgbClr val="FF0000"/>
                </a:solidFill>
              </a:rPr>
              <a:t>can use aggressive strategies that are unavailable to mutual funds</a:t>
            </a:r>
            <a:r>
              <a:rPr lang="en-US" dirty="0" smtClean="0"/>
              <a:t>, including short selling, leveraging,  arbitrage, and derivatives trading.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20000"/>
          </a:bodyPr>
          <a:lstStyle/>
          <a:p>
            <a:pPr algn="just"/>
            <a:r>
              <a:rPr lang="en-US" dirty="0" smtClean="0"/>
              <a:t>Hedge funds grew in popularity in the 1990s as investors saw returns of over 40 percent after management fees (often more than 25 percent of the fund’s profits). </a:t>
            </a:r>
          </a:p>
          <a:p>
            <a:pPr algn="just"/>
            <a:r>
              <a:rPr lang="en-US" dirty="0" smtClean="0"/>
              <a:t>They came to the forefront of the news in the late 1990s when one large hedge fund, Long-Term Capital Management (LTCM), nearly collapsed. </a:t>
            </a:r>
          </a:p>
          <a:p>
            <a:pPr algn="just"/>
            <a:r>
              <a:rPr lang="en-US" dirty="0" smtClean="0"/>
              <a:t>The near collapse of LTCM not only hurt its investors, but arguably came close to damaging the world’s financial system. </a:t>
            </a:r>
          </a:p>
          <a:p>
            <a:pPr algn="just"/>
            <a:r>
              <a:rPr lang="en-US" dirty="0" smtClean="0"/>
              <a:t>So great was the potential impact of the failure of LTCM that the Federal Reserve felt it was necessary to intervene by brokering a $3.6 billion bailout of LTCM by a consortium of some of the world’s largest financial institutions.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838200"/>
            <a:ext cx="8839200" cy="5791200"/>
          </a:xfrm>
        </p:spPr>
        <p:txBody>
          <a:bodyPr>
            <a:normAutofit lnSpcReduction="10000"/>
          </a:bodyPr>
          <a:lstStyle/>
          <a:p>
            <a:pPr algn="just"/>
            <a:r>
              <a:rPr lang="en-US" dirty="0" smtClean="0"/>
              <a:t>While an individual has many options to save for retirement, the main benefit of government-sanctioned pension plans is </a:t>
            </a:r>
            <a:r>
              <a:rPr lang="en-US" i="1" dirty="0" smtClean="0"/>
              <a:t>tax savings</a:t>
            </a:r>
            <a:r>
              <a:rPr lang="en-US" dirty="0" smtClean="0"/>
              <a:t>. Pension plans allow either contributions or withdrawals that are tax-free. </a:t>
            </a:r>
          </a:p>
          <a:p>
            <a:pPr algn="just"/>
            <a:r>
              <a:rPr lang="en-US" dirty="0" smtClean="0"/>
              <a:t>As a consequence of the regular contributions and the tax savings, pension funds have enormous amounts of money to invest. </a:t>
            </a:r>
          </a:p>
          <a:p>
            <a:pPr algn="just"/>
            <a:r>
              <a:rPr lang="en-US" dirty="0" smtClean="0"/>
              <a:t>And because their payments are predictable, pension funds invest in long-term bonds and stocks, with more emphasis on stocks for greater profits.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867400"/>
          </a:xfrm>
        </p:spPr>
        <p:txBody>
          <a:bodyPr>
            <a:normAutofit fontScale="92500"/>
          </a:bodyPr>
          <a:lstStyle/>
          <a:p>
            <a:pPr algn="just"/>
            <a:r>
              <a:rPr lang="en-US" dirty="0" smtClean="0">
                <a:solidFill>
                  <a:srgbClr val="FF0000"/>
                </a:solidFill>
              </a:rPr>
              <a:t>Some hedge funds take positions </a:t>
            </a:r>
            <a:r>
              <a:rPr lang="en-US" dirty="0" smtClean="0"/>
              <a:t>(using sophisticated computer models) </a:t>
            </a:r>
            <a:r>
              <a:rPr lang="en-US" dirty="0" smtClean="0">
                <a:solidFill>
                  <a:srgbClr val="FF0000"/>
                </a:solidFill>
              </a:rPr>
              <a:t>speculating</a:t>
            </a:r>
            <a:r>
              <a:rPr lang="en-US" dirty="0" smtClean="0"/>
              <a:t> that some prices will rise faster than others. </a:t>
            </a:r>
          </a:p>
          <a:p>
            <a:pPr algn="just"/>
            <a:r>
              <a:rPr lang="en-US" dirty="0" smtClean="0"/>
              <a:t>For example, a hedge fund may buy (take a long position in) a bond expecting that its price will rise. </a:t>
            </a:r>
          </a:p>
          <a:p>
            <a:pPr algn="just"/>
            <a:r>
              <a:rPr lang="en-US" dirty="0" smtClean="0"/>
              <a:t>At the same time the fund will borrow (taking a short position) in another bond and sell it, promising to return the borrowed bond in the future. </a:t>
            </a:r>
          </a:p>
          <a:p>
            <a:pPr algn="just"/>
            <a:r>
              <a:rPr lang="en-US" dirty="0" smtClean="0"/>
              <a:t>Generally, bond prices tend to move up and down together. Thus, if prices go up as expected, the hedge fund will gain on the bond it purchased while losing money on the bond it borrowed.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763000" cy="5943600"/>
          </a:xfrm>
        </p:spPr>
        <p:txBody>
          <a:bodyPr>
            <a:normAutofit/>
          </a:bodyPr>
          <a:lstStyle/>
          <a:p>
            <a:pPr algn="just"/>
            <a:r>
              <a:rPr lang="en-US" i="1" dirty="0" smtClean="0">
                <a:solidFill>
                  <a:srgbClr val="FF00FF"/>
                </a:solidFill>
              </a:rPr>
              <a:t>The hedge fund will make a profit if the gain on the bond it purchased is larger than the loss on the bond it borrowed. </a:t>
            </a:r>
          </a:p>
          <a:p>
            <a:pPr algn="just"/>
            <a:r>
              <a:rPr lang="en-US" dirty="0" smtClean="0"/>
              <a:t>If, contrary to expectations, bond prices fall, the hedge fund will make a profit if the gains on the bond it borrowed are greater than the losses on the bond it bought. </a:t>
            </a:r>
          </a:p>
          <a:p>
            <a:pPr algn="just"/>
            <a:r>
              <a:rPr lang="en-US" dirty="0" smtClean="0"/>
              <a:t>Thus, regardless of the change in prices, the simultaneous long and short positions in bonds will minimize the risk of overall losses for the hedge fund.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685800"/>
          </a:xfrm>
        </p:spPr>
        <p:txBody>
          <a:bodyPr>
            <a:normAutofit fontScale="90000"/>
          </a:bodyPr>
          <a:lstStyle/>
          <a:p>
            <a:r>
              <a:rPr lang="en-US" dirty="0" smtClean="0"/>
              <a:t/>
            </a:r>
            <a:br>
              <a:rPr lang="en-US" dirty="0" smtClean="0"/>
            </a:br>
            <a:r>
              <a:rPr lang="en-US" sz="4000" dirty="0" smtClean="0"/>
              <a:t>Types of Hedge Funds-by risk classification</a:t>
            </a:r>
            <a:r>
              <a:rPr lang="en-US" dirty="0" smtClean="0"/>
              <a:t/>
            </a:r>
            <a:br>
              <a:rPr lang="en-US" dirty="0" smtClean="0"/>
            </a:br>
            <a:endParaRPr lang="en-US" dirty="0"/>
          </a:p>
        </p:txBody>
      </p:sp>
      <p:pic>
        <p:nvPicPr>
          <p:cNvPr id="1027" name="Picture 3"/>
          <p:cNvPicPr>
            <a:picLocks noGrp="1" noChangeAspect="1" noChangeArrowheads="1"/>
          </p:cNvPicPr>
          <p:nvPr>
            <p:ph idx="1"/>
          </p:nvPr>
        </p:nvPicPr>
        <p:blipFill>
          <a:blip r:embed="rId2"/>
          <a:srcRect/>
          <a:stretch>
            <a:fillRect/>
          </a:stretch>
        </p:blipFill>
        <p:spPr bwMode="auto">
          <a:xfrm>
            <a:off x="152400" y="838200"/>
            <a:ext cx="8839200" cy="5791200"/>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533400"/>
            <a:ext cx="8686800" cy="6172200"/>
          </a:xfrm>
        </p:spPr>
        <p:txBody>
          <a:bodyPr>
            <a:noAutofit/>
          </a:bodyPr>
          <a:lstStyle/>
          <a:p>
            <a:pPr algn="just">
              <a:buNone/>
            </a:pPr>
            <a:r>
              <a:rPr lang="en-US" sz="2600" i="1" dirty="0" smtClean="0">
                <a:solidFill>
                  <a:srgbClr val="FF00FF"/>
                </a:solidFill>
              </a:rPr>
              <a:t>Mutual funds and hedge funds:</a:t>
            </a:r>
          </a:p>
          <a:p>
            <a:pPr algn="just"/>
            <a:r>
              <a:rPr lang="en-US" sz="2600" dirty="0" smtClean="0"/>
              <a:t>Mutual funds and hedge funds are financial institutions that pool the financial resources of individuals and companies and invest those resources in (diversified) portfolios of assets.</a:t>
            </a:r>
          </a:p>
          <a:p>
            <a:pPr algn="just"/>
            <a:r>
              <a:rPr lang="en-US" sz="2600" dirty="0" smtClean="0"/>
              <a:t>Open-end mutual funds (the majority of mutual funds) sell new shares to investors and redeem outstanding shares on demand at their fair market values. </a:t>
            </a:r>
          </a:p>
          <a:p>
            <a:pPr algn="just"/>
            <a:r>
              <a:rPr lang="en-US" sz="2600" dirty="0" smtClean="0"/>
              <a:t>They provide opportunities for small investors to invest in a liquid and diversified portfolio of financial securities.</a:t>
            </a:r>
          </a:p>
          <a:p>
            <a:pPr algn="just"/>
            <a:r>
              <a:rPr lang="en-US" sz="2600" dirty="0" smtClean="0"/>
              <a:t>Thus, mutual funds can be viewed both as a </a:t>
            </a:r>
            <a:r>
              <a:rPr lang="en-US" sz="2600" dirty="0" smtClean="0">
                <a:solidFill>
                  <a:srgbClr val="FF0000"/>
                </a:solidFill>
              </a:rPr>
              <a:t>financial institution and as a type of security investment</a:t>
            </a:r>
            <a:r>
              <a:rPr lang="en-US" sz="2600" dirty="0" smtClean="0"/>
              <a:t>. For small investors, mutual funds are also able to enjoy economies of scale by incurring lower transaction costs and commissions.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686800" cy="5715000"/>
          </a:xfrm>
        </p:spPr>
        <p:txBody>
          <a:bodyPr>
            <a:normAutofit/>
          </a:bodyPr>
          <a:lstStyle/>
          <a:p>
            <a:pPr algn="just"/>
            <a:r>
              <a:rPr lang="en-US" dirty="0" smtClean="0"/>
              <a:t>Hedge funds are a type of investment pool that </a:t>
            </a:r>
            <a:r>
              <a:rPr lang="en-US" dirty="0" smtClean="0">
                <a:solidFill>
                  <a:srgbClr val="FF0000"/>
                </a:solidFill>
              </a:rPr>
              <a:t>solicits funds from (wealthy) individuals and other investors</a:t>
            </a:r>
            <a:r>
              <a:rPr lang="en-US" dirty="0" smtClean="0"/>
              <a:t> (e.g., commercial banks) and invests these funds on their behalf.</a:t>
            </a:r>
          </a:p>
          <a:p>
            <a:pPr algn="just"/>
            <a:r>
              <a:rPr lang="en-US" dirty="0" smtClean="0"/>
              <a:t>Hedge funds are similar to mutual funds in that they are pooled investment vehicles that accept investors’ money and generally invest it on a collective basis. </a:t>
            </a:r>
          </a:p>
          <a:p>
            <a:pPr algn="just"/>
            <a:r>
              <a:rPr lang="en-US" dirty="0" smtClean="0"/>
              <a:t>Hedge funds, however, are </a:t>
            </a:r>
            <a:r>
              <a:rPr lang="en-US" dirty="0" smtClean="0">
                <a:solidFill>
                  <a:srgbClr val="FF0000"/>
                </a:solidFill>
              </a:rPr>
              <a:t>not generally required to register with the SEC</a:t>
            </a:r>
            <a:r>
              <a:rPr lang="en-US" dirty="0" smtClean="0"/>
              <a:t>.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382000" cy="533400"/>
          </a:xfrm>
        </p:spPr>
        <p:txBody>
          <a:bodyPr>
            <a:normAutofit fontScale="90000"/>
          </a:bodyPr>
          <a:lstStyle/>
          <a:p>
            <a:r>
              <a:rPr lang="en-US" i="1" dirty="0" smtClean="0">
                <a:solidFill>
                  <a:srgbClr val="FF0000"/>
                </a:solidFill>
              </a:rPr>
              <a:t>2.5 Private client wealth Management</a:t>
            </a:r>
            <a:endParaRPr lang="en-US" i="1" dirty="0">
              <a:solidFill>
                <a:srgbClr val="FF0000"/>
              </a:solidFill>
            </a:endParaRPr>
          </a:p>
        </p:txBody>
      </p:sp>
      <p:sp>
        <p:nvSpPr>
          <p:cNvPr id="3" name="Content Placeholder 2"/>
          <p:cNvSpPr>
            <a:spLocks noGrp="1"/>
          </p:cNvSpPr>
          <p:nvPr>
            <p:ph idx="1"/>
          </p:nvPr>
        </p:nvSpPr>
        <p:spPr>
          <a:xfrm>
            <a:off x="0" y="609600"/>
            <a:ext cx="8991600" cy="6096000"/>
          </a:xfrm>
        </p:spPr>
        <p:txBody>
          <a:bodyPr>
            <a:normAutofit fontScale="62500" lnSpcReduction="20000"/>
          </a:bodyPr>
          <a:lstStyle/>
          <a:p>
            <a:pPr algn="just"/>
            <a:r>
              <a:rPr lang="en-US" sz="4500" dirty="0" smtClean="0"/>
              <a:t>Private wealth management is an </a:t>
            </a:r>
            <a:r>
              <a:rPr lang="en-US" sz="4500" dirty="0" smtClean="0">
                <a:solidFill>
                  <a:srgbClr val="FF0000"/>
                </a:solidFill>
              </a:rPr>
              <a:t>investment advisory practice that incorporates financial planning, portfolio management and other aggregated financial services for individuals,</a:t>
            </a:r>
            <a:r>
              <a:rPr lang="en-US" sz="4500" dirty="0" smtClean="0"/>
              <a:t> as opposed to corporations, trusts, funds or other institutional investors. </a:t>
            </a:r>
          </a:p>
          <a:p>
            <a:pPr algn="just"/>
            <a:r>
              <a:rPr lang="en-US" sz="4500" dirty="0" smtClean="0"/>
              <a:t>From the client's perspective, private wealth management is the practice of </a:t>
            </a:r>
            <a:r>
              <a:rPr lang="en-US" sz="4500" dirty="0" smtClean="0">
                <a:solidFill>
                  <a:srgbClr val="FF0000"/>
                </a:solidFill>
              </a:rPr>
              <a:t>solving or enhancing his or her financial situation and achieving short-, medium- and long-term financial goals</a:t>
            </a:r>
            <a:r>
              <a:rPr lang="en-US" sz="4500" dirty="0" smtClean="0"/>
              <a:t> with the help of a financial adviser. </a:t>
            </a:r>
          </a:p>
          <a:p>
            <a:pPr algn="just"/>
            <a:r>
              <a:rPr lang="en-US" sz="4500" dirty="0" smtClean="0"/>
              <a:t>From the financial adviser's perspective, private wealth management is the practice of delivering a full range of financial products and services to an affluent clientele, so that the clientele can achieve specific financial goals.</a:t>
            </a:r>
          </a:p>
          <a:p>
            <a:pPr algn="just">
              <a:buNone/>
            </a:pPr>
            <a:r>
              <a:rPr lang="en-US" dirty="0" smtClean="0"/>
              <a:t/>
            </a:r>
            <a:br>
              <a:rPr lang="en-US" dirty="0" smtClean="0"/>
            </a:br>
            <a:r>
              <a:rPr lang="en-US" dirty="0" smtClean="0"/>
              <a:t/>
            </a:r>
            <a:br>
              <a:rPr lang="en-US" dirty="0" smtClean="0"/>
            </a:b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i="1" dirty="0" smtClean="0">
                <a:latin typeface="Times New Roman" pitchFamily="18" charset="0"/>
                <a:cs typeface="Times New Roman" pitchFamily="18" charset="0"/>
              </a:rPr>
              <a:t>Thank you!</a:t>
            </a:r>
          </a:p>
          <a:p>
            <a:pPr marL="0" indent="0" algn="ctr">
              <a:buNone/>
            </a:pPr>
            <a:r>
              <a:rPr lang="en-US" sz="4800" i="1" dirty="0" smtClean="0">
                <a:latin typeface="Times New Roman" pitchFamily="18" charset="0"/>
                <a:cs typeface="Times New Roman" pitchFamily="18" charset="0"/>
              </a:rPr>
              <a:t>End of Chapter Two</a:t>
            </a:r>
            <a:endParaRPr lang="en-US" sz="4800" i="1" dirty="0">
              <a:latin typeface="Times New Roman" pitchFamily="18" charset="0"/>
              <a:cs typeface="Times New Roman" pitchFamily="18" charset="0"/>
            </a:endParaRPr>
          </a:p>
        </p:txBody>
      </p:sp>
    </p:spTree>
    <p:extLst>
      <p:ext uri="{BB962C8B-B14F-4D97-AF65-F5344CB8AC3E}">
        <p14:creationId xmlns:p14="http://schemas.microsoft.com/office/powerpoint/2010/main" val="885062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838200"/>
          </a:xfrm>
        </p:spPr>
        <p:txBody>
          <a:bodyPr>
            <a:normAutofit fontScale="90000"/>
          </a:bodyPr>
          <a:lstStyle/>
          <a:p>
            <a:pPr lvl="0"/>
            <a:r>
              <a:rPr lang="en-US" dirty="0" smtClean="0"/>
              <a:t/>
            </a:r>
            <a:br>
              <a:rPr lang="en-US" dirty="0" smtClean="0"/>
            </a:br>
            <a:r>
              <a:rPr lang="en-US" sz="4000" i="1" dirty="0" smtClean="0">
                <a:solidFill>
                  <a:srgbClr val="FF00FF"/>
                </a:solidFill>
              </a:rPr>
              <a:t>2.2 Collective investment schemes –</a:t>
            </a:r>
            <a:r>
              <a:rPr lang="en-US" sz="3600" i="1" dirty="0" smtClean="0">
                <a:solidFill>
                  <a:srgbClr val="FF00FF"/>
                </a:solidFill>
              </a:rPr>
              <a:t>mutual funds, unit trusts </a:t>
            </a:r>
            <a:r>
              <a:rPr lang="en-US" dirty="0" smtClean="0"/>
              <a:t/>
            </a:r>
            <a:br>
              <a:rPr lang="en-US" dirty="0" smtClean="0"/>
            </a:br>
            <a:endParaRPr lang="en-US" dirty="0"/>
          </a:p>
        </p:txBody>
      </p:sp>
      <p:sp>
        <p:nvSpPr>
          <p:cNvPr id="3" name="Content Placeholder 2"/>
          <p:cNvSpPr>
            <a:spLocks noGrp="1"/>
          </p:cNvSpPr>
          <p:nvPr>
            <p:ph idx="1"/>
          </p:nvPr>
        </p:nvSpPr>
        <p:spPr>
          <a:xfrm>
            <a:off x="152400" y="990600"/>
            <a:ext cx="8839200" cy="5715000"/>
          </a:xfrm>
        </p:spPr>
        <p:txBody>
          <a:bodyPr>
            <a:normAutofit fontScale="70000" lnSpcReduction="20000"/>
          </a:bodyPr>
          <a:lstStyle/>
          <a:p>
            <a:r>
              <a:rPr lang="en-US" sz="3800" b="1" i="1" dirty="0" smtClean="0">
                <a:solidFill>
                  <a:srgbClr val="00B050"/>
                </a:solidFill>
              </a:rPr>
              <a:t>Mutual funds:</a:t>
            </a:r>
          </a:p>
          <a:p>
            <a:pPr algn="just"/>
            <a:r>
              <a:rPr lang="en-GB" sz="4100" dirty="0" smtClean="0"/>
              <a:t>A mutual fund (in US) or unit trust (in UK and India) raise funds from the public and invests the funds in a </a:t>
            </a:r>
            <a:r>
              <a:rPr lang="en-GB" sz="4100" i="1" dirty="0" smtClean="0"/>
              <a:t>variety</a:t>
            </a:r>
            <a:r>
              <a:rPr lang="en-GB" sz="4100" dirty="0" smtClean="0"/>
              <a:t> of financial assets, mostly equity, both domestic and overseas and also in liquid money and capital market.</a:t>
            </a:r>
          </a:p>
          <a:p>
            <a:pPr algn="just"/>
            <a:r>
              <a:rPr lang="en-US" sz="4100" dirty="0" smtClean="0"/>
              <a:t>They are investment companies that pool money from investors at large and offer to sell and buy back its shares on a continuous basis and use the capital thus raised to invest in securities of different companies </a:t>
            </a:r>
          </a:p>
          <a:p>
            <a:pPr algn="just"/>
            <a:r>
              <a:rPr lang="en-US" sz="4100" dirty="0" smtClean="0"/>
              <a:t>Mutual funds possess shares of several companies and receive dividends in lieu of them and the earnings are distributed among the shareholders on a pro rata basis.</a:t>
            </a:r>
          </a:p>
          <a:p>
            <a:pPr lvl="0">
              <a:buNone/>
            </a:pPr>
            <a:endParaRPr lang="en-US" b="1" dirty="0" smtClean="0"/>
          </a:p>
          <a:p>
            <a:endParaRPr lang="en-US" b="1" dirty="0" smtClean="0"/>
          </a:p>
          <a:p>
            <a:endParaRPr lang="en-US"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867400"/>
          </a:xfrm>
        </p:spPr>
        <p:txBody>
          <a:bodyPr>
            <a:normAutofit fontScale="92500" lnSpcReduction="10000"/>
          </a:bodyPr>
          <a:lstStyle/>
          <a:p>
            <a:pPr algn="just">
              <a:lnSpc>
                <a:spcPct val="150000"/>
              </a:lnSpc>
            </a:pPr>
            <a:r>
              <a:rPr lang="en-GB" sz="3600" dirty="0" smtClean="0"/>
              <a:t>Mutual funds sell shares (units) to investors and redeem outstanding shares on demand at their fair market value. </a:t>
            </a:r>
          </a:p>
          <a:p>
            <a:pPr algn="just">
              <a:lnSpc>
                <a:spcPct val="150000"/>
              </a:lnSpc>
            </a:pPr>
            <a:r>
              <a:rPr lang="en-GB" sz="3600" i="1" dirty="0" smtClean="0">
                <a:solidFill>
                  <a:srgbClr val="0070C0"/>
                </a:solidFill>
              </a:rPr>
              <a:t>Thus, they provide opportunity of small investors to invest in a diversified portfolio of financial securities. Mutual funds are also able to enjoy economies of scale by incurring lower transaction costs and commission.</a:t>
            </a:r>
            <a:endParaRPr lang="en-US" sz="3600" dirty="0" smtClean="0">
              <a:solidFill>
                <a:srgbClr val="0070C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762000"/>
            <a:ext cx="8839200" cy="5943600"/>
          </a:xfrm>
        </p:spPr>
        <p:txBody>
          <a:bodyPr>
            <a:normAutofit fontScale="92500" lnSpcReduction="20000"/>
          </a:bodyPr>
          <a:lstStyle/>
          <a:p>
            <a:r>
              <a:rPr lang="en-GB" sz="4000" b="1" dirty="0" smtClean="0">
                <a:solidFill>
                  <a:srgbClr val="FF00FF"/>
                </a:solidFill>
              </a:rPr>
              <a:t>Types of Mutual Funds</a:t>
            </a:r>
            <a:endParaRPr lang="en-US" sz="4000" dirty="0" smtClean="0">
              <a:solidFill>
                <a:srgbClr val="FF00FF"/>
              </a:solidFill>
            </a:endParaRPr>
          </a:p>
          <a:p>
            <a:pPr>
              <a:buNone/>
            </a:pPr>
            <a:r>
              <a:rPr lang="en-GB" b="1" i="1" dirty="0" smtClean="0"/>
              <a:t>     1.  </a:t>
            </a:r>
            <a:r>
              <a:rPr lang="en-GB" b="1" dirty="0" smtClean="0"/>
              <a:t>Open-end Mutual Funds</a:t>
            </a:r>
            <a:endParaRPr lang="en-US" dirty="0" smtClean="0"/>
          </a:p>
          <a:p>
            <a:pPr>
              <a:buNone/>
            </a:pPr>
            <a:r>
              <a:rPr lang="en-GB" b="1" dirty="0" smtClean="0"/>
              <a:t>         </a:t>
            </a:r>
            <a:r>
              <a:rPr lang="en-GB" b="1" dirty="0" smtClean="0">
                <a:solidFill>
                  <a:srgbClr val="0070C0"/>
                </a:solidFill>
              </a:rPr>
              <a:t>Characteristics</a:t>
            </a:r>
            <a:endParaRPr lang="en-US" dirty="0" smtClean="0">
              <a:solidFill>
                <a:srgbClr val="0070C0"/>
              </a:solidFill>
            </a:endParaRPr>
          </a:p>
          <a:p>
            <a:pPr lvl="0" algn="just"/>
            <a:r>
              <a:rPr lang="en-GB" dirty="0" smtClean="0"/>
              <a:t>New investors can join the funds at any time.</a:t>
            </a:r>
            <a:endParaRPr lang="en-US" dirty="0" smtClean="0"/>
          </a:p>
          <a:p>
            <a:pPr lvl="0" algn="just"/>
            <a:r>
              <a:rPr lang="en-GB" dirty="0" smtClean="0"/>
              <a:t>A fund (unit) is accepted and liquidated on a continuous basis by mutual fund manager</a:t>
            </a:r>
            <a:r>
              <a:rPr lang="en-US" dirty="0" smtClean="0"/>
              <a:t>. </a:t>
            </a:r>
          </a:p>
          <a:p>
            <a:pPr lvl="0" algn="just"/>
            <a:r>
              <a:rPr lang="en-GB" dirty="0" smtClean="0"/>
              <a:t>The fund manager buys and sells units constantly on demand by investors-it is always open for the investors to sell or buy their share units </a:t>
            </a:r>
            <a:endParaRPr lang="en-US" dirty="0" smtClean="0"/>
          </a:p>
          <a:p>
            <a:pPr lvl="0" algn="just"/>
            <a:r>
              <a:rPr lang="en-GB" dirty="0" smtClean="0"/>
              <a:t>It provides an excellent liquidity facility to investors, although the units of such are not listed. </a:t>
            </a:r>
          </a:p>
          <a:p>
            <a:pPr lvl="0" algn="just"/>
            <a:r>
              <a:rPr lang="en-GB" dirty="0" smtClean="0"/>
              <a:t>No intermediaries are required. There is a certainty in purchase price, which takes place in accordance with the declared NAV.</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838200"/>
            <a:ext cx="8686800" cy="5867400"/>
          </a:xfrm>
        </p:spPr>
        <p:txBody>
          <a:bodyPr/>
          <a:lstStyle/>
          <a:p>
            <a:pPr lvl="0" algn="just">
              <a:lnSpc>
                <a:spcPct val="150000"/>
              </a:lnSpc>
            </a:pPr>
            <a:r>
              <a:rPr lang="en-GB" dirty="0" smtClean="0"/>
              <a:t>Investors in Mutual fund own </a:t>
            </a:r>
            <a:r>
              <a:rPr lang="en-GB" b="1" i="1" dirty="0" smtClean="0"/>
              <a:t>a pro rata</a:t>
            </a:r>
            <a:r>
              <a:rPr lang="en-GB" dirty="0" smtClean="0"/>
              <a:t> share of the overall portfolio, which is managed by an investment manager of the fund who buys some securities and sells others.</a:t>
            </a:r>
            <a:endParaRPr lang="en-US" dirty="0" smtClean="0"/>
          </a:p>
          <a:p>
            <a:pPr lvl="0" algn="just">
              <a:lnSpc>
                <a:spcPct val="150000"/>
              </a:lnSpc>
            </a:pPr>
            <a:r>
              <a:rPr lang="en-GB" dirty="0" smtClean="0"/>
              <a:t>The value or price of each share of the portfolio is called </a:t>
            </a:r>
            <a:r>
              <a:rPr lang="en-GB" b="1" i="1" dirty="0" smtClean="0">
                <a:solidFill>
                  <a:srgbClr val="0070C0"/>
                </a:solidFill>
              </a:rPr>
              <a:t>net asset value (NAV</a:t>
            </a:r>
            <a:r>
              <a:rPr lang="en-GB" dirty="0" smtClean="0">
                <a:solidFill>
                  <a:srgbClr val="0070C0"/>
                </a:solidFill>
              </a:rPr>
              <a:t>)</a:t>
            </a:r>
            <a:endParaRPr lang="en-US" dirty="0" smtClean="0">
              <a:solidFill>
                <a:srgbClr val="0070C0"/>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763000" cy="5715000"/>
          </a:xfrm>
        </p:spPr>
        <p:txBody>
          <a:bodyPr>
            <a:normAutofit lnSpcReduction="10000"/>
          </a:bodyPr>
          <a:lstStyle/>
          <a:p>
            <a:pPr lvl="0" algn="just"/>
            <a:r>
              <a:rPr lang="en-GB" dirty="0" smtClean="0"/>
              <a:t>NAV equals the market value of the portfolio minus the liability of the mutual fund divided by the number of shares owned by the mutual fund investors</a:t>
            </a:r>
            <a:endParaRPr lang="en-US" dirty="0" smtClean="0"/>
          </a:p>
          <a:p>
            <a:pPr algn="just"/>
            <a:r>
              <a:rPr lang="en-GB" dirty="0" smtClean="0"/>
              <a:t>NAV= </a:t>
            </a:r>
          </a:p>
          <a:p>
            <a:pPr algn="just"/>
            <a:endParaRPr lang="en-US" dirty="0" smtClean="0"/>
          </a:p>
          <a:p>
            <a:pPr lvl="0" algn="just"/>
            <a:r>
              <a:rPr lang="en-GB" dirty="0" smtClean="0"/>
              <a:t>The NAV is determined only once each day, at the close of the day. For example the NAV for a stock of a mutual fund is determined from closing stock price for the day. Business publications provide the NAV each day in their mutual fund.</a:t>
            </a:r>
            <a:endParaRPr lang="en-US" dirty="0" smtClean="0"/>
          </a:p>
          <a:p>
            <a:endParaRPr lang="en-US" dirty="0"/>
          </a:p>
        </p:txBody>
      </p:sp>
      <p:pic>
        <p:nvPicPr>
          <p:cNvPr id="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28800" y="2743200"/>
            <a:ext cx="4800600" cy="9906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152400" y="914400"/>
            <a:ext cx="8839200" cy="5791200"/>
          </a:xfrm>
        </p:spPr>
        <p:txBody>
          <a:bodyPr>
            <a:normAutofit/>
          </a:bodyPr>
          <a:lstStyle/>
          <a:p>
            <a:pPr lvl="0" algn="just"/>
            <a:r>
              <a:rPr lang="en-GB" dirty="0" smtClean="0"/>
              <a:t>All new investments into the fund or withdrawal from the fund during a day are priced at the closing NAV (investment after the end of the day)  and  a non-business day are priced at the next day’s closing NAV. </a:t>
            </a:r>
            <a:endParaRPr lang="en-US" dirty="0" smtClean="0"/>
          </a:p>
          <a:p>
            <a:pPr lvl="0" algn="just"/>
            <a:r>
              <a:rPr lang="en-GB" dirty="0" smtClean="0"/>
              <a:t>The NAV of a mutual fund may increase or decrease due to an increase or decrease in the price of the securities in the portfolio.</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1016</TotalTime>
  <Words>3079</Words>
  <Application>Microsoft Office PowerPoint</Application>
  <PresentationFormat>On-screen Show (4:3)</PresentationFormat>
  <Paragraphs>171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PowerPoint Presentation</vt:lpstr>
      <vt:lpstr> 2.1 Pension funds </vt:lpstr>
      <vt:lpstr>Cont…</vt:lpstr>
      <vt:lpstr> 2.2 Collective investment schemes –mutual funds, unit trusts  </vt:lpstr>
      <vt:lpstr>Cont…</vt:lpstr>
      <vt:lpstr>Cont…</vt:lpstr>
      <vt:lpstr>Cont…</vt:lpstr>
      <vt:lpstr>Cont…</vt:lpstr>
      <vt:lpstr>Cont…</vt:lpstr>
      <vt:lpstr>Cont…</vt:lpstr>
      <vt:lpstr>Cont…</vt:lpstr>
      <vt:lpstr>Cont…</vt:lpstr>
      <vt:lpstr>Cont…</vt:lpstr>
      <vt:lpstr>Cont…</vt:lpstr>
      <vt:lpstr>Advantage of Mutual Funds</vt:lpstr>
      <vt:lpstr>Cont…</vt:lpstr>
      <vt:lpstr>   Cont   </vt:lpstr>
      <vt:lpstr>Cont…</vt:lpstr>
      <vt:lpstr>Cont…</vt:lpstr>
      <vt:lpstr>Unit investment trust (UIT)</vt:lpstr>
      <vt:lpstr>Cont…</vt:lpstr>
      <vt:lpstr>2.3 Exchange-Traded Funds (ETFs) </vt:lpstr>
      <vt:lpstr>Cont…</vt:lpstr>
      <vt:lpstr>Cont…</vt:lpstr>
      <vt:lpstr>Cont’d</vt:lpstr>
      <vt:lpstr>2.4 Hedge funds</vt:lpstr>
      <vt:lpstr>Cont…</vt:lpstr>
      <vt:lpstr>Cont</vt:lpstr>
      <vt:lpstr>Cont…</vt:lpstr>
      <vt:lpstr>Cont…</vt:lpstr>
      <vt:lpstr>Cont…</vt:lpstr>
      <vt:lpstr> Types of Hedge Funds-by risk classification </vt:lpstr>
      <vt:lpstr>Cont…</vt:lpstr>
      <vt:lpstr>Cont…</vt:lpstr>
      <vt:lpstr>2.5 Private client wealth Management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dmu</dc:creator>
  <cp:lastModifiedBy>dmu</cp:lastModifiedBy>
  <cp:revision>119</cp:revision>
  <dcterms:created xsi:type="dcterms:W3CDTF">2018-05-26T13:10:51Z</dcterms:created>
  <dcterms:modified xsi:type="dcterms:W3CDTF">2020-03-09T07:33:21Z</dcterms:modified>
</cp:coreProperties>
</file>