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256" r:id="rId2"/>
    <p:sldId id="257" r:id="rId3"/>
    <p:sldId id="258" r:id="rId4"/>
    <p:sldId id="259" r:id="rId5"/>
    <p:sldId id="260" r:id="rId6"/>
    <p:sldId id="261" r:id="rId7"/>
    <p:sldId id="262" r:id="rId8"/>
    <p:sldId id="263" r:id="rId9"/>
    <p:sldId id="264" r:id="rId10"/>
    <p:sldId id="268" r:id="rId11"/>
    <p:sldId id="265" r:id="rId12"/>
    <p:sldId id="266" r:id="rId13"/>
    <p:sldId id="267" r:id="rId14"/>
    <p:sldId id="269" r:id="rId15"/>
    <p:sldId id="270" r:id="rId16"/>
    <p:sldId id="271" r:id="rId17"/>
    <p:sldId id="274" r:id="rId18"/>
    <p:sldId id="273" r:id="rId19"/>
    <p:sldId id="275" r:id="rId20"/>
    <p:sldId id="276" r:id="rId21"/>
    <p:sldId id="277" r:id="rId22"/>
    <p:sldId id="278" r:id="rId23"/>
    <p:sldId id="279" r:id="rId24"/>
    <p:sldId id="280" r:id="rId25"/>
    <p:sldId id="281" r:id="rId26"/>
    <p:sldId id="282" r:id="rId27"/>
    <p:sldId id="283" r:id="rId28"/>
    <p:sldId id="292" r:id="rId29"/>
    <p:sldId id="284" r:id="rId30"/>
    <p:sldId id="285" r:id="rId31"/>
    <p:sldId id="286" r:id="rId32"/>
    <p:sldId id="287" r:id="rId33"/>
    <p:sldId id="293" r:id="rId34"/>
    <p:sldId id="288" r:id="rId35"/>
    <p:sldId id="289" r:id="rId36"/>
    <p:sldId id="290" r:id="rId37"/>
    <p:sldId id="291" r:id="rId38"/>
    <p:sldId id="294" r:id="rId39"/>
    <p:sldId id="296" r:id="rId40"/>
    <p:sldId id="298" r:id="rId41"/>
    <p:sldId id="297" r:id="rId42"/>
    <p:sldId id="299" r:id="rId43"/>
    <p:sldId id="300" r:id="rId44"/>
    <p:sldId id="301" r:id="rId45"/>
    <p:sldId id="324" r:id="rId46"/>
    <p:sldId id="325" r:id="rId47"/>
    <p:sldId id="326" r:id="rId48"/>
    <p:sldId id="327" r:id="rId49"/>
    <p:sldId id="328" r:id="rId50"/>
    <p:sldId id="329" r:id="rId51"/>
    <p:sldId id="330" r:id="rId52"/>
    <p:sldId id="331" r:id="rId53"/>
    <p:sldId id="295" r:id="rId54"/>
    <p:sldId id="302" r:id="rId55"/>
    <p:sldId id="303" r:id="rId56"/>
    <p:sldId id="305" r:id="rId57"/>
    <p:sldId id="306" r:id="rId58"/>
    <p:sldId id="304" r:id="rId59"/>
    <p:sldId id="307" r:id="rId60"/>
    <p:sldId id="308" r:id="rId61"/>
    <p:sldId id="309" r:id="rId62"/>
    <p:sldId id="310" r:id="rId63"/>
    <p:sldId id="311" r:id="rId64"/>
    <p:sldId id="312" r:id="rId65"/>
    <p:sldId id="313" r:id="rId66"/>
    <p:sldId id="315" r:id="rId67"/>
    <p:sldId id="319" r:id="rId68"/>
    <p:sldId id="321" r:id="rId69"/>
    <p:sldId id="322" r:id="rId70"/>
    <p:sldId id="323" r:id="rId71"/>
    <p:sldId id="316" r:id="rId72"/>
    <p:sldId id="317"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120" y="36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9C28C5-1796-479A-A3D1-9A11167190C4}" type="datetimeFigureOut">
              <a:rPr lang="en-US" smtClean="0"/>
              <a:pPr/>
              <a:t>12/6/2019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889CF8-0357-4DE4-BBB9-979EB078A99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889CF8-0357-4DE4-BBB9-979EB078A99D}" type="slidenum">
              <a:rPr lang="en-US" smtClean="0"/>
              <a:pPr/>
              <a:t>44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smtClean="0">
                <a:latin typeface="Bookman Old Style" pitchFamily="18" charset="0"/>
              </a:rPr>
              <a:t>Financial econometrics </a:t>
            </a:r>
            <a:endParaRPr lang="en-US" sz="3200" dirty="0">
              <a:latin typeface="Bookman Old Style"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477000"/>
          </a:xfrm>
        </p:spPr>
        <p:txBody>
          <a:bodyPr/>
          <a:lstStyle/>
          <a:p>
            <a:endParaRPr lang="en-US" dirty="0"/>
          </a:p>
        </p:txBody>
      </p:sp>
      <p:sp>
        <p:nvSpPr>
          <p:cNvPr id="4" name="Rectangle 2"/>
          <p:cNvSpPr>
            <a:spLocks noChangeArrowheads="1"/>
          </p:cNvSpPr>
          <p:nvPr/>
        </p:nvSpPr>
        <p:spPr bwMode="auto">
          <a:xfrm>
            <a:off x="381000" y="457200"/>
            <a:ext cx="2667000" cy="609600"/>
          </a:xfrm>
          <a:prstGeom prst="rect">
            <a:avLst/>
          </a:prstGeom>
          <a:ln>
            <a:headEnd type="none" w="sm" len="sm"/>
            <a:tailEnd type="none" w="sm" len="sm"/>
          </a:ln>
        </p:spPr>
        <p:style>
          <a:lnRef idx="1">
            <a:schemeClr val="accent3"/>
          </a:lnRef>
          <a:fillRef idx="3">
            <a:schemeClr val="accent3"/>
          </a:fillRef>
          <a:effectRef idx="2">
            <a:schemeClr val="accent3"/>
          </a:effectRef>
          <a:fontRef idx="minor">
            <a:schemeClr val="lt1"/>
          </a:fontRef>
        </p:style>
        <p:txBody>
          <a:bodyPr wrap="none" anchor="ctr"/>
          <a:lstStyle/>
          <a:p>
            <a:pPr algn="ctr"/>
            <a:r>
              <a:rPr lang="en-US" sz="2800" b="0" dirty="0">
                <a:solidFill>
                  <a:schemeClr val="hlink"/>
                </a:solidFill>
              </a:rPr>
              <a:t>Economic Theory</a:t>
            </a:r>
          </a:p>
        </p:txBody>
      </p:sp>
      <p:sp>
        <p:nvSpPr>
          <p:cNvPr id="5" name="Rectangle 4"/>
          <p:cNvSpPr>
            <a:spLocks noChangeArrowheads="1"/>
          </p:cNvSpPr>
          <p:nvPr/>
        </p:nvSpPr>
        <p:spPr bwMode="auto">
          <a:xfrm>
            <a:off x="228600" y="1676400"/>
            <a:ext cx="2590800" cy="762000"/>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sz="2000" b="0" dirty="0">
                <a:solidFill>
                  <a:schemeClr val="hlink"/>
                </a:solidFill>
                <a:latin typeface="Bookman Old Style" pitchFamily="18" charset="0"/>
              </a:rPr>
              <a:t>Mathematic Model</a:t>
            </a:r>
          </a:p>
        </p:txBody>
      </p:sp>
      <p:sp>
        <p:nvSpPr>
          <p:cNvPr id="6" name="Rectangle 5"/>
          <p:cNvSpPr>
            <a:spLocks noChangeArrowheads="1"/>
          </p:cNvSpPr>
          <p:nvPr/>
        </p:nvSpPr>
        <p:spPr bwMode="auto">
          <a:xfrm>
            <a:off x="3352800" y="1676400"/>
            <a:ext cx="2438400" cy="533400"/>
          </a:xfrm>
          <a:prstGeom prst="rect">
            <a:avLst/>
          </a:prstGeom>
          <a:ln>
            <a:headEnd type="none" w="sm" len="sm"/>
            <a:tailEnd type="none" w="sm" len="sm"/>
          </a:ln>
        </p:spPr>
        <p:style>
          <a:lnRef idx="1">
            <a:schemeClr val="dk1"/>
          </a:lnRef>
          <a:fillRef idx="2">
            <a:schemeClr val="dk1"/>
          </a:fillRef>
          <a:effectRef idx="1">
            <a:schemeClr val="dk1"/>
          </a:effectRef>
          <a:fontRef idx="minor">
            <a:schemeClr val="dk1"/>
          </a:fontRef>
        </p:style>
        <p:txBody>
          <a:bodyPr wrap="none" anchor="ctr"/>
          <a:lstStyle/>
          <a:p>
            <a:pPr algn="ctr"/>
            <a:r>
              <a:rPr lang="en-US" sz="2400" b="0" dirty="0">
                <a:solidFill>
                  <a:schemeClr val="hlink"/>
                </a:solidFill>
              </a:rPr>
              <a:t>Econometric Model</a:t>
            </a:r>
          </a:p>
        </p:txBody>
      </p:sp>
      <p:sp>
        <p:nvSpPr>
          <p:cNvPr id="7" name="Rectangle 6"/>
          <p:cNvSpPr>
            <a:spLocks noChangeArrowheads="1"/>
          </p:cNvSpPr>
          <p:nvPr/>
        </p:nvSpPr>
        <p:spPr bwMode="auto">
          <a:xfrm>
            <a:off x="6400800" y="1676400"/>
            <a:ext cx="2438400" cy="533400"/>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400" b="0" dirty="0">
                <a:solidFill>
                  <a:schemeClr val="hlink"/>
                </a:solidFill>
              </a:rPr>
              <a:t>Data Collection</a:t>
            </a:r>
          </a:p>
        </p:txBody>
      </p:sp>
      <p:sp>
        <p:nvSpPr>
          <p:cNvPr id="8" name="Rectangle 7"/>
          <p:cNvSpPr>
            <a:spLocks noChangeArrowheads="1"/>
          </p:cNvSpPr>
          <p:nvPr/>
        </p:nvSpPr>
        <p:spPr bwMode="auto">
          <a:xfrm>
            <a:off x="3429000" y="2819400"/>
            <a:ext cx="2438400" cy="533400"/>
          </a:xfrm>
          <a:prstGeom prst="rect">
            <a:avLst/>
          </a:prstGeom>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wrap="none" anchor="ctr"/>
          <a:lstStyle/>
          <a:p>
            <a:pPr algn="ctr"/>
            <a:r>
              <a:rPr lang="en-US" sz="2400" b="0" dirty="0">
                <a:solidFill>
                  <a:schemeClr val="hlink"/>
                </a:solidFill>
              </a:rPr>
              <a:t>Estimation</a:t>
            </a:r>
          </a:p>
        </p:txBody>
      </p:sp>
      <p:sp>
        <p:nvSpPr>
          <p:cNvPr id="9" name="Rectangle 8"/>
          <p:cNvSpPr>
            <a:spLocks noChangeArrowheads="1"/>
          </p:cNvSpPr>
          <p:nvPr/>
        </p:nvSpPr>
        <p:spPr bwMode="auto">
          <a:xfrm>
            <a:off x="3429000" y="4038600"/>
            <a:ext cx="2438400" cy="533400"/>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sz="2400" b="0" dirty="0">
                <a:solidFill>
                  <a:schemeClr val="hlink"/>
                </a:solidFill>
              </a:rPr>
              <a:t>Hypothesis Testing</a:t>
            </a:r>
          </a:p>
        </p:txBody>
      </p:sp>
      <p:sp>
        <p:nvSpPr>
          <p:cNvPr id="10" name="Rectangle 9"/>
          <p:cNvSpPr>
            <a:spLocks noChangeArrowheads="1"/>
          </p:cNvSpPr>
          <p:nvPr/>
        </p:nvSpPr>
        <p:spPr bwMode="auto">
          <a:xfrm>
            <a:off x="3429000" y="5257800"/>
            <a:ext cx="2438400" cy="533400"/>
          </a:xfrm>
          <a:prstGeom prst="rect">
            <a:avLst/>
          </a:pr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wrap="none" anchor="ctr"/>
          <a:lstStyle/>
          <a:p>
            <a:pPr algn="ctr"/>
            <a:r>
              <a:rPr lang="en-US" sz="2400" b="0" dirty="0">
                <a:solidFill>
                  <a:schemeClr val="hlink"/>
                </a:solidFill>
              </a:rPr>
              <a:t>Forecasting</a:t>
            </a:r>
          </a:p>
        </p:txBody>
      </p:sp>
      <p:sp>
        <p:nvSpPr>
          <p:cNvPr id="11" name="Oval 10"/>
          <p:cNvSpPr>
            <a:spLocks noChangeArrowheads="1"/>
          </p:cNvSpPr>
          <p:nvPr/>
        </p:nvSpPr>
        <p:spPr bwMode="auto">
          <a:xfrm>
            <a:off x="6858000" y="4419600"/>
            <a:ext cx="1981200" cy="1905000"/>
          </a:xfrm>
          <a:prstGeom prst="ellipse">
            <a:avLst/>
          </a:prstGeom>
          <a:ln>
            <a:headEnd type="none" w="sm" len="sm"/>
            <a:tailEnd type="none" w="sm" len="sm"/>
          </a:ln>
        </p:spPr>
        <p:style>
          <a:lnRef idx="2">
            <a:schemeClr val="accent6"/>
          </a:lnRef>
          <a:fillRef idx="1">
            <a:schemeClr val="lt1"/>
          </a:fillRef>
          <a:effectRef idx="0">
            <a:schemeClr val="accent6"/>
          </a:effectRef>
          <a:fontRef idx="minor">
            <a:schemeClr val="dk1"/>
          </a:fontRef>
        </p:style>
        <p:txBody>
          <a:bodyPr wrap="none" anchor="ctr"/>
          <a:lstStyle/>
          <a:p>
            <a:pPr algn="ctr"/>
            <a:r>
              <a:rPr lang="en-US" sz="2400" b="0" dirty="0">
                <a:solidFill>
                  <a:schemeClr val="hlink"/>
                </a:solidFill>
              </a:rPr>
              <a:t>Application</a:t>
            </a:r>
          </a:p>
          <a:p>
            <a:pPr algn="ctr"/>
            <a:r>
              <a:rPr lang="en-US" sz="2400" b="0" dirty="0">
                <a:solidFill>
                  <a:schemeClr val="hlink"/>
                </a:solidFill>
              </a:rPr>
              <a:t>in control or</a:t>
            </a:r>
          </a:p>
          <a:p>
            <a:pPr algn="ctr"/>
            <a:r>
              <a:rPr lang="en-US" sz="2400" b="0" dirty="0">
                <a:solidFill>
                  <a:schemeClr val="hlink"/>
                </a:solidFill>
              </a:rPr>
              <a:t> policy </a:t>
            </a:r>
          </a:p>
          <a:p>
            <a:pPr algn="ctr"/>
            <a:r>
              <a:rPr lang="en-US" sz="2400" b="0" dirty="0">
                <a:solidFill>
                  <a:schemeClr val="hlink"/>
                </a:solidFill>
              </a:rPr>
              <a:t>studies</a:t>
            </a:r>
          </a:p>
        </p:txBody>
      </p:sp>
      <p:sp>
        <p:nvSpPr>
          <p:cNvPr id="12" name="Line 12"/>
          <p:cNvSpPr>
            <a:spLocks noChangeShapeType="1"/>
          </p:cNvSpPr>
          <p:nvPr/>
        </p:nvSpPr>
        <p:spPr bwMode="auto">
          <a:xfrm>
            <a:off x="1676400" y="990600"/>
            <a:ext cx="0" cy="685800"/>
          </a:xfrm>
          <a:prstGeom prst="line">
            <a:avLst/>
          </a:prstGeom>
          <a:noFill/>
          <a:ln w="28575">
            <a:solidFill>
              <a:srgbClr val="00FF00"/>
            </a:solidFill>
            <a:round/>
            <a:headEnd type="none" w="sm" len="sm"/>
            <a:tailEnd type="triangle" w="med" len="med"/>
          </a:ln>
        </p:spPr>
        <p:txBody>
          <a:bodyPr/>
          <a:lstStyle/>
          <a:p>
            <a:endParaRPr lang="en-US"/>
          </a:p>
        </p:txBody>
      </p:sp>
      <p:sp>
        <p:nvSpPr>
          <p:cNvPr id="13" name="Line 13"/>
          <p:cNvSpPr>
            <a:spLocks noChangeShapeType="1"/>
          </p:cNvSpPr>
          <p:nvPr/>
        </p:nvSpPr>
        <p:spPr bwMode="auto">
          <a:xfrm>
            <a:off x="2819400" y="1905000"/>
            <a:ext cx="533400" cy="0"/>
          </a:xfrm>
          <a:prstGeom prst="line">
            <a:avLst/>
          </a:prstGeom>
          <a:noFill/>
          <a:ln w="28575">
            <a:solidFill>
              <a:srgbClr val="00FF00"/>
            </a:solidFill>
            <a:round/>
            <a:headEnd type="none" w="sm" len="sm"/>
            <a:tailEnd type="triangle" w="med" len="med"/>
          </a:ln>
        </p:spPr>
        <p:txBody>
          <a:bodyPr/>
          <a:lstStyle/>
          <a:p>
            <a:endParaRPr lang="en-US"/>
          </a:p>
        </p:txBody>
      </p:sp>
      <p:sp>
        <p:nvSpPr>
          <p:cNvPr id="14" name="Line 14"/>
          <p:cNvSpPr>
            <a:spLocks noChangeShapeType="1"/>
          </p:cNvSpPr>
          <p:nvPr/>
        </p:nvSpPr>
        <p:spPr bwMode="auto">
          <a:xfrm flipH="1">
            <a:off x="5791200" y="1905000"/>
            <a:ext cx="609600" cy="0"/>
          </a:xfrm>
          <a:prstGeom prst="line">
            <a:avLst/>
          </a:prstGeom>
          <a:noFill/>
          <a:ln w="28575">
            <a:solidFill>
              <a:srgbClr val="00FF00"/>
            </a:solidFill>
            <a:round/>
            <a:headEnd type="triangle" w="med" len="med"/>
            <a:tailEnd type="triangle" w="med" len="med"/>
          </a:ln>
        </p:spPr>
        <p:txBody>
          <a:bodyPr/>
          <a:lstStyle/>
          <a:p>
            <a:endParaRPr lang="en-US"/>
          </a:p>
        </p:txBody>
      </p:sp>
      <p:sp>
        <p:nvSpPr>
          <p:cNvPr id="15" name="Line 15"/>
          <p:cNvSpPr>
            <a:spLocks noChangeShapeType="1"/>
          </p:cNvSpPr>
          <p:nvPr/>
        </p:nvSpPr>
        <p:spPr bwMode="auto">
          <a:xfrm>
            <a:off x="4648200" y="2209800"/>
            <a:ext cx="0" cy="533400"/>
          </a:xfrm>
          <a:prstGeom prst="line">
            <a:avLst/>
          </a:prstGeom>
          <a:noFill/>
          <a:ln w="28575">
            <a:solidFill>
              <a:srgbClr val="00FF00"/>
            </a:solidFill>
            <a:round/>
            <a:headEnd type="triangle" w="med" len="med"/>
            <a:tailEnd type="triangle" w="med" len="med"/>
          </a:ln>
        </p:spPr>
        <p:txBody>
          <a:bodyPr/>
          <a:lstStyle/>
          <a:p>
            <a:endParaRPr lang="en-US"/>
          </a:p>
        </p:txBody>
      </p:sp>
      <p:sp>
        <p:nvSpPr>
          <p:cNvPr id="16" name="Line 16"/>
          <p:cNvSpPr>
            <a:spLocks noChangeShapeType="1"/>
          </p:cNvSpPr>
          <p:nvPr/>
        </p:nvSpPr>
        <p:spPr bwMode="auto">
          <a:xfrm>
            <a:off x="4648200" y="3429000"/>
            <a:ext cx="0" cy="533400"/>
          </a:xfrm>
          <a:prstGeom prst="line">
            <a:avLst/>
          </a:prstGeom>
          <a:noFill/>
          <a:ln w="28575">
            <a:solidFill>
              <a:srgbClr val="00FF00"/>
            </a:solidFill>
            <a:round/>
            <a:headEnd type="triangle" w="med" len="med"/>
            <a:tailEnd type="triangle" w="med" len="med"/>
          </a:ln>
        </p:spPr>
        <p:txBody>
          <a:bodyPr/>
          <a:lstStyle/>
          <a:p>
            <a:endParaRPr lang="en-US"/>
          </a:p>
        </p:txBody>
      </p:sp>
      <p:cxnSp>
        <p:nvCxnSpPr>
          <p:cNvPr id="17" name="AutoShape 21"/>
          <p:cNvCxnSpPr>
            <a:cxnSpLocks noChangeShapeType="1"/>
          </p:cNvCxnSpPr>
          <p:nvPr/>
        </p:nvCxnSpPr>
        <p:spPr bwMode="auto">
          <a:xfrm flipV="1">
            <a:off x="5867400" y="2209800"/>
            <a:ext cx="1657350" cy="1866900"/>
          </a:xfrm>
          <a:prstGeom prst="curvedConnector2">
            <a:avLst/>
          </a:prstGeom>
          <a:noFill/>
          <a:ln w="44450">
            <a:solidFill>
              <a:srgbClr val="00FF00"/>
            </a:solidFill>
            <a:round/>
            <a:headEnd type="none" w="sm" len="sm"/>
            <a:tailEnd type="triangle" w="med" len="med"/>
          </a:ln>
        </p:spPr>
      </p:cxnSp>
      <p:sp>
        <p:nvSpPr>
          <p:cNvPr id="18" name="Line 22"/>
          <p:cNvSpPr>
            <a:spLocks noChangeShapeType="1"/>
          </p:cNvSpPr>
          <p:nvPr/>
        </p:nvSpPr>
        <p:spPr bwMode="auto">
          <a:xfrm>
            <a:off x="4648200" y="4572000"/>
            <a:ext cx="0" cy="685800"/>
          </a:xfrm>
          <a:prstGeom prst="line">
            <a:avLst/>
          </a:prstGeom>
          <a:noFill/>
          <a:ln w="38100">
            <a:solidFill>
              <a:srgbClr val="00FF00"/>
            </a:solidFill>
            <a:round/>
            <a:headEnd type="none" w="sm" len="sm"/>
            <a:tailEnd type="triangle" w="med" len="med"/>
          </a:ln>
        </p:spPr>
        <p:txBody>
          <a:bodyPr/>
          <a:lstStyle/>
          <a:p>
            <a:endParaRPr lang="en-US"/>
          </a:p>
        </p:txBody>
      </p:sp>
      <p:sp>
        <p:nvSpPr>
          <p:cNvPr id="19" name="Line 23"/>
          <p:cNvSpPr>
            <a:spLocks noChangeShapeType="1"/>
          </p:cNvSpPr>
          <p:nvPr/>
        </p:nvSpPr>
        <p:spPr bwMode="auto">
          <a:xfrm>
            <a:off x="5867400" y="5486400"/>
            <a:ext cx="990600" cy="0"/>
          </a:xfrm>
          <a:prstGeom prst="line">
            <a:avLst/>
          </a:prstGeom>
          <a:noFill/>
          <a:ln w="38100">
            <a:solidFill>
              <a:srgbClr val="00FF00"/>
            </a:solidFill>
            <a:round/>
            <a:headEnd type="none" w="sm" len="sm"/>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4" presetClass="entr" presetSubtype="32"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box(out)">
                                      <p:cBhvr>
                                        <p:cTn id="59" dur="500"/>
                                        <p:tgtEl>
                                          <p:spTgt spid="17"/>
                                        </p:tgtEl>
                                      </p:cBhvr>
                                    </p:animEffect>
                                  </p:childTnLst>
                                  <p:subTnLst>
                                    <p:audio>
                                      <p:cMediaNode>
                                        <p:cTn display="0" masterRel="sameClick">
                                          <p:stCondLst>
                                            <p:cond evt="begin" delay="0">
                                              <p:tn val="57"/>
                                            </p:cond>
                                          </p:stCondLst>
                                          <p:endCondLst>
                                            <p:cond evt="onStopAudio" delay="0">
                                              <p:tgtEl>
                                                <p:sldTgt/>
                                              </p:tgtEl>
                                            </p:cond>
                                          </p:endCondLst>
                                        </p:cTn>
                                        <p:tgtEl>
                                          <p:sndTgt r:embed="rId2" name="camera.wav" builtIn="1"/>
                                        </p:tgtEl>
                                      </p:cMediaNode>
                                    </p:audio>
                                  </p:subTnLst>
                                </p:cTn>
                              </p:par>
                            </p:childTnLst>
                          </p:cTn>
                        </p:par>
                      </p:childTnLst>
                    </p:cTn>
                  </p:par>
                  <p:par>
                    <p:cTn id="60" fill="hold">
                      <p:stCondLst>
                        <p:cond delay="indefinite"/>
                      </p:stCondLst>
                      <p:childTnLst>
                        <p:par>
                          <p:cTn id="61" fill="hold">
                            <p:stCondLst>
                              <p:cond delay="0"/>
                            </p:stCondLst>
                            <p:childTnLst>
                              <p:par>
                                <p:cTn id="62" presetID="4" presetClass="entr" presetSubtype="32"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box(out)">
                                      <p:cBhvr>
                                        <p:cTn id="64" dur="500"/>
                                        <p:tgtEl>
                                          <p:spTgt spid="18"/>
                                        </p:tgtEl>
                                      </p:cBhvr>
                                    </p:animEffect>
                                  </p:childTnLst>
                                  <p:subTnLst>
                                    <p:audio>
                                      <p:cMediaNode>
                                        <p:cTn display="0" masterRel="sameClick">
                                          <p:stCondLst>
                                            <p:cond evt="begin" delay="0">
                                              <p:tn val="62"/>
                                            </p:cond>
                                          </p:stCondLst>
                                          <p:endCondLst>
                                            <p:cond evt="onStopAudio" delay="0">
                                              <p:tgtEl>
                                                <p:sldTgt/>
                                              </p:tgtEl>
                                            </p:cond>
                                          </p:endCondLst>
                                        </p:cTn>
                                        <p:tgtEl>
                                          <p:sndTgt r:embed="rId2" name="camera.wav" builtIn="1"/>
                                        </p:tgtEl>
                                      </p:cMediaNode>
                                    </p:audio>
                                  </p:subTnLst>
                                </p:cTn>
                              </p:par>
                            </p:childTnLst>
                          </p:cTn>
                        </p:par>
                      </p:childTnLst>
                    </p:cTn>
                  </p:par>
                  <p:par>
                    <p:cTn id="65" fill="hold">
                      <p:stCondLst>
                        <p:cond delay="indefinite"/>
                      </p:stCondLst>
                      <p:childTnLst>
                        <p:par>
                          <p:cTn id="66" fill="hold">
                            <p:stCondLst>
                              <p:cond delay="0"/>
                            </p:stCondLst>
                            <p:childTnLst>
                              <p:par>
                                <p:cTn id="67" presetID="4" presetClass="entr" presetSubtype="32"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box(out)">
                                      <p:cBhvr>
                                        <p:cTn id="69" dur="500"/>
                                        <p:tgtEl>
                                          <p:spTgt spid="19"/>
                                        </p:tgtEl>
                                      </p:cBhvr>
                                    </p:animEffect>
                                  </p:childTnLst>
                                  <p:subTnLst>
                                    <p:audio>
                                      <p:cMediaNode>
                                        <p:cTn display="0" masterRel="sameClick">
                                          <p:stCondLst>
                                            <p:cond evt="begin" delay="0">
                                              <p:tn val="67"/>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nimBg="1" autoUpdateAnimBg="0"/>
      <p:bldP spid="7" grpId="0" animBg="1" autoUpdateAnimBg="0"/>
      <p:bldP spid="8" grpId="0" animBg="1" autoUpdateAnimBg="0"/>
      <p:bldP spid="9" grpId="0" animBg="1" autoUpdateAnimBg="0"/>
      <p:bldP spid="10" grpId="0" animBg="1" autoUpdateAnimBg="0"/>
      <p:bldP spid="11" grpId="0" animBg="1" autoUpdateAnimBg="0"/>
      <p:bldP spid="12" grpId="0" animBg="1"/>
      <p:bldP spid="13" grpId="0" animBg="1"/>
      <p:bldP spid="14" grpId="0" animBg="1"/>
      <p:bldP spid="15" grpId="0" animBg="1"/>
      <p:bldP spid="16"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477000"/>
          </a:xfrm>
        </p:spPr>
        <p:txBody>
          <a:bodyPr/>
          <a:lstStyle/>
          <a:p>
            <a:pPr>
              <a:buNone/>
            </a:pPr>
            <a:endParaRPr lang="en-US" dirty="0"/>
          </a:p>
        </p:txBody>
      </p:sp>
      <p:sp>
        <p:nvSpPr>
          <p:cNvPr id="5" name="Right Arrow 4"/>
          <p:cNvSpPr/>
          <p:nvPr/>
        </p:nvSpPr>
        <p:spPr>
          <a:xfrm>
            <a:off x="304800" y="914400"/>
            <a:ext cx="2286000" cy="1752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Bookman Old Style" pitchFamily="18" charset="0"/>
              </a:rPr>
              <a:t>Theory </a:t>
            </a:r>
            <a:endParaRPr lang="en-US" sz="3200" dirty="0">
              <a:latin typeface="Bookman Old Style" pitchFamily="18" charset="0"/>
            </a:endParaRPr>
          </a:p>
        </p:txBody>
      </p:sp>
      <p:sp>
        <p:nvSpPr>
          <p:cNvPr id="6" name="Right Arrow 5"/>
          <p:cNvSpPr/>
          <p:nvPr/>
        </p:nvSpPr>
        <p:spPr>
          <a:xfrm>
            <a:off x="2743200" y="990600"/>
            <a:ext cx="2819400" cy="167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Bookman Old Style" pitchFamily="18" charset="0"/>
              </a:rPr>
              <a:t>Math. Model </a:t>
            </a:r>
            <a:endParaRPr lang="en-US" sz="2800" dirty="0">
              <a:latin typeface="Bookman Old Style" pitchFamily="18" charset="0"/>
            </a:endParaRPr>
          </a:p>
        </p:txBody>
      </p:sp>
      <p:sp>
        <p:nvSpPr>
          <p:cNvPr id="7" name="Right Arrow 6"/>
          <p:cNvSpPr/>
          <p:nvPr/>
        </p:nvSpPr>
        <p:spPr>
          <a:xfrm>
            <a:off x="5791200" y="1219200"/>
            <a:ext cx="2895600" cy="1371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Bookman Old Style" pitchFamily="18" charset="0"/>
              </a:rPr>
              <a:t>Econometrics  model </a:t>
            </a:r>
            <a:endParaRPr lang="en-US" sz="2400" dirty="0">
              <a:latin typeface="Bookman Old Style" pitchFamily="18" charset="0"/>
            </a:endParaRPr>
          </a:p>
        </p:txBody>
      </p:sp>
      <p:sp>
        <p:nvSpPr>
          <p:cNvPr id="8" name="Rectangle 7"/>
          <p:cNvSpPr/>
          <p:nvPr/>
        </p:nvSpPr>
        <p:spPr>
          <a:xfrm>
            <a:off x="228600" y="3657600"/>
            <a:ext cx="33528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en-US" altLang="en-US" sz="2400" dirty="0" smtClean="0">
                <a:solidFill>
                  <a:srgbClr val="FFFFFF"/>
                </a:solidFill>
                <a:latin typeface="Bookman Old Style" pitchFamily="18" charset="0"/>
                <a:ea typeface="Times New Roman" panose="02020603050405020304" pitchFamily="18" charset="0"/>
                <a:cs typeface="Calibri" panose="020F0502020204030204" pitchFamily="34" charset="0"/>
              </a:rPr>
              <a:t>As income increases ,consumption also increases, but not as much as income</a:t>
            </a:r>
            <a:endParaRPr lang="en-US" altLang="en-US" sz="2400" dirty="0" smtClean="0">
              <a:solidFill>
                <a:schemeClr val="tx1"/>
              </a:solidFill>
              <a:latin typeface="Bookman Old Style" pitchFamily="18" charset="0"/>
            </a:endParaRPr>
          </a:p>
        </p:txBody>
      </p:sp>
      <p:sp>
        <p:nvSpPr>
          <p:cNvPr id="9" name="Rectangle 8"/>
          <p:cNvSpPr/>
          <p:nvPr/>
        </p:nvSpPr>
        <p:spPr>
          <a:xfrm>
            <a:off x="3962400" y="3886200"/>
            <a:ext cx="28194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en-US" altLang="en-US" sz="2000" dirty="0" smtClean="0">
                <a:solidFill>
                  <a:srgbClr val="FFFFFF"/>
                </a:solidFill>
                <a:latin typeface="Bookman Old Style" pitchFamily="18" charset="0"/>
                <a:ea typeface="Times New Roman" panose="02020603050405020304" pitchFamily="18" charset="0"/>
                <a:cs typeface="Calibri" panose="020F0502020204030204" pitchFamily="34" charset="0"/>
              </a:rPr>
              <a:t>Y</a:t>
            </a:r>
            <a:r>
              <a:rPr lang="en-US" altLang="en-US" dirty="0" smtClean="0">
                <a:solidFill>
                  <a:srgbClr val="FFFFFF"/>
                </a:solidFill>
                <a:latin typeface="Bookman Old Style" pitchFamily="18" charset="0"/>
                <a:ea typeface="Times New Roman" panose="02020603050405020304" pitchFamily="18" charset="0"/>
                <a:cs typeface="Calibri" panose="020F0502020204030204" pitchFamily="34" charset="0"/>
              </a:rPr>
              <a:t>i</a:t>
            </a:r>
            <a:r>
              <a:rPr lang="en-US" altLang="en-US" sz="2000" dirty="0" smtClean="0">
                <a:solidFill>
                  <a:srgbClr val="FFFFFF"/>
                </a:solidFill>
                <a:latin typeface="Bookman Old Style" pitchFamily="18" charset="0"/>
                <a:ea typeface="Times New Roman" panose="02020603050405020304" pitchFamily="18" charset="0"/>
                <a:cs typeface="Calibri" panose="020F0502020204030204" pitchFamily="34" charset="0"/>
              </a:rPr>
              <a:t>= </a:t>
            </a:r>
            <a:r>
              <a:rPr lang="en-US" altLang="en-US" sz="2400" dirty="0" smtClean="0">
                <a:solidFill>
                  <a:srgbClr val="FFFFFF"/>
                </a:solidFill>
                <a:latin typeface="Bookman Old Style" pitchFamily="18" charset="0"/>
                <a:ea typeface="Times New Roman" panose="02020603050405020304" pitchFamily="18" charset="0"/>
                <a:cs typeface="Calibri" panose="020F0502020204030204" pitchFamily="34" charset="0"/>
              </a:rPr>
              <a:t>f(xi)=B1 +B2Xi </a:t>
            </a:r>
            <a:endParaRPr lang="en-US" altLang="en-US" sz="2000" dirty="0" smtClean="0">
              <a:solidFill>
                <a:schemeClr val="tx1"/>
              </a:solidFill>
              <a:latin typeface="Bookman Old Style" pitchFamily="18" charset="0"/>
            </a:endParaRPr>
          </a:p>
        </p:txBody>
      </p:sp>
      <p:sp>
        <p:nvSpPr>
          <p:cNvPr id="10" name="Rectangle 9"/>
          <p:cNvSpPr/>
          <p:nvPr/>
        </p:nvSpPr>
        <p:spPr>
          <a:xfrm>
            <a:off x="7010400" y="3657600"/>
            <a:ext cx="18288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en-US" altLang="en-US" dirty="0" smtClean="0">
                <a:solidFill>
                  <a:srgbClr val="FFFFFF"/>
                </a:solidFill>
                <a:latin typeface="Calibri" panose="020F0502020204030204" pitchFamily="34" charset="0"/>
                <a:ea typeface="Times New Roman" panose="02020603050405020304" pitchFamily="18" charset="0"/>
                <a:cs typeface="Calibri" panose="020F0502020204030204" pitchFamily="34" charset="0"/>
              </a:rPr>
              <a:t>Yi = B1 + B2Xi +</a:t>
            </a:r>
            <a:r>
              <a:rPr lang="en-US" altLang="en-US" dirty="0" err="1" smtClean="0">
                <a:solidFill>
                  <a:srgbClr val="FFFFFF"/>
                </a:solidFill>
                <a:latin typeface="Calibri" panose="020F0502020204030204" pitchFamily="34" charset="0"/>
                <a:ea typeface="Times New Roman" panose="02020603050405020304" pitchFamily="18" charset="0"/>
                <a:cs typeface="Calibri" panose="020F0502020204030204" pitchFamily="34" charset="0"/>
              </a:rPr>
              <a:t>ui</a:t>
            </a:r>
            <a:endParaRPr lang="en-US" altLang="en-US" dirty="0" smtClean="0">
              <a:solidFill>
                <a:schemeClr val="tx1"/>
              </a:solidFill>
              <a:latin typeface="Arial" panose="020B0604020202020204" pitchFamily="34" charset="0"/>
            </a:endParaRPr>
          </a:p>
        </p:txBody>
      </p:sp>
      <p:cxnSp>
        <p:nvCxnSpPr>
          <p:cNvPr id="12" name="Straight Arrow Connector 11"/>
          <p:cNvCxnSpPr/>
          <p:nvPr/>
        </p:nvCxnSpPr>
        <p:spPr>
          <a:xfrm rot="5400000">
            <a:off x="342900" y="2933700"/>
            <a:ext cx="1447800" cy="15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6" name="Straight Arrow Connector 15"/>
          <p:cNvCxnSpPr/>
          <p:nvPr/>
        </p:nvCxnSpPr>
        <p:spPr>
          <a:xfrm rot="16200000" flipH="1">
            <a:off x="3467100" y="2857500"/>
            <a:ext cx="1524000" cy="381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8" name="Straight Arrow Connector 17"/>
          <p:cNvCxnSpPr/>
          <p:nvPr/>
        </p:nvCxnSpPr>
        <p:spPr>
          <a:xfrm rot="16200000" flipH="1">
            <a:off x="7086600" y="2743200"/>
            <a:ext cx="1295400" cy="3810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2" name="Flowchart: Sequential Access Storage 21"/>
          <p:cNvSpPr/>
          <p:nvPr/>
        </p:nvSpPr>
        <p:spPr>
          <a:xfrm>
            <a:off x="4114800" y="5029200"/>
            <a:ext cx="2286000" cy="685800"/>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en-US" altLang="en-US" dirty="0" smtClean="0">
                <a:solidFill>
                  <a:srgbClr val="FFFFFF"/>
                </a:solidFill>
                <a:latin typeface="Calibri" panose="020F0502020204030204" pitchFamily="34" charset="0"/>
                <a:ea typeface="Times New Roman" panose="02020603050405020304" pitchFamily="18" charset="0"/>
                <a:cs typeface="Calibri" panose="020F0502020204030204" pitchFamily="34" charset="0"/>
              </a:rPr>
              <a:t>Deterministic  part</a:t>
            </a:r>
            <a:endParaRPr lang="en-US" altLang="en-US" dirty="0" smtClean="0">
              <a:solidFill>
                <a:schemeClr val="tx1"/>
              </a:solidFill>
              <a:latin typeface="Arial" panose="020B0604020202020204" pitchFamily="34" charset="0"/>
            </a:endParaRPr>
          </a:p>
        </p:txBody>
      </p:sp>
      <p:sp>
        <p:nvSpPr>
          <p:cNvPr id="24" name="Flowchart: Sequential Access Storage 23"/>
          <p:cNvSpPr/>
          <p:nvPr/>
        </p:nvSpPr>
        <p:spPr>
          <a:xfrm>
            <a:off x="6629400" y="5181600"/>
            <a:ext cx="2133600" cy="1371600"/>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en-US" altLang="en-US" dirty="0" smtClean="0">
                <a:solidFill>
                  <a:srgbClr val="FFFFFF"/>
                </a:solidFill>
                <a:latin typeface="Calibri" panose="020F0502020204030204" pitchFamily="34" charset="0"/>
                <a:ea typeface="Times New Roman" panose="02020603050405020304" pitchFamily="18" charset="0"/>
                <a:cs typeface="Calibri" panose="020F0502020204030204" pitchFamily="34" charset="0"/>
              </a:rPr>
              <a:t>Deterministic &amp;stochastic components</a:t>
            </a:r>
            <a:endParaRPr lang="en-US" altLang="en-US" dirty="0" smtClean="0">
              <a:solidFill>
                <a:schemeClr val="tx1"/>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610600" cy="5943600"/>
          </a:xfrm>
        </p:spPr>
        <p:txBody>
          <a:bodyPr>
            <a:normAutofit fontScale="70000" lnSpcReduction="20000"/>
          </a:bodyPr>
          <a:lstStyle/>
          <a:p>
            <a:pPr algn="just">
              <a:lnSpc>
                <a:spcPct val="150000"/>
              </a:lnSpc>
            </a:pPr>
            <a:r>
              <a:rPr lang="en-US" dirty="0" smtClean="0">
                <a:latin typeface="Bookman Old Style" pitchFamily="18" charset="0"/>
              </a:rPr>
              <a:t>Why do we need to include the stochastic (random) component?</a:t>
            </a:r>
          </a:p>
          <a:p>
            <a:pPr marL="514350" indent="-514350" algn="just">
              <a:lnSpc>
                <a:spcPct val="160000"/>
              </a:lnSpc>
              <a:buFont typeface="Wingdings" pitchFamily="2" charset="2"/>
              <a:buChar char="Ø"/>
            </a:pPr>
            <a:r>
              <a:rPr lang="en-US" i="1" dirty="0" smtClean="0">
                <a:latin typeface="Bookman Old Style" pitchFamily="18" charset="0"/>
              </a:rPr>
              <a:t>Omission of variables.</a:t>
            </a:r>
          </a:p>
          <a:p>
            <a:pPr marL="514350" indent="-514350" algn="just">
              <a:lnSpc>
                <a:spcPct val="160000"/>
              </a:lnSpc>
              <a:buFont typeface="Wingdings" pitchFamily="2" charset="2"/>
              <a:buChar char="Ø"/>
            </a:pPr>
            <a:r>
              <a:rPr lang="en-US" i="1" dirty="0" smtClean="0">
                <a:latin typeface="Bookman Old Style" pitchFamily="18" charset="0"/>
              </a:rPr>
              <a:t>There may be measurement error in collecting data.</a:t>
            </a:r>
          </a:p>
          <a:p>
            <a:pPr marL="514350" indent="-514350" algn="just">
              <a:lnSpc>
                <a:spcPct val="160000"/>
              </a:lnSpc>
              <a:buFont typeface="Wingdings" pitchFamily="2" charset="2"/>
              <a:buChar char="Ø"/>
            </a:pPr>
            <a:r>
              <a:rPr lang="en-US" i="1" dirty="0" smtClean="0">
                <a:latin typeface="Bookman Old Style" pitchFamily="18" charset="0"/>
              </a:rPr>
              <a:t>We may use poor proxy variables.</a:t>
            </a:r>
          </a:p>
          <a:p>
            <a:pPr marL="514350" indent="-514350" algn="just">
              <a:lnSpc>
                <a:spcPct val="160000"/>
              </a:lnSpc>
              <a:buFont typeface="Wingdings" pitchFamily="2" charset="2"/>
              <a:buChar char="Ø"/>
            </a:pPr>
            <a:r>
              <a:rPr lang="en-US" i="1" dirty="0" smtClean="0">
                <a:latin typeface="Bookman Old Style" pitchFamily="18" charset="0"/>
              </a:rPr>
              <a:t>The functional form may not be correct.</a:t>
            </a:r>
          </a:p>
          <a:p>
            <a:pPr marL="514350" indent="-514350" algn="just">
              <a:lnSpc>
                <a:spcPct val="160000"/>
              </a:lnSpc>
              <a:buFont typeface="Wingdings" pitchFamily="2" charset="2"/>
              <a:buChar char="Ø"/>
            </a:pPr>
            <a:r>
              <a:rPr lang="en-US" i="1" dirty="0" smtClean="0">
                <a:latin typeface="Bookman Old Style" pitchFamily="18" charset="0"/>
              </a:rPr>
              <a:t>There is randomness on human behavior.</a:t>
            </a:r>
          </a:p>
          <a:p>
            <a:pPr marL="514350" indent="-514350" algn="just">
              <a:lnSpc>
                <a:spcPct val="160000"/>
              </a:lnSpc>
              <a:buFont typeface="Wingdings" pitchFamily="2" charset="2"/>
              <a:buChar char="Ø"/>
            </a:pPr>
            <a:r>
              <a:rPr lang="en-US" altLang="en-US" i="1" dirty="0" smtClean="0">
                <a:latin typeface="Bookman Old Style" pitchFamily="18" charset="0"/>
                <a:sym typeface="Symbol" panose="05050102010706020507" pitchFamily="18" charset="2"/>
              </a:rPr>
              <a:t>Vagueness of theory</a:t>
            </a:r>
          </a:p>
          <a:p>
            <a:pPr marL="514350" indent="-514350" algn="just">
              <a:lnSpc>
                <a:spcPct val="160000"/>
              </a:lnSpc>
              <a:buFont typeface="Wingdings" pitchFamily="2" charset="2"/>
              <a:buChar char="Ø"/>
            </a:pPr>
            <a:r>
              <a:rPr lang="en-US" altLang="en-US" i="1" dirty="0" smtClean="0">
                <a:latin typeface="Bookman Old Style" pitchFamily="18" charset="0"/>
                <a:sym typeface="Symbol" panose="05050102010706020507" pitchFamily="18" charset="2"/>
              </a:rPr>
              <a:t>Unavailability of Data</a:t>
            </a:r>
          </a:p>
          <a:p>
            <a:pPr marL="514350" indent="-514350" algn="just">
              <a:lnSpc>
                <a:spcPct val="160000"/>
              </a:lnSpc>
              <a:buFont typeface="Wingdings" pitchFamily="2" charset="2"/>
              <a:buChar char="Ø"/>
            </a:pPr>
            <a:r>
              <a:rPr lang="en-US" altLang="en-US" i="1" dirty="0" smtClean="0">
                <a:latin typeface="Bookman Old Style" pitchFamily="18" charset="0"/>
                <a:sym typeface="Symbol" panose="05050102010706020507" pitchFamily="18" charset="2"/>
              </a:rPr>
              <a:t>Principle of parsimony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r>
              <a:rPr lang="en-US" sz="2400" b="1" dirty="0" smtClean="0">
                <a:latin typeface="Bookman Old Style" pitchFamily="18" charset="0"/>
              </a:rPr>
              <a:t>Definition of the Simple Regression Model</a:t>
            </a:r>
          </a:p>
        </p:txBody>
      </p:sp>
      <p:sp>
        <p:nvSpPr>
          <p:cNvPr id="3" name="Content Placeholder 2"/>
          <p:cNvSpPr>
            <a:spLocks noGrp="1"/>
          </p:cNvSpPr>
          <p:nvPr>
            <p:ph idx="1"/>
          </p:nvPr>
        </p:nvSpPr>
        <p:spPr>
          <a:xfrm>
            <a:off x="152400" y="1066800"/>
            <a:ext cx="8839200" cy="5638800"/>
          </a:xfrm>
        </p:spPr>
        <p:txBody>
          <a:bodyPr>
            <a:normAutofit fontScale="70000" lnSpcReduction="20000"/>
          </a:bodyPr>
          <a:lstStyle/>
          <a:p>
            <a:pPr algn="just">
              <a:lnSpc>
                <a:spcPct val="120000"/>
              </a:lnSpc>
            </a:pPr>
            <a:r>
              <a:rPr lang="en-US" dirty="0" smtClean="0">
                <a:latin typeface="Bookman Old Style" pitchFamily="18" charset="0"/>
              </a:rPr>
              <a:t>premise: y and x are two variables, representing some population, and we are interested in “explaining y in terms of x,” or in “studying how y varies with changes in x.” </a:t>
            </a:r>
          </a:p>
          <a:p>
            <a:pPr algn="just">
              <a:lnSpc>
                <a:spcPct val="120000"/>
              </a:lnSpc>
            </a:pPr>
            <a:r>
              <a:rPr lang="en-US" dirty="0" smtClean="0">
                <a:latin typeface="Bookman Old Style" pitchFamily="18" charset="0"/>
              </a:rPr>
              <a:t>example:  y is hourly wage and x is years of education</a:t>
            </a:r>
          </a:p>
          <a:p>
            <a:pPr algn="just">
              <a:lnSpc>
                <a:spcPct val="120000"/>
              </a:lnSpc>
            </a:pPr>
            <a:r>
              <a:rPr lang="en-US" dirty="0" smtClean="0">
                <a:latin typeface="Bookman Old Style" pitchFamily="18" charset="0"/>
              </a:rPr>
              <a:t>In writing down a model that will “explain y in terms of x,” we must confront three issues. </a:t>
            </a:r>
          </a:p>
          <a:p>
            <a:pPr marL="514350" indent="-514350" algn="just">
              <a:lnSpc>
                <a:spcPct val="120000"/>
              </a:lnSpc>
              <a:buAutoNum type="alphaUcPeriod"/>
            </a:pPr>
            <a:r>
              <a:rPr lang="en-US" dirty="0" smtClean="0">
                <a:latin typeface="Bookman Old Style" pitchFamily="18" charset="0"/>
              </a:rPr>
              <a:t>there is never an exact relationship between two variables, how do we allow for other factors to affect y? </a:t>
            </a:r>
          </a:p>
          <a:p>
            <a:pPr marL="514350" indent="-514350" algn="just">
              <a:lnSpc>
                <a:spcPct val="120000"/>
              </a:lnSpc>
              <a:buAutoNum type="alphaUcPeriod"/>
            </a:pPr>
            <a:r>
              <a:rPr lang="en-US" dirty="0" smtClean="0">
                <a:latin typeface="Bookman Old Style" pitchFamily="18" charset="0"/>
              </a:rPr>
              <a:t>what is the functional relationship between y and x? </a:t>
            </a:r>
          </a:p>
          <a:p>
            <a:pPr marL="514350" indent="-514350" algn="just">
              <a:lnSpc>
                <a:spcPct val="120000"/>
              </a:lnSpc>
              <a:buAutoNum type="alphaUcPeriod"/>
            </a:pPr>
            <a:r>
              <a:rPr lang="en-US" dirty="0" smtClean="0">
                <a:latin typeface="Bookman Old Style" pitchFamily="18" charset="0"/>
              </a:rPr>
              <a:t>how can we be sure we are capturing a ceteris paribus relationship between y and x?</a:t>
            </a:r>
          </a:p>
          <a:p>
            <a:pPr marL="514350" indent="-514350" algn="just">
              <a:lnSpc>
                <a:spcPct val="120000"/>
              </a:lnSpc>
              <a:buNone/>
            </a:pPr>
            <a:r>
              <a:rPr lang="en-US" dirty="0" smtClean="0">
                <a:latin typeface="Bookman Old Style" pitchFamily="18" charset="0"/>
              </a:rPr>
              <a:t>We can resolve these ambiguities by writing down an equation relating y to x. A simple equation is                     …….(1)</a:t>
            </a:r>
            <a:endParaRPr lang="es-ES" dirty="0" smtClean="0">
              <a:latin typeface="Bookman Old Style" pitchFamily="18" charset="0"/>
            </a:endParaRPr>
          </a:p>
        </p:txBody>
      </p:sp>
      <p:pic>
        <p:nvPicPr>
          <p:cNvPr id="6" name="Picture 5"/>
          <p:cNvPicPr/>
          <p:nvPr/>
        </p:nvPicPr>
        <p:blipFill>
          <a:blip r:embed="rId2"/>
          <a:srcRect/>
          <a:stretch>
            <a:fillRect/>
          </a:stretch>
        </p:blipFill>
        <p:spPr bwMode="auto">
          <a:xfrm>
            <a:off x="5638800" y="5562600"/>
            <a:ext cx="16764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85800"/>
            <a:ext cx="8839200" cy="5943600"/>
          </a:xfrm>
        </p:spPr>
        <p:txBody>
          <a:bodyPr/>
          <a:lstStyle/>
          <a:p>
            <a:pPr algn="just">
              <a:lnSpc>
                <a:spcPct val="150000"/>
              </a:lnSpc>
            </a:pPr>
            <a:r>
              <a:rPr lang="en-US" sz="2400" dirty="0" smtClean="0">
                <a:latin typeface="Bookman Old Style" pitchFamily="18" charset="0"/>
              </a:rPr>
              <a:t>Equation (1)defines the simple linear regression model. It is also called the two-variable linear regression model or </a:t>
            </a:r>
            <a:r>
              <a:rPr lang="en-US" sz="2400" dirty="0" err="1" smtClean="0">
                <a:latin typeface="Bookman Old Style" pitchFamily="18" charset="0"/>
              </a:rPr>
              <a:t>bivariate</a:t>
            </a:r>
            <a:r>
              <a:rPr lang="en-US" sz="2400" dirty="0" smtClean="0">
                <a:latin typeface="Bookman Old Style" pitchFamily="18" charset="0"/>
              </a:rPr>
              <a:t> linear regression model because it relates the two variables x and y.</a:t>
            </a:r>
          </a:p>
          <a:p>
            <a:pPr>
              <a:lnSpc>
                <a:spcPct val="80000"/>
              </a:lnSpc>
            </a:pPr>
            <a:endParaRPr lang="en-US" dirty="0"/>
          </a:p>
        </p:txBody>
      </p:sp>
      <p:pic>
        <p:nvPicPr>
          <p:cNvPr id="5" name="Picture 4"/>
          <p:cNvPicPr/>
          <p:nvPr/>
        </p:nvPicPr>
        <p:blipFill>
          <a:blip r:embed="rId2"/>
          <a:srcRect/>
          <a:stretch>
            <a:fillRect/>
          </a:stretch>
        </p:blipFill>
        <p:spPr bwMode="auto">
          <a:xfrm>
            <a:off x="990600" y="2895600"/>
            <a:ext cx="670560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686800" cy="6096000"/>
          </a:xfrm>
        </p:spPr>
        <p:txBody>
          <a:bodyPr>
            <a:normAutofit fontScale="70000" lnSpcReduction="20000"/>
          </a:bodyPr>
          <a:lstStyle/>
          <a:p>
            <a:pPr algn="just">
              <a:lnSpc>
                <a:spcPct val="160000"/>
              </a:lnSpc>
            </a:pPr>
            <a:r>
              <a:rPr lang="en-US" dirty="0" smtClean="0">
                <a:latin typeface="Bookman Old Style" pitchFamily="18" charset="0"/>
              </a:rPr>
              <a:t>The variable u, called the error term or disturbance in the relationship, represents factors other than x that affect y. </a:t>
            </a:r>
          </a:p>
          <a:p>
            <a:pPr algn="just">
              <a:lnSpc>
                <a:spcPct val="160000"/>
              </a:lnSpc>
            </a:pPr>
            <a:r>
              <a:rPr lang="en-US" dirty="0" smtClean="0">
                <a:latin typeface="Bookman Old Style" pitchFamily="18" charset="0"/>
              </a:rPr>
              <a:t>A simple regression analysis effectively treats all factors affecting y other than x as being unobserved. </a:t>
            </a:r>
          </a:p>
          <a:p>
            <a:pPr algn="just">
              <a:lnSpc>
                <a:spcPct val="160000"/>
              </a:lnSpc>
            </a:pPr>
            <a:r>
              <a:rPr lang="en-US" dirty="0" smtClean="0">
                <a:latin typeface="Bookman Old Style" pitchFamily="18" charset="0"/>
              </a:rPr>
              <a:t>Equation (1) also addresses the issue of the functional relationship between y and x. </a:t>
            </a:r>
          </a:p>
          <a:p>
            <a:pPr algn="just">
              <a:lnSpc>
                <a:spcPct val="160000"/>
              </a:lnSpc>
              <a:buNone/>
            </a:pPr>
            <a:endParaRPr lang="en-US" dirty="0" smtClean="0">
              <a:latin typeface="Bookman Old Style" pitchFamily="18" charset="0"/>
            </a:endParaRPr>
          </a:p>
          <a:p>
            <a:pPr algn="just">
              <a:lnSpc>
                <a:spcPct val="160000"/>
              </a:lnSpc>
            </a:pPr>
            <a:r>
              <a:rPr lang="en-US" dirty="0" smtClean="0">
                <a:latin typeface="Bookman Old Style" pitchFamily="18" charset="0"/>
              </a:rPr>
              <a:t>If the other factors in u are held fixed, so that the change in u is zero, ∆U=0, then x has a linear effect on y: </a:t>
            </a:r>
          </a:p>
          <a:p>
            <a:endParaRPr lang="en-US" dirty="0"/>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p:cNvPicPr/>
          <p:nvPr/>
        </p:nvPicPr>
        <p:blipFill>
          <a:blip r:embed="rId2"/>
          <a:srcRect/>
          <a:stretch>
            <a:fillRect/>
          </a:stretch>
        </p:blipFill>
        <p:spPr bwMode="auto">
          <a:xfrm>
            <a:off x="1828800" y="5334000"/>
            <a:ext cx="25908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sz="2800" b="1" dirty="0" smtClean="0">
                <a:latin typeface="Bookman Old Style" pitchFamily="18" charset="0"/>
              </a:rPr>
              <a:t>PRF and SRF</a:t>
            </a:r>
            <a:endParaRPr lang="en-US" sz="2800" b="1" dirty="0">
              <a:latin typeface="Bookman Old Style" pitchFamily="18" charset="0"/>
            </a:endParaRPr>
          </a:p>
        </p:txBody>
      </p:sp>
      <p:sp>
        <p:nvSpPr>
          <p:cNvPr id="3" name="Content Placeholder 2"/>
          <p:cNvSpPr>
            <a:spLocks noGrp="1"/>
          </p:cNvSpPr>
          <p:nvPr>
            <p:ph idx="1"/>
          </p:nvPr>
        </p:nvSpPr>
        <p:spPr>
          <a:xfrm>
            <a:off x="152400" y="838200"/>
            <a:ext cx="8763000" cy="5943600"/>
          </a:xfrm>
        </p:spPr>
        <p:txBody>
          <a:bodyPr/>
          <a:lstStyle/>
          <a:p>
            <a:pPr>
              <a:buNone/>
            </a:pPr>
            <a:r>
              <a:rPr lang="en-US" dirty="0" smtClean="0"/>
              <a:t>e.g.</a:t>
            </a:r>
            <a:r>
              <a:rPr lang="en-US" altLang="en-US" dirty="0" smtClean="0">
                <a:latin typeface="Bookman Old Style" pitchFamily="18" charset="0"/>
              </a:rPr>
              <a:t> </a:t>
            </a:r>
            <a:r>
              <a:rPr lang="en-US" altLang="en-US" sz="2000" dirty="0" smtClean="0">
                <a:latin typeface="Bookman Old Style" pitchFamily="18" charset="0"/>
              </a:rPr>
              <a:t>Weekly family income X (Birr),  and consumption Y(Birr) </a:t>
            </a:r>
            <a:endParaRPr lang="en-US" altLang="en-US" sz="2400" dirty="0" smtClean="0">
              <a:latin typeface="Bookman Old Style" pitchFamily="18" charset="0"/>
            </a:endParaRPr>
          </a:p>
          <a:p>
            <a:pPr>
              <a:buNone/>
            </a:pPr>
            <a:endParaRPr lang="en-US" dirty="0"/>
          </a:p>
        </p:txBody>
      </p:sp>
      <p:pic>
        <p:nvPicPr>
          <p:cNvPr id="4" name="Content Placeholder 9"/>
          <p:cNvPicPr>
            <a:picLocks noChangeAspect="1"/>
          </p:cNvPicPr>
          <p:nvPr/>
        </p:nvPicPr>
        <p:blipFill>
          <a:blip r:embed="rId2"/>
          <a:stretch>
            <a:fillRect/>
          </a:stretch>
        </p:blipFill>
        <p:spPr>
          <a:xfrm>
            <a:off x="457200" y="1600200"/>
            <a:ext cx="8305800" cy="5105400"/>
          </a:xfrm>
          <a:prstGeom prst="rect">
            <a:avLst/>
          </a:prstGeom>
          <a:solidFill>
            <a:srgbClr val="FF0000"/>
          </a:solidFill>
          <a:ln w="38100" cap="flat" cmpd="sng" algn="ctr">
            <a:solidFill>
              <a:srgbClr val="FF0000"/>
            </a:solidFill>
            <a:prstDash val="solid"/>
          </a:ln>
        </p:spPr>
        <p:style>
          <a:lnRef idx="3">
            <a:schemeClr val="lt1"/>
          </a:lnRef>
          <a:fillRef idx="1">
            <a:schemeClr val="accent2"/>
          </a:fillRef>
          <a:effectRef idx="1">
            <a:schemeClr val="accent2"/>
          </a:effectRef>
          <a:fontRef idx="minor">
            <a:schemeClr val="lt1"/>
          </a:fontRef>
        </p:style>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28600" y="1143000"/>
            <a:ext cx="8458200" cy="54102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b="1" dirty="0" smtClean="0">
                <a:latin typeface="Bookman Old Style" pitchFamily="18" charset="0"/>
              </a:rPr>
              <a:t>PRF</a:t>
            </a:r>
            <a:endParaRPr lang="en-US" sz="3200" b="1" dirty="0">
              <a:latin typeface="Bookman Old Style" pitchFamily="18" charset="0"/>
            </a:endParaRPr>
          </a:p>
        </p:txBody>
      </p:sp>
      <p:pic>
        <p:nvPicPr>
          <p:cNvPr id="28674" name="Picture 2"/>
          <p:cNvPicPr>
            <a:picLocks noGrp="1" noChangeAspect="1" noChangeArrowheads="1"/>
          </p:cNvPicPr>
          <p:nvPr>
            <p:ph idx="1"/>
          </p:nvPr>
        </p:nvPicPr>
        <p:blipFill>
          <a:blip r:embed="rId2"/>
          <a:srcRect/>
          <a:stretch>
            <a:fillRect/>
          </a:stretch>
        </p:blipFill>
        <p:spPr bwMode="auto">
          <a:xfrm>
            <a:off x="914400" y="1371600"/>
            <a:ext cx="7543800" cy="464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b="1" dirty="0" smtClean="0">
                <a:latin typeface="Bookman Old Style" pitchFamily="18" charset="0"/>
              </a:rPr>
              <a:t>PRF </a:t>
            </a:r>
            <a:endParaRPr lang="en-US" sz="3200" b="1" dirty="0">
              <a:latin typeface="Bookman Old Style" pitchFamily="18" charset="0"/>
            </a:endParaRPr>
          </a:p>
        </p:txBody>
      </p:sp>
      <p:pic>
        <p:nvPicPr>
          <p:cNvPr id="4" name="Content Placeholder 3"/>
          <p:cNvPicPr>
            <a:picLocks noGrp="1" noChangeAspect="1"/>
          </p:cNvPicPr>
          <p:nvPr>
            <p:ph idx="1"/>
          </p:nvPr>
        </p:nvPicPr>
        <p:blipFill>
          <a:blip r:embed="rId2"/>
          <a:stretch>
            <a:fillRect/>
          </a:stretch>
        </p:blipFill>
        <p:spPr>
          <a:xfrm>
            <a:off x="381001" y="1143000"/>
            <a:ext cx="8305800" cy="51054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800" dirty="0" smtClean="0">
                <a:latin typeface="Bookman Old Style" pitchFamily="18" charset="0"/>
              </a:rPr>
              <a:t>Basic terms </a:t>
            </a:r>
            <a:endParaRPr lang="en-US" sz="2800" dirty="0">
              <a:latin typeface="Bookman Old Style" pitchFamily="18" charset="0"/>
            </a:endParaRPr>
          </a:p>
        </p:txBody>
      </p:sp>
      <p:sp>
        <p:nvSpPr>
          <p:cNvPr id="3" name="Content Placeholder 2"/>
          <p:cNvSpPr>
            <a:spLocks noGrp="1"/>
          </p:cNvSpPr>
          <p:nvPr>
            <p:ph idx="1"/>
          </p:nvPr>
        </p:nvSpPr>
        <p:spPr>
          <a:xfrm>
            <a:off x="152400" y="1143000"/>
            <a:ext cx="8763000" cy="5410200"/>
          </a:xfrm>
        </p:spPr>
        <p:txBody>
          <a:bodyPr>
            <a:normAutofit fontScale="55000" lnSpcReduction="20000"/>
          </a:bodyPr>
          <a:lstStyle/>
          <a:p>
            <a:pPr algn="just">
              <a:lnSpc>
                <a:spcPct val="170000"/>
              </a:lnSpc>
            </a:pPr>
            <a:r>
              <a:rPr lang="en-US" b="1" dirty="0" smtClean="0">
                <a:latin typeface="Bookman Old Style" panose="02050604050505020204" pitchFamily="18" charset="0"/>
              </a:rPr>
              <a:t>Parameter</a:t>
            </a:r>
            <a:r>
              <a:rPr lang="en-US" dirty="0" smtClean="0">
                <a:latin typeface="Bookman Old Style" panose="02050604050505020204" pitchFamily="18" charset="0"/>
              </a:rPr>
              <a:t>: It is a descriptive measure (value) computed from the population. </a:t>
            </a:r>
          </a:p>
          <a:p>
            <a:pPr algn="just">
              <a:lnSpc>
                <a:spcPct val="170000"/>
              </a:lnSpc>
            </a:pPr>
            <a:r>
              <a:rPr lang="en-US" dirty="0" smtClean="0">
                <a:latin typeface="Bookman Old Style" panose="02050604050505020204" pitchFamily="18" charset="0"/>
              </a:rPr>
              <a:t>It is the population measurement used to describe the population.  </a:t>
            </a:r>
          </a:p>
          <a:p>
            <a:pPr algn="just">
              <a:lnSpc>
                <a:spcPct val="170000"/>
              </a:lnSpc>
            </a:pPr>
            <a:r>
              <a:rPr lang="en-US" b="1" dirty="0" smtClean="0">
                <a:latin typeface="Bookman Old Style" panose="02050604050505020204" pitchFamily="18" charset="0"/>
              </a:rPr>
              <a:t>Statistic</a:t>
            </a:r>
            <a:r>
              <a:rPr lang="en-US" dirty="0" smtClean="0">
                <a:latin typeface="Bookman Old Style" panose="02050604050505020204" pitchFamily="18" charset="0"/>
              </a:rPr>
              <a:t>: a measure used to describe the sample. It is a value computed from the sample.</a:t>
            </a:r>
          </a:p>
          <a:p>
            <a:pPr algn="just">
              <a:lnSpc>
                <a:spcPct val="170000"/>
              </a:lnSpc>
            </a:pPr>
            <a:r>
              <a:rPr lang="en-US" b="1" dirty="0" smtClean="0">
                <a:latin typeface="Bookman Old Style" panose="02050604050505020204" pitchFamily="18" charset="0"/>
              </a:rPr>
              <a:t>Sampling frame</a:t>
            </a:r>
            <a:r>
              <a:rPr lang="en-US" dirty="0" smtClean="0">
                <a:latin typeface="Bookman Old Style" panose="02050604050505020204" pitchFamily="18" charset="0"/>
              </a:rPr>
              <a:t>: A list of people, items or units from which the sample is taken.</a:t>
            </a:r>
          </a:p>
          <a:p>
            <a:pPr algn="just">
              <a:lnSpc>
                <a:spcPct val="170000"/>
              </a:lnSpc>
            </a:pPr>
            <a:r>
              <a:rPr lang="en-US" b="1" dirty="0" smtClean="0">
                <a:latin typeface="Bookman Old Style" panose="02050604050505020204" pitchFamily="18" charset="0"/>
              </a:rPr>
              <a:t>Data: </a:t>
            </a:r>
            <a:r>
              <a:rPr lang="en-US" dirty="0" smtClean="0">
                <a:latin typeface="Bookman Old Style" panose="02050604050505020204" pitchFamily="18" charset="0"/>
              </a:rPr>
              <a:t>Data as a collection of related facts from which conclusions may be drawn. </a:t>
            </a:r>
          </a:p>
          <a:p>
            <a:pPr algn="just">
              <a:lnSpc>
                <a:spcPct val="170000"/>
              </a:lnSpc>
            </a:pPr>
            <a:r>
              <a:rPr lang="en-US" b="1" dirty="0" smtClean="0">
                <a:latin typeface="Bookman Old Style" panose="02050604050505020204" pitchFamily="18" charset="0"/>
              </a:rPr>
              <a:t>Variable:</a:t>
            </a:r>
            <a:r>
              <a:rPr lang="en-US" dirty="0" smtClean="0">
                <a:latin typeface="Bookman Old Style" panose="02050604050505020204" pitchFamily="18" charset="0"/>
              </a:rPr>
              <a:t> A certain characteristic which changes from object to object and time to 	time.</a:t>
            </a:r>
          </a:p>
          <a:p>
            <a:pPr marL="0" indent="0">
              <a:buNone/>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sz="3200" b="1" dirty="0" smtClean="0">
                <a:latin typeface="Bookman Old Style" pitchFamily="18" charset="0"/>
              </a:rPr>
              <a:t>SRF</a:t>
            </a:r>
            <a:endParaRPr lang="en-US" sz="3200" b="1" dirty="0">
              <a:latin typeface="Bookman Old Style" pitchFamily="18" charset="0"/>
            </a:endParaRPr>
          </a:p>
        </p:txBody>
      </p:sp>
      <p:pic>
        <p:nvPicPr>
          <p:cNvPr id="4" name="Content Placeholder 4"/>
          <p:cNvPicPr>
            <a:picLocks noGrp="1" noChangeAspect="1"/>
          </p:cNvPicPr>
          <p:nvPr>
            <p:ph idx="1"/>
          </p:nvPr>
        </p:nvPicPr>
        <p:blipFill>
          <a:blip r:embed="rId2"/>
          <a:stretch>
            <a:fillRect/>
          </a:stretch>
        </p:blipFill>
        <p:spPr>
          <a:xfrm>
            <a:off x="381000" y="1066800"/>
            <a:ext cx="8382000" cy="54102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200" b="1" dirty="0" smtClean="0">
                <a:latin typeface="Bookman Old Style" pitchFamily="18" charset="0"/>
              </a:rPr>
              <a:t>SRF</a:t>
            </a:r>
            <a:endParaRPr lang="en-US" sz="3200" dirty="0"/>
          </a:p>
        </p:txBody>
      </p:sp>
      <p:pic>
        <p:nvPicPr>
          <p:cNvPr id="5" name="Content Placeholder 3"/>
          <p:cNvPicPr>
            <a:picLocks noGrp="1" noChangeAspect="1"/>
          </p:cNvPicPr>
          <p:nvPr>
            <p:ph idx="1"/>
          </p:nvPr>
        </p:nvPicPr>
        <p:blipFill>
          <a:blip r:embed="rId2"/>
          <a:stretch>
            <a:fillRect/>
          </a:stretch>
        </p:blipFill>
        <p:spPr>
          <a:xfrm>
            <a:off x="533401" y="1143000"/>
            <a:ext cx="8001000" cy="54102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sz="3200" b="1" dirty="0" smtClean="0">
                <a:latin typeface="Bookman Old Style" pitchFamily="18" charset="0"/>
              </a:rPr>
              <a:t>SRF</a:t>
            </a:r>
            <a:endParaRPr lang="en-US" sz="3200" b="1" dirty="0">
              <a:latin typeface="Bookman Old Style" pitchFamily="18" charset="0"/>
            </a:endParaRPr>
          </a:p>
        </p:txBody>
      </p:sp>
      <p:pic>
        <p:nvPicPr>
          <p:cNvPr id="4" name="Content Placeholder 3"/>
          <p:cNvPicPr>
            <a:picLocks noGrp="1" noChangeAspect="1"/>
          </p:cNvPicPr>
          <p:nvPr>
            <p:ph idx="1"/>
          </p:nvPr>
        </p:nvPicPr>
        <p:blipFill>
          <a:blip r:embed="rId2"/>
          <a:stretch>
            <a:fillRect/>
          </a:stretch>
        </p:blipFill>
        <p:spPr>
          <a:xfrm>
            <a:off x="533400" y="1143000"/>
            <a:ext cx="8153400" cy="52578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81000" y="762000"/>
            <a:ext cx="8229599" cy="5410199"/>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800" b="1" dirty="0" smtClean="0">
                <a:latin typeface="Bookman Old Style" pitchFamily="18" charset="0"/>
              </a:rPr>
              <a:t>Deriving ordinary least squares (OLS) </a:t>
            </a:r>
            <a:endParaRPr lang="en-US" sz="2800" b="1" dirty="0"/>
          </a:p>
        </p:txBody>
      </p:sp>
      <p:pic>
        <p:nvPicPr>
          <p:cNvPr id="4" name="Content Placeholder 3"/>
          <p:cNvPicPr>
            <a:picLocks noGrp="1" noChangeAspect="1"/>
          </p:cNvPicPr>
          <p:nvPr>
            <p:ph idx="1"/>
          </p:nvPr>
        </p:nvPicPr>
        <p:blipFill>
          <a:blip r:embed="rId2"/>
          <a:stretch>
            <a:fillRect/>
          </a:stretch>
        </p:blipFill>
        <p:spPr>
          <a:xfrm>
            <a:off x="457200" y="1066800"/>
            <a:ext cx="8305799" cy="51054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800" b="1" dirty="0" smtClean="0">
                <a:latin typeface="Bookman Old Style" pitchFamily="18" charset="0"/>
              </a:rPr>
              <a:t>Con…..</a:t>
            </a:r>
            <a:endParaRPr lang="en-US" sz="2800" b="1" dirty="0">
              <a:latin typeface="Bookman Old Style" pitchFamily="18" charset="0"/>
            </a:endParaRPr>
          </a:p>
        </p:txBody>
      </p:sp>
      <p:pic>
        <p:nvPicPr>
          <p:cNvPr id="4" name="Content Placeholder 3"/>
          <p:cNvPicPr>
            <a:picLocks noGrp="1" noChangeAspect="1"/>
          </p:cNvPicPr>
          <p:nvPr>
            <p:ph idx="1"/>
          </p:nvPr>
        </p:nvPicPr>
        <p:blipFill>
          <a:blip r:embed="rId2"/>
          <a:stretch>
            <a:fillRect/>
          </a:stretch>
        </p:blipFill>
        <p:spPr>
          <a:xfrm>
            <a:off x="228600" y="1219200"/>
            <a:ext cx="8534400" cy="51054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800" b="1" dirty="0" smtClean="0">
                <a:latin typeface="Bookman Old Style" pitchFamily="18" charset="0"/>
              </a:rPr>
              <a:t>Con…</a:t>
            </a:r>
            <a:endParaRPr lang="en-US" sz="2800" b="1" dirty="0">
              <a:latin typeface="Bookman Old Style" pitchFamily="18" charset="0"/>
            </a:endParaRPr>
          </a:p>
        </p:txBody>
      </p:sp>
      <p:pic>
        <p:nvPicPr>
          <p:cNvPr id="4" name="Content Placeholder 3"/>
          <p:cNvPicPr>
            <a:picLocks noGrp="1" noChangeAspect="1"/>
          </p:cNvPicPr>
          <p:nvPr>
            <p:ph idx="1"/>
          </p:nvPr>
        </p:nvPicPr>
        <p:blipFill>
          <a:blip r:embed="rId2"/>
          <a:stretch>
            <a:fillRect/>
          </a:stretch>
        </p:blipFill>
        <p:spPr>
          <a:xfrm>
            <a:off x="533400" y="1219200"/>
            <a:ext cx="8153400" cy="48006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800" b="1" dirty="0" smtClean="0">
                <a:latin typeface="Bookman Old Style" pitchFamily="18" charset="0"/>
              </a:rPr>
              <a:t>Con…</a:t>
            </a:r>
            <a:endParaRPr lang="en-US" sz="2800" b="1" dirty="0">
              <a:latin typeface="Bookman Old Style" pitchFamily="18" charset="0"/>
            </a:endParaRPr>
          </a:p>
        </p:txBody>
      </p:sp>
      <p:pic>
        <p:nvPicPr>
          <p:cNvPr id="4" name="Content Placeholder 3"/>
          <p:cNvPicPr>
            <a:picLocks noGrp="1" noChangeAspect="1"/>
          </p:cNvPicPr>
          <p:nvPr>
            <p:ph idx="1"/>
          </p:nvPr>
        </p:nvPicPr>
        <p:blipFill>
          <a:blip r:embed="rId2"/>
          <a:stretch>
            <a:fillRect/>
          </a:stretch>
        </p:blipFill>
        <p:spPr>
          <a:xfrm>
            <a:off x="533401" y="1219200"/>
            <a:ext cx="8153400" cy="4876799"/>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sz="3200" b="1" dirty="0" smtClean="0">
                <a:latin typeface="Bookman Old Style" pitchFamily="18" charset="0"/>
              </a:rPr>
              <a:t>Con…</a:t>
            </a:r>
            <a:endParaRPr lang="en-US" sz="3200" dirty="0"/>
          </a:p>
        </p:txBody>
      </p:sp>
      <p:pic>
        <p:nvPicPr>
          <p:cNvPr id="4" name="Content Placeholder 3"/>
          <p:cNvPicPr>
            <a:picLocks noGrp="1" noChangeAspect="1"/>
          </p:cNvPicPr>
          <p:nvPr>
            <p:ph idx="1"/>
          </p:nvPr>
        </p:nvPicPr>
        <p:blipFill>
          <a:blip r:embed="rId2"/>
          <a:stretch>
            <a:fillRect/>
          </a:stretch>
        </p:blipFill>
        <p:spPr>
          <a:xfrm>
            <a:off x="533401" y="1066800"/>
            <a:ext cx="8077200" cy="54102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2800" b="1" dirty="0" smtClean="0">
                <a:latin typeface="Bookman Old Style" pitchFamily="18" charset="0"/>
              </a:rPr>
              <a:t>Assumptions  of SLR(for unbiased estimates)</a:t>
            </a:r>
            <a:endParaRPr lang="en-US" sz="2800" b="1" dirty="0"/>
          </a:p>
        </p:txBody>
      </p:sp>
      <p:pic>
        <p:nvPicPr>
          <p:cNvPr id="29698" name="Picture 2"/>
          <p:cNvPicPr>
            <a:picLocks noGrp="1" noChangeAspect="1" noChangeArrowheads="1"/>
          </p:cNvPicPr>
          <p:nvPr>
            <p:ph idx="1"/>
          </p:nvPr>
        </p:nvPicPr>
        <p:blipFill>
          <a:blip r:embed="rId2"/>
          <a:srcRect/>
          <a:stretch>
            <a:fillRect/>
          </a:stretch>
        </p:blipFill>
        <p:spPr bwMode="auto">
          <a:xfrm>
            <a:off x="152400" y="2590800"/>
            <a:ext cx="8839200" cy="2590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latin typeface="Bookman Old Style" panose="02050604050505020204" pitchFamily="18" charset="0"/>
              </a:rPr>
              <a:t/>
            </a:r>
            <a:br>
              <a:rPr lang="en-US" b="1" dirty="0" smtClean="0">
                <a:latin typeface="Bookman Old Style" panose="02050604050505020204" pitchFamily="18" charset="0"/>
              </a:rPr>
            </a:br>
            <a:r>
              <a:rPr lang="en-US" sz="3100" b="1" dirty="0" smtClean="0">
                <a:latin typeface="Bookman Old Style" panose="02050604050505020204" pitchFamily="18" charset="0"/>
              </a:rPr>
              <a:t>Scales of Measurement</a:t>
            </a:r>
            <a:r>
              <a:rPr lang="en-US" dirty="0" smtClean="0"/>
              <a:t/>
            </a:r>
            <a:br>
              <a:rPr lang="en-US" dirty="0" smtClean="0"/>
            </a:br>
            <a:endParaRPr lang="en-US" dirty="0"/>
          </a:p>
        </p:txBody>
      </p:sp>
      <p:sp>
        <p:nvSpPr>
          <p:cNvPr id="3" name="Content Placeholder 2"/>
          <p:cNvSpPr>
            <a:spLocks noGrp="1"/>
          </p:cNvSpPr>
          <p:nvPr>
            <p:ph idx="1"/>
          </p:nvPr>
        </p:nvSpPr>
        <p:spPr>
          <a:xfrm>
            <a:off x="152400" y="1143000"/>
            <a:ext cx="8839200" cy="5334000"/>
          </a:xfrm>
        </p:spPr>
        <p:txBody>
          <a:bodyPr>
            <a:normAutofit fontScale="55000" lnSpcReduction="20000"/>
          </a:bodyPr>
          <a:lstStyle/>
          <a:p>
            <a:pPr algn="just">
              <a:lnSpc>
                <a:spcPct val="170000"/>
              </a:lnSpc>
            </a:pPr>
            <a:r>
              <a:rPr lang="en-US" b="1" dirty="0" smtClean="0">
                <a:latin typeface="Bookman Old Style" panose="02050604050505020204" pitchFamily="18" charset="0"/>
              </a:rPr>
              <a:t>Nominal Scale:</a:t>
            </a:r>
            <a:r>
              <a:rPr lang="en-US" dirty="0" smtClean="0">
                <a:latin typeface="Bookman Old Style" panose="02050604050505020204" pitchFamily="18" charset="0"/>
              </a:rPr>
              <a:t> Consists of ‘naming’ observations or classifying them into various mutually exclusive categories.</a:t>
            </a:r>
          </a:p>
          <a:p>
            <a:pPr algn="just">
              <a:lnSpc>
                <a:spcPct val="170000"/>
              </a:lnSpc>
            </a:pPr>
            <a:r>
              <a:rPr lang="en-US" dirty="0" smtClean="0">
                <a:latin typeface="Bookman Old Style" panose="02050604050505020204" pitchFamily="18" charset="0"/>
              </a:rPr>
              <a:t>classified by some quality it possesses rather than by an amount or quantity. </a:t>
            </a:r>
          </a:p>
          <a:p>
            <a:pPr marL="0" indent="0" algn="just">
              <a:lnSpc>
                <a:spcPct val="170000"/>
              </a:lnSpc>
              <a:buNone/>
            </a:pPr>
            <a:r>
              <a:rPr lang="en-US" b="1" dirty="0" smtClean="0">
                <a:latin typeface="Bookman Old Style" panose="02050604050505020204" pitchFamily="18" charset="0"/>
              </a:rPr>
              <a:t>example: </a:t>
            </a:r>
            <a:r>
              <a:rPr lang="en-US" dirty="0" smtClean="0">
                <a:latin typeface="Bookman Old Style" panose="02050604050505020204" pitchFamily="18" charset="0"/>
              </a:rPr>
              <a:t> Religion: Christianity, Islam, Hinduism, etc.; Sex: Male, Female</a:t>
            </a:r>
          </a:p>
          <a:p>
            <a:pPr algn="just">
              <a:lnSpc>
                <a:spcPct val="170000"/>
              </a:lnSpc>
            </a:pPr>
            <a:r>
              <a:rPr lang="en-US" b="1" dirty="0" smtClean="0">
                <a:latin typeface="Bookman Old Style" panose="02050604050505020204" pitchFamily="18" charset="0"/>
              </a:rPr>
              <a:t>Ordinal Scale:</a:t>
            </a:r>
            <a:r>
              <a:rPr lang="en-US" dirty="0" smtClean="0">
                <a:latin typeface="Bookman Old Style" panose="02050604050505020204" pitchFamily="18" charset="0"/>
              </a:rPr>
              <a:t> Whenever observations are not only different from category to category, but can be ranked according to some criterion.  The variables deal with their relative difference rather than with quantitative differences. </a:t>
            </a:r>
          </a:p>
          <a:p>
            <a:pPr algn="just">
              <a:lnSpc>
                <a:spcPct val="170000"/>
              </a:lnSpc>
            </a:pPr>
            <a:r>
              <a:rPr lang="en-US" dirty="0" smtClean="0">
                <a:latin typeface="Bookman Old Style" panose="02050604050505020204" pitchFamily="18" charset="0"/>
              </a:rPr>
              <a:t>have meaningful inequalities. </a:t>
            </a:r>
          </a:p>
          <a:p>
            <a:pPr marL="0" indent="0" algn="just">
              <a:lnSpc>
                <a:spcPct val="170000"/>
              </a:lnSpc>
              <a:buNone/>
            </a:pPr>
            <a:r>
              <a:rPr lang="en-US" dirty="0" smtClean="0">
                <a:latin typeface="Bookman Old Style" panose="02050604050505020204" pitchFamily="18" charset="0"/>
              </a:rPr>
              <a:t>Example: Individuals may be classified according to socio-economic as low, medium &amp; high</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800" b="1" dirty="0" smtClean="0">
                <a:latin typeface="Bookman Old Style" pitchFamily="18" charset="0"/>
              </a:rPr>
              <a:t>Assumptions…</a:t>
            </a:r>
            <a:endParaRPr lang="en-US" sz="2800" b="1" dirty="0">
              <a:latin typeface="Bookman Old Style" pitchFamily="18" charset="0"/>
            </a:endParaRPr>
          </a:p>
        </p:txBody>
      </p:sp>
      <p:pic>
        <p:nvPicPr>
          <p:cNvPr id="30722" name="Picture 2"/>
          <p:cNvPicPr>
            <a:picLocks noGrp="1" noChangeAspect="1" noChangeArrowheads="1"/>
          </p:cNvPicPr>
          <p:nvPr>
            <p:ph idx="1"/>
          </p:nvPr>
        </p:nvPicPr>
        <p:blipFill>
          <a:blip r:embed="rId2"/>
          <a:srcRect/>
          <a:stretch>
            <a:fillRect/>
          </a:stretch>
        </p:blipFill>
        <p:spPr bwMode="auto">
          <a:xfrm>
            <a:off x="152400" y="1905000"/>
            <a:ext cx="8839200" cy="16764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Bookman Old Style" pitchFamily="18" charset="0"/>
              </a:rPr>
              <a:t>Assumptions…</a:t>
            </a:r>
            <a:endParaRPr lang="en-US" sz="3200" b="1" dirty="0">
              <a:latin typeface="Bookman Old Style" pitchFamily="18" charset="0"/>
            </a:endParaRPr>
          </a:p>
        </p:txBody>
      </p:sp>
      <p:pic>
        <p:nvPicPr>
          <p:cNvPr id="31746" name="Picture 2"/>
          <p:cNvPicPr>
            <a:picLocks noGrp="1" noChangeAspect="1" noChangeArrowheads="1"/>
          </p:cNvPicPr>
          <p:nvPr>
            <p:ph idx="1"/>
          </p:nvPr>
        </p:nvPicPr>
        <p:blipFill>
          <a:blip r:embed="rId2"/>
          <a:srcRect/>
          <a:stretch>
            <a:fillRect/>
          </a:stretch>
        </p:blipFill>
        <p:spPr bwMode="auto">
          <a:xfrm>
            <a:off x="228600" y="1828800"/>
            <a:ext cx="8686800" cy="1600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Bookman Old Style" pitchFamily="18" charset="0"/>
              </a:rPr>
              <a:t>Assumptions…</a:t>
            </a:r>
            <a:endParaRPr lang="en-US" sz="3200" dirty="0"/>
          </a:p>
        </p:txBody>
      </p:sp>
      <p:pic>
        <p:nvPicPr>
          <p:cNvPr id="32770" name="Picture 2"/>
          <p:cNvPicPr>
            <a:picLocks noGrp="1" noChangeAspect="1" noChangeArrowheads="1"/>
          </p:cNvPicPr>
          <p:nvPr>
            <p:ph idx="1"/>
          </p:nvPr>
        </p:nvPicPr>
        <p:blipFill>
          <a:blip r:embed="rId2"/>
          <a:srcRect/>
          <a:stretch>
            <a:fillRect/>
          </a:stretch>
        </p:blipFill>
        <p:spPr bwMode="auto">
          <a:xfrm>
            <a:off x="304800" y="2819400"/>
            <a:ext cx="8458199" cy="16002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Grp="1" noChangeAspect="1" noChangeArrowheads="1"/>
          </p:cNvPicPr>
          <p:nvPr>
            <p:ph idx="1"/>
          </p:nvPr>
        </p:nvPicPr>
        <p:blipFill>
          <a:blip r:embed="rId2"/>
          <a:srcRect/>
          <a:stretch>
            <a:fillRect/>
          </a:stretch>
        </p:blipFill>
        <p:spPr bwMode="auto">
          <a:xfrm>
            <a:off x="304800" y="1828800"/>
            <a:ext cx="8610600" cy="2286000"/>
          </a:xfrm>
          <a:prstGeom prst="rect">
            <a:avLst/>
          </a:prstGeom>
          <a:ln>
            <a:solidFill>
              <a:srgbClr val="FF0000"/>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sz="2400" b="1" dirty="0" smtClean="0">
                <a:latin typeface="Bookman Old Style" pitchFamily="18" charset="0"/>
              </a:rPr>
              <a:t>Assumptions  of SLR</a:t>
            </a:r>
            <a:endParaRPr lang="en-US" sz="2400" dirty="0"/>
          </a:p>
        </p:txBody>
      </p:sp>
      <p:pic>
        <p:nvPicPr>
          <p:cNvPr id="33794" name="Picture 2"/>
          <p:cNvPicPr>
            <a:picLocks noGrp="1" noChangeAspect="1" noChangeArrowheads="1"/>
          </p:cNvPicPr>
          <p:nvPr>
            <p:ph idx="1"/>
          </p:nvPr>
        </p:nvPicPr>
        <p:blipFill>
          <a:blip r:embed="rId2"/>
          <a:srcRect/>
          <a:stretch>
            <a:fillRect/>
          </a:stretch>
        </p:blipFill>
        <p:spPr bwMode="auto">
          <a:xfrm>
            <a:off x="228600" y="1981200"/>
            <a:ext cx="86868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800" b="1" dirty="0" smtClean="0">
                <a:latin typeface="Bookman Old Style" pitchFamily="18" charset="0"/>
              </a:rPr>
              <a:t>Con…</a:t>
            </a:r>
            <a:endParaRPr lang="en-US" sz="2800" b="1" dirty="0">
              <a:latin typeface="Bookman Old Style" pitchFamily="18" charset="0"/>
            </a:endParaRPr>
          </a:p>
        </p:txBody>
      </p:sp>
      <p:pic>
        <p:nvPicPr>
          <p:cNvPr id="34818" name="Picture 2"/>
          <p:cNvPicPr>
            <a:picLocks noGrp="1" noChangeAspect="1" noChangeArrowheads="1"/>
          </p:cNvPicPr>
          <p:nvPr>
            <p:ph idx="1"/>
          </p:nvPr>
        </p:nvPicPr>
        <p:blipFill>
          <a:blip r:embed="rId2"/>
          <a:srcRect/>
          <a:stretch>
            <a:fillRect/>
          </a:stretch>
        </p:blipFill>
        <p:spPr bwMode="auto">
          <a:xfrm>
            <a:off x="838200" y="1066800"/>
            <a:ext cx="7772399" cy="5562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latin typeface="Bookman Old Style" pitchFamily="18" charset="0"/>
              </a:rPr>
              <a:t>Example: </a:t>
            </a:r>
            <a:r>
              <a:rPr lang="en-US" sz="2400" b="1" dirty="0" err="1" smtClean="0">
                <a:latin typeface="Bookman Old Style" pitchFamily="18" charset="0"/>
              </a:rPr>
              <a:t>Heteroskedasticity</a:t>
            </a:r>
            <a:r>
              <a:rPr lang="en-US" sz="2400" b="1" dirty="0" smtClean="0">
                <a:latin typeface="Bookman Old Style" pitchFamily="18" charset="0"/>
              </a:rPr>
              <a:t> in a Wage Equation</a:t>
            </a:r>
            <a:endParaRPr lang="en-US" sz="2400" b="1" dirty="0">
              <a:latin typeface="Bookman Old Style" pitchFamily="18" charset="0"/>
            </a:endParaRPr>
          </a:p>
        </p:txBody>
      </p:sp>
      <p:pic>
        <p:nvPicPr>
          <p:cNvPr id="35842" name="Picture 2"/>
          <p:cNvPicPr>
            <a:picLocks noGrp="1" noChangeAspect="1" noChangeArrowheads="1"/>
          </p:cNvPicPr>
          <p:nvPr>
            <p:ph idx="1"/>
          </p:nvPr>
        </p:nvPicPr>
        <p:blipFill>
          <a:blip r:embed="rId2"/>
          <a:srcRect/>
          <a:stretch>
            <a:fillRect/>
          </a:stretch>
        </p:blipFill>
        <p:spPr bwMode="auto">
          <a:xfrm>
            <a:off x="457200" y="1371600"/>
            <a:ext cx="7848599" cy="510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400" b="1" dirty="0" smtClean="0">
                <a:latin typeface="Bookman Old Style" pitchFamily="18" charset="0"/>
              </a:rPr>
              <a:t>theorem 2.2: variances of the OLS estimators under assumptions SLR.1 through SLR.5</a:t>
            </a:r>
            <a:endParaRPr lang="en-US" sz="2400" b="1" dirty="0">
              <a:latin typeface="Bookman Old Style" pitchFamily="18" charset="0"/>
            </a:endParaRPr>
          </a:p>
        </p:txBody>
      </p:sp>
      <p:pic>
        <p:nvPicPr>
          <p:cNvPr id="4" name="Content Placeholder 3"/>
          <p:cNvPicPr>
            <a:picLocks noGrp="1" noChangeAspect="1"/>
          </p:cNvPicPr>
          <p:nvPr>
            <p:ph idx="1"/>
          </p:nvPr>
        </p:nvPicPr>
        <p:blipFill>
          <a:blip r:embed="rId2"/>
          <a:stretch>
            <a:fillRect/>
          </a:stretch>
        </p:blipFill>
        <p:spPr>
          <a:xfrm>
            <a:off x="152400" y="1524000"/>
            <a:ext cx="8839200" cy="50292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b="1" dirty="0" smtClean="0">
                <a:latin typeface="Bookman Old Style" pitchFamily="18" charset="0"/>
              </a:rPr>
              <a:t>Estimating the Error Variance</a:t>
            </a:r>
            <a:endParaRPr lang="en-US" sz="3200" b="1" dirty="0">
              <a:latin typeface="Bookman Old Style" pitchFamily="18" charset="0"/>
            </a:endParaRPr>
          </a:p>
        </p:txBody>
      </p:sp>
      <p:pic>
        <p:nvPicPr>
          <p:cNvPr id="4" name="Content Placeholder 3"/>
          <p:cNvPicPr>
            <a:picLocks noGrp="1" noChangeAspect="1"/>
          </p:cNvPicPr>
          <p:nvPr>
            <p:ph idx="1"/>
          </p:nvPr>
        </p:nvPicPr>
        <p:blipFill>
          <a:blip r:embed="rId2"/>
          <a:stretch>
            <a:fillRect/>
          </a:stretch>
        </p:blipFill>
        <p:spPr>
          <a:xfrm>
            <a:off x="457200" y="1295401"/>
            <a:ext cx="8229599" cy="38862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800" b="1" dirty="0" smtClean="0">
                <a:latin typeface="Bookman Old Style" pitchFamily="18" charset="0"/>
              </a:rPr>
              <a:t>Statistical properties of OLS estimates </a:t>
            </a:r>
            <a:endParaRPr lang="en-US" sz="2800" b="1" dirty="0">
              <a:latin typeface="Bookman Old Style" pitchFamily="18" charset="0"/>
            </a:endParaRPr>
          </a:p>
        </p:txBody>
      </p:sp>
      <p:pic>
        <p:nvPicPr>
          <p:cNvPr id="4" name="Content Placeholder 3"/>
          <p:cNvPicPr>
            <a:picLocks noGrp="1" noChangeAspect="1"/>
          </p:cNvPicPr>
          <p:nvPr>
            <p:ph idx="1"/>
          </p:nvPr>
        </p:nvPicPr>
        <p:blipFill>
          <a:blip r:embed="rId2"/>
          <a:stretch>
            <a:fillRect/>
          </a:stretch>
        </p:blipFill>
        <p:spPr>
          <a:xfrm>
            <a:off x="228601" y="1295400"/>
            <a:ext cx="8610600" cy="4953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85800"/>
            <a:ext cx="8763000" cy="6019800"/>
          </a:xfrm>
        </p:spPr>
        <p:txBody>
          <a:bodyPr>
            <a:normAutofit fontScale="55000" lnSpcReduction="20000"/>
          </a:bodyPr>
          <a:lstStyle/>
          <a:p>
            <a:pPr>
              <a:lnSpc>
                <a:spcPct val="160000"/>
              </a:lnSpc>
            </a:pPr>
            <a:r>
              <a:rPr lang="en-US" b="1" u="sng" dirty="0" smtClean="0">
                <a:latin typeface="Bookman Old Style" pitchFamily="18" charset="0"/>
              </a:rPr>
              <a:t>Interval Scale:</a:t>
            </a:r>
            <a:r>
              <a:rPr lang="en-US" dirty="0" smtClean="0">
                <a:latin typeface="Bookman Old Style" pitchFamily="18" charset="0"/>
              </a:rPr>
              <a:t>  not only possible to order measurements, but also the distance between any two measurements is known but not meaningful quotients. </a:t>
            </a:r>
            <a:r>
              <a:rPr lang="en-US" b="1" dirty="0" smtClean="0">
                <a:latin typeface="Bookman Old Style" pitchFamily="18" charset="0"/>
              </a:rPr>
              <a:t>Example: time period in years like 1989, 2015 etc</a:t>
            </a:r>
            <a:endParaRPr lang="en-US" dirty="0" smtClean="0">
              <a:latin typeface="Bookman Old Style" pitchFamily="18" charset="0"/>
            </a:endParaRPr>
          </a:p>
          <a:p>
            <a:pPr>
              <a:lnSpc>
                <a:spcPct val="160000"/>
              </a:lnSpc>
            </a:pPr>
            <a:r>
              <a:rPr lang="en-US" b="1" i="1" u="sng" dirty="0" smtClean="0">
                <a:latin typeface="Bookman Old Style" pitchFamily="18" charset="0"/>
              </a:rPr>
              <a:t>Ratio Scale: -</a:t>
            </a:r>
            <a:r>
              <a:rPr lang="en-US" dirty="0" smtClean="0">
                <a:latin typeface="Bookman Old Style" pitchFamily="18" charset="0"/>
              </a:rPr>
              <a:t> continues variable : Example: Variables such as age, height, length, income, etc</a:t>
            </a:r>
          </a:p>
          <a:p>
            <a:pPr>
              <a:lnSpc>
                <a:spcPct val="160000"/>
              </a:lnSpc>
              <a:buNone/>
            </a:pPr>
            <a:r>
              <a:rPr lang="en-US" sz="4000" b="1" dirty="0" smtClean="0">
                <a:latin typeface="Bookman Old Style" pitchFamily="18" charset="0"/>
              </a:rPr>
              <a:t>Types of data (variables) </a:t>
            </a:r>
          </a:p>
          <a:p>
            <a:pPr marL="514350" indent="-514350">
              <a:lnSpc>
                <a:spcPct val="160000"/>
              </a:lnSpc>
              <a:buAutoNum type="alphaLcPeriod"/>
            </a:pPr>
            <a:r>
              <a:rPr lang="en-US" b="1" dirty="0" smtClean="0">
                <a:latin typeface="Bookman Old Style" pitchFamily="18" charset="0"/>
              </a:rPr>
              <a:t>Time series:</a:t>
            </a:r>
            <a:r>
              <a:rPr lang="en-US" dirty="0" smtClean="0">
                <a:latin typeface="Bookman Old Style" pitchFamily="18" charset="0"/>
              </a:rPr>
              <a:t> a set of observations on the values that a variable takes at different times. </a:t>
            </a:r>
          </a:p>
          <a:p>
            <a:pPr marL="514350" indent="-514350">
              <a:lnSpc>
                <a:spcPct val="160000"/>
              </a:lnSpc>
              <a:buAutoNum type="alphaLcPeriod"/>
            </a:pPr>
            <a:r>
              <a:rPr lang="en-US" b="1" dirty="0" smtClean="0">
                <a:latin typeface="Bookman Old Style" pitchFamily="18" charset="0"/>
              </a:rPr>
              <a:t>Cross-sectional data</a:t>
            </a:r>
            <a:r>
              <a:rPr lang="en-US" dirty="0" smtClean="0">
                <a:latin typeface="Bookman Old Style" pitchFamily="18" charset="0"/>
              </a:rPr>
              <a:t>: data on one or more variables collected at the same point in time</a:t>
            </a:r>
          </a:p>
          <a:p>
            <a:pPr marL="514350" indent="-514350">
              <a:lnSpc>
                <a:spcPct val="160000"/>
              </a:lnSpc>
              <a:buAutoNum type="alphaLcPeriod"/>
            </a:pPr>
            <a:r>
              <a:rPr lang="en-US" b="1" dirty="0" smtClean="0">
                <a:latin typeface="Bookman Old Style" pitchFamily="18" charset="0"/>
              </a:rPr>
              <a:t>Pooled data</a:t>
            </a:r>
            <a:r>
              <a:rPr lang="en-US" dirty="0" smtClean="0">
                <a:latin typeface="Bookman Old Style" pitchFamily="18" charset="0"/>
              </a:rPr>
              <a:t>: combination of time series and cross-section data</a:t>
            </a:r>
          </a:p>
          <a:p>
            <a:pPr marL="514350" indent="-514350">
              <a:lnSpc>
                <a:spcPct val="160000"/>
              </a:lnSpc>
              <a:buAutoNum type="alphaLcPeriod"/>
            </a:pPr>
            <a:r>
              <a:rPr lang="en-US" b="1" dirty="0" smtClean="0">
                <a:latin typeface="Bookman Old Style" pitchFamily="18" charset="0"/>
              </a:rPr>
              <a:t>Panel data</a:t>
            </a:r>
            <a:r>
              <a:rPr lang="en-US" dirty="0" smtClean="0">
                <a:latin typeface="Bookman Old Style" pitchFamily="18" charset="0"/>
              </a:rPr>
              <a:t>: a special type of pooled data in which the same cross-section  unit is surveyed overtime.  </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400" b="1" dirty="0" smtClean="0">
                <a:latin typeface="Bookman Old Style" pitchFamily="18" charset="0"/>
              </a:rPr>
              <a:t>The coefficient of determination </a:t>
            </a:r>
            <a:endParaRPr lang="en-US" sz="2400" dirty="0"/>
          </a:p>
        </p:txBody>
      </p:sp>
      <p:pic>
        <p:nvPicPr>
          <p:cNvPr id="4" name="Content Placeholder 3"/>
          <p:cNvPicPr>
            <a:picLocks noGrp="1" noChangeAspect="1"/>
          </p:cNvPicPr>
          <p:nvPr>
            <p:ph idx="1"/>
          </p:nvPr>
        </p:nvPicPr>
        <p:blipFill>
          <a:blip r:embed="rId2"/>
          <a:stretch>
            <a:fillRect/>
          </a:stretch>
        </p:blipFill>
        <p:spPr>
          <a:xfrm>
            <a:off x="457200" y="1295400"/>
            <a:ext cx="7924800" cy="47244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Bookman Old Style" pitchFamily="18" charset="0"/>
              </a:rPr>
              <a:t>The coefficient of determination </a:t>
            </a:r>
            <a:endParaRPr lang="en-US" sz="3200" b="1" dirty="0"/>
          </a:p>
        </p:txBody>
      </p:sp>
      <p:sp>
        <p:nvSpPr>
          <p:cNvPr id="3" name="Content Placeholder 2"/>
          <p:cNvSpPr>
            <a:spLocks noGrp="1"/>
          </p:cNvSpPr>
          <p:nvPr>
            <p:ph idx="1"/>
          </p:nvPr>
        </p:nvSpPr>
        <p:spPr>
          <a:xfrm>
            <a:off x="304800" y="1600200"/>
            <a:ext cx="8534400" cy="4724400"/>
          </a:xfrm>
        </p:spPr>
        <p:txBody>
          <a:bodyPr>
            <a:normAutofit/>
          </a:bodyPr>
          <a:lstStyle/>
          <a:p>
            <a:r>
              <a:rPr lang="en-US" sz="2400" dirty="0" smtClean="0">
                <a:latin typeface="Bookman Old Style" pitchFamily="18" charset="0"/>
              </a:rPr>
              <a:t>It is  a number that summarizes how well the OLS regression line fits the data. </a:t>
            </a:r>
          </a:p>
          <a:p>
            <a:endParaRPr lang="en-US" sz="2400" dirty="0">
              <a:latin typeface="Bookman Old Style" pitchFamily="18" charset="0"/>
            </a:endParaRPr>
          </a:p>
        </p:txBody>
      </p:sp>
      <p:pic>
        <p:nvPicPr>
          <p:cNvPr id="5" name="Content Placeholder 3"/>
          <p:cNvPicPr>
            <a:picLocks noChangeAspect="1"/>
          </p:cNvPicPr>
          <p:nvPr/>
        </p:nvPicPr>
        <p:blipFill>
          <a:blip r:embed="rId2"/>
          <a:stretch>
            <a:fillRect/>
          </a:stretch>
        </p:blipFill>
        <p:spPr>
          <a:xfrm>
            <a:off x="228600" y="2438400"/>
            <a:ext cx="8305800" cy="381000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400" b="1" dirty="0" smtClean="0">
                <a:latin typeface="Bookman Old Style" pitchFamily="18" charset="0"/>
              </a:rPr>
              <a:t>Units of Measurement and Functional Form</a:t>
            </a:r>
            <a:endParaRPr lang="en-US" sz="2400" b="1" dirty="0">
              <a:latin typeface="Bookman Old Style" pitchFamily="18" charset="0"/>
            </a:endParaRPr>
          </a:p>
        </p:txBody>
      </p:sp>
      <p:sp>
        <p:nvSpPr>
          <p:cNvPr id="3" name="Content Placeholder 2"/>
          <p:cNvSpPr>
            <a:spLocks noGrp="1"/>
          </p:cNvSpPr>
          <p:nvPr>
            <p:ph idx="1"/>
          </p:nvPr>
        </p:nvSpPr>
        <p:spPr>
          <a:xfrm>
            <a:off x="457200" y="1143000"/>
            <a:ext cx="8229600" cy="5410200"/>
          </a:xfrm>
        </p:spPr>
        <p:txBody>
          <a:bodyPr>
            <a:normAutofit/>
          </a:bodyPr>
          <a:lstStyle/>
          <a:p>
            <a:pPr>
              <a:lnSpc>
                <a:spcPct val="150000"/>
              </a:lnSpc>
            </a:pPr>
            <a:r>
              <a:rPr lang="en-US" sz="2400" dirty="0" smtClean="0">
                <a:latin typeface="Bookman Old Style" pitchFamily="18" charset="0"/>
              </a:rPr>
              <a:t>Two important issues in applied economics are </a:t>
            </a:r>
          </a:p>
          <a:p>
            <a:pPr marL="514350" indent="-514350">
              <a:lnSpc>
                <a:spcPct val="150000"/>
              </a:lnSpc>
              <a:buAutoNum type="arabicPeriod"/>
            </a:pPr>
            <a:r>
              <a:rPr lang="en-US" sz="2400" dirty="0" smtClean="0">
                <a:latin typeface="Bookman Old Style" pitchFamily="18" charset="0"/>
              </a:rPr>
              <a:t>understanding how changing the units of measurement of the dependent and/or independent variables affects OLS estimates and</a:t>
            </a:r>
          </a:p>
          <a:p>
            <a:pPr marL="514350" indent="-514350">
              <a:lnSpc>
                <a:spcPct val="150000"/>
              </a:lnSpc>
              <a:buAutoNum type="arabicPeriod"/>
            </a:pPr>
            <a:r>
              <a:rPr lang="en-US" sz="2400" dirty="0" smtClean="0">
                <a:latin typeface="Bookman Old Style" pitchFamily="18" charset="0"/>
              </a:rPr>
              <a:t>knowing how to incorporate popular functional forms used in economics into regression analysis. </a:t>
            </a:r>
          </a:p>
          <a:p>
            <a:pPr marL="514350" indent="-514350">
              <a:lnSpc>
                <a:spcPct val="150000"/>
              </a:lnSpc>
              <a:buNone/>
            </a:pPr>
            <a:endParaRPr lang="en-US" sz="2400" dirty="0">
              <a:latin typeface="Bookman Old Style"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sz="2000" b="1" dirty="0" smtClean="0">
                <a:latin typeface="Bookman Old Style" pitchFamily="18" charset="0"/>
              </a:rPr>
              <a:t>The Effects of Changing Units of Measurement  on OLS Statistics </a:t>
            </a:r>
            <a:endParaRPr lang="en-US" sz="2000" b="1" dirty="0">
              <a:latin typeface="Bookman Old Style" pitchFamily="18" charset="0"/>
            </a:endParaRPr>
          </a:p>
        </p:txBody>
      </p:sp>
      <p:sp>
        <p:nvSpPr>
          <p:cNvPr id="3" name="Content Placeholder 2"/>
          <p:cNvSpPr>
            <a:spLocks noGrp="1"/>
          </p:cNvSpPr>
          <p:nvPr>
            <p:ph idx="1"/>
          </p:nvPr>
        </p:nvSpPr>
        <p:spPr>
          <a:xfrm>
            <a:off x="228600" y="1295400"/>
            <a:ext cx="8610600" cy="5334000"/>
          </a:xfrm>
        </p:spPr>
        <p:txBody>
          <a:bodyPr>
            <a:normAutofit fontScale="62500" lnSpcReduction="20000"/>
          </a:bodyPr>
          <a:lstStyle/>
          <a:p>
            <a:pPr marL="514350" indent="-514350">
              <a:lnSpc>
                <a:spcPct val="170000"/>
              </a:lnSpc>
              <a:buAutoNum type="alphaLcPeriod"/>
            </a:pPr>
            <a:r>
              <a:rPr lang="en-US" dirty="0" smtClean="0">
                <a:latin typeface="Bookman Old Style" pitchFamily="18" charset="0"/>
              </a:rPr>
              <a:t>If the dependent variable is multiplied by the constant c—which means each value in the sample is multiplied by c—then the OLS intercept and slope estimates are also multiplied by c</a:t>
            </a:r>
          </a:p>
          <a:p>
            <a:pPr marL="514350" indent="-514350">
              <a:lnSpc>
                <a:spcPct val="170000"/>
              </a:lnSpc>
              <a:buAutoNum type="alphaLcPeriod"/>
            </a:pPr>
            <a:r>
              <a:rPr lang="en-US" dirty="0" smtClean="0">
                <a:latin typeface="Bookman Old Style" pitchFamily="18" charset="0"/>
              </a:rPr>
              <a:t>if the independent variable is divided or multiplied by some nonzero constant, c, then the OLS slope coefficient is multiplied or divided by c, respectively. </a:t>
            </a:r>
          </a:p>
          <a:p>
            <a:pPr marL="514350" indent="-514350">
              <a:lnSpc>
                <a:spcPct val="170000"/>
              </a:lnSpc>
              <a:buAutoNum type="alphaLcPeriod"/>
            </a:pPr>
            <a:r>
              <a:rPr lang="en-US" dirty="0" smtClean="0">
                <a:latin typeface="Bookman Old Style" pitchFamily="18" charset="0"/>
              </a:rPr>
              <a:t> changing the units of measurement of only the independent variable does not affect the intercept. </a:t>
            </a:r>
          </a:p>
          <a:p>
            <a:pPr marL="514350" indent="-514350">
              <a:lnSpc>
                <a:spcPct val="170000"/>
              </a:lnSpc>
              <a:buAutoNum type="alphaLcPeriod"/>
            </a:pPr>
            <a:r>
              <a:rPr lang="en-US" dirty="0" smtClean="0">
                <a:latin typeface="Bookman Old Style" pitchFamily="18" charset="0"/>
              </a:rPr>
              <a:t>the goodness of fit of the model is not depend on the units of measurement of variables.</a:t>
            </a:r>
            <a:endParaRPr lang="en-US" dirty="0">
              <a:latin typeface="Bookman Old Style"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400" b="1" dirty="0" smtClean="0">
                <a:latin typeface="Bookman Old Style" pitchFamily="18" charset="0"/>
              </a:rPr>
              <a:t>Incorporating Nonlinearities in Simple Regression</a:t>
            </a:r>
            <a:endParaRPr lang="en-US" sz="2400" b="1" dirty="0">
              <a:latin typeface="Bookman Old Style" pitchFamily="18" charset="0"/>
            </a:endParaRPr>
          </a:p>
        </p:txBody>
      </p:sp>
      <p:pic>
        <p:nvPicPr>
          <p:cNvPr id="37890" name="Picture 2"/>
          <p:cNvPicPr>
            <a:picLocks noGrp="1" noChangeAspect="1" noChangeArrowheads="1"/>
          </p:cNvPicPr>
          <p:nvPr>
            <p:ph idx="1"/>
          </p:nvPr>
        </p:nvPicPr>
        <p:blipFill>
          <a:blip r:embed="rId3"/>
          <a:srcRect/>
          <a:stretch>
            <a:fillRect/>
          </a:stretch>
        </p:blipFill>
        <p:spPr bwMode="auto">
          <a:xfrm>
            <a:off x="457200" y="1524000"/>
            <a:ext cx="8229600" cy="228600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r>
              <a:rPr lang="en-US" sz="2400" b="1" dirty="0" smtClean="0">
                <a:latin typeface="Bookman Old Style" pitchFamily="18" charset="0"/>
              </a:rPr>
              <a:t>Hypothesis test </a:t>
            </a:r>
            <a:endParaRPr lang="en-US" sz="2400" b="1" dirty="0">
              <a:latin typeface="Bookman Old Style" pitchFamily="18" charset="0"/>
            </a:endParaRPr>
          </a:p>
        </p:txBody>
      </p:sp>
      <p:pic>
        <p:nvPicPr>
          <p:cNvPr id="4" name="Content Placeholder 3"/>
          <p:cNvPicPr>
            <a:picLocks noGrp="1" noChangeAspect="1"/>
          </p:cNvPicPr>
          <p:nvPr>
            <p:ph idx="1"/>
          </p:nvPr>
        </p:nvPicPr>
        <p:blipFill>
          <a:blip r:embed="rId2"/>
          <a:stretch>
            <a:fillRect/>
          </a:stretch>
        </p:blipFill>
        <p:spPr>
          <a:xfrm>
            <a:off x="228600" y="990600"/>
            <a:ext cx="8686799" cy="533400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r>
              <a:rPr lang="en-US" sz="2400" b="1" dirty="0" smtClean="0">
                <a:latin typeface="Bookman Old Style" pitchFamily="18" charset="0"/>
              </a:rPr>
              <a:t>Hypothesis test </a:t>
            </a:r>
            <a:endParaRPr lang="en-US" sz="2400" dirty="0"/>
          </a:p>
        </p:txBody>
      </p:sp>
      <p:pic>
        <p:nvPicPr>
          <p:cNvPr id="4" name="Content Placeholder 3"/>
          <p:cNvPicPr>
            <a:picLocks noGrp="1" noChangeAspect="1"/>
          </p:cNvPicPr>
          <p:nvPr>
            <p:ph idx="1"/>
          </p:nvPr>
        </p:nvPicPr>
        <p:blipFill>
          <a:blip r:embed="rId2"/>
          <a:stretch>
            <a:fillRect/>
          </a:stretch>
        </p:blipFill>
        <p:spPr>
          <a:xfrm>
            <a:off x="304800" y="990600"/>
            <a:ext cx="8686800" cy="548640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400" b="1" dirty="0" smtClean="0">
                <a:latin typeface="Bookman Old Style" pitchFamily="18" charset="0"/>
              </a:rPr>
              <a:t>Hypothesis test </a:t>
            </a:r>
            <a:endParaRPr lang="en-US" sz="2400" dirty="0"/>
          </a:p>
        </p:txBody>
      </p:sp>
      <p:pic>
        <p:nvPicPr>
          <p:cNvPr id="4" name="Content Placeholder 3"/>
          <p:cNvPicPr>
            <a:picLocks noGrp="1" noChangeAspect="1"/>
          </p:cNvPicPr>
          <p:nvPr>
            <p:ph idx="1"/>
          </p:nvPr>
        </p:nvPicPr>
        <p:blipFill>
          <a:blip r:embed="rId2"/>
          <a:stretch>
            <a:fillRect/>
          </a:stretch>
        </p:blipFill>
        <p:spPr>
          <a:xfrm>
            <a:off x="228600" y="1371600"/>
            <a:ext cx="8686801" cy="4648199"/>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400" b="1" dirty="0" smtClean="0">
                <a:latin typeface="Bookman Old Style" pitchFamily="18" charset="0"/>
              </a:rPr>
              <a:t>Hypothesis test </a:t>
            </a:r>
            <a:endParaRPr lang="en-US" sz="2400" dirty="0"/>
          </a:p>
        </p:txBody>
      </p:sp>
      <p:pic>
        <p:nvPicPr>
          <p:cNvPr id="4" name="Content Placeholder 3"/>
          <p:cNvPicPr>
            <a:picLocks noGrp="1" noChangeAspect="1"/>
          </p:cNvPicPr>
          <p:nvPr>
            <p:ph idx="1"/>
          </p:nvPr>
        </p:nvPicPr>
        <p:blipFill>
          <a:blip r:embed="rId2"/>
          <a:stretch>
            <a:fillRect/>
          </a:stretch>
        </p:blipFill>
        <p:spPr>
          <a:xfrm>
            <a:off x="533400" y="1524000"/>
            <a:ext cx="8153399" cy="4038600"/>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latin typeface="Bookman Old Style" pitchFamily="18" charset="0"/>
              </a:rPr>
              <a:t>Hypothesis test </a:t>
            </a:r>
            <a:endParaRPr lang="en-US" sz="2400" dirty="0"/>
          </a:p>
        </p:txBody>
      </p:sp>
      <p:pic>
        <p:nvPicPr>
          <p:cNvPr id="4" name="Content Placeholder 3"/>
          <p:cNvPicPr>
            <a:picLocks noGrp="1" noChangeAspect="1"/>
          </p:cNvPicPr>
          <p:nvPr>
            <p:ph idx="1"/>
          </p:nvPr>
        </p:nvPicPr>
        <p:blipFill>
          <a:blip r:embed="rId2"/>
          <a:stretch>
            <a:fillRect/>
          </a:stretch>
        </p:blipFill>
        <p:spPr>
          <a:xfrm>
            <a:off x="381000" y="1828800"/>
            <a:ext cx="8458199" cy="38862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33400"/>
            <a:ext cx="8839200" cy="5867400"/>
          </a:xfrm>
        </p:spPr>
        <p:txBody>
          <a:bodyPr>
            <a:normAutofit fontScale="55000" lnSpcReduction="20000"/>
          </a:bodyPr>
          <a:lstStyle/>
          <a:p>
            <a:pPr algn="just">
              <a:lnSpc>
                <a:spcPct val="160000"/>
              </a:lnSpc>
              <a:buNone/>
            </a:pPr>
            <a:r>
              <a:rPr lang="en-US" dirty="0" smtClean="0">
                <a:latin typeface="Bookman Old Style" pitchFamily="18" charset="0"/>
              </a:rPr>
              <a:t>Variables can be classified as continuous and discrete variables.  </a:t>
            </a:r>
          </a:p>
          <a:p>
            <a:pPr lvl="0" algn="just" fontAlgn="auto">
              <a:lnSpc>
                <a:spcPct val="160000"/>
              </a:lnSpc>
            </a:pPr>
            <a:r>
              <a:rPr lang="en-US" b="1" u="sng" dirty="0" smtClean="0">
                <a:latin typeface="Bookman Old Style" pitchFamily="18" charset="0"/>
              </a:rPr>
              <a:t>Continuous Variables</a:t>
            </a:r>
            <a:r>
              <a:rPr lang="en-US" dirty="0" smtClean="0">
                <a:latin typeface="Bookman Old Style" pitchFamily="18" charset="0"/>
              </a:rPr>
              <a:t>: - are usually obtained by measurement not by counting. These are variables which assume or take any decimal value when collected. The variables like </a:t>
            </a:r>
            <a:r>
              <a:rPr lang="en-US" dirty="0" smtClean="0">
                <a:solidFill>
                  <a:srgbClr val="FF0000"/>
                </a:solidFill>
                <a:latin typeface="Bookman Old Style" pitchFamily="18" charset="0"/>
              </a:rPr>
              <a:t>age, 	time, height, income, price, temperature</a:t>
            </a:r>
            <a:r>
              <a:rPr lang="en-US" dirty="0" smtClean="0">
                <a:latin typeface="Bookman Old Style" pitchFamily="18" charset="0"/>
              </a:rPr>
              <a:t>, and etc are all continuous since the data collected from such variables can take decimal values.</a:t>
            </a:r>
          </a:p>
          <a:p>
            <a:pPr lvl="0" algn="just" fontAlgn="auto">
              <a:lnSpc>
                <a:spcPct val="160000"/>
              </a:lnSpc>
            </a:pPr>
            <a:r>
              <a:rPr lang="en-US" b="1" u="sng" dirty="0" smtClean="0">
                <a:latin typeface="Bookman Old Style" pitchFamily="18" charset="0"/>
              </a:rPr>
              <a:t>Discrete Variables</a:t>
            </a:r>
            <a:r>
              <a:rPr lang="en-US" dirty="0" smtClean="0">
                <a:latin typeface="Bookman Old Style" pitchFamily="18" charset="0"/>
              </a:rPr>
              <a:t>: - are obtained by counting. A discrete variable takes always whole number values that are counted.  Example variables such as </a:t>
            </a:r>
            <a:r>
              <a:rPr lang="en-US" dirty="0" smtClean="0">
                <a:solidFill>
                  <a:srgbClr val="FF0000"/>
                </a:solidFill>
                <a:latin typeface="Bookman Old Style" pitchFamily="18" charset="0"/>
              </a:rPr>
              <a:t>number of students, number of errors per page, number of accidents on traffic line, number of defective or non-defective items produced in production line.</a:t>
            </a:r>
          </a:p>
          <a:p>
            <a:pPr algn="just">
              <a:lnSpc>
                <a:spcPct val="160000"/>
              </a:lnSpc>
              <a:buNone/>
            </a:pPr>
            <a:r>
              <a:rPr lang="en-US" dirty="0" smtClean="0">
                <a:latin typeface="Bookman Old Style" pitchFamily="18" charset="0"/>
              </a:rPr>
              <a:t>Various econometricians used different ways of wordings to define </a:t>
            </a:r>
            <a:r>
              <a:rPr lang="en-US" b="1" i="1" dirty="0" smtClean="0">
                <a:latin typeface="Bookman Old Style" pitchFamily="18" charset="0"/>
              </a:rPr>
              <a:t>econometrics</a:t>
            </a:r>
            <a:r>
              <a:rPr lang="en-US" dirty="0" smtClean="0">
                <a:latin typeface="Bookman Old Style" pitchFamily="18" charset="0"/>
              </a:rPr>
              <a:t>. But if we distill the fundamental features/concepts of all the definitions, we may obtain the following definition.</a:t>
            </a:r>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latin typeface="Bookman Old Style" pitchFamily="18" charset="0"/>
              </a:rPr>
              <a:t>Hypothesis test </a:t>
            </a:r>
            <a:endParaRPr lang="en-US" sz="2400" dirty="0"/>
          </a:p>
        </p:txBody>
      </p:sp>
      <p:pic>
        <p:nvPicPr>
          <p:cNvPr id="4" name="Content Placeholder 3"/>
          <p:cNvPicPr>
            <a:picLocks noGrp="1" noChangeAspect="1"/>
          </p:cNvPicPr>
          <p:nvPr>
            <p:ph idx="1"/>
          </p:nvPr>
        </p:nvPicPr>
        <p:blipFill>
          <a:blip r:embed="rId2"/>
          <a:stretch>
            <a:fillRect/>
          </a:stretch>
        </p:blipFill>
        <p:spPr>
          <a:xfrm>
            <a:off x="457200" y="1600200"/>
            <a:ext cx="8153400" cy="4038600"/>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latin typeface="Bookman Old Style" pitchFamily="18" charset="0"/>
              </a:rPr>
              <a:t>Hypothesis test </a:t>
            </a:r>
            <a:endParaRPr lang="en-US" sz="2400" dirty="0"/>
          </a:p>
        </p:txBody>
      </p:sp>
      <p:pic>
        <p:nvPicPr>
          <p:cNvPr id="4" name="Content Placeholder 3"/>
          <p:cNvPicPr>
            <a:picLocks noGrp="1" noChangeAspect="1"/>
          </p:cNvPicPr>
          <p:nvPr>
            <p:ph idx="1"/>
          </p:nvPr>
        </p:nvPicPr>
        <p:blipFill>
          <a:blip r:embed="rId2"/>
          <a:stretch>
            <a:fillRect/>
          </a:stretch>
        </p:blipFill>
        <p:spPr>
          <a:xfrm>
            <a:off x="228600" y="1447800"/>
            <a:ext cx="8686800" cy="5029200"/>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400" b="1" dirty="0" smtClean="0">
                <a:latin typeface="Bookman Old Style" pitchFamily="18" charset="0"/>
              </a:rPr>
              <a:t>Hypothesis test </a:t>
            </a:r>
            <a:endParaRPr lang="en-US" sz="2400" dirty="0"/>
          </a:p>
        </p:txBody>
      </p:sp>
      <p:pic>
        <p:nvPicPr>
          <p:cNvPr id="4" name="Content Placeholder 3"/>
          <p:cNvPicPr>
            <a:picLocks noGrp="1" noChangeAspect="1"/>
          </p:cNvPicPr>
          <p:nvPr>
            <p:ph idx="1"/>
          </p:nvPr>
        </p:nvPicPr>
        <p:blipFill>
          <a:blip r:embed="rId2"/>
          <a:stretch>
            <a:fillRect/>
          </a:stretch>
        </p:blipFill>
        <p:spPr>
          <a:xfrm>
            <a:off x="304800" y="1219200"/>
            <a:ext cx="8534400" cy="4953000"/>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sz="2400" b="1" dirty="0" smtClean="0">
                <a:latin typeface="Bookman Old Style" pitchFamily="18" charset="0"/>
              </a:rPr>
              <a:t>Summary </a:t>
            </a:r>
            <a:endParaRPr lang="en-US" sz="2400" b="1" dirty="0">
              <a:latin typeface="Bookman Old Style" pitchFamily="18" charset="0"/>
            </a:endParaRPr>
          </a:p>
        </p:txBody>
      </p:sp>
      <p:sp>
        <p:nvSpPr>
          <p:cNvPr id="3" name="Content Placeholder 2"/>
          <p:cNvSpPr>
            <a:spLocks noGrp="1"/>
          </p:cNvSpPr>
          <p:nvPr>
            <p:ph idx="1"/>
          </p:nvPr>
        </p:nvSpPr>
        <p:spPr>
          <a:xfrm>
            <a:off x="152400" y="838200"/>
            <a:ext cx="8763000" cy="5715000"/>
          </a:xfrm>
        </p:spPr>
        <p:txBody>
          <a:bodyPr>
            <a:normAutofit/>
          </a:bodyPr>
          <a:lstStyle/>
          <a:p>
            <a:pPr algn="just">
              <a:lnSpc>
                <a:spcPct val="170000"/>
              </a:lnSpc>
            </a:pPr>
            <a:r>
              <a:rPr lang="en-US" sz="1600" dirty="0" smtClean="0">
                <a:latin typeface="Bookman Old Style" pitchFamily="18" charset="0"/>
              </a:rPr>
              <a:t>Given a random sample, the method of ordinary least squares is used to estimate the slope and intercept parameters in the population model. </a:t>
            </a:r>
          </a:p>
          <a:p>
            <a:pPr algn="just">
              <a:lnSpc>
                <a:spcPct val="170000"/>
              </a:lnSpc>
            </a:pPr>
            <a:r>
              <a:rPr lang="en-US" sz="1600" dirty="0" smtClean="0">
                <a:latin typeface="Bookman Old Style" pitchFamily="18" charset="0"/>
              </a:rPr>
              <a:t> two issues of practical importance: (1) the behavior of the OLS estimates when we change the units of measurement of the dependent variable or the independent variable and (2) the use of the natural log to allow for constant elasticity and constant semi-elasticity models. </a:t>
            </a:r>
          </a:p>
          <a:p>
            <a:pPr algn="just">
              <a:lnSpc>
                <a:spcPct val="170000"/>
              </a:lnSpc>
            </a:pPr>
            <a:r>
              <a:rPr lang="en-US" sz="1600" dirty="0" smtClean="0">
                <a:latin typeface="Bookman Old Style" pitchFamily="18" charset="0"/>
              </a:rPr>
              <a:t>under the four Assumptions SLR.1 through SLR.4, the OLS estimators are unbiased. The key assumption is that the error term u has zero mean given any value of the independent variable x. Unfortunately, there are reasons to think this is false in many social science applications of simple regression, where the omitted factors in u are often correlated with x. </a:t>
            </a:r>
          </a:p>
          <a:p>
            <a:pPr algn="just">
              <a:lnSpc>
                <a:spcPct val="170000"/>
              </a:lnSpc>
            </a:pPr>
            <a:r>
              <a:rPr lang="en-US" sz="1600" dirty="0" smtClean="0">
                <a:latin typeface="Bookman Old Style" pitchFamily="18" charset="0"/>
              </a:rPr>
              <a:t>When we add the assumption that the variance of the error given x is constant, we get simple formulas for the sampling variances of the OLS estimators. </a:t>
            </a:r>
            <a:endParaRPr lang="en-US" sz="1600" dirty="0">
              <a:latin typeface="Bookman Old Style"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1"/>
            <a:ext cx="8229600" cy="5181600"/>
          </a:xfrm>
        </p:spPr>
        <p:txBody>
          <a:bodyPr>
            <a:normAutofit fontScale="92500"/>
          </a:bodyPr>
          <a:lstStyle/>
          <a:p>
            <a:pPr>
              <a:lnSpc>
                <a:spcPct val="150000"/>
              </a:lnSpc>
            </a:pPr>
            <a:r>
              <a:rPr lang="en-US" sz="2400" dirty="0" smtClean="0">
                <a:latin typeface="Bookman Old Style" pitchFamily="18" charset="0"/>
              </a:rPr>
              <a:t>the variance of the slope estimator increases as the error variance increases, and it decreases when there is more sample variation in the independent variable.</a:t>
            </a:r>
          </a:p>
          <a:p>
            <a:pPr>
              <a:lnSpc>
                <a:spcPct val="150000"/>
              </a:lnSpc>
              <a:buNone/>
            </a:pPr>
            <a:endParaRPr lang="en-US" sz="2400" dirty="0" smtClean="0">
              <a:latin typeface="Bookman Old Style" pitchFamily="18" charset="0"/>
            </a:endParaRPr>
          </a:p>
          <a:p>
            <a:pPr>
              <a:lnSpc>
                <a:spcPct val="150000"/>
              </a:lnSpc>
            </a:pPr>
            <a:r>
              <a:rPr lang="en-US" sz="2400" dirty="0" smtClean="0">
                <a:latin typeface="Bookman Old Style" pitchFamily="18" charset="0"/>
              </a:rPr>
              <a:t>The Gauss-Markov assumptions for simple regression , It is important to remember that only SLR.1 through SLR.4 are needed to show estimators are unbiased. We added the </a:t>
            </a:r>
            <a:r>
              <a:rPr lang="en-US" sz="2400" dirty="0" err="1" smtClean="0">
                <a:latin typeface="Bookman Old Style" pitchFamily="18" charset="0"/>
              </a:rPr>
              <a:t>homoskedasticity</a:t>
            </a:r>
            <a:r>
              <a:rPr lang="en-US" sz="2400" dirty="0" smtClean="0">
                <a:latin typeface="Bookman Old Style" pitchFamily="18" charset="0"/>
              </a:rPr>
              <a:t> assumption, SLR.5, to obtain the usual OLS variance formulas </a:t>
            </a:r>
          </a:p>
          <a:p>
            <a:pPr>
              <a:lnSpc>
                <a:spcPct val="150000"/>
              </a:lnSpc>
            </a:pPr>
            <a:endParaRPr lang="en-US" sz="2400" dirty="0">
              <a:latin typeface="Bookman Old Style"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Grp="1" noChangeAspect="1" noChangeArrowheads="1"/>
          </p:cNvPicPr>
          <p:nvPr>
            <p:ph idx="1"/>
          </p:nvPr>
        </p:nvPicPr>
        <p:blipFill>
          <a:blip r:embed="rId2"/>
          <a:srcRect/>
          <a:stretch>
            <a:fillRect/>
          </a:stretch>
        </p:blipFill>
        <p:spPr bwMode="auto">
          <a:xfrm>
            <a:off x="228600" y="685800"/>
            <a:ext cx="8686800" cy="586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700" b="1" dirty="0" smtClean="0">
                <a:latin typeface="Bookman Old Style" pitchFamily="18" charset="0"/>
              </a:rPr>
              <a:t>Exercise1.</a:t>
            </a:r>
            <a:endParaRPr lang="en-US" dirty="0"/>
          </a:p>
        </p:txBody>
      </p:sp>
      <p:pic>
        <p:nvPicPr>
          <p:cNvPr id="39938" name="Picture 2"/>
          <p:cNvPicPr>
            <a:picLocks noGrp="1" noChangeAspect="1" noChangeArrowheads="1"/>
          </p:cNvPicPr>
          <p:nvPr>
            <p:ph idx="1"/>
          </p:nvPr>
        </p:nvPicPr>
        <p:blipFill>
          <a:blip r:embed="rId2"/>
          <a:srcRect/>
          <a:stretch>
            <a:fillRect/>
          </a:stretch>
        </p:blipFill>
        <p:spPr bwMode="auto">
          <a:xfrm>
            <a:off x="152400" y="914400"/>
            <a:ext cx="8839200" cy="571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800" b="1" dirty="0" smtClean="0">
                <a:latin typeface="Bookman Old Style" pitchFamily="18" charset="0"/>
              </a:rPr>
              <a:t>Exercise2.</a:t>
            </a:r>
            <a:endParaRPr lang="en-US" sz="2800" dirty="0"/>
          </a:p>
        </p:txBody>
      </p:sp>
      <p:pic>
        <p:nvPicPr>
          <p:cNvPr id="40962" name="Picture 2"/>
          <p:cNvPicPr>
            <a:picLocks noGrp="1" noChangeAspect="1" noChangeArrowheads="1"/>
          </p:cNvPicPr>
          <p:nvPr>
            <p:ph idx="1"/>
          </p:nvPr>
        </p:nvPicPr>
        <p:blipFill>
          <a:blip r:embed="rId2"/>
          <a:srcRect/>
          <a:stretch>
            <a:fillRect/>
          </a:stretch>
        </p:blipFill>
        <p:spPr bwMode="auto">
          <a:xfrm>
            <a:off x="152400" y="1295400"/>
            <a:ext cx="8839200" cy="3886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2400" b="1" dirty="0" smtClean="0">
                <a:latin typeface="Bookman Old Style" pitchFamily="18" charset="0"/>
              </a:rPr>
              <a:t>Chapter Two: The Classical Multiple Linear Regression Model </a:t>
            </a:r>
            <a:endParaRPr lang="en-US" sz="2400" b="1" dirty="0">
              <a:latin typeface="Bookman Old Style" pitchFamily="18" charset="0"/>
            </a:endParaRPr>
          </a:p>
        </p:txBody>
      </p:sp>
      <p:sp>
        <p:nvSpPr>
          <p:cNvPr id="3" name="Content Placeholder 2"/>
          <p:cNvSpPr>
            <a:spLocks noGrp="1"/>
          </p:cNvSpPr>
          <p:nvPr>
            <p:ph idx="1"/>
          </p:nvPr>
        </p:nvSpPr>
        <p:spPr>
          <a:xfrm>
            <a:off x="152400" y="1295400"/>
            <a:ext cx="8763000" cy="5334000"/>
          </a:xfrm>
        </p:spPr>
        <p:txBody>
          <a:bodyPr>
            <a:normAutofit fontScale="55000" lnSpcReduction="20000"/>
          </a:bodyPr>
          <a:lstStyle/>
          <a:p>
            <a:pPr algn="just">
              <a:lnSpc>
                <a:spcPct val="170000"/>
              </a:lnSpc>
            </a:pPr>
            <a:r>
              <a:rPr lang="en-US" dirty="0" smtClean="0">
                <a:latin typeface="Bookman Old Style" pitchFamily="18" charset="0"/>
              </a:rPr>
              <a:t>Multiple regression analysis is more amenable to ceteris paribus analysis because it allows us to explicitly control for many other factors that simultaneously affect the dependent variable. </a:t>
            </a:r>
          </a:p>
          <a:p>
            <a:pPr algn="just">
              <a:lnSpc>
                <a:spcPct val="170000"/>
              </a:lnSpc>
            </a:pPr>
            <a:r>
              <a:rPr lang="en-US" dirty="0" smtClean="0">
                <a:latin typeface="Bookman Old Style" pitchFamily="18" charset="0"/>
              </a:rPr>
              <a:t>This is important both for testing economic theories and for evaluating policy effects when we must rely on </a:t>
            </a:r>
            <a:r>
              <a:rPr lang="en-US" dirty="0" err="1" smtClean="0">
                <a:latin typeface="Bookman Old Style" pitchFamily="18" charset="0"/>
              </a:rPr>
              <a:t>nonexperimental</a:t>
            </a:r>
            <a:r>
              <a:rPr lang="en-US" dirty="0" smtClean="0">
                <a:latin typeface="Bookman Old Style" pitchFamily="18" charset="0"/>
              </a:rPr>
              <a:t> data.  </a:t>
            </a:r>
          </a:p>
          <a:p>
            <a:pPr algn="just">
              <a:lnSpc>
                <a:spcPct val="170000"/>
              </a:lnSpc>
            </a:pPr>
            <a:r>
              <a:rPr lang="en-US" dirty="0" smtClean="0">
                <a:latin typeface="Bookman Old Style" pitchFamily="18" charset="0"/>
              </a:rPr>
              <a:t>Because multiple regression models can accommodate many explanatory variables that may be correlated, we can hope to infer causality in cases where simple regression analysis would be misleading. </a:t>
            </a:r>
          </a:p>
          <a:p>
            <a:pPr algn="just">
              <a:lnSpc>
                <a:spcPct val="170000"/>
              </a:lnSpc>
            </a:pPr>
            <a:r>
              <a:rPr lang="en-US" dirty="0" smtClean="0">
                <a:latin typeface="Bookman Old Style" pitchFamily="18" charset="0"/>
              </a:rPr>
              <a:t>Naturally, if we add more factors to our model that are useful for explaining  y, then more of the variation in y can be explained. </a:t>
            </a:r>
          </a:p>
          <a:p>
            <a:pPr algn="just">
              <a:lnSpc>
                <a:spcPct val="170000"/>
              </a:lnSpc>
            </a:pPr>
            <a:r>
              <a:rPr lang="en-US" dirty="0" smtClean="0">
                <a:latin typeface="Bookman Old Style" pitchFamily="18" charset="0"/>
              </a:rPr>
              <a:t>Thus, multiple regression analysis can be used to build better models for predicting the dependent variable. </a:t>
            </a:r>
            <a:endParaRPr lang="en-US" dirty="0">
              <a:latin typeface="Bookman Old Style"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04800" y="762000"/>
            <a:ext cx="8534400" cy="5715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sz="3200" dirty="0" smtClean="0">
                <a:latin typeface="Bookman Old Style" pitchFamily="18" charset="0"/>
              </a:rPr>
              <a:t>Definition of econometrics </a:t>
            </a:r>
            <a:endParaRPr lang="en-US" sz="3200" dirty="0">
              <a:latin typeface="Bookman Old Style" pitchFamily="18" charset="0"/>
            </a:endParaRPr>
          </a:p>
        </p:txBody>
      </p:sp>
      <p:sp>
        <p:nvSpPr>
          <p:cNvPr id="3" name="Content Placeholder 2"/>
          <p:cNvSpPr>
            <a:spLocks noGrp="1"/>
          </p:cNvSpPr>
          <p:nvPr>
            <p:ph idx="1"/>
          </p:nvPr>
        </p:nvSpPr>
        <p:spPr>
          <a:xfrm>
            <a:off x="152400" y="990600"/>
            <a:ext cx="8763000" cy="5486400"/>
          </a:xfrm>
        </p:spPr>
        <p:txBody>
          <a:bodyPr>
            <a:normAutofit fontScale="47500" lnSpcReduction="20000"/>
          </a:bodyPr>
          <a:lstStyle/>
          <a:p>
            <a:pPr algn="just">
              <a:lnSpc>
                <a:spcPct val="160000"/>
              </a:lnSpc>
            </a:pPr>
            <a:r>
              <a:rPr lang="en-US" b="1" dirty="0" smtClean="0">
                <a:latin typeface="Bookman Old Style" pitchFamily="18" charset="0"/>
              </a:rPr>
              <a:t>Econometrics:</a:t>
            </a:r>
            <a:r>
              <a:rPr lang="en-US" dirty="0" smtClean="0">
                <a:latin typeface="Bookman Old Style" pitchFamily="18" charset="0"/>
              </a:rPr>
              <a:t> is a science which integrates  economic theory, economic statistics, and mathematical economics to investigate the </a:t>
            </a:r>
            <a:r>
              <a:rPr lang="en-US" dirty="0" smtClean="0">
                <a:solidFill>
                  <a:srgbClr val="FF0000"/>
                </a:solidFill>
                <a:latin typeface="Bookman Old Style" pitchFamily="18" charset="0"/>
              </a:rPr>
              <a:t>empirical support </a:t>
            </a:r>
            <a:r>
              <a:rPr lang="en-US" dirty="0" smtClean="0">
                <a:latin typeface="Bookman Old Style" pitchFamily="18" charset="0"/>
              </a:rPr>
              <a:t>the general schematic law established by </a:t>
            </a:r>
            <a:r>
              <a:rPr lang="en-US" dirty="0" smtClean="0">
                <a:solidFill>
                  <a:srgbClr val="FF0000"/>
                </a:solidFill>
                <a:latin typeface="Bookman Old Style" pitchFamily="18" charset="0"/>
              </a:rPr>
              <a:t>economic theory. </a:t>
            </a:r>
          </a:p>
          <a:p>
            <a:pPr algn="just">
              <a:lnSpc>
                <a:spcPct val="160000"/>
              </a:lnSpc>
              <a:buNone/>
            </a:pPr>
            <a:r>
              <a:rPr lang="en-US" dirty="0" smtClean="0">
                <a:latin typeface="Bookman Old Style" pitchFamily="18" charset="0"/>
              </a:rPr>
              <a:t>It is a special type of economic analysis and research in which the general economic theories, formulated in mathematical terms, is combined with </a:t>
            </a:r>
            <a:r>
              <a:rPr lang="en-US" dirty="0" smtClean="0">
                <a:solidFill>
                  <a:srgbClr val="FF0000"/>
                </a:solidFill>
                <a:latin typeface="Bookman Old Style" pitchFamily="18" charset="0"/>
              </a:rPr>
              <a:t>empirical measurements of economic phenomena. </a:t>
            </a:r>
          </a:p>
          <a:p>
            <a:pPr algn="just">
              <a:lnSpc>
                <a:spcPct val="160000"/>
              </a:lnSpc>
              <a:buNone/>
            </a:pPr>
            <a:r>
              <a:rPr lang="en-US" dirty="0" smtClean="0">
                <a:latin typeface="Bookman Old Style" pitchFamily="18" charset="0"/>
              </a:rPr>
              <a:t>Starting from the relationships of economic theory, we express them in mathematical terms so that they can be measured.  We then use specific methods, called econometric methods in order to obtain </a:t>
            </a:r>
            <a:r>
              <a:rPr lang="en-US" dirty="0" smtClean="0">
                <a:solidFill>
                  <a:srgbClr val="FF0000"/>
                </a:solidFill>
                <a:latin typeface="Bookman Old Style" pitchFamily="18" charset="0"/>
              </a:rPr>
              <a:t>numerical estimates of the coefficients </a:t>
            </a:r>
            <a:r>
              <a:rPr lang="en-US" dirty="0" smtClean="0">
                <a:latin typeface="Bookman Old Style" pitchFamily="18" charset="0"/>
              </a:rPr>
              <a:t>of the economic relationships.</a:t>
            </a:r>
          </a:p>
          <a:p>
            <a:pPr algn="just" fontAlgn="auto">
              <a:lnSpc>
                <a:spcPct val="160000"/>
              </a:lnSpc>
            </a:pPr>
            <a:r>
              <a:rPr lang="en-US" b="1" i="1" dirty="0" smtClean="0">
                <a:latin typeface="Bookman Old Style" pitchFamily="18" charset="0"/>
              </a:rPr>
              <a:t>Econometrics</a:t>
            </a:r>
            <a:r>
              <a:rPr lang="en-US" dirty="0" smtClean="0">
                <a:latin typeface="Bookman Old Style" pitchFamily="18" charset="0"/>
              </a:rPr>
              <a:t> is the application of statistical and mathematical techniques to the analysis of economic data with a purpose of verifying or refuting economic theories.</a:t>
            </a:r>
          </a:p>
          <a:p>
            <a:pPr algn="just">
              <a:lnSpc>
                <a:spcPct val="160000"/>
              </a:lnSpc>
            </a:pPr>
            <a:r>
              <a:rPr lang="en-US" b="1" i="1" dirty="0" smtClean="0">
                <a:latin typeface="Bookman Old Style" pitchFamily="18" charset="0"/>
              </a:rPr>
              <a:t>In short, econometrics may be considered as the integration of economics, mathematics, and statistics for the purpose of providing numerical values for the parameters of economic relationships and verifying economic theories. </a:t>
            </a:r>
            <a:endParaRPr lang="en-US" dirty="0" smtClean="0">
              <a:latin typeface="Bookman Old Style" pitchFamily="18" charset="0"/>
            </a:endParaRPr>
          </a:p>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33400" y="1066800"/>
            <a:ext cx="8077199" cy="5181600"/>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2400" b="1" dirty="0" smtClean="0">
                <a:latin typeface="Bookman Old Style" pitchFamily="18" charset="0"/>
              </a:rPr>
              <a:t>assumption</a:t>
            </a:r>
            <a:endParaRPr lang="en-US" sz="2400" b="1" dirty="0">
              <a:latin typeface="Bookman Old Style" pitchFamily="18" charset="0"/>
            </a:endParaRPr>
          </a:p>
        </p:txBody>
      </p:sp>
      <p:pic>
        <p:nvPicPr>
          <p:cNvPr id="4" name="Content Placeholder 3"/>
          <p:cNvPicPr>
            <a:picLocks noGrp="1" noChangeAspect="1"/>
          </p:cNvPicPr>
          <p:nvPr>
            <p:ph idx="1"/>
          </p:nvPr>
        </p:nvPicPr>
        <p:blipFill>
          <a:blip r:embed="rId2"/>
          <a:stretch>
            <a:fillRect/>
          </a:stretch>
        </p:blipFill>
        <p:spPr>
          <a:xfrm>
            <a:off x="1066800" y="1828800"/>
            <a:ext cx="7238999" cy="3428999"/>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400" b="1" dirty="0" smtClean="0">
                <a:latin typeface="Bookman Old Style" pitchFamily="18" charset="0"/>
              </a:rPr>
              <a:t>OLS estimators derivation </a:t>
            </a:r>
            <a:endParaRPr lang="en-US" sz="2400" b="1" dirty="0">
              <a:latin typeface="Bookman Old Style" pitchFamily="18" charset="0"/>
            </a:endParaRPr>
          </a:p>
        </p:txBody>
      </p:sp>
      <p:pic>
        <p:nvPicPr>
          <p:cNvPr id="4" name="Content Placeholder 3"/>
          <p:cNvPicPr>
            <a:picLocks noGrp="1" noChangeAspect="1"/>
          </p:cNvPicPr>
          <p:nvPr>
            <p:ph idx="1"/>
          </p:nvPr>
        </p:nvPicPr>
        <p:blipFill>
          <a:blip r:embed="rId2"/>
          <a:stretch>
            <a:fillRect/>
          </a:stretch>
        </p:blipFill>
        <p:spPr>
          <a:xfrm>
            <a:off x="533401" y="1600200"/>
            <a:ext cx="8153399" cy="4114800"/>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62000" y="1524000"/>
            <a:ext cx="7543799" cy="4114800"/>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400" b="1" dirty="0" smtClean="0">
                <a:latin typeface="Bookman Old Style" pitchFamily="18" charset="0"/>
              </a:rPr>
              <a:t>Coefficient of determination </a:t>
            </a:r>
            <a:endParaRPr lang="en-US" sz="2400" b="1" dirty="0"/>
          </a:p>
        </p:txBody>
      </p:sp>
      <p:pic>
        <p:nvPicPr>
          <p:cNvPr id="4" name="Content Placeholder 3"/>
          <p:cNvPicPr>
            <a:picLocks noGrp="1" noChangeAspect="1"/>
          </p:cNvPicPr>
          <p:nvPr>
            <p:ph idx="1"/>
          </p:nvPr>
        </p:nvPicPr>
        <p:blipFill>
          <a:blip r:embed="rId2"/>
          <a:stretch>
            <a:fillRect/>
          </a:stretch>
        </p:blipFill>
        <p:spPr>
          <a:xfrm>
            <a:off x="381000" y="1143000"/>
            <a:ext cx="8381999" cy="4876800"/>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400" b="1" dirty="0" smtClean="0">
                <a:latin typeface="Bookman Old Style" pitchFamily="18" charset="0"/>
              </a:rPr>
              <a:t>Hypothesis testing </a:t>
            </a:r>
            <a:endParaRPr lang="en-US" sz="2400" b="1" dirty="0"/>
          </a:p>
        </p:txBody>
      </p:sp>
      <p:pic>
        <p:nvPicPr>
          <p:cNvPr id="4" name="Content Placeholder 3"/>
          <p:cNvPicPr>
            <a:picLocks noGrp="1" noChangeAspect="1"/>
          </p:cNvPicPr>
          <p:nvPr>
            <p:ph idx="1"/>
          </p:nvPr>
        </p:nvPicPr>
        <p:blipFill>
          <a:blip r:embed="rId2"/>
          <a:stretch>
            <a:fillRect/>
          </a:stretch>
        </p:blipFill>
        <p:spPr>
          <a:xfrm>
            <a:off x="304800" y="1219200"/>
            <a:ext cx="8534400" cy="4953000"/>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sz="2400" b="1" dirty="0" smtClean="0">
                <a:latin typeface="Bookman Old Style" pitchFamily="18" charset="0"/>
              </a:rPr>
              <a:t>Specification in multiple regression፡  Accounting for nonlinearities </a:t>
            </a:r>
            <a:endParaRPr lang="en-US" sz="2400" b="1" dirty="0"/>
          </a:p>
        </p:txBody>
      </p:sp>
      <p:pic>
        <p:nvPicPr>
          <p:cNvPr id="4" name="Content Placeholder 3"/>
          <p:cNvPicPr>
            <a:picLocks noGrp="1" noChangeAspect="1"/>
          </p:cNvPicPr>
          <p:nvPr>
            <p:ph idx="1"/>
          </p:nvPr>
        </p:nvPicPr>
        <p:blipFill>
          <a:blip r:embed="rId2"/>
          <a:stretch>
            <a:fillRect/>
          </a:stretch>
        </p:blipFill>
        <p:spPr>
          <a:xfrm>
            <a:off x="304800" y="1295400"/>
            <a:ext cx="8534399" cy="5105400"/>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sz="2400" b="1" dirty="0" smtClean="0">
                <a:latin typeface="Bookman Old Style" pitchFamily="18" charset="0"/>
              </a:rPr>
              <a:t>Model Selection Criteria</a:t>
            </a:r>
            <a:endParaRPr lang="en-US" sz="2400" dirty="0">
              <a:latin typeface="Bookman Old Style" pitchFamily="18" charset="0"/>
            </a:endParaRPr>
          </a:p>
        </p:txBody>
      </p:sp>
      <p:sp>
        <p:nvSpPr>
          <p:cNvPr id="3" name="Content Placeholder 2"/>
          <p:cNvSpPr>
            <a:spLocks noGrp="1"/>
          </p:cNvSpPr>
          <p:nvPr>
            <p:ph idx="1"/>
          </p:nvPr>
        </p:nvSpPr>
        <p:spPr>
          <a:xfrm>
            <a:off x="152400" y="762000"/>
            <a:ext cx="8839200" cy="5943600"/>
          </a:xfrm>
        </p:spPr>
        <p:txBody>
          <a:bodyPr>
            <a:normAutofit/>
          </a:bodyPr>
          <a:lstStyle/>
          <a:p>
            <a:pPr>
              <a:lnSpc>
                <a:spcPct val="170000"/>
              </a:lnSpc>
              <a:buFont typeface="Wingdings" pitchFamily="2" charset="2"/>
              <a:buChar char="Ø"/>
            </a:pPr>
            <a:r>
              <a:rPr lang="en-US" sz="1700" b="1" i="1" dirty="0" smtClean="0">
                <a:latin typeface="Bookman Old Style" pitchFamily="18" charset="0"/>
              </a:rPr>
              <a:t>Be consistent with theory; that is, it must make good economic sense.</a:t>
            </a:r>
          </a:p>
          <a:p>
            <a:pPr>
              <a:lnSpc>
                <a:spcPct val="170000"/>
              </a:lnSpc>
              <a:buFont typeface="Wingdings" pitchFamily="2" charset="2"/>
              <a:buChar char="Ø"/>
            </a:pPr>
            <a:r>
              <a:rPr lang="en-US" sz="1700" b="1" i="1" dirty="0" smtClean="0">
                <a:latin typeface="Bookman Old Style" pitchFamily="18" charset="0"/>
              </a:rPr>
              <a:t>Have weakly exogenous </a:t>
            </a:r>
            <a:r>
              <a:rPr lang="en-US" sz="1700" b="1" i="1" dirty="0" err="1" smtClean="0">
                <a:latin typeface="Bookman Old Style" pitchFamily="18" charset="0"/>
              </a:rPr>
              <a:t>regressors</a:t>
            </a:r>
            <a:endParaRPr lang="en-US" sz="1700" dirty="0" smtClean="0">
              <a:latin typeface="Bookman Old Style" pitchFamily="18" charset="0"/>
            </a:endParaRPr>
          </a:p>
          <a:p>
            <a:pPr>
              <a:lnSpc>
                <a:spcPct val="170000"/>
              </a:lnSpc>
              <a:buFont typeface="Wingdings" pitchFamily="2" charset="2"/>
              <a:buChar char="Ø"/>
            </a:pPr>
            <a:r>
              <a:rPr lang="en-US" sz="1700" b="1" i="1" dirty="0" smtClean="0">
                <a:latin typeface="Bookman Old Style" pitchFamily="18" charset="0"/>
              </a:rPr>
              <a:t>Exhibit parameter constancy; that is, the values of the parameters</a:t>
            </a:r>
          </a:p>
          <a:p>
            <a:pPr>
              <a:lnSpc>
                <a:spcPct val="170000"/>
              </a:lnSpc>
              <a:buFont typeface="Wingdings" pitchFamily="2" charset="2"/>
              <a:buChar char="Ø"/>
            </a:pPr>
            <a:r>
              <a:rPr lang="en-US" sz="1700" b="1" i="1" dirty="0" smtClean="0">
                <a:latin typeface="Bookman Old Style" pitchFamily="18" charset="0"/>
              </a:rPr>
              <a:t>Exhibit data coherency; that is, the residuals estimated from the </a:t>
            </a:r>
            <a:r>
              <a:rPr lang="en-US" sz="1700" dirty="0" smtClean="0">
                <a:latin typeface="Bookman Old Style" pitchFamily="18" charset="0"/>
              </a:rPr>
              <a:t>model must be purely random (technically, white noise). In other words, if the regression model is adequate, the residuals from this model must be white noise. If that is not the case, there is some specification error in the model. </a:t>
            </a:r>
          </a:p>
          <a:p>
            <a:pPr>
              <a:lnSpc>
                <a:spcPct val="170000"/>
              </a:lnSpc>
              <a:buFont typeface="Wingdings" pitchFamily="2" charset="2"/>
              <a:buChar char="Ø"/>
            </a:pPr>
            <a:r>
              <a:rPr lang="en-US" sz="1700" b="1" i="1" dirty="0" smtClean="0">
                <a:latin typeface="Bookman Old Style" pitchFamily="18" charset="0"/>
              </a:rPr>
              <a:t>Be encompassing; that is, the model should encompass or include all </a:t>
            </a:r>
            <a:r>
              <a:rPr lang="en-US" sz="1700" dirty="0" smtClean="0">
                <a:latin typeface="Bookman Old Style" pitchFamily="18" charset="0"/>
              </a:rPr>
              <a:t>the rival models in the sense that it is capable of explaining their results. In short, other models cannot be an improvement over the chosen model.</a:t>
            </a:r>
            <a:endParaRPr lang="en-US" sz="1700" dirty="0">
              <a:latin typeface="Bookman Old Style" pitchFamily="18"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sz="2400" b="1" dirty="0" smtClean="0">
                <a:latin typeface="Bookman Old Style" pitchFamily="18" charset="0"/>
              </a:rPr>
              <a:t>Regression with dummy variables </a:t>
            </a:r>
            <a:endParaRPr lang="en-US" sz="2400" dirty="0"/>
          </a:p>
        </p:txBody>
      </p:sp>
      <p:sp>
        <p:nvSpPr>
          <p:cNvPr id="3" name="Content Placeholder 2"/>
          <p:cNvSpPr>
            <a:spLocks noGrp="1"/>
          </p:cNvSpPr>
          <p:nvPr>
            <p:ph idx="1"/>
          </p:nvPr>
        </p:nvSpPr>
        <p:spPr>
          <a:xfrm>
            <a:off x="152400" y="838200"/>
            <a:ext cx="8839200" cy="5867400"/>
          </a:xfrm>
        </p:spPr>
        <p:txBody>
          <a:bodyPr>
            <a:normAutofit fontScale="55000" lnSpcReduction="20000"/>
          </a:bodyPr>
          <a:lstStyle/>
          <a:p>
            <a:pPr>
              <a:lnSpc>
                <a:spcPct val="170000"/>
              </a:lnSpc>
            </a:pPr>
            <a:r>
              <a:rPr lang="en-US" dirty="0" smtClean="0">
                <a:latin typeface="Bookman Old Style" pitchFamily="18" charset="0"/>
              </a:rPr>
              <a:t>Dummy variables indicate the presence or absence of a “quality” or an attribute, such as male or female, black or white, Catholic or non-Catholic, Democrat or Republican, they are essentially </a:t>
            </a:r>
            <a:r>
              <a:rPr lang="en-US" i="1" dirty="0" smtClean="0">
                <a:latin typeface="Bookman Old Style" pitchFamily="18" charset="0"/>
              </a:rPr>
              <a:t>nominal scale </a:t>
            </a:r>
            <a:r>
              <a:rPr lang="en-US" dirty="0" smtClean="0">
                <a:latin typeface="Bookman Old Style" pitchFamily="18" charset="0"/>
              </a:rPr>
              <a:t>variables. One way we could “quantify” such attributes is by constructing artificial variables that take on values of 1 or 0, 1 indicating the presence (or possession) of that attribute and 0 indicating the absence of that attribute.</a:t>
            </a:r>
          </a:p>
          <a:p>
            <a:pPr>
              <a:lnSpc>
                <a:spcPct val="170000"/>
              </a:lnSpc>
              <a:buNone/>
            </a:pPr>
            <a:r>
              <a:rPr lang="en-US" dirty="0" smtClean="0">
                <a:latin typeface="Bookman Old Style" pitchFamily="18" charset="0"/>
              </a:rPr>
              <a:t>For example 1 may indicate that a person is a female and 0 may designate a male; or 1 may indicate that a person is a college graduate, and 0 that the person is not, and so on. </a:t>
            </a:r>
          </a:p>
          <a:p>
            <a:pPr>
              <a:lnSpc>
                <a:spcPct val="170000"/>
              </a:lnSpc>
            </a:pPr>
            <a:r>
              <a:rPr lang="en-US" dirty="0" smtClean="0">
                <a:latin typeface="Bookman Old Style" pitchFamily="18" charset="0"/>
              </a:rPr>
              <a:t>Variables that assume such 0 and 1 values are called </a:t>
            </a:r>
            <a:r>
              <a:rPr lang="en-US" b="1" dirty="0" smtClean="0">
                <a:latin typeface="Bookman Old Style" pitchFamily="18" charset="0"/>
              </a:rPr>
              <a:t>dummy variables.</a:t>
            </a:r>
          </a:p>
          <a:p>
            <a:pPr>
              <a:lnSpc>
                <a:spcPct val="170000"/>
              </a:lnSpc>
            </a:pPr>
            <a:r>
              <a:rPr lang="en-US" b="1" i="1" dirty="0" smtClean="0">
                <a:latin typeface="Bookman Old Style" pitchFamily="18" charset="0"/>
              </a:rPr>
              <a:t>Such variables are thus essentially a device to classify </a:t>
            </a:r>
            <a:r>
              <a:rPr lang="en-US" i="1" dirty="0" smtClean="0">
                <a:latin typeface="Bookman Old Style" pitchFamily="18" charset="0"/>
              </a:rPr>
              <a:t>data into mutually exclusive categories such as male or female.</a:t>
            </a:r>
            <a:endParaRPr lang="en-US" dirty="0">
              <a:latin typeface="Bookman Old Style" pitchFamily="18"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400" b="1" dirty="0" smtClean="0">
                <a:latin typeface="Bookman Old Style" pitchFamily="18" charset="0"/>
              </a:rPr>
              <a:t>Con…</a:t>
            </a:r>
            <a:endParaRPr lang="en-US" sz="2400" b="1" dirty="0">
              <a:latin typeface="Bookman Old Style" pitchFamily="18" charset="0"/>
            </a:endParaRPr>
          </a:p>
        </p:txBody>
      </p:sp>
      <p:sp>
        <p:nvSpPr>
          <p:cNvPr id="3" name="Content Placeholder 2"/>
          <p:cNvSpPr>
            <a:spLocks noGrp="1"/>
          </p:cNvSpPr>
          <p:nvPr>
            <p:ph idx="1"/>
          </p:nvPr>
        </p:nvSpPr>
        <p:spPr>
          <a:xfrm>
            <a:off x="228600" y="990600"/>
            <a:ext cx="8686800" cy="5486400"/>
          </a:xfrm>
        </p:spPr>
        <p:txBody>
          <a:bodyPr>
            <a:normAutofit fontScale="62500" lnSpcReduction="20000"/>
          </a:bodyPr>
          <a:lstStyle/>
          <a:p>
            <a:pPr>
              <a:lnSpc>
                <a:spcPct val="170000"/>
              </a:lnSpc>
            </a:pPr>
            <a:r>
              <a:rPr lang="en-US" dirty="0" smtClean="0">
                <a:latin typeface="Bookman Old Style" pitchFamily="18" charset="0"/>
              </a:rPr>
              <a:t>Dummy variables can be incorporated in regression models just as easily as quantitative variables.</a:t>
            </a:r>
          </a:p>
          <a:p>
            <a:pPr>
              <a:lnSpc>
                <a:spcPct val="170000"/>
              </a:lnSpc>
              <a:buNone/>
            </a:pPr>
            <a:r>
              <a:rPr lang="en-US" b="1" dirty="0" smtClean="0">
                <a:latin typeface="Bookman Old Style" pitchFamily="18" charset="0"/>
              </a:rPr>
              <a:t>Caution in the Use of Dummy Variables</a:t>
            </a:r>
          </a:p>
          <a:p>
            <a:pPr>
              <a:lnSpc>
                <a:spcPct val="170000"/>
              </a:lnSpc>
            </a:pPr>
            <a:r>
              <a:rPr lang="en-US" b="1" dirty="0" smtClean="0">
                <a:latin typeface="Bookman Old Style" pitchFamily="18" charset="0"/>
              </a:rPr>
              <a:t>If a qualitative variable has m categories, introduce only (</a:t>
            </a:r>
            <a:r>
              <a:rPr lang="en-US" b="1" i="1" dirty="0" smtClean="0">
                <a:latin typeface="Bookman Old Style" pitchFamily="18" charset="0"/>
              </a:rPr>
              <a:t>m − 1) dummy variables. </a:t>
            </a:r>
          </a:p>
          <a:p>
            <a:pPr>
              <a:lnSpc>
                <a:spcPct val="170000"/>
              </a:lnSpc>
            </a:pPr>
            <a:r>
              <a:rPr lang="en-US" dirty="0" smtClean="0">
                <a:latin typeface="Bookman Old Style" pitchFamily="18" charset="0"/>
              </a:rPr>
              <a:t>Unless there may happen </a:t>
            </a:r>
            <a:r>
              <a:rPr lang="en-US" b="1" dirty="0" smtClean="0">
                <a:latin typeface="Bookman Old Style" pitchFamily="18" charset="0"/>
              </a:rPr>
              <a:t>dummy variable trap, that is, the situation of perfect </a:t>
            </a:r>
            <a:r>
              <a:rPr lang="en-US" b="1" dirty="0" err="1" smtClean="0">
                <a:latin typeface="Bookman Old Style" pitchFamily="18" charset="0"/>
              </a:rPr>
              <a:t>collinearity</a:t>
            </a:r>
            <a:r>
              <a:rPr lang="en-US" b="1" dirty="0" smtClean="0">
                <a:latin typeface="Bookman Old Style" pitchFamily="18" charset="0"/>
              </a:rPr>
              <a:t> or perfect </a:t>
            </a:r>
            <a:r>
              <a:rPr lang="en-US" b="1" dirty="0" err="1" smtClean="0">
                <a:latin typeface="Bookman Old Style" pitchFamily="18" charset="0"/>
              </a:rPr>
              <a:t>multicollinearity</a:t>
            </a:r>
            <a:r>
              <a:rPr lang="en-US" b="1" dirty="0" smtClean="0">
                <a:latin typeface="Bookman Old Style" pitchFamily="18" charset="0"/>
              </a:rPr>
              <a:t>,</a:t>
            </a:r>
          </a:p>
          <a:p>
            <a:pPr>
              <a:lnSpc>
                <a:spcPct val="170000"/>
              </a:lnSpc>
            </a:pPr>
            <a:r>
              <a:rPr lang="en-US" dirty="0" smtClean="0">
                <a:latin typeface="Bookman Old Style" pitchFamily="18" charset="0"/>
              </a:rPr>
              <a:t>Thus, </a:t>
            </a:r>
            <a:r>
              <a:rPr lang="en-US" b="1" dirty="0" smtClean="0">
                <a:latin typeface="Bookman Old Style" pitchFamily="18" charset="0"/>
              </a:rPr>
              <a:t>For each qualitative </a:t>
            </a:r>
            <a:r>
              <a:rPr lang="en-US" b="1" dirty="0" err="1" smtClean="0">
                <a:latin typeface="Bookman Old Style" pitchFamily="18" charset="0"/>
              </a:rPr>
              <a:t>regressor</a:t>
            </a:r>
            <a:r>
              <a:rPr lang="en-US" b="1" dirty="0" smtClean="0">
                <a:latin typeface="Bookman Old Style" pitchFamily="18" charset="0"/>
              </a:rPr>
              <a:t> the number of dummy variables introduced must be one less than the categories of that variable. </a:t>
            </a:r>
            <a:endParaRPr lang="en-US" dirty="0">
              <a:latin typeface="Bookman Old Style"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400" dirty="0" smtClean="0">
                <a:latin typeface="Bookman Old Style" pitchFamily="18" charset="0"/>
              </a:rPr>
              <a:t>Econometrics vs. mathematical economics</a:t>
            </a:r>
            <a:endParaRPr lang="en-US" sz="2400" dirty="0"/>
          </a:p>
        </p:txBody>
      </p:sp>
      <p:pic>
        <p:nvPicPr>
          <p:cNvPr id="1026" name="Picture 2"/>
          <p:cNvPicPr>
            <a:picLocks noGrp="1" noChangeAspect="1" noChangeArrowheads="1"/>
          </p:cNvPicPr>
          <p:nvPr>
            <p:ph idx="1"/>
          </p:nvPr>
        </p:nvPicPr>
        <p:blipFill>
          <a:blip r:embed="rId2"/>
          <a:srcRect/>
          <a:stretch>
            <a:fillRect/>
          </a:stretch>
        </p:blipFill>
        <p:spPr bwMode="auto">
          <a:xfrm>
            <a:off x="152400" y="990600"/>
            <a:ext cx="8763000" cy="510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r>
              <a:rPr lang="en-US" sz="2400" b="1" dirty="0" smtClean="0">
                <a:latin typeface="Bookman Old Style" pitchFamily="18" charset="0"/>
              </a:rPr>
              <a:t>Con…</a:t>
            </a:r>
            <a:endParaRPr lang="en-US" sz="2400" b="1" dirty="0">
              <a:latin typeface="Bookman Old Style" pitchFamily="18" charset="0"/>
            </a:endParaRPr>
          </a:p>
        </p:txBody>
      </p:sp>
      <p:sp>
        <p:nvSpPr>
          <p:cNvPr id="3" name="Content Placeholder 2"/>
          <p:cNvSpPr>
            <a:spLocks noGrp="1"/>
          </p:cNvSpPr>
          <p:nvPr>
            <p:ph idx="1"/>
          </p:nvPr>
        </p:nvSpPr>
        <p:spPr>
          <a:xfrm>
            <a:off x="152400" y="990600"/>
            <a:ext cx="8763000" cy="5715000"/>
          </a:xfrm>
        </p:spPr>
        <p:txBody>
          <a:bodyPr>
            <a:normAutofit fontScale="55000" lnSpcReduction="20000"/>
          </a:bodyPr>
          <a:lstStyle/>
          <a:p>
            <a:pPr>
              <a:lnSpc>
                <a:spcPct val="170000"/>
              </a:lnSpc>
            </a:pPr>
            <a:r>
              <a:rPr lang="en-US" dirty="0" smtClean="0">
                <a:latin typeface="Bookman Old Style" pitchFamily="18" charset="0"/>
              </a:rPr>
              <a:t>The category for which no dummy variable is assigned is known as the </a:t>
            </a:r>
            <a:r>
              <a:rPr lang="en-US" b="1" dirty="0" smtClean="0">
                <a:latin typeface="Bookman Old Style" pitchFamily="18" charset="0"/>
              </a:rPr>
              <a:t>base, benchmark, control, comparison, reference, or omitted category. </a:t>
            </a:r>
            <a:r>
              <a:rPr lang="en-US" dirty="0" smtClean="0">
                <a:latin typeface="Bookman Old Style" pitchFamily="18" charset="0"/>
              </a:rPr>
              <a:t>And all comparisons are made in relation to the benchmark category.</a:t>
            </a:r>
          </a:p>
          <a:p>
            <a:pPr>
              <a:lnSpc>
                <a:spcPct val="170000"/>
              </a:lnSpc>
            </a:pPr>
            <a:r>
              <a:rPr lang="en-US" b="1" dirty="0" smtClean="0">
                <a:latin typeface="Bookman Old Style" pitchFamily="18" charset="0"/>
              </a:rPr>
              <a:t>The intercept value </a:t>
            </a:r>
            <a:r>
              <a:rPr lang="en-US" b="1" i="1" dirty="0" smtClean="0">
                <a:latin typeface="Bookman Old Style" pitchFamily="18" charset="0"/>
              </a:rPr>
              <a:t>represents the mean value of the benchmark </a:t>
            </a:r>
            <a:r>
              <a:rPr lang="en-US" dirty="0" smtClean="0">
                <a:latin typeface="Bookman Old Style" pitchFamily="18" charset="0"/>
              </a:rPr>
              <a:t>category. </a:t>
            </a:r>
          </a:p>
          <a:p>
            <a:pPr>
              <a:lnSpc>
                <a:spcPct val="170000"/>
              </a:lnSpc>
            </a:pPr>
            <a:r>
              <a:rPr lang="en-US" b="1" dirty="0" smtClean="0">
                <a:latin typeface="Bookman Old Style" pitchFamily="18" charset="0"/>
              </a:rPr>
              <a:t>The coefficients attached to the dummy variables are known </a:t>
            </a:r>
            <a:r>
              <a:rPr lang="en-US" dirty="0" smtClean="0">
                <a:latin typeface="Bookman Old Style" pitchFamily="18" charset="0"/>
              </a:rPr>
              <a:t>as the </a:t>
            </a:r>
            <a:r>
              <a:rPr lang="en-US" b="1" dirty="0" smtClean="0">
                <a:latin typeface="Bookman Old Style" pitchFamily="18" charset="0"/>
              </a:rPr>
              <a:t>differential intercept coefficients because they tell by </a:t>
            </a:r>
            <a:r>
              <a:rPr lang="en-US" b="1" smtClean="0">
                <a:latin typeface="Bookman Old Style" pitchFamily="18" charset="0"/>
              </a:rPr>
              <a:t>how much </a:t>
            </a:r>
            <a:r>
              <a:rPr lang="en-US" smtClean="0">
                <a:latin typeface="Bookman Old Style" pitchFamily="18" charset="0"/>
              </a:rPr>
              <a:t>the </a:t>
            </a:r>
            <a:r>
              <a:rPr lang="en-US" dirty="0" smtClean="0">
                <a:latin typeface="Bookman Old Style" pitchFamily="18" charset="0"/>
              </a:rPr>
              <a:t>value of the intercept that receives the value of 1 differs from </a:t>
            </a:r>
            <a:r>
              <a:rPr lang="en-US" smtClean="0">
                <a:latin typeface="Bookman Old Style" pitchFamily="18" charset="0"/>
              </a:rPr>
              <a:t>the intercept coefficient </a:t>
            </a:r>
            <a:r>
              <a:rPr lang="en-US" dirty="0" smtClean="0">
                <a:latin typeface="Bookman Old Style" pitchFamily="18" charset="0"/>
              </a:rPr>
              <a:t>of the benchmark category</a:t>
            </a:r>
            <a:r>
              <a:rPr lang="en-US" smtClean="0">
                <a:latin typeface="Bookman Old Style" pitchFamily="18" charset="0"/>
              </a:rPr>
              <a:t>. </a:t>
            </a:r>
          </a:p>
          <a:p>
            <a:pPr>
              <a:lnSpc>
                <a:spcPct val="170000"/>
              </a:lnSpc>
            </a:pPr>
            <a:r>
              <a:rPr lang="en-US" smtClean="0">
                <a:latin typeface="Bookman Old Style" pitchFamily="18" charset="0"/>
              </a:rPr>
              <a:t>If a qualitative variable has more than one category the choice of the benchmark category is strictly up to the researcher. </a:t>
            </a:r>
            <a:endParaRPr lang="en-US" dirty="0">
              <a:latin typeface="Bookman Old Style" pitchFamily="18"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400" b="1" dirty="0" smtClean="0">
                <a:latin typeface="Bookman Old Style" pitchFamily="18" charset="0"/>
              </a:rPr>
              <a:t>Regression with dummy variables: interpretations </a:t>
            </a:r>
            <a:endParaRPr lang="en-US" sz="2400" b="1" dirty="0"/>
          </a:p>
        </p:txBody>
      </p:sp>
      <p:pic>
        <p:nvPicPr>
          <p:cNvPr id="4" name="Content Placeholder 3"/>
          <p:cNvPicPr>
            <a:picLocks noGrp="1" noChangeAspect="1"/>
          </p:cNvPicPr>
          <p:nvPr>
            <p:ph idx="1"/>
          </p:nvPr>
        </p:nvPicPr>
        <p:blipFill>
          <a:blip r:embed="rId2"/>
          <a:stretch>
            <a:fillRect/>
          </a:stretch>
        </p:blipFill>
        <p:spPr>
          <a:xfrm>
            <a:off x="457200" y="1371600"/>
            <a:ext cx="8381999" cy="4800600"/>
          </a:xfrm>
          <a:prstGeom prst="rect">
            <a:avLst/>
          </a:prstGeo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04800" y="1066800"/>
            <a:ext cx="8458200" cy="556259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800" dirty="0" smtClean="0">
                <a:latin typeface="Bookman Old Style" pitchFamily="18" charset="0"/>
              </a:rPr>
              <a:t>Econometrics and modeling </a:t>
            </a:r>
            <a:endParaRPr lang="en-US" sz="2800" dirty="0">
              <a:latin typeface="Bookman Old Style" pitchFamily="18" charset="0"/>
            </a:endParaRPr>
          </a:p>
        </p:txBody>
      </p:sp>
      <p:sp>
        <p:nvSpPr>
          <p:cNvPr id="3" name="Content Placeholder 2"/>
          <p:cNvSpPr>
            <a:spLocks noGrp="1"/>
          </p:cNvSpPr>
          <p:nvPr>
            <p:ph idx="1"/>
          </p:nvPr>
        </p:nvSpPr>
        <p:spPr>
          <a:xfrm>
            <a:off x="228600" y="1066800"/>
            <a:ext cx="8686800" cy="5410200"/>
          </a:xfrm>
        </p:spPr>
        <p:txBody>
          <a:bodyPr>
            <a:normAutofit fontScale="70000" lnSpcReduction="20000"/>
          </a:bodyPr>
          <a:lstStyle/>
          <a:p>
            <a:pPr algn="just">
              <a:lnSpc>
                <a:spcPct val="150000"/>
              </a:lnSpc>
              <a:buNone/>
            </a:pPr>
            <a:r>
              <a:rPr lang="en-US" b="1" dirty="0" smtClean="0">
                <a:latin typeface="Bookman Old Style" pitchFamily="18" charset="0"/>
              </a:rPr>
              <a:t>Economic models:</a:t>
            </a:r>
            <a:endParaRPr lang="en-US" dirty="0" smtClean="0">
              <a:latin typeface="Bookman Old Style" pitchFamily="18" charset="0"/>
            </a:endParaRPr>
          </a:p>
          <a:p>
            <a:pPr algn="just">
              <a:lnSpc>
                <a:spcPct val="150000"/>
              </a:lnSpc>
            </a:pPr>
            <a:r>
              <a:rPr lang="en-US" dirty="0" smtClean="0">
                <a:latin typeface="Bookman Old Style" pitchFamily="18" charset="0"/>
              </a:rPr>
              <a:t>Economic models consist of the following three basic structural elements.</a:t>
            </a:r>
          </a:p>
          <a:p>
            <a:pPr algn="ctr">
              <a:lnSpc>
                <a:spcPct val="150000"/>
              </a:lnSpc>
              <a:buFont typeface="Wingdings" pitchFamily="2" charset="2"/>
              <a:buChar char="ü"/>
            </a:pPr>
            <a:r>
              <a:rPr lang="en-US" dirty="0" smtClean="0">
                <a:latin typeface="Bookman Old Style" pitchFamily="18" charset="0"/>
              </a:rPr>
              <a:t>A set of variables</a:t>
            </a:r>
          </a:p>
          <a:p>
            <a:pPr algn="ctr">
              <a:lnSpc>
                <a:spcPct val="150000"/>
              </a:lnSpc>
              <a:buFont typeface="Wingdings" pitchFamily="2" charset="2"/>
              <a:buChar char="ü"/>
            </a:pPr>
            <a:r>
              <a:rPr lang="en-US" dirty="0" smtClean="0">
                <a:latin typeface="Bookman Old Style" pitchFamily="18" charset="0"/>
              </a:rPr>
              <a:t>A list of fundamental relationships and</a:t>
            </a:r>
          </a:p>
          <a:p>
            <a:pPr algn="ctr">
              <a:lnSpc>
                <a:spcPct val="150000"/>
              </a:lnSpc>
              <a:buFont typeface="Wingdings" pitchFamily="2" charset="2"/>
              <a:buChar char="ü"/>
            </a:pPr>
            <a:r>
              <a:rPr lang="en-US" dirty="0" smtClean="0">
                <a:latin typeface="Bookman Old Style" pitchFamily="18" charset="0"/>
              </a:rPr>
              <a:t> A number of strategic coefficients</a:t>
            </a:r>
          </a:p>
          <a:p>
            <a:pPr algn="just">
              <a:lnSpc>
                <a:spcPct val="150000"/>
              </a:lnSpc>
              <a:buNone/>
            </a:pPr>
            <a:r>
              <a:rPr lang="en-US" b="1" dirty="0" smtClean="0">
                <a:latin typeface="Bookman Old Style" pitchFamily="18" charset="0"/>
              </a:rPr>
              <a:t>Econometric models:</a:t>
            </a:r>
            <a:endParaRPr lang="en-US" dirty="0" smtClean="0">
              <a:latin typeface="Bookman Old Style" pitchFamily="18" charset="0"/>
            </a:endParaRPr>
          </a:p>
          <a:p>
            <a:pPr algn="just">
              <a:lnSpc>
                <a:spcPct val="150000"/>
              </a:lnSpc>
            </a:pPr>
            <a:r>
              <a:rPr lang="en-US" dirty="0" smtClean="0">
                <a:latin typeface="Bookman Old Style" pitchFamily="18" charset="0"/>
              </a:rPr>
              <a:t>The most important characteristic of economic relationships is that they contain a random element which is ignored by mathematical economic models which postulate exact relationships between economic variables.</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400" dirty="0" smtClean="0">
                <a:latin typeface="Bookman Old Style" pitchFamily="18" charset="0"/>
              </a:rPr>
              <a:t>Methodology of econometrics</a:t>
            </a:r>
            <a:endParaRPr lang="en-US" sz="2400" dirty="0"/>
          </a:p>
        </p:txBody>
      </p:sp>
      <p:sp>
        <p:nvSpPr>
          <p:cNvPr id="3" name="Content Placeholder 2"/>
          <p:cNvSpPr>
            <a:spLocks noGrp="1"/>
          </p:cNvSpPr>
          <p:nvPr>
            <p:ph idx="1"/>
          </p:nvPr>
        </p:nvSpPr>
        <p:spPr>
          <a:xfrm>
            <a:off x="228600" y="1143000"/>
            <a:ext cx="8610600" cy="5334000"/>
          </a:xfrm>
        </p:spPr>
        <p:txBody>
          <a:bodyPr>
            <a:normAutofit fontScale="70000" lnSpcReduction="20000"/>
          </a:bodyPr>
          <a:lstStyle/>
          <a:p>
            <a:pPr algn="just">
              <a:lnSpc>
                <a:spcPct val="150000"/>
              </a:lnSpc>
            </a:pPr>
            <a:r>
              <a:rPr lang="en-US" dirty="0" smtClean="0">
                <a:latin typeface="Bookman Old Style" pitchFamily="18" charset="0"/>
              </a:rPr>
              <a:t>Econometric research is concerned with the measurement of the parameters of economic relationships and with the predication of the values of economic variables.   </a:t>
            </a:r>
          </a:p>
          <a:p>
            <a:pPr algn="just">
              <a:lnSpc>
                <a:spcPct val="150000"/>
              </a:lnSpc>
              <a:buNone/>
            </a:pPr>
            <a:r>
              <a:rPr lang="en-US" dirty="0" smtClean="0">
                <a:latin typeface="Bookman Old Style" pitchFamily="18" charset="0"/>
              </a:rPr>
              <a:t>econometric   research   or   inquiry generally proceeds along the following lines/stages.</a:t>
            </a:r>
          </a:p>
          <a:p>
            <a:pPr lvl="0" algn="just">
              <a:lnSpc>
                <a:spcPct val="150000"/>
              </a:lnSpc>
              <a:buFont typeface="Wingdings" pitchFamily="2" charset="2"/>
              <a:buChar char="Ø"/>
            </a:pPr>
            <a:r>
              <a:rPr lang="en-US" dirty="0" smtClean="0">
                <a:latin typeface="Bookman Old Style" pitchFamily="18" charset="0"/>
              </a:rPr>
              <a:t>Specification the model</a:t>
            </a:r>
          </a:p>
          <a:p>
            <a:pPr lvl="0" algn="just">
              <a:lnSpc>
                <a:spcPct val="150000"/>
              </a:lnSpc>
              <a:buFont typeface="Wingdings" pitchFamily="2" charset="2"/>
              <a:buChar char="Ø"/>
            </a:pPr>
            <a:r>
              <a:rPr lang="en-US" dirty="0" smtClean="0">
                <a:latin typeface="Bookman Old Style" pitchFamily="18" charset="0"/>
              </a:rPr>
              <a:t>Estimation of the model</a:t>
            </a:r>
          </a:p>
          <a:p>
            <a:pPr lvl="0" algn="just">
              <a:lnSpc>
                <a:spcPct val="150000"/>
              </a:lnSpc>
              <a:buFont typeface="Wingdings" pitchFamily="2" charset="2"/>
              <a:buChar char="Ø"/>
            </a:pPr>
            <a:r>
              <a:rPr lang="en-US" dirty="0" smtClean="0">
                <a:latin typeface="Bookman Old Style" pitchFamily="18" charset="0"/>
              </a:rPr>
              <a:t>Evaluation of the estimates</a:t>
            </a:r>
          </a:p>
          <a:p>
            <a:pPr lvl="0" algn="just">
              <a:lnSpc>
                <a:spcPct val="150000"/>
              </a:lnSpc>
              <a:buFont typeface="Wingdings" pitchFamily="2" charset="2"/>
              <a:buChar char="Ø"/>
            </a:pPr>
            <a:r>
              <a:rPr lang="en-US" dirty="0" smtClean="0">
                <a:latin typeface="Bookman Old Style" pitchFamily="18" charset="0"/>
              </a:rPr>
              <a:t>Evaluation of he forecasting power of the estimated model</a:t>
            </a:r>
          </a:p>
          <a:p>
            <a:pPr>
              <a:buNone/>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1305</TotalTime>
  <Words>2219</Words>
  <Application>Microsoft Office PowerPoint</Application>
  <PresentationFormat>On-screen Show (4:3)</PresentationFormat>
  <Paragraphs>179</Paragraphs>
  <Slides>72</Slides>
  <Notes>1</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Office Theme</vt:lpstr>
      <vt:lpstr>Financial econometrics </vt:lpstr>
      <vt:lpstr>Basic terms </vt:lpstr>
      <vt:lpstr> Scales of Measurement </vt:lpstr>
      <vt:lpstr>Slide 4</vt:lpstr>
      <vt:lpstr>Slide 5</vt:lpstr>
      <vt:lpstr>Definition of econometrics </vt:lpstr>
      <vt:lpstr>Econometrics vs. mathematical economics</vt:lpstr>
      <vt:lpstr>Econometrics and modeling </vt:lpstr>
      <vt:lpstr>Methodology of econometrics</vt:lpstr>
      <vt:lpstr>Slide 10</vt:lpstr>
      <vt:lpstr>Slide 11</vt:lpstr>
      <vt:lpstr>Slide 12</vt:lpstr>
      <vt:lpstr>Definition of the Simple Regression Model</vt:lpstr>
      <vt:lpstr>Slide 14</vt:lpstr>
      <vt:lpstr>Slide 15</vt:lpstr>
      <vt:lpstr>PRF and SRF</vt:lpstr>
      <vt:lpstr>Slide 17</vt:lpstr>
      <vt:lpstr>PRF</vt:lpstr>
      <vt:lpstr>PRF </vt:lpstr>
      <vt:lpstr>SRF</vt:lpstr>
      <vt:lpstr>SRF</vt:lpstr>
      <vt:lpstr>SRF</vt:lpstr>
      <vt:lpstr>Slide 23</vt:lpstr>
      <vt:lpstr>Deriving ordinary least squares (OLS) </vt:lpstr>
      <vt:lpstr>Con…..</vt:lpstr>
      <vt:lpstr>Con…</vt:lpstr>
      <vt:lpstr>Con…</vt:lpstr>
      <vt:lpstr>Con…</vt:lpstr>
      <vt:lpstr>Assumptions  of SLR(for unbiased estimates)</vt:lpstr>
      <vt:lpstr>Assumptions…</vt:lpstr>
      <vt:lpstr>Assumptions…</vt:lpstr>
      <vt:lpstr>Assumptions…</vt:lpstr>
      <vt:lpstr>Slide 33</vt:lpstr>
      <vt:lpstr>Assumptions  of SLR</vt:lpstr>
      <vt:lpstr>Con…</vt:lpstr>
      <vt:lpstr>Example: Heteroskedasticity in a Wage Equation</vt:lpstr>
      <vt:lpstr>theorem 2.2: variances of the OLS estimators under assumptions SLR.1 through SLR.5</vt:lpstr>
      <vt:lpstr>Estimating the Error Variance</vt:lpstr>
      <vt:lpstr>Statistical properties of OLS estimates </vt:lpstr>
      <vt:lpstr>The coefficient of determination </vt:lpstr>
      <vt:lpstr>The coefficient of determination </vt:lpstr>
      <vt:lpstr>Units of Measurement and Functional Form</vt:lpstr>
      <vt:lpstr>The Effects of Changing Units of Measurement  on OLS Statistics </vt:lpstr>
      <vt:lpstr>Incorporating Nonlinearities in Simple Regression</vt:lpstr>
      <vt:lpstr>Hypothesis test </vt:lpstr>
      <vt:lpstr>Hypothesis test </vt:lpstr>
      <vt:lpstr>Hypothesis test </vt:lpstr>
      <vt:lpstr>Hypothesis test </vt:lpstr>
      <vt:lpstr>Hypothesis test </vt:lpstr>
      <vt:lpstr>Hypothesis test </vt:lpstr>
      <vt:lpstr>Hypothesis test </vt:lpstr>
      <vt:lpstr>Hypothesis test </vt:lpstr>
      <vt:lpstr>Summary </vt:lpstr>
      <vt:lpstr>Slide 54</vt:lpstr>
      <vt:lpstr>Slide 55</vt:lpstr>
      <vt:lpstr>Exercise1.</vt:lpstr>
      <vt:lpstr>Exercise2.</vt:lpstr>
      <vt:lpstr>Chapter Two: The Classical Multiple Linear Regression Model </vt:lpstr>
      <vt:lpstr>Slide 59</vt:lpstr>
      <vt:lpstr>Slide 60</vt:lpstr>
      <vt:lpstr>assumption</vt:lpstr>
      <vt:lpstr>OLS estimators derivation </vt:lpstr>
      <vt:lpstr>Slide 63</vt:lpstr>
      <vt:lpstr>Coefficient of determination </vt:lpstr>
      <vt:lpstr>Hypothesis testing </vt:lpstr>
      <vt:lpstr>Specification in multiple regression፡  Accounting for nonlinearities </vt:lpstr>
      <vt:lpstr>Model Selection Criteria</vt:lpstr>
      <vt:lpstr>Regression with dummy variables </vt:lpstr>
      <vt:lpstr>Con…</vt:lpstr>
      <vt:lpstr>Con…</vt:lpstr>
      <vt:lpstr>Regression with dummy variables: interpretations </vt:lpstr>
      <vt:lpstr>Slide 72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D.B</dc:creator>
  <cp:lastModifiedBy>user</cp:lastModifiedBy>
  <cp:revision>54</cp:revision>
  <dcterms:created xsi:type="dcterms:W3CDTF">2006-08-16T00:00:00Z</dcterms:created>
  <dcterms:modified xsi:type="dcterms:W3CDTF">2019-12-07T08:48:03Z</dcterms:modified>
</cp:coreProperties>
</file>