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21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86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7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78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5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9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3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0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1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ED04F-883C-4F3A-9B46-A19A592C33F5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D41E4-4E67-4B05-A251-FAA3B9D79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0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13677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Chapter Three</a:t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Financial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nstitutions in the Financial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ystem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880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 smtClean="0">
                <a:effectLst/>
                <a:latin typeface="Times New Roman"/>
                <a:ea typeface="Times New Roman"/>
                <a:cs typeface="Times New Roman"/>
              </a:rPr>
              <a:t> </a:t>
            </a:r>
            <a:br>
              <a:rPr lang="en-US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en-US" b="1" dirty="0" smtClean="0">
                <a:effectLst/>
                <a:latin typeface="Times New Roman"/>
                <a:ea typeface="Times New Roman"/>
                <a:cs typeface="Times New Roman"/>
              </a:rPr>
              <a:t>Introduction </a:t>
            </a:r>
            <a:r>
              <a:rPr lang="en-US" sz="4000" dirty="0">
                <a:ea typeface="Times New Roman"/>
                <a:cs typeface="Times New Roman"/>
              </a:rPr>
              <a:t/>
            </a:r>
            <a:br>
              <a:rPr lang="en-US" sz="4000" dirty="0">
                <a:ea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Business entities include nonfinancial and financial enterprises. </a:t>
            </a: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Nonfinancial enterprises manufacture products (e.g., cars, steel, computers) and/or provide nonfinancial services (e.g., transportation, utilities, computer programming).  </a:t>
            </a: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On the other hand, financial enterprises, more popularly referred to as financial institutions, provide services related to one or more of the following: </a:t>
            </a:r>
            <a:endParaRPr lang="en-US" sz="2800" dirty="0">
              <a:ea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8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+mj-lt"/>
              <a:buAutoNum type="alphaUcPeriod"/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Transforming financial assets acquired through the market from depositors to borrowers. </a:t>
            </a:r>
          </a:p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+mj-lt"/>
              <a:buAutoNum type="alphaUcPeriod"/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Exchanging of financial assets on behalf of customers. </a:t>
            </a:r>
            <a:endParaRPr lang="en-US" sz="2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+mj-lt"/>
              <a:buAutoNum type="alphaUcPeriod"/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Exchanging of financial assets for their own accounts. </a:t>
            </a:r>
            <a:endParaRPr lang="en-US" sz="2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+mj-lt"/>
              <a:buAutoNum type="alphaUcPeriod"/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Assisting in the creation of financial assets for their customers, and then selling those financial assets to other market participants. </a:t>
            </a:r>
            <a:endParaRPr lang="en-US" sz="2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+mj-lt"/>
              <a:buAutoNum type="alphaUcPeriod"/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Providing investment advice to other market participants. </a:t>
            </a:r>
            <a:endParaRPr lang="en-US" sz="2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+mj-lt"/>
              <a:buAutoNum type="alphaUcPeriod"/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Managing the portfolios of other market participants. </a:t>
            </a:r>
            <a:endParaRPr lang="en-US" sz="2800" dirty="0">
              <a:ea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279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Financial intermediaries / institutions may be classified in a variety of ways. </a:t>
            </a: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One of the most important distinctions is between </a:t>
            </a:r>
            <a:r>
              <a:rPr lang="en-US" b="1" dirty="0" smtClean="0">
                <a:effectLst/>
                <a:latin typeface="Times New Roman"/>
                <a:ea typeface="Times New Roman"/>
                <a:cs typeface="Times New Roman"/>
              </a:rPr>
              <a:t>Depository and Non-Depository Intermediaries</a:t>
            </a: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. </a:t>
            </a:r>
          </a:p>
          <a:p>
            <a:pPr marL="0" marR="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Below is their basic distinction:</a:t>
            </a:r>
            <a:endParaRPr lang="en-US" sz="2800" dirty="0">
              <a:ea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4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AutoNum type="arabicPeriod"/>
            </a:pPr>
            <a:r>
              <a:rPr lang="en-US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Depository Intermediaries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the most commonly recognized intermediaries because most people use their services on a daily basis.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Depository institutions issue a variety of checking or savings accounts and time deposits and they use the funds to make consumer, business and mortgage loans.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other words, they accept deposits from individuals and firms and use these funds to participate in the debt market, making loans or purchasing other debt instruments.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23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here are several types of depository intermediaries: commercial banks and nonbank thrift institutions (near banking institutions) or simply “thrifts” that comprises saving institutions and credit unions.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Saving institutions include: savings and loan associations and mutual savings banks.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Mutual savings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banks are similar to S&amp;Ls except that they have 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diversified uses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funds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4941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Whereas commercial banks concentrate on commercial (business) loans, savings institutions concentrate on residential mortgage loans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Credit unions differ from commercial banks and savings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institutions in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that they (1) are nonprofit and (2) restrict their business to credit union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members, who 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share a common bond (such as a common employer or union).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addition to accepting deposits, these institutions make loans and provide other financial services. 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Depository institutions are highly regulated because of the important role that they play in the financial system.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1684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effectLst/>
                <a:latin typeface="Times New Roman"/>
                <a:ea typeface="Times New Roman"/>
              </a:rPr>
              <a:t>2. Non-Depository Intermediaries</a:t>
            </a:r>
          </a:p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>It i</a:t>
            </a: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ncludes contractual institutions (like insurance companies and pension funds) and investment institutions (like investment companies or mutual funds, finance companies, and real estate investment trusts). </a:t>
            </a:r>
            <a:endParaRPr lang="en-US" sz="2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Wingdings"/>
              <a:buChar char=""/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Contractual institutions attract funds by offering legal contracts to the public in order to protect the savers against potential risks. (like insurance companies and pension funds)</a:t>
            </a:r>
            <a:endParaRPr lang="en-US" sz="2800" dirty="0"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spcBef>
                <a:spcPts val="600"/>
              </a:spcBef>
              <a:buSzPts val="1000"/>
              <a:buFont typeface="Wingdings"/>
              <a:buChar char=""/>
            </a:pPr>
            <a:r>
              <a:rPr lang="en-US" dirty="0" smtClean="0">
                <a:effectLst/>
                <a:latin typeface="Times New Roman"/>
                <a:ea typeface="Times New Roman"/>
                <a:cs typeface="Times New Roman"/>
              </a:rPr>
              <a:t>Investment institutions sell shares to the public and invest the proceeds in stocks, bonds, and other securities. (like investment companies or mutual funds, finance companies, and real estate investment trusts).</a:t>
            </a:r>
            <a:endParaRPr lang="en-US" sz="2800" dirty="0"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15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Assignment (20%-2&amp;3)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Discuss about depository and non-depository financial institutions in Ethiopia</a:t>
            </a:r>
          </a:p>
          <a:p>
            <a:pPr marL="514350" indent="-514350"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Discuss about the following non-depository financial institutions</a:t>
            </a:r>
          </a:p>
          <a:p>
            <a:pPr marL="457200" indent="-457200" algn="just">
              <a:buAutoNum type="alphaUcPeriod"/>
            </a:pPr>
            <a:r>
              <a:rPr lang="en-US" sz="2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Investment 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companies or mutual 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funds</a:t>
            </a:r>
          </a:p>
          <a:p>
            <a:pPr marL="457200" indent="-457200" algn="just">
              <a:buAutoNum type="alphaUcPeriod"/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inance companies and </a:t>
            </a:r>
          </a:p>
          <a:p>
            <a:pPr marL="457200" indent="-457200" algn="just">
              <a:buAutoNum type="alphaUcPeriod"/>
            </a:pP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R</a:t>
            </a:r>
            <a:r>
              <a:rPr lang="en-US" sz="28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eal </a:t>
            </a:r>
            <a:r>
              <a:rPr lang="en-US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estate investment trusts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Discuss about the current opportunities and challenges of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thiopian financial institutions.</a:t>
            </a:r>
          </a:p>
        </p:txBody>
      </p:sp>
    </p:spTree>
    <p:extLst>
      <p:ext uri="{BB962C8B-B14F-4D97-AF65-F5344CB8AC3E}">
        <p14:creationId xmlns:p14="http://schemas.microsoft.com/office/powerpoint/2010/main" val="91076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558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Chapter Three Financial Institutions in the Financial System</vt:lpstr>
      <vt:lpstr>  Introduction  </vt:lpstr>
      <vt:lpstr>Cont’d</vt:lpstr>
      <vt:lpstr>Cont’d</vt:lpstr>
      <vt:lpstr>Cont’d</vt:lpstr>
      <vt:lpstr>Cont’d</vt:lpstr>
      <vt:lpstr>Cont’d</vt:lpstr>
      <vt:lpstr>Cont’d</vt:lpstr>
      <vt:lpstr>Individual Assignment (20%-2&amp;3)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Two Financial Institutions in the Financial System</dc:title>
  <dc:creator>wow</dc:creator>
  <cp:lastModifiedBy>dmu</cp:lastModifiedBy>
  <cp:revision>22</cp:revision>
  <dcterms:created xsi:type="dcterms:W3CDTF">2016-03-18T11:29:48Z</dcterms:created>
  <dcterms:modified xsi:type="dcterms:W3CDTF">2020-05-15T06:28:45Z</dcterms:modified>
</cp:coreProperties>
</file>