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258" r:id="rId5"/>
    <p:sldId id="259" r:id="rId6"/>
    <p:sldId id="260" r:id="rId7"/>
    <p:sldId id="261" r:id="rId8"/>
    <p:sldId id="262" r:id="rId9"/>
    <p:sldId id="263" r:id="rId10"/>
    <p:sldId id="264" r:id="rId11"/>
    <p:sldId id="279" r:id="rId12"/>
    <p:sldId id="265" r:id="rId13"/>
    <p:sldId id="266" r:id="rId14"/>
    <p:sldId id="267" r:id="rId15"/>
    <p:sldId id="268" r:id="rId16"/>
    <p:sldId id="269" r:id="rId17"/>
    <p:sldId id="280" r:id="rId18"/>
    <p:sldId id="270" r:id="rId19"/>
    <p:sldId id="271" r:id="rId20"/>
    <p:sldId id="272" r:id="rId21"/>
    <p:sldId id="273" r:id="rId22"/>
    <p:sldId id="274" r:id="rId23"/>
    <p:sldId id="275" r:id="rId24"/>
    <p:sldId id="276" r:id="rId25"/>
    <p:sldId id="27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0ECF02-6118-47ED-98F0-37A523140FBA}" type="datetimeFigureOut">
              <a:rPr lang="en-US" smtClean="0"/>
              <a:t>10/24/2019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25E0F6-FDCC-494F-A9C3-E0A345C433B8}" type="slidenum">
              <a:rPr lang="en-US" smtClean="0"/>
              <a:t>‹#›</a:t>
            </a:fld>
            <a:endParaRPr lang="en-US"/>
          </a:p>
        </p:txBody>
      </p:sp>
    </p:spTree>
    <p:extLst>
      <p:ext uri="{BB962C8B-B14F-4D97-AF65-F5344CB8AC3E}">
        <p14:creationId xmlns:p14="http://schemas.microsoft.com/office/powerpoint/2010/main" val="209067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0ECF02-6118-47ED-98F0-37A523140FBA}" type="datetimeFigureOut">
              <a:rPr lang="en-US" smtClean="0"/>
              <a:t>10/24/2019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25E0F6-FDCC-494F-A9C3-E0A345C433B8}" type="slidenum">
              <a:rPr lang="en-US" smtClean="0"/>
              <a:t>‹#›</a:t>
            </a:fld>
            <a:endParaRPr lang="en-US"/>
          </a:p>
        </p:txBody>
      </p:sp>
    </p:spTree>
    <p:extLst>
      <p:ext uri="{BB962C8B-B14F-4D97-AF65-F5344CB8AC3E}">
        <p14:creationId xmlns:p14="http://schemas.microsoft.com/office/powerpoint/2010/main" val="695573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0ECF02-6118-47ED-98F0-37A523140FBA}" type="datetimeFigureOut">
              <a:rPr lang="en-US" smtClean="0"/>
              <a:t>10/24/2019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25E0F6-FDCC-494F-A9C3-E0A345C433B8}" type="slidenum">
              <a:rPr lang="en-US" smtClean="0"/>
              <a:t>‹#›</a:t>
            </a:fld>
            <a:endParaRPr lang="en-US"/>
          </a:p>
        </p:txBody>
      </p:sp>
    </p:spTree>
    <p:extLst>
      <p:ext uri="{BB962C8B-B14F-4D97-AF65-F5344CB8AC3E}">
        <p14:creationId xmlns:p14="http://schemas.microsoft.com/office/powerpoint/2010/main" val="837735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0ECF02-6118-47ED-98F0-37A523140FBA}" type="datetimeFigureOut">
              <a:rPr lang="en-US" smtClean="0"/>
              <a:t>10/24/2019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25E0F6-FDCC-494F-A9C3-E0A345C433B8}" type="slidenum">
              <a:rPr lang="en-US" smtClean="0"/>
              <a:t>‹#›</a:t>
            </a:fld>
            <a:endParaRPr lang="en-US"/>
          </a:p>
        </p:txBody>
      </p:sp>
    </p:spTree>
    <p:extLst>
      <p:ext uri="{BB962C8B-B14F-4D97-AF65-F5344CB8AC3E}">
        <p14:creationId xmlns:p14="http://schemas.microsoft.com/office/powerpoint/2010/main" val="79247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0ECF02-6118-47ED-98F0-37A523140FBA}" type="datetimeFigureOut">
              <a:rPr lang="en-US" smtClean="0"/>
              <a:t>10/24/2019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25E0F6-FDCC-494F-A9C3-E0A345C433B8}" type="slidenum">
              <a:rPr lang="en-US" smtClean="0"/>
              <a:t>‹#›</a:t>
            </a:fld>
            <a:endParaRPr lang="en-US"/>
          </a:p>
        </p:txBody>
      </p:sp>
    </p:spTree>
    <p:extLst>
      <p:ext uri="{BB962C8B-B14F-4D97-AF65-F5344CB8AC3E}">
        <p14:creationId xmlns:p14="http://schemas.microsoft.com/office/powerpoint/2010/main" val="1787222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0ECF02-6118-47ED-98F0-37A523140FBA}" type="datetimeFigureOut">
              <a:rPr lang="en-US" smtClean="0"/>
              <a:t>10/24/2019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25E0F6-FDCC-494F-A9C3-E0A345C433B8}" type="slidenum">
              <a:rPr lang="en-US" smtClean="0"/>
              <a:t>‹#›</a:t>
            </a:fld>
            <a:endParaRPr lang="en-US"/>
          </a:p>
        </p:txBody>
      </p:sp>
    </p:spTree>
    <p:extLst>
      <p:ext uri="{BB962C8B-B14F-4D97-AF65-F5344CB8AC3E}">
        <p14:creationId xmlns:p14="http://schemas.microsoft.com/office/powerpoint/2010/main" val="3497873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0ECF02-6118-47ED-98F0-37A523140FBA}" type="datetimeFigureOut">
              <a:rPr lang="en-US" smtClean="0"/>
              <a:t>10/24/2019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25E0F6-FDCC-494F-A9C3-E0A345C433B8}" type="slidenum">
              <a:rPr lang="en-US" smtClean="0"/>
              <a:t>‹#›</a:t>
            </a:fld>
            <a:endParaRPr lang="en-US"/>
          </a:p>
        </p:txBody>
      </p:sp>
    </p:spTree>
    <p:extLst>
      <p:ext uri="{BB962C8B-B14F-4D97-AF65-F5344CB8AC3E}">
        <p14:creationId xmlns:p14="http://schemas.microsoft.com/office/powerpoint/2010/main" val="1161009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0ECF02-6118-47ED-98F0-37A523140FBA}" type="datetimeFigureOut">
              <a:rPr lang="en-US" smtClean="0"/>
              <a:t>10/24/2019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25E0F6-FDCC-494F-A9C3-E0A345C433B8}" type="slidenum">
              <a:rPr lang="en-US" smtClean="0"/>
              <a:t>‹#›</a:t>
            </a:fld>
            <a:endParaRPr lang="en-US"/>
          </a:p>
        </p:txBody>
      </p:sp>
    </p:spTree>
    <p:extLst>
      <p:ext uri="{BB962C8B-B14F-4D97-AF65-F5344CB8AC3E}">
        <p14:creationId xmlns:p14="http://schemas.microsoft.com/office/powerpoint/2010/main" val="1104016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0ECF02-6118-47ED-98F0-37A523140FBA}" type="datetimeFigureOut">
              <a:rPr lang="en-US" smtClean="0"/>
              <a:t>10/24/2019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25E0F6-FDCC-494F-A9C3-E0A345C433B8}" type="slidenum">
              <a:rPr lang="en-US" smtClean="0"/>
              <a:t>‹#›</a:t>
            </a:fld>
            <a:endParaRPr lang="en-US"/>
          </a:p>
        </p:txBody>
      </p:sp>
    </p:spTree>
    <p:extLst>
      <p:ext uri="{BB962C8B-B14F-4D97-AF65-F5344CB8AC3E}">
        <p14:creationId xmlns:p14="http://schemas.microsoft.com/office/powerpoint/2010/main" val="1552226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0ECF02-6118-47ED-98F0-37A523140FBA}" type="datetimeFigureOut">
              <a:rPr lang="en-US" smtClean="0"/>
              <a:t>10/24/2019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25E0F6-FDCC-494F-A9C3-E0A345C433B8}" type="slidenum">
              <a:rPr lang="en-US" smtClean="0"/>
              <a:t>‹#›</a:t>
            </a:fld>
            <a:endParaRPr lang="en-US"/>
          </a:p>
        </p:txBody>
      </p:sp>
    </p:spTree>
    <p:extLst>
      <p:ext uri="{BB962C8B-B14F-4D97-AF65-F5344CB8AC3E}">
        <p14:creationId xmlns:p14="http://schemas.microsoft.com/office/powerpoint/2010/main" val="890175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0ECF02-6118-47ED-98F0-37A523140FBA}" type="datetimeFigureOut">
              <a:rPr lang="en-US" smtClean="0"/>
              <a:t>10/24/2019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25E0F6-FDCC-494F-A9C3-E0A345C433B8}" type="slidenum">
              <a:rPr lang="en-US" smtClean="0"/>
              <a:t>‹#›</a:t>
            </a:fld>
            <a:endParaRPr lang="en-US"/>
          </a:p>
        </p:txBody>
      </p:sp>
    </p:spTree>
    <p:extLst>
      <p:ext uri="{BB962C8B-B14F-4D97-AF65-F5344CB8AC3E}">
        <p14:creationId xmlns:p14="http://schemas.microsoft.com/office/powerpoint/2010/main" val="1106305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0ECF02-6118-47ED-98F0-37A523140FBA}" type="datetimeFigureOut">
              <a:rPr lang="en-US" smtClean="0"/>
              <a:t>10/24/2019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25E0F6-FDCC-494F-A9C3-E0A345C433B8}" type="slidenum">
              <a:rPr lang="en-US" smtClean="0"/>
              <a:t>‹#›</a:t>
            </a:fld>
            <a:endParaRPr lang="en-US"/>
          </a:p>
        </p:txBody>
      </p:sp>
    </p:spTree>
    <p:extLst>
      <p:ext uri="{BB962C8B-B14F-4D97-AF65-F5344CB8AC3E}">
        <p14:creationId xmlns:p14="http://schemas.microsoft.com/office/powerpoint/2010/main" val="654768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772400" cy="4267200"/>
          </a:xfrm>
        </p:spPr>
        <p:txBody>
          <a:bodyPr>
            <a:normAutofit fontScale="90000"/>
          </a:bodyPr>
          <a:lstStyle/>
          <a:p>
            <a:r>
              <a:rPr lang="en-US" sz="4000" b="1" i="1" dirty="0" smtClean="0">
                <a:latin typeface="Times New Roman" pitchFamily="18" charset="0"/>
                <a:cs typeface="Times New Roman" pitchFamily="18" charset="0"/>
              </a:rPr>
              <a:t>Financial Institutions and Market</a:t>
            </a:r>
            <a:br>
              <a:rPr lang="en-US" sz="4000" b="1" i="1" dirty="0" smtClean="0">
                <a:latin typeface="Times New Roman" pitchFamily="18" charset="0"/>
                <a:cs typeface="Times New Roman" pitchFamily="18" charset="0"/>
              </a:rPr>
            </a:br>
            <a:r>
              <a:rPr lang="en-US" sz="4000" i="1" dirty="0" smtClean="0">
                <a:latin typeface="Times New Roman" pitchFamily="18" charset="0"/>
                <a:cs typeface="Times New Roman" pitchFamily="18" charset="0"/>
              </a:rPr>
              <a:t>(ACFN, 2 credit hour)</a:t>
            </a:r>
            <a:br>
              <a:rPr lang="en-US" sz="4000" i="1" dirty="0" smtClean="0">
                <a:latin typeface="Times New Roman" pitchFamily="18" charset="0"/>
                <a:cs typeface="Times New Roman" pitchFamily="18" charset="0"/>
              </a:rPr>
            </a:br>
            <a:r>
              <a:rPr lang="en-US" sz="4000" i="1" dirty="0" smtClean="0">
                <a:latin typeface="Times New Roman" pitchFamily="18" charset="0"/>
                <a:cs typeface="Times New Roman" pitchFamily="18" charset="0"/>
              </a:rPr>
              <a:t/>
            </a:r>
            <a:br>
              <a:rPr lang="en-US" sz="4000" i="1" dirty="0" smtClean="0">
                <a:latin typeface="Times New Roman" pitchFamily="18" charset="0"/>
                <a:cs typeface="Times New Roman" pitchFamily="18" charset="0"/>
              </a:rPr>
            </a:br>
            <a:r>
              <a:rPr lang="en-US" sz="4000" b="1" i="1" dirty="0" err="1" smtClean="0">
                <a:latin typeface="Times New Roman" pitchFamily="18" charset="0"/>
                <a:cs typeface="Times New Roman" pitchFamily="18" charset="0"/>
              </a:rPr>
              <a:t>Debre</a:t>
            </a:r>
            <a:r>
              <a:rPr lang="en-US" sz="4000" b="1" i="1" dirty="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Markos</a:t>
            </a:r>
            <a:r>
              <a:rPr lang="en-US" sz="4000" b="1" i="1" dirty="0" smtClean="0">
                <a:latin typeface="Times New Roman" pitchFamily="18" charset="0"/>
                <a:cs typeface="Times New Roman" pitchFamily="18" charset="0"/>
              </a:rPr>
              <a:t> University</a:t>
            </a:r>
            <a:r>
              <a:rPr lang="en-US" sz="4000" b="1" i="1" dirty="0">
                <a:latin typeface="Times New Roman" pitchFamily="18" charset="0"/>
                <a:cs typeface="Times New Roman" pitchFamily="18" charset="0"/>
              </a:rPr>
              <a:t/>
            </a:r>
            <a:br>
              <a:rPr lang="en-US" sz="4000" b="1" i="1" dirty="0">
                <a:latin typeface="Times New Roman" pitchFamily="18" charset="0"/>
                <a:cs typeface="Times New Roman" pitchFamily="18" charset="0"/>
              </a:rPr>
            </a:br>
            <a:r>
              <a:rPr lang="en-US" sz="4000" b="1" i="1" dirty="0">
                <a:latin typeface="Times New Roman" pitchFamily="18" charset="0"/>
                <a:cs typeface="Times New Roman" pitchFamily="18" charset="0"/>
              </a:rPr>
              <a:t>C</a:t>
            </a:r>
            <a:r>
              <a:rPr lang="en-US" sz="4000" b="1" i="1" dirty="0" smtClean="0">
                <a:latin typeface="Times New Roman" pitchFamily="18" charset="0"/>
                <a:cs typeface="Times New Roman" pitchFamily="18" charset="0"/>
              </a:rPr>
              <a:t>ollege of Business and Economics</a:t>
            </a:r>
            <a:br>
              <a:rPr lang="en-US" sz="4000" b="1" i="1" dirty="0" smtClean="0">
                <a:latin typeface="Times New Roman" pitchFamily="18" charset="0"/>
                <a:cs typeface="Times New Roman" pitchFamily="18" charset="0"/>
              </a:rPr>
            </a:br>
            <a:r>
              <a:rPr lang="en-US" sz="4000" b="1" i="1" dirty="0" smtClean="0">
                <a:latin typeface="Times New Roman" pitchFamily="18" charset="0"/>
                <a:cs typeface="Times New Roman" pitchFamily="18" charset="0"/>
              </a:rPr>
              <a:t>Department of Accounting and Finance (PG-program)</a:t>
            </a:r>
            <a:endParaRPr lang="en-US" sz="4000" b="1" i="1" dirty="0">
              <a:latin typeface="Times New Roman" pitchFamily="18" charset="0"/>
              <a:cs typeface="Times New Roman" pitchFamily="18" charset="0"/>
            </a:endParaRPr>
          </a:p>
        </p:txBody>
      </p:sp>
    </p:spTree>
    <p:extLst>
      <p:ext uri="{BB962C8B-B14F-4D97-AF65-F5344CB8AC3E}">
        <p14:creationId xmlns:p14="http://schemas.microsoft.com/office/powerpoint/2010/main" val="2095100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a:ea typeface="Calibri"/>
              </a:rPr>
              <a:t>Characteristics </a:t>
            </a:r>
            <a:r>
              <a:rPr lang="en-US" sz="3600" b="1" dirty="0">
                <a:latin typeface="Times New Roman"/>
                <a:ea typeface="Calibri"/>
              </a:rPr>
              <a:t>of </a:t>
            </a:r>
            <a:r>
              <a:rPr lang="en-US" sz="3600" b="1" dirty="0" smtClean="0">
                <a:latin typeface="Times New Roman"/>
                <a:ea typeface="Calibri"/>
              </a:rPr>
              <a:t>Financial </a:t>
            </a:r>
            <a:r>
              <a:rPr lang="en-US" sz="3600" b="1" dirty="0">
                <a:latin typeface="Times New Roman"/>
                <a:ea typeface="Calibri"/>
              </a:rPr>
              <a:t>A</a:t>
            </a:r>
            <a:r>
              <a:rPr lang="en-US" sz="3600" b="1" dirty="0" smtClean="0">
                <a:latin typeface="Times New Roman"/>
                <a:ea typeface="Calibri"/>
              </a:rPr>
              <a:t>ssets</a:t>
            </a:r>
            <a:endParaRPr lang="en-US" sz="3600" b="1" dirty="0"/>
          </a:p>
        </p:txBody>
      </p:sp>
      <p:sp>
        <p:nvSpPr>
          <p:cNvPr id="3" name="Content Placeholder 2"/>
          <p:cNvSpPr>
            <a:spLocks noGrp="1"/>
          </p:cNvSpPr>
          <p:nvPr>
            <p:ph idx="1"/>
          </p:nvPr>
        </p:nvSpPr>
        <p:spPr>
          <a:xfrm>
            <a:off x="228600" y="1143000"/>
            <a:ext cx="8458200" cy="5486400"/>
          </a:xfrm>
        </p:spPr>
        <p:txBody>
          <a:bodyPr>
            <a:normAutofit/>
          </a:bodyPr>
          <a:lstStyle/>
          <a:p>
            <a:pPr lvl="0" algn="just">
              <a:lnSpc>
                <a:spcPct val="115000"/>
              </a:lnSpc>
              <a:spcBef>
                <a:spcPts val="600"/>
              </a:spcBef>
              <a:buSzPts val="1000"/>
              <a:buFont typeface="Wingdings" pitchFamily="2" charset="2"/>
              <a:buChar char="Ø"/>
            </a:pPr>
            <a:r>
              <a:rPr lang="en-US" dirty="0" smtClean="0">
                <a:latin typeface="Times New Roman"/>
                <a:ea typeface="Calibri"/>
                <a:cs typeface="Times New Roman"/>
              </a:rPr>
              <a:t>They </a:t>
            </a:r>
            <a:r>
              <a:rPr lang="en-US" dirty="0">
                <a:latin typeface="Times New Roman"/>
                <a:ea typeface="Calibri"/>
                <a:cs typeface="Times New Roman"/>
              </a:rPr>
              <a:t>are promises to future returns to their owners. </a:t>
            </a:r>
            <a:endParaRPr lang="en-US" sz="2800" dirty="0" smtClean="0">
              <a:ea typeface="Calibri"/>
              <a:cs typeface="Times New Roman"/>
            </a:endParaRPr>
          </a:p>
          <a:p>
            <a:pPr lvl="0" algn="just">
              <a:lnSpc>
                <a:spcPct val="115000"/>
              </a:lnSpc>
              <a:spcBef>
                <a:spcPts val="600"/>
              </a:spcBef>
              <a:buSzPts val="1000"/>
              <a:buFont typeface="Wingdings" pitchFamily="2" charset="2"/>
              <a:buChar char="Ø"/>
            </a:pPr>
            <a:r>
              <a:rPr lang="en-US" dirty="0" smtClean="0">
                <a:latin typeface="Times New Roman"/>
                <a:ea typeface="Calibri"/>
                <a:cs typeface="Times New Roman"/>
              </a:rPr>
              <a:t>They </a:t>
            </a:r>
            <a:r>
              <a:rPr lang="en-US" dirty="0">
                <a:latin typeface="Times New Roman"/>
                <a:ea typeface="Calibri"/>
                <a:cs typeface="Times New Roman"/>
              </a:rPr>
              <a:t>serve as a store of value/store of purchasing power. </a:t>
            </a:r>
            <a:endParaRPr lang="en-US" sz="2800" dirty="0" smtClean="0">
              <a:ea typeface="Calibri"/>
              <a:cs typeface="Times New Roman"/>
            </a:endParaRPr>
          </a:p>
          <a:p>
            <a:pPr lvl="0" algn="just">
              <a:lnSpc>
                <a:spcPct val="115000"/>
              </a:lnSpc>
              <a:spcBef>
                <a:spcPts val="600"/>
              </a:spcBef>
              <a:buSzPts val="1000"/>
              <a:buFont typeface="Wingdings" pitchFamily="2" charset="2"/>
              <a:buChar char="Ø"/>
            </a:pPr>
            <a:r>
              <a:rPr lang="en-US" dirty="0" smtClean="0">
                <a:latin typeface="Times New Roman"/>
                <a:ea typeface="Calibri"/>
                <a:cs typeface="Times New Roman"/>
              </a:rPr>
              <a:t>They </a:t>
            </a:r>
            <a:r>
              <a:rPr lang="en-US" dirty="0">
                <a:latin typeface="Times New Roman"/>
                <a:ea typeface="Calibri"/>
                <a:cs typeface="Times New Roman"/>
              </a:rPr>
              <a:t>cannot be depreciated or do not wear &amp; tear over time. Moreover, their physical condition is not relevant in determining their market value. </a:t>
            </a:r>
            <a:endParaRPr lang="en-US" sz="2800" dirty="0" smtClean="0">
              <a:ea typeface="Calibri"/>
              <a:cs typeface="Times New Roman"/>
            </a:endParaRPr>
          </a:p>
        </p:txBody>
      </p:sp>
    </p:spTree>
    <p:extLst>
      <p:ext uri="{BB962C8B-B14F-4D97-AF65-F5344CB8AC3E}">
        <p14:creationId xmlns:p14="http://schemas.microsoft.com/office/powerpoint/2010/main" val="3202541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lvl="0" algn="just">
              <a:lnSpc>
                <a:spcPct val="115000"/>
              </a:lnSpc>
              <a:spcBef>
                <a:spcPts val="600"/>
              </a:spcBef>
              <a:buSzPts val="1000"/>
              <a:buFont typeface="Wingdings" pitchFamily="2" charset="2"/>
              <a:buChar char="Ø"/>
            </a:pPr>
            <a:r>
              <a:rPr lang="en-US" sz="2800" dirty="0">
                <a:solidFill>
                  <a:prstClr val="black"/>
                </a:solidFill>
                <a:latin typeface="Times New Roman"/>
                <a:ea typeface="Calibri"/>
                <a:cs typeface="Times New Roman"/>
              </a:rPr>
              <a:t>They are represented by a piece of paper that serves as a contract. </a:t>
            </a:r>
            <a:endParaRPr lang="en-US" sz="2800" dirty="0">
              <a:solidFill>
                <a:prstClr val="black"/>
              </a:solidFill>
              <a:ea typeface="Calibri"/>
              <a:cs typeface="Times New Roman"/>
            </a:endParaRPr>
          </a:p>
          <a:p>
            <a:pPr lvl="0" algn="just">
              <a:lnSpc>
                <a:spcPct val="115000"/>
              </a:lnSpc>
              <a:spcBef>
                <a:spcPts val="600"/>
              </a:spcBef>
              <a:buSzPts val="1000"/>
              <a:buFont typeface="Wingdings" pitchFamily="2" charset="2"/>
              <a:buChar char="Ø"/>
            </a:pPr>
            <a:r>
              <a:rPr lang="en-US" sz="2800" dirty="0">
                <a:solidFill>
                  <a:prstClr val="black"/>
                </a:solidFill>
                <a:latin typeface="Times New Roman"/>
                <a:ea typeface="Calibri"/>
                <a:cs typeface="Times New Roman"/>
              </a:rPr>
              <a:t>They do have little and/or no value as a commodity. </a:t>
            </a:r>
            <a:endParaRPr lang="en-US" sz="2800" dirty="0">
              <a:solidFill>
                <a:prstClr val="black"/>
              </a:solidFill>
              <a:ea typeface="Calibri"/>
              <a:cs typeface="Times New Roman"/>
            </a:endParaRPr>
          </a:p>
          <a:p>
            <a:pPr lvl="0" algn="just">
              <a:lnSpc>
                <a:spcPct val="115000"/>
              </a:lnSpc>
              <a:spcBef>
                <a:spcPts val="600"/>
              </a:spcBef>
              <a:buSzPts val="1000"/>
              <a:buFont typeface="Wingdings" pitchFamily="2" charset="2"/>
              <a:buChar char="Ø"/>
            </a:pPr>
            <a:r>
              <a:rPr lang="en-US" sz="2800" dirty="0">
                <a:solidFill>
                  <a:prstClr val="black"/>
                </a:solidFill>
                <a:latin typeface="Times New Roman"/>
                <a:ea typeface="Calibri"/>
                <a:cs typeface="Times New Roman"/>
              </a:rPr>
              <a:t>They do have low (or minimal) transport &amp; storage costs relative to their value. </a:t>
            </a:r>
            <a:endParaRPr lang="en-US" sz="2800" dirty="0">
              <a:solidFill>
                <a:prstClr val="black"/>
              </a:solidFill>
              <a:ea typeface="Calibri"/>
              <a:cs typeface="Times New Roman"/>
            </a:endParaRPr>
          </a:p>
          <a:p>
            <a:pPr lvl="0" algn="just">
              <a:lnSpc>
                <a:spcPct val="115000"/>
              </a:lnSpc>
              <a:spcBef>
                <a:spcPts val="600"/>
              </a:spcBef>
              <a:buSzPts val="1000"/>
              <a:buFont typeface="Wingdings" pitchFamily="2" charset="2"/>
              <a:buChar char="Ø"/>
            </a:pPr>
            <a:r>
              <a:rPr lang="en-US" sz="2800" dirty="0">
                <a:solidFill>
                  <a:prstClr val="black"/>
                </a:solidFill>
                <a:latin typeface="Times New Roman"/>
                <a:ea typeface="Calibri"/>
              </a:rPr>
              <a:t>They are </a:t>
            </a:r>
            <a:r>
              <a:rPr lang="en-US" sz="2800" b="1" dirty="0">
                <a:solidFill>
                  <a:prstClr val="black"/>
                </a:solidFill>
                <a:latin typeface="Times New Roman"/>
                <a:ea typeface="Calibri"/>
              </a:rPr>
              <a:t>fungible</a:t>
            </a:r>
            <a:r>
              <a:rPr lang="en-US" sz="2800" dirty="0">
                <a:solidFill>
                  <a:prstClr val="black"/>
                </a:solidFill>
                <a:latin typeface="Times New Roman"/>
                <a:ea typeface="Calibri"/>
              </a:rPr>
              <a:t>, that is, easily changed inform</a:t>
            </a:r>
            <a:endParaRPr lang="en-US" sz="2800" dirty="0">
              <a:solidFill>
                <a:prstClr val="black"/>
              </a:solidFill>
            </a:endParaRPr>
          </a:p>
          <a:p>
            <a:endParaRPr lang="en-US" sz="2800" dirty="0"/>
          </a:p>
        </p:txBody>
      </p:sp>
    </p:spTree>
    <p:extLst>
      <p:ext uri="{BB962C8B-B14F-4D97-AF65-F5344CB8AC3E}">
        <p14:creationId xmlns:p14="http://schemas.microsoft.com/office/powerpoint/2010/main" val="1710108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pPr marL="0" marR="0">
              <a:lnSpc>
                <a:spcPct val="115000"/>
              </a:lnSpc>
              <a:spcBef>
                <a:spcPts val="0"/>
              </a:spcBef>
              <a:spcAft>
                <a:spcPts val="1000"/>
              </a:spcAft>
            </a:pPr>
            <a:r>
              <a:rPr lang="en-US" sz="4000" b="1" dirty="0" smtClean="0">
                <a:latin typeface="Times New Roman"/>
                <a:ea typeface="Calibri"/>
                <a:cs typeface="Times New Roman"/>
              </a:rPr>
              <a:t/>
            </a:r>
            <a:br>
              <a:rPr lang="en-US" sz="4000" b="1" dirty="0" smtClean="0">
                <a:latin typeface="Times New Roman"/>
                <a:ea typeface="Calibri"/>
                <a:cs typeface="Times New Roman"/>
              </a:rPr>
            </a:br>
            <a:r>
              <a:rPr lang="en-US" sz="4000" b="1" dirty="0" smtClean="0">
                <a:latin typeface="Times New Roman"/>
                <a:ea typeface="Calibri"/>
                <a:cs typeface="Times New Roman"/>
              </a:rPr>
              <a:t>Debt </a:t>
            </a:r>
            <a:r>
              <a:rPr lang="en-US" sz="4000" b="1" dirty="0">
                <a:latin typeface="Times New Roman"/>
                <a:ea typeface="Calibri"/>
                <a:cs typeface="Times New Roman"/>
              </a:rPr>
              <a:t>vs. Equity Instruments</a:t>
            </a:r>
            <a:r>
              <a:rPr lang="en-US" sz="4000" dirty="0">
                <a:ea typeface="Calibri"/>
                <a:cs typeface="Times New Roman"/>
              </a:rPr>
              <a:t/>
            </a:r>
            <a:br>
              <a:rPr lang="en-US" sz="4000" dirty="0">
                <a:ea typeface="Calibri"/>
                <a:cs typeface="Times New Roman"/>
              </a:rPr>
            </a:br>
            <a:endParaRPr lang="en-US" dirty="0"/>
          </a:p>
        </p:txBody>
      </p:sp>
      <p:sp>
        <p:nvSpPr>
          <p:cNvPr id="3" name="Content Placeholder 2"/>
          <p:cNvSpPr>
            <a:spLocks noGrp="1"/>
          </p:cNvSpPr>
          <p:nvPr>
            <p:ph idx="1"/>
          </p:nvPr>
        </p:nvSpPr>
        <p:spPr>
          <a:xfrm>
            <a:off x="457200" y="1295400"/>
            <a:ext cx="8229600" cy="4830763"/>
          </a:xfrm>
        </p:spPr>
        <p:txBody>
          <a:bodyPr>
            <a:normAutofit fontScale="85000" lnSpcReduction="20000"/>
          </a:bodyPr>
          <a:lstStyle/>
          <a:p>
            <a:pPr marR="0" algn="just">
              <a:lnSpc>
                <a:spcPct val="115000"/>
              </a:lnSpc>
              <a:spcBef>
                <a:spcPts val="0"/>
              </a:spcBef>
              <a:spcAft>
                <a:spcPts val="1000"/>
              </a:spcAft>
              <a:buFont typeface="Wingdings" pitchFamily="2" charset="2"/>
              <a:buChar char="Ø"/>
            </a:pPr>
            <a:r>
              <a:rPr lang="en-US" dirty="0">
                <a:latin typeface="Times New Roman"/>
                <a:ea typeface="Calibri"/>
                <a:cs typeface="Times New Roman"/>
              </a:rPr>
              <a:t>A financial instrument can be classified by the type of claims that the investor has on the issuer. </a:t>
            </a:r>
          </a:p>
          <a:p>
            <a:pPr marR="0" algn="just">
              <a:lnSpc>
                <a:spcPct val="115000"/>
              </a:lnSpc>
              <a:spcBef>
                <a:spcPts val="0"/>
              </a:spcBef>
              <a:spcAft>
                <a:spcPts val="1000"/>
              </a:spcAft>
              <a:buFont typeface="Wingdings" pitchFamily="2" charset="2"/>
              <a:buChar char="Ø"/>
            </a:pPr>
            <a:r>
              <a:rPr lang="en-US" dirty="0" smtClean="0">
                <a:latin typeface="Times New Roman"/>
                <a:ea typeface="Calibri"/>
                <a:cs typeface="Times New Roman"/>
              </a:rPr>
              <a:t>A </a:t>
            </a:r>
            <a:r>
              <a:rPr lang="en-US" dirty="0">
                <a:latin typeface="Times New Roman"/>
                <a:ea typeface="Calibri"/>
                <a:cs typeface="Times New Roman"/>
              </a:rPr>
              <a:t>financial instrument in which the issuer agrees to pay the investor interest plus repay the amount borrowed is a </a:t>
            </a:r>
            <a:r>
              <a:rPr lang="en-US" i="1" dirty="0">
                <a:latin typeface="Times New Roman"/>
                <a:ea typeface="Calibri"/>
                <a:cs typeface="Times New Roman"/>
              </a:rPr>
              <a:t>debt instrument</a:t>
            </a:r>
            <a:r>
              <a:rPr lang="en-US" dirty="0">
                <a:latin typeface="Times New Roman"/>
                <a:ea typeface="Calibri"/>
                <a:cs typeface="Times New Roman"/>
              </a:rPr>
              <a:t>. </a:t>
            </a:r>
          </a:p>
          <a:p>
            <a:pPr marR="0" algn="just">
              <a:lnSpc>
                <a:spcPct val="115000"/>
              </a:lnSpc>
              <a:spcBef>
                <a:spcPts val="0"/>
              </a:spcBef>
              <a:spcAft>
                <a:spcPts val="1000"/>
              </a:spcAft>
              <a:buFont typeface="Wingdings" pitchFamily="2" charset="2"/>
              <a:buChar char="Ø"/>
            </a:pPr>
            <a:r>
              <a:rPr lang="en-US" dirty="0" smtClean="0">
                <a:latin typeface="Times New Roman"/>
                <a:ea typeface="Calibri"/>
                <a:cs typeface="Times New Roman"/>
              </a:rPr>
              <a:t>The </a:t>
            </a:r>
            <a:r>
              <a:rPr lang="en-US" dirty="0">
                <a:latin typeface="Times New Roman"/>
                <a:ea typeface="Calibri"/>
                <a:cs typeface="Times New Roman"/>
              </a:rPr>
              <a:t>interest payments that must be made by the issuer are fixed contractually. The key point is that the investor in a debt instrument can realize no more than the contractual amount. For this reason, debt instruments are often referred to as </a:t>
            </a:r>
            <a:r>
              <a:rPr lang="en-US" i="1" dirty="0">
                <a:latin typeface="Times New Roman"/>
                <a:ea typeface="Calibri"/>
                <a:cs typeface="Times New Roman"/>
              </a:rPr>
              <a:t>fixed income instruments</a:t>
            </a:r>
            <a:r>
              <a:rPr lang="en-US" dirty="0">
                <a:latin typeface="Times New Roman"/>
                <a:ea typeface="Calibri"/>
                <a:cs typeface="Times New Roman"/>
              </a:rPr>
              <a:t>.</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4270720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US" sz="2800" dirty="0">
                <a:latin typeface="Times New Roman"/>
                <a:ea typeface="Calibri"/>
              </a:rPr>
              <a:t>In contrast to a debt obligation, an </a:t>
            </a:r>
            <a:r>
              <a:rPr lang="en-US" sz="2800" i="1" dirty="0">
                <a:latin typeface="Times New Roman"/>
                <a:ea typeface="Calibri"/>
              </a:rPr>
              <a:t>equity instrument </a:t>
            </a:r>
            <a:r>
              <a:rPr lang="en-US" sz="2800" dirty="0">
                <a:latin typeface="Times New Roman"/>
                <a:ea typeface="Calibri"/>
              </a:rPr>
              <a:t>specifies that the issuer pay the investor an amount based on earnings, if any, after the obligations that the issuer is required to make to investors of the firm’s debt instruments have been paid. </a:t>
            </a:r>
            <a:endParaRPr lang="en-US" sz="2800" dirty="0" smtClean="0">
              <a:latin typeface="Times New Roman"/>
              <a:ea typeface="Calibri"/>
            </a:endParaRPr>
          </a:p>
          <a:p>
            <a:pPr algn="just">
              <a:buFont typeface="Wingdings" pitchFamily="2" charset="2"/>
              <a:buChar char="Ø"/>
            </a:pPr>
            <a:r>
              <a:rPr lang="en-US" sz="2800" dirty="0">
                <a:latin typeface="Times New Roman"/>
                <a:ea typeface="Calibri"/>
              </a:rPr>
              <a:t>Some financial instruments fall into both categories in terms of their attributes. Preferred stock </a:t>
            </a:r>
            <a:r>
              <a:rPr lang="en-US" sz="2800" dirty="0" smtClean="0">
                <a:latin typeface="Times New Roman"/>
                <a:ea typeface="Calibri"/>
              </a:rPr>
              <a:t>and convertible bonds are </a:t>
            </a:r>
            <a:r>
              <a:rPr lang="en-US" sz="2800" dirty="0">
                <a:latin typeface="Times New Roman"/>
                <a:ea typeface="Calibri"/>
              </a:rPr>
              <a:t>an example. </a:t>
            </a:r>
            <a:r>
              <a:rPr lang="en-US" sz="2800" dirty="0" smtClean="0">
                <a:latin typeface="Times New Roman"/>
                <a:ea typeface="Calibri"/>
              </a:rPr>
              <a:t>These </a:t>
            </a:r>
            <a:r>
              <a:rPr lang="en-US" sz="2800" dirty="0">
                <a:latin typeface="Times New Roman"/>
                <a:ea typeface="Calibri"/>
              </a:rPr>
              <a:t>financial </a:t>
            </a:r>
            <a:r>
              <a:rPr lang="en-US" sz="2800" dirty="0" smtClean="0">
                <a:latin typeface="Times New Roman"/>
                <a:ea typeface="Calibri"/>
              </a:rPr>
              <a:t>instruments have the characteristics of both  debt and equity instrument. </a:t>
            </a:r>
            <a:endParaRPr lang="en-US" sz="2800" dirty="0"/>
          </a:p>
        </p:txBody>
      </p:sp>
    </p:spTree>
    <p:extLst>
      <p:ext uri="{BB962C8B-B14F-4D97-AF65-F5344CB8AC3E}">
        <p14:creationId xmlns:p14="http://schemas.microsoft.com/office/powerpoint/2010/main" val="4083312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15000"/>
              </a:lnSpc>
              <a:spcBef>
                <a:spcPts val="0"/>
              </a:spcBef>
              <a:spcAft>
                <a:spcPts val="1000"/>
              </a:spcAft>
            </a:pPr>
            <a:r>
              <a:rPr lang="en-US" b="1" dirty="0">
                <a:latin typeface="Times New Roman" pitchFamily="18" charset="0"/>
                <a:ea typeface="Calibri"/>
                <a:cs typeface="Times New Roman" pitchFamily="18" charset="0"/>
              </a:rPr>
              <a:t>Role of </a:t>
            </a:r>
            <a:r>
              <a:rPr lang="en-US" b="1" dirty="0" smtClean="0">
                <a:latin typeface="Times New Roman" pitchFamily="18" charset="0"/>
                <a:ea typeface="Calibri"/>
                <a:cs typeface="Times New Roman" pitchFamily="18" charset="0"/>
              </a:rPr>
              <a:t>Financial Asset </a:t>
            </a:r>
            <a:r>
              <a:rPr lang="en-US" sz="4000" dirty="0">
                <a:latin typeface="Times New Roman" pitchFamily="18" charset="0"/>
                <a:ea typeface="Calibri"/>
                <a:cs typeface="Times New Roman" pitchFamily="18" charset="0"/>
              </a:rPr>
              <a:t/>
            </a:r>
            <a:br>
              <a:rPr lang="en-US" sz="4000" dirty="0">
                <a:latin typeface="Times New Roman" pitchFamily="18" charset="0"/>
                <a:ea typeface="Calibri"/>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4906963"/>
          </a:xfrm>
        </p:spPr>
        <p:txBody>
          <a:bodyPr/>
          <a:lstStyle/>
          <a:p>
            <a:pPr marL="0" marR="0" indent="0" algn="just">
              <a:lnSpc>
                <a:spcPct val="115000"/>
              </a:lnSpc>
              <a:spcBef>
                <a:spcPts val="0"/>
              </a:spcBef>
              <a:spcAft>
                <a:spcPts val="1000"/>
              </a:spcAft>
              <a:buNone/>
            </a:pPr>
            <a:r>
              <a:rPr lang="en-US" dirty="0">
                <a:latin typeface="Times New Roman"/>
                <a:ea typeface="Calibri"/>
                <a:cs typeface="Times New Roman"/>
              </a:rPr>
              <a:t>Financial assets serve two principal economic functions.</a:t>
            </a:r>
            <a:endParaRPr lang="en-US" sz="2800" dirty="0">
              <a:ea typeface="Calibri"/>
              <a:cs typeface="Times New Roman"/>
            </a:endParaRPr>
          </a:p>
          <a:p>
            <a:pPr marL="514350" marR="0" indent="-514350" algn="just">
              <a:lnSpc>
                <a:spcPct val="115000"/>
              </a:lnSpc>
              <a:spcBef>
                <a:spcPts val="0"/>
              </a:spcBef>
              <a:spcAft>
                <a:spcPts val="1000"/>
              </a:spcAft>
              <a:buAutoNum type="arabicPeriod"/>
            </a:pPr>
            <a:r>
              <a:rPr lang="en-US" dirty="0" smtClean="0">
                <a:latin typeface="Times New Roman"/>
                <a:ea typeface="Calibri"/>
                <a:cs typeface="Times New Roman"/>
              </a:rPr>
              <a:t>They </a:t>
            </a:r>
            <a:r>
              <a:rPr lang="en-US" dirty="0">
                <a:latin typeface="Times New Roman"/>
                <a:ea typeface="Calibri"/>
                <a:cs typeface="Times New Roman"/>
              </a:rPr>
              <a:t>allow the transference of funds from those entities who have surplus funds to invest to those who need funds to invest </a:t>
            </a:r>
            <a:r>
              <a:rPr lang="en-US" dirty="0" smtClean="0">
                <a:latin typeface="Times New Roman"/>
                <a:ea typeface="Calibri"/>
                <a:cs typeface="Times New Roman"/>
              </a:rPr>
              <a:t>in </a:t>
            </a:r>
            <a:r>
              <a:rPr lang="en-US" dirty="0">
                <a:latin typeface="Times New Roman"/>
                <a:ea typeface="Calibri"/>
                <a:cs typeface="Times New Roman"/>
              </a:rPr>
              <a:t>tangible assets</a:t>
            </a:r>
            <a:r>
              <a:rPr lang="en-US" dirty="0" smtClean="0">
                <a:latin typeface="Times New Roman"/>
                <a:ea typeface="Calibri"/>
                <a:cs typeface="Times New Roman"/>
              </a:rPr>
              <a:t>.</a:t>
            </a:r>
          </a:p>
          <a:p>
            <a:pPr marL="514350" marR="0" indent="-514350" algn="just">
              <a:lnSpc>
                <a:spcPct val="115000"/>
              </a:lnSpc>
              <a:spcBef>
                <a:spcPts val="0"/>
              </a:spcBef>
              <a:spcAft>
                <a:spcPts val="1000"/>
              </a:spcAft>
              <a:buAutoNum type="arabicPeriod"/>
            </a:pPr>
            <a:r>
              <a:rPr lang="en-US" sz="2800" dirty="0" smtClean="0">
                <a:latin typeface="Times New Roman"/>
                <a:ea typeface="Calibri"/>
                <a:cs typeface="Times New Roman"/>
              </a:rPr>
              <a:t>Risk diversification</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2395322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15962"/>
          </a:xfrm>
        </p:spPr>
        <p:txBody>
          <a:bodyPr>
            <a:normAutofit fontScale="90000"/>
          </a:bodyPr>
          <a:lstStyle/>
          <a:p>
            <a:pPr marL="0" marR="0">
              <a:lnSpc>
                <a:spcPct val="115000"/>
              </a:lnSpc>
              <a:spcBef>
                <a:spcPts val="0"/>
              </a:spcBef>
              <a:spcAft>
                <a:spcPts val="1000"/>
              </a:spcAft>
            </a:pPr>
            <a:r>
              <a:rPr lang="en-US" b="1" dirty="0" smtClean="0">
                <a:latin typeface="Times New Roman" pitchFamily="18" charset="0"/>
                <a:ea typeface="Calibri"/>
                <a:cs typeface="Times New Roman" pitchFamily="18" charset="0"/>
              </a:rPr>
              <a:t/>
            </a:r>
            <a:br>
              <a:rPr lang="en-US" b="1" dirty="0" smtClean="0">
                <a:latin typeface="Times New Roman" pitchFamily="18" charset="0"/>
                <a:ea typeface="Calibri"/>
                <a:cs typeface="Times New Roman" pitchFamily="18" charset="0"/>
              </a:rPr>
            </a:br>
            <a:r>
              <a:rPr lang="en-US" b="1" dirty="0" smtClean="0">
                <a:latin typeface="Times New Roman" pitchFamily="18" charset="0"/>
                <a:ea typeface="Calibri"/>
                <a:cs typeface="Times New Roman" pitchFamily="18" charset="0"/>
              </a:rPr>
              <a:t>Properties </a:t>
            </a:r>
            <a:r>
              <a:rPr lang="en-US" b="1" dirty="0">
                <a:latin typeface="Times New Roman" pitchFamily="18" charset="0"/>
                <a:ea typeface="Calibri"/>
                <a:cs typeface="Times New Roman" pitchFamily="18" charset="0"/>
              </a:rPr>
              <a:t>of Financial Assets</a:t>
            </a:r>
            <a:r>
              <a:rPr lang="en-US" sz="4000" dirty="0">
                <a:latin typeface="Times New Roman" pitchFamily="18" charset="0"/>
                <a:ea typeface="Calibri"/>
                <a:cs typeface="Times New Roman" pitchFamily="18" charset="0"/>
              </a:rPr>
              <a:t/>
            </a:r>
            <a:br>
              <a:rPr lang="en-US" sz="4000" dirty="0">
                <a:latin typeface="Times New Roman" pitchFamily="18" charset="0"/>
                <a:ea typeface="Calibri"/>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257800"/>
          </a:xfrm>
        </p:spPr>
        <p:txBody>
          <a:bodyPr>
            <a:noAutofit/>
          </a:bodyPr>
          <a:lstStyle/>
          <a:p>
            <a:pPr marL="514350" indent="-514350">
              <a:buAutoNum type="arabicPeriod"/>
            </a:pPr>
            <a:r>
              <a:rPr lang="en-US" sz="2800" dirty="0" err="1" smtClean="0">
                <a:latin typeface="Times New Roman" pitchFamily="18" charset="0"/>
                <a:cs typeface="Times New Roman" pitchFamily="18" charset="0"/>
              </a:rPr>
              <a:t>Moneyness</a:t>
            </a:r>
            <a:endParaRPr lang="en-US" sz="2800" dirty="0" smtClean="0">
              <a:latin typeface="Times New Roman" pitchFamily="18" charset="0"/>
              <a:cs typeface="Times New Roman" pitchFamily="18" charset="0"/>
            </a:endParaRPr>
          </a:p>
          <a:p>
            <a:pPr marL="514350" indent="-514350">
              <a:buAutoNum type="arabicPeriod"/>
            </a:pPr>
            <a:r>
              <a:rPr lang="en-US" sz="2800" dirty="0" smtClean="0">
                <a:latin typeface="Times New Roman" pitchFamily="18" charset="0"/>
                <a:cs typeface="Times New Roman" pitchFamily="18" charset="0"/>
              </a:rPr>
              <a:t>Divisibility and denomination</a:t>
            </a:r>
          </a:p>
          <a:p>
            <a:pPr marL="514350" indent="-514350">
              <a:buAutoNum type="arabicPeriod"/>
            </a:pPr>
            <a:r>
              <a:rPr lang="en-US" sz="2800" dirty="0" smtClean="0">
                <a:latin typeface="Times New Roman" pitchFamily="18" charset="0"/>
                <a:cs typeface="Times New Roman" pitchFamily="18" charset="0"/>
              </a:rPr>
              <a:t>Reversibility</a:t>
            </a:r>
          </a:p>
          <a:p>
            <a:pPr marL="514350" indent="-514350">
              <a:buAutoNum type="arabicPeriod"/>
            </a:pPr>
            <a:r>
              <a:rPr lang="en-US" sz="2800" dirty="0" smtClean="0">
                <a:latin typeface="Times New Roman" pitchFamily="18" charset="0"/>
                <a:cs typeface="Times New Roman" pitchFamily="18" charset="0"/>
              </a:rPr>
              <a:t>Cash flows and return predictability</a:t>
            </a:r>
          </a:p>
          <a:p>
            <a:pPr marL="514350" indent="-514350">
              <a:buAutoNum type="arabicPeriod"/>
            </a:pPr>
            <a:r>
              <a:rPr lang="en-US" sz="2800" dirty="0" smtClean="0">
                <a:latin typeface="Times New Roman" pitchFamily="18" charset="0"/>
                <a:cs typeface="Times New Roman" pitchFamily="18" charset="0"/>
              </a:rPr>
              <a:t>Term of maturity</a:t>
            </a:r>
          </a:p>
          <a:p>
            <a:pPr marL="514350" indent="-514350">
              <a:buAutoNum type="arabicPeriod"/>
            </a:pPr>
            <a:r>
              <a:rPr lang="en-US" sz="2800" dirty="0" smtClean="0">
                <a:latin typeface="Times New Roman" pitchFamily="18" charset="0"/>
                <a:cs typeface="Times New Roman" pitchFamily="18" charset="0"/>
              </a:rPr>
              <a:t>Convertibility</a:t>
            </a:r>
          </a:p>
          <a:p>
            <a:pPr marL="514350" indent="-514350">
              <a:buAutoNum type="arabicPeriod"/>
            </a:pPr>
            <a:r>
              <a:rPr lang="en-US" sz="2800" dirty="0" smtClean="0">
                <a:latin typeface="Times New Roman" pitchFamily="18" charset="0"/>
                <a:cs typeface="Times New Roman" pitchFamily="18" charset="0"/>
              </a:rPr>
              <a:t>Currency</a:t>
            </a:r>
          </a:p>
          <a:p>
            <a:pPr marL="514350" indent="-514350">
              <a:buAutoNum type="arabicPeriod"/>
            </a:pPr>
            <a:r>
              <a:rPr lang="en-US" sz="2800" dirty="0" smtClean="0">
                <a:latin typeface="Times New Roman" pitchFamily="18" charset="0"/>
                <a:cs typeface="Times New Roman" pitchFamily="18" charset="0"/>
              </a:rPr>
              <a:t>Liquidity</a:t>
            </a:r>
          </a:p>
          <a:p>
            <a:pPr marL="514350" indent="-514350">
              <a:buAutoNum type="arabicPeriod"/>
            </a:pPr>
            <a:r>
              <a:rPr lang="en-US" sz="2800" dirty="0" smtClean="0">
                <a:latin typeface="Times New Roman" pitchFamily="18" charset="0"/>
                <a:cs typeface="Times New Roman" pitchFamily="18" charset="0"/>
              </a:rPr>
              <a:t>Complexity</a:t>
            </a:r>
          </a:p>
          <a:p>
            <a:pPr marL="514350" indent="-514350">
              <a:buAutoNum type="arabicPeriod"/>
            </a:pPr>
            <a:r>
              <a:rPr lang="en-US" sz="2800" dirty="0" smtClean="0">
                <a:latin typeface="Times New Roman" pitchFamily="18" charset="0"/>
                <a:cs typeface="Times New Roman" pitchFamily="18" charset="0"/>
              </a:rPr>
              <a:t>Tax status</a:t>
            </a:r>
          </a:p>
          <a:p>
            <a:pPr marL="0" indent="0">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4133955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a:ea typeface="Calibri"/>
              </a:rPr>
              <a:t>2. Financial Intermediaries</a:t>
            </a:r>
            <a:endParaRPr lang="en-US" dirty="0"/>
          </a:p>
        </p:txBody>
      </p:sp>
      <p:sp>
        <p:nvSpPr>
          <p:cNvPr id="3" name="Content Placeholder 2"/>
          <p:cNvSpPr>
            <a:spLocks noGrp="1"/>
          </p:cNvSpPr>
          <p:nvPr>
            <p:ph idx="1"/>
          </p:nvPr>
        </p:nvSpPr>
        <p:spPr>
          <a:xfrm>
            <a:off x="457200" y="1371600"/>
            <a:ext cx="8229600" cy="5257800"/>
          </a:xfrm>
        </p:spPr>
        <p:txBody>
          <a:bodyPr>
            <a:normAutofit/>
          </a:bodyPr>
          <a:lstStyle/>
          <a:p>
            <a:pPr marL="0" marR="0" algn="just">
              <a:lnSpc>
                <a:spcPct val="115000"/>
              </a:lnSpc>
              <a:spcBef>
                <a:spcPts val="0"/>
              </a:spcBef>
              <a:spcAft>
                <a:spcPts val="1000"/>
              </a:spcAft>
            </a:pPr>
            <a:r>
              <a:rPr lang="en-US" dirty="0">
                <a:latin typeface="Times New Roman"/>
                <a:ea typeface="Calibri"/>
                <a:cs typeface="Times New Roman"/>
              </a:rPr>
              <a:t>The term financial intermediary includes all kinds of organizations which intermediate and facilitate financial transactions of both individual and corporate customers. </a:t>
            </a:r>
            <a:endParaRPr lang="en-US" dirty="0" smtClean="0">
              <a:latin typeface="Times New Roman"/>
              <a:ea typeface="Calibri"/>
              <a:cs typeface="Times New Roman"/>
            </a:endParaRPr>
          </a:p>
          <a:p>
            <a:pPr marL="0" marR="0" algn="just">
              <a:lnSpc>
                <a:spcPct val="115000"/>
              </a:lnSpc>
              <a:spcBef>
                <a:spcPts val="0"/>
              </a:spcBef>
              <a:spcAft>
                <a:spcPts val="1000"/>
              </a:spcAft>
            </a:pPr>
            <a:r>
              <a:rPr lang="en-US" dirty="0" smtClean="0">
                <a:latin typeface="Times New Roman"/>
                <a:ea typeface="Calibri"/>
                <a:cs typeface="Times New Roman"/>
              </a:rPr>
              <a:t>Financial </a:t>
            </a:r>
            <a:r>
              <a:rPr lang="en-US" dirty="0">
                <a:latin typeface="Times New Roman"/>
                <a:ea typeface="Calibri"/>
                <a:cs typeface="Times New Roman"/>
              </a:rPr>
              <a:t>intermediaries obtain funds by issuing financial claims against themselves to market participants, then investing those funds. </a:t>
            </a:r>
            <a:endParaRPr lang="en-US" dirty="0" smtClean="0">
              <a:latin typeface="Times New Roman"/>
              <a:ea typeface="Calibri"/>
              <a:cs typeface="Times New Roman"/>
            </a:endParaRPr>
          </a:p>
          <a:p>
            <a:endParaRPr lang="en-US" dirty="0"/>
          </a:p>
        </p:txBody>
      </p:sp>
    </p:spTree>
    <p:extLst>
      <p:ext uri="{BB962C8B-B14F-4D97-AF65-F5344CB8AC3E}">
        <p14:creationId xmlns:p14="http://schemas.microsoft.com/office/powerpoint/2010/main" val="192020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lvl="0" algn="just">
              <a:lnSpc>
                <a:spcPct val="115000"/>
              </a:lnSpc>
              <a:spcBef>
                <a:spcPts val="0"/>
              </a:spcBef>
              <a:spcAft>
                <a:spcPts val="1000"/>
              </a:spcAft>
            </a:pPr>
            <a:r>
              <a:rPr lang="en-US" sz="2700" dirty="0">
                <a:solidFill>
                  <a:prstClr val="black"/>
                </a:solidFill>
                <a:latin typeface="Times New Roman"/>
                <a:ea typeface="Calibri"/>
                <a:cs typeface="Times New Roman"/>
              </a:rPr>
              <a:t>Thus, it refers to all kinds of financial institutions and investing institutions, which facilitate financial transactions in financial markets. </a:t>
            </a:r>
          </a:p>
          <a:p>
            <a:pPr marL="0" lvl="0" algn="just">
              <a:lnSpc>
                <a:spcPct val="115000"/>
              </a:lnSpc>
              <a:spcBef>
                <a:spcPts val="0"/>
              </a:spcBef>
              <a:spcAft>
                <a:spcPts val="1000"/>
              </a:spcAft>
            </a:pPr>
            <a:r>
              <a:rPr lang="en-US" sz="2700" dirty="0">
                <a:solidFill>
                  <a:prstClr val="black"/>
                </a:solidFill>
                <a:latin typeface="Times New Roman"/>
                <a:ea typeface="Calibri"/>
                <a:cs typeface="Times New Roman"/>
              </a:rPr>
              <a:t>Financial intermediaries include depository institutions, regulated investment companies, investment banks, and insurance companies.</a:t>
            </a:r>
            <a:endParaRPr lang="en-US" sz="2400" dirty="0">
              <a:solidFill>
                <a:prstClr val="black"/>
              </a:solidFill>
              <a:ea typeface="Calibri"/>
              <a:cs typeface="Times New Roman"/>
            </a:endParaRPr>
          </a:p>
          <a:p>
            <a:endParaRPr lang="en-US" dirty="0"/>
          </a:p>
        </p:txBody>
      </p:sp>
    </p:spTree>
    <p:extLst>
      <p:ext uri="{BB962C8B-B14F-4D97-AF65-F5344CB8AC3E}">
        <p14:creationId xmlns:p14="http://schemas.microsoft.com/office/powerpoint/2010/main" val="479762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latin typeface="Times New Roman"/>
                <a:ea typeface="Calibri"/>
              </a:rPr>
              <a:t>The role of financial intermediaries is to create more favorable transaction terms than could be realized by lenders/investors and borrowers dealing directly with each other in the financial market. </a:t>
            </a:r>
            <a:endParaRPr lang="en-US" dirty="0" smtClean="0">
              <a:latin typeface="Times New Roman"/>
              <a:ea typeface="Calibri"/>
            </a:endParaRPr>
          </a:p>
          <a:p>
            <a:pPr algn="just"/>
            <a:r>
              <a:rPr lang="en-US" dirty="0" smtClean="0">
                <a:latin typeface="Times New Roman"/>
                <a:ea typeface="Calibri"/>
              </a:rPr>
              <a:t>This </a:t>
            </a:r>
            <a:r>
              <a:rPr lang="en-US" dirty="0">
                <a:latin typeface="Times New Roman"/>
                <a:ea typeface="Calibri"/>
              </a:rPr>
              <a:t>is accomplished by financial intermediaries in a two-step process: </a:t>
            </a:r>
            <a:endParaRPr lang="en-US" dirty="0" smtClean="0">
              <a:latin typeface="Times New Roman"/>
              <a:ea typeface="Calibri"/>
            </a:endParaRPr>
          </a:p>
          <a:p>
            <a:pPr marL="514350" indent="-514350" algn="just">
              <a:buAutoNum type="arabicParenBoth"/>
            </a:pPr>
            <a:r>
              <a:rPr lang="en-US" dirty="0" smtClean="0">
                <a:latin typeface="Times New Roman"/>
                <a:ea typeface="Calibri"/>
              </a:rPr>
              <a:t>obtaining </a:t>
            </a:r>
            <a:r>
              <a:rPr lang="en-US" dirty="0">
                <a:latin typeface="Times New Roman"/>
                <a:ea typeface="Calibri"/>
              </a:rPr>
              <a:t>funds from lenders or investors and </a:t>
            </a:r>
            <a:endParaRPr lang="en-US" dirty="0" smtClean="0">
              <a:latin typeface="Times New Roman"/>
              <a:ea typeface="Calibri"/>
            </a:endParaRPr>
          </a:p>
          <a:p>
            <a:pPr marL="0" indent="0" algn="just">
              <a:buNone/>
            </a:pPr>
            <a:r>
              <a:rPr lang="en-US" dirty="0" smtClean="0">
                <a:latin typeface="Times New Roman"/>
                <a:ea typeface="Calibri"/>
              </a:rPr>
              <a:t>(</a:t>
            </a:r>
            <a:r>
              <a:rPr lang="en-US" dirty="0">
                <a:latin typeface="Times New Roman"/>
                <a:ea typeface="Calibri"/>
              </a:rPr>
              <a:t>2) lending or investing the funds that they borrow to those who need funds. </a:t>
            </a:r>
            <a:endParaRPr lang="en-US" dirty="0"/>
          </a:p>
        </p:txBody>
      </p:sp>
    </p:spTree>
    <p:extLst>
      <p:ext uri="{BB962C8B-B14F-4D97-AF65-F5344CB8AC3E}">
        <p14:creationId xmlns:p14="http://schemas.microsoft.com/office/powerpoint/2010/main" val="3068834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Economic Functions of Financial </a:t>
            </a:r>
            <a:r>
              <a:rPr lang="en-US" sz="3600" b="1" dirty="0">
                <a:latin typeface="Times New Roman" pitchFamily="18" charset="0"/>
                <a:cs typeface="Times New Roman" pitchFamily="18" charset="0"/>
              </a:rPr>
              <a:t>I</a:t>
            </a:r>
            <a:r>
              <a:rPr lang="en-US" sz="3600" b="1" dirty="0" smtClean="0">
                <a:latin typeface="Times New Roman" pitchFamily="18" charset="0"/>
                <a:cs typeface="Times New Roman" pitchFamily="18" charset="0"/>
              </a:rPr>
              <a:t>ntermediaries</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lvl="0" algn="just">
              <a:lnSpc>
                <a:spcPct val="115000"/>
              </a:lnSpc>
              <a:spcBef>
                <a:spcPts val="0"/>
              </a:spcBef>
              <a:spcAft>
                <a:spcPts val="1000"/>
              </a:spcAft>
              <a:buFont typeface="Wingdings"/>
              <a:buChar char=""/>
            </a:pPr>
            <a:r>
              <a:rPr lang="en-US" dirty="0">
                <a:latin typeface="Times New Roman"/>
                <a:ea typeface="Calibri"/>
                <a:cs typeface="Times New Roman"/>
              </a:rPr>
              <a:t>Maturity </a:t>
            </a:r>
            <a:r>
              <a:rPr lang="en-US" dirty="0" smtClean="0">
                <a:latin typeface="Times New Roman"/>
                <a:ea typeface="Calibri"/>
                <a:cs typeface="Times New Roman"/>
              </a:rPr>
              <a:t>intermediation</a:t>
            </a:r>
            <a:endParaRPr lang="en-US" sz="2800" dirty="0">
              <a:ea typeface="Calibri"/>
              <a:cs typeface="Times New Roman"/>
            </a:endParaRPr>
          </a:p>
          <a:p>
            <a:pPr lvl="0" algn="just">
              <a:lnSpc>
                <a:spcPct val="115000"/>
              </a:lnSpc>
              <a:spcBef>
                <a:spcPts val="0"/>
              </a:spcBef>
              <a:spcAft>
                <a:spcPts val="1000"/>
              </a:spcAft>
              <a:buFont typeface="Wingdings"/>
              <a:buChar char=""/>
            </a:pPr>
            <a:r>
              <a:rPr lang="en-US" dirty="0">
                <a:latin typeface="Times New Roman"/>
                <a:ea typeface="Calibri"/>
                <a:cs typeface="Times New Roman"/>
              </a:rPr>
              <a:t>Risk reduction via </a:t>
            </a:r>
            <a:r>
              <a:rPr lang="en-US" dirty="0" smtClean="0">
                <a:latin typeface="Times New Roman"/>
                <a:ea typeface="Calibri"/>
                <a:cs typeface="Times New Roman"/>
              </a:rPr>
              <a:t>diversification</a:t>
            </a:r>
            <a:endParaRPr lang="en-US" sz="2800" dirty="0">
              <a:ea typeface="Calibri"/>
              <a:cs typeface="Times New Roman"/>
            </a:endParaRPr>
          </a:p>
          <a:p>
            <a:pPr lvl="0" algn="just">
              <a:lnSpc>
                <a:spcPct val="115000"/>
              </a:lnSpc>
              <a:spcBef>
                <a:spcPts val="0"/>
              </a:spcBef>
              <a:spcAft>
                <a:spcPts val="1000"/>
              </a:spcAft>
              <a:buFont typeface="Wingdings"/>
              <a:buChar char=""/>
            </a:pPr>
            <a:r>
              <a:rPr lang="en-US" dirty="0">
                <a:latin typeface="Times New Roman"/>
                <a:ea typeface="Calibri"/>
                <a:cs typeface="Times New Roman"/>
              </a:rPr>
              <a:t>Cost reduction for contracting and information </a:t>
            </a:r>
            <a:r>
              <a:rPr lang="en-US" dirty="0" smtClean="0">
                <a:latin typeface="Times New Roman"/>
                <a:ea typeface="Calibri"/>
                <a:cs typeface="Times New Roman"/>
              </a:rPr>
              <a:t>processing</a:t>
            </a:r>
            <a:endParaRPr lang="en-US" sz="2800" dirty="0">
              <a:ea typeface="Calibri"/>
              <a:cs typeface="Times New Roman"/>
            </a:endParaRPr>
          </a:p>
          <a:p>
            <a:pPr lvl="0" algn="just">
              <a:lnSpc>
                <a:spcPct val="115000"/>
              </a:lnSpc>
              <a:spcBef>
                <a:spcPts val="0"/>
              </a:spcBef>
              <a:spcAft>
                <a:spcPts val="1000"/>
              </a:spcAft>
              <a:buFont typeface="Wingdings"/>
              <a:buChar char=""/>
            </a:pPr>
            <a:r>
              <a:rPr lang="en-US" dirty="0">
                <a:latin typeface="Times New Roman"/>
                <a:ea typeface="Calibri"/>
                <a:cs typeface="Times New Roman"/>
              </a:rPr>
              <a:t>Providing a Payments Mechanism </a:t>
            </a:r>
            <a:endParaRPr lang="en-US" sz="2800" dirty="0">
              <a:ea typeface="Calibri"/>
              <a:cs typeface="Times New Roman"/>
            </a:endParaRPr>
          </a:p>
          <a:p>
            <a:pPr marL="0" indent="0">
              <a:buNone/>
            </a:pPr>
            <a:endParaRPr lang="en-US" dirty="0"/>
          </a:p>
        </p:txBody>
      </p:sp>
    </p:spTree>
    <p:extLst>
      <p:ext uri="{BB962C8B-B14F-4D97-AF65-F5344CB8AC3E}">
        <p14:creationId xmlns:p14="http://schemas.microsoft.com/office/powerpoint/2010/main" val="3338286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sz="4400" b="1" dirty="0">
                <a:solidFill>
                  <a:prstClr val="black"/>
                </a:solidFill>
                <a:latin typeface="Times New Roman" pitchFamily="18" charset="0"/>
                <a:ea typeface="+mj-ea"/>
                <a:cs typeface="Times New Roman" pitchFamily="18" charset="0"/>
              </a:rPr>
              <a:t>Chapter one</a:t>
            </a:r>
            <a:br>
              <a:rPr lang="en-US" sz="4400" b="1" dirty="0">
                <a:solidFill>
                  <a:prstClr val="black"/>
                </a:solidFill>
                <a:latin typeface="Times New Roman" pitchFamily="18" charset="0"/>
                <a:ea typeface="+mj-ea"/>
                <a:cs typeface="Times New Roman" pitchFamily="18" charset="0"/>
              </a:rPr>
            </a:br>
            <a:r>
              <a:rPr lang="en-US" sz="4400" b="1" dirty="0">
                <a:solidFill>
                  <a:prstClr val="black"/>
                </a:solidFill>
                <a:latin typeface="Times New Roman" pitchFamily="18" charset="0"/>
                <a:ea typeface="+mj-ea"/>
                <a:cs typeface="Times New Roman" pitchFamily="18" charset="0"/>
              </a:rPr>
              <a:t>Overview of Financial System</a:t>
            </a:r>
            <a:endParaRPr lang="en-US" dirty="0"/>
          </a:p>
        </p:txBody>
      </p:sp>
    </p:spTree>
    <p:extLst>
      <p:ext uri="{BB962C8B-B14F-4D97-AF65-F5344CB8AC3E}">
        <p14:creationId xmlns:p14="http://schemas.microsoft.com/office/powerpoint/2010/main" val="19368856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3. Financial Markets </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257800"/>
          </a:xfrm>
        </p:spPr>
        <p:txBody>
          <a:bodyPr>
            <a:noAutofit/>
          </a:bodyPr>
          <a:lstStyle/>
          <a:p>
            <a:pPr algn="just"/>
            <a:r>
              <a:rPr lang="en-US" sz="2800" dirty="0">
                <a:latin typeface="Times New Roman"/>
                <a:ea typeface="Calibri"/>
              </a:rPr>
              <a:t>A financial market is a market where financial instruments are exchanged. </a:t>
            </a:r>
            <a:endParaRPr lang="en-US" sz="2800" dirty="0" smtClean="0">
              <a:latin typeface="Times New Roman"/>
              <a:ea typeface="Calibri"/>
            </a:endParaRPr>
          </a:p>
          <a:p>
            <a:pPr algn="just"/>
            <a:r>
              <a:rPr lang="en-US" sz="2800" dirty="0" smtClean="0">
                <a:latin typeface="Times New Roman"/>
                <a:ea typeface="Calibri"/>
              </a:rPr>
              <a:t>A </a:t>
            </a:r>
            <a:r>
              <a:rPr lang="en-US" sz="2800" dirty="0">
                <a:latin typeface="Times New Roman"/>
                <a:ea typeface="Calibri"/>
              </a:rPr>
              <a:t>financial market is a market in which funds are transferred from people who have an excess of available funds to people who have a shortage.</a:t>
            </a:r>
            <a:r>
              <a:rPr lang="en-US" sz="2800" dirty="0">
                <a:solidFill>
                  <a:srgbClr val="FF0000"/>
                </a:solidFill>
                <a:latin typeface="Times New Roman"/>
                <a:ea typeface="Calibri"/>
              </a:rPr>
              <a:t> </a:t>
            </a:r>
            <a:endParaRPr lang="en-US" sz="2800" dirty="0" smtClean="0">
              <a:solidFill>
                <a:srgbClr val="FF0000"/>
              </a:solidFill>
              <a:latin typeface="Times New Roman"/>
              <a:ea typeface="Calibri"/>
            </a:endParaRPr>
          </a:p>
          <a:p>
            <a:pPr algn="just"/>
            <a:r>
              <a:rPr lang="en-US" sz="2800" dirty="0" smtClean="0">
                <a:latin typeface="Times New Roman"/>
                <a:ea typeface="Calibri"/>
              </a:rPr>
              <a:t>They </a:t>
            </a:r>
            <a:r>
              <a:rPr lang="en-US" sz="2800" dirty="0">
                <a:latin typeface="Times New Roman"/>
                <a:ea typeface="Calibri"/>
              </a:rPr>
              <a:t>facilitate buying and selling of financial </a:t>
            </a:r>
            <a:r>
              <a:rPr lang="en-US" sz="2800" dirty="0" smtClean="0">
                <a:latin typeface="Times New Roman"/>
                <a:ea typeface="Calibri"/>
              </a:rPr>
              <a:t>assets.</a:t>
            </a:r>
          </a:p>
          <a:p>
            <a:pPr algn="just"/>
            <a:r>
              <a:rPr lang="en-US" sz="2800" dirty="0" smtClean="0">
                <a:latin typeface="Times New Roman"/>
                <a:ea typeface="Calibri"/>
              </a:rPr>
              <a:t>Financial </a:t>
            </a:r>
            <a:r>
              <a:rPr lang="en-US" sz="2800" dirty="0">
                <a:latin typeface="Times New Roman"/>
                <a:ea typeface="Calibri"/>
              </a:rPr>
              <a:t>markets such as bond and stock markets are crucial to promoting greater economic efficiency by channeling funds from people who do not have a productive use for them to those who do.</a:t>
            </a:r>
            <a:endParaRPr lang="en-US" sz="2800" dirty="0"/>
          </a:p>
        </p:txBody>
      </p:sp>
    </p:spTree>
    <p:extLst>
      <p:ext uri="{BB962C8B-B14F-4D97-AF65-F5344CB8AC3E}">
        <p14:creationId xmlns:p14="http://schemas.microsoft.com/office/powerpoint/2010/main" val="7083511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marR="0" indent="0" algn="just">
              <a:lnSpc>
                <a:spcPct val="115000"/>
              </a:lnSpc>
              <a:spcBef>
                <a:spcPts val="0"/>
              </a:spcBef>
              <a:spcAft>
                <a:spcPts val="1000"/>
              </a:spcAft>
              <a:buNone/>
              <a:tabLst>
                <a:tab pos="1684655" algn="l"/>
              </a:tabLst>
            </a:pPr>
            <a:r>
              <a:rPr lang="en-US" dirty="0" smtClean="0">
                <a:latin typeface="Times New Roman"/>
                <a:ea typeface="Calibri"/>
                <a:cs typeface="Times New Roman"/>
              </a:rPr>
              <a:t>Financial </a:t>
            </a:r>
            <a:r>
              <a:rPr lang="en-US" dirty="0">
                <a:latin typeface="Times New Roman"/>
                <a:ea typeface="Calibri"/>
                <a:cs typeface="Times New Roman"/>
              </a:rPr>
              <a:t>markets provide the following three major economic functions:</a:t>
            </a:r>
            <a:endParaRPr lang="en-US" sz="2800" dirty="0">
              <a:ea typeface="Calibri"/>
              <a:cs typeface="Times New Roman"/>
            </a:endParaRPr>
          </a:p>
          <a:p>
            <a:pPr lvl="0" algn="just">
              <a:lnSpc>
                <a:spcPct val="115000"/>
              </a:lnSpc>
              <a:spcBef>
                <a:spcPts val="0"/>
              </a:spcBef>
              <a:spcAft>
                <a:spcPts val="1000"/>
              </a:spcAft>
              <a:buFont typeface="Wingdings"/>
              <a:buChar char=""/>
              <a:tabLst>
                <a:tab pos="914400" algn="l"/>
              </a:tabLst>
            </a:pPr>
            <a:r>
              <a:rPr lang="en-US" dirty="0">
                <a:latin typeface="Times New Roman"/>
                <a:ea typeface="Calibri"/>
                <a:cs typeface="Times New Roman"/>
              </a:rPr>
              <a:t>Price discovery</a:t>
            </a:r>
            <a:endParaRPr lang="en-US" sz="2800" dirty="0">
              <a:ea typeface="Calibri"/>
              <a:cs typeface="Times New Roman"/>
            </a:endParaRPr>
          </a:p>
          <a:p>
            <a:pPr lvl="0" algn="just">
              <a:lnSpc>
                <a:spcPct val="115000"/>
              </a:lnSpc>
              <a:spcBef>
                <a:spcPts val="0"/>
              </a:spcBef>
              <a:spcAft>
                <a:spcPts val="1000"/>
              </a:spcAft>
              <a:buFont typeface="Wingdings"/>
              <a:buChar char=""/>
              <a:tabLst>
                <a:tab pos="914400" algn="l"/>
              </a:tabLst>
            </a:pPr>
            <a:r>
              <a:rPr lang="en-US" dirty="0">
                <a:latin typeface="Times New Roman"/>
                <a:ea typeface="Calibri"/>
                <a:cs typeface="Times New Roman"/>
              </a:rPr>
              <a:t>Liquidity</a:t>
            </a:r>
            <a:endParaRPr lang="en-US" sz="2800" dirty="0">
              <a:ea typeface="Calibri"/>
              <a:cs typeface="Times New Roman"/>
            </a:endParaRPr>
          </a:p>
          <a:p>
            <a:pPr lvl="0" algn="just">
              <a:lnSpc>
                <a:spcPct val="115000"/>
              </a:lnSpc>
              <a:spcBef>
                <a:spcPts val="0"/>
              </a:spcBef>
              <a:spcAft>
                <a:spcPts val="1000"/>
              </a:spcAft>
              <a:buFont typeface="Wingdings"/>
              <a:buChar char=""/>
              <a:tabLst>
                <a:tab pos="914400" algn="l"/>
              </a:tabLst>
            </a:pPr>
            <a:r>
              <a:rPr lang="en-US" dirty="0">
                <a:latin typeface="Times New Roman"/>
                <a:ea typeface="Calibri"/>
                <a:cs typeface="Times New Roman"/>
              </a:rPr>
              <a:t>Reduced transaction costs</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1585421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Classification of financial markets</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marL="514350" indent="-514350">
              <a:buAutoNum type="arabicPeriod"/>
            </a:pPr>
            <a:r>
              <a:rPr lang="en-US" b="1" i="1" dirty="0" smtClean="0">
                <a:latin typeface="Times New Roman"/>
                <a:ea typeface="Calibri"/>
              </a:rPr>
              <a:t>Classification </a:t>
            </a:r>
            <a:r>
              <a:rPr lang="en-US" b="1" i="1" dirty="0">
                <a:latin typeface="Times New Roman"/>
                <a:ea typeface="Calibri"/>
              </a:rPr>
              <a:t>by type of financial </a:t>
            </a:r>
            <a:r>
              <a:rPr lang="en-US" b="1" i="1" dirty="0" smtClean="0">
                <a:latin typeface="Times New Roman"/>
                <a:ea typeface="Calibri"/>
              </a:rPr>
              <a:t>claim</a:t>
            </a:r>
          </a:p>
          <a:p>
            <a:pPr marL="514350" indent="-514350">
              <a:buAutoNum type="alphaUcPeriod"/>
            </a:pPr>
            <a:r>
              <a:rPr lang="en-US" dirty="0" smtClean="0">
                <a:latin typeface="Times New Roman"/>
                <a:ea typeface="Calibri"/>
              </a:rPr>
              <a:t>Equity </a:t>
            </a:r>
            <a:r>
              <a:rPr lang="en-US" dirty="0">
                <a:latin typeface="Times New Roman"/>
                <a:ea typeface="Calibri"/>
              </a:rPr>
              <a:t>(Stock)  </a:t>
            </a:r>
            <a:r>
              <a:rPr lang="en-US" dirty="0" smtClean="0">
                <a:latin typeface="Times New Roman"/>
                <a:ea typeface="Calibri"/>
              </a:rPr>
              <a:t>market</a:t>
            </a:r>
          </a:p>
          <a:p>
            <a:pPr marL="514350" indent="-514350">
              <a:buAutoNum type="alphaUcPeriod"/>
            </a:pPr>
            <a:r>
              <a:rPr lang="en-US" dirty="0">
                <a:latin typeface="Times New Roman"/>
                <a:ea typeface="Calibri"/>
              </a:rPr>
              <a:t>Debt </a:t>
            </a:r>
            <a:r>
              <a:rPr lang="en-US" dirty="0" smtClean="0">
                <a:latin typeface="Times New Roman"/>
                <a:ea typeface="Calibri"/>
              </a:rPr>
              <a:t>market</a:t>
            </a:r>
          </a:p>
          <a:p>
            <a:pPr marL="0" indent="0">
              <a:buNone/>
            </a:pPr>
            <a:r>
              <a:rPr lang="en-US" dirty="0" smtClean="0">
                <a:latin typeface="Times New Roman"/>
              </a:rPr>
              <a:t>2. </a:t>
            </a:r>
            <a:r>
              <a:rPr lang="en-US" b="1" i="1" dirty="0">
                <a:latin typeface="Times New Roman"/>
                <a:ea typeface="Calibri"/>
              </a:rPr>
              <a:t>Classification by maturity of </a:t>
            </a:r>
            <a:r>
              <a:rPr lang="en-US" b="1" i="1" dirty="0" smtClean="0">
                <a:latin typeface="Times New Roman"/>
                <a:ea typeface="Calibri"/>
              </a:rPr>
              <a:t>claim</a:t>
            </a:r>
          </a:p>
          <a:p>
            <a:pPr marL="514350" indent="-514350">
              <a:buAutoNum type="alphaUcPeriod"/>
            </a:pPr>
            <a:r>
              <a:rPr lang="en-US" dirty="0" smtClean="0">
                <a:latin typeface="Times New Roman"/>
                <a:ea typeface="Calibri"/>
              </a:rPr>
              <a:t>Money market</a:t>
            </a:r>
          </a:p>
          <a:p>
            <a:pPr marL="514350" indent="-514350">
              <a:buAutoNum type="alphaUcPeriod"/>
            </a:pPr>
            <a:r>
              <a:rPr lang="en-US" dirty="0">
                <a:latin typeface="Times New Roman"/>
                <a:ea typeface="Calibri"/>
              </a:rPr>
              <a:t>Capital </a:t>
            </a:r>
            <a:r>
              <a:rPr lang="en-US" dirty="0" smtClean="0">
                <a:latin typeface="Times New Roman"/>
                <a:ea typeface="Calibri"/>
              </a:rPr>
              <a:t>market</a:t>
            </a:r>
          </a:p>
          <a:p>
            <a:pPr marL="0" indent="0">
              <a:buNone/>
            </a:pPr>
            <a:r>
              <a:rPr lang="en-US" dirty="0" smtClean="0">
                <a:latin typeface="Times New Roman"/>
              </a:rPr>
              <a:t>3. </a:t>
            </a:r>
            <a:r>
              <a:rPr lang="en-US" b="1" i="1" dirty="0" smtClean="0">
                <a:latin typeface="Times New Roman"/>
                <a:ea typeface="Calibri"/>
              </a:rPr>
              <a:t>Classification </a:t>
            </a:r>
            <a:r>
              <a:rPr lang="en-US" b="1" i="1" dirty="0">
                <a:latin typeface="Times New Roman"/>
                <a:ea typeface="Calibri"/>
              </a:rPr>
              <a:t>by </a:t>
            </a:r>
            <a:r>
              <a:rPr lang="en-US" b="1" i="1" dirty="0" smtClean="0">
                <a:latin typeface="Times New Roman"/>
                <a:ea typeface="Calibri"/>
              </a:rPr>
              <a:t>origin</a:t>
            </a:r>
          </a:p>
          <a:p>
            <a:pPr marL="514350" indent="-514350">
              <a:buAutoNum type="alphaUcPeriod"/>
            </a:pPr>
            <a:r>
              <a:rPr lang="en-US" dirty="0" smtClean="0">
                <a:latin typeface="Times New Roman"/>
                <a:ea typeface="Calibri"/>
              </a:rPr>
              <a:t>Primary Market</a:t>
            </a:r>
          </a:p>
          <a:p>
            <a:pPr marL="514350" indent="-514350">
              <a:buAutoNum type="alphaUcPeriod"/>
            </a:pPr>
            <a:r>
              <a:rPr lang="en-US" dirty="0">
                <a:latin typeface="Times New Roman"/>
                <a:ea typeface="Calibri"/>
              </a:rPr>
              <a:t>Secondary </a:t>
            </a:r>
            <a:r>
              <a:rPr lang="en-US" dirty="0" smtClean="0">
                <a:latin typeface="Times New Roman"/>
                <a:ea typeface="Calibri"/>
              </a:rPr>
              <a:t>Market</a:t>
            </a:r>
          </a:p>
          <a:p>
            <a:pPr marL="0" indent="0">
              <a:buNone/>
            </a:pPr>
            <a:r>
              <a:rPr lang="en-US" dirty="0" smtClean="0">
                <a:latin typeface="Times New Roman"/>
              </a:rPr>
              <a:t>4. </a:t>
            </a:r>
            <a:r>
              <a:rPr lang="en-US" b="1" i="1" dirty="0">
                <a:latin typeface="Times New Roman"/>
                <a:ea typeface="Calibri"/>
              </a:rPr>
              <a:t>Classification by organizational </a:t>
            </a:r>
            <a:r>
              <a:rPr lang="en-US" b="1" i="1" dirty="0" smtClean="0">
                <a:latin typeface="Times New Roman"/>
                <a:ea typeface="Calibri"/>
              </a:rPr>
              <a:t>structure</a:t>
            </a:r>
          </a:p>
          <a:p>
            <a:pPr marL="514350" indent="-514350">
              <a:buAutoNum type="alphaUcPeriod"/>
            </a:pPr>
            <a:r>
              <a:rPr lang="en-US" dirty="0" smtClean="0">
                <a:latin typeface="Times New Roman"/>
                <a:ea typeface="Calibri"/>
              </a:rPr>
              <a:t>Auction market</a:t>
            </a:r>
          </a:p>
          <a:p>
            <a:pPr marL="514350" indent="-514350">
              <a:buAutoNum type="alphaUcPeriod"/>
            </a:pPr>
            <a:r>
              <a:rPr lang="en-US" dirty="0">
                <a:latin typeface="Times New Roman"/>
                <a:ea typeface="Calibri"/>
              </a:rPr>
              <a:t>Over the counter (OCT) market</a:t>
            </a:r>
            <a:endParaRPr lang="en-US" dirty="0"/>
          </a:p>
        </p:txBody>
      </p:sp>
    </p:spTree>
    <p:extLst>
      <p:ext uri="{BB962C8B-B14F-4D97-AF65-F5344CB8AC3E}">
        <p14:creationId xmlns:p14="http://schemas.microsoft.com/office/powerpoint/2010/main" val="2261370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dirty="0" smtClean="0"/>
              <a:t>5. </a:t>
            </a:r>
            <a:r>
              <a:rPr lang="en-US" b="1" i="1" dirty="0">
                <a:latin typeface="Times New Roman"/>
                <a:ea typeface="Calibri"/>
              </a:rPr>
              <a:t>Other </a:t>
            </a:r>
            <a:r>
              <a:rPr lang="en-US" b="1" i="1" dirty="0" smtClean="0">
                <a:latin typeface="Times New Roman"/>
                <a:ea typeface="Calibri"/>
              </a:rPr>
              <a:t>Classifications</a:t>
            </a:r>
          </a:p>
          <a:p>
            <a:pPr marL="514350" indent="-514350" algn="just">
              <a:buAutoNum type="alphaUcPeriod"/>
            </a:pPr>
            <a:r>
              <a:rPr lang="en-US" b="1" dirty="0" smtClean="0">
                <a:latin typeface="Times New Roman"/>
                <a:ea typeface="Calibri"/>
                <a:cs typeface="Times New Roman"/>
              </a:rPr>
              <a:t>Foreign </a:t>
            </a:r>
            <a:r>
              <a:rPr lang="en-US" b="1" dirty="0">
                <a:latin typeface="Times New Roman"/>
                <a:ea typeface="Calibri"/>
                <a:cs typeface="Times New Roman"/>
              </a:rPr>
              <a:t>exchange markets:</a:t>
            </a:r>
            <a:r>
              <a:rPr lang="en-US" dirty="0">
                <a:latin typeface="Times New Roman"/>
                <a:ea typeface="Calibri"/>
                <a:cs typeface="Times New Roman"/>
              </a:rPr>
              <a:t> which facilitate the trading of foreign </a:t>
            </a:r>
            <a:r>
              <a:rPr lang="en-US" dirty="0" smtClean="0">
                <a:latin typeface="Times New Roman"/>
                <a:ea typeface="Calibri"/>
                <a:cs typeface="Times New Roman"/>
              </a:rPr>
              <a:t>exchange</a:t>
            </a:r>
          </a:p>
          <a:p>
            <a:pPr marL="514350" indent="-514350" algn="just">
              <a:buAutoNum type="alphaUcPeriod"/>
            </a:pPr>
            <a:r>
              <a:rPr lang="en-US" b="1" dirty="0" smtClean="0">
                <a:latin typeface="Times New Roman"/>
                <a:ea typeface="Calibri"/>
                <a:cs typeface="Times New Roman"/>
              </a:rPr>
              <a:t>Insurance </a:t>
            </a:r>
            <a:r>
              <a:rPr lang="en-US" b="1" dirty="0">
                <a:latin typeface="Times New Roman"/>
                <a:ea typeface="Calibri"/>
                <a:cs typeface="Times New Roman"/>
              </a:rPr>
              <a:t>markets </a:t>
            </a:r>
            <a:r>
              <a:rPr lang="en-US" dirty="0">
                <a:latin typeface="Times New Roman"/>
                <a:ea typeface="Calibri"/>
                <a:cs typeface="Times New Roman"/>
              </a:rPr>
              <a:t>: which facilitate the redistribution of various </a:t>
            </a:r>
            <a:r>
              <a:rPr lang="en-US" dirty="0" smtClean="0">
                <a:latin typeface="Times New Roman"/>
                <a:ea typeface="Calibri"/>
                <a:cs typeface="Times New Roman"/>
              </a:rPr>
              <a:t>risk</a:t>
            </a:r>
            <a:endParaRPr lang="en-US" sz="2400" dirty="0" smtClean="0">
              <a:ea typeface="Calibri"/>
              <a:cs typeface="Times New Roman"/>
            </a:endParaRPr>
          </a:p>
          <a:p>
            <a:pPr marL="514350" indent="-514350" algn="just">
              <a:buAutoNum type="alphaUcPeriod"/>
            </a:pPr>
            <a:r>
              <a:rPr lang="en-US" b="1" dirty="0" smtClean="0">
                <a:latin typeface="Times New Roman"/>
                <a:ea typeface="Calibri"/>
                <a:cs typeface="Times New Roman"/>
              </a:rPr>
              <a:t>Derivatives </a:t>
            </a:r>
            <a:r>
              <a:rPr lang="en-US" b="1" dirty="0">
                <a:latin typeface="Times New Roman"/>
                <a:ea typeface="Calibri"/>
                <a:cs typeface="Times New Roman"/>
              </a:rPr>
              <a:t>markets</a:t>
            </a:r>
            <a:r>
              <a:rPr lang="en-US" dirty="0">
                <a:latin typeface="Times New Roman"/>
                <a:ea typeface="Calibri"/>
                <a:cs typeface="Times New Roman"/>
              </a:rPr>
              <a:t>:  which provide instruments for the management of financial </a:t>
            </a:r>
            <a:r>
              <a:rPr lang="en-US" dirty="0" smtClean="0">
                <a:latin typeface="Times New Roman"/>
                <a:ea typeface="Calibri"/>
                <a:cs typeface="Times New Roman"/>
              </a:rPr>
              <a:t>risk (</a:t>
            </a:r>
            <a:r>
              <a:rPr lang="en-US" dirty="0" err="1" smtClean="0">
                <a:latin typeface="Times New Roman"/>
                <a:ea typeface="Calibri"/>
                <a:cs typeface="Times New Roman"/>
              </a:rPr>
              <a:t>eg</a:t>
            </a:r>
            <a:r>
              <a:rPr lang="en-US" dirty="0" smtClean="0">
                <a:latin typeface="Times New Roman"/>
                <a:ea typeface="Calibri"/>
                <a:cs typeface="Times New Roman"/>
              </a:rPr>
              <a:t>. Forward, future and options) </a:t>
            </a:r>
            <a:endParaRPr lang="en-US" sz="2400" dirty="0">
              <a:ea typeface="Calibri"/>
              <a:cs typeface="Times New Roman"/>
            </a:endParaRPr>
          </a:p>
          <a:p>
            <a:pPr marL="0" indent="0" algn="just">
              <a:buNone/>
            </a:pPr>
            <a:endParaRPr lang="en-US" dirty="0"/>
          </a:p>
        </p:txBody>
      </p:sp>
    </p:spTree>
    <p:extLst>
      <p:ext uri="{BB962C8B-B14F-4D97-AF65-F5344CB8AC3E}">
        <p14:creationId xmlns:p14="http://schemas.microsoft.com/office/powerpoint/2010/main" val="21644073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a:ea typeface="Calibri"/>
              </a:rPr>
              <a:t>Functions </a:t>
            </a:r>
            <a:r>
              <a:rPr lang="en-US" b="1" dirty="0" smtClean="0">
                <a:latin typeface="Times New Roman"/>
                <a:ea typeface="Calibri"/>
              </a:rPr>
              <a:t>of the Financial </a:t>
            </a:r>
            <a:r>
              <a:rPr lang="en-US" b="1" dirty="0">
                <a:latin typeface="Times New Roman"/>
                <a:ea typeface="Calibri"/>
              </a:rPr>
              <a:t>System </a:t>
            </a:r>
            <a:endParaRPr lang="en-US" dirty="0"/>
          </a:p>
        </p:txBody>
      </p:sp>
      <p:sp>
        <p:nvSpPr>
          <p:cNvPr id="3" name="Content Placeholder 2"/>
          <p:cNvSpPr>
            <a:spLocks noGrp="1"/>
          </p:cNvSpPr>
          <p:nvPr>
            <p:ph idx="1"/>
          </p:nvPr>
        </p:nvSpPr>
        <p:spPr/>
        <p:txBody>
          <a:bodyPr>
            <a:normAutofit fontScale="85000" lnSpcReduction="20000"/>
          </a:bodyPr>
          <a:lstStyle/>
          <a:p>
            <a:pPr marL="0" marR="0" indent="0" algn="just">
              <a:lnSpc>
                <a:spcPct val="115000"/>
              </a:lnSpc>
              <a:spcBef>
                <a:spcPts val="600"/>
              </a:spcBef>
              <a:spcAft>
                <a:spcPts val="1000"/>
              </a:spcAft>
              <a:buNone/>
            </a:pPr>
            <a:r>
              <a:rPr lang="en-US" dirty="0">
                <a:latin typeface="Times New Roman"/>
                <a:ea typeface="Calibri"/>
                <a:cs typeface="Times New Roman"/>
              </a:rPr>
              <a:t>There are </a:t>
            </a:r>
            <a:r>
              <a:rPr lang="en-US" b="1" dirty="0">
                <a:latin typeface="Times New Roman"/>
                <a:ea typeface="Calibri"/>
                <a:cs typeface="Times New Roman"/>
              </a:rPr>
              <a:t>seven basic functions</a:t>
            </a:r>
            <a:r>
              <a:rPr lang="en-US" dirty="0">
                <a:latin typeface="Times New Roman"/>
                <a:ea typeface="Calibri"/>
                <a:cs typeface="Times New Roman"/>
              </a:rPr>
              <a:t> of the financial system in modern society. These are</a:t>
            </a:r>
            <a:r>
              <a:rPr lang="en-US" dirty="0" smtClean="0">
                <a:latin typeface="Times New Roman"/>
                <a:ea typeface="Calibri"/>
                <a:cs typeface="Times New Roman"/>
              </a:rPr>
              <a:t>:</a:t>
            </a:r>
          </a:p>
          <a:p>
            <a:pPr marL="514350" lvl="0" indent="-514350" algn="just">
              <a:lnSpc>
                <a:spcPct val="115000"/>
              </a:lnSpc>
              <a:spcBef>
                <a:spcPts val="600"/>
              </a:spcBef>
              <a:buSzPts val="1000"/>
              <a:buAutoNum type="arabicPeriod"/>
            </a:pPr>
            <a:r>
              <a:rPr lang="en-US" dirty="0" smtClean="0">
                <a:latin typeface="Times New Roman"/>
                <a:ea typeface="Calibri"/>
                <a:cs typeface="Times New Roman"/>
              </a:rPr>
              <a:t>Savings Function</a:t>
            </a:r>
            <a:endParaRPr lang="en-US" sz="2800" dirty="0" smtClean="0">
              <a:ea typeface="Calibri"/>
              <a:cs typeface="Times New Roman"/>
            </a:endParaRPr>
          </a:p>
          <a:p>
            <a:pPr marL="514350" lvl="0" indent="-514350" algn="just">
              <a:lnSpc>
                <a:spcPct val="115000"/>
              </a:lnSpc>
              <a:spcBef>
                <a:spcPts val="600"/>
              </a:spcBef>
              <a:buSzPts val="1000"/>
              <a:buAutoNum type="arabicPeriod"/>
            </a:pPr>
            <a:r>
              <a:rPr lang="en-US" dirty="0" smtClean="0">
                <a:latin typeface="Times New Roman"/>
                <a:ea typeface="Calibri"/>
                <a:cs typeface="Times New Roman"/>
              </a:rPr>
              <a:t>Wealth Function (store of value)</a:t>
            </a:r>
            <a:endParaRPr lang="en-US" sz="2800" dirty="0" smtClean="0">
              <a:ea typeface="Calibri"/>
              <a:cs typeface="Times New Roman"/>
            </a:endParaRPr>
          </a:p>
          <a:p>
            <a:pPr marL="514350" lvl="0" indent="-514350" algn="just">
              <a:lnSpc>
                <a:spcPct val="115000"/>
              </a:lnSpc>
              <a:spcBef>
                <a:spcPts val="600"/>
              </a:spcBef>
              <a:buSzPts val="1000"/>
              <a:buAutoNum type="arabicPeriod"/>
            </a:pPr>
            <a:r>
              <a:rPr lang="en-US" dirty="0" smtClean="0">
                <a:latin typeface="Times New Roman"/>
                <a:ea typeface="Calibri"/>
                <a:cs typeface="Times New Roman"/>
              </a:rPr>
              <a:t>Liquidity Function</a:t>
            </a:r>
            <a:endParaRPr lang="en-US" sz="2800" dirty="0" smtClean="0">
              <a:ea typeface="Calibri"/>
              <a:cs typeface="Times New Roman"/>
            </a:endParaRPr>
          </a:p>
          <a:p>
            <a:pPr marL="514350" lvl="0" indent="-514350" algn="just">
              <a:lnSpc>
                <a:spcPct val="115000"/>
              </a:lnSpc>
              <a:spcBef>
                <a:spcPts val="600"/>
              </a:spcBef>
              <a:buSzPts val="1000"/>
              <a:buAutoNum type="arabicPeriod"/>
            </a:pPr>
            <a:r>
              <a:rPr lang="en-US" dirty="0" smtClean="0">
                <a:latin typeface="Times New Roman"/>
                <a:ea typeface="Calibri"/>
                <a:cs typeface="Times New Roman"/>
              </a:rPr>
              <a:t>Credit Function</a:t>
            </a:r>
            <a:endParaRPr lang="en-US" sz="2800" dirty="0" smtClean="0">
              <a:ea typeface="Calibri"/>
              <a:cs typeface="Times New Roman"/>
            </a:endParaRPr>
          </a:p>
          <a:p>
            <a:pPr marL="514350" lvl="0" indent="-514350" algn="just">
              <a:lnSpc>
                <a:spcPct val="115000"/>
              </a:lnSpc>
              <a:spcBef>
                <a:spcPts val="600"/>
              </a:spcBef>
              <a:buSzPts val="1000"/>
              <a:buAutoNum type="arabicPeriod"/>
            </a:pPr>
            <a:r>
              <a:rPr lang="en-US" dirty="0" smtClean="0">
                <a:latin typeface="Times New Roman"/>
                <a:ea typeface="Calibri"/>
                <a:cs typeface="Times New Roman"/>
              </a:rPr>
              <a:t>Payments Function</a:t>
            </a:r>
            <a:endParaRPr lang="en-US" sz="2800" dirty="0" smtClean="0">
              <a:ea typeface="Calibri"/>
              <a:cs typeface="Times New Roman"/>
            </a:endParaRPr>
          </a:p>
          <a:p>
            <a:pPr marL="514350" lvl="0" indent="-514350" algn="just">
              <a:lnSpc>
                <a:spcPct val="115000"/>
              </a:lnSpc>
              <a:spcBef>
                <a:spcPts val="600"/>
              </a:spcBef>
              <a:buSzPts val="1000"/>
              <a:buAutoNum type="arabicPeriod"/>
            </a:pPr>
            <a:r>
              <a:rPr lang="en-US" dirty="0" smtClean="0">
                <a:latin typeface="Times New Roman"/>
                <a:ea typeface="Calibri"/>
                <a:cs typeface="Times New Roman"/>
              </a:rPr>
              <a:t>Risk </a:t>
            </a:r>
            <a:r>
              <a:rPr lang="en-US" dirty="0">
                <a:latin typeface="Times New Roman"/>
                <a:ea typeface="Calibri"/>
                <a:cs typeface="Times New Roman"/>
              </a:rPr>
              <a:t>Function; </a:t>
            </a:r>
            <a:r>
              <a:rPr lang="en-US" dirty="0" smtClean="0">
                <a:latin typeface="Times New Roman"/>
                <a:ea typeface="Calibri"/>
                <a:cs typeface="Times New Roman"/>
              </a:rPr>
              <a:t>and</a:t>
            </a:r>
            <a:endParaRPr lang="en-US" sz="2800" dirty="0" smtClean="0">
              <a:ea typeface="Calibri"/>
              <a:cs typeface="Times New Roman"/>
            </a:endParaRPr>
          </a:p>
          <a:p>
            <a:pPr marL="514350" lvl="0" indent="-514350" algn="just">
              <a:lnSpc>
                <a:spcPct val="115000"/>
              </a:lnSpc>
              <a:spcBef>
                <a:spcPts val="600"/>
              </a:spcBef>
              <a:buSzPts val="1000"/>
              <a:buAutoNum type="arabicPeriod"/>
            </a:pPr>
            <a:r>
              <a:rPr lang="en-US" dirty="0" smtClean="0">
                <a:latin typeface="Times New Roman"/>
                <a:ea typeface="Calibri"/>
                <a:cs typeface="Times New Roman"/>
              </a:rPr>
              <a:t>Policy Function</a:t>
            </a:r>
            <a:endParaRPr lang="en-US" sz="2800" dirty="0">
              <a:ea typeface="Calibri"/>
              <a:cs typeface="Times New Roman"/>
            </a:endParaRPr>
          </a:p>
          <a:p>
            <a:pPr marL="0" marR="0" indent="0" algn="just">
              <a:lnSpc>
                <a:spcPct val="115000"/>
              </a:lnSpc>
              <a:spcBef>
                <a:spcPts val="600"/>
              </a:spcBef>
              <a:spcAft>
                <a:spcPts val="1000"/>
              </a:spcAft>
              <a:buNone/>
            </a:pPr>
            <a:endParaRPr lang="en-US" dirty="0" smtClean="0">
              <a:latin typeface="Times New Roman"/>
              <a:ea typeface="Calibri"/>
              <a:cs typeface="Times New Roman"/>
            </a:endParaRPr>
          </a:p>
          <a:p>
            <a:pPr marL="0" marR="0" indent="0" algn="just">
              <a:lnSpc>
                <a:spcPct val="115000"/>
              </a:lnSpc>
              <a:spcBef>
                <a:spcPts val="600"/>
              </a:spcBef>
              <a:spcAft>
                <a:spcPts val="1000"/>
              </a:spcAft>
              <a:buNone/>
            </a:pPr>
            <a:endParaRPr lang="en-US" sz="2800" dirty="0">
              <a:ea typeface="Calibri"/>
              <a:cs typeface="Times New Roman"/>
            </a:endParaRPr>
          </a:p>
          <a:p>
            <a:endParaRPr lang="en-US" dirty="0"/>
          </a:p>
        </p:txBody>
      </p:sp>
    </p:spTree>
    <p:extLst>
      <p:ext uri="{BB962C8B-B14F-4D97-AF65-F5344CB8AC3E}">
        <p14:creationId xmlns:p14="http://schemas.microsoft.com/office/powerpoint/2010/main" val="20251325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ea typeface="Calibri"/>
                <a:cs typeface="Times New Roman" pitchFamily="18" charset="0"/>
              </a:rPr>
              <a:t>Financial </a:t>
            </a:r>
            <a:r>
              <a:rPr lang="en-US" sz="3200" b="1" dirty="0">
                <a:latin typeface="Times New Roman" pitchFamily="18" charset="0"/>
                <a:ea typeface="Calibri"/>
                <a:cs typeface="Times New Roman" pitchFamily="18" charset="0"/>
              </a:rPr>
              <a:t>System and Economic Development</a:t>
            </a:r>
            <a:r>
              <a:rPr lang="en-US" sz="3200" dirty="0" smtClean="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buNone/>
            </a:pPr>
            <a:r>
              <a:rPr lang="en-US" sz="2800" b="1" dirty="0" smtClean="0">
                <a:latin typeface="Times New Roman" pitchFamily="18" charset="0"/>
                <a:cs typeface="Times New Roman" pitchFamily="18" charset="0"/>
              </a:rPr>
              <a:t>Individual </a:t>
            </a:r>
            <a:r>
              <a:rPr lang="en-US" sz="2800" b="1" dirty="0" smtClean="0">
                <a:latin typeface="Times New Roman" pitchFamily="18" charset="0"/>
                <a:cs typeface="Times New Roman" pitchFamily="18" charset="0"/>
              </a:rPr>
              <a:t>Assignment (</a:t>
            </a:r>
            <a:r>
              <a:rPr lang="en-US" sz="2800" b="1" dirty="0" smtClean="0">
                <a:latin typeface="Times New Roman" pitchFamily="18" charset="0"/>
                <a:cs typeface="Times New Roman" pitchFamily="18" charset="0"/>
              </a:rPr>
              <a:t>10</a:t>
            </a:r>
            <a:r>
              <a:rPr lang="en-US" sz="2800" b="1" dirty="0" smtClean="0">
                <a:latin typeface="Times New Roman" pitchFamily="18" charset="0"/>
                <a:cs typeface="Times New Roman" pitchFamily="18" charset="0"/>
              </a:rPr>
              <a:t>%)</a:t>
            </a:r>
            <a:endParaRPr lang="en-US" sz="2800" b="1" dirty="0" smtClean="0">
              <a:latin typeface="Times New Roman" pitchFamily="18" charset="0"/>
              <a:cs typeface="Times New Roman" pitchFamily="18" charset="0"/>
            </a:endParaRPr>
          </a:p>
          <a:p>
            <a:pPr lvl="0" algn="just">
              <a:lnSpc>
                <a:spcPct val="115000"/>
              </a:lnSpc>
              <a:spcBef>
                <a:spcPts val="0"/>
              </a:spcBef>
              <a:spcAft>
                <a:spcPts val="1000"/>
              </a:spcAft>
              <a:buFont typeface="Wingdings"/>
              <a:buChar char=""/>
            </a:pPr>
            <a:r>
              <a:rPr lang="en-US" sz="2800" dirty="0">
                <a:latin typeface="Times New Roman" pitchFamily="18" charset="0"/>
                <a:ea typeface="Calibri"/>
                <a:cs typeface="Times New Roman" pitchFamily="18" charset="0"/>
              </a:rPr>
              <a:t>Select one article per group related to the role or relationship or influence of financial system on economic development and submit the revised article</a:t>
            </a:r>
            <a:r>
              <a:rPr lang="en-US" sz="2800" dirty="0" smtClean="0">
                <a:latin typeface="Times New Roman" pitchFamily="18" charset="0"/>
                <a:ea typeface="Calibri"/>
                <a:cs typeface="Times New Roman" pitchFamily="18" charset="0"/>
              </a:rPr>
              <a:t>.</a:t>
            </a:r>
            <a:endParaRPr lang="en-US" sz="2800" dirty="0">
              <a:latin typeface="Times New Roman" pitchFamily="18" charset="0"/>
              <a:ea typeface="Calibri"/>
              <a:cs typeface="Times New Roman" pitchFamily="18" charset="0"/>
            </a:endParaRPr>
          </a:p>
          <a:p>
            <a:pPr lvl="0" algn="just">
              <a:lnSpc>
                <a:spcPct val="115000"/>
              </a:lnSpc>
              <a:spcBef>
                <a:spcPts val="0"/>
              </a:spcBef>
              <a:spcAft>
                <a:spcPts val="1000"/>
              </a:spcAft>
              <a:buFont typeface="Wingdings"/>
              <a:buChar char=""/>
            </a:pPr>
            <a:r>
              <a:rPr lang="en-US" sz="2800" dirty="0">
                <a:latin typeface="Times New Roman" pitchFamily="18" charset="0"/>
                <a:ea typeface="Calibri"/>
                <a:cs typeface="Times New Roman" pitchFamily="18" charset="0"/>
              </a:rPr>
              <a:t>Each group must </a:t>
            </a:r>
            <a:r>
              <a:rPr lang="en-US" sz="2800" dirty="0" smtClean="0">
                <a:latin typeface="Times New Roman" pitchFamily="18" charset="0"/>
                <a:ea typeface="Calibri"/>
                <a:cs typeface="Times New Roman" pitchFamily="18" charset="0"/>
              </a:rPr>
              <a:t>include not more than three members.</a:t>
            </a:r>
            <a:endParaRPr lang="en-US" sz="2800" dirty="0">
              <a:latin typeface="Times New Roman" pitchFamily="18" charset="0"/>
              <a:ea typeface="Calibri"/>
              <a:cs typeface="Times New Roman" pitchFamily="18" charset="0"/>
            </a:endParaRPr>
          </a:p>
          <a:p>
            <a:pPr lvl="0" algn="just">
              <a:lnSpc>
                <a:spcPct val="115000"/>
              </a:lnSpc>
              <a:spcBef>
                <a:spcPts val="0"/>
              </a:spcBef>
              <a:spcAft>
                <a:spcPts val="1000"/>
              </a:spcAft>
              <a:buFont typeface="Wingdings"/>
              <a:buChar char=""/>
            </a:pPr>
            <a:r>
              <a:rPr lang="en-US" sz="2800" dirty="0">
                <a:latin typeface="Times New Roman" pitchFamily="18" charset="0"/>
                <a:ea typeface="Calibri"/>
                <a:cs typeface="Times New Roman" pitchFamily="18" charset="0"/>
              </a:rPr>
              <a:t>It </a:t>
            </a:r>
            <a:r>
              <a:rPr lang="en-US" sz="2800" dirty="0" smtClean="0">
                <a:latin typeface="Times New Roman" pitchFamily="18" charset="0"/>
                <a:ea typeface="Calibri"/>
                <a:cs typeface="Times New Roman" pitchFamily="18" charset="0"/>
              </a:rPr>
              <a:t>should be submitted after two weeks</a:t>
            </a:r>
            <a:endParaRPr lang="en-US" sz="2800" dirty="0">
              <a:latin typeface="Times New Roman" pitchFamily="18" charset="0"/>
              <a:ea typeface="Calibri"/>
              <a:cs typeface="Times New Roman" pitchFamily="18" charset="0"/>
            </a:endParaRPr>
          </a:p>
          <a:p>
            <a:pPr marL="0" indent="0">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137584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Introduction</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800" dirty="0" smtClean="0">
                <a:latin typeface="Times New Roman" pitchFamily="18" charset="0"/>
                <a:cs typeface="Times New Roman" pitchFamily="18" charset="0"/>
              </a:rPr>
              <a:t>It is through a country’s financial system that entities with funds allocate those funds to those who have potentially more productive ways to deploy those funds, potentially leading to faster growth for a country’s economy. </a:t>
            </a:r>
          </a:p>
          <a:p>
            <a:pPr algn="just"/>
            <a:r>
              <a:rPr lang="en-US" sz="2800" dirty="0" smtClean="0">
                <a:latin typeface="Times New Roman" pitchFamily="18" charset="0"/>
                <a:cs typeface="Times New Roman" pitchFamily="18" charset="0"/>
              </a:rPr>
              <a:t>A financial system makes possible a more efficient transfer of funds by overcoming the information asymmetry problem between those with funds to invest and those needing funds. </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232708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Cont’d</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181600"/>
          </a:xfrm>
        </p:spPr>
        <p:txBody>
          <a:bodyPr>
            <a:noAutofit/>
          </a:bodyPr>
          <a:lstStyle/>
          <a:p>
            <a:pPr algn="just"/>
            <a:r>
              <a:rPr lang="en-US" sz="2800" dirty="0" smtClean="0">
                <a:latin typeface="Times New Roman" pitchFamily="18" charset="0"/>
                <a:cs typeface="Times New Roman" pitchFamily="18" charset="0"/>
              </a:rPr>
              <a:t>The financial system of an economy consists of three components: (1) financial markets; (2) financial intermediaries; and (3) financial regulators. </a:t>
            </a:r>
          </a:p>
          <a:p>
            <a:pPr algn="just"/>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228085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Definition of Financial system</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en-US" sz="2800" b="1" dirty="0" smtClean="0">
                <a:latin typeface="Times New Roman" pitchFamily="18" charset="0"/>
                <a:cs typeface="Times New Roman" pitchFamily="18" charset="0"/>
              </a:rPr>
              <a:t>Financial system</a:t>
            </a:r>
            <a:r>
              <a:rPr lang="en-US" sz="2800" dirty="0" smtClean="0">
                <a:latin typeface="Times New Roman" pitchFamily="18" charset="0"/>
                <a:cs typeface="Times New Roman" pitchFamily="18" charset="0"/>
              </a:rPr>
              <a:t> is a system that aims at establishing and providing a regular, smooth, effective and efficient linkage between depositors and investors.  </a:t>
            </a:r>
          </a:p>
          <a:p>
            <a:pPr algn="just"/>
            <a:r>
              <a:rPr lang="en-US" sz="2800" b="1" dirty="0" smtClean="0">
                <a:latin typeface="Times New Roman" pitchFamily="18" charset="0"/>
                <a:cs typeface="Times New Roman" pitchFamily="18" charset="0"/>
              </a:rPr>
              <a:t>Financial system </a:t>
            </a:r>
            <a:r>
              <a:rPr lang="en-US" sz="2800" dirty="0" smtClean="0">
                <a:latin typeface="Times New Roman" pitchFamily="18" charset="0"/>
                <a:cs typeface="Times New Roman" pitchFamily="18" charset="0"/>
              </a:rPr>
              <a:t>is a set of complex and closely connected instructions, agents, practices, markets, transactions, claims and liabilities relating to financial aspects of an economy.</a:t>
            </a:r>
          </a:p>
          <a:p>
            <a:pPr algn="just"/>
            <a:r>
              <a:rPr lang="en-US" sz="2800" b="1" dirty="0" smtClean="0">
                <a:latin typeface="Times New Roman" pitchFamily="18" charset="0"/>
                <a:cs typeface="Times New Roman" pitchFamily="18" charset="0"/>
              </a:rPr>
              <a:t>Financial system </a:t>
            </a:r>
            <a:r>
              <a:rPr lang="en-US" sz="2800" dirty="0" smtClean="0">
                <a:latin typeface="Times New Roman" pitchFamily="18" charset="0"/>
                <a:cs typeface="Times New Roman" pitchFamily="18" charset="0"/>
              </a:rPr>
              <a:t>is a system that comprises the interaction between financial institutions, financial market and participant in an attempt to transfer funds from severs to borrowers using financial instrument.</a:t>
            </a:r>
          </a:p>
          <a:p>
            <a:pPr algn="just"/>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909178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a:ea typeface="Calibri"/>
              </a:rPr>
              <a:t>Features of Financial System</a:t>
            </a:r>
            <a:endParaRPr lang="en-US" dirty="0"/>
          </a:p>
        </p:txBody>
      </p:sp>
      <p:sp>
        <p:nvSpPr>
          <p:cNvPr id="3" name="Content Placeholder 2"/>
          <p:cNvSpPr>
            <a:spLocks noGrp="1"/>
          </p:cNvSpPr>
          <p:nvPr>
            <p:ph idx="1"/>
          </p:nvPr>
        </p:nvSpPr>
        <p:spPr/>
        <p:txBody>
          <a:bodyPr>
            <a:normAutofit fontScale="85000" lnSpcReduction="20000"/>
          </a:bodyPr>
          <a:lstStyle/>
          <a:p>
            <a:pPr lvl="0" algn="just">
              <a:lnSpc>
                <a:spcPct val="115000"/>
              </a:lnSpc>
              <a:spcBef>
                <a:spcPts val="0"/>
              </a:spcBef>
              <a:spcAft>
                <a:spcPts val="1000"/>
              </a:spcAft>
              <a:buFont typeface="Wingdings"/>
              <a:buChar char=""/>
            </a:pPr>
            <a:r>
              <a:rPr lang="en-US" dirty="0">
                <a:latin typeface="Times New Roman"/>
                <a:ea typeface="Calibri"/>
                <a:cs typeface="Times New Roman"/>
              </a:rPr>
              <a:t>Financial system provides an ideal linkage between depositors and investors. →It encourages savings and investment.</a:t>
            </a:r>
            <a:endParaRPr lang="en-US" sz="2800" dirty="0">
              <a:ea typeface="Calibri"/>
              <a:cs typeface="Times New Roman"/>
            </a:endParaRPr>
          </a:p>
          <a:p>
            <a:pPr lvl="0" algn="just">
              <a:lnSpc>
                <a:spcPct val="115000"/>
              </a:lnSpc>
              <a:spcBef>
                <a:spcPts val="0"/>
              </a:spcBef>
              <a:spcAft>
                <a:spcPts val="1000"/>
              </a:spcAft>
              <a:buFont typeface="Wingdings"/>
              <a:buChar char=""/>
            </a:pPr>
            <a:r>
              <a:rPr lang="en-US" dirty="0">
                <a:latin typeface="Times New Roman"/>
                <a:ea typeface="Calibri"/>
                <a:cs typeface="Times New Roman"/>
              </a:rPr>
              <a:t>Financial system facilitates expansion of financial markets over space and time.</a:t>
            </a:r>
            <a:endParaRPr lang="en-US" sz="2800" dirty="0">
              <a:ea typeface="Calibri"/>
              <a:cs typeface="Times New Roman"/>
            </a:endParaRPr>
          </a:p>
          <a:p>
            <a:pPr lvl="0" algn="just">
              <a:lnSpc>
                <a:spcPct val="115000"/>
              </a:lnSpc>
              <a:spcBef>
                <a:spcPts val="0"/>
              </a:spcBef>
              <a:spcAft>
                <a:spcPts val="1000"/>
              </a:spcAft>
              <a:buFont typeface="Wingdings"/>
              <a:buChar char=""/>
            </a:pPr>
            <a:r>
              <a:rPr lang="en-US" dirty="0">
                <a:latin typeface="Times New Roman"/>
                <a:ea typeface="Calibri"/>
                <a:cs typeface="Times New Roman"/>
              </a:rPr>
              <a:t>Financial system promotes efficient allocation of financial resources for socially desirable and economically productive purposes.</a:t>
            </a:r>
            <a:endParaRPr lang="en-US" sz="2800" dirty="0">
              <a:ea typeface="Calibri"/>
              <a:cs typeface="Times New Roman"/>
            </a:endParaRPr>
          </a:p>
          <a:p>
            <a:pPr lvl="0" algn="just">
              <a:lnSpc>
                <a:spcPct val="115000"/>
              </a:lnSpc>
              <a:spcBef>
                <a:spcPts val="0"/>
              </a:spcBef>
              <a:spcAft>
                <a:spcPts val="1000"/>
              </a:spcAft>
              <a:buFont typeface="Wingdings"/>
              <a:buChar char=""/>
            </a:pPr>
            <a:r>
              <a:rPr lang="en-US" dirty="0">
                <a:latin typeface="Times New Roman"/>
                <a:ea typeface="Calibri"/>
                <a:cs typeface="Times New Roman"/>
              </a:rPr>
              <a:t>Financial system influences both the quality and the pace of economic development.</a:t>
            </a:r>
            <a:endParaRPr lang="en-US" sz="2800" dirty="0">
              <a:ea typeface="Calibri"/>
              <a:cs typeface="Times New Roman"/>
            </a:endParaRPr>
          </a:p>
          <a:p>
            <a:pPr marL="0" marR="0" indent="0" algn="just">
              <a:lnSpc>
                <a:spcPct val="115000"/>
              </a:lnSpc>
              <a:spcBef>
                <a:spcPts val="0"/>
              </a:spcBef>
              <a:spcAft>
                <a:spcPts val="1000"/>
              </a:spcAft>
              <a:buNone/>
            </a:pPr>
            <a:endParaRPr lang="en-US" sz="2800" dirty="0">
              <a:ea typeface="Calibri"/>
              <a:cs typeface="Times New Roman"/>
            </a:endParaRPr>
          </a:p>
          <a:p>
            <a:endParaRPr lang="en-US" dirty="0"/>
          </a:p>
        </p:txBody>
      </p:sp>
    </p:spTree>
    <p:extLst>
      <p:ext uri="{BB962C8B-B14F-4D97-AF65-F5344CB8AC3E}">
        <p14:creationId xmlns:p14="http://schemas.microsoft.com/office/powerpoint/2010/main" val="3519124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457200" marR="0" lvl="1" algn="ctr">
              <a:lnSpc>
                <a:spcPct val="115000"/>
              </a:lnSpc>
              <a:spcBef>
                <a:spcPts val="0"/>
              </a:spcBef>
              <a:spcAft>
                <a:spcPts val="1000"/>
              </a:spcAft>
            </a:pPr>
            <a:r>
              <a:rPr lang="en-US" sz="4000" b="1" dirty="0" smtClean="0">
                <a:effectLst/>
                <a:latin typeface="Times New Roman"/>
                <a:ea typeface="Calibri"/>
                <a:cs typeface="Times New Roman"/>
              </a:rPr>
              <a:t>Financial Concepts</a:t>
            </a:r>
            <a:r>
              <a:rPr lang="en-US" sz="4000" dirty="0" smtClean="0">
                <a:effectLst/>
                <a:latin typeface="Calibri"/>
                <a:ea typeface="Calibri"/>
                <a:cs typeface="Times New Roman"/>
              </a:rPr>
              <a:t/>
            </a:r>
            <a:br>
              <a:rPr lang="en-US" sz="4000" dirty="0" smtClean="0">
                <a:effectLst/>
                <a:latin typeface="Calibri"/>
                <a:ea typeface="Calibri"/>
                <a:cs typeface="Times New Roman"/>
              </a:rPr>
            </a:br>
            <a:endParaRPr lang="en-US" sz="4000" dirty="0"/>
          </a:p>
        </p:txBody>
      </p:sp>
      <p:sp>
        <p:nvSpPr>
          <p:cNvPr id="3" name="Content Placeholder 2"/>
          <p:cNvSpPr>
            <a:spLocks noGrp="1"/>
          </p:cNvSpPr>
          <p:nvPr>
            <p:ph idx="1"/>
          </p:nvPr>
        </p:nvSpPr>
        <p:spPr>
          <a:xfrm>
            <a:off x="457200" y="1066800"/>
            <a:ext cx="8229600" cy="5059363"/>
          </a:xfrm>
        </p:spPr>
        <p:txBody>
          <a:bodyPr/>
          <a:lstStyle/>
          <a:p>
            <a:pPr marL="0" marR="0" indent="0" algn="just">
              <a:lnSpc>
                <a:spcPct val="115000"/>
              </a:lnSpc>
              <a:spcBef>
                <a:spcPts val="0"/>
              </a:spcBef>
              <a:spcAft>
                <a:spcPts val="1000"/>
              </a:spcAft>
              <a:buNone/>
            </a:pPr>
            <a:r>
              <a:rPr lang="en-US" dirty="0">
                <a:latin typeface="Times New Roman"/>
                <a:ea typeface="Calibri"/>
                <a:cs typeface="Times New Roman"/>
              </a:rPr>
              <a:t>An understanding of the financial system requires an understanding of the following important concepts.</a:t>
            </a:r>
            <a:endParaRPr lang="en-US" sz="2800" dirty="0">
              <a:ea typeface="Calibri"/>
              <a:cs typeface="Times New Roman"/>
            </a:endParaRPr>
          </a:p>
          <a:p>
            <a:pPr lvl="0" algn="just">
              <a:lnSpc>
                <a:spcPct val="115000"/>
              </a:lnSpc>
              <a:spcBef>
                <a:spcPts val="0"/>
              </a:spcBef>
              <a:spcAft>
                <a:spcPts val="1000"/>
              </a:spcAft>
              <a:buFont typeface="Symbol"/>
              <a:buChar char=""/>
            </a:pPr>
            <a:r>
              <a:rPr lang="en-US" dirty="0" smtClean="0">
                <a:latin typeface="Times New Roman"/>
                <a:ea typeface="Calibri"/>
                <a:cs typeface="Times New Roman"/>
              </a:rPr>
              <a:t>Financial </a:t>
            </a:r>
            <a:r>
              <a:rPr lang="en-US" dirty="0">
                <a:latin typeface="Times New Roman"/>
                <a:ea typeface="Calibri"/>
                <a:cs typeface="Times New Roman"/>
              </a:rPr>
              <a:t>asset </a:t>
            </a:r>
            <a:r>
              <a:rPr lang="en-US" dirty="0" smtClean="0">
                <a:latin typeface="Times New Roman"/>
                <a:ea typeface="Calibri"/>
                <a:cs typeface="Times New Roman"/>
              </a:rPr>
              <a:t>/ financial instruments</a:t>
            </a:r>
            <a:endParaRPr lang="en-US" sz="2800" dirty="0">
              <a:ea typeface="Calibri"/>
              <a:cs typeface="Times New Roman"/>
            </a:endParaRPr>
          </a:p>
          <a:p>
            <a:pPr lvl="0">
              <a:lnSpc>
                <a:spcPct val="115000"/>
              </a:lnSpc>
              <a:spcBef>
                <a:spcPts val="0"/>
              </a:spcBef>
              <a:spcAft>
                <a:spcPts val="1000"/>
              </a:spcAft>
              <a:buFont typeface="Symbol"/>
              <a:buChar char=""/>
            </a:pPr>
            <a:r>
              <a:rPr lang="en-US" dirty="0">
                <a:latin typeface="Times New Roman"/>
                <a:ea typeface="Calibri"/>
                <a:cs typeface="Times New Roman"/>
              </a:rPr>
              <a:t>Financial intermediaries </a:t>
            </a:r>
            <a:endParaRPr lang="en-US" sz="2800" dirty="0">
              <a:ea typeface="Calibri"/>
              <a:cs typeface="Times New Roman"/>
            </a:endParaRPr>
          </a:p>
          <a:p>
            <a:pPr lvl="0">
              <a:lnSpc>
                <a:spcPct val="115000"/>
              </a:lnSpc>
              <a:spcBef>
                <a:spcPts val="0"/>
              </a:spcBef>
              <a:spcAft>
                <a:spcPts val="1000"/>
              </a:spcAft>
              <a:buFont typeface="Symbol"/>
              <a:buChar char=""/>
            </a:pPr>
            <a:r>
              <a:rPr lang="en-US" dirty="0">
                <a:latin typeface="Times New Roman"/>
                <a:ea typeface="Calibri"/>
                <a:cs typeface="Times New Roman"/>
              </a:rPr>
              <a:t>Financial market</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2423162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15000"/>
              </a:lnSpc>
              <a:spcBef>
                <a:spcPts val="0"/>
              </a:spcBef>
              <a:spcAft>
                <a:spcPts val="1000"/>
              </a:spcAft>
            </a:pPr>
            <a:r>
              <a:rPr lang="en-US" dirty="0" smtClean="0"/>
              <a:t>1.</a:t>
            </a:r>
            <a:r>
              <a:rPr lang="en-US" b="1" dirty="0" smtClean="0">
                <a:latin typeface="Times New Roman"/>
                <a:ea typeface="Calibri"/>
                <a:cs typeface="Times New Roman"/>
              </a:rPr>
              <a:t>Financial Assets</a:t>
            </a:r>
            <a:r>
              <a:rPr lang="en-US" sz="4000" dirty="0">
                <a:ea typeface="Calibri"/>
                <a:cs typeface="Times New Roman"/>
              </a:rPr>
              <a:t/>
            </a:r>
            <a:br>
              <a:rPr lang="en-US" sz="4000" dirty="0">
                <a:ea typeface="Calibri"/>
                <a:cs typeface="Times New Roman"/>
              </a:rPr>
            </a:br>
            <a:endParaRPr lang="en-US" dirty="0"/>
          </a:p>
        </p:txBody>
      </p:sp>
      <p:sp>
        <p:nvSpPr>
          <p:cNvPr id="3" name="Content Placeholder 2"/>
          <p:cNvSpPr>
            <a:spLocks noGrp="1"/>
          </p:cNvSpPr>
          <p:nvPr>
            <p:ph idx="1"/>
          </p:nvPr>
        </p:nvSpPr>
        <p:spPr>
          <a:xfrm>
            <a:off x="457200" y="1066800"/>
            <a:ext cx="8229600" cy="5059363"/>
          </a:xfrm>
        </p:spPr>
        <p:txBody>
          <a:bodyPr>
            <a:normAutofit fontScale="92500"/>
          </a:bodyPr>
          <a:lstStyle/>
          <a:p>
            <a:pPr algn="just"/>
            <a:r>
              <a:rPr lang="en-US" dirty="0">
                <a:latin typeface="Times New Roman"/>
                <a:ea typeface="Calibri"/>
              </a:rPr>
              <a:t>Financial assets are claims against the assets or resources of other economic units and are held as a store of value and for the return that is </a:t>
            </a:r>
            <a:r>
              <a:rPr lang="en-US" dirty="0" smtClean="0">
                <a:latin typeface="Times New Roman"/>
                <a:ea typeface="Calibri"/>
              </a:rPr>
              <a:t>expected.</a:t>
            </a:r>
          </a:p>
          <a:p>
            <a:pPr lvl="0" algn="just">
              <a:lnSpc>
                <a:spcPct val="115000"/>
              </a:lnSpc>
              <a:spcBef>
                <a:spcPts val="600"/>
              </a:spcBef>
              <a:buSzPts val="1000"/>
              <a:buFont typeface="Wingdings"/>
              <a:buChar char=""/>
            </a:pPr>
            <a:r>
              <a:rPr lang="en-US" dirty="0">
                <a:latin typeface="Times New Roman"/>
                <a:ea typeface="Calibri"/>
                <a:cs typeface="Times New Roman"/>
              </a:rPr>
              <a:t>A financial asset is a claim on a stream of income and/or a claim on a particular asset.</a:t>
            </a:r>
            <a:endParaRPr lang="en-US" sz="2800" dirty="0">
              <a:ea typeface="Calibri"/>
              <a:cs typeface="Times New Roman"/>
            </a:endParaRPr>
          </a:p>
          <a:p>
            <a:pPr lvl="0" algn="just">
              <a:lnSpc>
                <a:spcPct val="115000"/>
              </a:lnSpc>
              <a:spcBef>
                <a:spcPts val="600"/>
              </a:spcBef>
              <a:buSzPts val="1000"/>
              <a:buFont typeface="Wingdings"/>
              <a:buChar char=""/>
            </a:pPr>
            <a:r>
              <a:rPr lang="en-US" dirty="0">
                <a:latin typeface="Times New Roman"/>
                <a:ea typeface="Calibri"/>
                <a:cs typeface="Times New Roman"/>
              </a:rPr>
              <a:t>The entity (or the economic unit) that offers the future cash flows is the issuer of the financial instrument; and the owner (holder) of the security is the investor.</a:t>
            </a:r>
            <a:endParaRPr lang="en-US" sz="2800" dirty="0">
              <a:ea typeface="Calibri"/>
              <a:cs typeface="Times New Roman"/>
            </a:endParaRPr>
          </a:p>
          <a:p>
            <a:pPr algn="just"/>
            <a:endParaRPr lang="en-US" dirty="0"/>
          </a:p>
        </p:txBody>
      </p:sp>
    </p:spTree>
    <p:extLst>
      <p:ext uri="{BB962C8B-B14F-4D97-AF65-F5344CB8AC3E}">
        <p14:creationId xmlns:p14="http://schemas.microsoft.com/office/powerpoint/2010/main" val="2159377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1085850" marR="0" algn="just">
              <a:lnSpc>
                <a:spcPct val="115000"/>
              </a:lnSpc>
              <a:spcBef>
                <a:spcPts val="600"/>
              </a:spcBef>
              <a:spcAft>
                <a:spcPts val="0"/>
              </a:spcAft>
              <a:tabLst>
                <a:tab pos="1085850" algn="l"/>
              </a:tabLst>
            </a:pPr>
            <a:r>
              <a:rPr lang="en-US" sz="3200" b="1" dirty="0">
                <a:latin typeface="Times New Roman"/>
                <a:ea typeface="Calibri"/>
                <a:cs typeface="Times New Roman"/>
              </a:rPr>
              <a:t>Kinds/Classification of Financial Assets </a:t>
            </a:r>
            <a:r>
              <a:rPr lang="en-US" sz="3200" dirty="0">
                <a:ea typeface="Calibri"/>
                <a:cs typeface="Times New Roman"/>
              </a:rPr>
              <a:t/>
            </a:r>
            <a:br>
              <a:rPr lang="en-US" sz="3200" dirty="0">
                <a:ea typeface="Calibri"/>
                <a:cs typeface="Times New Roman"/>
              </a:rPr>
            </a:br>
            <a:endParaRPr lang="en-US" sz="3200" dirty="0"/>
          </a:p>
        </p:txBody>
      </p:sp>
      <p:sp>
        <p:nvSpPr>
          <p:cNvPr id="3" name="Content Placeholder 2"/>
          <p:cNvSpPr>
            <a:spLocks noGrp="1"/>
          </p:cNvSpPr>
          <p:nvPr>
            <p:ph idx="1"/>
          </p:nvPr>
        </p:nvSpPr>
        <p:spPr/>
        <p:txBody>
          <a:bodyPr>
            <a:normAutofit lnSpcReduction="10000"/>
          </a:bodyPr>
          <a:lstStyle/>
          <a:p>
            <a:pPr marL="114300" marR="0" indent="-457200" algn="just">
              <a:lnSpc>
                <a:spcPct val="115000"/>
              </a:lnSpc>
              <a:spcBef>
                <a:spcPts val="600"/>
              </a:spcBef>
              <a:spcAft>
                <a:spcPts val="1000"/>
              </a:spcAft>
              <a:buFont typeface="Wingdings" pitchFamily="2" charset="2"/>
              <a:buChar char="Ø"/>
            </a:pPr>
            <a:r>
              <a:rPr lang="en-US" sz="2800" dirty="0">
                <a:latin typeface="Times New Roman"/>
                <a:ea typeface="Calibri"/>
                <a:cs typeface="Times New Roman"/>
              </a:rPr>
              <a:t>Although the diverse kinds of securities created and/or issued whenever money is borrowed and lent in the financial system constitute what we call financial assets, there are three basic forms within which all of these instruments can be categorized. These </a:t>
            </a:r>
            <a:r>
              <a:rPr lang="en-US" sz="2800" dirty="0" smtClean="0">
                <a:latin typeface="Times New Roman"/>
                <a:ea typeface="Calibri"/>
                <a:cs typeface="Times New Roman"/>
              </a:rPr>
              <a:t>are:  </a:t>
            </a:r>
          </a:p>
          <a:p>
            <a:pPr marL="514350" marR="0" indent="-514350" algn="just">
              <a:lnSpc>
                <a:spcPct val="115000"/>
              </a:lnSpc>
              <a:spcBef>
                <a:spcPts val="600"/>
              </a:spcBef>
              <a:spcAft>
                <a:spcPts val="1000"/>
              </a:spcAft>
              <a:buAutoNum type="arabicPeriod"/>
            </a:pPr>
            <a:r>
              <a:rPr lang="en-US" sz="2800" dirty="0" smtClean="0">
                <a:latin typeface="Times New Roman"/>
                <a:ea typeface="Calibri"/>
                <a:cs typeface="Times New Roman"/>
              </a:rPr>
              <a:t>money </a:t>
            </a:r>
          </a:p>
          <a:p>
            <a:pPr marL="514350" marR="0" indent="-514350" algn="just">
              <a:lnSpc>
                <a:spcPct val="115000"/>
              </a:lnSpc>
              <a:spcBef>
                <a:spcPts val="600"/>
              </a:spcBef>
              <a:spcAft>
                <a:spcPts val="1000"/>
              </a:spcAft>
              <a:buAutoNum type="arabicPeriod"/>
            </a:pPr>
            <a:r>
              <a:rPr lang="en-US" sz="2800" dirty="0" smtClean="0">
                <a:latin typeface="Times New Roman"/>
                <a:ea typeface="Calibri"/>
                <a:cs typeface="Times New Roman"/>
              </a:rPr>
              <a:t>equity</a:t>
            </a:r>
            <a:r>
              <a:rPr lang="en-US" sz="2800" dirty="0">
                <a:latin typeface="Times New Roman"/>
                <a:ea typeface="Calibri"/>
                <a:cs typeface="Times New Roman"/>
              </a:rPr>
              <a:t>, and </a:t>
            </a:r>
            <a:endParaRPr lang="en-US" sz="2800" dirty="0" smtClean="0">
              <a:latin typeface="Times New Roman"/>
              <a:ea typeface="Calibri"/>
              <a:cs typeface="Times New Roman"/>
            </a:endParaRPr>
          </a:p>
          <a:p>
            <a:pPr marL="514350" marR="0" indent="-514350" algn="just">
              <a:lnSpc>
                <a:spcPct val="115000"/>
              </a:lnSpc>
              <a:spcBef>
                <a:spcPts val="600"/>
              </a:spcBef>
              <a:spcAft>
                <a:spcPts val="1000"/>
              </a:spcAft>
              <a:buAutoNum type="arabicPeriod"/>
            </a:pPr>
            <a:r>
              <a:rPr lang="en-US" sz="2800" dirty="0" smtClean="0">
                <a:latin typeface="Times New Roman"/>
                <a:ea typeface="Calibri"/>
                <a:cs typeface="Times New Roman"/>
              </a:rPr>
              <a:t>debt </a:t>
            </a:r>
            <a:r>
              <a:rPr lang="en-US" sz="2800" dirty="0">
                <a:latin typeface="Times New Roman"/>
                <a:ea typeface="Calibri"/>
                <a:cs typeface="Times New Roman"/>
              </a:rPr>
              <a:t>securities</a:t>
            </a:r>
            <a:r>
              <a:rPr lang="en-US" dirty="0">
                <a:latin typeface="Times New Roman"/>
                <a:ea typeface="Calibri"/>
                <a:cs typeface="Times New Roman"/>
              </a:rPr>
              <a:t>.</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2697755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TotalTime>
  <Words>1230</Words>
  <Application>Microsoft Office PowerPoint</Application>
  <PresentationFormat>On-screen Show (4:3)</PresentationFormat>
  <Paragraphs>120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Financial Institutions and Market (ACFN, 2 credit hour)  Debre Markos University College of Business and Economics Department of Accounting and Finance (PG-program)</vt:lpstr>
      <vt:lpstr>PowerPoint Presentation</vt:lpstr>
      <vt:lpstr>Introduction</vt:lpstr>
      <vt:lpstr>Cont’d</vt:lpstr>
      <vt:lpstr>Definition of Financial system</vt:lpstr>
      <vt:lpstr>Features of Financial System</vt:lpstr>
      <vt:lpstr>Financial Concepts </vt:lpstr>
      <vt:lpstr>1.Financial Assets </vt:lpstr>
      <vt:lpstr>Kinds/Classification of Financial Assets  </vt:lpstr>
      <vt:lpstr>Characteristics of Financial Assets</vt:lpstr>
      <vt:lpstr>Cont’d</vt:lpstr>
      <vt:lpstr> Debt vs. Equity Instruments </vt:lpstr>
      <vt:lpstr>Cont’d</vt:lpstr>
      <vt:lpstr>Role of Financial Asset  </vt:lpstr>
      <vt:lpstr> Properties of Financial Assets </vt:lpstr>
      <vt:lpstr>2. Financial Intermediaries</vt:lpstr>
      <vt:lpstr>Cont’d</vt:lpstr>
      <vt:lpstr>Cont’d</vt:lpstr>
      <vt:lpstr>Economic Functions of Financial Intermediaries</vt:lpstr>
      <vt:lpstr>3. Financial Markets </vt:lpstr>
      <vt:lpstr>Cont’d</vt:lpstr>
      <vt:lpstr>Classification of financial markets</vt:lpstr>
      <vt:lpstr>Cont’d</vt:lpstr>
      <vt:lpstr>Functions of the Financial System </vt:lpstr>
      <vt:lpstr>Financial System and Economic Development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one Overview of Financial System</dc:title>
  <dc:creator>wow</dc:creator>
  <cp:lastModifiedBy>dmu</cp:lastModifiedBy>
  <cp:revision>25</cp:revision>
  <dcterms:created xsi:type="dcterms:W3CDTF">2016-03-08T20:29:20Z</dcterms:created>
  <dcterms:modified xsi:type="dcterms:W3CDTF">2019-10-24T18:17:10Z</dcterms:modified>
</cp:coreProperties>
</file>