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76" r:id="rId7"/>
    <p:sldId id="260"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88" r:id="rId21"/>
    <p:sldId id="275" r:id="rId22"/>
    <p:sldId id="277" r:id="rId23"/>
    <p:sldId id="278" r:id="rId24"/>
    <p:sldId id="279" r:id="rId25"/>
    <p:sldId id="325" r:id="rId26"/>
    <p:sldId id="280" r:id="rId27"/>
    <p:sldId id="286" r:id="rId28"/>
    <p:sldId id="289" r:id="rId29"/>
    <p:sldId id="290" r:id="rId30"/>
    <p:sldId id="291" r:id="rId31"/>
    <p:sldId id="292" r:id="rId32"/>
    <p:sldId id="293" r:id="rId33"/>
    <p:sldId id="294" r:id="rId34"/>
    <p:sldId id="281" r:id="rId35"/>
    <p:sldId id="282" r:id="rId36"/>
    <p:sldId id="285" r:id="rId37"/>
    <p:sldId id="295" r:id="rId38"/>
    <p:sldId id="297" r:id="rId39"/>
    <p:sldId id="296" r:id="rId40"/>
    <p:sldId id="298" r:id="rId41"/>
    <p:sldId id="300" r:id="rId42"/>
    <p:sldId id="299" r:id="rId43"/>
    <p:sldId id="324" r:id="rId44"/>
    <p:sldId id="283" r:id="rId45"/>
    <p:sldId id="284" r:id="rId46"/>
    <p:sldId id="303" r:id="rId47"/>
    <p:sldId id="301" r:id="rId48"/>
    <p:sldId id="307" r:id="rId49"/>
    <p:sldId id="308" r:id="rId50"/>
    <p:sldId id="309" r:id="rId51"/>
    <p:sldId id="310" r:id="rId52"/>
    <p:sldId id="320" r:id="rId53"/>
    <p:sldId id="311" r:id="rId54"/>
    <p:sldId id="312" r:id="rId55"/>
    <p:sldId id="313" r:id="rId56"/>
    <p:sldId id="314" r:id="rId57"/>
    <p:sldId id="321" r:id="rId58"/>
    <p:sldId id="315" r:id="rId59"/>
    <p:sldId id="316" r:id="rId60"/>
    <p:sldId id="317" r:id="rId61"/>
    <p:sldId id="318" r:id="rId62"/>
    <p:sldId id="319" r:id="rId63"/>
    <p:sldId id="322" r:id="rId64"/>
    <p:sldId id="323" r:id="rId65"/>
    <p:sldId id="304" r:id="rId66"/>
    <p:sldId id="287"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02B049-D40F-4D8D-80FF-21AEF89A7FD6}"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A7C99-2F0C-47D4-BAF4-5D13E17A81C4}" type="slidenum">
              <a:rPr lang="en-US" smtClean="0"/>
              <a:t>‹#›</a:t>
            </a:fld>
            <a:endParaRPr lang="en-US"/>
          </a:p>
        </p:txBody>
      </p:sp>
    </p:spTree>
    <p:extLst>
      <p:ext uri="{BB962C8B-B14F-4D97-AF65-F5344CB8AC3E}">
        <p14:creationId xmlns:p14="http://schemas.microsoft.com/office/powerpoint/2010/main" val="4012801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2B049-D40F-4D8D-80FF-21AEF89A7FD6}"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A7C99-2F0C-47D4-BAF4-5D13E17A81C4}" type="slidenum">
              <a:rPr lang="en-US" smtClean="0"/>
              <a:t>‹#›</a:t>
            </a:fld>
            <a:endParaRPr lang="en-US"/>
          </a:p>
        </p:txBody>
      </p:sp>
    </p:spTree>
    <p:extLst>
      <p:ext uri="{BB962C8B-B14F-4D97-AF65-F5344CB8AC3E}">
        <p14:creationId xmlns:p14="http://schemas.microsoft.com/office/powerpoint/2010/main" val="264568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2B049-D40F-4D8D-80FF-21AEF89A7FD6}"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A7C99-2F0C-47D4-BAF4-5D13E17A81C4}" type="slidenum">
              <a:rPr lang="en-US" smtClean="0"/>
              <a:t>‹#›</a:t>
            </a:fld>
            <a:endParaRPr lang="en-US"/>
          </a:p>
        </p:txBody>
      </p:sp>
    </p:spTree>
    <p:extLst>
      <p:ext uri="{BB962C8B-B14F-4D97-AF65-F5344CB8AC3E}">
        <p14:creationId xmlns:p14="http://schemas.microsoft.com/office/powerpoint/2010/main" val="383318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2B049-D40F-4D8D-80FF-21AEF89A7FD6}"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A7C99-2F0C-47D4-BAF4-5D13E17A81C4}" type="slidenum">
              <a:rPr lang="en-US" smtClean="0"/>
              <a:t>‹#›</a:t>
            </a:fld>
            <a:endParaRPr lang="en-US"/>
          </a:p>
        </p:txBody>
      </p:sp>
    </p:spTree>
    <p:extLst>
      <p:ext uri="{BB962C8B-B14F-4D97-AF65-F5344CB8AC3E}">
        <p14:creationId xmlns:p14="http://schemas.microsoft.com/office/powerpoint/2010/main" val="327767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02B049-D40F-4D8D-80FF-21AEF89A7FD6}"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A7C99-2F0C-47D4-BAF4-5D13E17A81C4}" type="slidenum">
              <a:rPr lang="en-US" smtClean="0"/>
              <a:t>‹#›</a:t>
            </a:fld>
            <a:endParaRPr lang="en-US"/>
          </a:p>
        </p:txBody>
      </p:sp>
    </p:spTree>
    <p:extLst>
      <p:ext uri="{BB962C8B-B14F-4D97-AF65-F5344CB8AC3E}">
        <p14:creationId xmlns:p14="http://schemas.microsoft.com/office/powerpoint/2010/main" val="3394504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02B049-D40F-4D8D-80FF-21AEF89A7FD6}"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CA7C99-2F0C-47D4-BAF4-5D13E17A81C4}" type="slidenum">
              <a:rPr lang="en-US" smtClean="0"/>
              <a:t>‹#›</a:t>
            </a:fld>
            <a:endParaRPr lang="en-US"/>
          </a:p>
        </p:txBody>
      </p:sp>
    </p:spTree>
    <p:extLst>
      <p:ext uri="{BB962C8B-B14F-4D97-AF65-F5344CB8AC3E}">
        <p14:creationId xmlns:p14="http://schemas.microsoft.com/office/powerpoint/2010/main" val="1568462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02B049-D40F-4D8D-80FF-21AEF89A7FD6}"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CA7C99-2F0C-47D4-BAF4-5D13E17A81C4}" type="slidenum">
              <a:rPr lang="en-US" smtClean="0"/>
              <a:t>‹#›</a:t>
            </a:fld>
            <a:endParaRPr lang="en-US"/>
          </a:p>
        </p:txBody>
      </p:sp>
    </p:spTree>
    <p:extLst>
      <p:ext uri="{BB962C8B-B14F-4D97-AF65-F5344CB8AC3E}">
        <p14:creationId xmlns:p14="http://schemas.microsoft.com/office/powerpoint/2010/main" val="155154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02B049-D40F-4D8D-80FF-21AEF89A7FD6}"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CA7C99-2F0C-47D4-BAF4-5D13E17A81C4}" type="slidenum">
              <a:rPr lang="en-US" smtClean="0"/>
              <a:t>‹#›</a:t>
            </a:fld>
            <a:endParaRPr lang="en-US"/>
          </a:p>
        </p:txBody>
      </p:sp>
    </p:spTree>
    <p:extLst>
      <p:ext uri="{BB962C8B-B14F-4D97-AF65-F5344CB8AC3E}">
        <p14:creationId xmlns:p14="http://schemas.microsoft.com/office/powerpoint/2010/main" val="2025092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02B049-D40F-4D8D-80FF-21AEF89A7FD6}"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CA7C99-2F0C-47D4-BAF4-5D13E17A81C4}" type="slidenum">
              <a:rPr lang="en-US" smtClean="0"/>
              <a:t>‹#›</a:t>
            </a:fld>
            <a:endParaRPr lang="en-US"/>
          </a:p>
        </p:txBody>
      </p:sp>
    </p:spTree>
    <p:extLst>
      <p:ext uri="{BB962C8B-B14F-4D97-AF65-F5344CB8AC3E}">
        <p14:creationId xmlns:p14="http://schemas.microsoft.com/office/powerpoint/2010/main" val="3668852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2B049-D40F-4D8D-80FF-21AEF89A7FD6}"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CA7C99-2F0C-47D4-BAF4-5D13E17A81C4}" type="slidenum">
              <a:rPr lang="en-US" smtClean="0"/>
              <a:t>‹#›</a:t>
            </a:fld>
            <a:endParaRPr lang="en-US"/>
          </a:p>
        </p:txBody>
      </p:sp>
    </p:spTree>
    <p:extLst>
      <p:ext uri="{BB962C8B-B14F-4D97-AF65-F5344CB8AC3E}">
        <p14:creationId xmlns:p14="http://schemas.microsoft.com/office/powerpoint/2010/main" val="329501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2B049-D40F-4D8D-80FF-21AEF89A7FD6}"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CA7C99-2F0C-47D4-BAF4-5D13E17A81C4}" type="slidenum">
              <a:rPr lang="en-US" smtClean="0"/>
              <a:t>‹#›</a:t>
            </a:fld>
            <a:endParaRPr lang="en-US"/>
          </a:p>
        </p:txBody>
      </p:sp>
    </p:spTree>
    <p:extLst>
      <p:ext uri="{BB962C8B-B14F-4D97-AF65-F5344CB8AC3E}">
        <p14:creationId xmlns:p14="http://schemas.microsoft.com/office/powerpoint/2010/main" val="2945486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02B049-D40F-4D8D-80FF-21AEF89A7FD6}" type="datetimeFigureOut">
              <a:rPr lang="en-US" smtClean="0"/>
              <a:t>5/15/2020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CA7C99-2F0C-47D4-BAF4-5D13E17A81C4}" type="slidenum">
              <a:rPr lang="en-US" smtClean="0"/>
              <a:t>‹#›</a:t>
            </a:fld>
            <a:endParaRPr lang="en-US"/>
          </a:p>
        </p:txBody>
      </p:sp>
    </p:spTree>
    <p:extLst>
      <p:ext uri="{BB962C8B-B14F-4D97-AF65-F5344CB8AC3E}">
        <p14:creationId xmlns:p14="http://schemas.microsoft.com/office/powerpoint/2010/main" val="2398227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smtClean="0">
                <a:latin typeface="Times New Roman" pitchFamily="18" charset="0"/>
                <a:cs typeface="Times New Roman" pitchFamily="18" charset="0"/>
              </a:rPr>
              <a:t>Chapter Four</a:t>
            </a:r>
            <a:br>
              <a:rPr lang="en-US" b="1" i="1" dirty="0" smtClean="0">
                <a:latin typeface="Times New Roman" pitchFamily="18" charset="0"/>
                <a:cs typeface="Times New Roman" pitchFamily="18" charset="0"/>
              </a:rPr>
            </a:br>
            <a:r>
              <a:rPr lang="en-US" b="1" i="1" dirty="0" smtClean="0">
                <a:latin typeface="Times New Roman" pitchFamily="18" charset="0"/>
                <a:cs typeface="Times New Roman" pitchFamily="18" charset="0"/>
              </a:rPr>
              <a:t>Financial Markets in the Financial System</a:t>
            </a:r>
            <a:endParaRPr lang="en-US" b="1" i="1" dirty="0">
              <a:latin typeface="Times New Roman" pitchFamily="18" charset="0"/>
              <a:cs typeface="Times New Roman" pitchFamily="18" charset="0"/>
            </a:endParaRPr>
          </a:p>
        </p:txBody>
      </p:sp>
    </p:spTree>
    <p:extLst>
      <p:ext uri="{BB962C8B-B14F-4D97-AF65-F5344CB8AC3E}">
        <p14:creationId xmlns:p14="http://schemas.microsoft.com/office/powerpoint/2010/main" val="1410344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295400"/>
            <a:ext cx="8382000" cy="5334000"/>
          </a:xfrm>
        </p:spPr>
        <p:txBody>
          <a:bodyPr>
            <a:normAutofit fontScale="77500" lnSpcReduction="20000"/>
          </a:bodyPr>
          <a:lstStyle/>
          <a:p>
            <a:pPr lvl="1" algn="just">
              <a:lnSpc>
                <a:spcPct val="150000"/>
              </a:lnSpc>
              <a:spcBef>
                <a:spcPts val="0"/>
              </a:spcBef>
              <a:spcAft>
                <a:spcPts val="1000"/>
              </a:spcAft>
              <a:buFont typeface="+mj-lt"/>
              <a:buAutoNum type="alphaLcPeriod"/>
              <a:tabLst>
                <a:tab pos="228600" algn="l"/>
              </a:tabLst>
            </a:pPr>
            <a:r>
              <a:rPr lang="en-US" b="1" dirty="0" smtClean="0">
                <a:effectLst/>
                <a:latin typeface="Times New Roman"/>
                <a:ea typeface="Calibri"/>
                <a:cs typeface="Times New Roman"/>
              </a:rPr>
              <a:t>In public issue/ offering</a:t>
            </a:r>
            <a:r>
              <a:rPr lang="en-US" dirty="0" smtClean="0">
                <a:effectLst/>
                <a:latin typeface="Times New Roman"/>
                <a:ea typeface="Calibri"/>
                <a:cs typeface="Times New Roman"/>
              </a:rPr>
              <a:t>: companies sell new securities to the public (to all individuals and institutions).</a:t>
            </a:r>
            <a:endParaRPr lang="en-US" sz="2400" dirty="0" smtClean="0">
              <a:effectLst/>
              <a:latin typeface="Times New Roman"/>
              <a:ea typeface="Calibri"/>
              <a:cs typeface="Times New Roman"/>
            </a:endParaRPr>
          </a:p>
          <a:p>
            <a:pPr lvl="1" algn="just">
              <a:lnSpc>
                <a:spcPct val="150000"/>
              </a:lnSpc>
              <a:spcBef>
                <a:spcPts val="0"/>
              </a:spcBef>
              <a:spcAft>
                <a:spcPts val="1000"/>
              </a:spcAft>
              <a:buFont typeface="+mj-lt"/>
              <a:buAutoNum type="alphaLcPeriod"/>
              <a:tabLst>
                <a:tab pos="228600" algn="l"/>
              </a:tabLst>
            </a:pPr>
            <a:r>
              <a:rPr lang="en-US" b="1" dirty="0" smtClean="0">
                <a:effectLst/>
                <a:latin typeface="Times New Roman"/>
                <a:ea typeface="Calibri"/>
                <a:cs typeface="Times New Roman"/>
              </a:rPr>
              <a:t>In right issue</a:t>
            </a:r>
            <a:r>
              <a:rPr lang="en-US" dirty="0" smtClean="0">
                <a:effectLst/>
                <a:latin typeface="Times New Roman"/>
                <a:ea typeface="Calibri"/>
                <a:cs typeface="Times New Roman"/>
              </a:rPr>
              <a:t>: Offering of securities may be made only to the existing shareholders. Thus, when securities are offered only to the company’s existing shareholders, it is called right issue.</a:t>
            </a:r>
            <a:endParaRPr lang="en-US" sz="2400" dirty="0" smtClean="0">
              <a:effectLst/>
              <a:latin typeface="Times New Roman"/>
              <a:ea typeface="Calibri"/>
              <a:cs typeface="Times New Roman"/>
            </a:endParaRPr>
          </a:p>
          <a:p>
            <a:pPr lvl="1" algn="just">
              <a:lnSpc>
                <a:spcPct val="150000"/>
              </a:lnSpc>
              <a:spcBef>
                <a:spcPts val="0"/>
              </a:spcBef>
              <a:spcAft>
                <a:spcPts val="1000"/>
              </a:spcAft>
              <a:buFont typeface="+mj-lt"/>
              <a:buAutoNum type="alphaLcPeriod"/>
              <a:tabLst>
                <a:tab pos="228600" algn="l"/>
              </a:tabLst>
            </a:pPr>
            <a:r>
              <a:rPr lang="en-US" b="1" dirty="0" smtClean="0">
                <a:effectLst/>
                <a:latin typeface="Times New Roman"/>
                <a:ea typeface="Calibri"/>
                <a:cs typeface="Times New Roman"/>
              </a:rPr>
              <a:t>Private placement:</a:t>
            </a:r>
            <a:r>
              <a:rPr lang="en-US" dirty="0" smtClean="0">
                <a:effectLst/>
                <a:latin typeface="Times New Roman"/>
                <a:ea typeface="Calibri"/>
                <a:cs typeface="Times New Roman"/>
              </a:rPr>
              <a:t> Instead of public issue of securities, a company may offer securities privately only to a few investors. This is referred to as private placement. The investment bankers may act as a finder, that is, the bank locates the institutional buyer for a fee.</a:t>
            </a:r>
            <a:endParaRPr lang="en-US" sz="2400" dirty="0" smtClean="0">
              <a:effectLst/>
              <a:latin typeface="Times New Roman"/>
              <a:ea typeface="Calibri"/>
              <a:cs typeface="Times New Roman"/>
            </a:endParaRPr>
          </a:p>
          <a:p>
            <a:endParaRPr lang="en-US" dirty="0"/>
          </a:p>
        </p:txBody>
      </p:sp>
    </p:spTree>
    <p:extLst>
      <p:ext uri="{BB962C8B-B14F-4D97-AF65-F5344CB8AC3E}">
        <p14:creationId xmlns:p14="http://schemas.microsoft.com/office/powerpoint/2010/main" val="825088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295400"/>
            <a:ext cx="8229600" cy="5257800"/>
          </a:xfrm>
        </p:spPr>
        <p:txBody>
          <a:bodyPr>
            <a:normAutofit/>
          </a:bodyPr>
          <a:lstStyle/>
          <a:p>
            <a:pPr algn="just"/>
            <a:r>
              <a:rPr lang="en-US" sz="2800" i="1" dirty="0" smtClean="0">
                <a:solidFill>
                  <a:srgbClr val="FF0000"/>
                </a:solidFill>
                <a:effectLst/>
                <a:latin typeface="Times New Roman" pitchFamily="18" charset="0"/>
                <a:ea typeface="Calibri"/>
                <a:cs typeface="Times New Roman" pitchFamily="18" charset="0"/>
              </a:rPr>
              <a:t>Secondary Market: </a:t>
            </a:r>
            <a:r>
              <a:rPr lang="en-US" sz="2800" dirty="0" smtClean="0">
                <a:effectLst/>
                <a:latin typeface="Times New Roman" pitchFamily="18" charset="0"/>
                <a:ea typeface="Calibri"/>
                <a:cs typeface="Times New Roman" pitchFamily="18" charset="0"/>
              </a:rPr>
              <a:t>Secondary market refers to a market where securities are traded after being initially offered to the public in the primary market and/or listed on the Stock Exchange or </a:t>
            </a:r>
            <a:r>
              <a:rPr lang="en-US" sz="2800" b="0" i="0" u="none" strike="noStrike" baseline="0" dirty="0" smtClean="0">
                <a:latin typeface="Times New Roman" pitchFamily="18" charset="0"/>
                <a:cs typeface="Times New Roman" pitchFamily="18" charset="0"/>
              </a:rPr>
              <a:t>Secondary markets are the markets in</a:t>
            </a:r>
            <a:r>
              <a:rPr lang="en-US" sz="2800" b="0" i="0" u="none" strike="noStrike" dirty="0" smtClean="0">
                <a:latin typeface="Times New Roman" pitchFamily="18" charset="0"/>
                <a:cs typeface="Times New Roman" pitchFamily="18" charset="0"/>
              </a:rPr>
              <a:t> </a:t>
            </a:r>
            <a:r>
              <a:rPr lang="en-US" sz="2800" b="0" i="0" u="none" strike="noStrike" baseline="0" dirty="0" smtClean="0">
                <a:latin typeface="Times New Roman" pitchFamily="18" charset="0"/>
                <a:cs typeface="Times New Roman" pitchFamily="18" charset="0"/>
              </a:rPr>
              <a:t>which existing (already outstanding)</a:t>
            </a:r>
            <a:r>
              <a:rPr lang="en-US" sz="2800" b="0" i="0" u="none" strike="noStrike" dirty="0" smtClean="0">
                <a:latin typeface="Times New Roman" pitchFamily="18" charset="0"/>
                <a:cs typeface="Times New Roman" pitchFamily="18" charset="0"/>
              </a:rPr>
              <a:t> </a:t>
            </a:r>
            <a:r>
              <a:rPr lang="en-US" sz="2800" b="0" i="0" u="none" strike="noStrike" baseline="0" dirty="0" smtClean="0">
                <a:latin typeface="Times New Roman" pitchFamily="18" charset="0"/>
                <a:cs typeface="Times New Roman" pitchFamily="18" charset="0"/>
              </a:rPr>
              <a:t>securities are traded among investors.</a:t>
            </a:r>
            <a:endParaRPr lang="en-US" sz="2800" dirty="0" smtClean="0">
              <a:effectLst/>
              <a:latin typeface="Times New Roman" pitchFamily="18" charset="0"/>
              <a:ea typeface="Calibri"/>
              <a:cs typeface="Times New Roman" pitchFamily="18" charset="0"/>
            </a:endParaRPr>
          </a:p>
          <a:p>
            <a:pPr marR="0" algn="just">
              <a:lnSpc>
                <a:spcPct val="150000"/>
              </a:lnSpc>
              <a:spcBef>
                <a:spcPts val="0"/>
              </a:spcBef>
              <a:spcAft>
                <a:spcPts val="1000"/>
              </a:spcAft>
              <a:buFont typeface="Wingdings" pitchFamily="2" charset="2"/>
              <a:buChar char="Ø"/>
            </a:pPr>
            <a:r>
              <a:rPr lang="en-US" sz="2800" dirty="0" smtClean="0">
                <a:effectLst/>
                <a:latin typeface="Times New Roman" pitchFamily="18" charset="0"/>
                <a:ea typeface="Calibri"/>
                <a:cs typeface="Times New Roman" pitchFamily="18" charset="0"/>
              </a:rPr>
              <a:t>Secondary market comprises of </a:t>
            </a:r>
            <a:r>
              <a:rPr lang="en-US" sz="2800" b="1" dirty="0" smtClean="0">
                <a:effectLst/>
                <a:latin typeface="Times New Roman" pitchFamily="18" charset="0"/>
                <a:ea typeface="Calibri"/>
                <a:cs typeface="Times New Roman" pitchFamily="18" charset="0"/>
              </a:rPr>
              <a:t>equity markets and the debt markets.</a:t>
            </a:r>
            <a:endParaRPr lang="en-US" sz="2800" b="1" dirty="0">
              <a:latin typeface="Times New Roman" pitchFamily="18" charset="0"/>
              <a:ea typeface="Calibri"/>
              <a:cs typeface="Times New Roman" pitchFamily="18" charset="0"/>
            </a:endParaRPr>
          </a:p>
          <a:p>
            <a:pPr marR="0" algn="just">
              <a:lnSpc>
                <a:spcPct val="150000"/>
              </a:lnSpc>
              <a:spcBef>
                <a:spcPts val="0"/>
              </a:spcBef>
              <a:spcAft>
                <a:spcPts val="1000"/>
              </a:spcAft>
              <a:buFont typeface="Wingdings" pitchFamily="2" charset="2"/>
              <a:buChar char="Ø"/>
            </a:pPr>
            <a:endParaRPr lang="en-US" sz="2800" dirty="0" smtClean="0">
              <a:effectLst/>
              <a:latin typeface="Times New Roman" pitchFamily="18" charset="0"/>
              <a:ea typeface="Calibri"/>
              <a:cs typeface="Times New Roman" pitchFamily="18" charset="0"/>
            </a:endParaRPr>
          </a:p>
          <a:p>
            <a:pPr marL="0" marR="0" indent="0" algn="just">
              <a:lnSpc>
                <a:spcPct val="150000"/>
              </a:lnSpc>
              <a:spcBef>
                <a:spcPts val="0"/>
              </a:spcBef>
              <a:spcAft>
                <a:spcPts val="1000"/>
              </a:spcAft>
              <a:buNone/>
            </a:pPr>
            <a:endParaRPr lang="en-US" sz="2800" i="1" dirty="0">
              <a:solidFill>
                <a:srgbClr val="FF0000"/>
              </a:solidFill>
              <a:latin typeface="Times New Roman" pitchFamily="18" charset="0"/>
              <a:ea typeface="Calibri"/>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190913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Secondary market</a:t>
            </a:r>
            <a:endParaRPr lang="en-US" dirty="0"/>
          </a:p>
        </p:txBody>
      </p:sp>
      <p:sp>
        <p:nvSpPr>
          <p:cNvPr id="3" name="Content Placeholder 2"/>
          <p:cNvSpPr>
            <a:spLocks noGrp="1"/>
          </p:cNvSpPr>
          <p:nvPr>
            <p:ph idx="1"/>
          </p:nvPr>
        </p:nvSpPr>
        <p:spPr/>
        <p:txBody>
          <a:bodyPr/>
          <a:lstStyle/>
          <a:p>
            <a:pPr algn="just"/>
            <a:r>
              <a:rPr lang="en-US" dirty="0" smtClean="0">
                <a:effectLst/>
                <a:latin typeface="Times New Roman"/>
                <a:ea typeface="Calibri"/>
              </a:rPr>
              <a:t>It provides regular information about the value of a security to the issuer of the security</a:t>
            </a:r>
          </a:p>
          <a:p>
            <a:pPr algn="just"/>
            <a:r>
              <a:rPr lang="en-US" dirty="0" smtClean="0">
                <a:effectLst/>
                <a:latin typeface="Times New Roman"/>
                <a:ea typeface="Calibri"/>
              </a:rPr>
              <a:t>It provides the opportunity for the original buyers of the asset to reverse their investment by selling it for cash. </a:t>
            </a:r>
          </a:p>
          <a:p>
            <a:pPr algn="just"/>
            <a:r>
              <a:rPr lang="en-US" dirty="0" smtClean="0">
                <a:effectLst/>
                <a:latin typeface="Times New Roman"/>
                <a:ea typeface="Calibri"/>
              </a:rPr>
              <a:t>It brings together many interested parties &amp; so can reduce the costs of searching for likely buyers &amp; sellers of the assets</a:t>
            </a:r>
            <a:endParaRPr lang="en-US" dirty="0"/>
          </a:p>
        </p:txBody>
      </p:sp>
    </p:spTree>
    <p:extLst>
      <p:ext uri="{BB962C8B-B14F-4D97-AF65-F5344CB8AC3E}">
        <p14:creationId xmlns:p14="http://schemas.microsoft.com/office/powerpoint/2010/main" val="554467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effectLst/>
                <a:latin typeface="Times New Roman"/>
                <a:ea typeface="Calibri"/>
              </a:rPr>
              <a:t>The difference between the Primary Market and the</a:t>
            </a:r>
            <a:r>
              <a:rPr lang="en-US" sz="3600" dirty="0" smtClean="0">
                <a:effectLst/>
                <a:latin typeface="Times New Roman"/>
                <a:ea typeface="Calibri"/>
              </a:rPr>
              <a:t> </a:t>
            </a:r>
            <a:r>
              <a:rPr lang="en-US" sz="3600" b="1" dirty="0" smtClean="0">
                <a:effectLst/>
                <a:latin typeface="Times New Roman"/>
                <a:ea typeface="Calibri"/>
              </a:rPr>
              <a:t>Secondary Market</a:t>
            </a:r>
            <a:endParaRPr lang="en-US" sz="3600" dirty="0"/>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pPr marL="0" marR="0" algn="just">
              <a:lnSpc>
                <a:spcPct val="150000"/>
              </a:lnSpc>
              <a:spcBef>
                <a:spcPts val="0"/>
              </a:spcBef>
              <a:spcAft>
                <a:spcPts val="0"/>
              </a:spcAft>
            </a:pPr>
            <a:r>
              <a:rPr lang="en-US" dirty="0" smtClean="0">
                <a:effectLst/>
                <a:latin typeface="Times New Roman"/>
                <a:ea typeface="Calibri"/>
                <a:cs typeface="Times New Roman"/>
              </a:rPr>
              <a:t>In the primary market, securities are offered to public for subscription for the purpose of raising capital or fund.</a:t>
            </a:r>
          </a:p>
          <a:p>
            <a:pPr marL="0" marR="0" algn="just">
              <a:lnSpc>
                <a:spcPct val="150000"/>
              </a:lnSpc>
              <a:spcBef>
                <a:spcPts val="0"/>
              </a:spcBef>
              <a:spcAft>
                <a:spcPts val="0"/>
              </a:spcAft>
            </a:pPr>
            <a:r>
              <a:rPr lang="en-US" dirty="0" smtClean="0">
                <a:latin typeface="Times New Roman"/>
                <a:ea typeface="Calibri"/>
                <a:cs typeface="Times New Roman"/>
              </a:rPr>
              <a:t>In the </a:t>
            </a:r>
            <a:r>
              <a:rPr lang="en-US" dirty="0" smtClean="0">
                <a:effectLst/>
                <a:latin typeface="Times New Roman"/>
                <a:ea typeface="Calibri"/>
                <a:cs typeface="Times New Roman"/>
              </a:rPr>
              <a:t> </a:t>
            </a:r>
            <a:r>
              <a:rPr lang="en-US" dirty="0">
                <a:latin typeface="Times New Roman"/>
                <a:ea typeface="Calibri"/>
                <a:cs typeface="Times New Roman"/>
              </a:rPr>
              <a:t>s</a:t>
            </a:r>
            <a:r>
              <a:rPr lang="en-US" dirty="0" smtClean="0">
                <a:effectLst/>
                <a:latin typeface="Times New Roman"/>
                <a:ea typeface="Calibri"/>
                <a:cs typeface="Times New Roman"/>
              </a:rPr>
              <a:t>econdary market already existing/pre-issued securities are traded among investors. </a:t>
            </a:r>
          </a:p>
          <a:p>
            <a:pPr marL="0" marR="0" algn="just">
              <a:lnSpc>
                <a:spcPct val="150000"/>
              </a:lnSpc>
              <a:spcBef>
                <a:spcPts val="0"/>
              </a:spcBef>
              <a:spcAft>
                <a:spcPts val="0"/>
              </a:spcAft>
            </a:pPr>
            <a:r>
              <a:rPr lang="en-US" dirty="0" smtClean="0">
                <a:effectLst/>
                <a:latin typeface="Times New Roman"/>
                <a:ea typeface="Calibri"/>
                <a:cs typeface="Times New Roman"/>
              </a:rPr>
              <a:t>In the secondary market the issuer of the asset does not receive funds from the buyer unlike primary market, r</a:t>
            </a:r>
            <a:r>
              <a:rPr lang="en-US" sz="2800" dirty="0" smtClean="0">
                <a:effectLst/>
                <a:latin typeface="Times New Roman"/>
                <a:ea typeface="Calibri"/>
                <a:cs typeface="Times New Roman"/>
              </a:rPr>
              <a:t>ather, the existing issue changes hands and funds flow from the buyer of the asset to the seller in secondary market.</a:t>
            </a:r>
            <a:endParaRPr lang="en-US" sz="2400" dirty="0">
              <a:ea typeface="Calibri"/>
              <a:cs typeface="Times New Roman"/>
            </a:endParaRPr>
          </a:p>
          <a:p>
            <a:pPr marL="0" marR="0" algn="just">
              <a:lnSpc>
                <a:spcPct val="150000"/>
              </a:lnSpc>
              <a:spcBef>
                <a:spcPts val="0"/>
              </a:spcBef>
              <a:spcAft>
                <a:spcPts val="0"/>
              </a:spcAft>
            </a:pPr>
            <a:endParaRPr lang="en-US" sz="2800" dirty="0">
              <a:ea typeface="Calibri"/>
              <a:cs typeface="Times New Roman"/>
            </a:endParaRPr>
          </a:p>
          <a:p>
            <a:pPr marL="0" marR="0" algn="just">
              <a:lnSpc>
                <a:spcPct val="150000"/>
              </a:lnSpc>
              <a:spcBef>
                <a:spcPts val="0"/>
              </a:spcBef>
              <a:spcAft>
                <a:spcPts val="0"/>
              </a:spcAft>
            </a:pPr>
            <a:endParaRPr lang="en-US" dirty="0"/>
          </a:p>
        </p:txBody>
      </p:sp>
    </p:spTree>
    <p:extLst>
      <p:ext uri="{BB962C8B-B14F-4D97-AF65-F5344CB8AC3E}">
        <p14:creationId xmlns:p14="http://schemas.microsoft.com/office/powerpoint/2010/main" val="5514433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dirty="0" smtClean="0">
                <a:latin typeface="ArialMT"/>
              </a:rPr>
              <a:t>Money vs. Capital market</a:t>
            </a:r>
            <a:endParaRPr lang="en-US" dirty="0"/>
          </a:p>
        </p:txBody>
      </p:sp>
      <p:sp>
        <p:nvSpPr>
          <p:cNvPr id="3" name="Content Placeholder 2"/>
          <p:cNvSpPr>
            <a:spLocks noGrp="1"/>
          </p:cNvSpPr>
          <p:nvPr>
            <p:ph idx="1"/>
          </p:nvPr>
        </p:nvSpPr>
        <p:spPr>
          <a:xfrm>
            <a:off x="457200" y="1295400"/>
            <a:ext cx="8229600" cy="5334000"/>
          </a:xfrm>
        </p:spPr>
        <p:txBody>
          <a:bodyPr>
            <a:normAutofit fontScale="77500" lnSpcReduction="20000"/>
          </a:bodyPr>
          <a:lstStyle/>
          <a:p>
            <a:pPr algn="just">
              <a:lnSpc>
                <a:spcPct val="170000"/>
              </a:lnSpc>
            </a:pPr>
            <a:r>
              <a:rPr lang="en-US" b="1" i="1" u="none" strike="noStrike" baseline="0" dirty="0" smtClean="0">
                <a:solidFill>
                  <a:srgbClr val="FF0000"/>
                </a:solidFill>
                <a:latin typeface="Times New Roman" pitchFamily="18" charset="0"/>
                <a:cs typeface="Times New Roman" pitchFamily="18" charset="0"/>
              </a:rPr>
              <a:t>Money markets </a:t>
            </a:r>
            <a:r>
              <a:rPr lang="en-US" b="0" i="0" u="none" strike="noStrike" baseline="0" dirty="0" smtClean="0">
                <a:latin typeface="Times New Roman" pitchFamily="18" charset="0"/>
                <a:cs typeface="Times New Roman" pitchFamily="18" charset="0"/>
              </a:rPr>
              <a:t>are the markets for</a:t>
            </a:r>
            <a:r>
              <a:rPr lang="en-US" b="0" i="0" u="none" strike="noStrike" dirty="0" smtClean="0">
                <a:latin typeface="Times New Roman" pitchFamily="18" charset="0"/>
                <a:cs typeface="Times New Roman" pitchFamily="18" charset="0"/>
              </a:rPr>
              <a:t> </a:t>
            </a:r>
            <a:r>
              <a:rPr lang="en-US" b="0" i="0" u="none" strike="noStrike" baseline="0" dirty="0" smtClean="0">
                <a:latin typeface="Times New Roman" pitchFamily="18" charset="0"/>
                <a:cs typeface="Times New Roman" pitchFamily="18" charset="0"/>
              </a:rPr>
              <a:t>short-term, highly liquid debt securities,</a:t>
            </a:r>
            <a:r>
              <a:rPr lang="en-US" b="0" i="0" u="none" strike="noStrike" dirty="0" smtClean="0">
                <a:latin typeface="Times New Roman" pitchFamily="18" charset="0"/>
                <a:cs typeface="Times New Roman" pitchFamily="18" charset="0"/>
              </a:rPr>
              <a:t> </a:t>
            </a:r>
            <a:r>
              <a:rPr lang="en-US" b="0" i="0" u="none" strike="noStrike" baseline="0" dirty="0" smtClean="0">
                <a:latin typeface="Times New Roman" pitchFamily="18" charset="0"/>
                <a:cs typeface="Times New Roman" pitchFamily="18" charset="0"/>
              </a:rPr>
              <a:t>those securities that mature in less than</a:t>
            </a:r>
            <a:r>
              <a:rPr lang="en-US" b="0" i="0" u="none" strike="noStrike" dirty="0" smtClean="0">
                <a:latin typeface="Times New Roman" pitchFamily="18" charset="0"/>
                <a:cs typeface="Times New Roman" pitchFamily="18" charset="0"/>
              </a:rPr>
              <a:t> </a:t>
            </a:r>
            <a:r>
              <a:rPr lang="en-US" b="0" i="0" u="none" strike="noStrike" baseline="0" dirty="0" smtClean="0">
                <a:latin typeface="Times New Roman" pitchFamily="18" charset="0"/>
                <a:cs typeface="Times New Roman" pitchFamily="18" charset="0"/>
              </a:rPr>
              <a:t>one year.</a:t>
            </a:r>
          </a:p>
          <a:p>
            <a:pPr marL="0" marR="0" indent="0" algn="just">
              <a:lnSpc>
                <a:spcPct val="170000"/>
              </a:lnSpc>
              <a:spcBef>
                <a:spcPts val="0"/>
              </a:spcBef>
              <a:spcAft>
                <a:spcPts val="1000"/>
              </a:spcAft>
              <a:buNone/>
            </a:pPr>
            <a:r>
              <a:rPr lang="en-US" b="1" dirty="0" smtClean="0">
                <a:effectLst/>
                <a:latin typeface="Times New Roman" pitchFamily="18" charset="0"/>
                <a:ea typeface="Calibri"/>
                <a:cs typeface="Times New Roman" pitchFamily="18" charset="0"/>
              </a:rPr>
              <a:t>Characteristics of money market</a:t>
            </a:r>
            <a:endParaRPr lang="en-US" sz="2800" b="1" dirty="0">
              <a:latin typeface="Times New Roman" pitchFamily="18" charset="0"/>
              <a:ea typeface="Calibri"/>
              <a:cs typeface="Times New Roman" pitchFamily="18" charset="0"/>
            </a:endParaRPr>
          </a:p>
          <a:p>
            <a:pPr lvl="0" algn="just">
              <a:lnSpc>
                <a:spcPct val="170000"/>
              </a:lnSpc>
              <a:spcBef>
                <a:spcPts val="0"/>
              </a:spcBef>
              <a:spcAft>
                <a:spcPts val="1000"/>
              </a:spcAft>
              <a:buFont typeface="Times New Roman"/>
              <a:buChar char="-"/>
            </a:pPr>
            <a:r>
              <a:rPr lang="en-US" dirty="0" smtClean="0">
                <a:effectLst/>
                <a:latin typeface="Times New Roman" pitchFamily="18" charset="0"/>
                <a:ea typeface="Calibri"/>
                <a:cs typeface="Times New Roman" pitchFamily="18" charset="0"/>
              </a:rPr>
              <a:t>Short term funds are borrowed &amp; lent </a:t>
            </a:r>
            <a:endParaRPr lang="en-US" sz="2800" dirty="0">
              <a:latin typeface="Times New Roman" pitchFamily="18" charset="0"/>
              <a:ea typeface="Calibri"/>
              <a:cs typeface="Times New Roman" pitchFamily="18" charset="0"/>
            </a:endParaRPr>
          </a:p>
          <a:p>
            <a:pPr lvl="0" algn="just">
              <a:lnSpc>
                <a:spcPct val="170000"/>
              </a:lnSpc>
              <a:spcBef>
                <a:spcPts val="0"/>
              </a:spcBef>
              <a:spcAft>
                <a:spcPts val="1000"/>
              </a:spcAft>
              <a:buFont typeface="Times New Roman"/>
              <a:buChar char="-"/>
            </a:pPr>
            <a:r>
              <a:rPr lang="en-US" dirty="0" smtClean="0">
                <a:effectLst/>
                <a:latin typeface="Times New Roman" pitchFamily="18" charset="0"/>
                <a:ea typeface="Calibri"/>
                <a:cs typeface="Times New Roman" pitchFamily="18" charset="0"/>
              </a:rPr>
              <a:t>No fixed place for conduct of operations</a:t>
            </a:r>
            <a:endParaRPr lang="en-US" sz="2800" dirty="0">
              <a:latin typeface="Times New Roman" pitchFamily="18" charset="0"/>
              <a:ea typeface="Calibri"/>
              <a:cs typeface="Times New Roman" pitchFamily="18" charset="0"/>
            </a:endParaRPr>
          </a:p>
          <a:p>
            <a:pPr lvl="0" algn="just">
              <a:lnSpc>
                <a:spcPct val="170000"/>
              </a:lnSpc>
              <a:spcBef>
                <a:spcPts val="0"/>
              </a:spcBef>
              <a:spcAft>
                <a:spcPts val="1000"/>
              </a:spcAft>
              <a:buFont typeface="Times New Roman"/>
              <a:buChar char="-"/>
            </a:pPr>
            <a:r>
              <a:rPr lang="en-US" dirty="0" smtClean="0">
                <a:effectLst/>
                <a:latin typeface="Times New Roman" pitchFamily="18" charset="0"/>
                <a:ea typeface="Calibri"/>
                <a:cs typeface="Times New Roman" pitchFamily="18" charset="0"/>
              </a:rPr>
              <a:t>Dealings may be conducted with or without the help of brokers. </a:t>
            </a:r>
            <a:endParaRPr lang="en-US" sz="2800" dirty="0">
              <a:latin typeface="Times New Roman" pitchFamily="18" charset="0"/>
              <a:ea typeface="Calibri"/>
              <a:cs typeface="Times New Roman" pitchFamily="18" charset="0"/>
            </a:endParaRPr>
          </a:p>
          <a:p>
            <a:pPr lvl="0" algn="just">
              <a:lnSpc>
                <a:spcPct val="170000"/>
              </a:lnSpc>
              <a:spcBef>
                <a:spcPts val="0"/>
              </a:spcBef>
              <a:spcAft>
                <a:spcPts val="1000"/>
              </a:spcAft>
              <a:buFont typeface="Times New Roman"/>
              <a:buChar char="-"/>
            </a:pPr>
            <a:endParaRPr lang="en-US" sz="2800" dirty="0">
              <a:latin typeface="Times New Roman" pitchFamily="18" charset="0"/>
              <a:ea typeface="Calibri"/>
              <a:cs typeface="Times New Roman" pitchFamily="18" charset="0"/>
            </a:endParaRPr>
          </a:p>
          <a:p>
            <a:pPr algn="just">
              <a:lnSpc>
                <a:spcPct val="17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1876700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lvl="0" algn="just">
              <a:lnSpc>
                <a:spcPct val="170000"/>
              </a:lnSpc>
              <a:spcBef>
                <a:spcPts val="0"/>
              </a:spcBef>
              <a:spcAft>
                <a:spcPts val="1000"/>
              </a:spcAft>
              <a:buFont typeface="Times New Roman"/>
              <a:buChar char="-"/>
            </a:pPr>
            <a:r>
              <a:rPr lang="en-US" sz="2800" dirty="0">
                <a:solidFill>
                  <a:prstClr val="black"/>
                </a:solidFill>
                <a:latin typeface="Times New Roman" pitchFamily="18" charset="0"/>
                <a:ea typeface="Calibri"/>
                <a:cs typeface="Times New Roman" pitchFamily="18" charset="0"/>
              </a:rPr>
              <a:t>Funds are traded for a maximum period of one year.</a:t>
            </a:r>
          </a:p>
          <a:p>
            <a:pPr lvl="0" algn="just">
              <a:lnSpc>
                <a:spcPct val="170000"/>
              </a:lnSpc>
              <a:spcBef>
                <a:spcPts val="0"/>
              </a:spcBef>
              <a:spcAft>
                <a:spcPts val="1000"/>
              </a:spcAft>
              <a:buFont typeface="Times New Roman"/>
              <a:buChar char="-"/>
            </a:pPr>
            <a:r>
              <a:rPr kumimoji="0" lang="en-US" sz="28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Liquid</a:t>
            </a:r>
          </a:p>
          <a:p>
            <a:pPr lvl="0" algn="just">
              <a:lnSpc>
                <a:spcPct val="170000"/>
              </a:lnSpc>
              <a:spcBef>
                <a:spcPts val="0"/>
              </a:spcBef>
              <a:spcAft>
                <a:spcPts val="1000"/>
              </a:spcAft>
              <a:buFont typeface="Times New Roman"/>
              <a:buChar char="-"/>
            </a:pPr>
            <a:r>
              <a:rPr kumimoji="0" lang="en-US" sz="28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Low expected return</a:t>
            </a:r>
          </a:p>
          <a:p>
            <a:pPr lvl="0" algn="just">
              <a:lnSpc>
                <a:spcPct val="170000"/>
              </a:lnSpc>
              <a:spcBef>
                <a:spcPts val="0"/>
              </a:spcBef>
              <a:spcAft>
                <a:spcPts val="1000"/>
              </a:spcAft>
              <a:buFont typeface="Times New Roman"/>
              <a:buChar char="-"/>
            </a:pPr>
            <a:r>
              <a:rPr kumimoji="0" lang="en-US" sz="28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Low degree of risk</a:t>
            </a:r>
          </a:p>
          <a:p>
            <a:endParaRPr lang="en-US" sz="2800" dirty="0"/>
          </a:p>
        </p:txBody>
      </p:sp>
    </p:spTree>
    <p:extLst>
      <p:ext uri="{BB962C8B-B14F-4D97-AF65-F5344CB8AC3E}">
        <p14:creationId xmlns:p14="http://schemas.microsoft.com/office/powerpoint/2010/main" val="35839215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just">
              <a:lnSpc>
                <a:spcPct val="150000"/>
              </a:lnSpc>
              <a:spcBef>
                <a:spcPts val="0"/>
              </a:spcBef>
              <a:spcAft>
                <a:spcPts val="1000"/>
              </a:spcAft>
            </a:pPr>
            <a:r>
              <a:rPr lang="en-US" b="1" dirty="0" smtClean="0">
                <a:effectLst/>
                <a:latin typeface="Times New Roman"/>
                <a:ea typeface="Calibri"/>
                <a:cs typeface="Times New Roman"/>
              </a:rPr>
              <a:t/>
            </a:r>
            <a:br>
              <a:rPr lang="en-US" b="1" dirty="0" smtClean="0">
                <a:effectLst/>
                <a:latin typeface="Times New Roman"/>
                <a:ea typeface="Calibri"/>
                <a:cs typeface="Times New Roman"/>
              </a:rPr>
            </a:br>
            <a:r>
              <a:rPr lang="en-US" b="1" dirty="0" smtClean="0">
                <a:effectLst/>
                <a:latin typeface="Times New Roman"/>
                <a:ea typeface="Calibri"/>
                <a:cs typeface="Times New Roman"/>
              </a:rPr>
              <a:t>Objectives of money markets</a:t>
            </a:r>
            <a:r>
              <a:rPr lang="en-US" sz="4000" dirty="0">
                <a:ea typeface="Calibri"/>
                <a:cs typeface="Times New Roman"/>
              </a:rPr>
              <a:t/>
            </a:r>
            <a:br>
              <a:rPr lang="en-US" sz="4000" dirty="0">
                <a:ea typeface="Calibri"/>
                <a:cs typeface="Times New Roman"/>
              </a:rPr>
            </a:br>
            <a:endParaRPr lang="en-US" dirty="0"/>
          </a:p>
        </p:txBody>
      </p:sp>
      <p:sp>
        <p:nvSpPr>
          <p:cNvPr id="3" name="Content Placeholder 2"/>
          <p:cNvSpPr>
            <a:spLocks noGrp="1"/>
          </p:cNvSpPr>
          <p:nvPr>
            <p:ph idx="1"/>
          </p:nvPr>
        </p:nvSpPr>
        <p:spPr/>
        <p:txBody>
          <a:bodyPr>
            <a:normAutofit fontScale="85000" lnSpcReduction="10000"/>
          </a:bodyPr>
          <a:lstStyle/>
          <a:p>
            <a:pPr marL="0" marR="0" indent="0" algn="just">
              <a:lnSpc>
                <a:spcPct val="150000"/>
              </a:lnSpc>
              <a:spcBef>
                <a:spcPts val="0"/>
              </a:spcBef>
              <a:spcAft>
                <a:spcPts val="1000"/>
              </a:spcAft>
              <a:buNone/>
            </a:pPr>
            <a:r>
              <a:rPr lang="en-US" dirty="0" smtClean="0">
                <a:effectLst/>
                <a:latin typeface="Times New Roman"/>
                <a:ea typeface="Calibri"/>
                <a:cs typeface="Times New Roman"/>
              </a:rPr>
              <a:t>a) Providing an equilibrium mechanism for ironing out short-term surplus &amp; deficit. </a:t>
            </a:r>
            <a:endParaRPr lang="en-US" sz="2800" dirty="0">
              <a:ea typeface="Calibri"/>
              <a:cs typeface="Times New Roman"/>
            </a:endParaRPr>
          </a:p>
          <a:p>
            <a:pPr marL="0" marR="0" indent="0" algn="just">
              <a:lnSpc>
                <a:spcPct val="150000"/>
              </a:lnSpc>
              <a:spcBef>
                <a:spcPts val="0"/>
              </a:spcBef>
              <a:spcAft>
                <a:spcPts val="1000"/>
              </a:spcAft>
              <a:buNone/>
            </a:pPr>
            <a:r>
              <a:rPr lang="en-US" dirty="0" smtClean="0">
                <a:effectLst/>
                <a:latin typeface="Times New Roman"/>
                <a:ea typeface="Calibri"/>
                <a:cs typeface="Times New Roman"/>
              </a:rPr>
              <a:t>b) Providing a focal point for central bank intervention for influencing liquidity in the economy.</a:t>
            </a:r>
            <a:endParaRPr lang="en-US" sz="2800" dirty="0">
              <a:ea typeface="Calibri"/>
              <a:cs typeface="Times New Roman"/>
            </a:endParaRPr>
          </a:p>
          <a:p>
            <a:pPr marL="0" marR="0" indent="0" algn="just">
              <a:lnSpc>
                <a:spcPct val="150000"/>
              </a:lnSpc>
              <a:spcBef>
                <a:spcPts val="0"/>
              </a:spcBef>
              <a:spcAft>
                <a:spcPts val="1000"/>
              </a:spcAft>
              <a:buNone/>
            </a:pPr>
            <a:r>
              <a:rPr lang="en-US" dirty="0" smtClean="0">
                <a:effectLst/>
                <a:latin typeface="Times New Roman"/>
                <a:ea typeface="Calibri"/>
                <a:cs typeface="Times New Roman"/>
              </a:rPr>
              <a:t>c) Providing access to users of short term money to meet their requirements at a reasonable price. </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775094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z="4000" b="1" i="0" u="none" strike="noStrike" kern="0" cap="none" spc="0" normalizeH="0" baseline="0" noProof="0" dirty="0" smtClean="0">
                <a:ln>
                  <a:noFill/>
                </a:ln>
                <a:effectLst/>
                <a:uLnTx/>
                <a:uFillTx/>
                <a:latin typeface="Times New Roman" pitchFamily="18" charset="0"/>
                <a:ea typeface="ＭＳ Ｐゴシック" pitchFamily="34" charset="-128"/>
                <a:cs typeface="Times New Roman" pitchFamily="18" charset="0"/>
              </a:rPr>
              <a:t>Securities Traded in Money Markets</a:t>
            </a:r>
            <a:endParaRPr lang="en-US" dirty="0"/>
          </a:p>
        </p:txBody>
      </p:sp>
      <p:sp>
        <p:nvSpPr>
          <p:cNvPr id="3" name="Content Placeholder 2"/>
          <p:cNvSpPr>
            <a:spLocks noGrp="1"/>
          </p:cNvSpPr>
          <p:nvPr>
            <p:ph idx="1"/>
          </p:nvPr>
        </p:nvSpPr>
        <p:spPr/>
        <p:txBody>
          <a:bodyPr/>
          <a:lstStyle/>
          <a:p>
            <a:pPr lvl="0" eaLnBrk="0" fontAlgn="base" hangingPunct="0">
              <a:spcBef>
                <a:spcPct val="30000"/>
              </a:spcBef>
              <a:spcAft>
                <a:spcPct val="0"/>
              </a:spcAft>
              <a:buClr>
                <a:srgbClr val="000000"/>
              </a:buClr>
              <a:buFont typeface="Times" charset="0"/>
              <a:buChar char="•"/>
            </a:pPr>
            <a:r>
              <a:rPr kumimoji="0" lang="en-US" sz="28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Call money</a:t>
            </a:r>
            <a:r>
              <a:rPr kumimoji="0" lang="en-US" sz="2800" b="0" i="0" u="none" strike="noStrike" kern="0" cap="none" spc="0" normalizeH="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 market</a:t>
            </a:r>
            <a:endParaRPr kumimoji="0" lang="en-US" sz="28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endParaRPr>
          </a:p>
          <a:p>
            <a:pPr lvl="0" eaLnBrk="0" fontAlgn="base" hangingPunct="0">
              <a:spcBef>
                <a:spcPct val="30000"/>
              </a:spcBef>
              <a:spcAft>
                <a:spcPct val="0"/>
              </a:spcAft>
              <a:buClr>
                <a:srgbClr val="000000"/>
              </a:buClr>
              <a:buFont typeface="Times" charset="0"/>
              <a:buChar char="•"/>
            </a:pPr>
            <a:r>
              <a:rPr kumimoji="0" lang="en-US" sz="28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Treasury Bills.</a:t>
            </a:r>
          </a:p>
          <a:p>
            <a:pPr lvl="0" eaLnBrk="0" fontAlgn="base" hangingPunct="0">
              <a:spcBef>
                <a:spcPct val="30000"/>
              </a:spcBef>
              <a:spcAft>
                <a:spcPct val="0"/>
              </a:spcAft>
              <a:buClr>
                <a:srgbClr val="000000"/>
              </a:buClr>
              <a:buFont typeface="Times" charset="0"/>
              <a:buChar char="•"/>
            </a:pPr>
            <a:r>
              <a:rPr kumimoji="0" lang="en-US" sz="28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Certificate of Deposit (CDs).</a:t>
            </a:r>
          </a:p>
          <a:p>
            <a:pPr lvl="0" eaLnBrk="0" fontAlgn="base" hangingPunct="0">
              <a:spcBef>
                <a:spcPct val="30000"/>
              </a:spcBef>
              <a:spcAft>
                <a:spcPct val="0"/>
              </a:spcAft>
              <a:buClr>
                <a:srgbClr val="000000"/>
              </a:buClr>
              <a:buFont typeface="Times" charset="0"/>
              <a:buChar char="•"/>
            </a:pPr>
            <a:r>
              <a:rPr kumimoji="0" lang="en-US" sz="28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Commercial Papers.</a:t>
            </a:r>
          </a:p>
        </p:txBody>
      </p:sp>
    </p:spTree>
    <p:extLst>
      <p:ext uri="{BB962C8B-B14F-4D97-AF65-F5344CB8AC3E}">
        <p14:creationId xmlns:p14="http://schemas.microsoft.com/office/powerpoint/2010/main" val="42475760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50000"/>
              </a:lnSpc>
              <a:spcBef>
                <a:spcPts val="0"/>
              </a:spcBef>
              <a:spcAft>
                <a:spcPts val="1000"/>
              </a:spcAft>
            </a:pPr>
            <a:r>
              <a:rPr lang="en-US" b="1" dirty="0" smtClean="0">
                <a:effectLst/>
                <a:latin typeface="Times New Roman"/>
                <a:ea typeface="Calibri"/>
                <a:cs typeface="Times New Roman"/>
              </a:rPr>
              <a:t>Capital Market</a:t>
            </a:r>
            <a:r>
              <a:rPr lang="en-US" sz="4000" dirty="0">
                <a:ea typeface="Calibri"/>
                <a:cs typeface="Times New Roman"/>
              </a:rPr>
              <a:t/>
            </a:r>
            <a:br>
              <a:rPr lang="en-US" sz="4000" dirty="0">
                <a:ea typeface="Calibri"/>
                <a:cs typeface="Times New Roman"/>
              </a:rPr>
            </a:br>
            <a:endParaRPr lang="en-US" dirty="0"/>
          </a:p>
        </p:txBody>
      </p:sp>
      <p:sp>
        <p:nvSpPr>
          <p:cNvPr id="3" name="Content Placeholder 2"/>
          <p:cNvSpPr>
            <a:spLocks noGrp="1"/>
          </p:cNvSpPr>
          <p:nvPr>
            <p:ph idx="1"/>
          </p:nvPr>
        </p:nvSpPr>
        <p:spPr>
          <a:xfrm>
            <a:off x="457200" y="1066800"/>
            <a:ext cx="8229600" cy="6248400"/>
          </a:xfrm>
        </p:spPr>
        <p:txBody>
          <a:bodyPr>
            <a:noAutofit/>
          </a:bodyPr>
          <a:lstStyle/>
          <a:p>
            <a:pPr marL="0" marR="0" algn="just">
              <a:lnSpc>
                <a:spcPct val="150000"/>
              </a:lnSpc>
              <a:spcBef>
                <a:spcPts val="0"/>
              </a:spcBef>
              <a:spcAft>
                <a:spcPts val="1000"/>
              </a:spcAft>
            </a:pPr>
            <a:r>
              <a:rPr lang="en-US" sz="2400" dirty="0" smtClean="0">
                <a:effectLst/>
                <a:latin typeface="Times New Roman" pitchFamily="18" charset="0"/>
                <a:ea typeface="Calibri"/>
                <a:cs typeface="Times New Roman" pitchFamily="18" charset="0"/>
              </a:rPr>
              <a:t>Capital markets are markets that trade equities (stocks) and debts (bonds) instruments with maturities of more than one year. </a:t>
            </a:r>
          </a:p>
          <a:p>
            <a:pPr marL="0" marR="0" algn="just">
              <a:lnSpc>
                <a:spcPct val="150000"/>
              </a:lnSpc>
              <a:spcBef>
                <a:spcPts val="0"/>
              </a:spcBef>
              <a:spcAft>
                <a:spcPts val="1000"/>
              </a:spcAft>
            </a:pPr>
            <a:r>
              <a:rPr lang="en-US" sz="2400" dirty="0" smtClean="0">
                <a:effectLst/>
                <a:latin typeface="Times New Roman" pitchFamily="18" charset="0"/>
                <a:ea typeface="Calibri"/>
                <a:cs typeface="Times New Roman" pitchFamily="18" charset="0"/>
              </a:rPr>
              <a:t>Given their longer maturity, these instruments experience wider price fluctuations in the secondary markets in which they trade than do money market instruments. </a:t>
            </a:r>
          </a:p>
          <a:p>
            <a:pPr marL="0" marR="0" algn="just">
              <a:lnSpc>
                <a:spcPct val="150000"/>
              </a:lnSpc>
              <a:spcBef>
                <a:spcPts val="0"/>
              </a:spcBef>
              <a:spcAft>
                <a:spcPts val="1000"/>
              </a:spcAft>
            </a:pPr>
            <a:r>
              <a:rPr lang="en-US" sz="2400" dirty="0" smtClean="0">
                <a:effectLst/>
                <a:latin typeface="Times New Roman" pitchFamily="18" charset="0"/>
                <a:ea typeface="Calibri"/>
                <a:cs typeface="Times New Roman" pitchFamily="18" charset="0"/>
              </a:rPr>
              <a:t>For example, their longer maturities subject these instruments to both higher credit (bankruptcy) risk and interest risk than money market instruments. </a:t>
            </a:r>
            <a:endParaRPr lang="en-US" sz="2400" dirty="0">
              <a:latin typeface="Times New Roman" pitchFamily="18" charset="0"/>
              <a:ea typeface="Calibri"/>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69009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600200"/>
            <a:ext cx="8229600" cy="5029200"/>
          </a:xfrm>
        </p:spPr>
        <p:txBody>
          <a:bodyPr>
            <a:normAutofit fontScale="92500"/>
          </a:bodyPr>
          <a:lstStyle/>
          <a:p>
            <a:pPr algn="just"/>
            <a:r>
              <a:rPr lang="en-US" kern="0" dirty="0">
                <a:solidFill>
                  <a:srgbClr val="000000"/>
                </a:solidFill>
                <a:latin typeface="Times New Roman" pitchFamily="18" charset="0"/>
                <a:ea typeface="ＭＳ Ｐゴシック" pitchFamily="34" charset="-128"/>
                <a:cs typeface="Times New Roman" pitchFamily="18" charset="0"/>
              </a:rPr>
              <a:t>Capital market securities have a higher expected return and more risk than money market </a:t>
            </a:r>
            <a:r>
              <a:rPr lang="en-US" kern="0" dirty="0" smtClean="0">
                <a:solidFill>
                  <a:srgbClr val="000000"/>
                </a:solidFill>
                <a:latin typeface="Times New Roman" pitchFamily="18" charset="0"/>
                <a:ea typeface="ＭＳ Ｐゴシック" pitchFamily="34" charset="-128"/>
                <a:cs typeface="Times New Roman" pitchFamily="18" charset="0"/>
              </a:rPr>
              <a:t>securities</a:t>
            </a:r>
          </a:p>
          <a:p>
            <a:pPr marL="0" indent="0" algn="just">
              <a:buNone/>
            </a:pPr>
            <a:r>
              <a:rPr lang="en-US" b="1" kern="0" dirty="0" smtClean="0">
                <a:solidFill>
                  <a:srgbClr val="000000"/>
                </a:solidFill>
                <a:latin typeface="Times New Roman" pitchFamily="18" charset="0"/>
                <a:ea typeface="ＭＳ Ｐゴシック" pitchFamily="34" charset="-128"/>
                <a:cs typeface="Times New Roman" pitchFamily="18" charset="0"/>
              </a:rPr>
              <a:t>Securities traded in the capital market</a:t>
            </a:r>
          </a:p>
          <a:p>
            <a:pPr marL="0" lvl="0" indent="0" algn="just" eaLnBrk="0" fontAlgn="base" hangingPunct="0">
              <a:spcBef>
                <a:spcPct val="30000"/>
              </a:spcBef>
              <a:spcAft>
                <a:spcPct val="0"/>
              </a:spcAft>
              <a:buClr>
                <a:srgbClr val="000000"/>
              </a:buClr>
              <a:buNone/>
            </a:pPr>
            <a:r>
              <a:rPr lang="en-US" b="1" kern="0" dirty="0" smtClean="0">
                <a:solidFill>
                  <a:srgbClr val="000000"/>
                </a:solidFill>
                <a:latin typeface="Times New Roman" pitchFamily="18" charset="0"/>
                <a:ea typeface="ＭＳ Ｐゴシック" pitchFamily="34" charset="-128"/>
                <a:cs typeface="Times New Roman" pitchFamily="18" charset="0"/>
              </a:rPr>
              <a:t>1. Bonds </a:t>
            </a:r>
            <a:r>
              <a:rPr lang="en-US" b="1" kern="0" dirty="0">
                <a:solidFill>
                  <a:srgbClr val="000000"/>
                </a:solidFill>
                <a:latin typeface="Times New Roman" pitchFamily="18" charset="0"/>
                <a:ea typeface="ＭＳ Ｐゴシック" pitchFamily="34" charset="-128"/>
                <a:cs typeface="Times New Roman" pitchFamily="18" charset="0"/>
              </a:rPr>
              <a:t>and Mortgages:</a:t>
            </a:r>
          </a:p>
          <a:p>
            <a:pPr lvl="1" algn="just" eaLnBrk="0" fontAlgn="base" hangingPunct="0">
              <a:spcBef>
                <a:spcPct val="30000"/>
              </a:spcBef>
              <a:spcAft>
                <a:spcPct val="0"/>
              </a:spcAft>
              <a:buClr>
                <a:srgbClr val="000000"/>
              </a:buClr>
              <a:buFont typeface="Times" charset="0"/>
              <a:buChar char="–"/>
            </a:pPr>
            <a:r>
              <a:rPr lang="en-US" kern="0" dirty="0">
                <a:solidFill>
                  <a:srgbClr val="000000"/>
                </a:solidFill>
                <a:latin typeface="Times New Roman" pitchFamily="18" charset="0"/>
                <a:ea typeface="ＭＳ Ｐゴシック" pitchFamily="34" charset="-128"/>
                <a:cs typeface="Times New Roman" pitchFamily="18" charset="0"/>
              </a:rPr>
              <a:t>Bonds are long-term debt obligations issued by corporations and government agencies</a:t>
            </a:r>
          </a:p>
          <a:p>
            <a:pPr lvl="1" algn="just" eaLnBrk="0" fontAlgn="base" hangingPunct="0">
              <a:spcBef>
                <a:spcPct val="30000"/>
              </a:spcBef>
              <a:spcAft>
                <a:spcPct val="0"/>
              </a:spcAft>
              <a:buClr>
                <a:srgbClr val="000000"/>
              </a:buClr>
              <a:buFont typeface="Times" charset="0"/>
              <a:buChar char="–"/>
            </a:pPr>
            <a:r>
              <a:rPr lang="en-US" kern="0" dirty="0">
                <a:solidFill>
                  <a:srgbClr val="000000"/>
                </a:solidFill>
                <a:latin typeface="Times New Roman" pitchFamily="18" charset="0"/>
                <a:ea typeface="ＭＳ Ｐゴシック" pitchFamily="34" charset="-128"/>
                <a:cs typeface="Times New Roman" pitchFamily="18" charset="0"/>
              </a:rPr>
              <a:t>Mortgages are long-term debt obligations created to finance the purchase of real estate</a:t>
            </a:r>
          </a:p>
          <a:p>
            <a:pPr lvl="1" algn="just" eaLnBrk="0" fontAlgn="base" hangingPunct="0">
              <a:spcBef>
                <a:spcPct val="30000"/>
              </a:spcBef>
              <a:spcAft>
                <a:spcPct val="0"/>
              </a:spcAft>
              <a:buClr>
                <a:srgbClr val="000000"/>
              </a:buClr>
              <a:buFont typeface="Times" charset="0"/>
              <a:buChar char="–"/>
            </a:pPr>
            <a:r>
              <a:rPr lang="en-US" kern="0" dirty="0">
                <a:solidFill>
                  <a:srgbClr val="000000"/>
                </a:solidFill>
                <a:latin typeface="Times New Roman" pitchFamily="18" charset="0"/>
                <a:ea typeface="ＭＳ Ｐゴシック" pitchFamily="34" charset="-128"/>
                <a:cs typeface="Times New Roman" pitchFamily="18" charset="0"/>
              </a:rPr>
              <a:t>Bonds and mortgages specify the amount and timing of interest and principal payments</a:t>
            </a:r>
            <a:endParaRPr lang="en-US" b="1" dirty="0"/>
          </a:p>
        </p:txBody>
      </p:sp>
    </p:spTree>
    <p:extLst>
      <p:ext uri="{BB962C8B-B14F-4D97-AF65-F5344CB8AC3E}">
        <p14:creationId xmlns:p14="http://schemas.microsoft.com/office/powerpoint/2010/main" val="2978072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market?</a:t>
            </a:r>
            <a:endParaRPr lang="en-US" dirty="0"/>
          </a:p>
        </p:txBody>
      </p:sp>
      <p:sp>
        <p:nvSpPr>
          <p:cNvPr id="3" name="Content Placeholder 2"/>
          <p:cNvSpPr>
            <a:spLocks noGrp="1"/>
          </p:cNvSpPr>
          <p:nvPr>
            <p:ph idx="1"/>
          </p:nvPr>
        </p:nvSpPr>
        <p:spPr>
          <a:xfrm>
            <a:off x="457200" y="1295400"/>
            <a:ext cx="8229600" cy="5257800"/>
          </a:xfrm>
        </p:spPr>
        <p:txBody>
          <a:bodyPr>
            <a:normAutofit lnSpcReduction="10000"/>
          </a:bodyPr>
          <a:lstStyle/>
          <a:p>
            <a:pPr algn="just"/>
            <a:r>
              <a:rPr lang="en-US" sz="2800" b="1" i="1" u="none" strike="noStrike" baseline="0" dirty="0" smtClean="0">
                <a:solidFill>
                  <a:srgbClr val="FF0000"/>
                </a:solidFill>
                <a:latin typeface="Times New Roman" pitchFamily="18" charset="0"/>
                <a:cs typeface="Times New Roman" pitchFamily="18" charset="0"/>
              </a:rPr>
              <a:t>A market </a:t>
            </a:r>
            <a:r>
              <a:rPr lang="en-US" sz="2800" b="0" i="0" u="none" strike="noStrike" baseline="0" dirty="0" smtClean="0">
                <a:latin typeface="Times New Roman" pitchFamily="18" charset="0"/>
                <a:cs typeface="Times New Roman" pitchFamily="18" charset="0"/>
              </a:rPr>
              <a:t>is a “place” where goods and</a:t>
            </a:r>
            <a:r>
              <a:rPr lang="en-US" sz="2800" b="0" i="0" u="none" strike="noStrike" dirty="0" smtClean="0">
                <a:latin typeface="Times New Roman" pitchFamily="18" charset="0"/>
                <a:cs typeface="Times New Roman" pitchFamily="18" charset="0"/>
              </a:rPr>
              <a:t> </a:t>
            </a:r>
            <a:r>
              <a:rPr lang="en-US" sz="2800" b="0" i="0" u="none" strike="noStrike" baseline="0" dirty="0" smtClean="0">
                <a:latin typeface="Times New Roman" pitchFamily="18" charset="0"/>
                <a:cs typeface="Times New Roman" pitchFamily="18" charset="0"/>
              </a:rPr>
              <a:t>services are exchanged</a:t>
            </a:r>
            <a:r>
              <a:rPr lang="en-US" sz="2800" b="0" i="0" u="none" strike="noStrike" dirty="0" smtClean="0">
                <a:latin typeface="Times New Roman" pitchFamily="18" charset="0"/>
                <a:cs typeface="Times New Roman" pitchFamily="18" charset="0"/>
              </a:rPr>
              <a:t> or </a:t>
            </a:r>
            <a:r>
              <a:rPr lang="en-US" sz="2800" dirty="0">
                <a:latin typeface="Times New Roman" pitchFamily="18" charset="0"/>
                <a:cs typeface="Times New Roman" pitchFamily="18" charset="0"/>
              </a:rPr>
              <a:t>a</a:t>
            </a:r>
            <a:r>
              <a:rPr lang="en-US" sz="2800" dirty="0" smtClean="0">
                <a:effectLst/>
                <a:latin typeface="Times New Roman" pitchFamily="18" charset="0"/>
                <a:ea typeface="Calibri"/>
                <a:cs typeface="Times New Roman" pitchFamily="18" charset="0"/>
              </a:rPr>
              <a:t> market refers to an institution or arrangement that facilitates the purchase and sale of goods &amp; services.</a:t>
            </a:r>
          </a:p>
          <a:p>
            <a:pPr algn="just"/>
            <a:r>
              <a:rPr lang="en-US" sz="2800" b="1" i="1" u="none" strike="noStrike" baseline="0" dirty="0" smtClean="0">
                <a:solidFill>
                  <a:srgbClr val="FF0000"/>
                </a:solidFill>
                <a:latin typeface="Times New Roman" pitchFamily="18" charset="0"/>
                <a:cs typeface="Times New Roman" pitchFamily="18" charset="0"/>
              </a:rPr>
              <a:t>A financial market </a:t>
            </a:r>
            <a:r>
              <a:rPr lang="en-US" sz="2800" b="0" i="0" u="none" strike="noStrike" baseline="0" dirty="0" smtClean="0">
                <a:latin typeface="Times New Roman" pitchFamily="18" charset="0"/>
                <a:cs typeface="Times New Roman" pitchFamily="18" charset="0"/>
              </a:rPr>
              <a:t>is a place where</a:t>
            </a:r>
            <a:r>
              <a:rPr lang="en-US" sz="2800" b="0" i="0" u="none" strike="noStrike" dirty="0" smtClean="0">
                <a:latin typeface="Times New Roman" pitchFamily="18" charset="0"/>
                <a:cs typeface="Times New Roman" pitchFamily="18" charset="0"/>
              </a:rPr>
              <a:t> </a:t>
            </a:r>
            <a:r>
              <a:rPr lang="en-US" sz="2800" b="0" i="0" u="none" strike="noStrike" baseline="0" dirty="0" smtClean="0">
                <a:latin typeface="Times New Roman" pitchFamily="18" charset="0"/>
                <a:cs typeface="Times New Roman" pitchFamily="18" charset="0"/>
              </a:rPr>
              <a:t>individuals and organizations wanting to</a:t>
            </a:r>
            <a:r>
              <a:rPr lang="en-US" sz="2800" b="0" i="0" u="none" strike="noStrike" dirty="0" smtClean="0">
                <a:latin typeface="Times New Roman" pitchFamily="18" charset="0"/>
                <a:cs typeface="Times New Roman" pitchFamily="18" charset="0"/>
              </a:rPr>
              <a:t> </a:t>
            </a:r>
            <a:r>
              <a:rPr lang="en-US" sz="2800" b="0" i="0" u="none" strike="noStrike" baseline="0" dirty="0" smtClean="0">
                <a:latin typeface="Times New Roman" pitchFamily="18" charset="0"/>
                <a:cs typeface="Times New Roman" pitchFamily="18" charset="0"/>
              </a:rPr>
              <a:t>borrow funds are brought together with</a:t>
            </a:r>
            <a:r>
              <a:rPr lang="en-US" sz="2800" b="0" i="0" u="none" strike="noStrike" dirty="0" smtClean="0">
                <a:latin typeface="Times New Roman" pitchFamily="18" charset="0"/>
                <a:cs typeface="Times New Roman" pitchFamily="18" charset="0"/>
              </a:rPr>
              <a:t> </a:t>
            </a:r>
            <a:r>
              <a:rPr lang="en-US" sz="2800" b="0" i="0" u="none" strike="noStrike" baseline="0" dirty="0" smtClean="0">
                <a:latin typeface="Times New Roman" pitchFamily="18" charset="0"/>
                <a:cs typeface="Times New Roman" pitchFamily="18" charset="0"/>
              </a:rPr>
              <a:t>those having a surplus of funds</a:t>
            </a:r>
            <a:r>
              <a:rPr lang="en-US" sz="2800" b="0" i="0" u="none" strike="noStrike" dirty="0" smtClean="0">
                <a:latin typeface="Times New Roman" pitchFamily="18" charset="0"/>
                <a:cs typeface="Times New Roman" pitchFamily="18" charset="0"/>
              </a:rPr>
              <a:t> or in short </a:t>
            </a:r>
            <a:r>
              <a:rPr lang="en-US" sz="2800" dirty="0">
                <a:latin typeface="Times New Roman" pitchFamily="18" charset="0"/>
                <a:cs typeface="Times New Roman" pitchFamily="18" charset="0"/>
              </a:rPr>
              <a:t>a financial market is a market </a:t>
            </a:r>
            <a:r>
              <a:rPr lang="en-US" sz="2800" dirty="0" smtClean="0">
                <a:latin typeface="Times New Roman" pitchFamily="18" charset="0"/>
                <a:cs typeface="Times New Roman" pitchFamily="18" charset="0"/>
              </a:rPr>
              <a:t>where </a:t>
            </a:r>
            <a:r>
              <a:rPr lang="en-US" sz="2800" dirty="0">
                <a:latin typeface="Times New Roman" pitchFamily="18" charset="0"/>
                <a:cs typeface="Times New Roman" pitchFamily="18" charset="0"/>
              </a:rPr>
              <a:t>financial assets are traded. </a:t>
            </a:r>
            <a:endParaRPr lang="en-US" sz="2800" dirty="0" smtClean="0">
              <a:latin typeface="Times New Roman" pitchFamily="18" charset="0"/>
              <a:cs typeface="Times New Roman" pitchFamily="18" charset="0"/>
            </a:endParaRPr>
          </a:p>
          <a:p>
            <a:pPr lvl="0" algn="just"/>
            <a:r>
              <a:rPr lang="en-US" dirty="0">
                <a:solidFill>
                  <a:prstClr val="black"/>
                </a:solidFill>
                <a:latin typeface="Times New Roman" pitchFamily="18" charset="0"/>
                <a:cs typeface="Times New Roman" pitchFamily="18" charset="0"/>
              </a:rPr>
              <a:t>Financial markets bring together people and organizations wanting to borrow money with those having surplus funds</a:t>
            </a: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1479450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indent="0" algn="just">
              <a:buNone/>
            </a:pPr>
            <a:r>
              <a:rPr lang="en-US" sz="2800" b="1" dirty="0" smtClean="0">
                <a:latin typeface="Times New Roman" pitchFamily="18" charset="0"/>
                <a:cs typeface="Times New Roman" pitchFamily="18" charset="0"/>
              </a:rPr>
              <a:t>2. Mortgage-Backed Securities</a:t>
            </a:r>
          </a:p>
          <a:p>
            <a:pPr algn="just"/>
            <a:r>
              <a:rPr lang="en-US" sz="2800" dirty="0">
                <a:latin typeface="Times New Roman" pitchFamily="18" charset="0"/>
                <a:cs typeface="Times New Roman" pitchFamily="18" charset="0"/>
              </a:rPr>
              <a:t>Mortgage-backed securities are debt </a:t>
            </a:r>
            <a:r>
              <a:rPr lang="en-US" sz="2800" dirty="0" smtClean="0">
                <a:latin typeface="Times New Roman" pitchFamily="18" charset="0"/>
                <a:cs typeface="Times New Roman" pitchFamily="18" charset="0"/>
              </a:rPr>
              <a:t>obligations representing </a:t>
            </a:r>
            <a:r>
              <a:rPr lang="en-US" sz="2800" dirty="0">
                <a:latin typeface="Times New Roman" pitchFamily="18" charset="0"/>
                <a:cs typeface="Times New Roman" pitchFamily="18" charset="0"/>
              </a:rPr>
              <a:t>claims on a package of mortgages.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investors who purchase these </a:t>
            </a:r>
            <a:r>
              <a:rPr lang="en-US" sz="2800" dirty="0" smtClean="0">
                <a:latin typeface="Times New Roman" pitchFamily="18" charset="0"/>
                <a:cs typeface="Times New Roman" pitchFamily="18" charset="0"/>
              </a:rPr>
              <a:t>securities receive </a:t>
            </a:r>
            <a:r>
              <a:rPr lang="en-US" sz="2800" dirty="0">
                <a:latin typeface="Times New Roman" pitchFamily="18" charset="0"/>
                <a:cs typeface="Times New Roman" pitchFamily="18" charset="0"/>
              </a:rPr>
              <a:t>monthly payments that are made by the homeowners on the mortgages </a:t>
            </a:r>
            <a:r>
              <a:rPr lang="en-US" sz="2800" dirty="0" smtClean="0">
                <a:latin typeface="Times New Roman" pitchFamily="18" charset="0"/>
                <a:cs typeface="Times New Roman" pitchFamily="18" charset="0"/>
              </a:rPr>
              <a:t>backing the </a:t>
            </a:r>
            <a:r>
              <a:rPr lang="en-US" sz="2800" dirty="0">
                <a:latin typeface="Times New Roman" pitchFamily="18" charset="0"/>
                <a:cs typeface="Times New Roman" pitchFamily="18" charset="0"/>
              </a:rPr>
              <a:t>securities.</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4288633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pPr marL="0" lvl="0" indent="0" algn="just" eaLnBrk="0" fontAlgn="base" hangingPunct="0">
              <a:spcBef>
                <a:spcPct val="30000"/>
              </a:spcBef>
              <a:spcAft>
                <a:spcPct val="0"/>
              </a:spcAft>
              <a:buClr>
                <a:srgbClr val="000000"/>
              </a:buClr>
              <a:buNone/>
            </a:pPr>
            <a:r>
              <a:rPr lang="en-US" b="1" kern="0" dirty="0" smtClean="0">
                <a:solidFill>
                  <a:srgbClr val="000000"/>
                </a:solidFill>
                <a:latin typeface="Times New Roman" pitchFamily="18" charset="0"/>
                <a:ea typeface="ＭＳ Ｐゴシック" pitchFamily="34" charset="-128"/>
                <a:cs typeface="Times New Roman" pitchFamily="18" charset="0"/>
              </a:rPr>
              <a:t>3. Stocks</a:t>
            </a:r>
            <a:r>
              <a:rPr lang="en-US" b="1" kern="0" dirty="0">
                <a:solidFill>
                  <a:srgbClr val="000000"/>
                </a:solidFill>
                <a:latin typeface="Times New Roman" pitchFamily="18" charset="0"/>
                <a:ea typeface="ＭＳ Ｐゴシック" pitchFamily="34" charset="-128"/>
                <a:cs typeface="Times New Roman" pitchFamily="18" charset="0"/>
              </a:rPr>
              <a:t>:</a:t>
            </a:r>
          </a:p>
          <a:p>
            <a:pPr lvl="1" algn="just" eaLnBrk="0" fontAlgn="base" hangingPunct="0">
              <a:spcBef>
                <a:spcPct val="30000"/>
              </a:spcBef>
              <a:spcAft>
                <a:spcPct val="0"/>
              </a:spcAft>
              <a:buClr>
                <a:srgbClr val="000000"/>
              </a:buClr>
              <a:buFont typeface="Times" charset="0"/>
              <a:buChar char="–"/>
            </a:pPr>
            <a:r>
              <a:rPr lang="en-US" kern="0" dirty="0">
                <a:solidFill>
                  <a:srgbClr val="000000"/>
                </a:solidFill>
                <a:latin typeface="Times New Roman" pitchFamily="18" charset="0"/>
                <a:ea typeface="ＭＳ Ｐゴシック" pitchFamily="34" charset="-128"/>
                <a:cs typeface="Times New Roman" pitchFamily="18" charset="0"/>
              </a:rPr>
              <a:t>Stocks (equity) are certificates representing partial ownership in corporations</a:t>
            </a:r>
          </a:p>
          <a:p>
            <a:pPr lvl="1" algn="just" eaLnBrk="0" fontAlgn="base" hangingPunct="0">
              <a:spcBef>
                <a:spcPct val="30000"/>
              </a:spcBef>
              <a:spcAft>
                <a:spcPct val="0"/>
              </a:spcAft>
              <a:buClr>
                <a:srgbClr val="000000"/>
              </a:buClr>
              <a:buFont typeface="Times" charset="0"/>
              <a:buChar char="–"/>
            </a:pPr>
            <a:r>
              <a:rPr lang="en-US" kern="0" dirty="0">
                <a:solidFill>
                  <a:srgbClr val="000000"/>
                </a:solidFill>
                <a:latin typeface="Times New Roman" pitchFamily="18" charset="0"/>
                <a:ea typeface="ＭＳ Ｐゴシック" pitchFamily="34" charset="-128"/>
                <a:cs typeface="Times New Roman" pitchFamily="18" charset="0"/>
              </a:rPr>
              <a:t>Investors may earn a return by receiving dividends and capital gains</a:t>
            </a:r>
          </a:p>
          <a:p>
            <a:pPr lvl="1" algn="just" eaLnBrk="0" fontAlgn="base" hangingPunct="0">
              <a:spcBef>
                <a:spcPct val="30000"/>
              </a:spcBef>
              <a:spcAft>
                <a:spcPct val="0"/>
              </a:spcAft>
              <a:buClr>
                <a:srgbClr val="000000"/>
              </a:buClr>
              <a:buFont typeface="Times" charset="0"/>
              <a:buChar char="–"/>
            </a:pPr>
            <a:r>
              <a:rPr lang="en-US" kern="0" dirty="0">
                <a:solidFill>
                  <a:srgbClr val="000000"/>
                </a:solidFill>
                <a:latin typeface="Times New Roman" pitchFamily="18" charset="0"/>
                <a:ea typeface="ＭＳ Ｐゴシック" pitchFamily="34" charset="-128"/>
                <a:cs typeface="Times New Roman" pitchFamily="18" charset="0"/>
              </a:rPr>
              <a:t>Stocks have a higher expected return and higher risk than long-term debt </a:t>
            </a:r>
            <a:r>
              <a:rPr lang="en-US" kern="0" dirty="0" smtClean="0">
                <a:solidFill>
                  <a:srgbClr val="000000"/>
                </a:solidFill>
                <a:latin typeface="Times New Roman" pitchFamily="18" charset="0"/>
                <a:ea typeface="ＭＳ Ｐゴシック" pitchFamily="34" charset="-128"/>
                <a:cs typeface="Times New Roman" pitchFamily="18" charset="0"/>
              </a:rPr>
              <a:t>securities</a:t>
            </a:r>
          </a:p>
          <a:p>
            <a:pPr lvl="1" algn="just" eaLnBrk="0" fontAlgn="base" hangingPunct="0">
              <a:spcBef>
                <a:spcPct val="30000"/>
              </a:spcBef>
              <a:spcAft>
                <a:spcPct val="0"/>
              </a:spcAft>
              <a:buClr>
                <a:srgbClr val="000000"/>
              </a:buClr>
              <a:buFont typeface="Times" charset="0"/>
              <a:buChar char="–"/>
            </a:pPr>
            <a:r>
              <a:rPr lang="en-US" kern="0" dirty="0">
                <a:solidFill>
                  <a:srgbClr val="000000"/>
                </a:solidFill>
                <a:latin typeface="Times New Roman" pitchFamily="18" charset="0"/>
                <a:ea typeface="ＭＳ Ｐゴシック" pitchFamily="34" charset="-128"/>
                <a:cs typeface="Times New Roman" pitchFamily="18" charset="0"/>
              </a:rPr>
              <a:t>They are classified as capital market securities because they have </a:t>
            </a:r>
            <a:r>
              <a:rPr lang="en-US" kern="0" dirty="0" smtClean="0">
                <a:solidFill>
                  <a:srgbClr val="000000"/>
                </a:solidFill>
                <a:latin typeface="Times New Roman" pitchFamily="18" charset="0"/>
                <a:ea typeface="ＭＳ Ｐゴシック" pitchFamily="34" charset="-128"/>
                <a:cs typeface="Times New Roman" pitchFamily="18" charset="0"/>
              </a:rPr>
              <a:t>no maturity </a:t>
            </a:r>
            <a:r>
              <a:rPr lang="en-US" kern="0" dirty="0">
                <a:solidFill>
                  <a:srgbClr val="000000"/>
                </a:solidFill>
                <a:latin typeface="Times New Roman" pitchFamily="18" charset="0"/>
                <a:ea typeface="ＭＳ Ｐゴシック" pitchFamily="34" charset="-128"/>
                <a:cs typeface="Times New Roman" pitchFamily="18" charset="0"/>
              </a:rPr>
              <a:t>and therefore serve as a long-term source of funds.</a:t>
            </a:r>
            <a:endParaRPr lang="en-US" kern="0" dirty="0" smtClean="0">
              <a:solidFill>
                <a:srgbClr val="000000"/>
              </a:solidFill>
              <a:latin typeface="Times New Roman" pitchFamily="18" charset="0"/>
              <a:ea typeface="ＭＳ Ｐゴシック" pitchFamily="34" charset="-128"/>
              <a:cs typeface="Times New Roman" pitchFamily="18" charset="0"/>
            </a:endParaRPr>
          </a:p>
          <a:p>
            <a:pPr lvl="0" algn="just" eaLnBrk="0" fontAlgn="base" hangingPunct="0">
              <a:spcBef>
                <a:spcPct val="30000"/>
              </a:spcBef>
              <a:spcAft>
                <a:spcPct val="0"/>
              </a:spcAft>
              <a:buClr>
                <a:srgbClr val="000000"/>
              </a:buClr>
              <a:buFont typeface="Times" charset="0"/>
              <a:buChar char="•"/>
            </a:pPr>
            <a:endParaRPr kumimoji="0" lang="en-US" sz="28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endParaRPr>
          </a:p>
          <a:p>
            <a:pPr marL="0" indent="0" algn="just">
              <a:buNone/>
            </a:pPr>
            <a:endParaRPr lang="en-US" dirty="0"/>
          </a:p>
        </p:txBody>
      </p:sp>
    </p:spTree>
    <p:extLst>
      <p:ext uri="{BB962C8B-B14F-4D97-AF65-F5344CB8AC3E}">
        <p14:creationId xmlns:p14="http://schemas.microsoft.com/office/powerpoint/2010/main" val="13145591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eaLnBrk="0" fontAlgn="base" hangingPunct="0">
              <a:lnSpc>
                <a:spcPct val="80000"/>
              </a:lnSpc>
              <a:spcBef>
                <a:spcPct val="30000"/>
              </a:spcBef>
              <a:spcAft>
                <a:spcPct val="0"/>
              </a:spcAft>
            </a:pPr>
            <a:r>
              <a:rPr kumimoji="0" lang="en-US" sz="2800" b="1"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Organized</a:t>
            </a:r>
            <a:r>
              <a:rPr kumimoji="0" lang="en-US" sz="2800" b="1" i="0" u="none" strike="noStrike" kern="0" cap="none" spc="0" normalizeH="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 </a:t>
            </a:r>
            <a:r>
              <a:rPr kumimoji="0" lang="en-US" sz="2800" b="1" i="0" u="none" strike="noStrike" kern="0" cap="none" spc="0" normalizeH="0" noProof="0" dirty="0" err="1" smtClean="0">
                <a:ln>
                  <a:noFill/>
                </a:ln>
                <a:solidFill>
                  <a:srgbClr val="000000"/>
                </a:solidFill>
                <a:effectLst/>
                <a:uLnTx/>
                <a:uFillTx/>
                <a:latin typeface="Times New Roman" pitchFamily="18" charset="0"/>
                <a:ea typeface="ＭＳ Ｐゴシック" pitchFamily="34" charset="-128"/>
                <a:cs typeface="Times New Roman" pitchFamily="18" charset="0"/>
              </a:rPr>
              <a:t>Vs</a:t>
            </a:r>
            <a:r>
              <a:rPr kumimoji="0" lang="en-US" sz="2800" b="1" i="0" u="none" strike="noStrike" kern="0" cap="none" spc="0" normalizeH="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 </a:t>
            </a:r>
            <a:r>
              <a:rPr kumimoji="0" lang="en-US" sz="2800" b="1"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over-the-counter markets (OTC)</a:t>
            </a:r>
          </a:p>
        </p:txBody>
      </p:sp>
      <p:sp>
        <p:nvSpPr>
          <p:cNvPr id="3" name="Content Placeholder 2"/>
          <p:cNvSpPr>
            <a:spLocks noGrp="1"/>
          </p:cNvSpPr>
          <p:nvPr>
            <p:ph idx="1"/>
          </p:nvPr>
        </p:nvSpPr>
        <p:spPr/>
        <p:txBody>
          <a:bodyPr>
            <a:normAutofit/>
          </a:bodyPr>
          <a:lstStyle/>
          <a:p>
            <a:pPr lvl="1" algn="just" eaLnBrk="0" fontAlgn="base" hangingPunct="0">
              <a:lnSpc>
                <a:spcPct val="80000"/>
              </a:lnSpc>
              <a:spcBef>
                <a:spcPct val="30000"/>
              </a:spcBef>
              <a:spcAft>
                <a:spcPct val="0"/>
              </a:spcAft>
              <a:buClr>
                <a:srgbClr val="000000"/>
              </a:buClr>
              <a:buFont typeface="Wingdings" pitchFamily="2" charset="2"/>
              <a:buChar char="v"/>
            </a:pPr>
            <a:r>
              <a:rPr kumimoji="0" lang="en-US" sz="32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A visible market place for secondary market transactions is an </a:t>
            </a:r>
            <a:r>
              <a:rPr kumimoji="0" lang="en-US" sz="3200" b="1"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organized exchange-Auction market</a:t>
            </a:r>
            <a:r>
              <a:rPr kumimoji="0" lang="en-US" sz="3200" b="1" i="0" u="none" strike="noStrike" kern="0" cap="none" spc="0" normalizeH="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 </a:t>
            </a:r>
            <a:r>
              <a:rPr lang="en-US" sz="3200" dirty="0" smtClean="0">
                <a:solidFill>
                  <a:srgbClr val="000000"/>
                </a:solidFill>
                <a:latin typeface="Times New Roman"/>
              </a:rPr>
              <a:t>(</a:t>
            </a:r>
            <a:r>
              <a:rPr lang="en-US" sz="3200" dirty="0" err="1" smtClean="0">
                <a:solidFill>
                  <a:srgbClr val="000000"/>
                </a:solidFill>
                <a:latin typeface="Times New Roman"/>
              </a:rPr>
              <a:t>eg</a:t>
            </a:r>
            <a:r>
              <a:rPr lang="en-US" sz="3200" dirty="0">
                <a:solidFill>
                  <a:srgbClr val="000000"/>
                </a:solidFill>
                <a:latin typeface="Times New Roman"/>
              </a:rPr>
              <a:t>., NYSE, BSE </a:t>
            </a:r>
            <a:r>
              <a:rPr lang="en-US" sz="3200" dirty="0" err="1">
                <a:solidFill>
                  <a:srgbClr val="000000"/>
                </a:solidFill>
                <a:latin typeface="Times New Roman"/>
              </a:rPr>
              <a:t>etc</a:t>
            </a:r>
            <a:r>
              <a:rPr lang="en-US" sz="3200" dirty="0">
                <a:solidFill>
                  <a:srgbClr val="000000"/>
                </a:solidFill>
                <a:latin typeface="Times New Roman"/>
              </a:rPr>
              <a:t>)</a:t>
            </a:r>
          </a:p>
          <a:p>
            <a:pPr marL="457200" lvl="1" indent="0" algn="just" eaLnBrk="0" fontAlgn="base" hangingPunct="0">
              <a:lnSpc>
                <a:spcPct val="80000"/>
              </a:lnSpc>
              <a:spcBef>
                <a:spcPct val="30000"/>
              </a:spcBef>
              <a:spcAft>
                <a:spcPct val="0"/>
              </a:spcAft>
              <a:buClr>
                <a:srgbClr val="000000"/>
              </a:buClr>
              <a:buNone/>
            </a:pPr>
            <a:endParaRPr lang="en-US" sz="3200" kern="0" dirty="0">
              <a:solidFill>
                <a:srgbClr val="000000"/>
              </a:solidFill>
              <a:latin typeface="Times New Roman" pitchFamily="18" charset="0"/>
              <a:ea typeface="ＭＳ Ｐゴシック" pitchFamily="34" charset="-128"/>
              <a:cs typeface="Times New Roman" pitchFamily="18" charset="0"/>
            </a:endParaRPr>
          </a:p>
          <a:p>
            <a:pPr lvl="1" algn="just" eaLnBrk="0" fontAlgn="base" hangingPunct="0">
              <a:lnSpc>
                <a:spcPct val="80000"/>
              </a:lnSpc>
              <a:spcBef>
                <a:spcPct val="30000"/>
              </a:spcBef>
              <a:spcAft>
                <a:spcPct val="0"/>
              </a:spcAft>
              <a:buClr>
                <a:srgbClr val="000000"/>
              </a:buClr>
              <a:buFont typeface="Wingdings" pitchFamily="2" charset="2"/>
              <a:buChar char="v"/>
            </a:pPr>
            <a:r>
              <a:rPr kumimoji="0" lang="en-US" sz="32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Some transactions occur in the </a:t>
            </a:r>
            <a:r>
              <a:rPr kumimoji="0" lang="en-US" sz="3200" b="1"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over-the-counter (OTC)</a:t>
            </a:r>
            <a:r>
              <a:rPr kumimoji="0" lang="en-US" sz="32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 market (a telecommunications network)</a:t>
            </a:r>
            <a:r>
              <a:rPr kumimoji="0" lang="en-US" sz="3200" b="0" i="0" u="none" strike="noStrike" kern="0" cap="none" spc="0" normalizeH="0" noProof="0" dirty="0" smtClean="0">
                <a:ln>
                  <a:noFill/>
                </a:ln>
                <a:solidFill>
                  <a:srgbClr val="000000"/>
                </a:solidFill>
                <a:effectLst/>
                <a:uLnTx/>
                <a:uFillTx/>
                <a:latin typeface="Times New Roman" pitchFamily="18" charset="0"/>
                <a:ea typeface="ＭＳ Ｐゴシック" pitchFamily="34" charset="-128"/>
                <a:cs typeface="Times New Roman" pitchFamily="18" charset="0"/>
              </a:rPr>
              <a:t> </a:t>
            </a:r>
            <a:r>
              <a:rPr lang="en-US" sz="3200" b="0" i="0" u="none" strike="noStrike" baseline="0" dirty="0" err="1" smtClean="0">
                <a:solidFill>
                  <a:srgbClr val="000000"/>
                </a:solidFill>
                <a:latin typeface="Times New Roman"/>
              </a:rPr>
              <a:t>eg</a:t>
            </a:r>
            <a:r>
              <a:rPr lang="en-US" sz="3200" b="0" i="0" u="none" strike="noStrike" baseline="0" dirty="0" smtClean="0">
                <a:solidFill>
                  <a:srgbClr val="000000"/>
                </a:solidFill>
                <a:latin typeface="Times New Roman"/>
              </a:rPr>
              <a:t>., </a:t>
            </a:r>
            <a:r>
              <a:rPr lang="en-US" sz="3200" b="0" i="0" u="none" strike="noStrike" baseline="0" dirty="0" err="1" smtClean="0">
                <a:solidFill>
                  <a:srgbClr val="000000"/>
                </a:solidFill>
                <a:latin typeface="Times New Roman"/>
              </a:rPr>
              <a:t>Nasdaq</a:t>
            </a:r>
            <a:endParaRPr lang="en-US" sz="3200" b="0" i="0" u="none" strike="noStrike" baseline="0" dirty="0" smtClean="0">
              <a:solidFill>
                <a:srgbClr val="000000"/>
              </a:solidFill>
              <a:latin typeface="Times New Roman"/>
            </a:endParaRPr>
          </a:p>
          <a:p>
            <a:pPr marL="0" indent="0" algn="just">
              <a:buNone/>
            </a:pPr>
            <a:endParaRPr lang="en-US" dirty="0"/>
          </a:p>
        </p:txBody>
      </p:sp>
    </p:spTree>
    <p:extLst>
      <p:ext uri="{BB962C8B-B14F-4D97-AF65-F5344CB8AC3E}">
        <p14:creationId xmlns:p14="http://schemas.microsoft.com/office/powerpoint/2010/main" val="4280726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nSpc>
                <a:spcPct val="150000"/>
              </a:lnSpc>
              <a:spcBef>
                <a:spcPts val="0"/>
              </a:spcBef>
              <a:spcAft>
                <a:spcPts val="1000"/>
              </a:spcAft>
            </a:pPr>
            <a:r>
              <a:rPr lang="en-US" sz="3600" b="1" dirty="0" smtClean="0">
                <a:effectLst/>
                <a:latin typeface="Times New Roman" pitchFamily="18" charset="0"/>
                <a:ea typeface="Calibri"/>
                <a:cs typeface="Times New Roman" pitchFamily="18" charset="0"/>
              </a:rPr>
              <a:t>Foreign Exchange Market</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867400"/>
          </a:xfrm>
        </p:spPr>
        <p:txBody>
          <a:bodyPr>
            <a:noAutofit/>
          </a:bodyPr>
          <a:lstStyle/>
          <a:p>
            <a:pPr algn="just"/>
            <a:r>
              <a:rPr lang="en-US" sz="2400" dirty="0">
                <a:latin typeface="Times New Roman" pitchFamily="18" charset="0"/>
                <a:ea typeface="Calibri"/>
                <a:cs typeface="Times New Roman" pitchFamily="18" charset="0"/>
              </a:rPr>
              <a:t>T</a:t>
            </a:r>
            <a:r>
              <a:rPr lang="en-US" sz="2400" dirty="0" smtClean="0">
                <a:effectLst/>
                <a:latin typeface="Times New Roman" pitchFamily="18" charset="0"/>
                <a:ea typeface="Calibri"/>
                <a:cs typeface="Times New Roman" pitchFamily="18" charset="0"/>
              </a:rPr>
              <a:t>he foreign exchange market is a market where foreign currencies are bought and sold. </a:t>
            </a:r>
          </a:p>
          <a:p>
            <a:pPr algn="just"/>
            <a:r>
              <a:rPr lang="en-US" sz="2400" dirty="0" smtClean="0">
                <a:effectLst/>
                <a:latin typeface="Times New Roman" pitchFamily="18" charset="0"/>
                <a:ea typeface="Calibri"/>
                <a:cs typeface="Times New Roman" pitchFamily="18" charset="0"/>
              </a:rPr>
              <a:t>The foreign exchange market is an over-the-counter market. That is, it does not denote a particular place where dealers assemble and transact foreign currencies</a:t>
            </a:r>
          </a:p>
          <a:p>
            <a:pPr marL="0" indent="0" algn="just">
              <a:buNone/>
            </a:pPr>
            <a:r>
              <a:rPr lang="en-US" sz="2400" b="1" dirty="0" smtClean="0">
                <a:effectLst/>
                <a:latin typeface="Times New Roman" pitchFamily="18" charset="0"/>
                <a:ea typeface="Calibri"/>
                <a:cs typeface="Times New Roman" pitchFamily="18" charset="0"/>
              </a:rPr>
              <a:t>Major Participants</a:t>
            </a:r>
          </a:p>
          <a:p>
            <a:pPr marR="0" algn="just">
              <a:lnSpc>
                <a:spcPct val="150000"/>
              </a:lnSpc>
              <a:spcBef>
                <a:spcPts val="0"/>
              </a:spcBef>
              <a:spcAft>
                <a:spcPts val="1000"/>
              </a:spcAft>
              <a:buFont typeface="Wingdings" pitchFamily="2" charset="2"/>
              <a:buChar char="Ø"/>
            </a:pPr>
            <a:r>
              <a:rPr lang="en-US" sz="2400" dirty="0" smtClean="0">
                <a:latin typeface="Times New Roman" pitchFamily="18" charset="0"/>
                <a:ea typeface="Calibri"/>
                <a:cs typeface="Times New Roman" pitchFamily="18" charset="0"/>
              </a:rPr>
              <a:t>Individuals</a:t>
            </a:r>
          </a:p>
          <a:p>
            <a:pPr marR="0" algn="just">
              <a:lnSpc>
                <a:spcPct val="150000"/>
              </a:lnSpc>
              <a:spcBef>
                <a:spcPts val="0"/>
              </a:spcBef>
              <a:spcAft>
                <a:spcPts val="1000"/>
              </a:spcAft>
              <a:buFont typeface="Wingdings" pitchFamily="2" charset="2"/>
              <a:buChar char="Ø"/>
            </a:pPr>
            <a:r>
              <a:rPr lang="en-US" sz="2400" dirty="0" smtClean="0">
                <a:latin typeface="Times New Roman" pitchFamily="18" charset="0"/>
                <a:ea typeface="Calibri"/>
                <a:cs typeface="Times New Roman" pitchFamily="18" charset="0"/>
              </a:rPr>
              <a:t>Firms</a:t>
            </a:r>
          </a:p>
          <a:p>
            <a:pPr marR="0" algn="just">
              <a:lnSpc>
                <a:spcPct val="150000"/>
              </a:lnSpc>
              <a:spcBef>
                <a:spcPts val="0"/>
              </a:spcBef>
              <a:spcAft>
                <a:spcPts val="1000"/>
              </a:spcAft>
              <a:buFont typeface="Wingdings" pitchFamily="2" charset="2"/>
              <a:buChar char="Ø"/>
            </a:pPr>
            <a:r>
              <a:rPr lang="en-US" sz="2400" dirty="0" smtClean="0">
                <a:latin typeface="Times New Roman" pitchFamily="18" charset="0"/>
                <a:ea typeface="Calibri"/>
                <a:cs typeface="Times New Roman" pitchFamily="18" charset="0"/>
              </a:rPr>
              <a:t>Banks</a:t>
            </a:r>
          </a:p>
          <a:p>
            <a:pPr marR="0" algn="just">
              <a:lnSpc>
                <a:spcPct val="150000"/>
              </a:lnSpc>
              <a:spcBef>
                <a:spcPts val="0"/>
              </a:spcBef>
              <a:spcAft>
                <a:spcPts val="1000"/>
              </a:spcAft>
              <a:buFont typeface="Wingdings" pitchFamily="2" charset="2"/>
              <a:buChar char="Ø"/>
            </a:pPr>
            <a:r>
              <a:rPr lang="en-US" sz="2400" dirty="0" smtClean="0">
                <a:latin typeface="Times New Roman" pitchFamily="18" charset="0"/>
                <a:ea typeface="Calibri"/>
                <a:cs typeface="Times New Roman" pitchFamily="18" charset="0"/>
              </a:rPr>
              <a:t>Government</a:t>
            </a:r>
          </a:p>
          <a:p>
            <a:pPr marR="0" algn="just">
              <a:lnSpc>
                <a:spcPct val="150000"/>
              </a:lnSpc>
              <a:spcBef>
                <a:spcPts val="0"/>
              </a:spcBef>
              <a:spcAft>
                <a:spcPts val="1000"/>
              </a:spcAft>
              <a:buFont typeface="Wingdings" pitchFamily="2" charset="2"/>
              <a:buChar char="Ø"/>
            </a:pPr>
            <a:r>
              <a:rPr lang="en-US" sz="2400" dirty="0" smtClean="0">
                <a:latin typeface="Times New Roman" pitchFamily="18" charset="0"/>
                <a:ea typeface="Calibri"/>
                <a:cs typeface="Times New Roman" pitchFamily="18" charset="0"/>
              </a:rPr>
              <a:t>International agencies</a:t>
            </a:r>
            <a:endParaRPr lang="en-US" sz="2400" dirty="0">
              <a:latin typeface="Times New Roman" pitchFamily="18" charset="0"/>
              <a:ea typeface="Calibri"/>
              <a:cs typeface="Times New Roman" pitchFamily="18" charset="0"/>
            </a:endParaRPr>
          </a:p>
          <a:p>
            <a:pPr marL="0" indent="0" algn="just">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964790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50000"/>
              </a:lnSpc>
              <a:spcBef>
                <a:spcPts val="0"/>
              </a:spcBef>
              <a:spcAft>
                <a:spcPts val="1000"/>
              </a:spcAft>
            </a:pPr>
            <a:r>
              <a:rPr lang="en-US" b="1" dirty="0" smtClean="0">
                <a:effectLst/>
                <a:latin typeface="Times New Roman"/>
                <a:ea typeface="Calibri"/>
                <a:cs typeface="Times New Roman"/>
              </a:rPr>
              <a:t>Derivative Market</a:t>
            </a:r>
            <a:r>
              <a:rPr lang="en-US" sz="4000" dirty="0">
                <a:ea typeface="Calibri"/>
                <a:cs typeface="Times New Roman"/>
              </a:rPr>
              <a:t/>
            </a:r>
            <a:br>
              <a:rPr lang="en-US" sz="4000" dirty="0">
                <a:ea typeface="Calibri"/>
                <a:cs typeface="Times New Roman"/>
              </a:rPr>
            </a:br>
            <a:endParaRPr lang="en-US" dirty="0"/>
          </a:p>
        </p:txBody>
      </p:sp>
      <p:sp>
        <p:nvSpPr>
          <p:cNvPr id="3" name="Content Placeholder 2"/>
          <p:cNvSpPr>
            <a:spLocks noGrp="1"/>
          </p:cNvSpPr>
          <p:nvPr>
            <p:ph idx="1"/>
          </p:nvPr>
        </p:nvSpPr>
        <p:spPr>
          <a:xfrm>
            <a:off x="457200" y="1177636"/>
            <a:ext cx="8229600" cy="4948527"/>
          </a:xfrm>
        </p:spPr>
        <p:txBody>
          <a:bodyPr>
            <a:normAutofit fontScale="92500" lnSpcReduction="20000"/>
          </a:bodyPr>
          <a:lstStyle/>
          <a:p>
            <a:pPr marL="0" marR="0" algn="just">
              <a:lnSpc>
                <a:spcPct val="150000"/>
              </a:lnSpc>
              <a:spcBef>
                <a:spcPts val="0"/>
              </a:spcBef>
              <a:spcAft>
                <a:spcPts val="1000"/>
              </a:spcAft>
            </a:pPr>
            <a:r>
              <a:rPr lang="en-US" dirty="0" smtClean="0">
                <a:effectLst/>
                <a:latin typeface="Times New Roman"/>
                <a:ea typeface="Calibri"/>
                <a:cs typeface="Times New Roman"/>
              </a:rPr>
              <a:t>Derivative is a tradable financial instrument or product whose value depends on the value of some underlying asset. </a:t>
            </a:r>
          </a:p>
          <a:p>
            <a:pPr marL="0" marR="0" algn="just">
              <a:lnSpc>
                <a:spcPct val="150000"/>
              </a:lnSpc>
              <a:spcBef>
                <a:spcPts val="0"/>
              </a:spcBef>
              <a:spcAft>
                <a:spcPts val="1000"/>
              </a:spcAft>
            </a:pPr>
            <a:r>
              <a:rPr lang="en-US" dirty="0" smtClean="0">
                <a:effectLst/>
                <a:latin typeface="Times New Roman"/>
                <a:ea typeface="Calibri"/>
                <a:cs typeface="Times New Roman"/>
              </a:rPr>
              <a:t>Very often, the underlying derivatives are the price of the traded asset. </a:t>
            </a:r>
          </a:p>
          <a:p>
            <a:pPr marL="0" marR="0" algn="just">
              <a:lnSpc>
                <a:spcPct val="150000"/>
              </a:lnSpc>
              <a:spcBef>
                <a:spcPts val="0"/>
              </a:spcBef>
              <a:spcAft>
                <a:spcPts val="1000"/>
              </a:spcAft>
            </a:pPr>
            <a:r>
              <a:rPr lang="en-US" dirty="0" smtClean="0">
                <a:effectLst/>
                <a:latin typeface="Times New Roman"/>
                <a:ea typeface="Calibri"/>
                <a:cs typeface="Times New Roman"/>
              </a:rPr>
              <a:t>For example, a stock future is a derivative whose value depends on the price of the stock.</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990770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marL="0" lvl="0" indent="0" algn="just">
              <a:buNone/>
            </a:pPr>
            <a:r>
              <a:rPr lang="en-US" b="1" dirty="0">
                <a:solidFill>
                  <a:prstClr val="black"/>
                </a:solidFill>
                <a:latin typeface="Times New Roman" pitchFamily="18" charset="0"/>
                <a:cs typeface="Times New Roman" pitchFamily="18" charset="0"/>
              </a:rPr>
              <a:t>Risk </a:t>
            </a:r>
            <a:r>
              <a:rPr lang="en-US" b="1" dirty="0" smtClean="0">
                <a:solidFill>
                  <a:prstClr val="black"/>
                </a:solidFill>
                <a:latin typeface="Times New Roman" pitchFamily="18" charset="0"/>
                <a:cs typeface="Times New Roman" pitchFamily="18" charset="0"/>
              </a:rPr>
              <a:t>Management</a:t>
            </a:r>
            <a:r>
              <a:rPr lang="en-US" dirty="0" smtClean="0">
                <a:solidFill>
                  <a:prstClr val="black"/>
                </a:solidFill>
                <a:latin typeface="Times New Roman" pitchFamily="18" charset="0"/>
                <a:cs typeface="Times New Roman" pitchFamily="18" charset="0"/>
              </a:rPr>
              <a:t> </a:t>
            </a:r>
            <a:r>
              <a:rPr lang="en-US" dirty="0">
                <a:solidFill>
                  <a:prstClr val="black"/>
                </a:solidFill>
                <a:latin typeface="Times New Roman" pitchFamily="18" charset="0"/>
                <a:cs typeface="Times New Roman" pitchFamily="18" charset="0"/>
              </a:rPr>
              <a:t>is most important function of derivatives. Risk management is not about the elimination of risk rather it is about the management of risk. Financial derivatives provide a powerful tool for limiting risks that individuals and organizations face in the ordinary conduct of their businesses.</a:t>
            </a:r>
          </a:p>
          <a:p>
            <a:pPr marL="0" lvl="0" indent="0" algn="just">
              <a:buNone/>
            </a:pPr>
            <a:r>
              <a:rPr lang="en-US" dirty="0">
                <a:solidFill>
                  <a:prstClr val="black"/>
                </a:solidFill>
                <a:latin typeface="Times New Roman" pitchFamily="18" charset="0"/>
                <a:cs typeface="Times New Roman" pitchFamily="18" charset="0"/>
              </a:rPr>
              <a:t>Derivatives shift the risk from the buyer of the derivative product to the seller and as such are very effective risk management tools. </a:t>
            </a:r>
          </a:p>
          <a:p>
            <a:endParaRPr lang="en-US" dirty="0"/>
          </a:p>
        </p:txBody>
      </p:sp>
    </p:spTree>
    <p:extLst>
      <p:ext uri="{BB962C8B-B14F-4D97-AF65-F5344CB8AC3E}">
        <p14:creationId xmlns:p14="http://schemas.microsoft.com/office/powerpoint/2010/main" val="1580048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50000"/>
              </a:lnSpc>
              <a:spcBef>
                <a:spcPts val="0"/>
              </a:spcBef>
              <a:spcAft>
                <a:spcPts val="0"/>
              </a:spcAft>
            </a:pPr>
            <a:r>
              <a:rPr lang="en-US" b="1" dirty="0" smtClean="0">
                <a:effectLst/>
                <a:latin typeface="Times New Roman" pitchFamily="18" charset="0"/>
                <a:ea typeface="Calibri"/>
                <a:cs typeface="Times New Roman" pitchFamily="18" charset="0"/>
              </a:rPr>
              <a:t>Types of Derivatives</a:t>
            </a:r>
            <a:r>
              <a:rPr lang="en-US" sz="4000" dirty="0">
                <a:latin typeface="Times New Roman" pitchFamily="18" charset="0"/>
                <a:ea typeface="Calibri"/>
                <a:cs typeface="Times New Roman" pitchFamily="18" charset="0"/>
              </a:rPr>
              <a:t/>
            </a:r>
            <a:br>
              <a:rPr lang="en-US" sz="4000" dirty="0">
                <a:latin typeface="Times New Roman" pitchFamily="18" charset="0"/>
                <a:ea typeface="Calibri"/>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410200"/>
          </a:xfrm>
        </p:spPr>
        <p:txBody>
          <a:bodyPr>
            <a:normAutofit fontScale="77500" lnSpcReduction="20000"/>
          </a:bodyPr>
          <a:lstStyle/>
          <a:p>
            <a:pPr marL="514350" marR="0" indent="-514350" algn="just">
              <a:lnSpc>
                <a:spcPct val="150000"/>
              </a:lnSpc>
              <a:spcBef>
                <a:spcPts val="0"/>
              </a:spcBef>
              <a:spcAft>
                <a:spcPts val="0"/>
              </a:spcAft>
              <a:buAutoNum type="alphaUcPeriod"/>
            </a:pPr>
            <a:r>
              <a:rPr lang="en-US" b="1" dirty="0" smtClean="0">
                <a:effectLst/>
                <a:latin typeface="Times New Roman"/>
                <a:ea typeface="Calibri"/>
                <a:cs typeface="Times New Roman"/>
              </a:rPr>
              <a:t>Forwards</a:t>
            </a:r>
            <a:r>
              <a:rPr lang="en-US" dirty="0" smtClean="0">
                <a:effectLst/>
                <a:latin typeface="Times New Roman"/>
                <a:ea typeface="Calibri"/>
                <a:cs typeface="Times New Roman"/>
              </a:rPr>
              <a:t>: </a:t>
            </a:r>
            <a:r>
              <a:rPr lang="en-US" dirty="0" smtClean="0">
                <a:effectLst/>
                <a:latin typeface="Times New Roman"/>
                <a:ea typeface="Calibri"/>
              </a:rPr>
              <a:t>an agreement that obligates the holder to buy or sell an asset at a predetermined delivery price during a specified future time. In other words, a contract made today for delivery of an asset at a pre-specified time in the future at a price agreed upon today</a:t>
            </a:r>
          </a:p>
          <a:p>
            <a:pPr marL="514350" marR="0" indent="-514350" algn="just">
              <a:lnSpc>
                <a:spcPct val="150000"/>
              </a:lnSpc>
              <a:spcBef>
                <a:spcPts val="0"/>
              </a:spcBef>
              <a:spcAft>
                <a:spcPts val="0"/>
              </a:spcAft>
              <a:buAutoNum type="alphaUcPeriod"/>
            </a:pPr>
            <a:r>
              <a:rPr lang="en-US" b="1" dirty="0" smtClean="0">
                <a:effectLst/>
                <a:latin typeface="Times New Roman"/>
                <a:ea typeface="Calibri"/>
                <a:cs typeface="Times New Roman"/>
              </a:rPr>
              <a:t>Futures</a:t>
            </a:r>
            <a:r>
              <a:rPr lang="en-US" dirty="0" smtClean="0">
                <a:effectLst/>
                <a:latin typeface="Times New Roman"/>
                <a:ea typeface="Calibri"/>
                <a:cs typeface="Times New Roman"/>
              </a:rPr>
              <a:t>: A futures contract is an agreement between two parties to buy or sell an asset at a certain time in the future at a certain price. Futures contracts are special types of forward contracts in the sense that the former are standardized exchange.</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9820735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57200" marR="0">
              <a:lnSpc>
                <a:spcPct val="150000"/>
              </a:lnSpc>
              <a:spcBef>
                <a:spcPts val="0"/>
              </a:spcBef>
              <a:spcAft>
                <a:spcPts val="1000"/>
              </a:spcAft>
            </a:pPr>
            <a:r>
              <a:rPr lang="en-US" sz="3200" b="1" dirty="0" smtClean="0">
                <a:effectLst/>
                <a:latin typeface="Times New Roman" pitchFamily="18" charset="0"/>
                <a:ea typeface="Calibri"/>
                <a:cs typeface="Times New Roman" pitchFamily="18" charset="0"/>
              </a:rPr>
              <a:t>Comparison between forward contract and future contract</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endParaRPr lang="en-US"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7164028"/>
              </p:ext>
            </p:extLst>
          </p:nvPr>
        </p:nvGraphicFramePr>
        <p:xfrm>
          <a:off x="381000" y="1142999"/>
          <a:ext cx="8534400" cy="5562600"/>
        </p:xfrm>
        <a:graphic>
          <a:graphicData uri="http://schemas.openxmlformats.org/drawingml/2006/table">
            <a:tbl>
              <a:tblPr firstRow="1" firstCol="1" bandRow="1"/>
              <a:tblGrid>
                <a:gridCol w="4421436"/>
                <a:gridCol w="4112964"/>
              </a:tblGrid>
              <a:tr h="819585">
                <a:tc>
                  <a:txBody>
                    <a:bodyPr/>
                    <a:lstStyle/>
                    <a:p>
                      <a:pPr marL="0" marR="0" algn="just">
                        <a:lnSpc>
                          <a:spcPct val="150000"/>
                        </a:lnSpc>
                        <a:spcBef>
                          <a:spcPts val="0"/>
                        </a:spcBef>
                        <a:spcAft>
                          <a:spcPts val="0"/>
                        </a:spcAft>
                      </a:pPr>
                      <a:r>
                        <a:rPr lang="en-US" sz="2400" b="1" kern="1200" dirty="0">
                          <a:effectLst/>
                          <a:latin typeface="Times New Roman"/>
                          <a:ea typeface="Times New Roman"/>
                          <a:cs typeface="Times New Roman"/>
                        </a:rPr>
                        <a:t>Forward Contract </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2400" b="1" kern="1200">
                          <a:effectLst/>
                          <a:latin typeface="Times New Roman"/>
                          <a:ea typeface="Times New Roman"/>
                          <a:cs typeface="Times New Roman"/>
                        </a:rPr>
                        <a:t>Future Contract </a:t>
                      </a:r>
                      <a:endParaRPr lang="en-US" sz="2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2130">
                <a:tc>
                  <a:txBody>
                    <a:bodyPr/>
                    <a:lstStyle/>
                    <a:p>
                      <a:pPr marL="342900" marR="0" lvl="0" indent="-342900" algn="just">
                        <a:lnSpc>
                          <a:spcPct val="150000"/>
                        </a:lnSpc>
                        <a:spcBef>
                          <a:spcPts val="0"/>
                        </a:spcBef>
                        <a:spcAft>
                          <a:spcPts val="0"/>
                        </a:spcAft>
                        <a:buFont typeface="Symbol"/>
                        <a:buChar char=""/>
                      </a:pPr>
                      <a:r>
                        <a:rPr lang="en-US" sz="2400" kern="1200">
                          <a:effectLst/>
                          <a:latin typeface="Times New Roman"/>
                          <a:ea typeface="Times New Roman"/>
                          <a:cs typeface="Times New Roman"/>
                        </a:rPr>
                        <a:t>Private contract between two parties </a:t>
                      </a:r>
                      <a:endParaRPr lang="en-US" sz="24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150000"/>
                        </a:lnSpc>
                        <a:spcBef>
                          <a:spcPts val="0"/>
                        </a:spcBef>
                        <a:spcAft>
                          <a:spcPts val="0"/>
                        </a:spcAft>
                        <a:buFont typeface="Wingdings"/>
                        <a:buChar char=""/>
                        <a:tabLst>
                          <a:tab pos="285750" algn="l"/>
                        </a:tabLst>
                      </a:pPr>
                      <a:r>
                        <a:rPr lang="en-US" sz="2400" kern="1200">
                          <a:effectLst/>
                          <a:latin typeface="Times New Roman"/>
                          <a:ea typeface="Times New Roman"/>
                          <a:cs typeface="Times New Roman"/>
                        </a:rPr>
                        <a:t>Traded on an exchange</a:t>
                      </a:r>
                      <a:endParaRPr lang="en-US" sz="24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9585">
                <a:tc>
                  <a:txBody>
                    <a:bodyPr/>
                    <a:lstStyle/>
                    <a:p>
                      <a:pPr marL="342900" marR="0" lvl="0" indent="-342900" algn="just">
                        <a:lnSpc>
                          <a:spcPct val="150000"/>
                        </a:lnSpc>
                        <a:spcBef>
                          <a:spcPts val="0"/>
                        </a:spcBef>
                        <a:spcAft>
                          <a:spcPts val="0"/>
                        </a:spcAft>
                        <a:buFont typeface="Wingdings"/>
                        <a:buChar char=""/>
                        <a:tabLst>
                          <a:tab pos="285750" algn="l"/>
                        </a:tabLst>
                      </a:pPr>
                      <a:r>
                        <a:rPr lang="en-US" sz="2400" kern="1200">
                          <a:effectLst/>
                          <a:latin typeface="Times New Roman"/>
                          <a:ea typeface="Times New Roman"/>
                          <a:cs typeface="Times New Roman"/>
                        </a:rPr>
                        <a:t>Not standardized</a:t>
                      </a:r>
                      <a:endParaRPr lang="en-US" sz="24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150000"/>
                        </a:lnSpc>
                        <a:spcBef>
                          <a:spcPts val="0"/>
                        </a:spcBef>
                        <a:spcAft>
                          <a:spcPts val="0"/>
                        </a:spcAft>
                        <a:buFont typeface="Wingdings"/>
                        <a:buChar char=""/>
                        <a:tabLst>
                          <a:tab pos="285750" algn="l"/>
                        </a:tabLst>
                      </a:pPr>
                      <a:r>
                        <a:rPr lang="en-US" sz="2400" kern="1200">
                          <a:effectLst/>
                          <a:latin typeface="Times New Roman"/>
                          <a:ea typeface="Times New Roman"/>
                          <a:cs typeface="Times New Roman"/>
                        </a:rPr>
                        <a:t>Standardized contract</a:t>
                      </a:r>
                      <a:endParaRPr lang="en-US" sz="24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2130">
                <a:tc>
                  <a:txBody>
                    <a:bodyPr/>
                    <a:lstStyle/>
                    <a:p>
                      <a:pPr marL="342900" marR="0" lvl="0" indent="-342900" algn="just">
                        <a:lnSpc>
                          <a:spcPct val="150000"/>
                        </a:lnSpc>
                        <a:spcBef>
                          <a:spcPts val="0"/>
                        </a:spcBef>
                        <a:spcAft>
                          <a:spcPts val="0"/>
                        </a:spcAft>
                        <a:buFont typeface="Wingdings"/>
                        <a:buChar char=""/>
                        <a:tabLst>
                          <a:tab pos="285750" algn="l"/>
                        </a:tabLst>
                      </a:pPr>
                      <a:r>
                        <a:rPr lang="en-US" sz="2400" kern="1200">
                          <a:effectLst/>
                          <a:latin typeface="Times New Roman"/>
                          <a:ea typeface="Times New Roman"/>
                          <a:cs typeface="Times New Roman"/>
                        </a:rPr>
                        <a:t>Usually one specific  delivery date </a:t>
                      </a:r>
                      <a:endParaRPr lang="en-US" sz="24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150000"/>
                        </a:lnSpc>
                        <a:spcBef>
                          <a:spcPts val="0"/>
                        </a:spcBef>
                        <a:spcAft>
                          <a:spcPts val="0"/>
                        </a:spcAft>
                        <a:buFont typeface="Wingdings"/>
                        <a:buChar char=""/>
                        <a:tabLst>
                          <a:tab pos="262890" algn="l"/>
                        </a:tabLst>
                      </a:pPr>
                      <a:r>
                        <a:rPr lang="en-US" sz="2400" kern="1200" dirty="0">
                          <a:effectLst/>
                          <a:latin typeface="Times New Roman"/>
                          <a:ea typeface="Times New Roman"/>
                          <a:cs typeface="Times New Roman"/>
                        </a:rPr>
                        <a:t>Ranges of delivery date</a:t>
                      </a:r>
                      <a:endParaRPr lang="en-US" sz="2400" dirty="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9585">
                <a:tc>
                  <a:txBody>
                    <a:bodyPr/>
                    <a:lstStyle/>
                    <a:p>
                      <a:pPr marL="342900" marR="0" lvl="0" indent="-342900" algn="just">
                        <a:lnSpc>
                          <a:spcPct val="150000"/>
                        </a:lnSpc>
                        <a:spcBef>
                          <a:spcPts val="0"/>
                        </a:spcBef>
                        <a:spcAft>
                          <a:spcPts val="0"/>
                        </a:spcAft>
                        <a:buFont typeface="Wingdings"/>
                        <a:buChar char=""/>
                        <a:tabLst>
                          <a:tab pos="262890" algn="l"/>
                        </a:tabLst>
                      </a:pPr>
                      <a:r>
                        <a:rPr lang="en-US" sz="2400" kern="1200">
                          <a:effectLst/>
                          <a:latin typeface="Times New Roman"/>
                          <a:ea typeface="Times New Roman"/>
                          <a:cs typeface="Times New Roman"/>
                        </a:rPr>
                        <a:t>Settled at the end of contract</a:t>
                      </a:r>
                      <a:endParaRPr lang="en-US" sz="24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150000"/>
                        </a:lnSpc>
                        <a:spcBef>
                          <a:spcPts val="0"/>
                        </a:spcBef>
                        <a:spcAft>
                          <a:spcPts val="0"/>
                        </a:spcAft>
                        <a:buFont typeface="Wingdings"/>
                        <a:buChar char=""/>
                        <a:tabLst>
                          <a:tab pos="262890" algn="l"/>
                        </a:tabLst>
                      </a:pPr>
                      <a:r>
                        <a:rPr lang="en-US" sz="2400" kern="1200">
                          <a:effectLst/>
                          <a:latin typeface="Times New Roman"/>
                          <a:ea typeface="Times New Roman"/>
                          <a:cs typeface="Times New Roman"/>
                        </a:rPr>
                        <a:t>Settled daily</a:t>
                      </a:r>
                      <a:endParaRPr lang="en-US" sz="24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9585">
                <a:tc>
                  <a:txBody>
                    <a:bodyPr/>
                    <a:lstStyle/>
                    <a:p>
                      <a:pPr marL="342900" marR="0" lvl="0" indent="-342900" algn="just">
                        <a:lnSpc>
                          <a:spcPct val="150000"/>
                        </a:lnSpc>
                        <a:spcBef>
                          <a:spcPts val="0"/>
                        </a:spcBef>
                        <a:spcAft>
                          <a:spcPts val="0"/>
                        </a:spcAft>
                        <a:buFont typeface="Wingdings"/>
                        <a:buChar char=""/>
                        <a:tabLst>
                          <a:tab pos="262890" algn="l"/>
                        </a:tabLst>
                      </a:pPr>
                      <a:r>
                        <a:rPr lang="en-US" sz="2400" kern="1200">
                          <a:effectLst/>
                          <a:latin typeface="Times New Roman"/>
                          <a:ea typeface="Times New Roman"/>
                          <a:cs typeface="Times New Roman"/>
                        </a:rPr>
                        <a:t>Some credit risk</a:t>
                      </a:r>
                      <a:endParaRPr lang="en-US" sz="240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lnSpc>
                          <a:spcPct val="150000"/>
                        </a:lnSpc>
                        <a:spcBef>
                          <a:spcPts val="0"/>
                        </a:spcBef>
                        <a:spcAft>
                          <a:spcPts val="0"/>
                        </a:spcAft>
                        <a:buFont typeface="Wingdings"/>
                        <a:buChar char=""/>
                        <a:tabLst>
                          <a:tab pos="262890" algn="l"/>
                        </a:tabLst>
                      </a:pPr>
                      <a:r>
                        <a:rPr lang="en-US" sz="2400" kern="1200" dirty="0">
                          <a:effectLst/>
                          <a:latin typeface="Times New Roman"/>
                          <a:ea typeface="Times New Roman"/>
                          <a:cs typeface="Times New Roman"/>
                        </a:rPr>
                        <a:t>No credit risk</a:t>
                      </a:r>
                      <a:endParaRPr lang="en-US" sz="2400" dirty="0">
                        <a:effectLst/>
                        <a:latin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636146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219200"/>
            <a:ext cx="8229600" cy="5410200"/>
          </a:xfrm>
        </p:spPr>
        <p:txBody>
          <a:bodyPr>
            <a:noAutofit/>
          </a:bodyPr>
          <a:lstStyle/>
          <a:p>
            <a:pPr marL="0" lvl="0" indent="0" algn="just">
              <a:lnSpc>
                <a:spcPct val="150000"/>
              </a:lnSpc>
              <a:spcBef>
                <a:spcPts val="0"/>
              </a:spcBef>
              <a:spcAft>
                <a:spcPts val="1000"/>
              </a:spcAft>
              <a:buNone/>
            </a:pPr>
            <a:r>
              <a:rPr lang="en-US" sz="2800" dirty="0">
                <a:latin typeface="Times New Roman" pitchFamily="18" charset="0"/>
                <a:ea typeface="Calibri"/>
                <a:cs typeface="Times New Roman" pitchFamily="18" charset="0"/>
              </a:rPr>
              <a:t>There are two positions in forward contract:</a:t>
            </a:r>
          </a:p>
          <a:p>
            <a:pPr lvl="0" algn="just">
              <a:lnSpc>
                <a:spcPct val="150000"/>
              </a:lnSpc>
              <a:spcBef>
                <a:spcPts val="0"/>
              </a:spcBef>
              <a:spcAft>
                <a:spcPts val="1000"/>
              </a:spcAft>
              <a:buFont typeface="+mj-lt"/>
              <a:buAutoNum type="arabicPeriod"/>
            </a:pPr>
            <a:r>
              <a:rPr lang="en-US" sz="2800" b="1" dirty="0">
                <a:latin typeface="Times New Roman" pitchFamily="18" charset="0"/>
                <a:ea typeface="Calibri"/>
                <a:cs typeface="Times New Roman" pitchFamily="18" charset="0"/>
              </a:rPr>
              <a:t>Long position:</a:t>
            </a:r>
            <a:r>
              <a:rPr lang="en-US" sz="2800" dirty="0">
                <a:latin typeface="Times New Roman" pitchFamily="18" charset="0"/>
                <a:ea typeface="Calibri"/>
                <a:cs typeface="Times New Roman" pitchFamily="18" charset="0"/>
              </a:rPr>
              <a:t> </a:t>
            </a:r>
          </a:p>
          <a:p>
            <a:pPr marL="0" marR="0" indent="0" algn="just">
              <a:lnSpc>
                <a:spcPct val="150000"/>
              </a:lnSpc>
              <a:spcBef>
                <a:spcPts val="0"/>
              </a:spcBef>
              <a:spcAft>
                <a:spcPts val="1000"/>
              </a:spcAft>
              <a:buNone/>
            </a:pPr>
            <a:r>
              <a:rPr lang="en-US" sz="2800" dirty="0">
                <a:latin typeface="Times New Roman" pitchFamily="18" charset="0"/>
                <a:ea typeface="Calibri"/>
                <a:cs typeface="Times New Roman" pitchFamily="18" charset="0"/>
              </a:rPr>
              <a:t>A party assumes a long position agrees to buy the underlying asset on a specified date for a specified price.  That is, it is a position of owning the underlying </a:t>
            </a:r>
            <a:r>
              <a:rPr lang="en-US" sz="2800" dirty="0" smtClean="0">
                <a:latin typeface="Times New Roman" pitchFamily="18" charset="0"/>
                <a:ea typeface="Calibri"/>
                <a:cs typeface="Times New Roman" pitchFamily="18" charset="0"/>
              </a:rPr>
              <a:t>asset that </a:t>
            </a:r>
            <a:r>
              <a:rPr lang="en-US" sz="2800" dirty="0">
                <a:latin typeface="Times New Roman" pitchFamily="18" charset="0"/>
                <a:ea typeface="Calibri"/>
                <a:cs typeface="Times New Roman" pitchFamily="18" charset="0"/>
              </a:rPr>
              <a:t>a long position holder plans to sell in the future. It is long the good.</a:t>
            </a:r>
            <a:r>
              <a:rPr lang="en-US" sz="2800" b="1" dirty="0">
                <a:solidFill>
                  <a:srgbClr val="000000"/>
                </a:solidFill>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7597381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lvl="0" indent="0" algn="just">
              <a:lnSpc>
                <a:spcPct val="150000"/>
              </a:lnSpc>
              <a:spcBef>
                <a:spcPts val="0"/>
              </a:spcBef>
              <a:spcAft>
                <a:spcPts val="1000"/>
              </a:spcAft>
              <a:buNone/>
            </a:pPr>
            <a:r>
              <a:rPr lang="en-US" sz="2800" b="1" dirty="0">
                <a:solidFill>
                  <a:prstClr val="black"/>
                </a:solidFill>
                <a:latin typeface="Times New Roman" pitchFamily="18" charset="0"/>
                <a:ea typeface="Calibri"/>
                <a:cs typeface="Times New Roman" pitchFamily="18" charset="0"/>
              </a:rPr>
              <a:t>2. Short position</a:t>
            </a:r>
            <a:r>
              <a:rPr lang="en-US" sz="2800" dirty="0">
                <a:solidFill>
                  <a:prstClr val="black"/>
                </a:solidFill>
                <a:latin typeface="Times New Roman" pitchFamily="18" charset="0"/>
                <a:ea typeface="Calibri"/>
                <a:cs typeface="Times New Roman" pitchFamily="18" charset="0"/>
              </a:rPr>
              <a:t>: </a:t>
            </a:r>
          </a:p>
          <a:p>
            <a:pPr marL="0" lvl="0" indent="0" algn="just">
              <a:lnSpc>
                <a:spcPct val="150000"/>
              </a:lnSpc>
              <a:spcBef>
                <a:spcPts val="0"/>
              </a:spcBef>
              <a:spcAft>
                <a:spcPts val="1000"/>
              </a:spcAft>
              <a:buNone/>
            </a:pPr>
            <a:r>
              <a:rPr lang="en-US" sz="2800" dirty="0">
                <a:solidFill>
                  <a:prstClr val="black"/>
                </a:solidFill>
                <a:latin typeface="Times New Roman" pitchFamily="18" charset="0"/>
                <a:ea typeface="Calibri"/>
                <a:cs typeface="Times New Roman" pitchFamily="18" charset="0"/>
              </a:rPr>
              <a:t>Party assumes a short position agrees to sell the underlying asset on a specified date for a specified price.  That is, it is a position of expecting to purchase or borrowing the underlying asset in the future in order to deliver to the long position holder.</a:t>
            </a:r>
          </a:p>
          <a:p>
            <a:pPr marL="0" indent="0">
              <a:buNone/>
            </a:pPr>
            <a:endParaRPr lang="en-US" sz="2800" dirty="0"/>
          </a:p>
        </p:txBody>
      </p:sp>
    </p:spTree>
    <p:extLst>
      <p:ext uri="{BB962C8B-B14F-4D97-AF65-F5344CB8AC3E}">
        <p14:creationId xmlns:p14="http://schemas.microsoft.com/office/powerpoint/2010/main" val="1967089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Functions of financial markets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86400"/>
          </a:xfrm>
        </p:spPr>
        <p:txBody>
          <a:bodyPr>
            <a:normAutofit fontScale="70000" lnSpcReduction="20000"/>
          </a:bodyPr>
          <a:lstStyle/>
          <a:p>
            <a:pPr lvl="0" algn="just">
              <a:lnSpc>
                <a:spcPct val="150000"/>
              </a:lnSpc>
              <a:spcBef>
                <a:spcPts val="0"/>
              </a:spcBef>
              <a:spcAft>
                <a:spcPts val="1000"/>
              </a:spcAft>
              <a:buFont typeface="+mj-lt"/>
              <a:buAutoNum type="alphaLcParenR"/>
            </a:pPr>
            <a:r>
              <a:rPr lang="en-US" b="1" dirty="0" smtClean="0">
                <a:effectLst/>
                <a:latin typeface="Times New Roman"/>
                <a:ea typeface="Calibri"/>
                <a:cs typeface="Times New Roman"/>
              </a:rPr>
              <a:t>Transfer of resources:</a:t>
            </a:r>
            <a:r>
              <a:rPr lang="en-US" dirty="0" smtClean="0">
                <a:effectLst/>
                <a:latin typeface="Times New Roman"/>
                <a:ea typeface="Calibri"/>
                <a:cs typeface="Times New Roman"/>
              </a:rPr>
              <a:t> Financial markets facilitate the transfer of real economic resources from lenders to ultimate borrowers. </a:t>
            </a:r>
            <a:endParaRPr lang="en-US" sz="2800" dirty="0">
              <a:ea typeface="Calibri"/>
              <a:cs typeface="Times New Roman"/>
            </a:endParaRPr>
          </a:p>
          <a:p>
            <a:pPr lvl="0" algn="just">
              <a:lnSpc>
                <a:spcPct val="150000"/>
              </a:lnSpc>
              <a:spcBef>
                <a:spcPts val="0"/>
              </a:spcBef>
              <a:spcAft>
                <a:spcPts val="1000"/>
              </a:spcAft>
              <a:buFont typeface="+mj-lt"/>
              <a:buAutoNum type="alphaLcParenR"/>
            </a:pPr>
            <a:r>
              <a:rPr lang="en-US" b="1" dirty="0" smtClean="0">
                <a:effectLst/>
                <a:latin typeface="Times New Roman"/>
                <a:ea typeface="Calibri"/>
                <a:cs typeface="Times New Roman"/>
              </a:rPr>
              <a:t>Enhancing income:</a:t>
            </a:r>
            <a:r>
              <a:rPr lang="en-US" dirty="0" smtClean="0">
                <a:effectLst/>
                <a:latin typeface="Times New Roman"/>
                <a:ea typeface="Calibri"/>
                <a:cs typeface="Times New Roman"/>
              </a:rPr>
              <a:t> financial markets allow lenders earn interest /dividend on their surplus investible funds, thus contributing to the enhancement of the individual &amp; the national income. </a:t>
            </a:r>
            <a:endParaRPr lang="en-US" sz="2800" dirty="0">
              <a:ea typeface="Calibri"/>
              <a:cs typeface="Times New Roman"/>
            </a:endParaRPr>
          </a:p>
          <a:p>
            <a:pPr lvl="0" algn="just">
              <a:lnSpc>
                <a:spcPct val="150000"/>
              </a:lnSpc>
              <a:spcBef>
                <a:spcPts val="0"/>
              </a:spcBef>
              <a:spcAft>
                <a:spcPts val="1000"/>
              </a:spcAft>
              <a:buFont typeface="+mj-lt"/>
              <a:buAutoNum type="alphaLcParenR"/>
            </a:pPr>
            <a:r>
              <a:rPr lang="en-US" b="1" dirty="0" smtClean="0">
                <a:effectLst/>
                <a:latin typeface="Times New Roman"/>
                <a:ea typeface="Calibri"/>
                <a:cs typeface="Times New Roman"/>
              </a:rPr>
              <a:t>Productive usage:</a:t>
            </a:r>
            <a:r>
              <a:rPr lang="en-US" dirty="0" smtClean="0">
                <a:effectLst/>
                <a:latin typeface="Times New Roman"/>
                <a:ea typeface="Calibri"/>
                <a:cs typeface="Times New Roman"/>
              </a:rPr>
              <a:t> Financial markets allow for the productive use of the funds borrowed, thus enhancing the income &amp; the gross national production. </a:t>
            </a:r>
            <a:endParaRPr lang="en-US" sz="2800" dirty="0">
              <a:ea typeface="Calibri"/>
              <a:cs typeface="Times New Roman"/>
            </a:endParaRPr>
          </a:p>
          <a:p>
            <a:pPr lvl="0" algn="just">
              <a:lnSpc>
                <a:spcPct val="150000"/>
              </a:lnSpc>
              <a:spcBef>
                <a:spcPts val="0"/>
              </a:spcBef>
              <a:spcAft>
                <a:spcPts val="1000"/>
              </a:spcAft>
              <a:buFont typeface="+mj-lt"/>
              <a:buAutoNum type="alphaLcParenR"/>
            </a:pPr>
            <a:r>
              <a:rPr lang="en-US" b="1" dirty="0" smtClean="0">
                <a:effectLst/>
                <a:latin typeface="Times New Roman"/>
                <a:ea typeface="Calibri"/>
                <a:cs typeface="Times New Roman"/>
              </a:rPr>
              <a:t>Capital formations</a:t>
            </a:r>
            <a:r>
              <a:rPr lang="en-US" dirty="0" smtClean="0">
                <a:effectLst/>
                <a:latin typeface="Times New Roman"/>
                <a:ea typeface="Calibri"/>
                <a:cs typeface="Times New Roman"/>
              </a:rPr>
              <a:t>: financial markets provide a channel through which new savings flow to aid capital formation of a country. </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3459528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457200" y="1143000"/>
            <a:ext cx="8229600" cy="6400800"/>
          </a:xfrm>
        </p:spPr>
        <p:txBody>
          <a:bodyPr>
            <a:noAutofit/>
          </a:bodyPr>
          <a:lstStyle/>
          <a:p>
            <a:pPr marL="0" marR="0" indent="0" algn="just">
              <a:lnSpc>
                <a:spcPct val="150000"/>
              </a:lnSpc>
              <a:spcBef>
                <a:spcPts val="0"/>
              </a:spcBef>
              <a:spcAft>
                <a:spcPts val="1000"/>
              </a:spcAft>
              <a:buNone/>
            </a:pPr>
            <a:r>
              <a:rPr lang="en-US" sz="2400" i="1" dirty="0" smtClean="0">
                <a:latin typeface="Times New Roman" pitchFamily="18" charset="0"/>
                <a:ea typeface="Calibri"/>
                <a:cs typeface="Times New Roman" pitchFamily="18" charset="0"/>
              </a:rPr>
              <a:t>A </a:t>
            </a:r>
            <a:r>
              <a:rPr lang="en-US" sz="2400" i="1" dirty="0">
                <a:latin typeface="Times New Roman" pitchFamily="18" charset="0"/>
                <a:ea typeface="Calibri"/>
                <a:cs typeface="Times New Roman" pitchFamily="18" charset="0"/>
              </a:rPr>
              <a:t>wheat farmer has just planted a crop that is expected to yield 500 quintals. To eliminate the risk of a decline in the price of wheat before the harvest, the farmer can sell 500 quintals of wheat forward. Dire </a:t>
            </a:r>
            <a:r>
              <a:rPr lang="en-US" sz="2400" i="1" dirty="0" err="1">
                <a:latin typeface="Times New Roman" pitchFamily="18" charset="0"/>
                <a:ea typeface="Calibri"/>
                <a:cs typeface="Times New Roman" pitchFamily="18" charset="0"/>
              </a:rPr>
              <a:t>Dawa</a:t>
            </a:r>
            <a:r>
              <a:rPr lang="en-US" sz="2400" i="1" dirty="0">
                <a:latin typeface="Times New Roman" pitchFamily="18" charset="0"/>
                <a:ea typeface="Calibri"/>
                <a:cs typeface="Times New Roman" pitchFamily="18" charset="0"/>
              </a:rPr>
              <a:t> food complex factory may be willing to take the other side of the contract. The two parties agree today on a forward price of Birr 850 per quintal, for delivery four months from now when the crop is harvested. No money changes hands now. In four months, the farmer delivers the 500 quintals of wheat to Dire </a:t>
            </a:r>
            <a:r>
              <a:rPr lang="en-US" sz="2400" i="1" dirty="0" err="1">
                <a:latin typeface="Times New Roman" pitchFamily="18" charset="0"/>
                <a:ea typeface="Calibri"/>
                <a:cs typeface="Times New Roman" pitchFamily="18" charset="0"/>
              </a:rPr>
              <a:t>Dawa</a:t>
            </a:r>
            <a:r>
              <a:rPr lang="en-US" sz="2400" i="1" dirty="0">
                <a:latin typeface="Times New Roman" pitchFamily="18" charset="0"/>
                <a:ea typeface="Calibri"/>
                <a:cs typeface="Times New Roman" pitchFamily="18" charset="0"/>
              </a:rPr>
              <a:t> food complex factory in exchange of Birr 425,000.</a:t>
            </a:r>
            <a:r>
              <a:rPr lang="en-US" sz="2400" dirty="0">
                <a:latin typeface="Times New Roman" pitchFamily="18" charset="0"/>
                <a:ea typeface="Calibri"/>
                <a:cs typeface="Times New Roman" pitchFamily="18" charset="0"/>
              </a:rPr>
              <a:t> </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6600324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143000"/>
            <a:ext cx="8229600" cy="5410200"/>
          </a:xfrm>
        </p:spPr>
        <p:txBody>
          <a:bodyPr>
            <a:noAutofit/>
          </a:bodyPr>
          <a:lstStyle/>
          <a:p>
            <a:pPr marL="0" marR="0" indent="0" algn="just">
              <a:lnSpc>
                <a:spcPct val="150000"/>
              </a:lnSpc>
              <a:spcBef>
                <a:spcPts val="0"/>
              </a:spcBef>
              <a:spcAft>
                <a:spcPts val="1000"/>
              </a:spcAft>
              <a:buNone/>
            </a:pPr>
            <a:r>
              <a:rPr lang="en-US" sz="2400" dirty="0">
                <a:latin typeface="Times New Roman" pitchFamily="18" charset="0"/>
                <a:ea typeface="Calibri"/>
                <a:cs typeface="Times New Roman" pitchFamily="18" charset="0"/>
              </a:rPr>
              <a:t>Payoffs from forward contract.  Consider the position of Dire </a:t>
            </a:r>
            <a:r>
              <a:rPr lang="en-US" sz="2400" dirty="0" err="1">
                <a:latin typeface="Times New Roman" pitchFamily="18" charset="0"/>
                <a:ea typeface="Calibri"/>
                <a:cs typeface="Times New Roman" pitchFamily="18" charset="0"/>
              </a:rPr>
              <a:t>Dawa</a:t>
            </a:r>
            <a:r>
              <a:rPr lang="en-US" sz="2400" dirty="0">
                <a:latin typeface="Times New Roman" pitchFamily="18" charset="0"/>
                <a:ea typeface="Calibri"/>
                <a:cs typeface="Times New Roman" pitchFamily="18" charset="0"/>
              </a:rPr>
              <a:t> Food complex in the trade. </a:t>
            </a:r>
          </a:p>
          <a:p>
            <a:pPr lvl="0" algn="just">
              <a:lnSpc>
                <a:spcPct val="150000"/>
              </a:lnSpc>
              <a:spcBef>
                <a:spcPts val="0"/>
              </a:spcBef>
              <a:spcAft>
                <a:spcPts val="1000"/>
              </a:spcAft>
              <a:buFont typeface="Arial"/>
              <a:buChar char="•"/>
              <a:tabLst>
                <a:tab pos="228600" algn="l"/>
              </a:tabLst>
            </a:pPr>
            <a:r>
              <a:rPr lang="en-US" sz="2400" dirty="0">
                <a:latin typeface="Times New Roman" pitchFamily="18" charset="0"/>
                <a:ea typeface="Calibri"/>
                <a:cs typeface="Times New Roman" pitchFamily="18" charset="0"/>
              </a:rPr>
              <a:t>The contract obligates Dire </a:t>
            </a:r>
            <a:r>
              <a:rPr lang="en-US" sz="2400" dirty="0" err="1">
                <a:latin typeface="Times New Roman" pitchFamily="18" charset="0"/>
                <a:ea typeface="Calibri"/>
                <a:cs typeface="Times New Roman" pitchFamily="18" charset="0"/>
              </a:rPr>
              <a:t>Dawa</a:t>
            </a:r>
            <a:r>
              <a:rPr lang="en-US" sz="2400" dirty="0">
                <a:latin typeface="Times New Roman" pitchFamily="18" charset="0"/>
                <a:ea typeface="Calibri"/>
                <a:cs typeface="Times New Roman" pitchFamily="18" charset="0"/>
              </a:rPr>
              <a:t> food complex to buy 500 quintals for Br 850 per quintal and again obligates the farmer to sell 500 quintals of wheat at the same price at the end of the fourth month. </a:t>
            </a:r>
          </a:p>
          <a:p>
            <a:r>
              <a:rPr lang="en-US" sz="2400" dirty="0">
                <a:latin typeface="Times New Roman" pitchFamily="18" charset="0"/>
                <a:ea typeface="Calibri"/>
                <a:cs typeface="Times New Roman" pitchFamily="18" charset="0"/>
              </a:rPr>
              <a:t>If the spot price of wheat rose to say Br 900 per quintal at the end of 4 month, the forward contract would be worth Br 25,000 (Br 450,000 – Br 425,000) to Dire </a:t>
            </a:r>
            <a:r>
              <a:rPr lang="en-US" sz="2400" dirty="0" err="1">
                <a:latin typeface="Times New Roman" pitchFamily="18" charset="0"/>
                <a:ea typeface="Calibri"/>
                <a:cs typeface="Times New Roman" pitchFamily="18" charset="0"/>
              </a:rPr>
              <a:t>Dawa</a:t>
            </a:r>
            <a:r>
              <a:rPr lang="en-US" sz="2400" dirty="0">
                <a:latin typeface="Times New Roman" pitchFamily="18" charset="0"/>
                <a:ea typeface="Calibri"/>
                <a:cs typeface="Times New Roman" pitchFamily="18" charset="0"/>
              </a:rPr>
              <a:t> food complex factory</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776176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77500" lnSpcReduction="20000"/>
          </a:bodyPr>
          <a:lstStyle/>
          <a:p>
            <a:pPr lvl="0" algn="just">
              <a:lnSpc>
                <a:spcPct val="150000"/>
              </a:lnSpc>
              <a:spcBef>
                <a:spcPts val="0"/>
              </a:spcBef>
              <a:spcAft>
                <a:spcPts val="1000"/>
              </a:spcAft>
              <a:buFont typeface="Arial"/>
              <a:buChar char="•"/>
              <a:tabLst>
                <a:tab pos="228600" algn="l"/>
              </a:tabLst>
            </a:pPr>
            <a:r>
              <a:rPr lang="en-US" dirty="0">
                <a:latin typeface="Times New Roman"/>
                <a:ea typeface="Calibri"/>
                <a:cs typeface="Times New Roman"/>
              </a:rPr>
              <a:t>The contract enable Dire </a:t>
            </a:r>
            <a:r>
              <a:rPr lang="en-US" dirty="0" err="1">
                <a:latin typeface="Times New Roman"/>
                <a:ea typeface="Calibri"/>
                <a:cs typeface="Times New Roman"/>
              </a:rPr>
              <a:t>Dawa</a:t>
            </a:r>
            <a:r>
              <a:rPr lang="en-US" dirty="0">
                <a:latin typeface="Times New Roman"/>
                <a:ea typeface="Calibri"/>
                <a:cs typeface="Times New Roman"/>
              </a:rPr>
              <a:t> food complex to purchase 500 quintals of wheat at Br 850 per quintal rather than at Br 900. </a:t>
            </a:r>
            <a:endParaRPr lang="en-US" sz="2800" dirty="0">
              <a:ea typeface="Calibri"/>
              <a:cs typeface="Times New Roman"/>
            </a:endParaRPr>
          </a:p>
          <a:p>
            <a:pPr lvl="0" algn="just">
              <a:lnSpc>
                <a:spcPct val="150000"/>
              </a:lnSpc>
              <a:spcBef>
                <a:spcPts val="0"/>
              </a:spcBef>
              <a:spcAft>
                <a:spcPts val="1000"/>
              </a:spcAft>
              <a:buFont typeface="Arial"/>
              <a:buChar char="•"/>
              <a:tabLst>
                <a:tab pos="228600" algn="l"/>
              </a:tabLst>
            </a:pPr>
            <a:r>
              <a:rPr lang="en-US" dirty="0">
                <a:latin typeface="Times New Roman"/>
                <a:ea typeface="Calibri"/>
                <a:cs typeface="Times New Roman"/>
              </a:rPr>
              <a:t>Similarly, if the spot exchange rate fell to Br 800 at the end of 4 months, the forward contract would have a negative value to Dire </a:t>
            </a:r>
            <a:r>
              <a:rPr lang="en-US" dirty="0" err="1">
                <a:latin typeface="Times New Roman"/>
                <a:ea typeface="Calibri"/>
                <a:cs typeface="Times New Roman"/>
              </a:rPr>
              <a:t>Dawa</a:t>
            </a:r>
            <a:r>
              <a:rPr lang="en-US" dirty="0">
                <a:latin typeface="Times New Roman"/>
                <a:ea typeface="Calibri"/>
                <a:cs typeface="Times New Roman"/>
              </a:rPr>
              <a:t> food complex of Br 25,000 because it would lead to the Dire </a:t>
            </a:r>
            <a:r>
              <a:rPr lang="en-US" dirty="0" err="1">
                <a:latin typeface="Times New Roman"/>
                <a:ea typeface="Calibri"/>
                <a:cs typeface="Times New Roman"/>
              </a:rPr>
              <a:t>Dawa</a:t>
            </a:r>
            <a:r>
              <a:rPr lang="en-US" dirty="0">
                <a:latin typeface="Times New Roman"/>
                <a:ea typeface="Calibri"/>
                <a:cs typeface="Times New Roman"/>
              </a:rPr>
              <a:t> food complex paying Br 25,000 more than the market price for the wheat.</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967096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marL="0" marR="0" algn="just">
              <a:lnSpc>
                <a:spcPct val="150000"/>
              </a:lnSpc>
              <a:spcBef>
                <a:spcPts val="0"/>
              </a:spcBef>
              <a:spcAft>
                <a:spcPts val="1000"/>
              </a:spcAft>
            </a:pPr>
            <a:r>
              <a:rPr lang="en-US" dirty="0">
                <a:latin typeface="Times New Roman"/>
                <a:ea typeface="Calibri"/>
                <a:cs typeface="Times New Roman"/>
              </a:rPr>
              <a:t>In general, the payoff from forward contract can be calculated for long and short position holders as follows:</a:t>
            </a:r>
            <a:endParaRPr lang="en-US" sz="2800" dirty="0">
              <a:ea typeface="Calibri"/>
              <a:cs typeface="Times New Roman"/>
            </a:endParaRPr>
          </a:p>
          <a:p>
            <a:pPr marL="0" marR="0" algn="ctr">
              <a:lnSpc>
                <a:spcPct val="150000"/>
              </a:lnSpc>
              <a:spcBef>
                <a:spcPts val="0"/>
              </a:spcBef>
              <a:spcAft>
                <a:spcPts val="1000"/>
              </a:spcAft>
            </a:pPr>
            <a:r>
              <a:rPr lang="en-US" i="1" dirty="0">
                <a:latin typeface="Times New Roman"/>
                <a:ea typeface="Calibri"/>
                <a:cs typeface="Times New Roman"/>
              </a:rPr>
              <a:t>For long position holder: Payoff = S</a:t>
            </a:r>
            <a:r>
              <a:rPr lang="en-US" i="1" baseline="-25000" dirty="0">
                <a:latin typeface="Times New Roman"/>
                <a:ea typeface="Calibri"/>
                <a:cs typeface="Times New Roman"/>
              </a:rPr>
              <a:t>T </a:t>
            </a:r>
            <a:r>
              <a:rPr lang="en-US" dirty="0">
                <a:latin typeface="Times New Roman"/>
                <a:ea typeface="Calibri"/>
                <a:cs typeface="Times New Roman"/>
                <a:sym typeface="Symbol"/>
              </a:rPr>
              <a:t></a:t>
            </a:r>
            <a:r>
              <a:rPr lang="en-US" i="1" dirty="0">
                <a:latin typeface="Times New Roman"/>
                <a:ea typeface="Calibri"/>
                <a:cs typeface="Times New Roman"/>
              </a:rPr>
              <a:t> K</a:t>
            </a:r>
            <a:endParaRPr lang="en-US" sz="2800" dirty="0">
              <a:ea typeface="Calibri"/>
              <a:cs typeface="Times New Roman"/>
            </a:endParaRPr>
          </a:p>
          <a:p>
            <a:pPr marL="0" marR="0" algn="ctr">
              <a:lnSpc>
                <a:spcPct val="150000"/>
              </a:lnSpc>
              <a:spcBef>
                <a:spcPts val="0"/>
              </a:spcBef>
              <a:spcAft>
                <a:spcPts val="1000"/>
              </a:spcAft>
            </a:pPr>
            <a:r>
              <a:rPr lang="en-US" i="1" dirty="0">
                <a:latin typeface="Times New Roman"/>
                <a:ea typeface="Calibri"/>
                <a:cs typeface="Times New Roman"/>
              </a:rPr>
              <a:t>For short position holder: payoff = K </a:t>
            </a:r>
            <a:r>
              <a:rPr lang="en-US" dirty="0">
                <a:latin typeface="Times New Roman"/>
                <a:ea typeface="Calibri"/>
                <a:cs typeface="Times New Roman"/>
                <a:sym typeface="Symbol"/>
              </a:rPr>
              <a:t></a:t>
            </a:r>
            <a:r>
              <a:rPr lang="en-US" i="1" dirty="0">
                <a:latin typeface="Times New Roman"/>
                <a:ea typeface="Calibri"/>
                <a:cs typeface="Times New Roman"/>
              </a:rPr>
              <a:t> S</a:t>
            </a:r>
            <a:r>
              <a:rPr lang="en-US" i="1" baseline="-25000" dirty="0">
                <a:latin typeface="Times New Roman"/>
                <a:ea typeface="Calibri"/>
                <a:cs typeface="Times New Roman"/>
              </a:rPr>
              <a:t>T</a:t>
            </a:r>
            <a:r>
              <a:rPr lang="en-US" dirty="0">
                <a:latin typeface="Times New Roman"/>
                <a:ea typeface="Calibri"/>
                <a:cs typeface="Times New Roman"/>
              </a:rPr>
              <a:t>  </a:t>
            </a:r>
            <a:endParaRPr lang="en-US" sz="2800" dirty="0">
              <a:ea typeface="Calibri"/>
              <a:cs typeface="Times New Roman"/>
            </a:endParaRPr>
          </a:p>
          <a:p>
            <a:r>
              <a:rPr lang="en-US" dirty="0">
                <a:latin typeface="Times New Roman"/>
                <a:ea typeface="Calibri"/>
              </a:rPr>
              <a:t>Where, K is the delivery price and S</a:t>
            </a:r>
            <a:r>
              <a:rPr lang="en-US" baseline="-25000" dirty="0">
                <a:latin typeface="Times New Roman"/>
                <a:ea typeface="Calibri"/>
              </a:rPr>
              <a:t>T </a:t>
            </a:r>
            <a:r>
              <a:rPr lang="en-US" dirty="0">
                <a:latin typeface="Times New Roman"/>
                <a:ea typeface="Calibri"/>
              </a:rPr>
              <a:t> is the spot price of the asset at maturity of the contract</a:t>
            </a:r>
            <a:endParaRPr lang="en-US" dirty="0"/>
          </a:p>
        </p:txBody>
      </p:sp>
    </p:spTree>
    <p:extLst>
      <p:ext uri="{BB962C8B-B14F-4D97-AF65-F5344CB8AC3E}">
        <p14:creationId xmlns:p14="http://schemas.microsoft.com/office/powerpoint/2010/main" val="4155327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20000"/>
          </a:bodyPr>
          <a:lstStyle/>
          <a:p>
            <a:pPr marL="0" marR="0" indent="0" algn="just">
              <a:lnSpc>
                <a:spcPct val="150000"/>
              </a:lnSpc>
              <a:spcBef>
                <a:spcPts val="0"/>
              </a:spcBef>
              <a:spcAft>
                <a:spcPts val="0"/>
              </a:spcAft>
              <a:buNone/>
            </a:pPr>
            <a:r>
              <a:rPr lang="en-US" b="1" dirty="0" smtClean="0">
                <a:effectLst/>
                <a:latin typeface="Times New Roman"/>
                <a:ea typeface="Calibri"/>
                <a:cs typeface="Times New Roman"/>
              </a:rPr>
              <a:t>C. Options</a:t>
            </a:r>
            <a:r>
              <a:rPr lang="en-US" dirty="0" smtClean="0">
                <a:effectLst/>
                <a:latin typeface="Times New Roman"/>
                <a:ea typeface="Calibri"/>
                <a:cs typeface="Times New Roman"/>
              </a:rPr>
              <a:t>: An Option is a contract which gives the right, but not an obligation, to buy or sell the underlying at a stated date and at a stated price. </a:t>
            </a:r>
          </a:p>
          <a:p>
            <a:pPr marL="0" marR="0" algn="just">
              <a:lnSpc>
                <a:spcPct val="150000"/>
              </a:lnSpc>
              <a:spcBef>
                <a:spcPts val="0"/>
              </a:spcBef>
              <a:spcAft>
                <a:spcPts val="0"/>
              </a:spcAft>
            </a:pPr>
            <a:r>
              <a:rPr lang="en-US" dirty="0" smtClean="0">
                <a:effectLst/>
                <a:latin typeface="Times New Roman"/>
                <a:ea typeface="Calibri"/>
                <a:cs typeface="Times New Roman"/>
              </a:rPr>
              <a:t>While a buyer of an option pays the premium and buys the right to exercise his option, the writer of an option is the one who receives the option premium and therefore obliged to sell/buy the asset if the buyer exercises it on him. Options are of two types - </a:t>
            </a:r>
            <a:r>
              <a:rPr lang="en-US" b="1" dirty="0" smtClean="0">
                <a:effectLst/>
                <a:latin typeface="Times New Roman"/>
                <a:ea typeface="Calibri"/>
                <a:cs typeface="Times New Roman"/>
              </a:rPr>
              <a:t>Calls </a:t>
            </a:r>
            <a:r>
              <a:rPr lang="en-US" dirty="0" smtClean="0">
                <a:effectLst/>
                <a:latin typeface="Times New Roman"/>
                <a:ea typeface="Calibri"/>
                <a:cs typeface="Times New Roman"/>
              </a:rPr>
              <a:t>and </a:t>
            </a:r>
            <a:r>
              <a:rPr lang="en-US" b="1" dirty="0" smtClean="0">
                <a:effectLst/>
                <a:latin typeface="Times New Roman"/>
                <a:ea typeface="Calibri"/>
                <a:cs typeface="Times New Roman"/>
              </a:rPr>
              <a:t>Puts </a:t>
            </a:r>
            <a:r>
              <a:rPr lang="en-US" dirty="0" smtClean="0">
                <a:effectLst/>
                <a:latin typeface="Times New Roman"/>
                <a:ea typeface="Calibri"/>
                <a:cs typeface="Times New Roman"/>
              </a:rPr>
              <a:t>options:</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7881047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marL="0" marR="0" algn="just">
              <a:lnSpc>
                <a:spcPct val="150000"/>
              </a:lnSpc>
              <a:spcBef>
                <a:spcPts val="0"/>
              </a:spcBef>
              <a:spcAft>
                <a:spcPts val="0"/>
              </a:spcAft>
            </a:pPr>
            <a:r>
              <a:rPr lang="en-US" dirty="0" smtClean="0">
                <a:effectLst/>
                <a:latin typeface="Times New Roman"/>
                <a:ea typeface="Calibri"/>
                <a:cs typeface="Times New Roman"/>
              </a:rPr>
              <a:t>‘</a:t>
            </a:r>
            <a:r>
              <a:rPr lang="en-US" b="1" i="1" dirty="0" smtClean="0">
                <a:effectLst/>
                <a:latin typeface="Times New Roman"/>
                <a:ea typeface="Calibri"/>
                <a:cs typeface="Times New Roman"/>
              </a:rPr>
              <a:t>Calls’ </a:t>
            </a:r>
            <a:r>
              <a:rPr lang="en-US" dirty="0" smtClean="0">
                <a:effectLst/>
                <a:latin typeface="Times New Roman"/>
                <a:ea typeface="Calibri"/>
                <a:cs typeface="Times New Roman"/>
              </a:rPr>
              <a:t>give the buyer the right but not the obligation to buy a given quantity of the underlying asset, at a given price on or before a given future dates.</a:t>
            </a:r>
            <a:endParaRPr lang="en-US" sz="2800" dirty="0">
              <a:ea typeface="Calibri"/>
              <a:cs typeface="Times New Roman"/>
            </a:endParaRPr>
          </a:p>
          <a:p>
            <a:pPr marL="0" marR="0" algn="just">
              <a:lnSpc>
                <a:spcPct val="150000"/>
              </a:lnSpc>
              <a:spcBef>
                <a:spcPts val="0"/>
              </a:spcBef>
              <a:spcAft>
                <a:spcPts val="0"/>
              </a:spcAft>
            </a:pPr>
            <a:r>
              <a:rPr lang="en-US" dirty="0" smtClean="0">
                <a:effectLst/>
                <a:latin typeface="Times New Roman"/>
                <a:ea typeface="Calibri"/>
                <a:cs typeface="Times New Roman"/>
              </a:rPr>
              <a:t>‘</a:t>
            </a:r>
            <a:r>
              <a:rPr lang="en-US" b="1" i="1" dirty="0" smtClean="0">
                <a:effectLst/>
                <a:latin typeface="Times New Roman"/>
                <a:ea typeface="Calibri"/>
                <a:cs typeface="Times New Roman"/>
              </a:rPr>
              <a:t>Puts</a:t>
            </a:r>
            <a:r>
              <a:rPr lang="en-US" dirty="0" smtClean="0">
                <a:effectLst/>
                <a:latin typeface="Times New Roman"/>
                <a:ea typeface="Calibri"/>
                <a:cs typeface="Times New Roman"/>
              </a:rPr>
              <a:t>’ give the buyer the right, but not the obligation to sell a given quantity of underlying asset at a given price on or before a given future date.</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2505944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marR="0" indent="0" algn="just">
              <a:lnSpc>
                <a:spcPct val="150000"/>
              </a:lnSpc>
              <a:spcBef>
                <a:spcPts val="0"/>
              </a:spcBef>
              <a:spcAft>
                <a:spcPts val="1000"/>
              </a:spcAft>
              <a:buNone/>
            </a:pPr>
            <a:r>
              <a:rPr lang="en-US" b="1" i="1" dirty="0" smtClean="0">
                <a:effectLst/>
                <a:latin typeface="Times New Roman"/>
                <a:ea typeface="Calibri"/>
                <a:cs typeface="Times New Roman"/>
              </a:rPr>
              <a:t>Options may also classified as:</a:t>
            </a:r>
          </a:p>
          <a:p>
            <a:pPr marL="0" marR="0" algn="just">
              <a:lnSpc>
                <a:spcPct val="150000"/>
              </a:lnSpc>
              <a:spcBef>
                <a:spcPts val="0"/>
              </a:spcBef>
              <a:spcAft>
                <a:spcPts val="1000"/>
              </a:spcAft>
            </a:pPr>
            <a:r>
              <a:rPr lang="en-US" b="1" i="1" dirty="0" smtClean="0">
                <a:effectLst/>
                <a:latin typeface="Times New Roman"/>
                <a:ea typeface="Calibri"/>
                <a:cs typeface="Times New Roman"/>
              </a:rPr>
              <a:t>America Option</a:t>
            </a:r>
            <a:r>
              <a:rPr lang="en-US" i="1" dirty="0" smtClean="0">
                <a:effectLst/>
                <a:latin typeface="Times New Roman"/>
                <a:ea typeface="Calibri"/>
                <a:cs typeface="Times New Roman"/>
              </a:rPr>
              <a:t>: </a:t>
            </a:r>
            <a:r>
              <a:rPr lang="en-US" dirty="0" smtClean="0">
                <a:effectLst/>
                <a:latin typeface="Times New Roman"/>
                <a:ea typeface="Calibri"/>
                <a:cs typeface="Times New Roman"/>
              </a:rPr>
              <a:t>It can be exercised at </a:t>
            </a:r>
            <a:r>
              <a:rPr lang="en-US" i="1" u="sng" dirty="0" smtClean="0">
                <a:effectLst/>
                <a:latin typeface="Times New Roman"/>
                <a:ea typeface="Calibri"/>
                <a:cs typeface="Times New Roman"/>
              </a:rPr>
              <a:t>any time </a:t>
            </a:r>
            <a:r>
              <a:rPr lang="en-US" dirty="0" smtClean="0">
                <a:effectLst/>
                <a:latin typeface="Times New Roman"/>
                <a:ea typeface="Calibri"/>
                <a:cs typeface="Times New Roman"/>
              </a:rPr>
              <a:t>up to the expiration date.</a:t>
            </a:r>
            <a:endParaRPr lang="en-US" sz="2800" dirty="0">
              <a:ea typeface="Calibri"/>
              <a:cs typeface="Times New Roman"/>
            </a:endParaRPr>
          </a:p>
          <a:p>
            <a:pPr marL="0" marR="0" algn="just">
              <a:lnSpc>
                <a:spcPct val="150000"/>
              </a:lnSpc>
              <a:spcBef>
                <a:spcPts val="0"/>
              </a:spcBef>
              <a:spcAft>
                <a:spcPts val="1000"/>
              </a:spcAft>
            </a:pPr>
            <a:r>
              <a:rPr lang="en-US" b="1" i="1" dirty="0" smtClean="0">
                <a:effectLst/>
                <a:latin typeface="Times New Roman"/>
                <a:ea typeface="Calibri"/>
                <a:cs typeface="Times New Roman"/>
              </a:rPr>
              <a:t>European Option</a:t>
            </a:r>
            <a:r>
              <a:rPr lang="en-US" dirty="0" smtClean="0">
                <a:effectLst/>
                <a:latin typeface="Times New Roman"/>
                <a:ea typeface="Calibri"/>
                <a:cs typeface="Times New Roman"/>
              </a:rPr>
              <a:t>: It can be exercised only on the expiration date.</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9401488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Call option</a:t>
            </a:r>
            <a:endParaRPr lang="en-US" dirty="0"/>
          </a:p>
        </p:txBody>
      </p:sp>
      <p:sp>
        <p:nvSpPr>
          <p:cNvPr id="3" name="Content Placeholder 2"/>
          <p:cNvSpPr>
            <a:spLocks noGrp="1"/>
          </p:cNvSpPr>
          <p:nvPr>
            <p:ph idx="1"/>
          </p:nvPr>
        </p:nvSpPr>
        <p:spPr>
          <a:xfrm>
            <a:off x="457200" y="1143000"/>
            <a:ext cx="8229600" cy="5562600"/>
          </a:xfrm>
        </p:spPr>
        <p:txBody>
          <a:bodyPr>
            <a:noAutofit/>
          </a:bodyPr>
          <a:lstStyle/>
          <a:p>
            <a:pPr marL="0" marR="0" indent="0" algn="just">
              <a:lnSpc>
                <a:spcPct val="150000"/>
              </a:lnSpc>
              <a:spcBef>
                <a:spcPts val="0"/>
              </a:spcBef>
              <a:spcAft>
                <a:spcPts val="1000"/>
              </a:spcAft>
              <a:buNone/>
            </a:pPr>
            <a:r>
              <a:rPr lang="en-US" sz="2000" dirty="0" smtClean="0">
                <a:latin typeface="Times New Roman" pitchFamily="18" charset="0"/>
                <a:ea typeface="Calibri"/>
                <a:cs typeface="Times New Roman" pitchFamily="18" charset="0"/>
              </a:rPr>
              <a:t>Assume </a:t>
            </a:r>
            <a:r>
              <a:rPr lang="en-US" sz="2000" dirty="0">
                <a:latin typeface="Times New Roman" pitchFamily="18" charset="0"/>
                <a:ea typeface="Calibri"/>
                <a:cs typeface="Times New Roman" pitchFamily="18" charset="0"/>
              </a:rPr>
              <a:t>that an investor buys a European call option with a strike price of Birr 100 per share to purchase 100 shares of NILE Company for a cost of Birr 5 per share. The expiration date of the option is in 90 days. The current price of the stock is Birr 98.</a:t>
            </a:r>
          </a:p>
          <a:p>
            <a:pPr marL="0" marR="0" indent="0" algn="just">
              <a:lnSpc>
                <a:spcPct val="150000"/>
              </a:lnSpc>
              <a:spcBef>
                <a:spcPts val="0"/>
              </a:spcBef>
              <a:spcAft>
                <a:spcPts val="1000"/>
              </a:spcAft>
              <a:buNone/>
            </a:pPr>
            <a:r>
              <a:rPr lang="en-US" sz="2000" dirty="0">
                <a:latin typeface="Times New Roman" pitchFamily="18" charset="0"/>
                <a:ea typeface="Calibri"/>
                <a:cs typeface="Times New Roman" pitchFamily="18" charset="0"/>
              </a:rPr>
              <a:t>a. </a:t>
            </a:r>
            <a:r>
              <a:rPr lang="en-US" sz="2000" i="1" dirty="0">
                <a:latin typeface="Times New Roman" pitchFamily="18" charset="0"/>
                <a:ea typeface="Calibri"/>
                <a:cs typeface="Times New Roman" pitchFamily="18" charset="0"/>
              </a:rPr>
              <a:t>What would be the total transaction cost?</a:t>
            </a:r>
            <a:endParaRPr lang="en-US" sz="2000" dirty="0">
              <a:latin typeface="Times New Roman" pitchFamily="18" charset="0"/>
              <a:ea typeface="Calibri"/>
              <a:cs typeface="Times New Roman" pitchFamily="18" charset="0"/>
            </a:endParaRPr>
          </a:p>
          <a:p>
            <a:pPr marL="0" marR="0" indent="0" algn="just">
              <a:lnSpc>
                <a:spcPct val="150000"/>
              </a:lnSpc>
              <a:spcBef>
                <a:spcPts val="0"/>
              </a:spcBef>
              <a:spcAft>
                <a:spcPts val="1000"/>
              </a:spcAft>
              <a:buNone/>
            </a:pPr>
            <a:r>
              <a:rPr lang="en-US" sz="2000" i="1" dirty="0">
                <a:latin typeface="Times New Roman" pitchFamily="18" charset="0"/>
                <a:ea typeface="Calibri"/>
                <a:cs typeface="Times New Roman" pitchFamily="18" charset="0"/>
              </a:rPr>
              <a:t>b. In what condition an investor exercise his right?</a:t>
            </a:r>
            <a:endParaRPr lang="en-US" sz="2000" dirty="0">
              <a:latin typeface="Times New Roman" pitchFamily="18" charset="0"/>
              <a:ea typeface="Calibri"/>
              <a:cs typeface="Times New Roman" pitchFamily="18" charset="0"/>
            </a:endParaRPr>
          </a:p>
          <a:p>
            <a:pPr marL="0" marR="0" indent="0" algn="just">
              <a:lnSpc>
                <a:spcPct val="150000"/>
              </a:lnSpc>
              <a:spcBef>
                <a:spcPts val="0"/>
              </a:spcBef>
              <a:spcAft>
                <a:spcPts val="1000"/>
              </a:spcAft>
              <a:buNone/>
            </a:pPr>
            <a:r>
              <a:rPr lang="en-US" sz="2000" i="1" dirty="0">
                <a:latin typeface="Times New Roman" pitchFamily="18" charset="0"/>
                <a:ea typeface="Calibri"/>
                <a:cs typeface="Times New Roman" pitchFamily="18" charset="0"/>
              </a:rPr>
              <a:t>c. What would be the net profit or loss if the price of the stock is Birr 104 and 107 on the expiration date?</a:t>
            </a:r>
            <a:endParaRPr lang="en-US" sz="2000" dirty="0">
              <a:latin typeface="Times New Roman" pitchFamily="18" charset="0"/>
              <a:ea typeface="Calibri"/>
              <a:cs typeface="Times New Roman" pitchFamily="18" charset="0"/>
            </a:endParaRPr>
          </a:p>
          <a:p>
            <a:pPr marL="0" marR="0" indent="0" algn="just">
              <a:lnSpc>
                <a:spcPct val="150000"/>
              </a:lnSpc>
              <a:spcBef>
                <a:spcPts val="0"/>
              </a:spcBef>
              <a:spcAft>
                <a:spcPts val="1000"/>
              </a:spcAft>
              <a:buNone/>
            </a:pPr>
            <a:r>
              <a:rPr lang="en-US" sz="2000" i="1" dirty="0">
                <a:latin typeface="Times New Roman" pitchFamily="18" charset="0"/>
                <a:ea typeface="Calibri"/>
                <a:cs typeface="Times New Roman" pitchFamily="18" charset="0"/>
              </a:rPr>
              <a:t>d. What would be the maximum net loss of an investor if he does not exercise his right?</a:t>
            </a:r>
            <a:endParaRPr lang="en-US" sz="2000" dirty="0">
              <a:latin typeface="Times New Roman" pitchFamily="18" charset="0"/>
              <a:ea typeface="Calibri"/>
              <a:cs typeface="Times New Roman" pitchFamily="18" charset="0"/>
            </a:endParaRP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998812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pPr marL="0" lvl="0" indent="0" algn="just">
              <a:lnSpc>
                <a:spcPct val="150000"/>
              </a:lnSpc>
              <a:spcBef>
                <a:spcPts val="0"/>
              </a:spcBef>
              <a:spcAft>
                <a:spcPts val="1000"/>
              </a:spcAft>
              <a:buNone/>
              <a:tabLst>
                <a:tab pos="457200" algn="l"/>
              </a:tabLst>
            </a:pPr>
            <a:r>
              <a:rPr lang="en-US" sz="2400" dirty="0" smtClean="0">
                <a:latin typeface="Times New Roman" pitchFamily="18" charset="0"/>
                <a:ea typeface="Calibri"/>
                <a:cs typeface="Times New Roman" pitchFamily="18" charset="0"/>
              </a:rPr>
              <a:t>a. Total </a:t>
            </a:r>
            <a:r>
              <a:rPr lang="en-US" sz="2400" dirty="0">
                <a:latin typeface="Times New Roman" pitchFamily="18" charset="0"/>
                <a:ea typeface="Calibri"/>
                <a:cs typeface="Times New Roman" pitchFamily="18" charset="0"/>
              </a:rPr>
              <a:t>transaction cost = Transaction cost per share × Number of </a:t>
            </a:r>
            <a:r>
              <a:rPr lang="en-US" sz="2400" dirty="0" smtClean="0">
                <a:latin typeface="Times New Roman" pitchFamily="18" charset="0"/>
                <a:ea typeface="Calibri"/>
                <a:cs typeface="Times New Roman" pitchFamily="18" charset="0"/>
              </a:rPr>
              <a:t>share</a:t>
            </a:r>
          </a:p>
          <a:p>
            <a:pPr marL="0" marR="0" indent="0" algn="just">
              <a:lnSpc>
                <a:spcPct val="150000"/>
              </a:lnSpc>
              <a:spcBef>
                <a:spcPts val="0"/>
              </a:spcBef>
              <a:spcAft>
                <a:spcPts val="1000"/>
              </a:spcAft>
              <a:buNone/>
            </a:pPr>
            <a:r>
              <a:rPr lang="en-US" sz="2400" dirty="0" smtClean="0">
                <a:latin typeface="Times New Roman" pitchFamily="18" charset="0"/>
                <a:ea typeface="Calibri"/>
                <a:cs typeface="Times New Roman" pitchFamily="18" charset="0"/>
              </a:rPr>
              <a:t>                   = Birr 5/ share × 100 shares</a:t>
            </a:r>
          </a:p>
          <a:p>
            <a:pPr marL="0" marR="0" indent="0" algn="just">
              <a:lnSpc>
                <a:spcPct val="150000"/>
              </a:lnSpc>
              <a:spcBef>
                <a:spcPts val="0"/>
              </a:spcBef>
              <a:spcAft>
                <a:spcPts val="1000"/>
              </a:spcAft>
              <a:buNone/>
            </a:pPr>
            <a:r>
              <a:rPr lang="en-US" sz="2400" dirty="0" smtClean="0">
                <a:latin typeface="Times New Roman" pitchFamily="18" charset="0"/>
                <a:ea typeface="Calibri"/>
                <a:cs typeface="Times New Roman" pitchFamily="18" charset="0"/>
              </a:rPr>
              <a:t>                    </a:t>
            </a:r>
            <a:r>
              <a:rPr lang="en-US" sz="2400" dirty="0">
                <a:latin typeface="Times New Roman" pitchFamily="18" charset="0"/>
                <a:ea typeface="Calibri"/>
                <a:cs typeface="Times New Roman" pitchFamily="18" charset="0"/>
              </a:rPr>
              <a:t>= </a:t>
            </a:r>
            <a:r>
              <a:rPr lang="en-US" sz="2400" b="1" u="sng" dirty="0">
                <a:latin typeface="Times New Roman" pitchFamily="18" charset="0"/>
                <a:ea typeface="Calibri"/>
                <a:cs typeface="Times New Roman" pitchFamily="18" charset="0"/>
              </a:rPr>
              <a:t>Birr 500</a:t>
            </a:r>
            <a:endParaRPr lang="en-US" sz="2400" dirty="0">
              <a:latin typeface="Times New Roman" pitchFamily="18" charset="0"/>
              <a:ea typeface="Calibri"/>
              <a:cs typeface="Times New Roman" pitchFamily="18" charset="0"/>
            </a:endParaRPr>
          </a:p>
          <a:p>
            <a:pPr marL="0" marR="0" indent="0" algn="just">
              <a:lnSpc>
                <a:spcPct val="150000"/>
              </a:lnSpc>
              <a:spcBef>
                <a:spcPts val="0"/>
              </a:spcBef>
              <a:spcAft>
                <a:spcPts val="1000"/>
              </a:spcAft>
              <a:buNone/>
            </a:pPr>
            <a:r>
              <a:rPr lang="en-US" sz="2400" dirty="0">
                <a:latin typeface="Times New Roman" pitchFamily="18" charset="0"/>
                <a:ea typeface="Calibri"/>
                <a:cs typeface="Times New Roman" pitchFamily="18" charset="0"/>
              </a:rPr>
              <a:t>b. Since the holder of the call option is hoping that the price of the underlying asset will increase, it should always be exercised at the expiration date if the stock price is above the strike price. (i.e., above Birr 100).</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112206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143000"/>
            <a:ext cx="8229600" cy="5486400"/>
          </a:xfrm>
        </p:spPr>
        <p:txBody>
          <a:bodyPr>
            <a:normAutofit fontScale="55000" lnSpcReduction="20000"/>
          </a:bodyPr>
          <a:lstStyle/>
          <a:p>
            <a:pPr marL="0" marR="0" indent="0" algn="just">
              <a:lnSpc>
                <a:spcPct val="150000"/>
              </a:lnSpc>
              <a:spcBef>
                <a:spcPts val="0"/>
              </a:spcBef>
              <a:spcAft>
                <a:spcPts val="1000"/>
              </a:spcAft>
              <a:buNone/>
            </a:pPr>
            <a:r>
              <a:rPr lang="en-US" dirty="0" smtClean="0">
                <a:latin typeface="Times New Roman"/>
                <a:ea typeface="Calibri"/>
                <a:cs typeface="Times New Roman"/>
              </a:rPr>
              <a:t>c. Net </a:t>
            </a:r>
            <a:r>
              <a:rPr lang="en-US" dirty="0">
                <a:latin typeface="Times New Roman"/>
                <a:ea typeface="Calibri"/>
                <a:cs typeface="Times New Roman"/>
              </a:rPr>
              <a:t>profit or loss = Total revenue – Total cost</a:t>
            </a:r>
            <a:endParaRPr lang="en-US" sz="2800" dirty="0">
              <a:ea typeface="Calibri"/>
              <a:cs typeface="Times New Roman"/>
            </a:endParaRPr>
          </a:p>
          <a:p>
            <a:pPr marL="0" marR="0" indent="0" algn="just">
              <a:lnSpc>
                <a:spcPct val="150000"/>
              </a:lnSpc>
              <a:spcBef>
                <a:spcPts val="0"/>
              </a:spcBef>
              <a:spcAft>
                <a:spcPts val="1000"/>
              </a:spcAft>
              <a:buNone/>
            </a:pPr>
            <a:r>
              <a:rPr lang="en-US" dirty="0" smtClean="0">
                <a:latin typeface="Times New Roman"/>
                <a:ea typeface="Calibri"/>
                <a:cs typeface="Times New Roman"/>
              </a:rPr>
              <a:t> </a:t>
            </a:r>
            <a:r>
              <a:rPr lang="en-US" dirty="0">
                <a:latin typeface="Times New Roman"/>
                <a:ea typeface="Calibri"/>
                <a:cs typeface="Times New Roman"/>
              </a:rPr>
              <a:t>Total Revenue = Selling price × Number of share</a:t>
            </a:r>
            <a:endParaRPr lang="en-US" sz="2800" dirty="0">
              <a:ea typeface="Calibri"/>
              <a:cs typeface="Times New Roman"/>
            </a:endParaRPr>
          </a:p>
          <a:p>
            <a:pPr marL="0" marR="0" indent="0" algn="just">
              <a:lnSpc>
                <a:spcPct val="150000"/>
              </a:lnSpc>
              <a:spcBef>
                <a:spcPts val="0"/>
              </a:spcBef>
              <a:spcAft>
                <a:spcPts val="1000"/>
              </a:spcAft>
              <a:buNone/>
            </a:pPr>
            <a:r>
              <a:rPr lang="en-US" dirty="0">
                <a:latin typeface="Times New Roman"/>
                <a:ea typeface="Calibri"/>
                <a:cs typeface="Times New Roman"/>
              </a:rPr>
              <a:t>                               = Birr 104/share × 100 shares</a:t>
            </a:r>
            <a:endParaRPr lang="en-US" sz="2800" dirty="0">
              <a:ea typeface="Calibri"/>
              <a:cs typeface="Times New Roman"/>
            </a:endParaRPr>
          </a:p>
          <a:p>
            <a:pPr marL="0" marR="0" indent="0" algn="just">
              <a:lnSpc>
                <a:spcPct val="150000"/>
              </a:lnSpc>
              <a:spcBef>
                <a:spcPts val="0"/>
              </a:spcBef>
              <a:spcAft>
                <a:spcPts val="1000"/>
              </a:spcAft>
              <a:buNone/>
            </a:pPr>
            <a:r>
              <a:rPr lang="en-US" dirty="0">
                <a:latin typeface="Times New Roman"/>
                <a:ea typeface="Calibri"/>
                <a:cs typeface="Times New Roman"/>
              </a:rPr>
              <a:t>                              = </a:t>
            </a:r>
            <a:r>
              <a:rPr lang="en-US" b="1" u="sng" dirty="0">
                <a:latin typeface="Times New Roman"/>
                <a:ea typeface="Calibri"/>
                <a:cs typeface="Times New Roman"/>
              </a:rPr>
              <a:t>Birr 10,400</a:t>
            </a:r>
            <a:r>
              <a:rPr lang="en-US" dirty="0">
                <a:latin typeface="Times New Roman"/>
                <a:ea typeface="Calibri"/>
                <a:cs typeface="Times New Roman"/>
              </a:rPr>
              <a:t> </a:t>
            </a:r>
            <a:endParaRPr lang="en-US" sz="2800" dirty="0">
              <a:ea typeface="Calibri"/>
              <a:cs typeface="Times New Roman"/>
            </a:endParaRPr>
          </a:p>
          <a:p>
            <a:pPr marL="0" marR="0" indent="0" algn="just">
              <a:lnSpc>
                <a:spcPct val="150000"/>
              </a:lnSpc>
              <a:spcBef>
                <a:spcPts val="0"/>
              </a:spcBef>
              <a:spcAft>
                <a:spcPts val="1000"/>
              </a:spcAft>
              <a:buNone/>
            </a:pPr>
            <a:r>
              <a:rPr lang="en-US" dirty="0" smtClean="0">
                <a:latin typeface="Times New Roman"/>
                <a:ea typeface="Calibri"/>
                <a:cs typeface="Times New Roman"/>
              </a:rPr>
              <a:t>   </a:t>
            </a:r>
            <a:r>
              <a:rPr lang="en-US" dirty="0">
                <a:latin typeface="Times New Roman"/>
                <a:ea typeface="Calibri"/>
                <a:cs typeface="Times New Roman"/>
              </a:rPr>
              <a:t>Total cost = Purchase cost + transaction cost</a:t>
            </a:r>
            <a:endParaRPr lang="en-US" sz="2800" dirty="0">
              <a:ea typeface="Calibri"/>
              <a:cs typeface="Times New Roman"/>
            </a:endParaRPr>
          </a:p>
          <a:p>
            <a:pPr marL="0" marR="0" indent="0" algn="just">
              <a:lnSpc>
                <a:spcPct val="150000"/>
              </a:lnSpc>
              <a:spcBef>
                <a:spcPts val="0"/>
              </a:spcBef>
              <a:spcAft>
                <a:spcPts val="1000"/>
              </a:spcAft>
              <a:buNone/>
            </a:pPr>
            <a:r>
              <a:rPr lang="en-US" dirty="0">
                <a:latin typeface="Times New Roman"/>
                <a:ea typeface="Calibri"/>
                <a:cs typeface="Times New Roman"/>
              </a:rPr>
              <a:t>                      = ( Birr 100/ share × 100 shares) + Birr 500</a:t>
            </a:r>
            <a:endParaRPr lang="en-US" sz="2800" dirty="0">
              <a:ea typeface="Calibri"/>
              <a:cs typeface="Times New Roman"/>
            </a:endParaRPr>
          </a:p>
          <a:p>
            <a:pPr marL="0" marR="0" indent="0" algn="just">
              <a:lnSpc>
                <a:spcPct val="150000"/>
              </a:lnSpc>
              <a:spcBef>
                <a:spcPts val="0"/>
              </a:spcBef>
              <a:spcAft>
                <a:spcPts val="1000"/>
              </a:spcAft>
              <a:buNone/>
            </a:pPr>
            <a:r>
              <a:rPr lang="en-US" dirty="0" smtClean="0">
                <a:latin typeface="Times New Roman"/>
                <a:ea typeface="Calibri"/>
                <a:cs typeface="Times New Roman"/>
              </a:rPr>
              <a:t>                     </a:t>
            </a:r>
            <a:r>
              <a:rPr lang="en-US" dirty="0">
                <a:latin typeface="Times New Roman"/>
                <a:ea typeface="Calibri"/>
                <a:cs typeface="Times New Roman"/>
              </a:rPr>
              <a:t>= Birr 10,000 + Birr 500</a:t>
            </a:r>
            <a:endParaRPr lang="en-US" sz="2800" dirty="0">
              <a:ea typeface="Calibri"/>
              <a:cs typeface="Times New Roman"/>
            </a:endParaRPr>
          </a:p>
          <a:p>
            <a:pPr marL="0" marR="0" indent="0" algn="just">
              <a:lnSpc>
                <a:spcPct val="150000"/>
              </a:lnSpc>
              <a:spcBef>
                <a:spcPts val="0"/>
              </a:spcBef>
              <a:spcAft>
                <a:spcPts val="1000"/>
              </a:spcAft>
              <a:buNone/>
            </a:pPr>
            <a:r>
              <a:rPr lang="en-US" dirty="0">
                <a:latin typeface="Times New Roman"/>
                <a:ea typeface="Calibri"/>
                <a:cs typeface="Times New Roman"/>
              </a:rPr>
              <a:t>                      = Birr 10,500</a:t>
            </a:r>
            <a:endParaRPr lang="en-US" sz="2800" dirty="0">
              <a:ea typeface="Calibri"/>
              <a:cs typeface="Times New Roman"/>
            </a:endParaRPr>
          </a:p>
          <a:p>
            <a:pPr marL="0" marR="0" indent="0" algn="just">
              <a:lnSpc>
                <a:spcPct val="150000"/>
              </a:lnSpc>
              <a:spcBef>
                <a:spcPts val="0"/>
              </a:spcBef>
              <a:spcAft>
                <a:spcPts val="1000"/>
              </a:spcAft>
              <a:buNone/>
            </a:pPr>
            <a:r>
              <a:rPr lang="en-US" dirty="0">
                <a:latin typeface="Times New Roman"/>
                <a:ea typeface="Calibri"/>
                <a:cs typeface="Times New Roman"/>
              </a:rPr>
              <a:t>   Net loss = 10,400 – 10,500 = </a:t>
            </a:r>
            <a:r>
              <a:rPr lang="en-US" b="1" u="sng" dirty="0">
                <a:latin typeface="Times New Roman"/>
                <a:ea typeface="Calibri"/>
                <a:cs typeface="Times New Roman"/>
              </a:rPr>
              <a:t>(Birr 100)</a:t>
            </a:r>
            <a:endParaRPr lang="en-US" sz="2800" dirty="0">
              <a:ea typeface="Calibri"/>
              <a:cs typeface="Times New Roman"/>
            </a:endParaRPr>
          </a:p>
          <a:p>
            <a:pPr marL="0" marR="0" indent="0" algn="just">
              <a:lnSpc>
                <a:spcPct val="150000"/>
              </a:lnSpc>
              <a:spcBef>
                <a:spcPts val="0"/>
              </a:spcBef>
              <a:spcAft>
                <a:spcPts val="1000"/>
              </a:spcAft>
              <a:buNone/>
            </a:pPr>
            <a:r>
              <a:rPr lang="en-US" dirty="0">
                <a:latin typeface="Times New Roman"/>
                <a:ea typeface="Calibri"/>
                <a:cs typeface="Times New Roman"/>
              </a:rPr>
              <a:t>d. The maximum loss will be equal to total transaction cost. Thus, it is Birr 500.</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148640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066800"/>
            <a:ext cx="8229600" cy="5562600"/>
          </a:xfrm>
        </p:spPr>
        <p:txBody>
          <a:bodyPr>
            <a:normAutofit fontScale="70000" lnSpcReduction="20000"/>
          </a:bodyPr>
          <a:lstStyle/>
          <a:p>
            <a:pPr lvl="0" algn="just">
              <a:lnSpc>
                <a:spcPct val="150000"/>
              </a:lnSpc>
              <a:spcBef>
                <a:spcPts val="0"/>
              </a:spcBef>
              <a:spcAft>
                <a:spcPts val="1000"/>
              </a:spcAft>
              <a:buFont typeface="+mj-lt"/>
              <a:buAutoNum type="alphaLcParenR"/>
            </a:pPr>
            <a:r>
              <a:rPr lang="en-US" b="1" dirty="0" smtClean="0">
                <a:effectLst/>
                <a:latin typeface="Times New Roman"/>
                <a:ea typeface="Calibri"/>
                <a:cs typeface="Times New Roman"/>
              </a:rPr>
              <a:t>Price determination</a:t>
            </a:r>
            <a:r>
              <a:rPr lang="en-US" dirty="0" smtClean="0">
                <a:effectLst/>
                <a:latin typeface="Times New Roman"/>
                <a:ea typeface="Calibri"/>
                <a:cs typeface="Times New Roman"/>
              </a:rPr>
              <a:t>: financial markets allow for the determination of the price of the traded financial asset through the interaction of buyers &amp; sellers, i.e., through demand &amp; supply. </a:t>
            </a:r>
            <a:endParaRPr lang="en-US" sz="2800" dirty="0" smtClean="0">
              <a:ea typeface="Calibri"/>
              <a:cs typeface="Times New Roman"/>
            </a:endParaRPr>
          </a:p>
          <a:p>
            <a:pPr lvl="0" algn="just">
              <a:lnSpc>
                <a:spcPct val="150000"/>
              </a:lnSpc>
              <a:spcBef>
                <a:spcPts val="0"/>
              </a:spcBef>
              <a:spcAft>
                <a:spcPts val="1000"/>
              </a:spcAft>
              <a:buFont typeface="+mj-lt"/>
              <a:buAutoNum type="alphaLcParenR"/>
            </a:pPr>
            <a:r>
              <a:rPr lang="en-US" b="1" dirty="0" smtClean="0">
                <a:effectLst/>
                <a:latin typeface="Times New Roman"/>
                <a:ea typeface="Calibri"/>
                <a:cs typeface="Times New Roman"/>
              </a:rPr>
              <a:t>Sale mechanism</a:t>
            </a:r>
            <a:r>
              <a:rPr lang="en-US" dirty="0" smtClean="0">
                <a:effectLst/>
                <a:latin typeface="Times New Roman"/>
                <a:ea typeface="Calibri"/>
                <a:cs typeface="Times New Roman"/>
              </a:rPr>
              <a:t>: financial markets provide a mechanism for selling of a financial asset by an investor so as to offer the benefits of marketability &amp; liquidity of such assets. </a:t>
            </a:r>
            <a:endParaRPr lang="en-US" sz="2800" dirty="0" smtClean="0">
              <a:ea typeface="Calibri"/>
              <a:cs typeface="Times New Roman"/>
            </a:endParaRPr>
          </a:p>
          <a:p>
            <a:pPr lvl="0" algn="just">
              <a:lnSpc>
                <a:spcPct val="150000"/>
              </a:lnSpc>
              <a:spcBef>
                <a:spcPts val="0"/>
              </a:spcBef>
              <a:spcAft>
                <a:spcPts val="1000"/>
              </a:spcAft>
              <a:buFont typeface="+mj-lt"/>
              <a:buAutoNum type="alphaLcParenR"/>
            </a:pPr>
            <a:r>
              <a:rPr lang="en-US" b="1" dirty="0" smtClean="0">
                <a:effectLst/>
                <a:latin typeface="Times New Roman"/>
                <a:ea typeface="Calibri"/>
                <a:cs typeface="Times New Roman"/>
              </a:rPr>
              <a:t>Information:</a:t>
            </a:r>
            <a:r>
              <a:rPr lang="en-US" dirty="0" smtClean="0">
                <a:effectLst/>
                <a:latin typeface="Times New Roman"/>
                <a:ea typeface="Calibri"/>
                <a:cs typeface="Times New Roman"/>
              </a:rPr>
              <a:t> the activities of the participants in the financial market result in the generation and the consequent dissemination of information to the various segments of the market, so as to reduce the cost of transaction of financial assets. </a:t>
            </a:r>
            <a:endParaRPr lang="en-US" sz="2800" dirty="0" smtClean="0">
              <a:ea typeface="Calibri"/>
              <a:cs typeface="Times New Roman"/>
            </a:endParaRPr>
          </a:p>
          <a:p>
            <a:endParaRPr lang="en-US" dirty="0"/>
          </a:p>
        </p:txBody>
      </p:sp>
    </p:spTree>
    <p:extLst>
      <p:ext uri="{BB962C8B-B14F-4D97-AF65-F5344CB8AC3E}">
        <p14:creationId xmlns:p14="http://schemas.microsoft.com/office/powerpoint/2010/main" val="11065427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Put option</a:t>
            </a:r>
            <a:endParaRPr lang="en-US" dirty="0"/>
          </a:p>
        </p:txBody>
      </p:sp>
      <p:sp>
        <p:nvSpPr>
          <p:cNvPr id="3" name="Content Placeholder 2"/>
          <p:cNvSpPr>
            <a:spLocks noGrp="1"/>
          </p:cNvSpPr>
          <p:nvPr>
            <p:ph idx="1"/>
          </p:nvPr>
        </p:nvSpPr>
        <p:spPr>
          <a:xfrm>
            <a:off x="457200" y="1177636"/>
            <a:ext cx="8229600" cy="5451764"/>
          </a:xfrm>
        </p:spPr>
        <p:txBody>
          <a:bodyPr>
            <a:normAutofit fontScale="77500" lnSpcReduction="20000"/>
          </a:bodyPr>
          <a:lstStyle/>
          <a:p>
            <a:pPr marL="0" marR="0" indent="0" algn="just">
              <a:lnSpc>
                <a:spcPct val="150000"/>
              </a:lnSpc>
              <a:spcBef>
                <a:spcPts val="0"/>
              </a:spcBef>
              <a:spcAft>
                <a:spcPts val="1000"/>
              </a:spcAft>
              <a:buNone/>
            </a:pPr>
            <a:r>
              <a:rPr lang="en-US" dirty="0" smtClean="0">
                <a:latin typeface="Times New Roman"/>
                <a:ea typeface="Calibri"/>
                <a:cs typeface="Times New Roman"/>
              </a:rPr>
              <a:t>Assume </a:t>
            </a:r>
            <a:r>
              <a:rPr lang="en-US" dirty="0">
                <a:latin typeface="Times New Roman"/>
                <a:ea typeface="Calibri"/>
                <a:cs typeface="Times New Roman"/>
              </a:rPr>
              <a:t>that an investor buys a European put option to sale 100 shares </a:t>
            </a:r>
            <a:r>
              <a:rPr lang="en-US" dirty="0" smtClean="0">
                <a:latin typeface="Times New Roman"/>
                <a:ea typeface="Calibri"/>
                <a:cs typeface="Times New Roman"/>
              </a:rPr>
              <a:t>of </a:t>
            </a:r>
            <a:r>
              <a:rPr lang="en-US" dirty="0">
                <a:latin typeface="Times New Roman"/>
                <a:ea typeface="Calibri"/>
                <a:cs typeface="Times New Roman"/>
              </a:rPr>
              <a:t>Y-company with a stick price of Birr 70. The price of an option to sell on share is Birr 7 per share. The current stock price is Birr 65 and the expiration date is in 3 months. </a:t>
            </a:r>
            <a:endParaRPr lang="en-US" sz="2800" dirty="0">
              <a:ea typeface="Calibri"/>
              <a:cs typeface="Times New Roman"/>
            </a:endParaRPr>
          </a:p>
          <a:p>
            <a:pPr lvl="0" algn="just">
              <a:lnSpc>
                <a:spcPct val="150000"/>
              </a:lnSpc>
              <a:spcBef>
                <a:spcPts val="0"/>
              </a:spcBef>
              <a:spcAft>
                <a:spcPts val="1000"/>
              </a:spcAft>
              <a:buFont typeface="+mj-lt"/>
              <a:buAutoNum type="alphaLcPeriod"/>
              <a:tabLst>
                <a:tab pos="457200" algn="l"/>
              </a:tabLst>
            </a:pPr>
            <a:r>
              <a:rPr lang="en-US" i="1" dirty="0">
                <a:latin typeface="Times New Roman"/>
                <a:ea typeface="Calibri"/>
                <a:cs typeface="Times New Roman"/>
              </a:rPr>
              <a:t>What will be the total transaction cost or initial investment? </a:t>
            </a:r>
            <a:endParaRPr lang="en-US" sz="2800" dirty="0">
              <a:ea typeface="Calibri"/>
              <a:cs typeface="Times New Roman"/>
            </a:endParaRPr>
          </a:p>
          <a:p>
            <a:pPr lvl="0" algn="just">
              <a:lnSpc>
                <a:spcPct val="150000"/>
              </a:lnSpc>
              <a:spcBef>
                <a:spcPts val="0"/>
              </a:spcBef>
              <a:spcAft>
                <a:spcPts val="1000"/>
              </a:spcAft>
              <a:buFont typeface="+mj-lt"/>
              <a:buAutoNum type="alphaLcPeriod" startAt="2"/>
              <a:tabLst>
                <a:tab pos="457200" algn="l"/>
              </a:tabLst>
            </a:pPr>
            <a:r>
              <a:rPr lang="en-US" i="1" dirty="0">
                <a:latin typeface="Times New Roman"/>
                <a:ea typeface="Calibri"/>
                <a:cs typeface="Times New Roman"/>
              </a:rPr>
              <a:t>At what share price an investor exercise his right? </a:t>
            </a:r>
            <a:endParaRPr lang="en-US" sz="2800" dirty="0">
              <a:ea typeface="Calibri"/>
              <a:cs typeface="Times New Roman"/>
            </a:endParaRPr>
          </a:p>
          <a:p>
            <a:pPr lvl="0" algn="just">
              <a:lnSpc>
                <a:spcPct val="150000"/>
              </a:lnSpc>
              <a:spcBef>
                <a:spcPts val="0"/>
              </a:spcBef>
              <a:spcAft>
                <a:spcPts val="1000"/>
              </a:spcAft>
              <a:buFont typeface="+mj-lt"/>
              <a:buAutoNum type="alphaLcPeriod" startAt="2"/>
              <a:tabLst>
                <a:tab pos="457200" algn="l"/>
              </a:tabLst>
            </a:pPr>
            <a:r>
              <a:rPr lang="en-US" i="1" dirty="0">
                <a:latin typeface="Times New Roman"/>
                <a:ea typeface="Calibri"/>
                <a:cs typeface="Times New Roman"/>
              </a:rPr>
              <a:t>What would be the net profit /loss, if the stock price is Birr 72 and Birr 61 on the expiration date? </a:t>
            </a:r>
            <a:endParaRPr lang="en-US" sz="2800" dirty="0">
              <a:ea typeface="Calibri"/>
              <a:cs typeface="Times New Roman"/>
            </a:endParaRPr>
          </a:p>
          <a:p>
            <a:pPr marL="0" marR="0" indent="0" algn="just">
              <a:lnSpc>
                <a:spcPct val="150000"/>
              </a:lnSpc>
              <a:spcBef>
                <a:spcPts val="0"/>
              </a:spcBef>
              <a:spcAft>
                <a:spcPts val="1000"/>
              </a:spcAft>
              <a:buNone/>
            </a:pPr>
            <a:endParaRPr lang="en-US" sz="2800" dirty="0">
              <a:ea typeface="Calibri"/>
              <a:cs typeface="Times New Roman"/>
            </a:endParaRPr>
          </a:p>
          <a:p>
            <a:endParaRPr lang="en-US" dirty="0"/>
          </a:p>
        </p:txBody>
      </p:sp>
    </p:spTree>
    <p:extLst>
      <p:ext uri="{BB962C8B-B14F-4D97-AF65-F5344CB8AC3E}">
        <p14:creationId xmlns:p14="http://schemas.microsoft.com/office/powerpoint/2010/main" val="2302073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a:xfrm>
            <a:off x="457200" y="1219200"/>
            <a:ext cx="8229600" cy="5486400"/>
          </a:xfrm>
        </p:spPr>
        <p:txBody>
          <a:bodyPr>
            <a:normAutofit fontScale="70000" lnSpcReduction="20000"/>
          </a:bodyPr>
          <a:lstStyle/>
          <a:p>
            <a:pPr lvl="0" algn="just">
              <a:lnSpc>
                <a:spcPct val="150000"/>
              </a:lnSpc>
              <a:spcBef>
                <a:spcPts val="0"/>
              </a:spcBef>
              <a:spcAft>
                <a:spcPts val="1000"/>
              </a:spcAft>
              <a:buFont typeface="+mj-lt"/>
              <a:buAutoNum type="alphaLcPeriod"/>
              <a:tabLst>
                <a:tab pos="457200" algn="l"/>
              </a:tabLst>
            </a:pPr>
            <a:r>
              <a:rPr lang="en-US" dirty="0">
                <a:latin typeface="Times New Roman"/>
                <a:ea typeface="Calibri"/>
                <a:cs typeface="Times New Roman"/>
              </a:rPr>
              <a:t>The transaction cost = Birr 7 /share X 100 shares= Birr</a:t>
            </a:r>
            <a:r>
              <a:rPr lang="en-US" u="dbl" dirty="0">
                <a:latin typeface="Times New Roman"/>
                <a:ea typeface="Calibri"/>
                <a:cs typeface="Times New Roman"/>
              </a:rPr>
              <a:t>700</a:t>
            </a:r>
            <a:endParaRPr lang="en-US" sz="2800" dirty="0">
              <a:ea typeface="Calibri"/>
              <a:cs typeface="Times New Roman"/>
            </a:endParaRPr>
          </a:p>
          <a:p>
            <a:pPr marL="0" marR="0" indent="0" algn="just">
              <a:lnSpc>
                <a:spcPct val="150000"/>
              </a:lnSpc>
              <a:spcBef>
                <a:spcPts val="0"/>
              </a:spcBef>
              <a:spcAft>
                <a:spcPts val="1000"/>
              </a:spcAft>
              <a:buNone/>
            </a:pPr>
            <a:r>
              <a:rPr lang="en-US" dirty="0">
                <a:latin typeface="Times New Roman"/>
                <a:ea typeface="Calibri"/>
                <a:cs typeface="Times New Roman"/>
              </a:rPr>
              <a:t>b. An investor will exercise his right, when the stock price is below Birr 70 on the expiration date. </a:t>
            </a:r>
            <a:endParaRPr lang="en-US" sz="2800" dirty="0">
              <a:ea typeface="Calibri"/>
              <a:cs typeface="Times New Roman"/>
            </a:endParaRPr>
          </a:p>
          <a:p>
            <a:pPr marL="0" marR="0" indent="0" algn="just">
              <a:lnSpc>
                <a:spcPct val="150000"/>
              </a:lnSpc>
              <a:spcBef>
                <a:spcPts val="0"/>
              </a:spcBef>
              <a:spcAft>
                <a:spcPts val="1000"/>
              </a:spcAft>
              <a:buNone/>
            </a:pPr>
            <a:r>
              <a:rPr lang="en-US" dirty="0">
                <a:latin typeface="Times New Roman"/>
                <a:ea typeface="Calibri"/>
                <a:cs typeface="Times New Roman"/>
              </a:rPr>
              <a:t>c. </a:t>
            </a:r>
            <a:r>
              <a:rPr lang="en-US" b="1" dirty="0">
                <a:latin typeface="Times New Roman"/>
                <a:ea typeface="Calibri"/>
                <a:cs typeface="Times New Roman"/>
              </a:rPr>
              <a:t>Assumption 1. Stock price is Birr 72 </a:t>
            </a:r>
            <a:endParaRPr lang="en-US" sz="2800" b="1" dirty="0">
              <a:ea typeface="Calibri"/>
              <a:cs typeface="Times New Roman"/>
            </a:endParaRPr>
          </a:p>
          <a:p>
            <a:pPr lvl="0" algn="just">
              <a:lnSpc>
                <a:spcPct val="150000"/>
              </a:lnSpc>
              <a:spcBef>
                <a:spcPts val="0"/>
              </a:spcBef>
              <a:spcAft>
                <a:spcPts val="1000"/>
              </a:spcAft>
              <a:buFont typeface="Arial"/>
              <a:buChar char="•"/>
              <a:tabLst>
                <a:tab pos="228600" algn="l"/>
              </a:tabLst>
            </a:pPr>
            <a:r>
              <a:rPr lang="en-US" dirty="0">
                <a:latin typeface="Times New Roman"/>
                <a:ea typeface="Calibri"/>
                <a:cs typeface="Times New Roman"/>
              </a:rPr>
              <a:t>Since the </a:t>
            </a:r>
            <a:r>
              <a:rPr lang="en-US" i="1" dirty="0">
                <a:latin typeface="Times New Roman"/>
                <a:ea typeface="Calibri"/>
                <a:cs typeface="Times New Roman"/>
              </a:rPr>
              <a:t>stock price </a:t>
            </a:r>
            <a:r>
              <a:rPr lang="en-US" dirty="0">
                <a:latin typeface="Times New Roman"/>
                <a:ea typeface="Calibri"/>
                <a:cs typeface="Times New Roman"/>
              </a:rPr>
              <a:t>is greater than the </a:t>
            </a:r>
            <a:r>
              <a:rPr lang="en-US" i="1" dirty="0">
                <a:latin typeface="Times New Roman"/>
                <a:ea typeface="Calibri"/>
                <a:cs typeface="Times New Roman"/>
              </a:rPr>
              <a:t>exercise /strike price </a:t>
            </a:r>
            <a:r>
              <a:rPr lang="en-US" dirty="0">
                <a:latin typeface="Times New Roman"/>
                <a:ea typeface="Calibri"/>
                <a:cs typeface="Times New Roman"/>
              </a:rPr>
              <a:t>on the expiration data, exercising the right will increase the total loss. That is, exercising the right will increase the total loss to Birr 900.</a:t>
            </a:r>
            <a:endParaRPr lang="en-US" sz="2800" dirty="0">
              <a:ea typeface="Calibri"/>
              <a:cs typeface="Times New Roman"/>
            </a:endParaRPr>
          </a:p>
          <a:p>
            <a:pPr lvl="0" algn="just">
              <a:lnSpc>
                <a:spcPct val="150000"/>
              </a:lnSpc>
              <a:spcBef>
                <a:spcPts val="0"/>
              </a:spcBef>
              <a:spcAft>
                <a:spcPts val="1000"/>
              </a:spcAft>
              <a:buFont typeface="Arial"/>
              <a:buChar char="•"/>
              <a:tabLst>
                <a:tab pos="228600" algn="l"/>
              </a:tabLst>
            </a:pPr>
            <a:r>
              <a:rPr lang="en-US" dirty="0">
                <a:latin typeface="Times New Roman"/>
                <a:ea typeface="Calibri"/>
                <a:cs typeface="Times New Roman"/>
              </a:rPr>
              <a:t>However, if an investor does not exercise his right, his net loss will be only the transaction cost, i.e. Birr 700. Thus, an investor shall not exercise. </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9447317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143000"/>
            <a:ext cx="8229600" cy="5562600"/>
          </a:xfrm>
        </p:spPr>
        <p:txBody>
          <a:bodyPr>
            <a:noAutofit/>
          </a:bodyPr>
          <a:lstStyle/>
          <a:p>
            <a:pPr marL="0" marR="0" indent="0" algn="just">
              <a:lnSpc>
                <a:spcPct val="150000"/>
              </a:lnSpc>
              <a:spcBef>
                <a:spcPts val="0"/>
              </a:spcBef>
              <a:spcAft>
                <a:spcPts val="1000"/>
              </a:spcAft>
              <a:buNone/>
            </a:pPr>
            <a:r>
              <a:rPr lang="en-US" sz="2000" b="1" dirty="0">
                <a:latin typeface="Times New Roman"/>
                <a:ea typeface="Calibri"/>
                <a:cs typeface="Times New Roman"/>
              </a:rPr>
              <a:t>Assumption 2. Stock price is Birr 61 </a:t>
            </a:r>
            <a:endParaRPr lang="en-US" sz="2000" b="1" dirty="0">
              <a:ea typeface="Calibri"/>
              <a:cs typeface="Times New Roman"/>
            </a:endParaRPr>
          </a:p>
          <a:p>
            <a:pPr lvl="0" algn="just">
              <a:lnSpc>
                <a:spcPct val="150000"/>
              </a:lnSpc>
              <a:spcBef>
                <a:spcPts val="0"/>
              </a:spcBef>
              <a:spcAft>
                <a:spcPts val="1000"/>
              </a:spcAft>
              <a:buFont typeface="Arial"/>
              <a:buChar char="•"/>
              <a:tabLst>
                <a:tab pos="457200" algn="l"/>
              </a:tabLst>
            </a:pPr>
            <a:r>
              <a:rPr lang="en-US" sz="2000" dirty="0">
                <a:latin typeface="Times New Roman"/>
                <a:ea typeface="Calibri"/>
                <a:cs typeface="Times New Roman"/>
              </a:rPr>
              <a:t>Since the stock price is less than the exercise /strike price on the expiration date, an investor can buy 100 share of Y-company for Birr 61 /share and sell the same share for Birr 70 under the terms of the put option. </a:t>
            </a:r>
            <a:r>
              <a:rPr lang="en-US" sz="2000" dirty="0" smtClean="0">
                <a:latin typeface="Times New Roman"/>
                <a:ea typeface="Calibri"/>
                <a:cs typeface="Times New Roman"/>
              </a:rPr>
              <a:t>  </a:t>
            </a:r>
          </a:p>
          <a:p>
            <a:pPr marL="0" lvl="0" indent="0" algn="just">
              <a:lnSpc>
                <a:spcPct val="150000"/>
              </a:lnSpc>
              <a:spcBef>
                <a:spcPts val="0"/>
              </a:spcBef>
              <a:spcAft>
                <a:spcPts val="1000"/>
              </a:spcAft>
              <a:buNone/>
              <a:tabLst>
                <a:tab pos="457200" algn="l"/>
              </a:tabLst>
            </a:pPr>
            <a:r>
              <a:rPr lang="en-US" sz="2000" dirty="0" smtClean="0">
                <a:latin typeface="Times New Roman"/>
                <a:ea typeface="Calibri"/>
                <a:cs typeface="Times New Roman"/>
              </a:rPr>
              <a:t>As </a:t>
            </a:r>
            <a:r>
              <a:rPr lang="en-US" sz="2000" dirty="0">
                <a:latin typeface="Times New Roman"/>
                <a:ea typeface="Calibri"/>
                <a:cs typeface="Times New Roman"/>
              </a:rPr>
              <a:t>a result, the net gain is Birr 200.</a:t>
            </a:r>
            <a:endParaRPr lang="en-US" sz="2000" dirty="0">
              <a:ea typeface="Calibri"/>
              <a:cs typeface="Times New Roman"/>
            </a:endParaRPr>
          </a:p>
          <a:p>
            <a:pPr marL="0" marR="0" indent="0">
              <a:lnSpc>
                <a:spcPct val="150000"/>
              </a:lnSpc>
              <a:spcBef>
                <a:spcPts val="0"/>
              </a:spcBef>
              <a:spcAft>
                <a:spcPts val="1000"/>
              </a:spcAft>
              <a:buNone/>
            </a:pPr>
            <a:r>
              <a:rPr lang="en-US" sz="2000" dirty="0" smtClean="0">
                <a:latin typeface="Times New Roman"/>
                <a:ea typeface="Calibri"/>
                <a:cs typeface="Times New Roman"/>
              </a:rPr>
              <a:t> </a:t>
            </a:r>
            <a:r>
              <a:rPr lang="en-US" sz="2000" dirty="0">
                <a:latin typeface="Times New Roman"/>
                <a:ea typeface="Calibri"/>
                <a:cs typeface="Times New Roman"/>
              </a:rPr>
              <a:t>Total cost = (Birr 61/share X 100 share) + (Birr 7/share  X 100 share)                                                                               </a:t>
            </a:r>
            <a:endParaRPr lang="en-US" sz="2000" dirty="0">
              <a:ea typeface="Calibri"/>
              <a:cs typeface="Times New Roman"/>
            </a:endParaRPr>
          </a:p>
          <a:p>
            <a:pPr marL="0" marR="0" indent="0" algn="just">
              <a:lnSpc>
                <a:spcPct val="150000"/>
              </a:lnSpc>
              <a:spcBef>
                <a:spcPts val="0"/>
              </a:spcBef>
              <a:spcAft>
                <a:spcPts val="1000"/>
              </a:spcAft>
              <a:buNone/>
            </a:pPr>
            <a:r>
              <a:rPr lang="en-US" sz="2000" dirty="0" smtClean="0">
                <a:latin typeface="Times New Roman"/>
                <a:ea typeface="Calibri"/>
                <a:cs typeface="Times New Roman"/>
              </a:rPr>
              <a:t>      </a:t>
            </a:r>
            <a:r>
              <a:rPr lang="en-US" sz="2000" dirty="0">
                <a:latin typeface="Times New Roman"/>
                <a:ea typeface="Calibri"/>
                <a:cs typeface="Times New Roman"/>
              </a:rPr>
              <a:t>= Birr 6100 + 700 = </a:t>
            </a:r>
            <a:r>
              <a:rPr lang="en-US" sz="2000" u="dbl" dirty="0">
                <a:latin typeface="Times New Roman"/>
                <a:ea typeface="Calibri"/>
                <a:cs typeface="Times New Roman"/>
              </a:rPr>
              <a:t>Br. 6800</a:t>
            </a:r>
            <a:endParaRPr lang="en-US" sz="2000" dirty="0">
              <a:ea typeface="Calibri"/>
              <a:cs typeface="Times New Roman"/>
            </a:endParaRPr>
          </a:p>
          <a:p>
            <a:pPr marL="0" marR="0" indent="0" algn="just">
              <a:lnSpc>
                <a:spcPct val="150000"/>
              </a:lnSpc>
              <a:spcBef>
                <a:spcPts val="0"/>
              </a:spcBef>
              <a:spcAft>
                <a:spcPts val="1000"/>
              </a:spcAft>
              <a:buNone/>
            </a:pPr>
            <a:r>
              <a:rPr lang="en-US" sz="2000" dirty="0" smtClean="0">
                <a:latin typeface="Times New Roman"/>
                <a:ea typeface="Calibri"/>
                <a:cs typeface="Times New Roman"/>
              </a:rPr>
              <a:t>Total </a:t>
            </a:r>
            <a:r>
              <a:rPr lang="en-US" sz="2000" dirty="0">
                <a:latin typeface="Times New Roman"/>
                <a:ea typeface="Calibri"/>
                <a:cs typeface="Times New Roman"/>
              </a:rPr>
              <a:t>revenue= Birr 70/share X 100 share = </a:t>
            </a:r>
            <a:r>
              <a:rPr lang="en-US" sz="2000" u="dbl" dirty="0">
                <a:latin typeface="Times New Roman"/>
                <a:ea typeface="Calibri"/>
                <a:cs typeface="Times New Roman"/>
              </a:rPr>
              <a:t>$ 7000</a:t>
            </a:r>
            <a:r>
              <a:rPr lang="en-US" sz="2000" dirty="0">
                <a:latin typeface="Times New Roman"/>
                <a:ea typeface="Calibri"/>
                <a:cs typeface="Times New Roman"/>
              </a:rPr>
              <a:t> </a:t>
            </a:r>
            <a:endParaRPr lang="en-US" sz="2000" dirty="0">
              <a:ea typeface="Calibri"/>
              <a:cs typeface="Times New Roman"/>
            </a:endParaRPr>
          </a:p>
          <a:p>
            <a:pPr marL="0" marR="0" indent="0" algn="just">
              <a:lnSpc>
                <a:spcPct val="150000"/>
              </a:lnSpc>
              <a:spcBef>
                <a:spcPts val="0"/>
              </a:spcBef>
              <a:spcAft>
                <a:spcPts val="1000"/>
              </a:spcAft>
              <a:buNone/>
            </a:pPr>
            <a:r>
              <a:rPr lang="en-US" sz="2000" b="1" dirty="0" smtClean="0">
                <a:latin typeface="Times New Roman"/>
                <a:ea typeface="Calibri"/>
                <a:cs typeface="Times New Roman"/>
              </a:rPr>
              <a:t>   </a:t>
            </a:r>
            <a:r>
              <a:rPr lang="en-US" sz="2000" b="1" dirty="0">
                <a:latin typeface="Times New Roman"/>
                <a:ea typeface="Calibri"/>
                <a:cs typeface="Times New Roman"/>
              </a:rPr>
              <a:t>Net gain = 7000 – 6800 = </a:t>
            </a:r>
            <a:r>
              <a:rPr lang="en-US" sz="2000" b="1" u="dbl" dirty="0">
                <a:latin typeface="Times New Roman"/>
                <a:ea typeface="Calibri"/>
                <a:cs typeface="Times New Roman"/>
              </a:rPr>
              <a:t>Birr 200</a:t>
            </a:r>
            <a:r>
              <a:rPr lang="en-US" sz="2000" b="1" dirty="0">
                <a:latin typeface="Times New Roman"/>
                <a:ea typeface="Calibri"/>
                <a:cs typeface="Times New Roman"/>
              </a:rPr>
              <a:t> </a:t>
            </a:r>
            <a:endParaRPr lang="en-US" sz="2000" dirty="0">
              <a:ea typeface="Calibri"/>
              <a:cs typeface="Times New Roman"/>
            </a:endParaRPr>
          </a:p>
          <a:p>
            <a:endParaRPr lang="en-US" sz="2000" dirty="0"/>
          </a:p>
        </p:txBody>
      </p:sp>
    </p:spTree>
    <p:extLst>
      <p:ext uri="{BB962C8B-B14F-4D97-AF65-F5344CB8AC3E}">
        <p14:creationId xmlns:p14="http://schemas.microsoft.com/office/powerpoint/2010/main" val="276931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Reading assignment</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Times New Roman" pitchFamily="18" charset="0"/>
                <a:cs typeface="Times New Roman" pitchFamily="18" charset="0"/>
              </a:rPr>
              <a:t>Explain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the difference between future and option?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375455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indent="0" algn="just">
              <a:buNone/>
            </a:pPr>
            <a:r>
              <a:rPr lang="en-US" sz="2800" b="1" dirty="0" smtClean="0">
                <a:effectLst/>
                <a:latin typeface="Times New Roman"/>
                <a:ea typeface="Calibri"/>
              </a:rPr>
              <a:t>D. Warrants</a:t>
            </a:r>
            <a:r>
              <a:rPr lang="en-US" sz="2800" dirty="0" smtClean="0">
                <a:effectLst/>
                <a:latin typeface="Times New Roman"/>
                <a:ea typeface="Calibri"/>
              </a:rPr>
              <a:t>: Options generally have lives of up to one year. The majority of options traded on exchanges have maximum maturity of nine months. Longer dated options are called Warrants and are generally traded over-the counter</a:t>
            </a:r>
          </a:p>
          <a:p>
            <a:pPr marL="0" indent="0" algn="just">
              <a:buNone/>
            </a:pPr>
            <a:r>
              <a:rPr lang="en-US" sz="2800" b="1" dirty="0" smtClean="0">
                <a:latin typeface="Times New Roman"/>
                <a:ea typeface="Calibri"/>
                <a:cs typeface="Times New Roman"/>
              </a:rPr>
              <a:t>E. </a:t>
            </a:r>
            <a:r>
              <a:rPr lang="en-US" sz="2800" b="1" dirty="0" smtClean="0">
                <a:effectLst/>
                <a:latin typeface="Times New Roman"/>
                <a:ea typeface="Calibri"/>
                <a:cs typeface="Times New Roman"/>
              </a:rPr>
              <a:t>Swaps</a:t>
            </a:r>
            <a:r>
              <a:rPr lang="en-US" sz="2800" dirty="0" smtClean="0">
                <a:effectLst/>
                <a:latin typeface="Times New Roman"/>
                <a:ea typeface="Calibri"/>
                <a:cs typeface="Times New Roman"/>
              </a:rPr>
              <a:t>: Swaps are private agreements between two parties to exchange </a:t>
            </a:r>
            <a:r>
              <a:rPr lang="en-US" sz="2800" b="1" dirty="0" smtClean="0">
                <a:effectLst/>
                <a:latin typeface="Times New Roman"/>
                <a:ea typeface="Calibri"/>
                <a:cs typeface="Times New Roman"/>
              </a:rPr>
              <a:t>cash flows </a:t>
            </a:r>
            <a:r>
              <a:rPr lang="en-US" sz="2800" dirty="0" smtClean="0">
                <a:effectLst/>
                <a:latin typeface="Times New Roman"/>
                <a:ea typeface="Calibri"/>
                <a:cs typeface="Times New Roman"/>
              </a:rPr>
              <a:t>in the future according to a prearranged formula. They can be regarded as portfolios of forward contracts. The two commonly used swaps are :</a:t>
            </a:r>
            <a:endParaRPr lang="en-US" sz="2400" dirty="0">
              <a:ea typeface="Calibri"/>
              <a:cs typeface="Times New Roman"/>
            </a:endParaRPr>
          </a:p>
          <a:p>
            <a:pPr algn="just"/>
            <a:endParaRPr lang="en-US" sz="2800" dirty="0"/>
          </a:p>
        </p:txBody>
      </p:sp>
    </p:spTree>
    <p:extLst>
      <p:ext uri="{BB962C8B-B14F-4D97-AF65-F5344CB8AC3E}">
        <p14:creationId xmlns:p14="http://schemas.microsoft.com/office/powerpoint/2010/main" val="17020967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152400" y="1143000"/>
            <a:ext cx="8839200" cy="5638800"/>
          </a:xfrm>
        </p:spPr>
        <p:txBody>
          <a:bodyPr>
            <a:noAutofit/>
          </a:bodyPr>
          <a:lstStyle/>
          <a:p>
            <a:pPr marL="0" marR="0" algn="just">
              <a:lnSpc>
                <a:spcPct val="150000"/>
              </a:lnSpc>
              <a:spcBef>
                <a:spcPts val="0"/>
              </a:spcBef>
              <a:spcAft>
                <a:spcPts val="0"/>
              </a:spcAft>
            </a:pPr>
            <a:r>
              <a:rPr lang="en-US" sz="2800" b="1" i="1" dirty="0" smtClean="0">
                <a:effectLst/>
                <a:latin typeface="Times New Roman" pitchFamily="18" charset="0"/>
                <a:ea typeface="Calibri"/>
                <a:cs typeface="Times New Roman" pitchFamily="18" charset="0"/>
              </a:rPr>
              <a:t>Interest rate swaps</a:t>
            </a:r>
            <a:r>
              <a:rPr lang="en-US" sz="2800" b="1" dirty="0" smtClean="0">
                <a:effectLst/>
                <a:latin typeface="Times New Roman" pitchFamily="18" charset="0"/>
                <a:ea typeface="Calibri"/>
                <a:cs typeface="Times New Roman" pitchFamily="18" charset="0"/>
              </a:rPr>
              <a:t>:</a:t>
            </a:r>
            <a:r>
              <a:rPr lang="en-US" sz="2800" dirty="0" smtClean="0">
                <a:effectLst/>
                <a:latin typeface="Times New Roman" pitchFamily="18" charset="0"/>
                <a:ea typeface="Calibri"/>
                <a:cs typeface="Times New Roman" pitchFamily="18" charset="0"/>
              </a:rPr>
              <a:t> These entail swapping only the interest related cash flows between the parties in the same currency or it refers to exchanging of fixed rate obligation with floating rate obligation.</a:t>
            </a:r>
            <a:endParaRPr lang="en-US" sz="2800" dirty="0">
              <a:latin typeface="Times New Roman" pitchFamily="18" charset="0"/>
              <a:ea typeface="Calibri"/>
              <a:cs typeface="Times New Roman" pitchFamily="18" charset="0"/>
            </a:endParaRPr>
          </a:p>
          <a:p>
            <a:pPr marL="0" marR="0" algn="just">
              <a:lnSpc>
                <a:spcPct val="150000"/>
              </a:lnSpc>
              <a:spcBef>
                <a:spcPts val="0"/>
              </a:spcBef>
              <a:spcAft>
                <a:spcPts val="0"/>
              </a:spcAft>
            </a:pPr>
            <a:r>
              <a:rPr lang="en-US" sz="2800" b="1" i="1" dirty="0" smtClean="0">
                <a:effectLst/>
                <a:latin typeface="Times New Roman" pitchFamily="18" charset="0"/>
                <a:ea typeface="Calibri"/>
                <a:cs typeface="Times New Roman" pitchFamily="18" charset="0"/>
              </a:rPr>
              <a:t>Currency swaps</a:t>
            </a:r>
            <a:r>
              <a:rPr lang="en-US" sz="2800" b="1" dirty="0" smtClean="0">
                <a:effectLst/>
                <a:latin typeface="Times New Roman" pitchFamily="18" charset="0"/>
                <a:ea typeface="Calibri"/>
                <a:cs typeface="Times New Roman" pitchFamily="18" charset="0"/>
              </a:rPr>
              <a:t>: </a:t>
            </a:r>
            <a:r>
              <a:rPr lang="en-US" sz="2800" dirty="0" smtClean="0">
                <a:effectLst/>
                <a:latin typeface="Times New Roman" pitchFamily="18" charset="0"/>
                <a:ea typeface="Calibri"/>
                <a:cs typeface="Times New Roman" pitchFamily="18" charset="0"/>
              </a:rPr>
              <a:t>These entail swapping both principal and interest between the parties, with the cash flows in one direction being in a different currency than those in the opposite direction or it refers to the agreement to exchange currency differentials.</a:t>
            </a:r>
            <a:endParaRPr lang="en-US" sz="2800" dirty="0">
              <a:latin typeface="Times New Roman" pitchFamily="18" charset="0"/>
              <a:ea typeface="Calibri"/>
              <a:cs typeface="Times New Roman" pitchFamily="18" charset="0"/>
            </a:endParaRPr>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2341283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latin typeface="Times New Roman" pitchFamily="18" charset="0"/>
                <a:cs typeface="Times New Roman" pitchFamily="18" charset="0"/>
              </a:rPr>
              <a:t>Example: Interest </a:t>
            </a:r>
            <a:r>
              <a:rPr lang="en-US" b="1" dirty="0" smtClean="0">
                <a:solidFill>
                  <a:srgbClr val="FF0000"/>
                </a:solidFill>
                <a:latin typeface="Times New Roman" pitchFamily="18" charset="0"/>
                <a:cs typeface="Times New Roman" pitchFamily="18" charset="0"/>
              </a:rPr>
              <a:t>Rate Swap</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a:solidFill>
                  <a:prstClr val="black"/>
                </a:solidFill>
                <a:latin typeface="Times New Roman" pitchFamily="18" charset="0"/>
                <a:cs typeface="Times New Roman" pitchFamily="18" charset="0"/>
              </a:rPr>
              <a:t>If company A issues bond to </a:t>
            </a:r>
            <a:r>
              <a:rPr lang="en-US" dirty="0" err="1">
                <a:solidFill>
                  <a:prstClr val="black"/>
                </a:solidFill>
                <a:latin typeface="Times New Roman" pitchFamily="18" charset="0"/>
                <a:cs typeface="Times New Roman" pitchFamily="18" charset="0"/>
              </a:rPr>
              <a:t>Mr</a:t>
            </a:r>
            <a:r>
              <a:rPr lang="en-US" dirty="0">
                <a:solidFill>
                  <a:prstClr val="black"/>
                </a:solidFill>
                <a:latin typeface="Times New Roman" pitchFamily="18" charset="0"/>
                <a:cs typeface="Times New Roman" pitchFamily="18" charset="0"/>
              </a:rPr>
              <a:t> x at a floating rate and on the other hand company B issues </a:t>
            </a:r>
            <a:r>
              <a:rPr lang="en-US" dirty="0" err="1">
                <a:solidFill>
                  <a:prstClr val="black"/>
                </a:solidFill>
                <a:latin typeface="Times New Roman" pitchFamily="18" charset="0"/>
                <a:cs typeface="Times New Roman" pitchFamily="18" charset="0"/>
              </a:rPr>
              <a:t>issues</a:t>
            </a:r>
            <a:r>
              <a:rPr lang="en-US" dirty="0">
                <a:solidFill>
                  <a:prstClr val="black"/>
                </a:solidFill>
                <a:latin typeface="Times New Roman" pitchFamily="18" charset="0"/>
                <a:cs typeface="Times New Roman" pitchFamily="18" charset="0"/>
              </a:rPr>
              <a:t> bond to </a:t>
            </a:r>
            <a:r>
              <a:rPr lang="en-US" dirty="0" err="1">
                <a:solidFill>
                  <a:prstClr val="black"/>
                </a:solidFill>
                <a:latin typeface="Times New Roman" pitchFamily="18" charset="0"/>
                <a:cs typeface="Times New Roman" pitchFamily="18" charset="0"/>
              </a:rPr>
              <a:t>Mr</a:t>
            </a:r>
            <a:r>
              <a:rPr lang="en-US" dirty="0">
                <a:solidFill>
                  <a:prstClr val="black"/>
                </a:solidFill>
                <a:latin typeface="Times New Roman" pitchFamily="18" charset="0"/>
                <a:cs typeface="Times New Roman" pitchFamily="18" charset="0"/>
              </a:rPr>
              <a:t> y at a fixed interest rate obligation and if later the cash flow of company A is stable where as the cash flow of company B is fluctuating, both companies can enter interest rate swap in order to avoid interest rate risk (</a:t>
            </a:r>
            <a:r>
              <a:rPr lang="en-US" dirty="0" err="1">
                <a:solidFill>
                  <a:prstClr val="black"/>
                </a:solidFill>
                <a:latin typeface="Times New Roman" pitchFamily="18" charset="0"/>
                <a:cs typeface="Times New Roman" pitchFamily="18" charset="0"/>
              </a:rPr>
              <a:t>i.e</a:t>
            </a:r>
            <a:r>
              <a:rPr lang="en-US" dirty="0">
                <a:solidFill>
                  <a:prstClr val="black"/>
                </a:solidFill>
                <a:latin typeface="Times New Roman" pitchFamily="18" charset="0"/>
                <a:cs typeface="Times New Roman" pitchFamily="18" charset="0"/>
              </a:rPr>
              <a:t> company A should pay fixed interest to </a:t>
            </a:r>
            <a:r>
              <a:rPr lang="en-US" dirty="0" err="1">
                <a:solidFill>
                  <a:prstClr val="black"/>
                </a:solidFill>
                <a:latin typeface="Times New Roman" pitchFamily="18" charset="0"/>
                <a:cs typeface="Times New Roman" pitchFamily="18" charset="0"/>
              </a:rPr>
              <a:t>Mr</a:t>
            </a:r>
            <a:r>
              <a:rPr lang="en-US" dirty="0">
                <a:solidFill>
                  <a:prstClr val="black"/>
                </a:solidFill>
                <a:latin typeface="Times New Roman" pitchFamily="18" charset="0"/>
                <a:cs typeface="Times New Roman" pitchFamily="18" charset="0"/>
              </a:rPr>
              <a:t> B and company B pays floating rate to </a:t>
            </a:r>
            <a:r>
              <a:rPr lang="en-US" dirty="0" err="1">
                <a:solidFill>
                  <a:prstClr val="black"/>
                </a:solidFill>
                <a:latin typeface="Times New Roman" pitchFamily="18" charset="0"/>
                <a:cs typeface="Times New Roman" pitchFamily="18" charset="0"/>
              </a:rPr>
              <a:t>Mr</a:t>
            </a:r>
            <a:r>
              <a:rPr lang="en-US" dirty="0">
                <a:solidFill>
                  <a:prstClr val="black"/>
                </a:solidFill>
                <a:latin typeface="Times New Roman" pitchFamily="18" charset="0"/>
                <a:cs typeface="Times New Roman" pitchFamily="18" charset="0"/>
              </a:rPr>
              <a:t> A).</a:t>
            </a:r>
            <a:endParaRPr lang="en-US" dirty="0"/>
          </a:p>
        </p:txBody>
      </p:sp>
    </p:spTree>
    <p:extLst>
      <p:ext uri="{BB962C8B-B14F-4D97-AF65-F5344CB8AC3E}">
        <p14:creationId xmlns:p14="http://schemas.microsoft.com/office/powerpoint/2010/main" val="5704172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Times New Roman" pitchFamily="18" charset="0"/>
                <a:cs typeface="Times New Roman" pitchFamily="18" charset="0"/>
              </a:rPr>
              <a:t>Example: Currency Swap</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Autofit/>
          </a:bodyPr>
          <a:lstStyle/>
          <a:p>
            <a:pPr marL="0" indent="0" algn="just">
              <a:buNone/>
            </a:pPr>
            <a:r>
              <a:rPr lang="en-US" sz="2800" dirty="0" smtClean="0">
                <a:latin typeface="Times New Roman" pitchFamily="18" charset="0"/>
                <a:cs typeface="Times New Roman" pitchFamily="18" charset="0"/>
              </a:rPr>
              <a:t>Assume that </a:t>
            </a:r>
            <a:r>
              <a:rPr lang="en-US" sz="2800" dirty="0" err="1" smtClean="0">
                <a:latin typeface="Times New Roman" pitchFamily="18" charset="0"/>
                <a:cs typeface="Times New Roman" pitchFamily="18" charset="0"/>
              </a:rPr>
              <a:t>Mr</a:t>
            </a:r>
            <a:r>
              <a:rPr lang="en-US" sz="2800" dirty="0" smtClean="0">
                <a:latin typeface="Times New Roman" pitchFamily="18" charset="0"/>
                <a:cs typeface="Times New Roman" pitchFamily="18" charset="0"/>
              </a:rPr>
              <a:t> x who is living in US wants to invest in Ethiopia by borrowing dollar in US and again assume that </a:t>
            </a:r>
            <a:r>
              <a:rPr lang="en-US" sz="2800" dirty="0" err="1" smtClean="0">
                <a:latin typeface="Times New Roman" pitchFamily="18" charset="0"/>
                <a:cs typeface="Times New Roman" pitchFamily="18" charset="0"/>
              </a:rPr>
              <a:t>Mr</a:t>
            </a:r>
            <a:r>
              <a:rPr lang="en-US" sz="2800" dirty="0" smtClean="0">
                <a:latin typeface="Times New Roman" pitchFamily="18" charset="0"/>
                <a:cs typeface="Times New Roman" pitchFamily="18" charset="0"/>
              </a:rPr>
              <a:t> y who is an Ethiopian investor wants to invest in US by borrowing in Ethiopia. In this case the two parties enter currency swap to avoid foreign exchange risk b/c both parties are required to pay interest rate and principal amount in terms of their respective country currency, so by exchanging the payment of interest and principal amount, they can avoid currency risk (i.e. </a:t>
            </a:r>
            <a:r>
              <a:rPr lang="en-US" sz="2800" dirty="0" err="1" smtClean="0">
                <a:latin typeface="Times New Roman" pitchFamily="18" charset="0"/>
                <a:cs typeface="Times New Roman" pitchFamily="18" charset="0"/>
              </a:rPr>
              <a:t>Mr</a:t>
            </a:r>
            <a:r>
              <a:rPr lang="en-US" sz="2800" dirty="0" smtClean="0">
                <a:latin typeface="Times New Roman" pitchFamily="18" charset="0"/>
                <a:cs typeface="Times New Roman" pitchFamily="18" charset="0"/>
              </a:rPr>
              <a:t> x pays for </a:t>
            </a:r>
            <a:r>
              <a:rPr lang="en-US" sz="2800" dirty="0" err="1" smtClean="0">
                <a:latin typeface="Times New Roman" pitchFamily="18" charset="0"/>
                <a:cs typeface="Times New Roman" pitchFamily="18" charset="0"/>
              </a:rPr>
              <a:t>Mr</a:t>
            </a:r>
            <a:r>
              <a:rPr lang="en-US" sz="2800" dirty="0" smtClean="0">
                <a:latin typeface="Times New Roman" pitchFamily="18" charset="0"/>
                <a:cs typeface="Times New Roman" pitchFamily="18" charset="0"/>
              </a:rPr>
              <a:t> y and </a:t>
            </a:r>
            <a:r>
              <a:rPr lang="en-US" sz="2800" dirty="0" err="1" smtClean="0">
                <a:latin typeface="Times New Roman" pitchFamily="18" charset="0"/>
                <a:cs typeface="Times New Roman" pitchFamily="18" charset="0"/>
              </a:rPr>
              <a:t>Mr</a:t>
            </a:r>
            <a:r>
              <a:rPr lang="en-US" sz="2800" dirty="0" smtClean="0">
                <a:latin typeface="Times New Roman" pitchFamily="18" charset="0"/>
                <a:cs typeface="Times New Roman" pitchFamily="18" charset="0"/>
              </a:rPr>
              <a:t> y pays for </a:t>
            </a:r>
            <a:r>
              <a:rPr lang="en-US" sz="2800" dirty="0" err="1" smtClean="0">
                <a:latin typeface="Times New Roman" pitchFamily="18" charset="0"/>
                <a:cs typeface="Times New Roman" pitchFamily="18" charset="0"/>
              </a:rPr>
              <a:t>Mr</a:t>
            </a:r>
            <a:r>
              <a:rPr lang="en-US" sz="2800" dirty="0" smtClean="0">
                <a:latin typeface="Times New Roman" pitchFamily="18" charset="0"/>
                <a:cs typeface="Times New Roman" pitchFamily="18" charset="0"/>
              </a:rPr>
              <a:t> x b/c both parties are earning with respect to the currency of their investing country)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80363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rPr>
              <a:t>Pricing of Derivatives</a:t>
            </a:r>
            <a:endParaRPr lang="en-US" dirty="0"/>
          </a:p>
        </p:txBody>
      </p:sp>
      <p:sp>
        <p:nvSpPr>
          <p:cNvPr id="3" name="Content Placeholder 2"/>
          <p:cNvSpPr>
            <a:spLocks noGrp="1"/>
          </p:cNvSpPr>
          <p:nvPr>
            <p:ph idx="1"/>
          </p:nvPr>
        </p:nvSpPr>
        <p:spPr/>
        <p:txBody>
          <a:bodyPr>
            <a:normAutofit fontScale="92500"/>
          </a:bodyPr>
          <a:lstStyle/>
          <a:p>
            <a:pPr marL="514350" indent="-514350" algn="just">
              <a:buAutoNum type="arabicPeriod"/>
            </a:pPr>
            <a:r>
              <a:rPr lang="en-US" b="1" dirty="0" smtClean="0">
                <a:latin typeface="Times New Roman" pitchFamily="18" charset="0"/>
                <a:cs typeface="Times New Roman" pitchFamily="18" charset="0"/>
              </a:rPr>
              <a:t>Pricing </a:t>
            </a:r>
            <a:r>
              <a:rPr lang="en-US" b="1" dirty="0">
                <a:latin typeface="Times New Roman" pitchFamily="18" charset="0"/>
                <a:cs typeface="Times New Roman" pitchFamily="18" charset="0"/>
              </a:rPr>
              <a:t>of </a:t>
            </a:r>
            <a:r>
              <a:rPr lang="en-US" b="1" dirty="0" smtClean="0">
                <a:latin typeface="Times New Roman" pitchFamily="18" charset="0"/>
                <a:cs typeface="Times New Roman" pitchFamily="18" charset="0"/>
              </a:rPr>
              <a:t>Futures</a:t>
            </a:r>
          </a:p>
          <a:p>
            <a:pPr marL="0" indent="0" algn="just">
              <a:buNone/>
            </a:pPr>
            <a:r>
              <a:rPr lang="en-US" dirty="0">
                <a:latin typeface="Times New Roman" pitchFamily="18" charset="0"/>
                <a:cs typeface="Times New Roman" pitchFamily="18" charset="0"/>
              </a:rPr>
              <a:t>The relationship between futures price and spot price can be written in terms of </a:t>
            </a:r>
            <a:r>
              <a:rPr lang="en-US" dirty="0" smtClean="0">
                <a:latin typeface="Times New Roman" pitchFamily="18" charset="0"/>
                <a:cs typeface="Times New Roman" pitchFamily="18" charset="0"/>
              </a:rPr>
              <a:t>cost of </a:t>
            </a:r>
            <a:r>
              <a:rPr lang="en-US" dirty="0">
                <a:latin typeface="Times New Roman" pitchFamily="18" charset="0"/>
                <a:cs typeface="Times New Roman" pitchFamily="18" charset="0"/>
              </a:rPr>
              <a:t>carry. "Cost of </a:t>
            </a:r>
            <a:r>
              <a:rPr lang="en-US" dirty="0" smtClean="0">
                <a:latin typeface="Times New Roman" pitchFamily="18" charset="0"/>
                <a:cs typeface="Times New Roman" pitchFamily="18" charset="0"/>
              </a:rPr>
              <a:t>Carry” includes </a:t>
            </a:r>
            <a:r>
              <a:rPr lang="en-US" dirty="0">
                <a:latin typeface="Times New Roman" pitchFamily="18" charset="0"/>
                <a:cs typeface="Times New Roman" pitchFamily="18" charset="0"/>
              </a:rPr>
              <a:t>storage </a:t>
            </a:r>
            <a:r>
              <a:rPr lang="en-US" dirty="0" smtClean="0">
                <a:latin typeface="Times New Roman" pitchFamily="18" charset="0"/>
                <a:cs typeface="Times New Roman" pitchFamily="18" charset="0"/>
              </a:rPr>
              <a:t>costs, transportation </a:t>
            </a:r>
            <a:r>
              <a:rPr lang="en-US" dirty="0">
                <a:latin typeface="Times New Roman" pitchFamily="18" charset="0"/>
                <a:cs typeface="Times New Roman" pitchFamily="18" charset="0"/>
              </a:rPr>
              <a:t>costs, insurance costs, interest costs, </a:t>
            </a:r>
            <a:r>
              <a:rPr lang="en-US" dirty="0" smtClean="0">
                <a:latin typeface="Times New Roman" pitchFamily="18" charset="0"/>
                <a:cs typeface="Times New Roman" pitchFamily="18" charset="0"/>
              </a:rPr>
              <a:t>other opportunity </a:t>
            </a:r>
            <a:r>
              <a:rPr lang="en-US" dirty="0">
                <a:latin typeface="Times New Roman" pitchFamily="18" charset="0"/>
                <a:cs typeface="Times New Roman" pitchFamily="18" charset="0"/>
              </a:rPr>
              <a:t>costs as well as interest/dividend receipts and other opportunity benefits.</a:t>
            </a:r>
          </a:p>
          <a:p>
            <a:pPr marL="0" indent="0" algn="just">
              <a:buNone/>
            </a:pPr>
            <a:r>
              <a:rPr lang="en-US" b="1" dirty="0">
                <a:latin typeface="Times New Roman" pitchFamily="18" charset="0"/>
                <a:cs typeface="Times New Roman" pitchFamily="18" charset="0"/>
              </a:rPr>
              <a:t>Futures Price = Spot (Cash) Price + Cost of Carry</a:t>
            </a:r>
          </a:p>
        </p:txBody>
      </p:sp>
    </p:spTree>
    <p:extLst>
      <p:ext uri="{BB962C8B-B14F-4D97-AF65-F5344CB8AC3E}">
        <p14:creationId xmlns:p14="http://schemas.microsoft.com/office/powerpoint/2010/main" val="14914910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en-US" sz="2800" dirty="0" smtClean="0">
                <a:latin typeface="Times New Roman" pitchFamily="18" charset="0"/>
                <a:cs typeface="Times New Roman" pitchFamily="18" charset="0"/>
              </a:rPr>
              <a:t>2. </a:t>
            </a:r>
            <a:r>
              <a:rPr lang="en-US" sz="2800" b="1" dirty="0">
                <a:latin typeface="Times New Roman" pitchFamily="18" charset="0"/>
                <a:cs typeface="Times New Roman" pitchFamily="18" charset="0"/>
              </a:rPr>
              <a:t>Pricing of </a:t>
            </a:r>
            <a:r>
              <a:rPr lang="en-US" sz="2800" b="1" dirty="0" smtClean="0">
                <a:latin typeface="Times New Roman" pitchFamily="18" charset="0"/>
                <a:cs typeface="Times New Roman" pitchFamily="18" charset="0"/>
              </a:rPr>
              <a:t>Options</a:t>
            </a:r>
          </a:p>
          <a:p>
            <a:pPr marL="0" indent="0" algn="just">
              <a:buNone/>
            </a:pPr>
            <a:r>
              <a:rPr lang="en-US" sz="2800" dirty="0">
                <a:latin typeface="Times New Roman" pitchFamily="18" charset="0"/>
                <a:cs typeface="Times New Roman" pitchFamily="18" charset="0"/>
              </a:rPr>
              <a:t>The price of the option is known as </a:t>
            </a:r>
            <a:r>
              <a:rPr lang="en-US" sz="2800" dirty="0" smtClean="0">
                <a:latin typeface="Times New Roman" pitchFamily="18" charset="0"/>
                <a:cs typeface="Times New Roman" pitchFamily="18" charset="0"/>
              </a:rPr>
              <a:t>the premium</a:t>
            </a:r>
            <a:r>
              <a:rPr lang="en-US" sz="2800" dirty="0">
                <a:latin typeface="Times New Roman" pitchFamily="18" charset="0"/>
                <a:cs typeface="Times New Roman" pitchFamily="18" charset="0"/>
              </a:rPr>
              <a:t>. Option Premium is the price </a:t>
            </a:r>
            <a:r>
              <a:rPr lang="en-US" sz="2800" dirty="0" smtClean="0">
                <a:latin typeface="Times New Roman" pitchFamily="18" charset="0"/>
                <a:cs typeface="Times New Roman" pitchFamily="18" charset="0"/>
              </a:rPr>
              <a:t>the buyer </a:t>
            </a:r>
            <a:r>
              <a:rPr lang="en-US" sz="2800" dirty="0">
                <a:latin typeface="Times New Roman" pitchFamily="18" charset="0"/>
                <a:cs typeface="Times New Roman" pitchFamily="18" charset="0"/>
              </a:rPr>
              <a:t>has to pay the seller to purchase the right to buy/sell the asset at the strike </a:t>
            </a:r>
            <a:r>
              <a:rPr lang="en-US" sz="2800" dirty="0" smtClean="0">
                <a:latin typeface="Times New Roman" pitchFamily="18" charset="0"/>
                <a:cs typeface="Times New Roman" pitchFamily="18" charset="0"/>
              </a:rPr>
              <a:t>price. Option </a:t>
            </a:r>
            <a:r>
              <a:rPr lang="en-US" sz="2800" dirty="0">
                <a:latin typeface="Times New Roman" pitchFamily="18" charset="0"/>
                <a:cs typeface="Times New Roman" pitchFamily="18" charset="0"/>
              </a:rPr>
              <a:t>premiums can be divided into two components: </a:t>
            </a:r>
            <a:r>
              <a:rPr lang="en-US" sz="2800" dirty="0">
                <a:solidFill>
                  <a:srgbClr val="FF0000"/>
                </a:solidFill>
                <a:latin typeface="Times New Roman" pitchFamily="18" charset="0"/>
                <a:cs typeface="Times New Roman" pitchFamily="18" charset="0"/>
              </a:rPr>
              <a:t>time value and intrinsic value</a:t>
            </a:r>
            <a:r>
              <a:rPr lang="en-US" sz="2800" dirty="0" smtClean="0">
                <a:solidFill>
                  <a:srgbClr val="FF0000"/>
                </a:solidFill>
                <a:latin typeface="Times New Roman" pitchFamily="18" charset="0"/>
                <a:cs typeface="Times New Roman" pitchFamily="18" charset="0"/>
              </a:rPr>
              <a:t>.</a:t>
            </a:r>
          </a:p>
          <a:p>
            <a:pPr marL="0" indent="0" algn="just">
              <a:buNone/>
            </a:pPr>
            <a:r>
              <a:rPr lang="en-US" sz="2800" b="1" dirty="0">
                <a:latin typeface="Times New Roman"/>
              </a:rPr>
              <a:t>Option Premium = Intrinsic Value + Time </a:t>
            </a:r>
            <a:r>
              <a:rPr lang="en-US" sz="2800" b="1" dirty="0" smtClean="0">
                <a:latin typeface="Times New Roman"/>
              </a:rPr>
              <a:t>Value</a:t>
            </a:r>
          </a:p>
          <a:p>
            <a:pPr marL="0" indent="0" algn="just">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771101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i="0" u="none" strike="noStrike" baseline="0" dirty="0" smtClean="0">
                <a:latin typeface="Times New Roman" pitchFamily="18" charset="0"/>
                <a:cs typeface="Times New Roman" pitchFamily="18" charset="0"/>
              </a:rPr>
              <a:t>Three Primary ways by which Capital </a:t>
            </a:r>
            <a:r>
              <a:rPr lang="en-US" sz="3200" b="1" dirty="0">
                <a:latin typeface="Times New Roman" pitchFamily="18" charset="0"/>
                <a:cs typeface="Times New Roman" pitchFamily="18" charset="0"/>
              </a:rPr>
              <a:t>i</a:t>
            </a:r>
            <a:r>
              <a:rPr lang="en-US" sz="3200" b="1" i="0" u="none" strike="noStrike" baseline="0" dirty="0" smtClean="0">
                <a:latin typeface="Times New Roman" pitchFamily="18" charset="0"/>
                <a:cs typeface="Times New Roman" pitchFamily="18" charset="0"/>
              </a:rPr>
              <a:t>s</a:t>
            </a:r>
            <a:br>
              <a:rPr lang="en-US" sz="3200" b="1" i="0" u="none" strike="noStrike" baseline="0" dirty="0" smtClean="0">
                <a:latin typeface="Times New Roman" pitchFamily="18" charset="0"/>
                <a:cs typeface="Times New Roman" pitchFamily="18" charset="0"/>
              </a:rPr>
            </a:br>
            <a:r>
              <a:rPr lang="en-US" sz="3200" b="1" i="0" u="none" strike="noStrike" baseline="0" dirty="0" smtClean="0">
                <a:latin typeface="Times New Roman" pitchFamily="18" charset="0"/>
                <a:cs typeface="Times New Roman" pitchFamily="18" charset="0"/>
              </a:rPr>
              <a:t>Transferred between Savers and</a:t>
            </a:r>
            <a:br>
              <a:rPr lang="en-US" sz="3200" b="1" i="0" u="none" strike="noStrike" baseline="0" dirty="0" smtClean="0">
                <a:latin typeface="Times New Roman" pitchFamily="18" charset="0"/>
                <a:cs typeface="Times New Roman" pitchFamily="18" charset="0"/>
              </a:rPr>
            </a:br>
            <a:r>
              <a:rPr lang="en-US" sz="3200" b="1" i="0" u="none" strike="noStrike" baseline="0" dirty="0" smtClean="0">
                <a:latin typeface="Times New Roman" pitchFamily="18" charset="0"/>
                <a:cs typeface="Times New Roman" pitchFamily="18" charset="0"/>
              </a:rPr>
              <a:t>Borrowers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029200"/>
          </a:xfrm>
        </p:spPr>
        <p:txBody>
          <a:bodyPr>
            <a:normAutofit/>
          </a:bodyPr>
          <a:lstStyle/>
          <a:p>
            <a:pPr marL="514350" indent="-514350" algn="just">
              <a:buAutoNum type="arabicPeriod"/>
            </a:pPr>
            <a:r>
              <a:rPr lang="en-US" sz="2800" b="1" i="1" dirty="0" smtClean="0">
                <a:solidFill>
                  <a:srgbClr val="FF0000"/>
                </a:solidFill>
                <a:latin typeface="Times New Roman" pitchFamily="18" charset="0"/>
                <a:cs typeface="Times New Roman" pitchFamily="18" charset="0"/>
              </a:rPr>
              <a:t>Direct Transfer</a:t>
            </a:r>
          </a:p>
          <a:p>
            <a:pPr algn="just"/>
            <a:r>
              <a:rPr lang="en-US" sz="2800" b="0" i="0" u="none" strike="noStrike" baseline="0" dirty="0" smtClean="0">
                <a:latin typeface="Times New Roman" pitchFamily="18" charset="0"/>
                <a:cs typeface="Times New Roman" pitchFamily="18" charset="0"/>
              </a:rPr>
              <a:t>Direct transfers of money and securities</a:t>
            </a:r>
            <a:r>
              <a:rPr lang="en-US" sz="2800" b="0" i="0" u="none" strike="noStrike" dirty="0" smtClean="0">
                <a:latin typeface="Times New Roman" pitchFamily="18" charset="0"/>
                <a:cs typeface="Times New Roman" pitchFamily="18" charset="0"/>
              </a:rPr>
              <a:t> </a:t>
            </a:r>
            <a:r>
              <a:rPr lang="en-US" sz="2800" b="0" i="0" u="none" strike="noStrike" baseline="0" dirty="0" smtClean="0">
                <a:latin typeface="Times New Roman" pitchFamily="18" charset="0"/>
                <a:cs typeface="Times New Roman" pitchFamily="18" charset="0"/>
              </a:rPr>
              <a:t>occur when a business sells its stocks or</a:t>
            </a:r>
            <a:r>
              <a:rPr lang="en-US" sz="2800" b="0" i="0" u="none" strike="noStrike" dirty="0" smtClean="0">
                <a:latin typeface="Times New Roman" pitchFamily="18" charset="0"/>
                <a:cs typeface="Times New Roman" pitchFamily="18" charset="0"/>
              </a:rPr>
              <a:t> </a:t>
            </a:r>
            <a:r>
              <a:rPr lang="en-US" sz="2800" b="0" i="0" u="none" strike="noStrike" baseline="0" dirty="0" smtClean="0">
                <a:latin typeface="Times New Roman" pitchFamily="18" charset="0"/>
                <a:cs typeface="Times New Roman" pitchFamily="18" charset="0"/>
              </a:rPr>
              <a:t>bonds directly to savers, without going</a:t>
            </a:r>
            <a:r>
              <a:rPr lang="en-US" sz="2800" b="0" i="0" u="none" strike="noStrike" dirty="0" smtClean="0">
                <a:latin typeface="Times New Roman" pitchFamily="18" charset="0"/>
                <a:cs typeface="Times New Roman" pitchFamily="18" charset="0"/>
              </a:rPr>
              <a:t> </a:t>
            </a:r>
            <a:r>
              <a:rPr lang="en-US" sz="2800" b="0" i="0" u="none" strike="noStrike" baseline="0" dirty="0" smtClean="0">
                <a:latin typeface="Times New Roman" pitchFamily="18" charset="0"/>
                <a:cs typeface="Times New Roman" pitchFamily="18" charset="0"/>
              </a:rPr>
              <a:t>through any type of financial institution.</a:t>
            </a:r>
          </a:p>
          <a:p>
            <a:pPr marL="0" indent="0" algn="just">
              <a:buNone/>
            </a:pPr>
            <a:r>
              <a:rPr lang="en-US" sz="2800" b="1" i="1" dirty="0" smtClean="0">
                <a:solidFill>
                  <a:srgbClr val="FF0000"/>
                </a:solidFill>
                <a:latin typeface="Times New Roman" pitchFamily="18" charset="0"/>
                <a:cs typeface="Times New Roman" pitchFamily="18" charset="0"/>
              </a:rPr>
              <a:t>2. Financial intermediary</a:t>
            </a:r>
          </a:p>
          <a:p>
            <a:pPr algn="just"/>
            <a:r>
              <a:rPr lang="en-US" sz="2800" b="0" i="0" u="none" strike="noStrike" baseline="0" dirty="0" smtClean="0">
                <a:latin typeface="Times New Roman"/>
              </a:rPr>
              <a:t>Transfers through financial intermediaries occur when a</a:t>
            </a:r>
            <a:r>
              <a:rPr lang="en-US" sz="2800" b="0" i="0" u="none" strike="noStrike" dirty="0" smtClean="0">
                <a:latin typeface="Times New Roman"/>
              </a:rPr>
              <a:t> </a:t>
            </a:r>
            <a:r>
              <a:rPr lang="en-US" sz="2800" b="0" i="0" u="none" strike="noStrike" baseline="0" dirty="0" smtClean="0">
                <a:latin typeface="Times New Roman"/>
              </a:rPr>
              <a:t>bank or mutual fund obtains funds from savers, issues</a:t>
            </a:r>
            <a:r>
              <a:rPr lang="en-US" sz="2800" b="0" i="0" u="none" strike="noStrike" dirty="0" smtClean="0">
                <a:latin typeface="Times New Roman"/>
              </a:rPr>
              <a:t> </a:t>
            </a:r>
            <a:r>
              <a:rPr lang="en-US" sz="2800" b="0" i="0" u="none" strike="noStrike" baseline="0" dirty="0" smtClean="0">
                <a:latin typeface="Times New Roman"/>
              </a:rPr>
              <a:t>its own securities in exchange, and then uses these</a:t>
            </a:r>
            <a:r>
              <a:rPr lang="en-US" sz="2800" b="0" i="0" u="none" strike="noStrike" dirty="0" smtClean="0">
                <a:latin typeface="Times New Roman"/>
              </a:rPr>
              <a:t> </a:t>
            </a:r>
            <a:r>
              <a:rPr lang="en-US" sz="2800" b="0" i="0" u="none" strike="noStrike" baseline="0" dirty="0" smtClean="0">
                <a:latin typeface="Times New Roman"/>
              </a:rPr>
              <a:t>funds to purchase other securities.</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5393845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en-US" sz="2800" b="1" dirty="0">
                <a:latin typeface="Times New Roman" pitchFamily="18" charset="0"/>
                <a:cs typeface="Times New Roman" pitchFamily="18" charset="0"/>
              </a:rPr>
              <a:t>Intrinsic </a:t>
            </a:r>
            <a:r>
              <a:rPr lang="en-US" sz="2800" b="1" dirty="0" smtClean="0">
                <a:latin typeface="Times New Roman" pitchFamily="18" charset="0"/>
                <a:cs typeface="Times New Roman" pitchFamily="18" charset="0"/>
              </a:rPr>
              <a:t>Value</a:t>
            </a:r>
          </a:p>
          <a:p>
            <a:pPr algn="just"/>
            <a:r>
              <a:rPr lang="en-US" sz="2800" dirty="0">
                <a:latin typeface="Times New Roman" pitchFamily="18" charset="0"/>
                <a:cs typeface="Times New Roman" pitchFamily="18" charset="0"/>
              </a:rPr>
              <a:t>The amount an option holder can realize </a:t>
            </a:r>
            <a:r>
              <a:rPr lang="en-US" sz="2800" dirty="0" smtClean="0">
                <a:latin typeface="Times New Roman" pitchFamily="18" charset="0"/>
                <a:cs typeface="Times New Roman" pitchFamily="18" charset="0"/>
              </a:rPr>
              <a:t>by exercising </a:t>
            </a:r>
            <a:r>
              <a:rPr lang="en-US" sz="2800" dirty="0">
                <a:latin typeface="Times New Roman" pitchFamily="18" charset="0"/>
                <a:cs typeface="Times New Roman" pitchFamily="18" charset="0"/>
              </a:rPr>
              <a:t>the option immediately. Intrinsic value refers to what the option is </a:t>
            </a:r>
            <a:r>
              <a:rPr lang="en-US" sz="2800" dirty="0" smtClean="0">
                <a:latin typeface="Times New Roman" pitchFamily="18" charset="0"/>
                <a:cs typeface="Times New Roman" pitchFamily="18" charset="0"/>
              </a:rPr>
              <a:t>actually worth</a:t>
            </a:r>
            <a:r>
              <a:rPr lang="en-US" sz="2800" dirty="0">
                <a:latin typeface="Times New Roman" pitchFamily="18" charset="0"/>
                <a:cs typeface="Times New Roman" pitchFamily="18" charset="0"/>
              </a:rPr>
              <a:t>. Intrinsic value is always positive or zero.</a:t>
            </a:r>
          </a:p>
          <a:p>
            <a:pPr marL="514350" indent="-514350" algn="just">
              <a:buAutoNum type="arabicPeriod"/>
            </a:pPr>
            <a:r>
              <a:rPr lang="en-US" sz="2800" b="1" dirty="0" smtClean="0">
                <a:latin typeface="Times New Roman" pitchFamily="18" charset="0"/>
                <a:cs typeface="Times New Roman" pitchFamily="18" charset="0"/>
              </a:rPr>
              <a:t>Intrinsic </a:t>
            </a:r>
            <a:r>
              <a:rPr lang="en-US" sz="2800" b="1" dirty="0">
                <a:latin typeface="Times New Roman" pitchFamily="18" charset="0"/>
                <a:cs typeface="Times New Roman" pitchFamily="18" charset="0"/>
              </a:rPr>
              <a:t>value of a Call Option = underlying product price - strike </a:t>
            </a:r>
            <a:r>
              <a:rPr lang="en-US" sz="2800" b="1" dirty="0" smtClean="0">
                <a:latin typeface="Times New Roman" pitchFamily="18" charset="0"/>
                <a:cs typeface="Times New Roman" pitchFamily="18" charset="0"/>
              </a:rPr>
              <a:t>price</a:t>
            </a:r>
          </a:p>
          <a:p>
            <a:pPr marL="514350" indent="-514350" algn="just">
              <a:buAutoNum type="arabicPeriod"/>
            </a:pPr>
            <a:r>
              <a:rPr lang="en-US" sz="2800" b="1" dirty="0" smtClean="0">
                <a:latin typeface="Times New Roman" pitchFamily="18" charset="0"/>
                <a:cs typeface="Times New Roman" pitchFamily="18" charset="0"/>
              </a:rPr>
              <a:t>Intrinsic </a:t>
            </a:r>
            <a:r>
              <a:rPr lang="en-US" sz="2800" b="1" dirty="0">
                <a:latin typeface="Times New Roman" pitchFamily="18" charset="0"/>
                <a:cs typeface="Times New Roman" pitchFamily="18" charset="0"/>
              </a:rPr>
              <a:t>value of Put Option = Strike price - underlying product price</a:t>
            </a:r>
          </a:p>
        </p:txBody>
      </p:sp>
    </p:spTree>
    <p:extLst>
      <p:ext uri="{BB962C8B-B14F-4D97-AF65-F5344CB8AC3E}">
        <p14:creationId xmlns:p14="http://schemas.microsoft.com/office/powerpoint/2010/main" val="37814813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sz="3600" b="1" dirty="0" smtClean="0">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562600"/>
          </a:xfrm>
        </p:spPr>
        <p:txBody>
          <a:bodyPr>
            <a:normAutofit/>
          </a:bodyPr>
          <a:lstStyle/>
          <a:p>
            <a:pPr marL="0" indent="0" algn="just">
              <a:buNone/>
            </a:pPr>
            <a:r>
              <a:rPr lang="en-US" b="1" dirty="0">
                <a:latin typeface="Times New Roman" pitchFamily="18" charset="0"/>
                <a:cs typeface="Times New Roman" pitchFamily="18" charset="0"/>
              </a:rPr>
              <a:t>Time Value (Extrinsic Value</a:t>
            </a:r>
            <a:r>
              <a:rPr lang="en-US" b="1" dirty="0" smtClean="0">
                <a:latin typeface="Times New Roman" pitchFamily="18" charset="0"/>
                <a:cs typeface="Times New Roman" pitchFamily="18" charset="0"/>
              </a:rPr>
              <a:t>)</a:t>
            </a:r>
          </a:p>
          <a:p>
            <a:pPr algn="just"/>
            <a:r>
              <a:rPr lang="en-US" dirty="0">
                <a:latin typeface="Times New Roman" pitchFamily="18" charset="0"/>
                <a:cs typeface="Times New Roman" pitchFamily="18" charset="0"/>
              </a:rPr>
              <a:t>Time value is the amount option buyers are willing to pay for the possibility that </a:t>
            </a:r>
            <a:r>
              <a:rPr lang="en-US" dirty="0" smtClean="0">
                <a:latin typeface="Times New Roman" pitchFamily="18" charset="0"/>
                <a:cs typeface="Times New Roman" pitchFamily="18" charset="0"/>
              </a:rPr>
              <a:t>the option </a:t>
            </a:r>
            <a:r>
              <a:rPr lang="en-US" dirty="0">
                <a:latin typeface="Times New Roman" pitchFamily="18" charset="0"/>
                <a:cs typeface="Times New Roman" pitchFamily="18" charset="0"/>
              </a:rPr>
              <a:t>may become profitable prior to expiration due to favorable change in the </a:t>
            </a:r>
            <a:r>
              <a:rPr lang="en-US" dirty="0" smtClean="0">
                <a:latin typeface="Times New Roman" pitchFamily="18" charset="0"/>
                <a:cs typeface="Times New Roman" pitchFamily="18" charset="0"/>
              </a:rPr>
              <a:t>price of </a:t>
            </a:r>
            <a:r>
              <a:rPr lang="en-US" dirty="0">
                <a:latin typeface="Times New Roman" pitchFamily="18" charset="0"/>
                <a:cs typeface="Times New Roman" pitchFamily="18" charset="0"/>
              </a:rPr>
              <a:t>the underlying.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Time </a:t>
            </a:r>
            <a:r>
              <a:rPr lang="en-US" dirty="0">
                <a:latin typeface="Times New Roman" pitchFamily="18" charset="0"/>
                <a:cs typeface="Times New Roman" pitchFamily="18" charset="0"/>
              </a:rPr>
              <a:t>has value, since the longer the option has to go until </a:t>
            </a:r>
            <a:r>
              <a:rPr lang="en-US" dirty="0" smtClean="0">
                <a:latin typeface="Times New Roman" pitchFamily="18" charset="0"/>
                <a:cs typeface="Times New Roman" pitchFamily="18" charset="0"/>
              </a:rPr>
              <a:t>expiry, the </a:t>
            </a:r>
            <a:r>
              <a:rPr lang="en-US" dirty="0">
                <a:latin typeface="Times New Roman" pitchFamily="18" charset="0"/>
                <a:cs typeface="Times New Roman" pitchFamily="18" charset="0"/>
              </a:rPr>
              <a:t>more opportunity there is the underlying price to move a level such that the </a:t>
            </a:r>
            <a:r>
              <a:rPr lang="en-US" dirty="0" smtClean="0">
                <a:latin typeface="Times New Roman" pitchFamily="18" charset="0"/>
                <a:cs typeface="Times New Roman" pitchFamily="18" charset="0"/>
              </a:rPr>
              <a:t>option becomes profitable. </a:t>
            </a:r>
          </a:p>
        </p:txBody>
      </p:sp>
    </p:spTree>
    <p:extLst>
      <p:ext uri="{BB962C8B-B14F-4D97-AF65-F5344CB8AC3E}">
        <p14:creationId xmlns:p14="http://schemas.microsoft.com/office/powerpoint/2010/main" val="27995252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r>
              <a:rPr lang="en-US" dirty="0">
                <a:solidFill>
                  <a:prstClr val="black"/>
                </a:solidFill>
                <a:latin typeface="Times New Roman" pitchFamily="18" charset="0"/>
                <a:cs typeface="Times New Roman" pitchFamily="18" charset="0"/>
              </a:rPr>
              <a:t>The time value is the premium value that exceeds the intrinsic value. </a:t>
            </a:r>
          </a:p>
          <a:p>
            <a:pPr lvl="0" algn="just"/>
            <a:r>
              <a:rPr lang="en-US" dirty="0">
                <a:solidFill>
                  <a:prstClr val="black"/>
                </a:solidFill>
                <a:latin typeface="Times New Roman" pitchFamily="18" charset="0"/>
                <a:cs typeface="Times New Roman" pitchFamily="18" charset="0"/>
              </a:rPr>
              <a:t>Other factors being equal, the time value of an option will increase with the amount of time remaining to expiration, since the opportunity for a favorable change in the price of the underlying is greater.</a:t>
            </a:r>
          </a:p>
          <a:p>
            <a:endParaRPr lang="en-US" dirty="0"/>
          </a:p>
        </p:txBody>
      </p:sp>
    </p:spTree>
    <p:extLst>
      <p:ext uri="{BB962C8B-B14F-4D97-AF65-F5344CB8AC3E}">
        <p14:creationId xmlns:p14="http://schemas.microsoft.com/office/powerpoint/2010/main" val="32837750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Exercise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lgn="just">
              <a:buAutoNum type="arabicPeriod"/>
            </a:pPr>
            <a:r>
              <a:rPr lang="en-US" dirty="0" smtClean="0">
                <a:solidFill>
                  <a:srgbClr val="151515"/>
                </a:solidFill>
                <a:latin typeface="Times New Roman" pitchFamily="18" charset="0"/>
                <a:cs typeface="Times New Roman" pitchFamily="18" charset="0"/>
              </a:rPr>
              <a:t>If </a:t>
            </a:r>
            <a:r>
              <a:rPr lang="en-US" dirty="0">
                <a:solidFill>
                  <a:srgbClr val="151515"/>
                </a:solidFill>
                <a:latin typeface="Times New Roman" pitchFamily="18" charset="0"/>
                <a:cs typeface="Times New Roman" pitchFamily="18" charset="0"/>
              </a:rPr>
              <a:t>the strike </a:t>
            </a:r>
            <a:r>
              <a:rPr lang="en-US" dirty="0" smtClean="0">
                <a:solidFill>
                  <a:srgbClr val="151515"/>
                </a:solidFill>
                <a:latin typeface="Times New Roman" pitchFamily="18" charset="0"/>
                <a:cs typeface="Times New Roman" pitchFamily="18" charset="0"/>
              </a:rPr>
              <a:t>price for </a:t>
            </a:r>
            <a:r>
              <a:rPr lang="en-US" dirty="0">
                <a:solidFill>
                  <a:srgbClr val="151515"/>
                </a:solidFill>
                <a:latin typeface="Times New Roman" pitchFamily="18" charset="0"/>
                <a:cs typeface="Times New Roman" pitchFamily="18" charset="0"/>
              </a:rPr>
              <a:t>a call option is $100 and the spot price of the underlying is $</a:t>
            </a:r>
            <a:r>
              <a:rPr lang="en-US" dirty="0" smtClean="0">
                <a:solidFill>
                  <a:srgbClr val="151515"/>
                </a:solidFill>
                <a:latin typeface="Times New Roman" pitchFamily="18" charset="0"/>
                <a:cs typeface="Times New Roman" pitchFamily="18" charset="0"/>
              </a:rPr>
              <a:t>105, then what is its  </a:t>
            </a:r>
            <a:r>
              <a:rPr lang="en-US" dirty="0">
                <a:solidFill>
                  <a:srgbClr val="151515"/>
                </a:solidFill>
                <a:latin typeface="Times New Roman" pitchFamily="18" charset="0"/>
                <a:cs typeface="Times New Roman" pitchFamily="18" charset="0"/>
              </a:rPr>
              <a:t>intrinsic </a:t>
            </a:r>
            <a:r>
              <a:rPr lang="en-US" dirty="0" smtClean="0">
                <a:solidFill>
                  <a:srgbClr val="151515"/>
                </a:solidFill>
                <a:latin typeface="Times New Roman" pitchFamily="18" charset="0"/>
                <a:cs typeface="Times New Roman" pitchFamily="18" charset="0"/>
              </a:rPr>
              <a:t>value?</a:t>
            </a:r>
          </a:p>
          <a:p>
            <a:pPr marL="514350" indent="-514350" algn="just">
              <a:buAutoNum type="arabicPeriod"/>
            </a:pPr>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the price of a call option with a strike price of $</a:t>
            </a:r>
            <a:r>
              <a:rPr lang="en-US" dirty="0" smtClean="0">
                <a:latin typeface="Times New Roman" pitchFamily="18" charset="0"/>
                <a:cs typeface="Times New Roman" pitchFamily="18" charset="0"/>
              </a:rPr>
              <a:t>100 is </a:t>
            </a:r>
            <a:r>
              <a:rPr lang="en-US" dirty="0">
                <a:latin typeface="Times New Roman" pitchFamily="18" charset="0"/>
                <a:cs typeface="Times New Roman" pitchFamily="18" charset="0"/>
              </a:rPr>
              <a:t>$9 when the spot price of the underlying is $105, </a:t>
            </a:r>
            <a:r>
              <a:rPr lang="en-US" dirty="0" smtClean="0">
                <a:latin typeface="Times New Roman" pitchFamily="18" charset="0"/>
                <a:cs typeface="Times New Roman" pitchFamily="18" charset="0"/>
              </a:rPr>
              <a:t>then what is the </a:t>
            </a:r>
            <a:r>
              <a:rPr lang="en-US" dirty="0">
                <a:latin typeface="Times New Roman" pitchFamily="18" charset="0"/>
                <a:cs typeface="Times New Roman" pitchFamily="18" charset="0"/>
              </a:rPr>
              <a:t>time </a:t>
            </a:r>
            <a:r>
              <a:rPr lang="en-US" dirty="0" smtClean="0">
                <a:latin typeface="Times New Roman" pitchFamily="18" charset="0"/>
                <a:cs typeface="Times New Roman" pitchFamily="18" charset="0"/>
              </a:rPr>
              <a:t>and intrinsic value of this option?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940274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600" b="1" dirty="0">
                <a:solidFill>
                  <a:srgbClr val="151515"/>
                </a:solidFill>
                <a:latin typeface="Times New Roman" pitchFamily="18" charset="0"/>
                <a:cs typeface="Times New Roman" pitchFamily="18" charset="0"/>
              </a:rPr>
              <a:t>Factors That Influence the Option Price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a:latin typeface="Times New Roman" pitchFamily="18" charset="0"/>
                <a:cs typeface="Times New Roman" pitchFamily="18" charset="0"/>
              </a:rPr>
              <a:t>The </a:t>
            </a:r>
            <a:r>
              <a:rPr lang="en-US" dirty="0" smtClean="0">
                <a:latin typeface="Times New Roman" pitchFamily="18" charset="0"/>
                <a:cs typeface="Times New Roman" pitchFamily="18" charset="0"/>
              </a:rPr>
              <a:t>following </a:t>
            </a:r>
            <a:r>
              <a:rPr lang="en-US" dirty="0">
                <a:latin typeface="Times New Roman" pitchFamily="18" charset="0"/>
                <a:cs typeface="Times New Roman" pitchFamily="18" charset="0"/>
              </a:rPr>
              <a:t>factors influence the option price:</a:t>
            </a:r>
          </a:p>
          <a:p>
            <a:pPr marL="514350" indent="-514350" algn="just">
              <a:buAutoNum type="arabicPeriod"/>
            </a:pPr>
            <a:r>
              <a:rPr lang="en-US" dirty="0" smtClean="0">
                <a:latin typeface="Times New Roman" pitchFamily="18" charset="0"/>
                <a:cs typeface="Times New Roman" pitchFamily="18" charset="0"/>
              </a:rPr>
              <a:t>Demand and supply</a:t>
            </a:r>
          </a:p>
          <a:p>
            <a:pPr marL="514350" indent="-514350" algn="just">
              <a:buAutoNum type="arabicPeriod"/>
            </a:pPr>
            <a:r>
              <a:rPr lang="en-US" dirty="0" smtClean="0">
                <a:latin typeface="Times New Roman" pitchFamily="18" charset="0"/>
                <a:cs typeface="Times New Roman" pitchFamily="18" charset="0"/>
              </a:rPr>
              <a:t>Unexpected news</a:t>
            </a:r>
          </a:p>
          <a:p>
            <a:pPr marL="514350" indent="-514350" algn="just">
              <a:buAutoNum type="arabicPeriod"/>
            </a:pPr>
            <a:r>
              <a:rPr lang="en-US" dirty="0" smtClean="0">
                <a:latin typeface="Times New Roman" pitchFamily="18" charset="0"/>
                <a:cs typeface="Times New Roman" pitchFamily="18" charset="0"/>
              </a:rPr>
              <a:t>Spot </a:t>
            </a:r>
            <a:r>
              <a:rPr lang="en-US" dirty="0">
                <a:latin typeface="Times New Roman" pitchFamily="18" charset="0"/>
                <a:cs typeface="Times New Roman" pitchFamily="18" charset="0"/>
              </a:rPr>
              <a:t>price of the </a:t>
            </a:r>
            <a:r>
              <a:rPr lang="en-US" dirty="0" smtClean="0">
                <a:latin typeface="Times New Roman" pitchFamily="18" charset="0"/>
                <a:cs typeface="Times New Roman" pitchFamily="18" charset="0"/>
              </a:rPr>
              <a:t>underlying</a:t>
            </a:r>
          </a:p>
          <a:p>
            <a:pPr marL="514350" indent="-514350" algn="just">
              <a:buAutoNum type="arabicPeriod"/>
            </a:pPr>
            <a:r>
              <a:rPr lang="en-US" dirty="0" smtClean="0">
                <a:latin typeface="Times New Roman" pitchFamily="18" charset="0"/>
                <a:cs typeface="Times New Roman" pitchFamily="18" charset="0"/>
              </a:rPr>
              <a:t>Strike price</a:t>
            </a:r>
          </a:p>
          <a:p>
            <a:pPr marL="514350" indent="-514350" algn="just">
              <a:buAutoNum type="arabicPeriod"/>
            </a:pPr>
            <a:r>
              <a:rPr lang="en-US" dirty="0" smtClean="0">
                <a:latin typeface="Times New Roman" pitchFamily="18" charset="0"/>
                <a:cs typeface="Times New Roman" pitchFamily="18" charset="0"/>
              </a:rPr>
              <a:t>Time </a:t>
            </a:r>
            <a:r>
              <a:rPr lang="en-US" dirty="0">
                <a:latin typeface="Times New Roman" pitchFamily="18" charset="0"/>
                <a:cs typeface="Times New Roman" pitchFamily="18" charset="0"/>
              </a:rPr>
              <a:t>to expiration of the </a:t>
            </a:r>
            <a:r>
              <a:rPr lang="en-US" dirty="0" smtClean="0">
                <a:latin typeface="Times New Roman" pitchFamily="18" charset="0"/>
                <a:cs typeface="Times New Roman" pitchFamily="18" charset="0"/>
              </a:rPr>
              <a:t>option</a:t>
            </a:r>
          </a:p>
          <a:p>
            <a:pPr marL="514350" indent="-514350" algn="just">
              <a:buAutoNum type="arabicPeriod"/>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Expected price volatility of the underlying over the life of the </a:t>
            </a:r>
            <a:r>
              <a:rPr lang="en-US" dirty="0" smtClean="0">
                <a:latin typeface="Times New Roman" pitchFamily="18" charset="0"/>
                <a:cs typeface="Times New Roman" pitchFamily="18" charset="0"/>
              </a:rPr>
              <a:t>option</a:t>
            </a:r>
          </a:p>
          <a:p>
            <a:pPr marL="514350" indent="-514350" algn="just">
              <a:buAutoNum type="arabicPeriod"/>
            </a:pPr>
            <a:r>
              <a:rPr lang="en-US" dirty="0" smtClean="0">
                <a:latin typeface="Times New Roman" pitchFamily="18" charset="0"/>
                <a:cs typeface="Times New Roman" pitchFamily="18" charset="0"/>
              </a:rPr>
              <a:t>Short-term </a:t>
            </a:r>
            <a:r>
              <a:rPr lang="en-US" dirty="0">
                <a:latin typeface="Times New Roman" pitchFamily="18" charset="0"/>
                <a:cs typeface="Times New Roman" pitchFamily="18" charset="0"/>
              </a:rPr>
              <a:t>risk-free rate over the life of the </a:t>
            </a:r>
            <a:r>
              <a:rPr lang="en-US" dirty="0" smtClean="0">
                <a:latin typeface="Times New Roman" pitchFamily="18" charset="0"/>
                <a:cs typeface="Times New Roman" pitchFamily="18" charset="0"/>
              </a:rPr>
              <a:t>option</a:t>
            </a:r>
          </a:p>
          <a:p>
            <a:pPr marL="514350" indent="-514350" algn="just">
              <a:buAutoNum type="arabicPeriod"/>
            </a:pPr>
            <a:r>
              <a:rPr lang="en-US" dirty="0" smtClean="0">
                <a:latin typeface="Times New Roman" pitchFamily="18" charset="0"/>
                <a:cs typeface="Times New Roman" pitchFamily="18" charset="0"/>
              </a:rPr>
              <a:t>Anticipated </a:t>
            </a:r>
            <a:r>
              <a:rPr lang="en-US" dirty="0">
                <a:latin typeface="Times New Roman" pitchFamily="18" charset="0"/>
                <a:cs typeface="Times New Roman" pitchFamily="18" charset="0"/>
              </a:rPr>
              <a:t>cash dividends on the underlying stock or index over </a:t>
            </a:r>
            <a:r>
              <a:rPr lang="en-US" dirty="0" smtClean="0">
                <a:latin typeface="Times New Roman" pitchFamily="18" charset="0"/>
                <a:cs typeface="Times New Roman" pitchFamily="18" charset="0"/>
              </a:rPr>
              <a:t>the life </a:t>
            </a:r>
            <a:r>
              <a:rPr lang="en-US" dirty="0">
                <a:latin typeface="Times New Roman" pitchFamily="18" charset="0"/>
                <a:cs typeface="Times New Roman" pitchFamily="18" charset="0"/>
              </a:rPr>
              <a:t>of the option</a:t>
            </a:r>
          </a:p>
        </p:txBody>
      </p:sp>
    </p:spTree>
    <p:extLst>
      <p:ext uri="{BB962C8B-B14F-4D97-AF65-F5344CB8AC3E}">
        <p14:creationId xmlns:p14="http://schemas.microsoft.com/office/powerpoint/2010/main" val="2731876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a:rPr>
              <a:t>Option Pricing Models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latin typeface="Times New Roman" pitchFamily="18" charset="0"/>
                <a:cs typeface="Times New Roman" pitchFamily="18" charset="0"/>
              </a:rPr>
              <a:t>Option Pricing Model is a mathematical formula used to calculate the </a:t>
            </a:r>
            <a:r>
              <a:rPr lang="en-US" dirty="0" smtClean="0">
                <a:latin typeface="Times New Roman" pitchFamily="18" charset="0"/>
                <a:cs typeface="Times New Roman" pitchFamily="18" charset="0"/>
              </a:rPr>
              <a:t>theoretical value </a:t>
            </a:r>
            <a:r>
              <a:rPr lang="en-US" dirty="0">
                <a:latin typeface="Times New Roman" pitchFamily="18" charset="0"/>
                <a:cs typeface="Times New Roman" pitchFamily="18" charset="0"/>
              </a:rPr>
              <a:t>of an option.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theoretical option pricing models are used by option </a:t>
            </a:r>
            <a:r>
              <a:rPr lang="en-US" dirty="0" smtClean="0">
                <a:latin typeface="Times New Roman" pitchFamily="18" charset="0"/>
                <a:cs typeface="Times New Roman" pitchFamily="18" charset="0"/>
              </a:rPr>
              <a:t>traders for </a:t>
            </a:r>
            <a:r>
              <a:rPr lang="en-US" dirty="0">
                <a:latin typeface="Times New Roman" pitchFamily="18" charset="0"/>
                <a:cs typeface="Times New Roman" pitchFamily="18" charset="0"/>
              </a:rPr>
              <a:t>calculating the </a:t>
            </a:r>
            <a:r>
              <a:rPr lang="en-US" dirty="0">
                <a:solidFill>
                  <a:srgbClr val="FF0000"/>
                </a:solidFill>
                <a:latin typeface="Times New Roman" pitchFamily="18" charset="0"/>
                <a:cs typeface="Times New Roman" pitchFamily="18" charset="0"/>
              </a:rPr>
              <a:t>fair value of an option on the basis of the different </a:t>
            </a:r>
            <a:r>
              <a:rPr lang="en-US" dirty="0" smtClean="0">
                <a:solidFill>
                  <a:srgbClr val="FF0000"/>
                </a:solidFill>
                <a:latin typeface="Times New Roman" pitchFamily="18" charset="0"/>
                <a:cs typeface="Times New Roman" pitchFamily="18" charset="0"/>
              </a:rPr>
              <a:t>influencing </a:t>
            </a:r>
            <a:r>
              <a:rPr lang="en-US" dirty="0">
                <a:solidFill>
                  <a:srgbClr val="FF0000"/>
                </a:solidFill>
                <a:latin typeface="Times New Roman" pitchFamily="18" charset="0"/>
                <a:cs typeface="Times New Roman" pitchFamily="18" charset="0"/>
              </a:rPr>
              <a:t>factors. </a:t>
            </a:r>
            <a:endParaRPr lang="en-US" dirty="0" smtClean="0">
              <a:solidFill>
                <a:srgbClr val="FF0000"/>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most </a:t>
            </a:r>
            <a:r>
              <a:rPr lang="en-US" dirty="0" smtClean="0">
                <a:latin typeface="Times New Roman" pitchFamily="18" charset="0"/>
                <a:cs typeface="Times New Roman" pitchFamily="18" charset="0"/>
              </a:rPr>
              <a:t>popular is the  </a:t>
            </a:r>
            <a:r>
              <a:rPr lang="en-US" dirty="0">
                <a:latin typeface="Times New Roman" pitchFamily="18" charset="0"/>
                <a:cs typeface="Times New Roman" pitchFamily="18" charset="0"/>
              </a:rPr>
              <a:t>one </a:t>
            </a:r>
            <a:r>
              <a:rPr lang="en-US" dirty="0" smtClean="0">
                <a:latin typeface="Times New Roman" pitchFamily="18" charset="0"/>
                <a:cs typeface="Times New Roman" pitchFamily="18" charset="0"/>
              </a:rPr>
              <a:t>developed </a:t>
            </a:r>
            <a:r>
              <a:rPr lang="en-US" dirty="0">
                <a:latin typeface="Times New Roman" pitchFamily="18" charset="0"/>
                <a:cs typeface="Times New Roman" pitchFamily="18" charset="0"/>
              </a:rPr>
              <a:t>by Fischer Black </a:t>
            </a:r>
            <a:r>
              <a:rPr lang="en-US" dirty="0" smtClean="0">
                <a:latin typeface="Times New Roman" pitchFamily="18" charset="0"/>
                <a:cs typeface="Times New Roman" pitchFamily="18" charset="0"/>
              </a:rPr>
              <a:t>and Myron </a:t>
            </a:r>
            <a:r>
              <a:rPr lang="en-US" dirty="0">
                <a:latin typeface="Times New Roman" pitchFamily="18" charset="0"/>
                <a:cs typeface="Times New Roman" pitchFamily="18" charset="0"/>
              </a:rPr>
              <a:t>Scholes in 1973 for valuing European call </a:t>
            </a:r>
            <a:r>
              <a:rPr lang="en-US" dirty="0" smtClean="0">
                <a:latin typeface="Times New Roman" pitchFamily="18" charset="0"/>
                <a:cs typeface="Times New Roman" pitchFamily="18" charset="0"/>
              </a:rPr>
              <a:t>options </a:t>
            </a:r>
            <a:r>
              <a:rPr lang="en-US" dirty="0">
                <a:latin typeface="Times New Roman" pitchFamily="18" charset="0"/>
                <a:cs typeface="Times New Roman" pitchFamily="18" charset="0"/>
              </a:rPr>
              <a:t>(i.e. </a:t>
            </a:r>
            <a:r>
              <a:rPr lang="en-US" dirty="0">
                <a:solidFill>
                  <a:srgbClr val="FF0000"/>
                </a:solidFill>
                <a:latin typeface="Times New Roman" pitchFamily="18" charset="0"/>
                <a:cs typeface="Times New Roman" pitchFamily="18" charset="0"/>
              </a:rPr>
              <a:t>Black Scholes </a:t>
            </a:r>
            <a:r>
              <a:rPr lang="en-US" dirty="0" smtClean="0">
                <a:solidFill>
                  <a:srgbClr val="FF0000"/>
                </a:solidFill>
                <a:latin typeface="Times New Roman" pitchFamily="18" charset="0"/>
                <a:cs typeface="Times New Roman" pitchFamily="18" charset="0"/>
              </a:rPr>
              <a:t>Model</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636375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143000"/>
            <a:ext cx="8839200" cy="5562600"/>
          </a:xfrm>
        </p:spPr>
        <p:txBody>
          <a:bodyPr>
            <a:normAutofit/>
          </a:bodyPr>
          <a:lstStyle/>
          <a:p>
            <a:pPr algn="just"/>
            <a:r>
              <a:rPr lang="en-US" b="1" dirty="0">
                <a:latin typeface="Times New Roman" pitchFamily="18" charset="0"/>
                <a:cs typeface="Times New Roman" pitchFamily="18" charset="0"/>
              </a:rPr>
              <a:t>Black and Scholes (1973</a:t>
            </a:r>
            <a:r>
              <a:rPr lang="en-US" dirty="0">
                <a:latin typeface="Times New Roman" pitchFamily="18" charset="0"/>
                <a:cs typeface="Times New Roman" pitchFamily="18" charset="0"/>
              </a:rPr>
              <a:t>) are pioneers in pricing option theory.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started from </a:t>
            </a:r>
            <a:r>
              <a:rPr lang="en-US" dirty="0" smtClean="0">
                <a:latin typeface="Times New Roman" pitchFamily="18" charset="0"/>
                <a:cs typeface="Times New Roman" pitchFamily="18" charset="0"/>
              </a:rPr>
              <a:t>the principle </a:t>
            </a:r>
            <a:r>
              <a:rPr lang="en-US" dirty="0">
                <a:latin typeface="Times New Roman" pitchFamily="18" charset="0"/>
                <a:cs typeface="Times New Roman" pitchFamily="18" charset="0"/>
              </a:rPr>
              <a:t>that if options are properly evaluated, there can be undoubtedly no gain </a:t>
            </a:r>
            <a:r>
              <a:rPr lang="en-US" dirty="0" smtClean="0">
                <a:latin typeface="Times New Roman" pitchFamily="18" charset="0"/>
                <a:cs typeface="Times New Roman" pitchFamily="18" charset="0"/>
              </a:rPr>
              <a:t>from the </a:t>
            </a:r>
            <a:r>
              <a:rPr lang="en-US" dirty="0">
                <a:latin typeface="Times New Roman" pitchFamily="18" charset="0"/>
                <a:cs typeface="Times New Roman" pitchFamily="18" charset="0"/>
              </a:rPr>
              <a:t>sale and purchase of options and underlying assets. </a:t>
            </a:r>
            <a:endParaRPr lang="en-US" dirty="0" smtClean="0">
              <a:latin typeface="Times New Roman" pitchFamily="18" charset="0"/>
              <a:cs typeface="Times New Roman" pitchFamily="18" charset="0"/>
            </a:endParaRPr>
          </a:p>
          <a:p>
            <a:pPr algn="just"/>
            <a:r>
              <a:rPr lang="en-US" dirty="0">
                <a:latin typeface="Times New Roman" pitchFamily="18" charset="0"/>
                <a:cs typeface="Times New Roman" pitchFamily="18" charset="0"/>
              </a:rPr>
              <a:t>By imposing certain assumptions and using arbitrage </a:t>
            </a:r>
            <a:r>
              <a:rPr lang="en-US" dirty="0" smtClean="0">
                <a:latin typeface="Times New Roman" pitchFamily="18" charset="0"/>
                <a:cs typeface="Times New Roman" pitchFamily="18" charset="0"/>
              </a:rPr>
              <a:t>arguments, using </a:t>
            </a:r>
            <a:r>
              <a:rPr lang="en-US" dirty="0">
                <a:latin typeface="Times New Roman" pitchFamily="18" charset="0"/>
                <a:cs typeface="Times New Roman" pitchFamily="18" charset="0"/>
              </a:rPr>
              <a:t>this principle, </a:t>
            </a:r>
            <a:r>
              <a:rPr lang="en-US" dirty="0" smtClean="0">
                <a:latin typeface="Times New Roman" pitchFamily="18" charset="0"/>
                <a:cs typeface="Times New Roman" pitchFamily="18" charset="0"/>
              </a:rPr>
              <a:t>they introduced </a:t>
            </a:r>
            <a:r>
              <a:rPr lang="en-US" dirty="0">
                <a:latin typeface="Times New Roman" pitchFamily="18" charset="0"/>
                <a:cs typeface="Times New Roman" pitchFamily="18" charset="0"/>
              </a:rPr>
              <a:t>a formula for determining the theoretical value of an option. </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5577862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105400"/>
          </a:xfrm>
        </p:spPr>
        <p:txBody>
          <a:bodyPr>
            <a:noAutofit/>
          </a:bodyPr>
          <a:lstStyle/>
          <a:p>
            <a:pPr lvl="0" algn="just"/>
            <a:r>
              <a:rPr lang="en-US" sz="2800" dirty="0">
                <a:solidFill>
                  <a:prstClr val="black"/>
                </a:solidFill>
                <a:latin typeface="Times New Roman" pitchFamily="18" charset="0"/>
                <a:cs typeface="Times New Roman" pitchFamily="18" charset="0"/>
              </a:rPr>
              <a:t>Black-Scholes model for determining the price of a European option is extensively used in practice because it requires knowledge of observable parameters like </a:t>
            </a:r>
            <a:r>
              <a:rPr lang="en-US" sz="2800" dirty="0">
                <a:solidFill>
                  <a:srgbClr val="FF0000"/>
                </a:solidFill>
                <a:latin typeface="Times New Roman" pitchFamily="18" charset="0"/>
                <a:cs typeface="Times New Roman" pitchFamily="18" charset="0"/>
              </a:rPr>
              <a:t>the underlying asset price, the strike price, the time to maturity of the option, the continuously compounded risk free interest rate and a parameter to be estimated independently, the underlying assets volatility</a:t>
            </a:r>
            <a:r>
              <a:rPr lang="en-US" sz="2800" dirty="0" smtClean="0">
                <a:solidFill>
                  <a:prstClr val="black"/>
                </a:solidFill>
                <a:latin typeface="Times New Roman" pitchFamily="18" charset="0"/>
                <a:cs typeface="Times New Roman" pitchFamily="18" charset="0"/>
              </a:rPr>
              <a:t>.</a:t>
            </a:r>
          </a:p>
          <a:p>
            <a:pPr algn="just"/>
            <a:r>
              <a:rPr lang="en-US" sz="2800" dirty="0" smtClean="0">
                <a:solidFill>
                  <a:prstClr val="black"/>
                </a:solidFill>
                <a:latin typeface="Times New Roman" pitchFamily="18" charset="0"/>
                <a:cs typeface="Times New Roman" pitchFamily="18" charset="0"/>
              </a:rPr>
              <a:t> </a:t>
            </a:r>
            <a:r>
              <a:rPr lang="en-US" sz="2800" dirty="0" smtClean="0">
                <a:solidFill>
                  <a:srgbClr val="151515"/>
                </a:solidFill>
                <a:latin typeface="Times New Roman" pitchFamily="18" charset="0"/>
                <a:cs typeface="Times New Roman" pitchFamily="18" charset="0"/>
              </a:rPr>
              <a:t>The Black-Scholes </a:t>
            </a:r>
            <a:r>
              <a:rPr lang="en-US" sz="2800" dirty="0">
                <a:solidFill>
                  <a:srgbClr val="151515"/>
                </a:solidFill>
                <a:latin typeface="Times New Roman" pitchFamily="18" charset="0"/>
                <a:cs typeface="Times New Roman" pitchFamily="18" charset="0"/>
              </a:rPr>
              <a:t>option pricing model provides the fair (or </a:t>
            </a:r>
            <a:r>
              <a:rPr lang="en-US" sz="2800" dirty="0" smtClean="0">
                <a:solidFill>
                  <a:srgbClr val="151515"/>
                </a:solidFill>
                <a:latin typeface="Times New Roman" pitchFamily="18" charset="0"/>
                <a:cs typeface="Times New Roman" pitchFamily="18" charset="0"/>
              </a:rPr>
              <a:t>theoretical) price </a:t>
            </a:r>
            <a:r>
              <a:rPr lang="en-US" sz="2800" dirty="0">
                <a:solidFill>
                  <a:srgbClr val="151515"/>
                </a:solidFill>
                <a:latin typeface="Times New Roman" pitchFamily="18" charset="0"/>
                <a:cs typeface="Times New Roman" pitchFamily="18" charset="0"/>
              </a:rPr>
              <a:t>of a European call option on a </a:t>
            </a:r>
            <a:r>
              <a:rPr lang="en-US" sz="2800" dirty="0">
                <a:solidFill>
                  <a:srgbClr val="FF0000"/>
                </a:solidFill>
                <a:latin typeface="Times New Roman" pitchFamily="18" charset="0"/>
                <a:cs typeface="Times New Roman" pitchFamily="18" charset="0"/>
              </a:rPr>
              <a:t>non-dividend-paying stock</a:t>
            </a: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6508354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Assumptions of </a:t>
            </a:r>
            <a:r>
              <a:rPr lang="en-US" sz="3600" b="1" dirty="0">
                <a:solidFill>
                  <a:prstClr val="black"/>
                </a:solidFill>
                <a:latin typeface="Times New Roman" pitchFamily="18" charset="0"/>
                <a:ea typeface="+mn-ea"/>
                <a:cs typeface="Times New Roman" pitchFamily="18" charset="0"/>
              </a:rPr>
              <a:t>Black Scholes Model</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524000"/>
            <a:ext cx="8229600" cy="4525963"/>
          </a:xfrm>
        </p:spPr>
        <p:txBody>
          <a:bodyPr/>
          <a:lstStyle/>
          <a:p>
            <a:pPr marL="0" lvl="0" indent="0" algn="just">
              <a:buNone/>
            </a:pPr>
            <a:r>
              <a:rPr lang="en-US" sz="2500" dirty="0">
                <a:solidFill>
                  <a:prstClr val="black"/>
                </a:solidFill>
                <a:latin typeface="Times New Roman" pitchFamily="18" charset="0"/>
                <a:cs typeface="Times New Roman" pitchFamily="18" charset="0"/>
              </a:rPr>
              <a:t>This model is based on a set of </a:t>
            </a:r>
            <a:r>
              <a:rPr lang="en-US" sz="2500" dirty="0">
                <a:solidFill>
                  <a:srgbClr val="FF0000"/>
                </a:solidFill>
                <a:latin typeface="Times New Roman" pitchFamily="18" charset="0"/>
                <a:cs typeface="Times New Roman" pitchFamily="18" charset="0"/>
              </a:rPr>
              <a:t>assumptions</a:t>
            </a:r>
            <a:r>
              <a:rPr lang="en-US" sz="2500" dirty="0">
                <a:solidFill>
                  <a:prstClr val="black"/>
                </a:solidFill>
                <a:latin typeface="Times New Roman" pitchFamily="18" charset="0"/>
                <a:cs typeface="Times New Roman" pitchFamily="18" charset="0"/>
              </a:rPr>
              <a:t> of which the most </a:t>
            </a:r>
            <a:r>
              <a:rPr lang="en-US" sz="2500" dirty="0" smtClean="0">
                <a:solidFill>
                  <a:prstClr val="black"/>
                </a:solidFill>
                <a:latin typeface="Times New Roman" pitchFamily="18" charset="0"/>
                <a:cs typeface="Times New Roman" pitchFamily="18" charset="0"/>
              </a:rPr>
              <a:t>restrictive are: </a:t>
            </a:r>
          </a:p>
          <a:p>
            <a:pPr marL="457200" lvl="0" indent="-457200" algn="just">
              <a:buAutoNum type="arabicPeriod"/>
            </a:pPr>
            <a:r>
              <a:rPr lang="en-US" sz="2500" dirty="0">
                <a:solidFill>
                  <a:prstClr val="black"/>
                </a:solidFill>
                <a:latin typeface="Times New Roman" pitchFamily="18" charset="0"/>
                <a:cs typeface="Times New Roman" pitchFamily="18" charset="0"/>
              </a:rPr>
              <a:t>T</a:t>
            </a:r>
            <a:r>
              <a:rPr lang="en-US" sz="2500" dirty="0" smtClean="0">
                <a:solidFill>
                  <a:prstClr val="black"/>
                </a:solidFill>
                <a:latin typeface="Times New Roman" pitchFamily="18" charset="0"/>
                <a:cs typeface="Times New Roman" pitchFamily="18" charset="0"/>
              </a:rPr>
              <a:t>he </a:t>
            </a:r>
            <a:r>
              <a:rPr lang="en-US" sz="2500" dirty="0">
                <a:solidFill>
                  <a:prstClr val="black"/>
                </a:solidFill>
                <a:latin typeface="Times New Roman" pitchFamily="18" charset="0"/>
                <a:cs typeface="Times New Roman" pitchFamily="18" charset="0"/>
              </a:rPr>
              <a:t>underlying asset yield are normally </a:t>
            </a:r>
            <a:r>
              <a:rPr lang="en-US" sz="2500" dirty="0" smtClean="0">
                <a:solidFill>
                  <a:prstClr val="black"/>
                </a:solidFill>
                <a:latin typeface="Times New Roman" pitchFamily="18" charset="0"/>
                <a:cs typeface="Times New Roman" pitchFamily="18" charset="0"/>
              </a:rPr>
              <a:t>distributed</a:t>
            </a:r>
          </a:p>
          <a:p>
            <a:pPr marL="457200" lvl="0" indent="-457200" algn="just">
              <a:buAutoNum type="arabicPeriod"/>
            </a:pPr>
            <a:r>
              <a:rPr lang="en-US" sz="2500" dirty="0">
                <a:solidFill>
                  <a:prstClr val="black"/>
                </a:solidFill>
                <a:latin typeface="Times New Roman" pitchFamily="18" charset="0"/>
                <a:cs typeface="Times New Roman" pitchFamily="18" charset="0"/>
              </a:rPr>
              <a:t>V</a:t>
            </a:r>
            <a:r>
              <a:rPr lang="en-US" sz="2500" dirty="0" smtClean="0">
                <a:solidFill>
                  <a:prstClr val="black"/>
                </a:solidFill>
                <a:latin typeface="Times New Roman" pitchFamily="18" charset="0"/>
                <a:cs typeface="Times New Roman" pitchFamily="18" charset="0"/>
              </a:rPr>
              <a:t>olatility </a:t>
            </a:r>
            <a:r>
              <a:rPr lang="en-US" sz="2500" dirty="0">
                <a:solidFill>
                  <a:prstClr val="black"/>
                </a:solidFill>
                <a:latin typeface="Times New Roman" pitchFamily="18" charset="0"/>
                <a:cs typeface="Times New Roman" pitchFamily="18" charset="0"/>
              </a:rPr>
              <a:t>remains constant throughout the life of the </a:t>
            </a:r>
            <a:r>
              <a:rPr lang="en-US" sz="2500" dirty="0" smtClean="0">
                <a:solidFill>
                  <a:prstClr val="black"/>
                </a:solidFill>
                <a:latin typeface="Times New Roman" pitchFamily="18" charset="0"/>
                <a:cs typeface="Times New Roman" pitchFamily="18" charset="0"/>
              </a:rPr>
              <a:t>option</a:t>
            </a:r>
          </a:p>
          <a:p>
            <a:pPr marL="457200" lvl="0" indent="-457200" algn="just">
              <a:buAutoNum type="arabicPeriod"/>
            </a:pPr>
            <a:r>
              <a:rPr lang="en-US" sz="2500" dirty="0">
                <a:solidFill>
                  <a:prstClr val="black"/>
                </a:solidFill>
                <a:latin typeface="Times New Roman" pitchFamily="18" charset="0"/>
                <a:cs typeface="Times New Roman" pitchFamily="18" charset="0"/>
              </a:rPr>
              <a:t>T</a:t>
            </a:r>
            <a:r>
              <a:rPr lang="en-US" sz="2500" dirty="0" smtClean="0">
                <a:solidFill>
                  <a:prstClr val="black"/>
                </a:solidFill>
                <a:latin typeface="Times New Roman" pitchFamily="18" charset="0"/>
                <a:cs typeface="Times New Roman" pitchFamily="18" charset="0"/>
              </a:rPr>
              <a:t>here </a:t>
            </a:r>
            <a:r>
              <a:rPr lang="en-US" sz="2500" dirty="0">
                <a:solidFill>
                  <a:prstClr val="black"/>
                </a:solidFill>
                <a:latin typeface="Times New Roman" pitchFamily="18" charset="0"/>
                <a:cs typeface="Times New Roman" pitchFamily="18" charset="0"/>
              </a:rPr>
              <a:t>are no transaction costs and it can borrow money at the risk free rate</a:t>
            </a:r>
            <a:r>
              <a:rPr lang="en-US" sz="2500" dirty="0" smtClean="0">
                <a:solidFill>
                  <a:prstClr val="black"/>
                </a:solidFill>
                <a:latin typeface="Times New Roman" pitchFamily="18" charset="0"/>
                <a:cs typeface="Times New Roman" pitchFamily="18" charset="0"/>
              </a:rPr>
              <a:t>.</a:t>
            </a:r>
          </a:p>
          <a:p>
            <a:pPr marL="0" lvl="0" indent="0" algn="just">
              <a:buNone/>
            </a:pPr>
            <a:r>
              <a:rPr lang="en-US" sz="2800" dirty="0">
                <a:solidFill>
                  <a:srgbClr val="151515"/>
                </a:solidFill>
                <a:latin typeface="Times New Roman" pitchFamily="18" charset="0"/>
                <a:cs typeface="Times New Roman" pitchFamily="18" charset="0"/>
              </a:rPr>
              <a:t>The formula for the Black-Scholes model </a:t>
            </a:r>
            <a:r>
              <a:rPr lang="en-US" sz="2800" dirty="0" smtClean="0">
                <a:solidFill>
                  <a:srgbClr val="151515"/>
                </a:solidFill>
                <a:latin typeface="Times New Roman" pitchFamily="18" charset="0"/>
                <a:cs typeface="Times New Roman" pitchFamily="18" charset="0"/>
              </a:rPr>
              <a:t>is</a:t>
            </a:r>
          </a:p>
          <a:p>
            <a:pPr marL="0" marR="0" indent="0">
              <a:lnSpc>
                <a:spcPct val="115000"/>
              </a:lnSpc>
              <a:spcBef>
                <a:spcPts val="0"/>
              </a:spcBef>
              <a:spcAft>
                <a:spcPts val="1000"/>
              </a:spcAft>
              <a:buNone/>
            </a:pPr>
            <a:r>
              <a:rPr lang="en-US" sz="2800" b="1" dirty="0" smtClean="0">
                <a:latin typeface="Times New Roman" pitchFamily="18" charset="0"/>
                <a:ea typeface="Times New Roman"/>
                <a:cs typeface="Times New Roman" pitchFamily="18" charset="0"/>
              </a:rPr>
              <a:t>              C </a:t>
            </a:r>
            <a:r>
              <a:rPr lang="en-US" sz="2800" b="1" dirty="0">
                <a:latin typeface="Times New Roman" pitchFamily="18" charset="0"/>
                <a:ea typeface="Times New Roman"/>
                <a:cs typeface="Times New Roman" pitchFamily="18" charset="0"/>
              </a:rPr>
              <a:t>= SN(d1) − </a:t>
            </a:r>
            <a:r>
              <a:rPr lang="en-US" sz="2800" b="1" dirty="0" err="1">
                <a:latin typeface="Times New Roman" pitchFamily="18" charset="0"/>
                <a:ea typeface="Times New Roman"/>
                <a:cs typeface="Times New Roman" pitchFamily="18" charset="0"/>
              </a:rPr>
              <a:t>K</a:t>
            </a:r>
            <a:r>
              <a:rPr lang="en-US" sz="2800" b="1" dirty="0" err="1" smtClean="0">
                <a:latin typeface="Times New Roman" pitchFamily="18" charset="0"/>
                <a:ea typeface="Times New Roman"/>
                <a:cs typeface="Times New Roman" pitchFamily="18" charset="0"/>
              </a:rPr>
              <a:t>e</a:t>
            </a:r>
            <a:r>
              <a:rPr lang="en-US" sz="2800" b="1" baseline="30000" dirty="0" err="1" smtClean="0">
                <a:latin typeface="Times New Roman" pitchFamily="18" charset="0"/>
                <a:ea typeface="Times New Roman"/>
                <a:cs typeface="Times New Roman" pitchFamily="18" charset="0"/>
              </a:rPr>
              <a:t>-rt</a:t>
            </a:r>
            <a:r>
              <a:rPr lang="en-US" sz="2800" b="1" dirty="0" smtClean="0">
                <a:latin typeface="Times New Roman" pitchFamily="18" charset="0"/>
                <a:ea typeface="Times New Roman"/>
                <a:cs typeface="Times New Roman" pitchFamily="18" charset="0"/>
              </a:rPr>
              <a:t> </a:t>
            </a:r>
            <a:r>
              <a:rPr lang="en-US" sz="2800" b="1" dirty="0">
                <a:latin typeface="Times New Roman" pitchFamily="18" charset="0"/>
                <a:ea typeface="Times New Roman"/>
                <a:cs typeface="Times New Roman" pitchFamily="18" charset="0"/>
              </a:rPr>
              <a:t>N(d2)</a:t>
            </a:r>
            <a:endParaRPr lang="en-US" sz="2800" b="1"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5879864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066800"/>
                <a:ext cx="8229600" cy="5638800"/>
              </a:xfrm>
            </p:spPr>
            <p:txBody>
              <a:bodyPr>
                <a:normAutofit fontScale="70000" lnSpcReduction="20000"/>
              </a:bodyPr>
              <a:lstStyle/>
              <a:p>
                <a:pPr marL="0" indent="0" algn="just">
                  <a:buNone/>
                </a:pPr>
                <a:r>
                  <a:rPr lang="en-US" dirty="0" smtClean="0">
                    <a:latin typeface="Times New Roman" pitchFamily="18" charset="0"/>
                    <a:cs typeface="Times New Roman" pitchFamily="18" charset="0"/>
                  </a:rPr>
                  <a:t>Where,</a:t>
                </a:r>
              </a:p>
              <a:p>
                <a:pPr marL="0" indent="0" algn="just">
                  <a:buNone/>
                </a:pPr>
                <a:r>
                  <a:rPr lang="en-US" dirty="0" smtClean="0">
                    <a:latin typeface="Times New Roman" pitchFamily="18" charset="0"/>
                    <a:cs typeface="Times New Roman" pitchFamily="18" charset="0"/>
                  </a:rPr>
                  <a:t> </a:t>
                </a:r>
                <a:r>
                  <a:rPr lang="pt-BR" dirty="0" smtClean="0">
                    <a:latin typeface="Times New Roman" pitchFamily="18" charset="0"/>
                    <a:cs typeface="Times New Roman" pitchFamily="18" charset="0"/>
                  </a:rPr>
                  <a:t>d1=ln(S </a:t>
                </a:r>
                <a:r>
                  <a:rPr lang="pt-BR" dirty="0">
                    <a:latin typeface="Times New Roman" pitchFamily="18" charset="0"/>
                    <a:cs typeface="Times New Roman" pitchFamily="18" charset="0"/>
                  </a:rPr>
                  <a:t>⁄ K) </a:t>
                </a:r>
                <a:r>
                  <a:rPr lang="pt-BR" dirty="0" smtClean="0">
                    <a:latin typeface="Times New Roman" pitchFamily="18" charset="0"/>
                    <a:cs typeface="Times New Roman" pitchFamily="18" charset="0"/>
                  </a:rPr>
                  <a:t>+(r+ 0.5s</a:t>
                </a:r>
                <a:r>
                  <a:rPr lang="pt-BR" sz="3400" dirty="0" smtClean="0">
                    <a:latin typeface="Times New Roman" pitchFamily="18" charset="0"/>
                    <a:cs typeface="Times New Roman" pitchFamily="18" charset="0"/>
                  </a:rPr>
                  <a:t>2</a:t>
                </a:r>
                <a:r>
                  <a:rPr lang="pt-BR" dirty="0" smtClean="0">
                    <a:latin typeface="Times New Roman" pitchFamily="18" charset="0"/>
                    <a:cs typeface="Times New Roman" pitchFamily="18" charset="0"/>
                  </a:rPr>
                  <a:t>)t</a:t>
                </a:r>
              </a:p>
              <a:p>
                <a:pPr marL="0" indent="0" algn="just">
                  <a:buNone/>
                </a:pPr>
                <a:r>
                  <a:rPr lang="pt-BR" dirty="0" smtClean="0">
                    <a:latin typeface="Times New Roman" pitchFamily="18" charset="0"/>
                    <a:cs typeface="Times New Roman" pitchFamily="18" charset="0"/>
                  </a:rPr>
                  <a:t>--------------------------------------</a:t>
                </a:r>
              </a:p>
              <a:p>
                <a:pPr marL="0" indent="0">
                  <a:buNone/>
                </a:pPr>
                <a:r>
                  <a:rPr lang="pt-BR" dirty="0" smtClean="0">
                    <a:latin typeface="Times New Roman" pitchFamily="18" charset="0"/>
                    <a:cs typeface="Times New Roman" pitchFamily="18" charset="0"/>
                  </a:rPr>
                  <a:t>                  </a:t>
                </a:r>
                <a:r>
                  <a:rPr lang="en-US" sz="3100" i="1" dirty="0" smtClean="0">
                    <a:solidFill>
                      <a:srgbClr val="151515"/>
                    </a:solidFill>
                    <a:latin typeface="Sabon-Italic"/>
                  </a:rPr>
                  <a:t>s</a:t>
                </a:r>
                <a14:m>
                  <m:oMath xmlns:m="http://schemas.openxmlformats.org/officeDocument/2006/math">
                    <m:rad>
                      <m:radPr>
                        <m:degHide m:val="on"/>
                        <m:ctrlPr>
                          <a:rPr lang="en-US" sz="3100" i="1">
                            <a:solidFill>
                              <a:srgbClr val="151515"/>
                            </a:solidFill>
                            <a:latin typeface="Cambria Math"/>
                          </a:rPr>
                        </m:ctrlPr>
                      </m:radPr>
                      <m:deg/>
                      <m:e>
                        <m:r>
                          <a:rPr lang="en-US" sz="3100" i="1">
                            <a:solidFill>
                              <a:srgbClr val="151515"/>
                            </a:solidFill>
                            <a:latin typeface="Cambria Math"/>
                          </a:rPr>
                          <m:t>𝑡</m:t>
                        </m:r>
                      </m:e>
                    </m:rad>
                  </m:oMath>
                </a14:m>
                <a:endParaRPr lang="pt-BR" dirty="0">
                  <a:latin typeface="Times New Roman" pitchFamily="18" charset="0"/>
                  <a:cs typeface="Times New Roman" pitchFamily="18" charset="0"/>
                </a:endParaRPr>
              </a:p>
              <a:p>
                <a:pPr marL="0" indent="0">
                  <a:buNone/>
                </a:pPr>
                <a:r>
                  <a:rPr lang="en-US" i="1" dirty="0" smtClean="0">
                    <a:solidFill>
                      <a:srgbClr val="151515"/>
                    </a:solidFill>
                    <a:latin typeface="Times New Roman" pitchFamily="18" charset="0"/>
                    <a:cs typeface="Times New Roman" pitchFamily="18" charset="0"/>
                  </a:rPr>
                  <a:t>d</a:t>
                </a:r>
                <a:r>
                  <a:rPr lang="en-US" sz="2400" dirty="0" smtClean="0">
                    <a:solidFill>
                      <a:srgbClr val="151515"/>
                    </a:solidFill>
                    <a:latin typeface="Times New Roman" pitchFamily="18" charset="0"/>
                    <a:cs typeface="Times New Roman" pitchFamily="18" charset="0"/>
                  </a:rPr>
                  <a:t>2 </a:t>
                </a:r>
                <a:r>
                  <a:rPr lang="en-US" dirty="0" smtClean="0">
                    <a:solidFill>
                      <a:srgbClr val="151515"/>
                    </a:solidFill>
                    <a:latin typeface="Times New Roman" pitchFamily="18" charset="0"/>
                    <a:cs typeface="Times New Roman" pitchFamily="18" charset="0"/>
                  </a:rPr>
                  <a:t>= </a:t>
                </a:r>
                <a:r>
                  <a:rPr lang="en-US" i="1" dirty="0" smtClean="0">
                    <a:solidFill>
                      <a:srgbClr val="151515"/>
                    </a:solidFill>
                    <a:latin typeface="Times New Roman" pitchFamily="18" charset="0"/>
                    <a:cs typeface="Times New Roman" pitchFamily="18" charset="0"/>
                  </a:rPr>
                  <a:t>d</a:t>
                </a:r>
                <a:r>
                  <a:rPr lang="en-US" sz="2400" dirty="0" smtClean="0">
                    <a:solidFill>
                      <a:srgbClr val="151515"/>
                    </a:solidFill>
                    <a:latin typeface="Times New Roman" pitchFamily="18" charset="0"/>
                    <a:cs typeface="Times New Roman" pitchFamily="18" charset="0"/>
                  </a:rPr>
                  <a:t>1 </a:t>
                </a:r>
                <a:r>
                  <a:rPr lang="en-US" dirty="0" smtClean="0">
                    <a:solidFill>
                      <a:srgbClr val="151515"/>
                    </a:solidFill>
                    <a:latin typeface="Times New Roman" pitchFamily="18" charset="0"/>
                    <a:cs typeface="Times New Roman" pitchFamily="18" charset="0"/>
                  </a:rPr>
                  <a:t>−</a:t>
                </a:r>
                <a:r>
                  <a:rPr lang="en-US" i="1" dirty="0" smtClean="0">
                    <a:solidFill>
                      <a:srgbClr val="151515"/>
                    </a:solidFill>
                    <a:latin typeface="Sabon-Italic"/>
                  </a:rPr>
                  <a:t> s</a:t>
                </a:r>
                <a14:m>
                  <m:oMath xmlns:m="http://schemas.openxmlformats.org/officeDocument/2006/math">
                    <m:rad>
                      <m:radPr>
                        <m:degHide m:val="on"/>
                        <m:ctrlPr>
                          <a:rPr lang="en-US" i="1" smtClean="0">
                            <a:solidFill>
                              <a:srgbClr val="151515"/>
                            </a:solidFill>
                            <a:latin typeface="Cambria Math"/>
                          </a:rPr>
                        </m:ctrlPr>
                      </m:radPr>
                      <m:deg/>
                      <m:e>
                        <m:r>
                          <a:rPr lang="en-US" b="0" i="1" smtClean="0">
                            <a:solidFill>
                              <a:srgbClr val="151515"/>
                            </a:solidFill>
                            <a:latin typeface="Cambria Math"/>
                          </a:rPr>
                          <m:t>𝑡</m:t>
                        </m:r>
                      </m:e>
                    </m:rad>
                  </m:oMath>
                </a14:m>
                <a:endParaRPr lang="en-US" dirty="0">
                  <a:solidFill>
                    <a:srgbClr val="151515"/>
                  </a:solidFill>
                  <a:latin typeface="Times New Roman" pitchFamily="18" charset="0"/>
                  <a:cs typeface="Times New Roman" pitchFamily="18" charset="0"/>
                </a:endParaRPr>
              </a:p>
              <a:p>
                <a:pPr marL="0" indent="0">
                  <a:buNone/>
                </a:pPr>
                <a:r>
                  <a:rPr lang="en-US" dirty="0" err="1">
                    <a:solidFill>
                      <a:srgbClr val="151515"/>
                    </a:solidFill>
                    <a:latin typeface="Times New Roman" pitchFamily="18" charset="0"/>
                    <a:cs typeface="Times New Roman" pitchFamily="18" charset="0"/>
                  </a:rPr>
                  <a:t>ln</a:t>
                </a:r>
                <a:r>
                  <a:rPr lang="en-US" dirty="0">
                    <a:solidFill>
                      <a:srgbClr val="151515"/>
                    </a:solidFill>
                    <a:latin typeface="Times New Roman" pitchFamily="18" charset="0"/>
                    <a:cs typeface="Times New Roman" pitchFamily="18" charset="0"/>
                  </a:rPr>
                  <a:t> = natural logarithm</a:t>
                </a:r>
                <a:endParaRPr lang="en-US" dirty="0" smtClean="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C = call option price</a:t>
                </a:r>
              </a:p>
              <a:p>
                <a:pPr marL="0" indent="0" algn="just">
                  <a:buNone/>
                </a:pPr>
                <a:r>
                  <a:rPr lang="en-US" dirty="0">
                    <a:latin typeface="Times New Roman" pitchFamily="18" charset="0"/>
                    <a:cs typeface="Times New Roman" pitchFamily="18" charset="0"/>
                  </a:rPr>
                  <a:t>S = price of the underlying</a:t>
                </a:r>
              </a:p>
              <a:p>
                <a:pPr marL="0" indent="0" algn="just">
                  <a:buNone/>
                </a:pPr>
                <a:r>
                  <a:rPr lang="en-US" dirty="0">
                    <a:latin typeface="Times New Roman" pitchFamily="18" charset="0"/>
                    <a:cs typeface="Times New Roman" pitchFamily="18" charset="0"/>
                  </a:rPr>
                  <a:t>K = strike price</a:t>
                </a:r>
              </a:p>
              <a:p>
                <a:pPr marL="0" indent="0" algn="just">
                  <a:buNone/>
                </a:pPr>
                <a:r>
                  <a:rPr lang="en-US" dirty="0">
                    <a:latin typeface="Times New Roman" pitchFamily="18" charset="0"/>
                    <a:cs typeface="Times New Roman" pitchFamily="18" charset="0"/>
                  </a:rPr>
                  <a:t>r = short-term risk-free rate</a:t>
                </a:r>
              </a:p>
              <a:p>
                <a:pPr marL="0" indent="0" algn="just">
                  <a:buNone/>
                </a:pPr>
                <a:r>
                  <a:rPr lang="en-US" dirty="0">
                    <a:latin typeface="Times New Roman" pitchFamily="18" charset="0"/>
                    <a:cs typeface="Times New Roman" pitchFamily="18" charset="0"/>
                  </a:rPr>
                  <a:t>e = 2.718 (natural antilog of 1)</a:t>
                </a:r>
              </a:p>
              <a:p>
                <a:pPr marL="0" indent="0" algn="just">
                  <a:buNone/>
                </a:pPr>
                <a:r>
                  <a:rPr lang="en-US" dirty="0">
                    <a:latin typeface="Times New Roman" pitchFamily="18" charset="0"/>
                    <a:cs typeface="Times New Roman" pitchFamily="18" charset="0"/>
                  </a:rPr>
                  <a:t>t = time remaining to the expiration date (measured as a fraction</a:t>
                </a:r>
              </a:p>
              <a:p>
                <a:pPr marL="0" indent="0" algn="just">
                  <a:buNone/>
                </a:pPr>
                <a:r>
                  <a:rPr lang="en-US" dirty="0">
                    <a:latin typeface="Times New Roman" pitchFamily="18" charset="0"/>
                    <a:cs typeface="Times New Roman" pitchFamily="18" charset="0"/>
                  </a:rPr>
                  <a:t>of a year)</a:t>
                </a:r>
              </a:p>
              <a:p>
                <a:pPr marL="0" indent="0" algn="just">
                  <a:buNone/>
                </a:pPr>
                <a:r>
                  <a:rPr lang="en-US" dirty="0">
                    <a:latin typeface="Times New Roman" pitchFamily="18" charset="0"/>
                    <a:cs typeface="Times New Roman" pitchFamily="18" charset="0"/>
                  </a:rPr>
                  <a:t>s = standard deviation of the change in stock </a:t>
                </a:r>
                <a:r>
                  <a:rPr lang="en-US" dirty="0" smtClean="0">
                    <a:latin typeface="Times New Roman" pitchFamily="18" charset="0"/>
                    <a:cs typeface="Times New Roman" pitchFamily="18" charset="0"/>
                  </a:rPr>
                  <a:t>price</a:t>
                </a:r>
              </a:p>
              <a:p>
                <a:pPr marL="0" indent="0" algn="just">
                  <a:buNone/>
                </a:pPr>
                <a:r>
                  <a:rPr lang="en-US" dirty="0">
                    <a:latin typeface="Times New Roman" pitchFamily="18" charset="0"/>
                    <a:cs typeface="Times New Roman" pitchFamily="18" charset="0"/>
                  </a:rPr>
                  <a:t>N(.) = the cumulative probability density2</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066800"/>
                <a:ext cx="8229600" cy="5638800"/>
              </a:xfrm>
              <a:blipFill rotWithShape="1">
                <a:blip r:embed="rId2"/>
                <a:stretch>
                  <a:fillRect l="-889" t="-1838"/>
                </a:stretch>
              </a:blipFill>
            </p:spPr>
            <p:txBody>
              <a:bodyPr/>
              <a:lstStyle/>
              <a:p>
                <a:r>
                  <a:rPr lang="en-US">
                    <a:noFill/>
                  </a:rPr>
                  <a:t> </a:t>
                </a:r>
              </a:p>
            </p:txBody>
          </p:sp>
        </mc:Fallback>
      </mc:AlternateContent>
    </p:spTree>
    <p:extLst>
      <p:ext uri="{BB962C8B-B14F-4D97-AF65-F5344CB8AC3E}">
        <p14:creationId xmlns:p14="http://schemas.microsoft.com/office/powerpoint/2010/main" val="3050943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indent="0" algn="just">
              <a:buNone/>
            </a:pPr>
            <a:r>
              <a:rPr lang="en-US" sz="2800" b="1" i="1" dirty="0" smtClean="0">
                <a:solidFill>
                  <a:srgbClr val="FF0000"/>
                </a:solidFill>
                <a:latin typeface="Times New Roman" pitchFamily="18" charset="0"/>
                <a:cs typeface="Times New Roman" pitchFamily="18" charset="0"/>
              </a:rPr>
              <a:t>3. Investment bankers</a:t>
            </a:r>
          </a:p>
          <a:p>
            <a:pPr algn="just"/>
            <a:r>
              <a:rPr lang="en-US" sz="2800" b="0" i="0" u="none" strike="noStrike" baseline="0" dirty="0" smtClean="0">
                <a:solidFill>
                  <a:srgbClr val="000000"/>
                </a:solidFill>
                <a:latin typeface="Times New Roman" pitchFamily="18" charset="0"/>
                <a:cs typeface="Times New Roman" pitchFamily="18" charset="0"/>
              </a:rPr>
              <a:t>Transfers through an investment banking house occur</a:t>
            </a:r>
            <a:r>
              <a:rPr lang="en-US" sz="2800" b="0" i="0" u="none" strike="noStrike" dirty="0" smtClean="0">
                <a:solidFill>
                  <a:srgbClr val="000000"/>
                </a:solidFill>
                <a:latin typeface="Times New Roman" pitchFamily="18" charset="0"/>
                <a:cs typeface="Times New Roman" pitchFamily="18" charset="0"/>
              </a:rPr>
              <a:t> </a:t>
            </a:r>
            <a:r>
              <a:rPr lang="en-US" sz="2800" b="0" i="0" u="none" strike="noStrike" baseline="0" dirty="0" smtClean="0">
                <a:solidFill>
                  <a:srgbClr val="000000"/>
                </a:solidFill>
                <a:latin typeface="Times New Roman" pitchFamily="18" charset="0"/>
                <a:cs typeface="Times New Roman" pitchFamily="18" charset="0"/>
              </a:rPr>
              <a:t>when the</a:t>
            </a:r>
            <a:r>
              <a:rPr lang="en-US" sz="2800" b="0" i="0" u="none" strike="noStrike" dirty="0" smtClean="0">
                <a:solidFill>
                  <a:srgbClr val="000000"/>
                </a:solidFill>
                <a:latin typeface="Times New Roman" pitchFamily="18" charset="0"/>
                <a:cs typeface="Times New Roman" pitchFamily="18" charset="0"/>
              </a:rPr>
              <a:t> investment bank</a:t>
            </a:r>
            <a:r>
              <a:rPr lang="en-US" sz="2800" b="0" i="0" u="none" strike="noStrike" baseline="0" dirty="0" smtClean="0">
                <a:solidFill>
                  <a:srgbClr val="000000"/>
                </a:solidFill>
                <a:latin typeface="Times New Roman" pitchFamily="18" charset="0"/>
                <a:cs typeface="Times New Roman" pitchFamily="18" charset="0"/>
              </a:rPr>
              <a:t> serves as</a:t>
            </a:r>
            <a:r>
              <a:rPr lang="en-US" sz="2800" b="0" i="0" u="none" strike="noStrike" dirty="0" smtClean="0">
                <a:solidFill>
                  <a:srgbClr val="000000"/>
                </a:solidFill>
                <a:latin typeface="Times New Roman" pitchFamily="18" charset="0"/>
                <a:cs typeface="Times New Roman" pitchFamily="18" charset="0"/>
              </a:rPr>
              <a:t> </a:t>
            </a:r>
            <a:r>
              <a:rPr lang="en-US" sz="2800" b="0" i="0" u="none" strike="noStrike" baseline="0" dirty="0" smtClean="0">
                <a:solidFill>
                  <a:srgbClr val="000000"/>
                </a:solidFill>
                <a:latin typeface="Times New Roman" pitchFamily="18" charset="0"/>
                <a:cs typeface="Times New Roman" pitchFamily="18" charset="0"/>
              </a:rPr>
              <a:t>a middleman and facilitates the issuance of securities.</a:t>
            </a:r>
            <a:r>
              <a:rPr lang="en-US" sz="2800" b="0" i="0" u="none" strike="noStrike" dirty="0" smtClean="0">
                <a:solidFill>
                  <a:srgbClr val="000000"/>
                </a:solidFill>
                <a:latin typeface="Times New Roman" pitchFamily="18" charset="0"/>
                <a:cs typeface="Times New Roman" pitchFamily="18" charset="0"/>
              </a:rPr>
              <a:t> </a:t>
            </a:r>
          </a:p>
          <a:p>
            <a:pPr algn="just"/>
            <a:r>
              <a:rPr lang="en-US" sz="2800" b="0" i="0" u="none" strike="noStrike" baseline="0" dirty="0" smtClean="0">
                <a:solidFill>
                  <a:srgbClr val="000000"/>
                </a:solidFill>
                <a:latin typeface="Times New Roman" pitchFamily="18" charset="0"/>
                <a:cs typeface="Times New Roman" pitchFamily="18" charset="0"/>
              </a:rPr>
              <a:t>These middlemen help corporations design securities</a:t>
            </a:r>
            <a:r>
              <a:rPr lang="en-US" sz="2800" b="0" i="0" u="none" strike="noStrike" dirty="0" smtClean="0">
                <a:solidFill>
                  <a:srgbClr val="000000"/>
                </a:solidFill>
                <a:latin typeface="Times New Roman" pitchFamily="18" charset="0"/>
                <a:cs typeface="Times New Roman" pitchFamily="18" charset="0"/>
              </a:rPr>
              <a:t> </a:t>
            </a:r>
            <a:r>
              <a:rPr lang="en-US" sz="2800" b="0" i="0" u="none" strike="noStrike" baseline="0" dirty="0" smtClean="0">
                <a:solidFill>
                  <a:srgbClr val="000000"/>
                </a:solidFill>
                <a:latin typeface="Times New Roman" pitchFamily="18" charset="0"/>
                <a:cs typeface="Times New Roman" pitchFamily="18" charset="0"/>
              </a:rPr>
              <a:t>that will be attractive to investors, buy these securities</a:t>
            </a:r>
            <a:r>
              <a:rPr lang="en-US" sz="2800" b="0" i="0" u="none" strike="noStrike" dirty="0" smtClean="0">
                <a:solidFill>
                  <a:srgbClr val="000000"/>
                </a:solidFill>
                <a:latin typeface="Times New Roman" pitchFamily="18" charset="0"/>
                <a:cs typeface="Times New Roman" pitchFamily="18" charset="0"/>
              </a:rPr>
              <a:t> </a:t>
            </a:r>
            <a:r>
              <a:rPr lang="en-US" sz="2800" b="0" i="0" u="none" strike="noStrike" baseline="0" dirty="0" smtClean="0">
                <a:solidFill>
                  <a:srgbClr val="000000"/>
                </a:solidFill>
                <a:latin typeface="Times New Roman" pitchFamily="18" charset="0"/>
                <a:cs typeface="Times New Roman" pitchFamily="18" charset="0"/>
              </a:rPr>
              <a:t>from the corporations, and then resell them to savers in</a:t>
            </a:r>
            <a:r>
              <a:rPr lang="en-US" sz="2800" b="0" i="0" u="none" strike="noStrike" dirty="0" smtClean="0">
                <a:solidFill>
                  <a:srgbClr val="000000"/>
                </a:solidFill>
                <a:latin typeface="Times New Roman" pitchFamily="18" charset="0"/>
                <a:cs typeface="Times New Roman" pitchFamily="18" charset="0"/>
              </a:rPr>
              <a:t> </a:t>
            </a:r>
            <a:r>
              <a:rPr lang="en-US" sz="2800" b="0" i="0" u="none" strike="noStrike" baseline="0" dirty="0" smtClean="0">
                <a:solidFill>
                  <a:srgbClr val="000000"/>
                </a:solidFill>
                <a:latin typeface="Times New Roman" pitchFamily="18" charset="0"/>
                <a:cs typeface="Times New Roman" pitchFamily="18" charset="0"/>
              </a:rPr>
              <a:t>the primary markets.</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03016932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itchFamily="18" charset="0"/>
                <a:cs typeface="Times New Roman" pitchFamily="18" charset="0"/>
              </a:rPr>
              <a:t>Example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en-US" sz="2800" dirty="0">
                <a:solidFill>
                  <a:srgbClr val="151515"/>
                </a:solidFill>
                <a:latin typeface="Times New Roman" pitchFamily="18" charset="0"/>
                <a:cs typeface="Times New Roman" pitchFamily="18" charset="0"/>
              </a:rPr>
              <a:t>To illustrate the Black-Scholes </a:t>
            </a:r>
            <a:r>
              <a:rPr lang="en-US" sz="2800" dirty="0" smtClean="0">
                <a:solidFill>
                  <a:srgbClr val="151515"/>
                </a:solidFill>
                <a:latin typeface="Times New Roman" pitchFamily="18" charset="0"/>
                <a:cs typeface="Times New Roman" pitchFamily="18" charset="0"/>
              </a:rPr>
              <a:t>model, assume </a:t>
            </a:r>
            <a:r>
              <a:rPr lang="en-US" sz="2800" dirty="0">
                <a:solidFill>
                  <a:srgbClr val="151515"/>
                </a:solidFill>
                <a:latin typeface="Times New Roman" pitchFamily="18" charset="0"/>
                <a:cs typeface="Times New Roman" pitchFamily="18" charset="0"/>
              </a:rPr>
              <a:t>the following </a:t>
            </a:r>
            <a:r>
              <a:rPr lang="en-US" sz="2800" dirty="0" smtClean="0">
                <a:solidFill>
                  <a:srgbClr val="151515"/>
                </a:solidFill>
                <a:latin typeface="Times New Roman" pitchFamily="18" charset="0"/>
                <a:cs typeface="Times New Roman" pitchFamily="18" charset="0"/>
              </a:rPr>
              <a:t>values</a:t>
            </a:r>
          </a:p>
          <a:p>
            <a:pPr marL="0" indent="0" algn="just">
              <a:buNone/>
            </a:pPr>
            <a:r>
              <a:rPr lang="en-US" sz="2800" dirty="0">
                <a:solidFill>
                  <a:srgbClr val="151515"/>
                </a:solidFill>
                <a:latin typeface="Times New Roman" pitchFamily="18" charset="0"/>
                <a:cs typeface="Times New Roman" pitchFamily="18" charset="0"/>
              </a:rPr>
              <a:t>Strike price = $45</a:t>
            </a:r>
          </a:p>
          <a:p>
            <a:pPr marL="0" indent="0" algn="just">
              <a:buNone/>
            </a:pPr>
            <a:r>
              <a:rPr lang="en-US" sz="2800" dirty="0">
                <a:solidFill>
                  <a:srgbClr val="151515"/>
                </a:solidFill>
                <a:latin typeface="Times New Roman" pitchFamily="18" charset="0"/>
                <a:cs typeface="Times New Roman" pitchFamily="18" charset="0"/>
              </a:rPr>
              <a:t>Time remaining to expiration = 183 days</a:t>
            </a:r>
          </a:p>
          <a:p>
            <a:pPr marL="0" indent="0" algn="just">
              <a:buNone/>
            </a:pPr>
            <a:r>
              <a:rPr lang="en-US" sz="2800" dirty="0">
                <a:solidFill>
                  <a:srgbClr val="151515"/>
                </a:solidFill>
                <a:latin typeface="Times New Roman" pitchFamily="18" charset="0"/>
                <a:cs typeface="Times New Roman" pitchFamily="18" charset="0"/>
              </a:rPr>
              <a:t>Spot stock price = $47</a:t>
            </a:r>
          </a:p>
          <a:p>
            <a:pPr marL="0" indent="0" algn="just">
              <a:buNone/>
            </a:pPr>
            <a:r>
              <a:rPr lang="en-US" sz="2800" dirty="0">
                <a:solidFill>
                  <a:srgbClr val="151515"/>
                </a:solidFill>
                <a:latin typeface="Times New Roman" pitchFamily="18" charset="0"/>
                <a:cs typeface="Times New Roman" pitchFamily="18" charset="0"/>
              </a:rPr>
              <a:t>Expected price volatility = standard deviation = 25%</a:t>
            </a:r>
          </a:p>
          <a:p>
            <a:pPr marL="0" indent="0" algn="just">
              <a:buNone/>
            </a:pPr>
            <a:r>
              <a:rPr lang="en-US" sz="2800" dirty="0">
                <a:solidFill>
                  <a:srgbClr val="151515"/>
                </a:solidFill>
                <a:latin typeface="Times New Roman" pitchFamily="18" charset="0"/>
                <a:cs typeface="Times New Roman" pitchFamily="18" charset="0"/>
              </a:rPr>
              <a:t>Risk-free rate = 10</a:t>
            </a:r>
            <a:r>
              <a:rPr lang="en-US" sz="2800" dirty="0" smtClean="0">
                <a:solidFill>
                  <a:srgbClr val="151515"/>
                </a:solidFill>
                <a:latin typeface="Times New Roman" pitchFamily="18" charset="0"/>
                <a:cs typeface="Times New Roman" pitchFamily="18" charset="0"/>
              </a:rPr>
              <a:t>%</a:t>
            </a:r>
          </a:p>
          <a:p>
            <a:pPr marL="0" indent="0" algn="just">
              <a:buNone/>
            </a:pPr>
            <a:endParaRPr lang="en-US" sz="2800" dirty="0" smtClean="0">
              <a:solidFill>
                <a:srgbClr val="151515"/>
              </a:solidFill>
              <a:latin typeface="Times New Roman" pitchFamily="18" charset="0"/>
              <a:cs typeface="Times New Roman" pitchFamily="18" charset="0"/>
            </a:endParaRPr>
          </a:p>
          <a:p>
            <a:pPr marL="0" indent="0" algn="just">
              <a:buNone/>
            </a:pPr>
            <a:endParaRPr lang="en-US" sz="2800" dirty="0" smtClean="0">
              <a:solidFill>
                <a:srgbClr val="151515"/>
              </a:solidFill>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5343154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066800"/>
                <a:ext cx="8229600" cy="5562600"/>
              </a:xfrm>
            </p:spPr>
            <p:txBody>
              <a:bodyPr>
                <a:normAutofit fontScale="85000" lnSpcReduction="20000"/>
              </a:bodyPr>
              <a:lstStyle/>
              <a:p>
                <a:pPr marL="0" indent="0" algn="just">
                  <a:buNone/>
                </a:pPr>
                <a:r>
                  <a:rPr lang="en-US" dirty="0" smtClean="0">
                    <a:solidFill>
                      <a:srgbClr val="151515"/>
                    </a:solidFill>
                    <a:latin typeface="Times New Roman" pitchFamily="18" charset="0"/>
                    <a:cs typeface="Times New Roman" pitchFamily="18" charset="0"/>
                  </a:rPr>
                  <a:t>In terms of the values in the formula:</a:t>
                </a:r>
              </a:p>
              <a:p>
                <a:pPr marL="0" indent="0" algn="just">
                  <a:buNone/>
                </a:pPr>
                <a:r>
                  <a:rPr lang="en-US" dirty="0">
                    <a:latin typeface="Times New Roman" pitchFamily="18" charset="0"/>
                    <a:cs typeface="Times New Roman" pitchFamily="18" charset="0"/>
                  </a:rPr>
                  <a:t>S = 47</a:t>
                </a:r>
              </a:p>
              <a:p>
                <a:pPr marL="0" indent="0" algn="just">
                  <a:buNone/>
                </a:pPr>
                <a:r>
                  <a:rPr lang="en-US" dirty="0">
                    <a:latin typeface="Times New Roman" pitchFamily="18" charset="0"/>
                    <a:cs typeface="Times New Roman" pitchFamily="18" charset="0"/>
                  </a:rPr>
                  <a:t>K = 45</a:t>
                </a:r>
              </a:p>
              <a:p>
                <a:pPr marL="0" indent="0" algn="just">
                  <a:buNone/>
                </a:pPr>
                <a:r>
                  <a:rPr lang="en-US" dirty="0">
                    <a:latin typeface="Times New Roman" pitchFamily="18" charset="0"/>
                    <a:cs typeface="Times New Roman" pitchFamily="18" charset="0"/>
                  </a:rPr>
                  <a:t>t = 0.5 (183 days/365, rounded)</a:t>
                </a:r>
              </a:p>
              <a:p>
                <a:pPr marL="0" indent="0" algn="just">
                  <a:buNone/>
                </a:pPr>
                <a:r>
                  <a:rPr lang="en-US" dirty="0">
                    <a:latin typeface="Times New Roman" pitchFamily="18" charset="0"/>
                    <a:cs typeface="Times New Roman" pitchFamily="18" charset="0"/>
                  </a:rPr>
                  <a:t>s = 0.25</a:t>
                </a:r>
              </a:p>
              <a:p>
                <a:pPr marL="0" indent="0" algn="just">
                  <a:buNone/>
                </a:pPr>
                <a:r>
                  <a:rPr lang="en-US" dirty="0">
                    <a:latin typeface="Times New Roman" pitchFamily="18" charset="0"/>
                    <a:cs typeface="Times New Roman" pitchFamily="18" charset="0"/>
                  </a:rPr>
                  <a:t>r = </a:t>
                </a:r>
                <a:r>
                  <a:rPr lang="en-US" dirty="0" smtClean="0">
                    <a:latin typeface="Times New Roman" pitchFamily="18" charset="0"/>
                    <a:cs typeface="Times New Roman" pitchFamily="18" charset="0"/>
                  </a:rPr>
                  <a:t>0.10</a:t>
                </a:r>
              </a:p>
              <a:p>
                <a:pPr marL="0" indent="0" algn="just">
                  <a:buNone/>
                </a:pPr>
                <a:r>
                  <a:rPr lang="en-US" dirty="0">
                    <a:latin typeface="Times New Roman" pitchFamily="18" charset="0"/>
                    <a:cs typeface="Times New Roman" pitchFamily="18" charset="0"/>
                  </a:rPr>
                  <a:t>Substituting these values into the equations presented earlier, we </a:t>
                </a:r>
                <a:r>
                  <a:rPr lang="en-US" dirty="0" smtClean="0">
                    <a:latin typeface="Times New Roman" pitchFamily="18" charset="0"/>
                    <a:cs typeface="Times New Roman" pitchFamily="18" charset="0"/>
                  </a:rPr>
                  <a:t>get</a:t>
                </a:r>
              </a:p>
              <a:p>
                <a:pPr marL="0" indent="0" algn="just">
                  <a:buNone/>
                </a:pPr>
                <a:r>
                  <a:rPr lang="sv-SE" dirty="0" smtClean="0">
                    <a:latin typeface="Times New Roman" pitchFamily="18" charset="0"/>
                    <a:cs typeface="Times New Roman" pitchFamily="18" charset="0"/>
                  </a:rPr>
                  <a:t>D1=ln(47 </a:t>
                </a:r>
                <a:r>
                  <a:rPr lang="sv-SE" dirty="0">
                    <a:latin typeface="Times New Roman" pitchFamily="18" charset="0"/>
                    <a:cs typeface="Times New Roman" pitchFamily="18" charset="0"/>
                  </a:rPr>
                  <a:t>⁄ 45</a:t>
                </a:r>
                <a:r>
                  <a:rPr lang="sv-SE" dirty="0" smtClean="0">
                    <a:latin typeface="Times New Roman" pitchFamily="18" charset="0"/>
                    <a:cs typeface="Times New Roman" pitchFamily="18" charset="0"/>
                  </a:rPr>
                  <a:t>) +{0.10 + 0.5(0.25)</a:t>
                </a:r>
                <a:r>
                  <a:rPr lang="sv-SE" sz="4100" dirty="0" smtClean="0">
                    <a:latin typeface="Times New Roman" pitchFamily="18" charset="0"/>
                    <a:cs typeface="Times New Roman" pitchFamily="18" charset="0"/>
                  </a:rPr>
                  <a:t>2</a:t>
                </a:r>
                <a:r>
                  <a:rPr lang="sv-SE" dirty="0" smtClean="0">
                    <a:latin typeface="Times New Roman" pitchFamily="18" charset="0"/>
                    <a:cs typeface="Times New Roman" pitchFamily="18" charset="0"/>
                  </a:rPr>
                  <a:t>]0.5</a:t>
                </a:r>
                <a:endParaRPr lang="sv-SE" dirty="0">
                  <a:latin typeface="Times New Roman" pitchFamily="18" charset="0"/>
                  <a:cs typeface="Times New Roman" pitchFamily="18" charset="0"/>
                </a:endParaRPr>
              </a:p>
              <a:p>
                <a:pPr marL="0" indent="0" algn="just">
                  <a:buNone/>
                </a:pPr>
                <a:r>
                  <a:rPr lang="sv-SE" dirty="0" smtClean="0">
                    <a:latin typeface="Times New Roman" pitchFamily="18" charset="0"/>
                    <a:cs typeface="Times New Roman" pitchFamily="18" charset="0"/>
                  </a:rPr>
                  <a:t>        -------------------------------------------- </a:t>
                </a:r>
              </a:p>
              <a:p>
                <a:pPr marL="0" indent="0" algn="just">
                  <a:buNone/>
                </a:pPr>
                <a:r>
                  <a:rPr lang="sv-SE" dirty="0" smtClean="0">
                    <a:latin typeface="Times New Roman" pitchFamily="18" charset="0"/>
                    <a:cs typeface="Times New Roman" pitchFamily="18" charset="0"/>
                  </a:rPr>
                  <a:t>                          0.25</a:t>
                </a:r>
                <a14:m>
                  <m:oMath xmlns:m="http://schemas.openxmlformats.org/officeDocument/2006/math">
                    <m:rad>
                      <m:radPr>
                        <m:degHide m:val="on"/>
                        <m:ctrlPr>
                          <a:rPr lang="sv-SE" i="1" smtClean="0">
                            <a:latin typeface="Cambria Math"/>
                          </a:rPr>
                        </m:ctrlPr>
                      </m:radPr>
                      <m:deg/>
                      <m:e>
                        <m:r>
                          <a:rPr lang="en-US" b="0" i="1" smtClean="0">
                            <a:latin typeface="Cambria Math"/>
                          </a:rPr>
                          <m:t>0.5</m:t>
                        </m:r>
                      </m:e>
                    </m:rad>
                  </m:oMath>
                </a14:m>
                <a:endParaRPr lang="sv-SE" dirty="0" smtClean="0">
                  <a:latin typeface="Times New Roman" pitchFamily="18" charset="0"/>
                  <a:cs typeface="Times New Roman" pitchFamily="18" charset="0"/>
                </a:endParaRPr>
              </a:p>
              <a:p>
                <a:pPr marL="0" indent="0" algn="just">
                  <a:buNone/>
                </a:pPr>
                <a:r>
                  <a:rPr lang="sv-SE" dirty="0" smtClean="0">
                    <a:latin typeface="Times New Roman" pitchFamily="18" charset="0"/>
                    <a:cs typeface="Times New Roman" pitchFamily="18" charset="0"/>
                  </a:rPr>
                  <a:t>                             = 0.6172</a:t>
                </a:r>
              </a:p>
              <a:p>
                <a:pPr marL="0" indent="0" algn="just">
                  <a:buNone/>
                </a:pPr>
                <a:r>
                  <a:rPr lang="en-US" dirty="0">
                    <a:latin typeface="Times New Roman" pitchFamily="18" charset="0"/>
                    <a:cs typeface="Times New Roman" pitchFamily="18" charset="0"/>
                  </a:rPr>
                  <a:t>d2 = 0.6172 − </a:t>
                </a:r>
                <a:r>
                  <a:rPr lang="en-US" dirty="0" smtClean="0">
                    <a:latin typeface="Times New Roman" pitchFamily="18" charset="0"/>
                    <a:cs typeface="Times New Roman" pitchFamily="18" charset="0"/>
                  </a:rPr>
                  <a:t>0.25</a:t>
                </a:r>
                <a14:m>
                  <m:oMath xmlns:m="http://schemas.openxmlformats.org/officeDocument/2006/math">
                    <m:rad>
                      <m:radPr>
                        <m:degHide m:val="on"/>
                        <m:ctrlPr>
                          <a:rPr lang="en-US" i="1" smtClean="0">
                            <a:latin typeface="Cambria Math"/>
                          </a:rPr>
                        </m:ctrlPr>
                      </m:radPr>
                      <m:deg/>
                      <m:e>
                        <m:r>
                          <a:rPr lang="en-US" b="0" i="1" smtClean="0">
                            <a:latin typeface="Cambria Math"/>
                          </a:rPr>
                          <m:t>0.5</m:t>
                        </m:r>
                      </m:e>
                    </m:rad>
                  </m:oMath>
                </a14:m>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0.4404</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066800"/>
                <a:ext cx="8229600" cy="5562600"/>
              </a:xfrm>
              <a:blipFill rotWithShape="1">
                <a:blip r:embed="rId2"/>
                <a:stretch>
                  <a:fillRect l="-1333" t="-2410" r="-2444" b="-1424"/>
                </a:stretch>
              </a:blipFill>
            </p:spPr>
            <p:txBody>
              <a:bodyPr/>
              <a:lstStyle/>
              <a:p>
                <a:r>
                  <a:rPr lang="en-US">
                    <a:noFill/>
                  </a:rPr>
                  <a:t> </a:t>
                </a:r>
              </a:p>
            </p:txBody>
          </p:sp>
        </mc:Fallback>
      </mc:AlternateContent>
    </p:spTree>
    <p:extLst>
      <p:ext uri="{BB962C8B-B14F-4D97-AF65-F5344CB8AC3E}">
        <p14:creationId xmlns:p14="http://schemas.microsoft.com/office/powerpoint/2010/main" val="25212316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itchFamily="18" charset="0"/>
                <a:cs typeface="Times New Roman" pitchFamily="18" charset="0"/>
              </a:rPr>
              <a:t>Cont’d</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600200"/>
            <a:ext cx="8534400" cy="4525963"/>
          </a:xfrm>
        </p:spPr>
        <p:txBody>
          <a:bodyPr/>
          <a:lstStyle/>
          <a:p>
            <a:pPr marL="0" indent="0" algn="just">
              <a:buNone/>
            </a:pPr>
            <a:r>
              <a:rPr lang="en-US" dirty="0">
                <a:solidFill>
                  <a:srgbClr val="151515"/>
                </a:solidFill>
                <a:latin typeface="Times New Roman" pitchFamily="18" charset="0"/>
                <a:cs typeface="Times New Roman" pitchFamily="18" charset="0"/>
              </a:rPr>
              <a:t>From a normal distribution table</a:t>
            </a:r>
            <a:r>
              <a:rPr lang="en-US" dirty="0" smtClean="0">
                <a:solidFill>
                  <a:srgbClr val="151515"/>
                </a:solidFill>
                <a:latin typeface="Times New Roman" pitchFamily="18" charset="0"/>
                <a:cs typeface="Times New Roman" pitchFamily="18" charset="0"/>
              </a:rPr>
              <a:t>:</a:t>
            </a:r>
          </a:p>
          <a:p>
            <a:pPr marL="0" indent="0" algn="just">
              <a:buNone/>
            </a:pPr>
            <a:r>
              <a:rPr lang="pt-BR" i="1" dirty="0">
                <a:solidFill>
                  <a:srgbClr val="151515"/>
                </a:solidFill>
                <a:latin typeface="Times New Roman" pitchFamily="18" charset="0"/>
                <a:cs typeface="Times New Roman" pitchFamily="18" charset="0"/>
              </a:rPr>
              <a:t>N</a:t>
            </a:r>
            <a:r>
              <a:rPr lang="pt-BR" dirty="0">
                <a:solidFill>
                  <a:srgbClr val="151515"/>
                </a:solidFill>
                <a:latin typeface="Times New Roman" pitchFamily="18" charset="0"/>
                <a:cs typeface="Times New Roman" pitchFamily="18" charset="0"/>
              </a:rPr>
              <a:t>(0.6172) = 0.7315 and </a:t>
            </a:r>
            <a:r>
              <a:rPr lang="pt-BR" i="1" dirty="0">
                <a:solidFill>
                  <a:srgbClr val="151515"/>
                </a:solidFill>
                <a:latin typeface="Times New Roman" pitchFamily="18" charset="0"/>
                <a:cs typeface="Times New Roman" pitchFamily="18" charset="0"/>
              </a:rPr>
              <a:t>N</a:t>
            </a:r>
            <a:r>
              <a:rPr lang="pt-BR" dirty="0">
                <a:solidFill>
                  <a:srgbClr val="151515"/>
                </a:solidFill>
                <a:latin typeface="Times New Roman" pitchFamily="18" charset="0"/>
                <a:cs typeface="Times New Roman" pitchFamily="18" charset="0"/>
              </a:rPr>
              <a:t>(0.4404) = </a:t>
            </a:r>
            <a:r>
              <a:rPr lang="pt-BR" dirty="0" smtClean="0">
                <a:solidFill>
                  <a:srgbClr val="151515"/>
                </a:solidFill>
                <a:latin typeface="Times New Roman" pitchFamily="18" charset="0"/>
                <a:cs typeface="Times New Roman" pitchFamily="18" charset="0"/>
              </a:rPr>
              <a:t>0.6702</a:t>
            </a:r>
          </a:p>
          <a:p>
            <a:pPr marL="0" indent="0" algn="just">
              <a:buNone/>
            </a:pPr>
            <a:r>
              <a:rPr lang="en-US" dirty="0">
                <a:latin typeface="Times New Roman" pitchFamily="18" charset="0"/>
                <a:cs typeface="Times New Roman" pitchFamily="18" charset="0"/>
              </a:rPr>
              <a:t>Then:</a:t>
            </a:r>
          </a:p>
          <a:p>
            <a:pPr marL="0" marR="0" indent="0" algn="just">
              <a:spcBef>
                <a:spcPts val="770"/>
              </a:spcBef>
              <a:spcAft>
                <a:spcPts val="0"/>
              </a:spcAft>
              <a:buNone/>
            </a:pPr>
            <a:r>
              <a:rPr lang="es-ES" i="1" dirty="0">
                <a:solidFill>
                  <a:srgbClr val="000000"/>
                </a:solidFill>
                <a:latin typeface="Times New Roman" pitchFamily="18" charset="0"/>
                <a:cs typeface="Times New Roman" pitchFamily="18" charset="0"/>
              </a:rPr>
              <a:t>C </a:t>
            </a:r>
            <a:r>
              <a:rPr lang="es-ES" dirty="0">
                <a:solidFill>
                  <a:srgbClr val="000000"/>
                </a:solidFill>
                <a:latin typeface="Times New Roman" pitchFamily="18" charset="0"/>
                <a:cs typeface="Times New Roman" pitchFamily="18" charset="0"/>
              </a:rPr>
              <a:t>= 47 (0.7315) − 45 (</a:t>
            </a:r>
            <a:r>
              <a:rPr lang="es-ES" i="1" baseline="30000" dirty="0">
                <a:solidFill>
                  <a:srgbClr val="000000"/>
                </a:solidFill>
                <a:latin typeface="Times New Roman" pitchFamily="18" charset="0"/>
                <a:cs typeface="Times New Roman" pitchFamily="18" charset="0"/>
              </a:rPr>
              <a:t>e</a:t>
            </a:r>
            <a:r>
              <a:rPr lang="es-ES" baseline="30000" dirty="0">
                <a:solidFill>
                  <a:srgbClr val="000000"/>
                </a:solidFill>
                <a:latin typeface="Times New Roman" pitchFamily="18" charset="0"/>
                <a:cs typeface="Times New Roman" pitchFamily="18" charset="0"/>
              </a:rPr>
              <a:t>−(0.10)(0.5)</a:t>
            </a:r>
            <a:r>
              <a:rPr lang="es-ES" dirty="0">
                <a:solidFill>
                  <a:srgbClr val="000000"/>
                </a:solidFill>
                <a:latin typeface="Times New Roman" pitchFamily="18" charset="0"/>
                <a:cs typeface="Times New Roman" pitchFamily="18" charset="0"/>
              </a:rPr>
              <a:t>) (0.6702) = $5.69</a:t>
            </a:r>
            <a:endParaRPr lang="en-US" sz="1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5716276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228600" y="1600200"/>
            <a:ext cx="8686800" cy="4525963"/>
          </a:xfrm>
        </p:spPr>
        <p:txBody>
          <a:bodyPr>
            <a:normAutofit/>
          </a:bodyPr>
          <a:lstStyle/>
          <a:p>
            <a:pPr marL="0" indent="0" algn="just">
              <a:buNone/>
            </a:pPr>
            <a:r>
              <a:rPr lang="en-US" b="1" dirty="0">
                <a:latin typeface="Times New Roman" pitchFamily="18" charset="0"/>
                <a:cs typeface="Times New Roman" pitchFamily="18" charset="0"/>
              </a:rPr>
              <a:t>Advantage of Black-Scholes Model</a:t>
            </a:r>
          </a:p>
          <a:p>
            <a:pPr algn="just"/>
            <a:r>
              <a:rPr lang="en-US" dirty="0">
                <a:latin typeface="Times New Roman" pitchFamily="18" charset="0"/>
                <a:cs typeface="Times New Roman" pitchFamily="18" charset="0"/>
              </a:rPr>
              <a:t>The main advantage of the Black-Scholes model is speed. It enables to calculate </a:t>
            </a:r>
            <a:r>
              <a:rPr lang="en-US" dirty="0" smtClean="0">
                <a:latin typeface="Times New Roman" pitchFamily="18" charset="0"/>
                <a:cs typeface="Times New Roman" pitchFamily="18" charset="0"/>
              </a:rPr>
              <a:t>a very </a:t>
            </a:r>
            <a:r>
              <a:rPr lang="en-US" dirty="0">
                <a:latin typeface="Times New Roman" pitchFamily="18" charset="0"/>
                <a:cs typeface="Times New Roman" pitchFamily="18" charset="0"/>
              </a:rPr>
              <a:t>large number of option prices in a very short time</a:t>
            </a:r>
            <a:r>
              <a:rPr lang="en-US" dirty="0" smtClean="0">
                <a:latin typeface="Times New Roman" pitchFamily="18" charset="0"/>
                <a:cs typeface="Times New Roman" pitchFamily="18" charset="0"/>
              </a:rPr>
              <a:t>.</a:t>
            </a:r>
          </a:p>
          <a:p>
            <a:pPr marL="0" indent="0" algn="just">
              <a:buNone/>
            </a:pPr>
            <a:r>
              <a:rPr lang="en-US" b="1" dirty="0">
                <a:latin typeface="Times New Roman" pitchFamily="18" charset="0"/>
                <a:cs typeface="Times New Roman" pitchFamily="18" charset="0"/>
              </a:rPr>
              <a:t>Drawbacks of Black-Scholes Formula</a:t>
            </a:r>
          </a:p>
          <a:p>
            <a:pPr marL="0" indent="0" algn="just">
              <a:buNone/>
            </a:pPr>
            <a:r>
              <a:rPr lang="en-US" dirty="0">
                <a:latin typeface="Times New Roman" pitchFamily="18" charset="0"/>
                <a:cs typeface="Times New Roman" pitchFamily="18" charset="0"/>
              </a:rPr>
              <a:t>1. Does not account for dividends</a:t>
            </a:r>
          </a:p>
          <a:p>
            <a:pPr marL="0" indent="0" algn="just">
              <a:buNone/>
            </a:pPr>
            <a:r>
              <a:rPr lang="en-US" dirty="0">
                <a:latin typeface="Times New Roman" pitchFamily="18" charset="0"/>
                <a:cs typeface="Times New Roman" pitchFamily="18" charset="0"/>
              </a:rPr>
              <a:t>2. Only account for European </a:t>
            </a:r>
            <a:r>
              <a:rPr lang="en-US" dirty="0" smtClean="0">
                <a:latin typeface="Times New Roman" pitchFamily="18" charset="0"/>
                <a:cs typeface="Times New Roman" pitchFamily="18" charset="0"/>
              </a:rPr>
              <a:t>options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867510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Times New Roman" pitchFamily="18" charset="0"/>
                <a:cs typeface="Times New Roman" pitchFamily="18" charset="0"/>
              </a:rPr>
              <a:t>Reading Assignment</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n-US" b="1" dirty="0">
                <a:latin typeface="Times New Roman"/>
              </a:rPr>
              <a:t>Binomial </a:t>
            </a:r>
            <a:r>
              <a:rPr lang="en-US" b="1" dirty="0" smtClean="0">
                <a:latin typeface="Times New Roman"/>
              </a:rPr>
              <a:t>and other </a:t>
            </a:r>
            <a:r>
              <a:rPr lang="en-US" b="1" dirty="0">
                <a:latin typeface="Times New Roman"/>
              </a:rPr>
              <a:t>O</a:t>
            </a:r>
            <a:r>
              <a:rPr lang="en-US" b="1" dirty="0" smtClean="0">
                <a:latin typeface="Times New Roman"/>
              </a:rPr>
              <a:t>ption Pricing Models??</a:t>
            </a:r>
            <a:endParaRPr lang="en-US" dirty="0"/>
          </a:p>
        </p:txBody>
      </p:sp>
    </p:spTree>
    <p:extLst>
      <p:ext uri="{BB962C8B-B14F-4D97-AF65-F5344CB8AC3E}">
        <p14:creationId xmlns:p14="http://schemas.microsoft.com/office/powerpoint/2010/main" val="32995184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Individual</a:t>
            </a:r>
            <a:r>
              <a:rPr lang="en-US"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Assignment (20</a:t>
            </a:r>
            <a:r>
              <a:rPr lang="en-US" sz="3600" b="1" dirty="0" smtClean="0">
                <a:latin typeface="Times New Roman" pitchFamily="18" charset="0"/>
                <a:cs typeface="Times New Roman" pitchFamily="18" charset="0"/>
              </a:rPr>
              <a: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en-US" b="1" dirty="0" smtClean="0">
                <a:latin typeface="Times New Roman" pitchFamily="18" charset="0"/>
                <a:cs typeface="Times New Roman" pitchFamily="18" charset="0"/>
              </a:rPr>
              <a:t>Discuss about the establishment of secondary capital market in Ethiopia (i.e. its feasibility) or contents may include: </a:t>
            </a:r>
          </a:p>
          <a:p>
            <a:pPr marL="514350" indent="-514350" algn="just">
              <a:buAutoNum type="arabicPeriod"/>
            </a:pPr>
            <a:r>
              <a:rPr lang="en-US" dirty="0" smtClean="0">
                <a:latin typeface="Times New Roman" pitchFamily="18" charset="0"/>
                <a:cs typeface="Times New Roman" pitchFamily="18" charset="0"/>
              </a:rPr>
              <a:t>Current status of the establishment of the market in Ethiopia (even as compared to other African countries)</a:t>
            </a:r>
          </a:p>
          <a:p>
            <a:pPr marL="514350" indent="-514350" algn="just">
              <a:buAutoNum type="arabicPeriod"/>
            </a:pPr>
            <a:r>
              <a:rPr lang="en-US" dirty="0" smtClean="0">
                <a:latin typeface="Times New Roman" pitchFamily="18" charset="0"/>
                <a:cs typeface="Times New Roman" pitchFamily="18" charset="0"/>
              </a:rPr>
              <a:t>Opportunities </a:t>
            </a:r>
          </a:p>
          <a:p>
            <a:pPr marL="514350" indent="-514350" algn="just">
              <a:buAutoNum type="arabicPeriod"/>
            </a:pPr>
            <a:r>
              <a:rPr lang="en-US" dirty="0" smtClean="0">
                <a:latin typeface="Times New Roman" pitchFamily="18" charset="0"/>
                <a:cs typeface="Times New Roman" pitchFamily="18" charset="0"/>
              </a:rPr>
              <a:t>Challenges </a:t>
            </a:r>
          </a:p>
          <a:p>
            <a:pPr marL="514350" indent="-514350" algn="just">
              <a:buAutoNum type="arabicPeriod"/>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743924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sz="4000" b="1" i="1" dirty="0" smtClean="0">
                <a:solidFill>
                  <a:srgbClr val="FF0000"/>
                </a:solidFill>
                <a:latin typeface="Times New Roman" pitchFamily="18" charset="0"/>
                <a:cs typeface="Times New Roman" pitchFamily="18" charset="0"/>
              </a:rPr>
              <a:t>End of chapter Four!</a:t>
            </a:r>
            <a:endParaRPr lang="en-US" sz="40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35521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Types of financial market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b="0" i="0" u="none" strike="noStrike" baseline="0" dirty="0" smtClean="0">
                <a:latin typeface="Times New Roman" pitchFamily="18" charset="0"/>
                <a:cs typeface="Times New Roman" pitchFamily="18" charset="0"/>
              </a:rPr>
              <a:t>There are many different financial markets</a:t>
            </a:r>
            <a:r>
              <a:rPr lang="en-US" b="0" i="0" u="none" strike="noStrike" dirty="0" smtClean="0">
                <a:latin typeface="Times New Roman" pitchFamily="18" charset="0"/>
                <a:cs typeface="Times New Roman" pitchFamily="18" charset="0"/>
              </a:rPr>
              <a:t> </a:t>
            </a:r>
            <a:r>
              <a:rPr lang="en-US" b="0" i="0" u="none" strike="noStrike" baseline="0" dirty="0" smtClean="0">
                <a:latin typeface="Times New Roman" pitchFamily="18" charset="0"/>
                <a:cs typeface="Times New Roman" pitchFamily="18" charset="0"/>
              </a:rPr>
              <a:t>in a developed economy, each dealing</a:t>
            </a:r>
            <a:r>
              <a:rPr lang="en-US" b="0" i="0" u="none" strike="noStrike" dirty="0" smtClean="0">
                <a:latin typeface="Times New Roman" pitchFamily="18" charset="0"/>
                <a:cs typeface="Times New Roman" pitchFamily="18" charset="0"/>
              </a:rPr>
              <a:t> </a:t>
            </a:r>
            <a:r>
              <a:rPr lang="en-US" b="0" i="0" u="none" strike="noStrike" baseline="0" dirty="0" smtClean="0">
                <a:latin typeface="Times New Roman" pitchFamily="18" charset="0"/>
                <a:cs typeface="Times New Roman" pitchFamily="18" charset="0"/>
              </a:rPr>
              <a:t>with a different type of instrument</a:t>
            </a:r>
            <a:r>
              <a:rPr lang="en-US" b="0" i="0" u="none" strike="noStrike" dirty="0" smtClean="0">
                <a:latin typeface="Times New Roman" pitchFamily="18" charset="0"/>
                <a:cs typeface="Times New Roman" pitchFamily="18" charset="0"/>
              </a:rPr>
              <a:t> and</a:t>
            </a:r>
            <a:r>
              <a:rPr lang="en-US" b="0" i="0" u="none" strike="noStrike" baseline="0" dirty="0" smtClean="0">
                <a:latin typeface="Times New Roman" pitchFamily="18" charset="0"/>
                <a:cs typeface="Times New Roman" pitchFamily="18" charset="0"/>
              </a:rPr>
              <a:t> a different set of customers.</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248879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Primary </a:t>
            </a:r>
            <a:r>
              <a:rPr lang="en-US" sz="4000" b="1" dirty="0" err="1" smtClean="0">
                <a:latin typeface="Times New Roman" pitchFamily="18" charset="0"/>
                <a:cs typeface="Times New Roman" pitchFamily="18" charset="0"/>
              </a:rPr>
              <a:t>Vs</a:t>
            </a:r>
            <a:r>
              <a:rPr lang="en-US" sz="4000" b="1" dirty="0" smtClean="0">
                <a:latin typeface="Times New Roman" pitchFamily="18" charset="0"/>
                <a:cs typeface="Times New Roman" pitchFamily="18" charset="0"/>
              </a:rPr>
              <a:t> Secondary market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r>
              <a:rPr lang="en-US" b="1" i="1" dirty="0" smtClean="0">
                <a:solidFill>
                  <a:srgbClr val="FF0000"/>
                </a:solidFill>
                <a:latin typeface="Times New Roman" pitchFamily="18" charset="0"/>
                <a:cs typeface="Times New Roman" pitchFamily="18" charset="0"/>
              </a:rPr>
              <a:t>Primary market: </a:t>
            </a:r>
            <a:r>
              <a:rPr lang="en-US" dirty="0" smtClean="0">
                <a:solidFill>
                  <a:prstClr val="black"/>
                </a:solidFill>
                <a:latin typeface="Times New Roman"/>
              </a:rPr>
              <a:t>Primary </a:t>
            </a:r>
            <a:r>
              <a:rPr lang="en-US" dirty="0">
                <a:solidFill>
                  <a:prstClr val="black"/>
                </a:solidFill>
                <a:latin typeface="Times New Roman"/>
              </a:rPr>
              <a:t>markets are the markets in which corporations sell newly issued securities to raise </a:t>
            </a:r>
            <a:r>
              <a:rPr lang="en-US" dirty="0" smtClean="0">
                <a:solidFill>
                  <a:prstClr val="black"/>
                </a:solidFill>
                <a:latin typeface="Times New Roman"/>
              </a:rPr>
              <a:t>capital.</a:t>
            </a:r>
          </a:p>
          <a:p>
            <a:pPr lvl="0" algn="just"/>
            <a:r>
              <a:rPr lang="en-US" dirty="0" smtClean="0">
                <a:effectLst/>
                <a:latin typeface="Times New Roman"/>
                <a:ea typeface="Calibri"/>
                <a:cs typeface="Times New Roman"/>
              </a:rPr>
              <a:t>The middleman in the primary market is called an investment banker (it provides underwriting function)</a:t>
            </a:r>
            <a:endParaRPr lang="en-US" sz="2800" dirty="0">
              <a:ea typeface="Calibri"/>
              <a:cs typeface="Times New Roman"/>
            </a:endParaRPr>
          </a:p>
          <a:p>
            <a:pPr lvl="0" algn="just"/>
            <a:endParaRPr lang="en-US" b="1" i="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506718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lvl="0" algn="just">
              <a:lnSpc>
                <a:spcPct val="150000"/>
              </a:lnSpc>
              <a:spcBef>
                <a:spcPts val="0"/>
              </a:spcBef>
              <a:spcAft>
                <a:spcPts val="1000"/>
              </a:spcAft>
              <a:buFont typeface="Wingdings" pitchFamily="2" charset="2"/>
              <a:buChar char="v"/>
              <a:tabLst>
                <a:tab pos="228600" algn="l"/>
              </a:tabLst>
            </a:pPr>
            <a:r>
              <a:rPr lang="en-US" sz="2800" dirty="0" smtClean="0">
                <a:effectLst/>
                <a:latin typeface="Times New Roman" pitchFamily="18" charset="0"/>
                <a:ea typeface="Calibri"/>
                <a:cs typeface="Times New Roman" pitchFamily="18" charset="0"/>
              </a:rPr>
              <a:t>Companies raise new capital in the primary market through:</a:t>
            </a:r>
            <a:endParaRPr lang="en-US" sz="2800" dirty="0" smtClean="0">
              <a:latin typeface="Times New Roman" pitchFamily="18" charset="0"/>
              <a:ea typeface="Calibri"/>
              <a:cs typeface="Times New Roman" pitchFamily="18" charset="0"/>
            </a:endParaRPr>
          </a:p>
          <a:p>
            <a:pPr marL="971550" marR="0" indent="-514350" algn="just">
              <a:lnSpc>
                <a:spcPct val="150000"/>
              </a:lnSpc>
              <a:spcBef>
                <a:spcPts val="0"/>
              </a:spcBef>
              <a:spcAft>
                <a:spcPts val="1000"/>
              </a:spcAft>
              <a:buAutoNum type="alphaLcParenR"/>
            </a:pPr>
            <a:r>
              <a:rPr lang="en-US" sz="2800" dirty="0" smtClean="0">
                <a:effectLst/>
                <a:latin typeface="Times New Roman" pitchFamily="18" charset="0"/>
                <a:ea typeface="Calibri"/>
                <a:cs typeface="Times New Roman" pitchFamily="18" charset="0"/>
              </a:rPr>
              <a:t>Public issues    </a:t>
            </a:r>
          </a:p>
          <a:p>
            <a:pPr marL="971550" marR="0" indent="-514350" algn="just">
              <a:lnSpc>
                <a:spcPct val="150000"/>
              </a:lnSpc>
              <a:spcBef>
                <a:spcPts val="0"/>
              </a:spcBef>
              <a:spcAft>
                <a:spcPts val="1000"/>
              </a:spcAft>
              <a:buAutoNum type="alphaLcParenR"/>
            </a:pPr>
            <a:r>
              <a:rPr lang="en-US" sz="2800" dirty="0" smtClean="0">
                <a:effectLst/>
                <a:latin typeface="Times New Roman" pitchFamily="18" charset="0"/>
                <a:ea typeface="Calibri"/>
                <a:cs typeface="Times New Roman" pitchFamily="18" charset="0"/>
              </a:rPr>
              <a:t>Right issue          </a:t>
            </a:r>
          </a:p>
          <a:p>
            <a:pPr marL="971550" marR="0" indent="-514350" algn="just">
              <a:lnSpc>
                <a:spcPct val="150000"/>
              </a:lnSpc>
              <a:spcBef>
                <a:spcPts val="0"/>
              </a:spcBef>
              <a:spcAft>
                <a:spcPts val="1000"/>
              </a:spcAft>
              <a:buAutoNum type="alphaLcParenR"/>
            </a:pPr>
            <a:r>
              <a:rPr lang="en-US" sz="2800" dirty="0" smtClean="0">
                <a:effectLst/>
                <a:latin typeface="Times New Roman" pitchFamily="18" charset="0"/>
                <a:ea typeface="Calibri"/>
                <a:cs typeface="Times New Roman" pitchFamily="18" charset="0"/>
              </a:rPr>
              <a:t>Private placement</a:t>
            </a:r>
            <a:endParaRPr lang="en-US" sz="2800" dirty="0" smtClean="0">
              <a:latin typeface="Times New Roman" pitchFamily="18" charset="0"/>
              <a:ea typeface="Calibri"/>
              <a:cs typeface="Times New Roman" pitchFamily="18" charset="0"/>
            </a:endParaRPr>
          </a:p>
          <a:p>
            <a:endParaRPr lang="en-US" dirty="0"/>
          </a:p>
        </p:txBody>
      </p:sp>
    </p:spTree>
    <p:extLst>
      <p:ext uri="{BB962C8B-B14F-4D97-AF65-F5344CB8AC3E}">
        <p14:creationId xmlns:p14="http://schemas.microsoft.com/office/powerpoint/2010/main" val="3725672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4414</Words>
  <Application>Microsoft Office PowerPoint</Application>
  <PresentationFormat>On-screen Show (4:3)</PresentationFormat>
  <Paragraphs>319</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Chapter Four Financial Markets in the Financial System</vt:lpstr>
      <vt:lpstr>What is a market?</vt:lpstr>
      <vt:lpstr>Functions of financial markets</vt:lpstr>
      <vt:lpstr>Cont’d</vt:lpstr>
      <vt:lpstr>Three Primary ways by which Capital is Transferred between Savers and Borrowers</vt:lpstr>
      <vt:lpstr>Cont’d</vt:lpstr>
      <vt:lpstr>Types of financial market</vt:lpstr>
      <vt:lpstr>Primary Vs Secondary market</vt:lpstr>
      <vt:lpstr>Cont’d</vt:lpstr>
      <vt:lpstr>Cont’d</vt:lpstr>
      <vt:lpstr>Cont’d</vt:lpstr>
      <vt:lpstr>Functions of Secondary market</vt:lpstr>
      <vt:lpstr>The difference between the Primary Market and the Secondary Market</vt:lpstr>
      <vt:lpstr>Money vs. Capital market</vt:lpstr>
      <vt:lpstr>Cont’d</vt:lpstr>
      <vt:lpstr> Objectives of money markets </vt:lpstr>
      <vt:lpstr>Securities Traded in Money Markets</vt:lpstr>
      <vt:lpstr>Capital Market </vt:lpstr>
      <vt:lpstr>Cont’d</vt:lpstr>
      <vt:lpstr>Cont’d</vt:lpstr>
      <vt:lpstr>Cont’d</vt:lpstr>
      <vt:lpstr>Organized Vs over-the-counter markets (OTC)</vt:lpstr>
      <vt:lpstr>Foreign Exchange Market </vt:lpstr>
      <vt:lpstr>Derivative Market </vt:lpstr>
      <vt:lpstr>Cont’d</vt:lpstr>
      <vt:lpstr>Types of Derivatives </vt:lpstr>
      <vt:lpstr>Comparison between forward contract and future contract </vt:lpstr>
      <vt:lpstr>Cont’d</vt:lpstr>
      <vt:lpstr>Cont’d</vt:lpstr>
      <vt:lpstr>Example</vt:lpstr>
      <vt:lpstr>Cont’d</vt:lpstr>
      <vt:lpstr>Cont’d</vt:lpstr>
      <vt:lpstr>Cont’d</vt:lpstr>
      <vt:lpstr>Cont’d</vt:lpstr>
      <vt:lpstr>Cont’d</vt:lpstr>
      <vt:lpstr>Cont’d</vt:lpstr>
      <vt:lpstr>Example: Call option</vt:lpstr>
      <vt:lpstr>Solution</vt:lpstr>
      <vt:lpstr>Cont’d</vt:lpstr>
      <vt:lpstr>Example: Put option</vt:lpstr>
      <vt:lpstr>Solution</vt:lpstr>
      <vt:lpstr>Cont’d</vt:lpstr>
      <vt:lpstr>Reading assignment</vt:lpstr>
      <vt:lpstr>Cont’d</vt:lpstr>
      <vt:lpstr>Cont’d</vt:lpstr>
      <vt:lpstr>Example: Interest Rate Swap</vt:lpstr>
      <vt:lpstr>Example: Currency Swap</vt:lpstr>
      <vt:lpstr>Pricing of Derivatives</vt:lpstr>
      <vt:lpstr>Cont’d</vt:lpstr>
      <vt:lpstr>Cont’d</vt:lpstr>
      <vt:lpstr>Cont’d</vt:lpstr>
      <vt:lpstr>Cont’d</vt:lpstr>
      <vt:lpstr>Exercise </vt:lpstr>
      <vt:lpstr>Factors That Influence the Option Price</vt:lpstr>
      <vt:lpstr>Option Pricing Models</vt:lpstr>
      <vt:lpstr>Cont’d</vt:lpstr>
      <vt:lpstr>Cont’d</vt:lpstr>
      <vt:lpstr>Assumptions of Black Scholes Model</vt:lpstr>
      <vt:lpstr>Cont’d</vt:lpstr>
      <vt:lpstr>Example</vt:lpstr>
      <vt:lpstr>Cont’d</vt:lpstr>
      <vt:lpstr>Cont’d</vt:lpstr>
      <vt:lpstr>Cont’d</vt:lpstr>
      <vt:lpstr>Reading Assignment</vt:lpstr>
      <vt:lpstr>Individual Assignment (20%)</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Three Financial Markets in the Financial System</dc:title>
  <dc:creator>wow</dc:creator>
  <cp:lastModifiedBy>dmu</cp:lastModifiedBy>
  <cp:revision>60</cp:revision>
  <dcterms:created xsi:type="dcterms:W3CDTF">2016-03-23T11:00:32Z</dcterms:created>
  <dcterms:modified xsi:type="dcterms:W3CDTF">2020-05-15T06:29:29Z</dcterms:modified>
</cp:coreProperties>
</file>