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01" r:id="rId3"/>
    <p:sldId id="289" r:id="rId4"/>
    <p:sldId id="290" r:id="rId5"/>
    <p:sldId id="291" r:id="rId6"/>
    <p:sldId id="292" r:id="rId7"/>
    <p:sldId id="293" r:id="rId8"/>
    <p:sldId id="298" r:id="rId9"/>
    <p:sldId id="296" r:id="rId10"/>
    <p:sldId id="297" r:id="rId11"/>
    <p:sldId id="294" r:id="rId12"/>
    <p:sldId id="295" r:id="rId13"/>
    <p:sldId id="262" r:id="rId14"/>
    <p:sldId id="263" r:id="rId15"/>
    <p:sldId id="264" r:id="rId16"/>
    <p:sldId id="265" r:id="rId17"/>
    <p:sldId id="267" r:id="rId18"/>
    <p:sldId id="268" r:id="rId19"/>
    <p:sldId id="269" r:id="rId20"/>
    <p:sldId id="270" r:id="rId21"/>
    <p:sldId id="271" r:id="rId22"/>
    <p:sldId id="272" r:id="rId23"/>
    <p:sldId id="285" r:id="rId24"/>
    <p:sldId id="299" r:id="rId25"/>
    <p:sldId id="300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6" r:id="rId34"/>
    <p:sldId id="281" r:id="rId35"/>
    <p:sldId id="282" r:id="rId36"/>
    <p:sldId id="283" r:id="rId37"/>
    <p:sldId id="284" r:id="rId38"/>
    <p:sldId id="28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2B5CE-2363-49E4-B9E6-AA93D88CF226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9149A-165F-4A54-B4AB-66248B51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9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9149A-165F-4A54-B4AB-66248B51816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7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6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8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6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7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5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2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CD2B-24A4-42D3-B8F6-78AFA0A2589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1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Chapter Five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Interest Rate Determination and Bond Valuation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800" b="1" dirty="0">
                <a:solidFill>
                  <a:srgbClr val="379225"/>
                </a:solidFill>
                <a:latin typeface="Times New Roman" pitchFamily="18" charset="0"/>
                <a:cs typeface="Times New Roman" pitchFamily="18" charset="0"/>
              </a:rPr>
              <a:t>Coupon rate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annual coupon divided by the face value of a bond.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379225"/>
                </a:solidFill>
                <a:latin typeface="Times New Roman" pitchFamily="18" charset="0"/>
                <a:cs typeface="Times New Roman" pitchFamily="18" charset="0"/>
              </a:rPr>
              <a:t>Maturity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Specified date on which the principal amount of a bond is paid.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12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Bond Values and Yields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determine the value of a bond at a particular point in time, we need to know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 of periods remaining until maturity, the face value, the coupon, and the market interest rate for bonds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similar features. 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interest rate required in the market on a bond is called the bond’s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yield to maturity (YTM).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rate is sometimes called the bond’s yield for short. 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Given all this information, we can calculate the present value of the cash flows as an estimate of the bond’s current market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290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Bond value = 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C* 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[1- 1/(1 + 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]/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  +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/(1 + 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2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6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0" lvl="0" indent="0">
              <a:buNone/>
            </a:pP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Bond value  Present value of the coupons + Present value of the face amount.</a:t>
            </a:r>
          </a:p>
          <a:p>
            <a:pPr marL="0" lvl="0" indent="0">
              <a:buNone/>
            </a:pPr>
            <a:r>
              <a:rPr lang="en-US" sz="26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pPr marL="0" lvl="0" indent="0">
              <a:buNone/>
            </a:pPr>
            <a:r>
              <a:rPr lang="en-US" sz="26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C =</a:t>
            </a:r>
            <a:r>
              <a:rPr lang="en-US" sz="26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 Coupon paid each period</a:t>
            </a:r>
          </a:p>
          <a:p>
            <a:pPr marL="0" lvl="0" indent="0">
              <a:buNone/>
            </a:pPr>
            <a:r>
              <a:rPr lang="en-US" sz="26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r =</a:t>
            </a:r>
            <a:r>
              <a:rPr lang="en-US" sz="26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 Rate per period</a:t>
            </a:r>
          </a:p>
          <a:p>
            <a:pPr marL="0" lvl="0" indent="0">
              <a:buNone/>
            </a:pPr>
            <a:r>
              <a:rPr lang="en-US" sz="26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6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 =Number of periods</a:t>
            </a:r>
          </a:p>
          <a:p>
            <a:pPr marL="0" lvl="0" indent="0">
              <a:buNone/>
            </a:pPr>
            <a:r>
              <a:rPr lang="en-US" sz="26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F =</a:t>
            </a:r>
            <a:r>
              <a:rPr lang="en-US" sz="26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 Bond’s face value</a:t>
            </a:r>
          </a:p>
          <a:p>
            <a:pPr lvl="0" algn="just"/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Interest rates and bond prices have an "inverse relationship" – meaning, when one goes up, the other goes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72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Finding the Yield to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Maturity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yield to maturity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(“YTM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”)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rate that  makes the 		market price of the bond equal to the present value of its 		future cash flows. It is the unknown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bond value, coupon, time to maturity, and face value, it is possible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find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implicit discount rate, or yield to maturity, by trial and error only.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do this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try different discount rates until the calculated bond value equals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given value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Remember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increasing the rate decreases the bond value.</a:t>
            </a:r>
          </a:p>
        </p:txBody>
      </p:sp>
    </p:spTree>
    <p:extLst>
      <p:ext uri="{BB962C8B-B14F-4D97-AF65-F5344CB8AC3E}">
        <p14:creationId xmlns:p14="http://schemas.microsoft.com/office/powerpoint/2010/main" val="15169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example, suppose we are interested in a six-year, 8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percent coupon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bond. A broker quotes a price of $955.14. What is the yield on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bond? We’ve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seen that the price of a bond can be written as the sum of its annuity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lump-sum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components. Knowing that there is an $80 coupon for six years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$1,000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face value, we can say that the price is: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$955.14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=$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80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*[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1/(1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)6]/</a:t>
            </a:r>
            <a:r>
              <a:rPr lang="pt-BR" sz="28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1,000/(1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)6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where r is the unknown discount rate, or yield to maturity. We have one equation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here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 unknown, but we cannot solve it for r explicitly. The only way to find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answer 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use trial and error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 can speed up the trial-and-error process by using what we know about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 prices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yields. In this case, the bond has an $80 coupon and is selling at a discount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We thus know that the yield is greater than 8 percent. If we compute the price at 10 percent: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34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$80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1/1.106)/.10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+ 1,000/1.106=$80*4.3553+1,000/1.7716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=$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912.89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10 percent, the value we calculate is lower than the actual price, so 10 percent is too high. The true yield must be somewhere between 8 and 10 percent. You would probably want to try 9 percent next. If you did, you would see that this is in fact the bond’s yield to maturity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16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Corporate bonds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Government bonds /  municipal bonds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Zero coupon 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Income bonds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Convertible bonds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Put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bonds</a:t>
            </a:r>
          </a:p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Floating rate bonds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49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particularly interesting type of floating-rate bond is 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inflation-linked bond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bonds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have coupons that are adjusted according to the rate of inflation (the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principal amount may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adjusted as well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Inflation and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Versus Nominal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Rates</a:t>
            </a:r>
          </a:p>
          <a:p>
            <a:pPr marL="514350" indent="-514350" algn="just">
              <a:buAutoNum type="alphaU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ominal 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-Interest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rates or 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return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have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been adjusted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inflation</a:t>
            </a:r>
          </a:p>
          <a:p>
            <a:pPr marL="514350" indent="-514350" algn="just">
              <a:buAutoNum type="alphaU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Real rates-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Interest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rates or 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return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been adjusted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inflation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The Fisher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-our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discussion of real and nominal returns illustrates a relationship often called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Fisher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effect (after the great economist Irving Fisher). Because investors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ultimately concerned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what they can buy with their money, they require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compensation 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inflation.</a:t>
            </a:r>
          </a:p>
        </p:txBody>
      </p:sp>
    </p:spTree>
    <p:extLst>
      <p:ext uri="{BB962C8B-B14F-4D97-AF65-F5344CB8AC3E}">
        <p14:creationId xmlns:p14="http://schemas.microsoft.com/office/powerpoint/2010/main" val="2214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Two major important risks for financial institutions (Banks)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A. Credit Risk</a:t>
            </a:r>
          </a:p>
          <a:p>
            <a:pPr lvl="0" algn="just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major part of the business of financial institutions is making loans, and the major risk with loans is that the borrow will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repay.</a:t>
            </a:r>
          </a:p>
          <a:p>
            <a:pPr lvl="0" algn="just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Credit risk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the risk that a borrower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will nor repay a loan according to the terms of the loan, either defaulting entirely or making late payments of interest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principal.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23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Fisher effect indicates the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relationship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nominal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returns,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real returns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and inflation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 for the nominal rate and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stand for the real rate.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Fisher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 tells us that the relationship between nominal rates, real rates, and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inflation can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written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as: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pt-BR" sz="2800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1 + </a:t>
            </a:r>
            <a:r>
              <a:rPr lang="pt-BR" sz="28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pt-BR" sz="2800" i="1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t-BR" sz="2800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pt-BR" sz="2800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8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28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2800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pt-BR" sz="28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pt-BR" sz="2800" dirty="0" smtClean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800" i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pt-BR" sz="2800" b="1" dirty="0">
              <a:solidFill>
                <a:srgbClr val="3792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the inflation rate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nominal rate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approximately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equal to the real rate plus the inflation rate: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 ≈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investors require a 10 percent real rate of return, and the inflation rate is 8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percent, what must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the approximate nominal rate? The exact nominal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rate?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all, the nominal rate is approximately equal to the sum of the real rate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inflation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rate: 10%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8%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18%. From the Fisher effect, we have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1.10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1.08 = 1.1880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R=1.1880-1=18.8%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Therefore, the nominal rate will actually be closer to 19 percent.</a:t>
            </a:r>
          </a:p>
        </p:txBody>
      </p:sp>
    </p:spTree>
    <p:extLst>
      <p:ext uri="{BB962C8B-B14F-4D97-AF65-F5344CB8AC3E}">
        <p14:creationId xmlns:p14="http://schemas.microsoft.com/office/powerpoint/2010/main" val="36358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14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Determinants of Bond Yields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3056"/>
            <a:ext cx="8229600" cy="4893108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Term Structure of Interest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Rates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term structure of interest rates is the relationship between nominal interest rates on default-free, pure discount securities and time to maturity. 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a little more precise, the term structure of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interest rates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tells us what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nominal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interest rates are on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default-free, pure 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discount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bonds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all maturities.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These rates are, in essence, “pure” interest rates because they involve no risk of default and a single, lump-sum future payment. 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other words, the term structure tells us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pure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 value of money for different lengths of time.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When long-term rates are higher than short-term rates, we say that the term structure is upward sloping, and, when short-term rates are higher, we say it is downward sloping.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9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09" y="1647093"/>
            <a:ext cx="6706181" cy="443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575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03" y="1600200"/>
            <a:ext cx="690299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52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term structure can also be “humped.” When this occurs, it is usually because rates increase at first, but then begin to decline as we look at longer- and longer term rates.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most common shape of the term structure, particularly in modern times, is upward sloping, but the degree of steepness has varied quite a bit.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determines the shape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 structure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There are three basic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components.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first two are the ones we discussed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our previous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section,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real rate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interest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the rate of inflation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real rate of interest is the compensation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investors demand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forgoing the use of their money. You can think of it as the pure time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value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money after adjusting for the effects of inflation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real rate is high, all interest rates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tend to be higher,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30209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contrast, the prospect of future inflation very strongly influences the shape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 structure.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Investors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thinking about loaning money for various lengths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recognize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future inflation erodes the value of the dollars that will be returned.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result, investors demand compensation for this loss in the form of higher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nominal rates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This extra compensation is called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inflation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premium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inflation premium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defined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portion of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nominal interest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 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compensation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expected future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inflation.</a:t>
            </a:r>
          </a:p>
        </p:txBody>
      </p:sp>
    </p:spTree>
    <p:extLst>
      <p:ext uri="{BB962C8B-B14F-4D97-AF65-F5344CB8AC3E}">
        <p14:creationId xmlns:p14="http://schemas.microsoft.com/office/powerpoint/2010/main" val="31745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investors believe that the rate of inflation will be higher in future, then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long-term nominal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interest rates will tend to be higher than short-term rates. Thus,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upward sloping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structure may be a reflection of anticipated increases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inflation. Similarly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 downward-sloping term structure probably reflects the belief 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inflation will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falling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62777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again, the concepts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adverse selection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moral hazard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will provide our framework to understand the principles financial managers must follow to minimize credit risk, yet make successful loans.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Adverse selection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problem in the market for loans because those with the highest credit risk have the biggest incentives to borrow from others.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08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third, and last, component of the term structure has to do with interest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rate risk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As we discussed earlier in the chapter, longer-term bonds have much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greater risk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loss resulting from changes in interest rates than do shorter-term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bonds. Investors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recognize this risk, and they demand extra compensation in the form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higher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rates for bearing it. This extra compensation is called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interest rate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risk premium.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Therefore,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interest rate risk premium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defined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compensation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investors demand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bearing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interest rate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risk.</a:t>
            </a:r>
          </a:p>
        </p:txBody>
      </p:sp>
    </p:spTree>
    <p:extLst>
      <p:ext uri="{BB962C8B-B14F-4D97-AF65-F5344CB8AC3E}">
        <p14:creationId xmlns:p14="http://schemas.microsoft.com/office/powerpoint/2010/main" val="41255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longer is the term to maturity, the greater is the interest rate risk,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interest rate risk premium increases with maturity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Putting the pieces together, we see that the term structure reflects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combined effect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 rate of interest, the inflation premium, and the interest rate risk premium.</a:t>
            </a:r>
          </a:p>
        </p:txBody>
      </p:sp>
    </p:spTree>
    <p:extLst>
      <p:ext uri="{BB962C8B-B14F-4D97-AF65-F5344CB8AC3E}">
        <p14:creationId xmlns:p14="http://schemas.microsoft.com/office/powerpoint/2010/main" val="6604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2829B"/>
                </a:solidFill>
                <a:latin typeface="Times New Roman" pitchFamily="18" charset="0"/>
                <a:cs typeface="Times New Roman" pitchFamily="18" charset="0"/>
              </a:rPr>
              <a:t>Bond Yields and the Yield Curve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shape of the yield curve is a reflection of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structure of interest rates. 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fact, the Treasury yield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curve (which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refers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a plot of the yields on Treasury notes and bonds relative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maturity)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the term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structure of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interest rates are almost the same thing.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only difference is that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 structure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based 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pure discount bonds,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whereas the yield curve is based 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coupon bond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yields</a:t>
            </a:r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6909"/>
            <a:ext cx="8229600" cy="5347855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a result, Treasury yields depend on the three components that underlie the term structure—the real rate, expected future inflation, and the interest rate risk premium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Treasury notes and bonds have three important features that we need to remind you of: they are default-free, they are taxable, and they are highly liquid. 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is not true of bonds in general, so we need to examine what additional factors come into play when we look at bonds issued by corporations or municipalities.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first thing to consider is credit risk, that is, the possibility of default.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Investors recognize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issuers other than the Treasury may or may not make all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promised payments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a bond, so they demand a higher yield as compensation for this risk.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extra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compensation is called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default risk premium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second thing to consider is tax, that is, investors demand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extra yield on a taxable bond as compensation for the unfavorable tax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treatment. 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extra compensation is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taxability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it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portion of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nominal interest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 yield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compensation for unfavorable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tax status.</a:t>
            </a:r>
          </a:p>
        </p:txBody>
      </p:sp>
    </p:spTree>
    <p:extLst>
      <p:ext uri="{BB962C8B-B14F-4D97-AF65-F5344CB8AC3E}">
        <p14:creationId xmlns:p14="http://schemas.microsoft.com/office/powerpoint/2010/main" val="35087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Finally, bonds have varying degrees of liquidity.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result, 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wanted to sell quickly, you would probably not get as good a price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could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otherwise. Investors prefer liquid assets to illiquid ones, so they demand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liquidity premium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top of all the other premiums we have discussed.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liquidity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premium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portion of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nominal interest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 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bond yield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represents compensation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 of liquidity. 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result, all else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being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same, less liquid bonds will have higher yields than more liquid bonds.</a:t>
            </a:r>
          </a:p>
        </p:txBody>
      </p:sp>
    </p:spTree>
    <p:extLst>
      <p:ext uri="{BB962C8B-B14F-4D97-AF65-F5344CB8AC3E}">
        <p14:creationId xmlns:p14="http://schemas.microsoft.com/office/powerpoint/2010/main" val="18586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onclusion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we combine all of the things we have discussed regarding bond yields, we find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bond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yields represent the combined effect of no fewer than six things. The first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rate of interest. On top of the real rate are five premiums representing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compensation 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(1) expected future inflation, (2) interest rate risk, (3) default risk, (4)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taxability,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(5) lack of liquidity. As a result, determining the appropriate yield 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bond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requires careful analysis of each of these effects.</a:t>
            </a:r>
          </a:p>
        </p:txBody>
      </p:sp>
    </p:spTree>
    <p:extLst>
      <p:ext uri="{BB962C8B-B14F-4D97-AF65-F5344CB8AC3E}">
        <p14:creationId xmlns:p14="http://schemas.microsoft.com/office/powerpoint/2010/main" val="26001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End of chapter five!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Chapter Six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</a:rPr>
              <a:t>Financial Markets and Institutions in Ethiopia-Group Assignment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US" sz="3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Prepare your own term paper on the current status of financial sector and financial market in Ethiopia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Moral hazard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plays as role as well.  Once a borrow has a loan, she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he may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engage in risky projects to produce the highest payoffs, especially if the project is financed mostly with debt.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Solving Asymmetric Information Problems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financial managers have a number of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tools available to assist in reducing or eliminating the asymmetric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information problem: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3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 algn="just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Screening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collecting reliable information about prospective borrowers.  This has also lead some institutions to specialize in regions or industries, gaining expertise in evaluating particular firms or individuals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1" indent="-514350" algn="just">
              <a:buFont typeface="Arial" pitchFamily="34" charset="0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requiring certain actions, or prohibiting others, and then periodically verifying that the borrower is complying with the terms of the loan contact.</a:t>
            </a:r>
          </a:p>
          <a:p>
            <a:pPr marL="514350" lvl="1" indent="-514350" algn="just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41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Long-term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Customer Relationships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past information contained in checking accounts, savings accounts, and previous loans provides valuable information to more easily determine credit worthiness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Loan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Commitments: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arrangements where the bank agrees to provide a loan up to a fixed amount, whenever the firm requests the loan.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 Collateral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 pledge of property or other assets that must be surrendered if the terms of the loan are not met ( the loans are called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secured loans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1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20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Compensating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Balances: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reserves that a borrower must maintain in an account that act as collateral should the borrower default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7. Credit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rationing: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(1) lenders will refuse to lend to some borrowers, regardless of how much interest they are willing to pay, or (2) lenders will only finance part of a project, requiring that the remaining part come from equity financing.</a:t>
            </a:r>
          </a:p>
          <a:p>
            <a:pPr marL="0" lvl="1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88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132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256"/>
            <a:ext cx="8229600" cy="519790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B. Interest 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Rate Risk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risk that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arises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bond owners from fluctuating interest rates is called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interest rate risk. 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much interest rate risk a bond has depends on how sensitive its price is to interest rate changes. 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sensitivity directly depends on two things: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to maturity and the coupon rate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just"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All other things being equal, the longer the time to maturity, the greater the interest rate risk.</a:t>
            </a:r>
          </a:p>
          <a:p>
            <a:pPr marL="0" lvl="0" indent="0" algn="just"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All other things being equal, the lower the coupon rate, the greater the interest rate risk.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3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Bond features and prices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bond is normally an interest-only loan, meaning that the borrower will pay the interest every period, but none of the principal will be repaid until the end of the loan.</a:t>
            </a:r>
          </a:p>
          <a:p>
            <a:pPr marL="0" lvl="0" indent="0" algn="just">
              <a:buNone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Coupon</a:t>
            </a:r>
          </a:p>
          <a:p>
            <a:pPr lvl="0"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the stated interest payment made on a bond.</a:t>
            </a:r>
          </a:p>
          <a:p>
            <a:pPr marL="0" lvl="0" indent="0">
              <a:buNone/>
            </a:pPr>
            <a:r>
              <a:rPr lang="en-US" sz="2800" b="1" dirty="0">
                <a:solidFill>
                  <a:srgbClr val="379225"/>
                </a:solidFill>
                <a:latin typeface="Times New Roman" pitchFamily="18" charset="0"/>
                <a:cs typeface="Times New Roman" pitchFamily="18" charset="0"/>
              </a:rPr>
              <a:t>Face value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principal amount of a bond that is repaid at the end of the term. Also, called par value.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94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2591</Words>
  <Application>Microsoft Office PowerPoint</Application>
  <PresentationFormat>On-screen Show (4:3)</PresentationFormat>
  <Paragraphs>145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Chapter Five</vt:lpstr>
      <vt:lpstr>Two major important risks for financial institutions (Banks)</vt:lpstr>
      <vt:lpstr>Cont’d</vt:lpstr>
      <vt:lpstr>Cont’d</vt:lpstr>
      <vt:lpstr>Cont’d</vt:lpstr>
      <vt:lpstr>Cont’d</vt:lpstr>
      <vt:lpstr>Cont’d</vt:lpstr>
      <vt:lpstr>Cont’d </vt:lpstr>
      <vt:lpstr>Bond features and prices</vt:lpstr>
      <vt:lpstr>Cont’d</vt:lpstr>
      <vt:lpstr>Bond Values and Yields</vt:lpstr>
      <vt:lpstr>Cont’d</vt:lpstr>
      <vt:lpstr>Finding the Yield to Maturity</vt:lpstr>
      <vt:lpstr>Cont’d</vt:lpstr>
      <vt:lpstr>Cont’d</vt:lpstr>
      <vt:lpstr>Cont’d</vt:lpstr>
      <vt:lpstr>Different types of bonds</vt:lpstr>
      <vt:lpstr>Cont’d</vt:lpstr>
      <vt:lpstr>Inflation and Interest Rates</vt:lpstr>
      <vt:lpstr>Cont’d</vt:lpstr>
      <vt:lpstr>Example</vt:lpstr>
      <vt:lpstr>Determinants of Bond Yields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Bond Yields and the Yield Curve</vt:lpstr>
      <vt:lpstr>Cont’d</vt:lpstr>
      <vt:lpstr>Cont’d</vt:lpstr>
      <vt:lpstr>Cont’d</vt:lpstr>
      <vt:lpstr>Conclusion</vt:lpstr>
      <vt:lpstr>PowerPoint Presentation</vt:lpstr>
      <vt:lpstr>Chapter Six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Five</dc:title>
  <dc:creator>wow</dc:creator>
  <cp:lastModifiedBy>dmu</cp:lastModifiedBy>
  <cp:revision>40</cp:revision>
  <dcterms:created xsi:type="dcterms:W3CDTF">2016-05-16T07:28:30Z</dcterms:created>
  <dcterms:modified xsi:type="dcterms:W3CDTF">2018-08-10T13:13:49Z</dcterms:modified>
</cp:coreProperties>
</file>