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7" r:id="rId6"/>
    <p:sldId id="260" r:id="rId7"/>
    <p:sldId id="261" r:id="rId8"/>
    <p:sldId id="262" r:id="rId9"/>
    <p:sldId id="263" r:id="rId10"/>
    <p:sldId id="264" r:id="rId11"/>
    <p:sldId id="265" r:id="rId12"/>
    <p:sldId id="266" r:id="rId13"/>
    <p:sldId id="267" r:id="rId14"/>
    <p:sldId id="268" r:id="rId15"/>
    <p:sldId id="278" r:id="rId16"/>
    <p:sldId id="269" r:id="rId17"/>
    <p:sldId id="270" r:id="rId18"/>
    <p:sldId id="271"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F44E53-ED40-4B43-884E-9F8F50F80CA5}"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389951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4E53-ED40-4B43-884E-9F8F50F80CA5}"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191040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4E53-ED40-4B43-884E-9F8F50F80CA5}"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1632261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F44E53-ED40-4B43-884E-9F8F50F80CA5}"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237998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F44E53-ED40-4B43-884E-9F8F50F80CA5}" type="datetimeFigureOut">
              <a:rPr lang="en-US" smtClean="0"/>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349109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F44E53-ED40-4B43-884E-9F8F50F80CA5}"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19094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F44E53-ED40-4B43-884E-9F8F50F80CA5}" type="datetimeFigureOut">
              <a:rPr lang="en-US" smtClean="0"/>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3037942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F44E53-ED40-4B43-884E-9F8F50F80CA5}" type="datetimeFigureOut">
              <a:rPr lang="en-US" smtClean="0"/>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159417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44E53-ED40-4B43-884E-9F8F50F80CA5}" type="datetimeFigureOut">
              <a:rPr lang="en-US" smtClean="0"/>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411901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44E53-ED40-4B43-884E-9F8F50F80CA5}"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421581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44E53-ED40-4B43-884E-9F8F50F80CA5}" type="datetimeFigureOut">
              <a:rPr lang="en-US" smtClean="0"/>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2D39-9B6E-4F84-B0B9-5DDDBA31C2FE}" type="slidenum">
              <a:rPr lang="en-US" smtClean="0"/>
              <a:t>‹#›</a:t>
            </a:fld>
            <a:endParaRPr lang="en-US"/>
          </a:p>
        </p:txBody>
      </p:sp>
    </p:spTree>
    <p:extLst>
      <p:ext uri="{BB962C8B-B14F-4D97-AF65-F5344CB8AC3E}">
        <p14:creationId xmlns:p14="http://schemas.microsoft.com/office/powerpoint/2010/main" val="427870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44E53-ED40-4B43-884E-9F8F50F80CA5}" type="datetimeFigureOut">
              <a:rPr lang="en-US" smtClean="0"/>
              <a:t>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C2D39-9B6E-4F84-B0B9-5DDDBA31C2FE}" type="slidenum">
              <a:rPr lang="en-US" smtClean="0"/>
              <a:t>‹#›</a:t>
            </a:fld>
            <a:endParaRPr lang="en-US"/>
          </a:p>
        </p:txBody>
      </p:sp>
    </p:spTree>
    <p:extLst>
      <p:ext uri="{BB962C8B-B14F-4D97-AF65-F5344CB8AC3E}">
        <p14:creationId xmlns:p14="http://schemas.microsoft.com/office/powerpoint/2010/main" val="425579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latin typeface="Times New Roman" pitchFamily="18" charset="0"/>
                <a:cs typeface="Times New Roman" pitchFamily="18" charset="0"/>
              </a:rPr>
              <a:t>Chapter Five</a:t>
            </a:r>
            <a:br>
              <a:rPr lang="en-US" b="1" i="1" dirty="0" smtClean="0">
                <a:latin typeface="Times New Roman" pitchFamily="18" charset="0"/>
                <a:cs typeface="Times New Roman" pitchFamily="18" charset="0"/>
              </a:rPr>
            </a:br>
            <a:r>
              <a:rPr lang="en-US" b="1" i="1" dirty="0" smtClean="0">
                <a:effectLst/>
                <a:latin typeface="Times New Roman" pitchFamily="18" charset="0"/>
                <a:ea typeface="Calibri"/>
                <a:cs typeface="Times New Roman" pitchFamily="18" charset="0"/>
              </a:rPr>
              <a:t>Regulation of Financial Markets and Institutions and Financial Innovation</a:t>
            </a:r>
            <a:endParaRPr lang="en-US" b="1" i="1" dirty="0">
              <a:latin typeface="Times New Roman" pitchFamily="18" charset="0"/>
              <a:cs typeface="Times New Roman" pitchFamily="18" charset="0"/>
            </a:endParaRPr>
          </a:p>
        </p:txBody>
      </p:sp>
    </p:spTree>
    <p:extLst>
      <p:ext uri="{BB962C8B-B14F-4D97-AF65-F5344CB8AC3E}">
        <p14:creationId xmlns:p14="http://schemas.microsoft.com/office/powerpoint/2010/main" val="111413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lvl="0" algn="just">
              <a:lnSpc>
                <a:spcPct val="115000"/>
              </a:lnSpc>
              <a:spcBef>
                <a:spcPts val="0"/>
              </a:spcBef>
              <a:spcAft>
                <a:spcPts val="1000"/>
              </a:spcAft>
              <a:buFont typeface="Wingdings" pitchFamily="2" charset="2"/>
              <a:buChar char="Ø"/>
            </a:pPr>
            <a:r>
              <a:rPr lang="en-US" sz="2800" dirty="0">
                <a:solidFill>
                  <a:prstClr val="black"/>
                </a:solidFill>
                <a:latin typeface="Times New Roman" pitchFamily="18" charset="0"/>
                <a:ea typeface="Calibri"/>
                <a:cs typeface="Times New Roman" pitchFamily="18" charset="0"/>
              </a:rPr>
              <a:t>A second example of this type of regulation would be rules regarding the structure and operations of exchanges where securities are traded. </a:t>
            </a:r>
            <a:endParaRPr lang="en-US" sz="2800" dirty="0" smtClean="0">
              <a:solidFill>
                <a:prstClr val="black"/>
              </a:solidFill>
              <a:latin typeface="Times New Roman" pitchFamily="18" charset="0"/>
              <a:ea typeface="Calibri"/>
              <a:cs typeface="Times New Roman" pitchFamily="18" charset="0"/>
            </a:endParaRPr>
          </a:p>
          <a:p>
            <a:pPr lvl="0" algn="just">
              <a:lnSpc>
                <a:spcPct val="115000"/>
              </a:lnSpc>
              <a:spcBef>
                <a:spcPts val="0"/>
              </a:spcBef>
              <a:spcAft>
                <a:spcPts val="1000"/>
              </a:spcAft>
              <a:buFont typeface="Wingdings" pitchFamily="2" charset="2"/>
              <a:buChar char="Ø"/>
            </a:pPr>
            <a:r>
              <a:rPr lang="en-US" sz="2800" dirty="0" smtClean="0">
                <a:solidFill>
                  <a:prstClr val="black"/>
                </a:solidFill>
                <a:latin typeface="Times New Roman" pitchFamily="18" charset="0"/>
                <a:ea typeface="Calibri"/>
                <a:cs typeface="Times New Roman" pitchFamily="18" charset="0"/>
              </a:rPr>
              <a:t>The </a:t>
            </a:r>
            <a:r>
              <a:rPr lang="en-US" sz="2800" dirty="0">
                <a:solidFill>
                  <a:prstClr val="black"/>
                </a:solidFill>
                <a:latin typeface="Times New Roman" pitchFamily="18" charset="0"/>
                <a:ea typeface="Calibri"/>
                <a:cs typeface="Times New Roman" pitchFamily="18" charset="0"/>
              </a:rPr>
              <a:t>argument supporting these rules rests on the possibility that members of exchanges may be able, under certain circumstances, to collude and defraud the general investing public.</a:t>
            </a:r>
          </a:p>
          <a:p>
            <a:endParaRPr lang="en-US" dirty="0"/>
          </a:p>
        </p:txBody>
      </p:sp>
    </p:spTree>
    <p:extLst>
      <p:ext uri="{BB962C8B-B14F-4D97-AF65-F5344CB8AC3E}">
        <p14:creationId xmlns:p14="http://schemas.microsoft.com/office/powerpoint/2010/main" val="3564218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FF0000"/>
                </a:solidFill>
                <a:effectLst/>
                <a:latin typeface="Times New Roman"/>
                <a:ea typeface="Calibri"/>
              </a:rPr>
              <a:t>Regulation of Financial Institutions</a:t>
            </a:r>
            <a:endParaRPr lang="en-US" sz="3600" dirty="0">
              <a:solidFill>
                <a:srgbClr val="FF000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effectLst/>
                <a:latin typeface="Times New Roman"/>
                <a:ea typeface="Calibri"/>
              </a:rPr>
              <a:t>Regulation of financial institution is that form of governmental monitoring that restricts these institutions activities in the vital areas of lending, borrowing, and funding. </a:t>
            </a:r>
          </a:p>
          <a:p>
            <a:pPr algn="just">
              <a:buFont typeface="Wingdings" pitchFamily="2" charset="2"/>
              <a:buChar char="Ø"/>
            </a:pPr>
            <a:r>
              <a:rPr lang="en-US" sz="2800" dirty="0" smtClean="0">
                <a:effectLst/>
                <a:latin typeface="Times New Roman"/>
                <a:ea typeface="Calibri"/>
              </a:rPr>
              <a:t>The justification for this form of government regulation is that these financial firms have a special role to play in a modern economy. </a:t>
            </a:r>
            <a:endParaRPr lang="en-US" sz="2800" dirty="0"/>
          </a:p>
        </p:txBody>
      </p:sp>
    </p:spTree>
    <p:extLst>
      <p:ext uri="{BB962C8B-B14F-4D97-AF65-F5344CB8AC3E}">
        <p14:creationId xmlns:p14="http://schemas.microsoft.com/office/powerpoint/2010/main" val="3249692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Financial institutions help households and firms to save, as depository institutions, they also facilitate the complex payments among many elements of the economy and they serve as conduits for the government’s monetary policy. </a:t>
            </a:r>
          </a:p>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Thus, it is often argued that the failure of these financial institutions would disturb the economy in a severe way.</a:t>
            </a:r>
            <a:endParaRPr lang="en-US" sz="2800" dirty="0">
              <a:latin typeface="Times New Roman" pitchFamily="18" charset="0"/>
              <a:ea typeface="Calibri"/>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51814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solidFill>
                  <a:srgbClr val="FF0000"/>
                </a:solidFill>
                <a:latin typeface="Times New Roman"/>
                <a:ea typeface="Calibri"/>
                <a:cs typeface="+mn-cs"/>
              </a:rPr>
              <a:t>Regulation of Foreign participants</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effectLst/>
                <a:latin typeface="Times New Roman"/>
                <a:ea typeface="Calibri"/>
              </a:rPr>
              <a:t>Regulation of foreign participants is that form of governmental activity that limits the roles foreign firms can have in domestic markets and their ownership and control of financial institutions.</a:t>
            </a:r>
            <a:endParaRPr lang="en-US" sz="2800" dirty="0"/>
          </a:p>
        </p:txBody>
      </p:sp>
    </p:spTree>
    <p:extLst>
      <p:ext uri="{BB962C8B-B14F-4D97-AF65-F5344CB8AC3E}">
        <p14:creationId xmlns:p14="http://schemas.microsoft.com/office/powerpoint/2010/main" val="3827396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effectLst/>
                <a:latin typeface="Times New Roman"/>
                <a:ea typeface="Calibri"/>
              </a:rPr>
              <a:t>Financial Innovation</a:t>
            </a:r>
            <a:endParaRPr lang="en-US" sz="3600" dirty="0">
              <a:solidFill>
                <a:srgbClr val="FF0000"/>
              </a:solidFill>
            </a:endParaRPr>
          </a:p>
        </p:txBody>
      </p:sp>
      <p:sp>
        <p:nvSpPr>
          <p:cNvPr id="3" name="Content Placeholder 2"/>
          <p:cNvSpPr>
            <a:spLocks noGrp="1"/>
          </p:cNvSpPr>
          <p:nvPr>
            <p:ph idx="1"/>
          </p:nvPr>
        </p:nvSpPr>
        <p:spPr>
          <a:xfrm>
            <a:off x="228600" y="1219200"/>
            <a:ext cx="8686800" cy="5334000"/>
          </a:xfrm>
        </p:spPr>
        <p:txBody>
          <a:bodyPr>
            <a:normAutofit/>
          </a:bodyPr>
          <a:lstStyle/>
          <a:p>
            <a:pPr algn="just">
              <a:buFont typeface="Wingdings" pitchFamily="2" charset="2"/>
              <a:buChar char="Ø"/>
            </a:pPr>
            <a:r>
              <a:rPr lang="en-US" sz="2800" b="1" dirty="0">
                <a:latin typeface="Times New Roman"/>
                <a:ea typeface="Calibri"/>
              </a:rPr>
              <a:t>Financial innovation </a:t>
            </a:r>
            <a:r>
              <a:rPr lang="en-US" sz="2800" dirty="0">
                <a:latin typeface="Times New Roman"/>
                <a:ea typeface="Calibri"/>
              </a:rPr>
              <a:t>can be defined as the act of creating and then </a:t>
            </a:r>
            <a:r>
              <a:rPr lang="en-US" sz="2800" dirty="0" smtClean="0">
                <a:latin typeface="Times New Roman"/>
                <a:ea typeface="Calibri"/>
              </a:rPr>
              <a:t>popularizing </a:t>
            </a:r>
            <a:r>
              <a:rPr lang="en-US" sz="2800" dirty="0">
                <a:latin typeface="Times New Roman"/>
                <a:ea typeface="Calibri"/>
              </a:rPr>
              <a:t>new financial instruments as well as new financial technologies, institutions and markets. </a:t>
            </a:r>
            <a:r>
              <a:rPr lang="en-US" sz="2800" dirty="0" smtClean="0">
                <a:latin typeface="Times New Roman"/>
                <a:ea typeface="Calibri"/>
              </a:rPr>
              <a:t>It </a:t>
            </a:r>
            <a:r>
              <a:rPr lang="en-US" sz="2800" dirty="0">
                <a:latin typeface="Times New Roman"/>
                <a:ea typeface="Calibri"/>
              </a:rPr>
              <a:t>includes institutional, product and process innovation.</a:t>
            </a:r>
          </a:p>
          <a:p>
            <a:pPr algn="just">
              <a:buFont typeface="Wingdings" pitchFamily="2" charset="2"/>
              <a:buChar char="Ø"/>
            </a:pPr>
            <a:r>
              <a:rPr lang="en-US" sz="2800" dirty="0" smtClean="0">
                <a:effectLst/>
                <a:latin typeface="Times New Roman"/>
                <a:ea typeface="Calibri"/>
              </a:rPr>
              <a:t>Competition among financial institutions has brought forth and fostered the development of new products and markets. </a:t>
            </a:r>
          </a:p>
          <a:p>
            <a:pPr algn="just">
              <a:buFont typeface="Wingdings" pitchFamily="2" charset="2"/>
              <a:buChar char="Ø"/>
            </a:pPr>
            <a:r>
              <a:rPr lang="en-US" sz="2800" dirty="0" smtClean="0">
                <a:effectLst/>
                <a:latin typeface="Times New Roman"/>
                <a:ea typeface="Calibri"/>
              </a:rPr>
              <a:t>The global pattern of financial wealth has transformed financial markets from local markets into globally internationalized financial markets.</a:t>
            </a:r>
          </a:p>
        </p:txBody>
      </p:sp>
    </p:spTree>
    <p:extLst>
      <p:ext uri="{BB962C8B-B14F-4D97-AF65-F5344CB8AC3E}">
        <p14:creationId xmlns:p14="http://schemas.microsoft.com/office/powerpoint/2010/main" val="759788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lgn="just">
              <a:buFont typeface="Wingdings" pitchFamily="2" charset="2"/>
              <a:buChar char="Ø"/>
            </a:pPr>
            <a:r>
              <a:rPr lang="en-US" dirty="0">
                <a:solidFill>
                  <a:prstClr val="black"/>
                </a:solidFill>
                <a:latin typeface="Times New Roman" pitchFamily="18" charset="0"/>
                <a:ea typeface="Calibri"/>
                <a:cs typeface="Times New Roman" pitchFamily="18" charset="0"/>
              </a:rPr>
              <a:t>Through technological advances and the reduction in trade and capital barriers, surplus funds in one country can be shifted more easily to those who need funds in another country. </a:t>
            </a:r>
          </a:p>
          <a:p>
            <a:pPr lvl="0" algn="just">
              <a:buFont typeface="Wingdings" pitchFamily="2" charset="2"/>
              <a:buChar char="Ø"/>
            </a:pPr>
            <a:r>
              <a:rPr lang="en-US" dirty="0">
                <a:solidFill>
                  <a:prstClr val="black"/>
                </a:solidFill>
                <a:latin typeface="Times New Roman" pitchFamily="18" charset="0"/>
                <a:ea typeface="Calibri"/>
                <a:cs typeface="Times New Roman" pitchFamily="18" charset="0"/>
              </a:rPr>
              <a:t>As a result, there has arisen a need for financial products and trading strategies to protect more efficiently against the adverse movements of foreign currencies.</a:t>
            </a:r>
            <a:endParaRPr lang="en-US" dirty="0">
              <a:solidFill>
                <a:prstClr val="black"/>
              </a:solidFill>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9966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effectLst/>
                <a:latin typeface="Times New Roman"/>
                <a:ea typeface="Calibri"/>
              </a:rPr>
              <a:t>Categorizations of Financial Innovation</a:t>
            </a:r>
            <a:endParaRPr lang="en-US" sz="3600" dirty="0">
              <a:solidFill>
                <a:srgbClr val="FF0000"/>
              </a:solidFill>
            </a:endParaRPr>
          </a:p>
        </p:txBody>
      </p:sp>
      <p:sp>
        <p:nvSpPr>
          <p:cNvPr id="3" name="Content Placeholder 2"/>
          <p:cNvSpPr>
            <a:spLocks noGrp="1"/>
          </p:cNvSpPr>
          <p:nvPr>
            <p:ph idx="1"/>
          </p:nvPr>
        </p:nvSpPr>
        <p:spPr/>
        <p:txBody>
          <a:bodyPr>
            <a:normAutofit/>
          </a:bodyPr>
          <a:lstStyle/>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Since 1960s, there has been a surge in significant financial innovations. </a:t>
            </a:r>
          </a:p>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Observers of financial markets have categorized these innovations in different ways. </a:t>
            </a:r>
          </a:p>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The Economic Council of Canada classifies financial innovations into the following three broad categories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27800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219200"/>
            <a:ext cx="8229600" cy="5410200"/>
          </a:xfrm>
        </p:spPr>
        <p:txBody>
          <a:bodyPr>
            <a:noAutofit/>
          </a:bodyPr>
          <a:lstStyle/>
          <a:p>
            <a:pPr lvl="0" algn="just">
              <a:lnSpc>
                <a:spcPct val="115000"/>
              </a:lnSpc>
              <a:spcBef>
                <a:spcPts val="0"/>
              </a:spcBef>
              <a:spcAft>
                <a:spcPts val="1000"/>
              </a:spcAft>
              <a:buFont typeface="+mj-lt"/>
              <a:buAutoNum type="arabicPeriod"/>
            </a:pPr>
            <a:r>
              <a:rPr lang="en-US" sz="2400" b="1" i="1" dirty="0" smtClean="0">
                <a:solidFill>
                  <a:srgbClr val="FF0000"/>
                </a:solidFill>
                <a:effectLst/>
                <a:latin typeface="Times New Roman" pitchFamily="18" charset="0"/>
                <a:ea typeface="Calibri"/>
                <a:cs typeface="Times New Roman" pitchFamily="18" charset="0"/>
              </a:rPr>
              <a:t>Market broadening instruments</a:t>
            </a:r>
            <a:r>
              <a:rPr lang="en-US" sz="2400" dirty="0" smtClean="0">
                <a:effectLst/>
                <a:latin typeface="Times New Roman" pitchFamily="18" charset="0"/>
                <a:ea typeface="Calibri"/>
                <a:cs typeface="Times New Roman" pitchFamily="18" charset="0"/>
              </a:rPr>
              <a:t>, which increase the liquidity of markets and the availability of funds by attracting new investors and offering new opportunities for borrowers:</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i="1" dirty="0" smtClean="0">
                <a:solidFill>
                  <a:srgbClr val="FF0000"/>
                </a:solidFill>
                <a:effectLst/>
                <a:latin typeface="Times New Roman" pitchFamily="18" charset="0"/>
                <a:ea typeface="Calibri"/>
                <a:cs typeface="Times New Roman" pitchFamily="18" charset="0"/>
              </a:rPr>
              <a:t>Risk management instruments</a:t>
            </a:r>
            <a:r>
              <a:rPr lang="en-US" sz="2400" dirty="0" smtClean="0">
                <a:effectLst/>
                <a:latin typeface="Times New Roman" pitchFamily="18" charset="0"/>
                <a:ea typeface="Calibri"/>
                <a:cs typeface="Times New Roman" pitchFamily="18" charset="0"/>
              </a:rPr>
              <a:t>, which reallocate financial risks to those who are less averse to them or who have offsetting exposure, and who are presumably better able to shoulder them.</a:t>
            </a:r>
            <a:endParaRPr lang="en-US" sz="2400" dirty="0" smtClean="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b="1" i="1" dirty="0" smtClean="0">
                <a:solidFill>
                  <a:srgbClr val="FF0000"/>
                </a:solidFill>
                <a:effectLst/>
                <a:latin typeface="Times New Roman" pitchFamily="18" charset="0"/>
                <a:ea typeface="Calibri"/>
                <a:cs typeface="Times New Roman" pitchFamily="18" charset="0"/>
              </a:rPr>
              <a:t>Arbitraging instruments and processes</a:t>
            </a:r>
            <a:r>
              <a:rPr lang="en-US" sz="2400" dirty="0" smtClean="0">
                <a:effectLst/>
                <a:latin typeface="Times New Roman" pitchFamily="18" charset="0"/>
                <a:ea typeface="Calibri"/>
                <a:cs typeface="Times New Roman" pitchFamily="18" charset="0"/>
              </a:rPr>
              <a:t>, which enable investors and borrowers to take advantage of differences in costs and returns between markets, and which reflect differences in the perception of risks, as well as in information, taxation, and regulations.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86075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effectLst/>
                <a:latin typeface="Times New Roman" pitchFamily="18" charset="0"/>
                <a:ea typeface="Calibri"/>
                <a:cs typeface="Times New Roman" pitchFamily="18" charset="0"/>
              </a:rPr>
              <a:t>Another classification system of financial innovations based on more specific functions has been suggested by the Bank for International Settlements as follows:</a:t>
            </a:r>
          </a:p>
          <a:p>
            <a:pPr marL="514350" indent="-514350" algn="just">
              <a:buAutoNum type="arabicPeriod"/>
            </a:pPr>
            <a:r>
              <a:rPr lang="en-US" sz="2800" dirty="0" smtClean="0">
                <a:effectLst/>
                <a:latin typeface="Times New Roman" pitchFamily="18" charset="0"/>
                <a:ea typeface="Calibri"/>
                <a:cs typeface="Times New Roman" pitchFamily="18" charset="0"/>
              </a:rPr>
              <a:t>price-risk-transferring innovations</a:t>
            </a:r>
          </a:p>
          <a:p>
            <a:pPr marL="514350" indent="-514350" algn="just">
              <a:buAutoNum type="arabicPeriod"/>
            </a:pPr>
            <a:r>
              <a:rPr lang="en-US" sz="2800" dirty="0" smtClean="0">
                <a:effectLst/>
                <a:latin typeface="Times New Roman" pitchFamily="18" charset="0"/>
                <a:ea typeface="Calibri"/>
                <a:cs typeface="Times New Roman" pitchFamily="18" charset="0"/>
              </a:rPr>
              <a:t>credit-risk-transferring instruments </a:t>
            </a:r>
          </a:p>
          <a:p>
            <a:pPr marL="514350" indent="-514350" algn="just">
              <a:buAutoNum type="arabicPeriod"/>
            </a:pPr>
            <a:r>
              <a:rPr lang="en-US" sz="2800" dirty="0" smtClean="0">
                <a:effectLst/>
                <a:latin typeface="Times New Roman" pitchFamily="18" charset="0"/>
                <a:ea typeface="Calibri"/>
                <a:cs typeface="Times New Roman" pitchFamily="18" charset="0"/>
              </a:rPr>
              <a:t>liquidity generating innovations </a:t>
            </a:r>
          </a:p>
          <a:p>
            <a:pPr marL="514350" indent="-514350" algn="just">
              <a:buAutoNum type="arabicPeriod"/>
            </a:pPr>
            <a:r>
              <a:rPr lang="en-US" sz="2800" dirty="0" smtClean="0">
                <a:effectLst/>
                <a:latin typeface="Times New Roman" pitchFamily="18" charset="0"/>
                <a:ea typeface="Calibri"/>
                <a:cs typeface="Times New Roman" pitchFamily="18" charset="0"/>
              </a:rPr>
              <a:t>credit-generating instruments, and </a:t>
            </a:r>
          </a:p>
          <a:p>
            <a:pPr marL="514350" indent="-514350" algn="just">
              <a:buAutoNum type="arabicPeriod"/>
            </a:pPr>
            <a:r>
              <a:rPr lang="en-US" sz="2800" dirty="0" smtClean="0">
                <a:effectLst/>
                <a:latin typeface="Times New Roman" pitchFamily="18" charset="0"/>
                <a:ea typeface="Calibri"/>
                <a:cs typeface="Times New Roman" pitchFamily="18" charset="0"/>
              </a:rPr>
              <a:t>equity-generating instruments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30365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effectLst/>
                <a:latin typeface="Times New Roman"/>
                <a:ea typeface="Calibri"/>
              </a:rPr>
              <a:t>Motivation for Financial Innovation</a:t>
            </a:r>
            <a:endParaRPr lang="en-US" sz="3200" dirty="0">
              <a:solidFill>
                <a:srgbClr val="FF0000"/>
              </a:solidFill>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effectLst/>
                <a:latin typeface="Times New Roman"/>
                <a:ea typeface="Calibri"/>
              </a:rPr>
              <a:t>There are two extreme views of financial innovation. </a:t>
            </a:r>
          </a:p>
          <a:p>
            <a:pPr algn="just">
              <a:buFont typeface="Wingdings" pitchFamily="2" charset="2"/>
              <a:buChar char="Ø"/>
            </a:pPr>
            <a:r>
              <a:rPr lang="en-US" sz="2800" dirty="0" smtClean="0">
                <a:effectLst/>
                <a:latin typeface="Times New Roman"/>
                <a:ea typeface="Calibri"/>
              </a:rPr>
              <a:t>At one extreme are those who believe that the major impetus for innovation has been the endeavor to circumvent (or “arbitrage”) regulations and find loopholes in tax rules. </a:t>
            </a:r>
          </a:p>
          <a:p>
            <a:pPr algn="just">
              <a:buFont typeface="Wingdings" pitchFamily="2" charset="2"/>
              <a:buChar char="Ø"/>
            </a:pPr>
            <a:r>
              <a:rPr lang="en-US" sz="2800" dirty="0" smtClean="0">
                <a:effectLst/>
                <a:latin typeface="Times New Roman"/>
                <a:ea typeface="Calibri"/>
              </a:rPr>
              <a:t>At the other extreme are those who hold that the essence of innovation is the introduction of financial instruments that are more efficient for redistributing risks among market participants</a:t>
            </a:r>
            <a:endParaRPr lang="en-US" sz="2800" dirty="0"/>
          </a:p>
        </p:txBody>
      </p:sp>
    </p:spTree>
    <p:extLst>
      <p:ext uri="{BB962C8B-B14F-4D97-AF65-F5344CB8AC3E}">
        <p14:creationId xmlns:p14="http://schemas.microsoft.com/office/powerpoint/2010/main" val="418322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a:t>
            </a:r>
            <a:r>
              <a:rPr lang="en-US" b="1" dirty="0" smtClean="0">
                <a:solidFill>
                  <a:srgbClr val="FF0000"/>
                </a:solidFill>
              </a:rPr>
              <a:t>ntroduction</a:t>
            </a:r>
            <a:endParaRPr lang="en-US" b="1" dirty="0">
              <a:solidFill>
                <a:srgbClr val="FF0000"/>
              </a:solidFill>
            </a:endParaRPr>
          </a:p>
        </p:txBody>
      </p:sp>
      <p:sp>
        <p:nvSpPr>
          <p:cNvPr id="3" name="Content Placeholder 2"/>
          <p:cNvSpPr>
            <a:spLocks noGrp="1"/>
          </p:cNvSpPr>
          <p:nvPr>
            <p:ph idx="1"/>
          </p:nvPr>
        </p:nvSpPr>
        <p:spPr/>
        <p:txBody>
          <a:bodyPr/>
          <a:lstStyle/>
          <a:p>
            <a:pPr algn="just"/>
            <a:r>
              <a:rPr lang="en-US" dirty="0" smtClean="0">
                <a:effectLst/>
                <a:latin typeface="Times New Roman"/>
                <a:ea typeface="Calibri"/>
              </a:rPr>
              <a:t>Financial markets play a prominent role in many economies, and governments around the world have long deemed it necessary to regulate certain aspects of these markets. </a:t>
            </a:r>
          </a:p>
          <a:p>
            <a:pPr algn="just"/>
            <a:r>
              <a:rPr lang="en-US" dirty="0" smtClean="0">
                <a:effectLst/>
                <a:latin typeface="Times New Roman"/>
                <a:ea typeface="Calibri"/>
              </a:rPr>
              <a:t>In their regulatory capacities, governments have greatly influenced the development and evolution of financial markets and institutions.</a:t>
            </a:r>
            <a:endParaRPr lang="en-US" dirty="0"/>
          </a:p>
        </p:txBody>
      </p:sp>
    </p:spTree>
    <p:extLst>
      <p:ext uri="{BB962C8B-B14F-4D97-AF65-F5344CB8AC3E}">
        <p14:creationId xmlns:p14="http://schemas.microsoft.com/office/powerpoint/2010/main" val="335928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152400" y="1219200"/>
            <a:ext cx="8763000" cy="5562600"/>
          </a:xfrm>
        </p:spPr>
        <p:txBody>
          <a:bodyPr>
            <a:noAutofit/>
          </a:bodyPr>
          <a:lstStyle/>
          <a:p>
            <a:pPr marR="0" algn="just">
              <a:lnSpc>
                <a:spcPct val="115000"/>
              </a:lnSpc>
              <a:spcBef>
                <a:spcPts val="0"/>
              </a:spcBef>
              <a:spcAft>
                <a:spcPts val="1000"/>
              </a:spcAft>
              <a:buFont typeface="Wingdings" pitchFamily="2" charset="2"/>
              <a:buChar char="Ø"/>
            </a:pPr>
            <a:r>
              <a:rPr lang="en-US" sz="2400" dirty="0" smtClean="0">
                <a:effectLst/>
                <a:latin typeface="Times New Roman" pitchFamily="18" charset="0"/>
                <a:ea typeface="Calibri"/>
                <a:cs typeface="Times New Roman" pitchFamily="18" charset="0"/>
              </a:rPr>
              <a:t>The following are the most important </a:t>
            </a:r>
            <a:r>
              <a:rPr lang="en-US" sz="2400" b="1" i="1" dirty="0" smtClean="0">
                <a:solidFill>
                  <a:srgbClr val="FF0000"/>
                </a:solidFill>
                <a:effectLst/>
                <a:latin typeface="Times New Roman" pitchFamily="18" charset="0"/>
                <a:ea typeface="Calibri"/>
                <a:cs typeface="Times New Roman" pitchFamily="18" charset="0"/>
              </a:rPr>
              <a:t>causes of financial innovation.</a:t>
            </a:r>
            <a:endParaRPr lang="en-US" sz="2400" b="1" i="1" dirty="0">
              <a:solidFill>
                <a:srgbClr val="FF0000"/>
              </a:solidFill>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Increased volatility of interest rates, inflation, equity prices, and exchange rates.</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Advances in computer and telecommunication technologies</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Greater sophistication and educational training among professional market participants</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Financial intermediary competition</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Incentives to get around existing regulation and tax laws.</a:t>
            </a:r>
            <a:endParaRPr lang="en-US" sz="2400" dirty="0">
              <a:latin typeface="Times New Roman" pitchFamily="18" charset="0"/>
              <a:ea typeface="Calibri"/>
              <a:cs typeface="Times New Roman" pitchFamily="18" charset="0"/>
            </a:endParaRPr>
          </a:p>
          <a:p>
            <a:pPr lvl="0" algn="just">
              <a:lnSpc>
                <a:spcPct val="115000"/>
              </a:lnSpc>
              <a:spcBef>
                <a:spcPts val="0"/>
              </a:spcBef>
              <a:spcAft>
                <a:spcPts val="1000"/>
              </a:spcAft>
              <a:buFont typeface="+mj-lt"/>
              <a:buAutoNum type="arabicPeriod"/>
            </a:pPr>
            <a:r>
              <a:rPr lang="en-US" sz="2400" dirty="0" smtClean="0">
                <a:effectLst/>
                <a:latin typeface="Times New Roman" pitchFamily="18" charset="0"/>
                <a:ea typeface="Calibri"/>
                <a:cs typeface="Times New Roman" pitchFamily="18" charset="0"/>
              </a:rPr>
              <a:t>Changing global patterns of financial wealth.</a:t>
            </a:r>
            <a:endParaRPr lang="en-US" sz="2400" dirty="0">
              <a:latin typeface="Times New Roman" pitchFamily="18" charset="0"/>
              <a:ea typeface="Calibri"/>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95519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latin typeface="Times New Roman" pitchFamily="18" charset="0"/>
                <a:cs typeface="Times New Roman" pitchFamily="18" charset="0"/>
              </a:rPr>
              <a:t>Assignment III (15%)</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v"/>
            </a:pPr>
            <a:r>
              <a:rPr lang="en-US" dirty="0" smtClean="0">
                <a:latin typeface="Times New Roman" pitchFamily="18" charset="0"/>
                <a:cs typeface="Times New Roman" pitchFamily="18" charset="0"/>
              </a:rPr>
              <a:t>How financial institutions are regulated in Ethiopia?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26169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b="1" i="1" dirty="0" smtClean="0">
              <a:solidFill>
                <a:srgbClr val="FF0000"/>
              </a:solidFill>
              <a:latin typeface="Aharoni" pitchFamily="2" charset="-79"/>
              <a:cs typeface="Aharoni" pitchFamily="2" charset="-79"/>
            </a:endParaRPr>
          </a:p>
          <a:p>
            <a:pPr marL="0" indent="0" algn="ctr">
              <a:buNone/>
            </a:pPr>
            <a:r>
              <a:rPr lang="en-US" sz="4800" b="1" i="1" dirty="0" smtClean="0">
                <a:solidFill>
                  <a:srgbClr val="FF0000"/>
                </a:solidFill>
                <a:latin typeface="Aharoni" pitchFamily="2" charset="-79"/>
                <a:cs typeface="Aharoni" pitchFamily="2" charset="-79"/>
              </a:rPr>
              <a:t>End of chapter Five!</a:t>
            </a:r>
            <a:endParaRPr lang="en-US" sz="4800" b="1" i="1" dirty="0">
              <a:solidFill>
                <a:srgbClr val="FF0000"/>
              </a:solidFill>
              <a:latin typeface="Aharoni" pitchFamily="2" charset="-79"/>
              <a:cs typeface="Aharoni" pitchFamily="2" charset="-79"/>
            </a:endParaRPr>
          </a:p>
        </p:txBody>
      </p:sp>
    </p:spTree>
    <p:extLst>
      <p:ext uri="{BB962C8B-B14F-4D97-AF65-F5344CB8AC3E}">
        <p14:creationId xmlns:p14="http://schemas.microsoft.com/office/powerpoint/2010/main" val="1900855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effectLst/>
                <a:latin typeface="Times New Roman"/>
                <a:ea typeface="Calibri"/>
              </a:rPr>
              <a:t>Justification for Regulation</a:t>
            </a:r>
            <a:endParaRPr lang="en-US" sz="4000" b="1" dirty="0">
              <a:solidFill>
                <a:srgbClr val="FF0000"/>
              </a:solidFill>
            </a:endParaRPr>
          </a:p>
        </p:txBody>
      </p:sp>
      <p:sp>
        <p:nvSpPr>
          <p:cNvPr id="3" name="Content Placeholder 2"/>
          <p:cNvSpPr>
            <a:spLocks noGrp="1"/>
          </p:cNvSpPr>
          <p:nvPr>
            <p:ph idx="1"/>
          </p:nvPr>
        </p:nvSpPr>
        <p:spPr/>
        <p:txBody>
          <a:bodyPr>
            <a:normAutofit/>
          </a:bodyPr>
          <a:lstStyle/>
          <a:p>
            <a:pPr algn="just"/>
            <a:r>
              <a:rPr lang="en-US" sz="2800" dirty="0" smtClean="0">
                <a:effectLst/>
                <a:latin typeface="Times New Roman"/>
                <a:ea typeface="Calibri"/>
              </a:rPr>
              <a:t>The standard explanation for governmental regulation of a market is that the market, left to it, will not produce its particular goods or services, in an efficient manner and at the lowest possible cost. </a:t>
            </a:r>
          </a:p>
          <a:p>
            <a:pPr algn="just"/>
            <a:r>
              <a:rPr lang="en-US" sz="2800" b="1" dirty="0" smtClean="0">
                <a:effectLst/>
                <a:latin typeface="Times New Roman"/>
                <a:ea typeface="Calibri"/>
              </a:rPr>
              <a:t>Efficiency and low cost of production </a:t>
            </a:r>
            <a:r>
              <a:rPr lang="en-US" sz="2800" dirty="0" smtClean="0">
                <a:effectLst/>
                <a:latin typeface="Times New Roman"/>
                <a:ea typeface="Calibri"/>
              </a:rPr>
              <a:t>are hallmarks of a perfectly competitive market. </a:t>
            </a:r>
          </a:p>
          <a:p>
            <a:pPr algn="just"/>
            <a:r>
              <a:rPr lang="en-US" sz="2800" dirty="0" smtClean="0">
                <a:effectLst/>
                <a:latin typeface="Times New Roman"/>
                <a:ea typeface="Calibri"/>
              </a:rPr>
              <a:t>Thus, a market unable to produce efficiently must be one that is not competitive at the time and that will not gain that status by itself in the foreseeable future.</a:t>
            </a:r>
            <a:endParaRPr lang="en-US" sz="2800" dirty="0"/>
          </a:p>
        </p:txBody>
      </p:sp>
    </p:spTree>
    <p:extLst>
      <p:ext uri="{BB962C8B-B14F-4D97-AF65-F5344CB8AC3E}">
        <p14:creationId xmlns:p14="http://schemas.microsoft.com/office/powerpoint/2010/main" val="180395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457200" y="1288474"/>
            <a:ext cx="8229600" cy="5334000"/>
          </a:xfrm>
        </p:spPr>
        <p:txBody>
          <a:bodyPr>
            <a:normAutofit fontScale="92500" lnSpcReduction="10000"/>
          </a:bodyPr>
          <a:lstStyle/>
          <a:p>
            <a:pPr algn="just"/>
            <a:r>
              <a:rPr lang="en-US" sz="2800" dirty="0" smtClean="0">
                <a:effectLst/>
                <a:latin typeface="Times New Roman" pitchFamily="18" charset="0"/>
                <a:ea typeface="Calibri"/>
                <a:cs typeface="Times New Roman" pitchFamily="18" charset="0"/>
              </a:rPr>
              <a:t>It is also possible that governments may regulate markets that are viewed as competitive currently but unable to sustain competition, and thus low-cost production, over the long run. </a:t>
            </a:r>
          </a:p>
          <a:p>
            <a:pPr algn="just"/>
            <a:r>
              <a:rPr lang="en-US" sz="2800" dirty="0" smtClean="0">
                <a:effectLst/>
                <a:latin typeface="Times New Roman" pitchFamily="18" charset="0"/>
                <a:ea typeface="Calibri"/>
                <a:cs typeface="Times New Roman" pitchFamily="18" charset="0"/>
              </a:rPr>
              <a:t>A version of this justification for regulation is that the government controls a feature of the economy that the market mechanisms of competition and pricing could not manage without help.</a:t>
            </a:r>
          </a:p>
          <a:p>
            <a:pPr marL="0" marR="0" algn="just">
              <a:lnSpc>
                <a:spcPct val="115000"/>
              </a:lnSpc>
              <a:spcBef>
                <a:spcPts val="0"/>
              </a:spcBef>
              <a:spcAft>
                <a:spcPts val="1000"/>
              </a:spcAft>
            </a:pPr>
            <a:r>
              <a:rPr lang="en-US" sz="2800" dirty="0" smtClean="0">
                <a:effectLst/>
                <a:latin typeface="Times New Roman" pitchFamily="18" charset="0"/>
                <a:ea typeface="Calibri"/>
                <a:cs typeface="Times New Roman" pitchFamily="18" charset="0"/>
              </a:rPr>
              <a:t>A short hand expression used by the economists to describe the reasons for regulation is </a:t>
            </a:r>
            <a:r>
              <a:rPr lang="en-US" sz="2800" b="1" dirty="0" smtClean="0">
                <a:effectLst/>
                <a:latin typeface="Times New Roman" pitchFamily="18" charset="0"/>
                <a:ea typeface="Calibri"/>
                <a:cs typeface="Times New Roman" pitchFamily="18" charset="0"/>
              </a:rPr>
              <a:t>“market failure”. </a:t>
            </a:r>
          </a:p>
          <a:p>
            <a:pPr marL="0" marR="0" algn="just">
              <a:lnSpc>
                <a:spcPct val="115000"/>
              </a:lnSpc>
              <a:spcBef>
                <a:spcPts val="0"/>
              </a:spcBef>
              <a:spcAft>
                <a:spcPts val="1000"/>
              </a:spcAft>
            </a:pPr>
            <a:r>
              <a:rPr lang="en-US" sz="2800" dirty="0" smtClean="0">
                <a:effectLst/>
                <a:latin typeface="Times New Roman" pitchFamily="18" charset="0"/>
                <a:ea typeface="Calibri"/>
                <a:cs typeface="Times New Roman" pitchFamily="18" charset="0"/>
              </a:rPr>
              <a:t>A market is said to fail if it cannot, by itself, maintain all the requirements for a competitive situation.</a:t>
            </a:r>
            <a:endParaRPr lang="en-US" sz="2400" dirty="0">
              <a:latin typeface="Times New Roman" pitchFamily="18" charset="0"/>
              <a:ea typeface="Calibri"/>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42421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 In short, regulation is needed for the </a:t>
            </a:r>
            <a:r>
              <a:rPr lang="en-US" sz="2800" smtClean="0">
                <a:latin typeface="Times New Roman" pitchFamily="18" charset="0"/>
                <a:cs typeface="Times New Roman" pitchFamily="18" charset="0"/>
              </a:rPr>
              <a:t>following reasons:</a:t>
            </a:r>
            <a:endParaRPr lang="en-US" sz="2800" dirty="0" smtClean="0">
              <a:latin typeface="Times New Roman" pitchFamily="18" charset="0"/>
              <a:cs typeface="Times New Roman" pitchFamily="18" charset="0"/>
            </a:endParaRPr>
          </a:p>
          <a:p>
            <a:pPr marL="971550" lvl="1" indent="-514350" fontAlgn="base">
              <a:spcAft>
                <a:spcPct val="0"/>
              </a:spcAft>
              <a:buClr>
                <a:srgbClr val="9999CC"/>
              </a:buClr>
              <a:buSzPct val="80000"/>
              <a:buAutoNum type="alphaUcPeriod"/>
            </a:pPr>
            <a:r>
              <a:rPr lang="en-US" kern="0" dirty="0" smtClean="0">
                <a:solidFill>
                  <a:srgbClr val="000000"/>
                </a:solidFill>
                <a:latin typeface="Arial"/>
              </a:rPr>
              <a:t>information </a:t>
            </a:r>
            <a:r>
              <a:rPr lang="en-US" kern="0" dirty="0">
                <a:solidFill>
                  <a:srgbClr val="000000"/>
                </a:solidFill>
                <a:latin typeface="Arial"/>
              </a:rPr>
              <a:t>(efficiency </a:t>
            </a:r>
            <a:r>
              <a:rPr lang="en-US" kern="0" dirty="0" smtClean="0">
                <a:solidFill>
                  <a:srgbClr val="000000"/>
                </a:solidFill>
                <a:latin typeface="Arial"/>
              </a:rPr>
              <a:t>concern)</a:t>
            </a:r>
          </a:p>
          <a:p>
            <a:pPr marL="971550" lvl="1" indent="-514350" fontAlgn="base">
              <a:spcAft>
                <a:spcPct val="0"/>
              </a:spcAft>
              <a:buClr>
                <a:srgbClr val="9999CC"/>
              </a:buClr>
              <a:buSzPct val="80000"/>
              <a:buAutoNum type="alphaUcPeriod"/>
            </a:pPr>
            <a:r>
              <a:rPr lang="en-US" kern="0" dirty="0" smtClean="0">
                <a:solidFill>
                  <a:srgbClr val="000000"/>
                </a:solidFill>
                <a:latin typeface="Arial"/>
              </a:rPr>
              <a:t>bankruptcy </a:t>
            </a:r>
            <a:r>
              <a:rPr lang="en-US" kern="0" dirty="0">
                <a:solidFill>
                  <a:srgbClr val="000000"/>
                </a:solidFill>
                <a:latin typeface="Arial"/>
              </a:rPr>
              <a:t>(stability </a:t>
            </a:r>
            <a:r>
              <a:rPr lang="en-US" kern="0" dirty="0" smtClean="0">
                <a:solidFill>
                  <a:srgbClr val="000000"/>
                </a:solidFill>
                <a:latin typeface="Arial"/>
              </a:rPr>
              <a:t>concern)</a:t>
            </a:r>
          </a:p>
          <a:p>
            <a:pPr marL="971550" lvl="1" indent="-514350" fontAlgn="base">
              <a:spcAft>
                <a:spcPct val="0"/>
              </a:spcAft>
              <a:buClr>
                <a:srgbClr val="9999CC"/>
              </a:buClr>
              <a:buSzPct val="80000"/>
              <a:buAutoNum type="alphaUcPeriod"/>
            </a:pPr>
            <a:r>
              <a:rPr lang="en-US" altLang="zh-CN" kern="0" dirty="0" smtClean="0">
                <a:solidFill>
                  <a:srgbClr val="000000"/>
                </a:solidFill>
                <a:latin typeface="Arial"/>
                <a:ea typeface="宋体" pitchFamily="2" charset="-122"/>
              </a:rPr>
              <a:t>control </a:t>
            </a:r>
            <a:r>
              <a:rPr lang="en-US" altLang="zh-CN" kern="0" dirty="0">
                <a:solidFill>
                  <a:srgbClr val="000000"/>
                </a:solidFill>
                <a:latin typeface="Arial"/>
                <a:ea typeface="宋体" pitchFamily="2" charset="-122"/>
              </a:rPr>
              <a:t>of monetary policy (optimality concern)</a:t>
            </a:r>
            <a:endParaRPr lang="en-US" kern="0" dirty="0">
              <a:solidFill>
                <a:srgbClr val="000000"/>
              </a:solidFill>
              <a:latin typeface="Arial"/>
              <a:ea typeface="宋体" pitchFamily="2" charset="-122"/>
            </a:endParaRPr>
          </a:p>
          <a:p>
            <a:pPr marL="0" indent="0" algn="just">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84337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latin typeface="Times New Roman" pitchFamily="18" charset="0"/>
                <a:cs typeface="Times New Roman" pitchFamily="18" charset="0"/>
              </a:rPr>
              <a:t>Types of Regulation</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R="0" algn="just">
              <a:lnSpc>
                <a:spcPct val="115000"/>
              </a:lnSpc>
              <a:spcBef>
                <a:spcPts val="0"/>
              </a:spcBef>
              <a:spcAft>
                <a:spcPts val="1000"/>
              </a:spcAft>
              <a:buFont typeface="Wingdings" pitchFamily="2" charset="2"/>
              <a:buChar char="Ø"/>
            </a:pPr>
            <a:r>
              <a:rPr lang="en-US" dirty="0" smtClean="0">
                <a:effectLst/>
                <a:latin typeface="Times New Roman"/>
                <a:ea typeface="Calibri"/>
                <a:cs typeface="Times New Roman"/>
              </a:rPr>
              <a:t>Government regulation of financial markets takes one of four forms.</a:t>
            </a:r>
            <a:endParaRPr lang="en-US" sz="2800" dirty="0">
              <a:ea typeface="Calibri"/>
              <a:cs typeface="Times New Roman"/>
            </a:endParaRPr>
          </a:p>
          <a:p>
            <a:pPr lvl="0" algn="just">
              <a:lnSpc>
                <a:spcPct val="115000"/>
              </a:lnSpc>
              <a:spcBef>
                <a:spcPts val="0"/>
              </a:spcBef>
              <a:spcAft>
                <a:spcPts val="1000"/>
              </a:spcAft>
              <a:buFont typeface="+mj-lt"/>
              <a:buAutoNum type="arabicPeriod"/>
            </a:pPr>
            <a:r>
              <a:rPr lang="en-US" dirty="0" smtClean="0">
                <a:effectLst/>
                <a:latin typeface="Times New Roman"/>
                <a:ea typeface="Calibri"/>
                <a:cs typeface="Times New Roman"/>
              </a:rPr>
              <a:t>Disclosure regulation</a:t>
            </a:r>
            <a:endParaRPr lang="en-US" sz="2800" dirty="0">
              <a:ea typeface="Calibri"/>
              <a:cs typeface="Times New Roman"/>
            </a:endParaRPr>
          </a:p>
          <a:p>
            <a:pPr lvl="0" algn="just">
              <a:lnSpc>
                <a:spcPct val="115000"/>
              </a:lnSpc>
              <a:spcBef>
                <a:spcPts val="0"/>
              </a:spcBef>
              <a:spcAft>
                <a:spcPts val="1000"/>
              </a:spcAft>
              <a:buFont typeface="+mj-lt"/>
              <a:buAutoNum type="arabicPeriod"/>
            </a:pPr>
            <a:r>
              <a:rPr lang="en-US" dirty="0" smtClean="0">
                <a:effectLst/>
                <a:latin typeface="Times New Roman"/>
                <a:ea typeface="Calibri"/>
                <a:cs typeface="Times New Roman"/>
              </a:rPr>
              <a:t>Financial activity regulation</a:t>
            </a:r>
            <a:endParaRPr lang="en-US" sz="2800" dirty="0">
              <a:ea typeface="Calibri"/>
              <a:cs typeface="Times New Roman"/>
            </a:endParaRPr>
          </a:p>
          <a:p>
            <a:pPr lvl="0" algn="just">
              <a:lnSpc>
                <a:spcPct val="115000"/>
              </a:lnSpc>
              <a:spcBef>
                <a:spcPts val="0"/>
              </a:spcBef>
              <a:spcAft>
                <a:spcPts val="1000"/>
              </a:spcAft>
              <a:buFont typeface="+mj-lt"/>
              <a:buAutoNum type="arabicPeriod"/>
            </a:pPr>
            <a:r>
              <a:rPr lang="en-US" dirty="0" smtClean="0">
                <a:effectLst/>
                <a:latin typeface="Times New Roman"/>
                <a:ea typeface="Calibri"/>
                <a:cs typeface="Times New Roman"/>
              </a:rPr>
              <a:t>Regulation of Financial Institutions</a:t>
            </a:r>
            <a:endParaRPr lang="en-US" sz="2800" dirty="0">
              <a:ea typeface="Calibri"/>
              <a:cs typeface="Times New Roman"/>
            </a:endParaRPr>
          </a:p>
          <a:p>
            <a:pPr lvl="0" algn="just">
              <a:lnSpc>
                <a:spcPct val="115000"/>
              </a:lnSpc>
              <a:spcBef>
                <a:spcPts val="0"/>
              </a:spcBef>
              <a:spcAft>
                <a:spcPts val="1000"/>
              </a:spcAft>
              <a:buFont typeface="+mj-lt"/>
              <a:buAutoNum type="arabicPeriod"/>
            </a:pPr>
            <a:r>
              <a:rPr lang="en-US" dirty="0" smtClean="0">
                <a:effectLst/>
                <a:latin typeface="Times New Roman"/>
                <a:ea typeface="Calibri"/>
                <a:cs typeface="Times New Roman"/>
              </a:rPr>
              <a:t>Regulation of Foreign participants</a:t>
            </a:r>
            <a:endParaRPr lang="en-US" sz="2800" dirty="0">
              <a:ea typeface="Calibri"/>
              <a:cs typeface="Times New Roman"/>
            </a:endParaRPr>
          </a:p>
          <a:p>
            <a:pPr marL="0" indent="0">
              <a:buNone/>
            </a:pPr>
            <a:endParaRPr lang="en-US" dirty="0"/>
          </a:p>
        </p:txBody>
      </p:sp>
    </p:spTree>
    <p:extLst>
      <p:ext uri="{BB962C8B-B14F-4D97-AF65-F5344CB8AC3E}">
        <p14:creationId xmlns:p14="http://schemas.microsoft.com/office/powerpoint/2010/main" val="4128503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a:solidFill>
                  <a:srgbClr val="FF0000"/>
                </a:solidFill>
                <a:latin typeface="Times New Roman"/>
                <a:ea typeface="Calibri"/>
                <a:cs typeface="+mn-cs"/>
              </a:rPr>
              <a:t>Disclosure Regulation</a:t>
            </a:r>
            <a:endParaRPr lang="en-US" sz="3200" dirty="0">
              <a:solidFill>
                <a:srgbClr val="FF0000"/>
              </a:solidFill>
            </a:endParaRPr>
          </a:p>
        </p:txBody>
      </p:sp>
      <p:sp>
        <p:nvSpPr>
          <p:cNvPr id="3" name="Content Placeholder 2"/>
          <p:cNvSpPr>
            <a:spLocks noGrp="1"/>
          </p:cNvSpPr>
          <p:nvPr>
            <p:ph idx="1"/>
          </p:nvPr>
        </p:nvSpPr>
        <p:spPr>
          <a:xfrm>
            <a:off x="457200" y="1288474"/>
            <a:ext cx="8229600" cy="5264726"/>
          </a:xfrm>
        </p:spPr>
        <p:txBody>
          <a:bodyPr>
            <a:normAutofit fontScale="92500" lnSpcReduction="20000"/>
          </a:bodyPr>
          <a:lstStyle/>
          <a:p>
            <a:pPr algn="just">
              <a:buFont typeface="Wingdings" pitchFamily="2" charset="2"/>
              <a:buChar char="Ø"/>
            </a:pPr>
            <a:r>
              <a:rPr lang="en-US" dirty="0" smtClean="0">
                <a:effectLst/>
                <a:latin typeface="Times New Roman"/>
                <a:ea typeface="Calibri"/>
              </a:rPr>
              <a:t>Disclosure regulation requires issuers of securities to make public a large amount of financial information to actual and potential investors. </a:t>
            </a:r>
          </a:p>
          <a:p>
            <a:pPr algn="just">
              <a:buFont typeface="Wingdings" pitchFamily="2" charset="2"/>
              <a:buChar char="Ø"/>
            </a:pPr>
            <a:r>
              <a:rPr lang="en-US" dirty="0" smtClean="0">
                <a:effectLst/>
                <a:latin typeface="Times New Roman"/>
                <a:ea typeface="Calibri"/>
              </a:rPr>
              <a:t>The standard justification for disclosure rules is that the managers of the issuing firm have more information about the financial health and future of the firm than investors who own or are considering the purchase of the firm’s securities. </a:t>
            </a:r>
          </a:p>
          <a:p>
            <a:pPr algn="just">
              <a:buFont typeface="Wingdings" pitchFamily="2" charset="2"/>
              <a:buChar char="Ø"/>
            </a:pPr>
            <a:r>
              <a:rPr lang="en-US" dirty="0" smtClean="0">
                <a:effectLst/>
                <a:latin typeface="Times New Roman"/>
                <a:ea typeface="Calibri"/>
              </a:rPr>
              <a:t>The cause of market failure here, if indeed it occurs, is commonly described as “asymmetric information”, which means investors and managers have uneven access to or uneven possession of information.</a:t>
            </a:r>
            <a:endParaRPr lang="en-US" dirty="0"/>
          </a:p>
        </p:txBody>
      </p:sp>
    </p:spTree>
    <p:extLst>
      <p:ext uri="{BB962C8B-B14F-4D97-AF65-F5344CB8AC3E}">
        <p14:creationId xmlns:p14="http://schemas.microsoft.com/office/powerpoint/2010/main" val="367803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R="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In addition, the problem is said to be one of “agency”, in the sense that the firm’s managers, who act as agents for investors, may act in their own interests to the disadvantage of those investors. </a:t>
            </a:r>
          </a:p>
          <a:p>
            <a:pPr marR="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The advocates of disclosure rules say that, in the absence of the rules, the investors’ comparatively limited knowledge about the firm would allow the agents to engage in such practices.</a:t>
            </a:r>
            <a:endParaRPr lang="en-US" sz="2800" dirty="0">
              <a:latin typeface="Times New Roman" pitchFamily="18" charset="0"/>
              <a:ea typeface="Calibri"/>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65472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FF0000"/>
                </a:solidFill>
                <a:effectLst/>
                <a:latin typeface="Times New Roman"/>
                <a:ea typeface="Calibri"/>
              </a:rPr>
              <a:t>Financial Activity Regulation</a:t>
            </a:r>
            <a:endParaRPr lang="en-US" sz="3600" dirty="0">
              <a:solidFill>
                <a:srgbClr val="FF0000"/>
              </a:solidFill>
            </a:endParaRPr>
          </a:p>
        </p:txBody>
      </p:sp>
      <p:sp>
        <p:nvSpPr>
          <p:cNvPr id="3" name="Content Placeholder 2"/>
          <p:cNvSpPr>
            <a:spLocks noGrp="1"/>
          </p:cNvSpPr>
          <p:nvPr>
            <p:ph idx="1"/>
          </p:nvPr>
        </p:nvSpPr>
        <p:spPr>
          <a:xfrm>
            <a:off x="457200" y="1219200"/>
            <a:ext cx="8229600" cy="5410200"/>
          </a:xfrm>
        </p:spPr>
        <p:txBody>
          <a:bodyPr>
            <a:noAutofit/>
          </a:bodyPr>
          <a:lstStyle/>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Financial activity regulation consists of rules about traders of securities and trading on financial markets. </a:t>
            </a:r>
          </a:p>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A prime example of this form of regulation is the set of rules against </a:t>
            </a:r>
            <a:r>
              <a:rPr lang="en-US" sz="2800" b="1" dirty="0" smtClean="0">
                <a:effectLst/>
                <a:latin typeface="Times New Roman" pitchFamily="18" charset="0"/>
                <a:ea typeface="Calibri"/>
                <a:cs typeface="Times New Roman" pitchFamily="18" charset="0"/>
              </a:rPr>
              <a:t>trading by insiders </a:t>
            </a:r>
            <a:r>
              <a:rPr lang="en-US" sz="2800" dirty="0" smtClean="0">
                <a:effectLst/>
                <a:latin typeface="Times New Roman" pitchFamily="18" charset="0"/>
                <a:ea typeface="Calibri"/>
                <a:cs typeface="Times New Roman" pitchFamily="18" charset="0"/>
              </a:rPr>
              <a:t>who are corporate officers and others in a positions to know more about a firm’s prospectus than the general investing public. </a:t>
            </a:r>
          </a:p>
          <a:p>
            <a:pPr marL="114300" marR="0" indent="-457200" algn="just">
              <a:lnSpc>
                <a:spcPct val="115000"/>
              </a:lnSpc>
              <a:spcBef>
                <a:spcPts val="0"/>
              </a:spcBef>
              <a:spcAft>
                <a:spcPts val="1000"/>
              </a:spcAft>
              <a:buFont typeface="Wingdings" pitchFamily="2" charset="2"/>
              <a:buChar char="Ø"/>
            </a:pPr>
            <a:r>
              <a:rPr lang="en-US" sz="2800" dirty="0" smtClean="0">
                <a:effectLst/>
                <a:latin typeface="Times New Roman" pitchFamily="18" charset="0"/>
                <a:ea typeface="Calibri"/>
                <a:cs typeface="Times New Roman" pitchFamily="18" charset="0"/>
              </a:rPr>
              <a:t>Insider trading is another problem posed by asymmetric information.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93648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1213</Words>
  <Application>Microsoft Office PowerPoint</Application>
  <PresentationFormat>On-screen Show (4:3)</PresentationFormat>
  <Paragraphs>84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Chapter Five Regulation of Financial Markets and Institutions and Financial Innovation</vt:lpstr>
      <vt:lpstr>Introduction</vt:lpstr>
      <vt:lpstr>Justification for Regulation</vt:lpstr>
      <vt:lpstr>Cont’d</vt:lpstr>
      <vt:lpstr>Cont’d</vt:lpstr>
      <vt:lpstr>Types of Regulation</vt:lpstr>
      <vt:lpstr>Disclosure Regulation</vt:lpstr>
      <vt:lpstr>Cont’d</vt:lpstr>
      <vt:lpstr>Financial Activity Regulation</vt:lpstr>
      <vt:lpstr>Cont’d</vt:lpstr>
      <vt:lpstr>Regulation of Financial Institutions</vt:lpstr>
      <vt:lpstr>Cont’d</vt:lpstr>
      <vt:lpstr>Regulation of Foreign participants</vt:lpstr>
      <vt:lpstr>Financial Innovation</vt:lpstr>
      <vt:lpstr>Cont’d</vt:lpstr>
      <vt:lpstr>Categorizations of Financial Innovation</vt:lpstr>
      <vt:lpstr>Cont’d</vt:lpstr>
      <vt:lpstr>Cont’d</vt:lpstr>
      <vt:lpstr>Motivation for Financial Innovation</vt:lpstr>
      <vt:lpstr>Cont’d</vt:lpstr>
      <vt:lpstr>Assignment III (15%)</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 Regulation of Financial Markets and Institutions and Financial Innovation</dc:title>
  <dc:creator>wow</dc:creator>
  <cp:lastModifiedBy>dmu</cp:lastModifiedBy>
  <cp:revision>19</cp:revision>
  <dcterms:created xsi:type="dcterms:W3CDTF">2016-03-24T10:57:11Z</dcterms:created>
  <dcterms:modified xsi:type="dcterms:W3CDTF">2019-11-09T07:52:37Z</dcterms:modified>
</cp:coreProperties>
</file>