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71" r:id="rId2"/>
    <p:sldId id="267" r:id="rId3"/>
    <p:sldId id="257" r:id="rId4"/>
    <p:sldId id="258" r:id="rId5"/>
    <p:sldId id="260" r:id="rId6"/>
    <p:sldId id="268" r:id="rId7"/>
    <p:sldId id="269" r:id="rId8"/>
    <p:sldId id="270" r:id="rId9"/>
    <p:sldId id="261" r:id="rId10"/>
    <p:sldId id="262" r:id="rId11"/>
    <p:sldId id="263" r:id="rId12"/>
    <p:sldId id="272" r:id="rId13"/>
    <p:sldId id="265" r:id="rId14"/>
    <p:sldId id="273" r:id="rId15"/>
    <p:sldId id="274" r:id="rId16"/>
    <p:sldId id="275" r:id="rId17"/>
    <p:sldId id="276" r:id="rId18"/>
    <p:sldId id="277" r:id="rId19"/>
    <p:sldId id="278" r:id="rId20"/>
    <p:sldId id="279" r:id="rId21"/>
    <p:sldId id="266" r:id="rId22"/>
    <p:sldId id="281" r:id="rId23"/>
    <p:sldId id="280" r:id="rId24"/>
    <p:sldId id="282" r:id="rId25"/>
    <p:sldId id="283" r:id="rId26"/>
    <p:sldId id="284" r:id="rId27"/>
    <p:sldId id="285" r:id="rId28"/>
    <p:sldId id="286" r:id="rId29"/>
    <p:sldId id="287" r:id="rId30"/>
    <p:sldId id="288" r:id="rId31"/>
    <p:sldId id="289" r:id="rId32"/>
    <p:sldId id="290" r:id="rId33"/>
    <p:sldId id="292" r:id="rId34"/>
    <p:sldId id="293" r:id="rId35"/>
    <p:sldId id="294" r:id="rId36"/>
    <p:sldId id="295" r:id="rId37"/>
    <p:sldId id="296" r:id="rId38"/>
    <p:sldId id="297" r:id="rId39"/>
    <p:sldId id="298" r:id="rId40"/>
    <p:sldId id="299" r:id="rId41"/>
    <p:sldId id="300" r:id="rId42"/>
    <p:sldId id="30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3" autoAdjust="0"/>
    <p:restoredTop sz="94624" autoAdjust="0"/>
  </p:normalViewPr>
  <p:slideViewPr>
    <p:cSldViewPr>
      <p:cViewPr>
        <p:scale>
          <a:sx n="89" d="100"/>
          <a:sy n="89" d="100"/>
        </p:scale>
        <p:origin x="-816"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C2CCDE5-9049-44F1-AA41-3088811FC511}" type="datetimeFigureOut">
              <a:rPr lang="en-US" smtClean="0"/>
              <a:t>3/9/2020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6A9658E-E157-48BE-95D2-E72658A0646B}"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51BB0C-E5B0-4E5A-A383-B80375EB6461}" type="datetimeFigureOut">
              <a:rPr lang="en-US" smtClean="0"/>
              <a:pPr/>
              <a:t>3/8/2020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2299E-8BF0-4F80-8C0C-C4798FD8122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62299E-8BF0-4F80-8C0C-C4798FD8122E}"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D0844B-BF13-4984-BDDA-BF0DE4E099A6}" type="datetime1">
              <a:rPr lang="en-US" smtClean="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2E75C-9BA9-4774-9274-6DA95B48B0B4}" type="datetime1">
              <a:rPr lang="en-US" smtClean="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92228-E108-4EB0-9261-A095B7D54136}" type="datetime1">
              <a:rPr lang="en-US" smtClean="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6B0B34-14A4-4A7C-B4F1-57D7AB19B30D}" type="datetime1">
              <a:rPr lang="en-US" smtClean="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F1604B-C72E-4E5C-9F56-F82986562D54}" type="datetime1">
              <a:rPr lang="en-US" smtClean="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FD6B99-A6A2-47A5-81AB-68867112D42F}" type="datetime1">
              <a:rPr lang="en-US" smtClean="0"/>
              <a:pPr/>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04E12B-5724-4D47-8BF7-909667DAE74C}" type="datetime1">
              <a:rPr lang="en-US" smtClean="0"/>
              <a:pPr/>
              <a:t>3/8/2020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ED036C-FA72-4F38-AAEE-88B71E10AEC7}" type="datetime1">
              <a:rPr lang="en-US" smtClean="0"/>
              <a:pPr/>
              <a:t>3/8/2020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C8A4D-0569-4A68-8DF8-5326C276CBE4}" type="datetime1">
              <a:rPr lang="en-US" smtClean="0"/>
              <a:pPr/>
              <a:t>3/8/2020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8D6DFB-48BF-48F8-844B-4AFF346ADD12}" type="datetime1">
              <a:rPr lang="en-US" smtClean="0"/>
              <a:pPr/>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50D18-C0FE-4051-A345-34FED589B8A6}" type="datetime1">
              <a:rPr lang="en-US" smtClean="0"/>
              <a:pPr/>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D96290-09A7-4AAF-A374-C2500F6742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0CEE3-3159-4EDB-9D5E-9286343EE08C}" type="datetime1">
              <a:rPr lang="en-US" smtClean="0"/>
              <a:pPr/>
              <a:t>3/8/2020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96290-09A7-4AAF-A374-C2500F6742C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2800" dirty="0" smtClean="0">
                <a:latin typeface="Arial Black" pitchFamily="34" charset="0"/>
              </a:rPr>
              <a:t>CHAPTER 1 </a:t>
            </a:r>
            <a:br>
              <a:rPr lang="en-US" sz="2800" dirty="0" smtClean="0">
                <a:latin typeface="Arial Black" pitchFamily="34" charset="0"/>
              </a:rPr>
            </a:br>
            <a:r>
              <a:rPr lang="en-US" sz="2800" dirty="0" smtClean="0">
                <a:latin typeface="Arial Black" pitchFamily="34" charset="0"/>
              </a:rPr>
              <a:t>REVIEW OF THERMODYNAMICS</a:t>
            </a:r>
            <a:endParaRPr lang="en-US" sz="2800"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a:buNone/>
            </a:pPr>
            <a:r>
              <a:rPr lang="en-US" sz="2400" dirty="0" smtClean="0">
                <a:latin typeface="Arial Black" pitchFamily="34" charset="0"/>
              </a:rPr>
              <a:t>  </a:t>
            </a:r>
          </a:p>
          <a:p>
            <a:pPr>
              <a:buNone/>
            </a:pPr>
            <a:r>
              <a:rPr lang="en-US" sz="2400" dirty="0" smtClean="0">
                <a:latin typeface="Arial Black" pitchFamily="34" charset="0"/>
              </a:rPr>
              <a:t>                                   INTRODUCTION</a:t>
            </a:r>
          </a:p>
          <a:p>
            <a:pPr>
              <a:buFont typeface="Wingdings" pitchFamily="2" charset="2"/>
              <a:buChar char="q"/>
            </a:pPr>
            <a:r>
              <a:rPr lang="en-US" sz="2800" b="1" dirty="0" smtClean="0"/>
              <a:t>SYSTEMS AND SURROUNDINGS</a:t>
            </a:r>
          </a:p>
          <a:p>
            <a:pPr algn="just"/>
            <a:r>
              <a:rPr lang="en-US" sz="3100" dirty="0" smtClean="0"/>
              <a:t>A system is part of the physical world in which one is interested. What is not the system is the environment or the surroundings. We distinguish between several types of systems:</a:t>
            </a:r>
          </a:p>
          <a:p>
            <a:pPr algn="just">
              <a:buNone/>
            </a:pPr>
            <a:r>
              <a:rPr lang="en-US" sz="3100" dirty="0" smtClean="0"/>
              <a:t>1) An </a:t>
            </a:r>
            <a:r>
              <a:rPr lang="en-US" sz="3100" b="1" dirty="0" smtClean="0"/>
              <a:t>isolated system </a:t>
            </a:r>
            <a:r>
              <a:rPr lang="en-US" sz="3100" dirty="0" smtClean="0"/>
              <a:t>is a system that is totally uninfluenced by the surroundings. There is no possibility of exchange of energy or matter with surroundings.</a:t>
            </a:r>
          </a:p>
          <a:p>
            <a:pPr algn="just">
              <a:buNone/>
            </a:pPr>
            <a:r>
              <a:rPr lang="en-US" sz="3100" dirty="0" smtClean="0"/>
              <a:t>2) A </a:t>
            </a:r>
            <a:r>
              <a:rPr lang="en-US" sz="3100" b="1" dirty="0" smtClean="0"/>
              <a:t>closed system </a:t>
            </a:r>
            <a:r>
              <a:rPr lang="en-US" sz="3100" dirty="0" smtClean="0"/>
              <a:t>is a system in which energy but not matter can exchange with the surroundings.</a:t>
            </a:r>
          </a:p>
          <a:p>
            <a:pPr algn="just">
              <a:buNone/>
            </a:pPr>
            <a:r>
              <a:rPr lang="en-US" sz="3100" dirty="0" smtClean="0"/>
              <a:t>3) An </a:t>
            </a:r>
            <a:r>
              <a:rPr lang="en-US" sz="3100" b="1" dirty="0" smtClean="0"/>
              <a:t>open system </a:t>
            </a:r>
            <a:r>
              <a:rPr lang="en-US" sz="3100" dirty="0" smtClean="0"/>
              <a:t>is a system in which both energy and matter can exchange with the surroundings.</a:t>
            </a:r>
          </a:p>
          <a:p>
            <a:pPr algn="just"/>
            <a:r>
              <a:rPr lang="en-US" sz="3100" dirty="0" smtClean="0"/>
              <a:t>Isolated or closed systems are often referred to as bodies</a:t>
            </a: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dirty="0" smtClean="0"/>
              <a:t>For example the equation of an ideal gas is</a:t>
            </a:r>
          </a:p>
          <a:p>
            <a:pPr>
              <a:buNone/>
            </a:pPr>
            <a:r>
              <a:rPr lang="en-US" dirty="0" smtClean="0"/>
              <a:t>           f(V, P,T) = PV – NKT = 0</a:t>
            </a:r>
          </a:p>
          <a:p>
            <a:r>
              <a:rPr lang="en-US" dirty="0" smtClean="0"/>
              <a:t>For non-equilibrium states, f ≠ 0</a:t>
            </a:r>
          </a:p>
          <a:p>
            <a:pPr>
              <a:buNone/>
            </a:pPr>
            <a:r>
              <a:rPr lang="en-US" dirty="0" smtClean="0"/>
              <a:t>    </a:t>
            </a:r>
            <a:r>
              <a:rPr lang="en-US" b="1" dirty="0" smtClean="0"/>
              <a:t>Exercise</a:t>
            </a:r>
          </a:p>
          <a:p>
            <a:pPr>
              <a:buNone/>
            </a:pPr>
            <a:r>
              <a:rPr lang="en-US" b="1" dirty="0" smtClean="0"/>
              <a:t>    </a:t>
            </a:r>
            <a:r>
              <a:rPr lang="en-US" dirty="0" smtClean="0"/>
              <a:t>For a certain ideal gas, the variables </a:t>
            </a:r>
            <a:r>
              <a:rPr lang="en-US" i="1" dirty="0" smtClean="0"/>
              <a:t>E, p, V,N, T are interrelated by the </a:t>
            </a:r>
            <a:r>
              <a:rPr lang="en-US" dirty="0" smtClean="0"/>
              <a:t>following equations: </a:t>
            </a:r>
            <a:r>
              <a:rPr lang="en-US" i="1" dirty="0" smtClean="0"/>
              <a:t>E = (3/2)</a:t>
            </a:r>
            <a:r>
              <a:rPr lang="en-US" i="1" dirty="0" err="1" smtClean="0"/>
              <a:t>NkT</a:t>
            </a:r>
            <a:r>
              <a:rPr lang="en-US" i="1" dirty="0" smtClean="0"/>
              <a:t>, </a:t>
            </a:r>
            <a:r>
              <a:rPr lang="en-US" i="1" dirty="0" err="1" smtClean="0"/>
              <a:t>pV</a:t>
            </a:r>
            <a:r>
              <a:rPr lang="en-US" i="1" dirty="0" smtClean="0"/>
              <a:t> = </a:t>
            </a:r>
            <a:r>
              <a:rPr lang="en-US" i="1" dirty="0" err="1" smtClean="0"/>
              <a:t>NkT</a:t>
            </a:r>
            <a:r>
              <a:rPr lang="en-US" i="1" dirty="0" smtClean="0"/>
              <a:t>, N = constant. What is </a:t>
            </a:r>
            <a:r>
              <a:rPr lang="en-US" dirty="0" smtClean="0"/>
              <a:t>(</a:t>
            </a:r>
            <a:r>
              <a:rPr lang="en-US" i="1" dirty="0" smtClean="0"/>
              <a:t>∂E/∂p)</a:t>
            </a:r>
            <a:r>
              <a:rPr lang="en-US" i="1" baseline="-25000" dirty="0" smtClean="0"/>
              <a:t>V</a:t>
            </a:r>
            <a:endParaRPr lang="en-US" b="1" baseline="-25000"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Arial Black" pitchFamily="34" charset="0"/>
              </a:rPr>
              <a:t>Laws of thermodynamics</a:t>
            </a:r>
            <a:endParaRPr lang="en-US" dirty="0">
              <a:latin typeface="Arial Black" pitchFamily="34" charset="0"/>
            </a:endParaRPr>
          </a:p>
        </p:txBody>
      </p:sp>
      <p:sp>
        <p:nvSpPr>
          <p:cNvPr id="3" name="Content Placeholder 2"/>
          <p:cNvSpPr>
            <a:spLocks noGrp="1"/>
          </p:cNvSpPr>
          <p:nvPr>
            <p:ph idx="1"/>
          </p:nvPr>
        </p:nvSpPr>
        <p:spPr>
          <a:xfrm>
            <a:off x="457200" y="1066800"/>
            <a:ext cx="8229600" cy="5059363"/>
          </a:xfrm>
        </p:spPr>
        <p:txBody>
          <a:bodyPr>
            <a:normAutofit lnSpcReduction="10000"/>
          </a:bodyPr>
          <a:lstStyle/>
          <a:p>
            <a:pPr marL="514350" indent="-514350">
              <a:buAutoNum type="alphaLcParenBoth"/>
            </a:pPr>
            <a:r>
              <a:rPr lang="en-US" b="1" dirty="0" err="1" smtClean="0"/>
              <a:t>Zeroth</a:t>
            </a:r>
            <a:r>
              <a:rPr lang="en-US" b="1" dirty="0" smtClean="0"/>
              <a:t> law of thermodynamics</a:t>
            </a:r>
          </a:p>
          <a:p>
            <a:pPr algn="just"/>
            <a:r>
              <a:rPr lang="en-US" dirty="0" err="1" smtClean="0"/>
              <a:t>Zeroth</a:t>
            </a:r>
            <a:r>
              <a:rPr lang="en-US" dirty="0" smtClean="0"/>
              <a:t> Law states that if two bodies are in thermal equilibrium with a third, they are in thermal equilibrium with each other</a:t>
            </a:r>
          </a:p>
          <a:p>
            <a:pPr>
              <a:buNone/>
            </a:pPr>
            <a:r>
              <a:rPr lang="en-US" b="1" dirty="0" smtClean="0"/>
              <a:t>(b) First law of thermodynamics</a:t>
            </a:r>
          </a:p>
          <a:p>
            <a:pPr algn="just"/>
            <a:r>
              <a:rPr lang="en-US" dirty="0" smtClean="0"/>
              <a:t>The First Law can be interpreted as a statement of conservation of energy.</a:t>
            </a:r>
            <a:r>
              <a:rPr lang="en-US" b="1" dirty="0" smtClean="0"/>
              <a:t> </a:t>
            </a:r>
          </a:p>
          <a:p>
            <a:pPr algn="just"/>
            <a:r>
              <a:rPr lang="en-US" dirty="0" smtClean="0"/>
              <a:t>The first law of thermodynamics  states that energy is conserved in any process involving a thermodynamic system and its surroundings.</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90600"/>
            <a:ext cx="8229600" cy="5135563"/>
          </a:xfrm>
        </p:spPr>
        <p:txBody>
          <a:bodyPr/>
          <a:lstStyle/>
          <a:p>
            <a:pPr algn="just"/>
            <a:r>
              <a:rPr lang="en-US" dirty="0" smtClean="0"/>
              <a:t>It is convenient to the change in internal energy dE equals to a combination of heat, dQ added to the system and work done by the system, dW. </a:t>
            </a:r>
          </a:p>
          <a:p>
            <a:r>
              <a:rPr lang="en-US" dirty="0" smtClean="0"/>
              <a:t>Taking dE as an infinitesimal change in internal energy, we can write</a:t>
            </a:r>
          </a:p>
          <a:p>
            <a:pPr>
              <a:buNone/>
            </a:pPr>
            <a:r>
              <a:rPr lang="en-US" dirty="0" smtClean="0"/>
              <a:t>                    dE = dQ – dW</a:t>
            </a:r>
          </a:p>
          <a:p>
            <a:r>
              <a:rPr lang="en-US" dirty="0" smtClean="0"/>
              <a:t>For varying volume case (Isobaric = constant)</a:t>
            </a:r>
          </a:p>
          <a:p>
            <a:pPr>
              <a:buNone/>
            </a:pPr>
            <a:r>
              <a:rPr lang="en-US" dirty="0" smtClean="0"/>
              <a:t>                   dE = dQ – </a:t>
            </a:r>
            <a:r>
              <a:rPr lang="en-US" dirty="0" err="1" smtClean="0"/>
              <a:t>PdV</a:t>
            </a:r>
            <a:r>
              <a:rPr lang="en-US" dirty="0" smtClean="0"/>
              <a:t>   </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a:buNone/>
            </a:pPr>
            <a:r>
              <a:rPr lang="en-US" dirty="0" smtClean="0"/>
              <a:t>(c) </a:t>
            </a:r>
            <a:r>
              <a:rPr lang="en-US" b="1" dirty="0" smtClean="0"/>
              <a:t>Second law of thermodynamics </a:t>
            </a:r>
          </a:p>
          <a:p>
            <a:r>
              <a:rPr lang="en-US" dirty="0" smtClean="0"/>
              <a:t>It is an expression of the tendency that overtime differences in temperature, pressure, and chemical potential equilibrate in an isolated system.</a:t>
            </a:r>
          </a:p>
          <a:p>
            <a:r>
              <a:rPr lang="en-US" dirty="0" smtClean="0"/>
              <a:t>The law introduces the new property is called entropy.</a:t>
            </a:r>
          </a:p>
          <a:p>
            <a:r>
              <a:rPr lang="en-US" dirty="0" smtClean="0"/>
              <a:t>From the state of thermodynamics equilibrium, the law deduced the principle of the increase of entropy and explains the phenomenon of irreversibility in nature</a:t>
            </a:r>
          </a:p>
        </p:txBody>
      </p:sp>
      <p:sp>
        <p:nvSpPr>
          <p:cNvPr id="4" name="Slide Number Placeholder 3"/>
          <p:cNvSpPr>
            <a:spLocks noGrp="1"/>
          </p:cNvSpPr>
          <p:nvPr>
            <p:ph type="sldNum" sz="quarter" idx="12"/>
          </p:nvPr>
        </p:nvSpPr>
        <p:spPr/>
        <p:txBody>
          <a:bodyPr/>
          <a:lstStyle/>
          <a:p>
            <a:fld id="{F3D96290-09A7-4AAF-A374-C2500F6742C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pPr algn="just"/>
            <a:r>
              <a:rPr lang="en-US" dirty="0" smtClean="0"/>
              <a:t>In statistical physics, an irreversible process corresponds to an increase of the number of accessible states for the considered system, and consequently to an increase of disorder and entropy</a:t>
            </a:r>
          </a:p>
          <a:p>
            <a:pPr algn="just"/>
            <a:r>
              <a:rPr lang="en-US" dirty="0" smtClean="0"/>
              <a:t>The second law can be state as follows:</a:t>
            </a:r>
          </a:p>
          <a:p>
            <a:pPr algn="just">
              <a:buNone/>
            </a:pPr>
            <a:r>
              <a:rPr lang="en-US" dirty="0" smtClean="0"/>
              <a:t>    a) In any process in which a thermally isolated system goes from one </a:t>
            </a:r>
            <a:r>
              <a:rPr lang="en-US" dirty="0" err="1" smtClean="0"/>
              <a:t>macrostate</a:t>
            </a:r>
            <a:r>
              <a:rPr lang="en-US" dirty="0" smtClean="0"/>
              <a:t> to another, the entropy tends to increase .</a:t>
            </a:r>
            <a:r>
              <a:rPr lang="en-US" dirty="0" err="1" smtClean="0"/>
              <a:t>i.e</a:t>
            </a:r>
            <a:r>
              <a:rPr lang="en-US" dirty="0" smtClean="0"/>
              <a:t> </a:t>
            </a:r>
            <a:r>
              <a:rPr lang="el-GR" dirty="0" smtClean="0"/>
              <a:t>Δ</a:t>
            </a:r>
            <a:r>
              <a:rPr lang="en-US" dirty="0" smtClean="0"/>
              <a:t>S ≥ 0</a:t>
            </a:r>
          </a:p>
          <a:p>
            <a:pPr algn="just">
              <a:buNone/>
            </a:pPr>
            <a:r>
              <a:rPr lang="en-US" dirty="0" smtClean="0"/>
              <a:t>    Hence, the entropy of an isolated system in equilibrium is constant and has its maximum value.</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838200"/>
            <a:ext cx="8229600" cy="5287963"/>
          </a:xfrm>
        </p:spPr>
        <p:txBody>
          <a:bodyPr/>
          <a:lstStyle/>
          <a:p>
            <a:pPr algn="just">
              <a:buNone/>
            </a:pPr>
            <a:r>
              <a:rPr lang="en-US" dirty="0" smtClean="0"/>
              <a:t>b) If the system is not an isolated and undergoes an infinitesimal quasi-static process in which it absorbs heat dQ, then a change in internal energy of the system is the infinitesimal transfer of heat to a closed system driving a reversible process, divided by the equilibrium temperature of the system</a:t>
            </a:r>
          </a:p>
          <a:p>
            <a:pPr>
              <a:buNone/>
            </a:pPr>
            <a:r>
              <a:rPr lang="en-US" dirty="0" smtClean="0"/>
              <a:t>    In symbol, </a:t>
            </a:r>
            <a:r>
              <a:rPr lang="en-US" dirty="0" err="1" smtClean="0"/>
              <a:t>dS</a:t>
            </a:r>
            <a:r>
              <a:rPr lang="en-US" dirty="0" smtClean="0"/>
              <a:t> = dQ/T</a:t>
            </a:r>
          </a:p>
          <a:p>
            <a:pPr>
              <a:buNone/>
            </a:pP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90600"/>
            <a:ext cx="8229600" cy="5638800"/>
          </a:xfrm>
        </p:spPr>
        <p:txBody>
          <a:bodyPr>
            <a:normAutofit fontScale="92500"/>
          </a:bodyPr>
          <a:lstStyle/>
          <a:p>
            <a:pPr algn="just">
              <a:buFont typeface="Wingdings" pitchFamily="2" charset="2"/>
              <a:buChar char="q"/>
            </a:pPr>
            <a:r>
              <a:rPr lang="en-US" dirty="0" smtClean="0"/>
              <a:t> The statements of the second law of thermodynamics are summarized as:</a:t>
            </a:r>
          </a:p>
          <a:p>
            <a:pPr algn="just"/>
            <a:r>
              <a:rPr lang="en-US" dirty="0" smtClean="0"/>
              <a:t>“No process is possible whose sole result is the complete conversion of energy transferred by heating in to work”.(</a:t>
            </a:r>
            <a:r>
              <a:rPr lang="en-US" b="1" dirty="0" smtClean="0"/>
              <a:t>Kelvin statement</a:t>
            </a:r>
            <a:r>
              <a:rPr lang="en-US" dirty="0" smtClean="0"/>
              <a:t>)</a:t>
            </a:r>
          </a:p>
          <a:p>
            <a:pPr algn="just"/>
            <a:r>
              <a:rPr lang="en-US" dirty="0" smtClean="0"/>
              <a:t>“No process is possible whose sole result is cooling a colder body and heating a hotter body.” (</a:t>
            </a:r>
            <a:r>
              <a:rPr lang="en-US" b="1" dirty="0" err="1" smtClean="0"/>
              <a:t>Clausius</a:t>
            </a:r>
            <a:r>
              <a:rPr lang="en-US" b="1" dirty="0" smtClean="0"/>
              <a:t> statement</a:t>
            </a:r>
            <a:r>
              <a:rPr lang="en-US" dirty="0" smtClean="0"/>
              <a:t>)</a:t>
            </a:r>
          </a:p>
          <a:p>
            <a:pPr algn="just">
              <a:buNone/>
            </a:pPr>
            <a:r>
              <a:rPr lang="en-US" dirty="0" smtClean="0"/>
              <a:t>    This means that, heat energy does not spontaneously go from a colder to a hotter body</a:t>
            </a:r>
          </a:p>
          <a:p>
            <a:pPr algn="just">
              <a:buNone/>
            </a:pPr>
            <a:r>
              <a:rPr lang="en-US" dirty="0" smtClean="0"/>
              <a:t>(c) </a:t>
            </a:r>
            <a:r>
              <a:rPr lang="en-US" b="1" dirty="0" smtClean="0"/>
              <a:t>Third law of thermodynamics</a:t>
            </a:r>
          </a:p>
          <a:p>
            <a:pPr algn="just">
              <a:buNone/>
            </a:pPr>
            <a:endParaRPr lang="en-US" b="1" dirty="0" smtClean="0"/>
          </a:p>
          <a:p>
            <a:pPr algn="just">
              <a:buNone/>
            </a:pPr>
            <a:endParaRPr lang="en-US" dirty="0" smtClean="0"/>
          </a:p>
          <a:p>
            <a:pPr algn="just">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Black" pitchFamily="34" charset="0"/>
              </a:rPr>
              <a:t>Thermodynamic potentials</a:t>
            </a:r>
            <a:endParaRPr lang="en-US" dirty="0">
              <a:latin typeface="Arial Black" pitchFamily="34" charset="0"/>
            </a:endParaRPr>
          </a:p>
        </p:txBody>
      </p:sp>
      <p:sp>
        <p:nvSpPr>
          <p:cNvPr id="3" name="Content Placeholder 2"/>
          <p:cNvSpPr>
            <a:spLocks noGrp="1"/>
          </p:cNvSpPr>
          <p:nvPr>
            <p:ph idx="1"/>
          </p:nvPr>
        </p:nvSpPr>
        <p:spPr>
          <a:xfrm>
            <a:off x="228600" y="1066800"/>
            <a:ext cx="8915400" cy="5059363"/>
          </a:xfrm>
        </p:spPr>
        <p:txBody>
          <a:bodyPr>
            <a:normAutofit/>
          </a:bodyPr>
          <a:lstStyle/>
          <a:p>
            <a:r>
              <a:rPr lang="en-US" dirty="0" smtClean="0"/>
              <a:t>Thermodynamic potentials are scalar quantities which used to represent the thermodynamic state of a system.</a:t>
            </a:r>
          </a:p>
          <a:p>
            <a:pPr>
              <a:buNone/>
            </a:pPr>
            <a:r>
              <a:rPr lang="en-US" dirty="0" smtClean="0"/>
              <a:t>    </a:t>
            </a:r>
            <a:r>
              <a:rPr lang="en-US" b="1" dirty="0" smtClean="0"/>
              <a:t>For example</a:t>
            </a:r>
            <a:r>
              <a:rPr lang="en-US" dirty="0" smtClean="0"/>
              <a:t>:</a:t>
            </a:r>
          </a:p>
          <a:p>
            <a:pPr lvl="1">
              <a:buFont typeface="Wingdings" pitchFamily="2" charset="2"/>
              <a:buChar char="ü"/>
            </a:pPr>
            <a:r>
              <a:rPr lang="en-US" dirty="0" smtClean="0"/>
              <a:t>Internal energy </a:t>
            </a:r>
          </a:p>
          <a:p>
            <a:pPr lvl="1">
              <a:buFont typeface="Wingdings" pitchFamily="2" charset="2"/>
              <a:buChar char="ü"/>
            </a:pPr>
            <a:r>
              <a:rPr lang="en-US" dirty="0" smtClean="0"/>
              <a:t>Enthalpy  </a:t>
            </a:r>
          </a:p>
          <a:p>
            <a:pPr lvl="1">
              <a:buFont typeface="Wingdings" pitchFamily="2" charset="2"/>
              <a:buChar char="ü"/>
            </a:pPr>
            <a:r>
              <a:rPr lang="en-US" dirty="0" smtClean="0"/>
              <a:t>Helmholtz free energy</a:t>
            </a:r>
          </a:p>
          <a:p>
            <a:pPr lvl="1">
              <a:buFont typeface="Wingdings" pitchFamily="2" charset="2"/>
              <a:buChar char="ü"/>
            </a:pPr>
            <a:r>
              <a:rPr lang="en-US" dirty="0" smtClean="0"/>
              <a:t>Gibbs free energy</a:t>
            </a:r>
          </a:p>
          <a:p>
            <a:pPr lvl="1">
              <a:buFont typeface="Wingdings" pitchFamily="2" charset="2"/>
              <a:buChar char="ü"/>
            </a:pPr>
            <a:r>
              <a:rPr lang="en-US" dirty="0" smtClean="0"/>
              <a:t>Landau potential  or grand potential                    </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
            </a:r>
            <a:br>
              <a:rPr lang="en-US" b="1" dirty="0" smtClean="0"/>
            </a:br>
            <a:r>
              <a:rPr lang="en-US" b="1" dirty="0" smtClean="0"/>
              <a:t>Internal energy (E or U) </a:t>
            </a:r>
            <a:br>
              <a:rPr lang="en-US" b="1" dirty="0" smtClean="0"/>
            </a:br>
            <a:endParaRPr lang="en-US" dirty="0"/>
          </a:p>
        </p:txBody>
      </p:sp>
      <p:sp>
        <p:nvSpPr>
          <p:cNvPr id="3" name="Content Placeholder 2"/>
          <p:cNvSpPr>
            <a:spLocks noGrp="1"/>
          </p:cNvSpPr>
          <p:nvPr>
            <p:ph idx="1"/>
          </p:nvPr>
        </p:nvSpPr>
        <p:spPr>
          <a:xfrm>
            <a:off x="533400" y="838200"/>
            <a:ext cx="8229600" cy="5715000"/>
          </a:xfrm>
        </p:spPr>
        <p:txBody>
          <a:bodyPr>
            <a:normAutofit/>
          </a:bodyPr>
          <a:lstStyle/>
          <a:p>
            <a:pPr marL="514350" indent="-514350"/>
            <a:r>
              <a:rPr lang="en-US" dirty="0" smtClean="0"/>
              <a:t>For a reversible transformation, the first law of thermodynamics is given by:</a:t>
            </a:r>
          </a:p>
          <a:p>
            <a:pPr marL="514350" indent="-514350">
              <a:buNone/>
            </a:pPr>
            <a:r>
              <a:rPr lang="en-US" dirty="0" smtClean="0"/>
              <a:t>          </a:t>
            </a:r>
            <a:r>
              <a:rPr lang="en-US" dirty="0" smtClean="0">
                <a:latin typeface="Arial Black" pitchFamily="34" charset="0"/>
              </a:rPr>
              <a:t>dU = </a:t>
            </a:r>
            <a:r>
              <a:rPr lang="en-US" dirty="0" err="1" smtClean="0">
                <a:latin typeface="Arial Black" pitchFamily="34" charset="0"/>
              </a:rPr>
              <a:t>TdS</a:t>
            </a:r>
            <a:r>
              <a:rPr lang="en-US" dirty="0" smtClean="0">
                <a:latin typeface="Arial Black" pitchFamily="34" charset="0"/>
              </a:rPr>
              <a:t> – </a:t>
            </a:r>
            <a:r>
              <a:rPr lang="en-US" dirty="0" err="1" smtClean="0">
                <a:latin typeface="Arial Black" pitchFamily="34" charset="0"/>
              </a:rPr>
              <a:t>PdV</a:t>
            </a:r>
            <a:r>
              <a:rPr lang="en-US" dirty="0" smtClean="0">
                <a:latin typeface="Arial Black" pitchFamily="34" charset="0"/>
              </a:rPr>
              <a:t> + </a:t>
            </a:r>
            <a:r>
              <a:rPr lang="el-GR" dirty="0" smtClean="0">
                <a:latin typeface="Arial Black" pitchFamily="34" charset="0"/>
              </a:rPr>
              <a:t>μ</a:t>
            </a:r>
            <a:r>
              <a:rPr lang="en-US" dirty="0" err="1" smtClean="0">
                <a:latin typeface="Arial Black" pitchFamily="34" charset="0"/>
              </a:rPr>
              <a:t>dN</a:t>
            </a:r>
            <a:r>
              <a:rPr lang="en-US" dirty="0" smtClean="0"/>
              <a:t>---------*</a:t>
            </a:r>
          </a:p>
          <a:p>
            <a:pPr marL="514350" indent="-514350"/>
            <a:r>
              <a:rPr lang="en-US" dirty="0" smtClean="0"/>
              <a:t>This equation tells us the Internal energy U can be expressed as a function of S, V and N</a:t>
            </a:r>
          </a:p>
          <a:p>
            <a:pPr marL="514350" indent="-514350">
              <a:buNone/>
            </a:pPr>
            <a:r>
              <a:rPr lang="en-US" dirty="0" smtClean="0"/>
              <a:t>     That is, U = U(S,V,N)</a:t>
            </a:r>
          </a:p>
          <a:p>
            <a:pPr marL="514350" indent="-514350">
              <a:buNone/>
            </a:pPr>
            <a:r>
              <a:rPr lang="en-US" dirty="0" smtClean="0"/>
              <a:t>     Then purely mathematically, we have </a:t>
            </a:r>
          </a:p>
          <a:p>
            <a:pPr marL="514350" indent="-514350">
              <a:buNone/>
            </a:pPr>
            <a:r>
              <a:rPr lang="en-US" sz="2800" dirty="0" smtClean="0">
                <a:latin typeface="Arial Black" pitchFamily="34" charset="0"/>
              </a:rPr>
              <a:t>    dU = (∂U/ ∂S)</a:t>
            </a:r>
            <a:r>
              <a:rPr lang="en-US" sz="1000" dirty="0" smtClean="0">
                <a:latin typeface="Arial Black" pitchFamily="34" charset="0"/>
              </a:rPr>
              <a:t>V,N </a:t>
            </a:r>
            <a:r>
              <a:rPr lang="en-US" sz="2800" dirty="0" err="1" smtClean="0">
                <a:latin typeface="Arial Black" pitchFamily="34" charset="0"/>
              </a:rPr>
              <a:t>dS</a:t>
            </a:r>
            <a:r>
              <a:rPr lang="en-US" sz="2800" dirty="0" smtClean="0">
                <a:latin typeface="Arial Black" pitchFamily="34" charset="0"/>
              </a:rPr>
              <a:t> + (∂U/ ∂V)</a:t>
            </a:r>
            <a:r>
              <a:rPr lang="en-US" sz="1000" dirty="0" smtClean="0">
                <a:latin typeface="Arial Black" pitchFamily="34" charset="0"/>
              </a:rPr>
              <a:t>S,N </a:t>
            </a:r>
            <a:r>
              <a:rPr lang="en-US" sz="2800" dirty="0" err="1" smtClean="0">
                <a:latin typeface="Arial Black" pitchFamily="34" charset="0"/>
              </a:rPr>
              <a:t>dV</a:t>
            </a:r>
            <a:r>
              <a:rPr lang="en-US" sz="2800" dirty="0" smtClean="0">
                <a:latin typeface="Arial Black" pitchFamily="34" charset="0"/>
              </a:rPr>
              <a:t> + (∂U/∂N)</a:t>
            </a:r>
            <a:r>
              <a:rPr lang="en-US" sz="1000" dirty="0" err="1" smtClean="0">
                <a:latin typeface="Arial Black" pitchFamily="34" charset="0"/>
              </a:rPr>
              <a:t>V,s</a:t>
            </a:r>
            <a:r>
              <a:rPr lang="en-US" sz="2800" dirty="0" err="1" smtClean="0">
                <a:latin typeface="Arial Black" pitchFamily="34" charset="0"/>
              </a:rPr>
              <a:t>dN</a:t>
            </a:r>
            <a:r>
              <a:rPr lang="en-US" sz="2800" dirty="0" smtClean="0">
                <a:latin typeface="Arial Black" pitchFamily="34" charset="0"/>
              </a:rPr>
              <a:t> </a:t>
            </a:r>
            <a:endParaRPr lang="en-US" dirty="0" smtClean="0">
              <a:latin typeface="Arial Black" pitchFamily="34" charset="0"/>
            </a:endParaRPr>
          </a:p>
          <a:p>
            <a:pPr marL="514350" indent="-51435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90600"/>
            <a:ext cx="8229600" cy="6049963"/>
          </a:xfrm>
        </p:spPr>
        <p:txBody>
          <a:bodyPr/>
          <a:lstStyle/>
          <a:p>
            <a:r>
              <a:rPr lang="en-US" dirty="0" smtClean="0"/>
              <a:t>It gives the formal definitions for T, P and </a:t>
            </a:r>
            <a:r>
              <a:rPr lang="el-GR" dirty="0" smtClean="0"/>
              <a:t>μ</a:t>
            </a:r>
            <a:endParaRPr lang="en-US" dirty="0" smtClean="0"/>
          </a:p>
          <a:p>
            <a:pPr>
              <a:buNone/>
            </a:pPr>
            <a:r>
              <a:rPr lang="en-US" dirty="0" smtClean="0"/>
              <a:t>   T = (∂U/ ∂S)</a:t>
            </a:r>
            <a:r>
              <a:rPr lang="en-US" sz="1050" dirty="0" smtClean="0"/>
              <a:t>V,N </a:t>
            </a:r>
            <a:r>
              <a:rPr lang="en-US" sz="2400" dirty="0" smtClean="0"/>
              <a:t> ,P = - </a:t>
            </a:r>
            <a:r>
              <a:rPr lang="en-US" dirty="0" smtClean="0"/>
              <a:t>(∂U/ ∂V)</a:t>
            </a:r>
            <a:r>
              <a:rPr lang="en-US" sz="1050" dirty="0" err="1" smtClean="0"/>
              <a:t>s,N</a:t>
            </a:r>
            <a:r>
              <a:rPr lang="en-US" sz="1050" dirty="0" smtClean="0"/>
              <a:t> </a:t>
            </a:r>
            <a:r>
              <a:rPr lang="en-US" sz="2400" dirty="0" smtClean="0"/>
              <a:t>      and  </a:t>
            </a:r>
            <a:r>
              <a:rPr lang="el-GR" sz="2400" dirty="0" smtClean="0"/>
              <a:t>μ</a:t>
            </a:r>
            <a:r>
              <a:rPr lang="en-US" sz="2400" dirty="0" smtClean="0"/>
              <a:t> = </a:t>
            </a:r>
            <a:r>
              <a:rPr lang="en-US" dirty="0" smtClean="0"/>
              <a:t>(∂U/ ∂N)</a:t>
            </a:r>
            <a:r>
              <a:rPr lang="en-US" sz="1050" dirty="0" smtClean="0"/>
              <a:t>V,s  </a:t>
            </a:r>
          </a:p>
          <a:p>
            <a:r>
              <a:rPr lang="en-US" sz="2400" dirty="0" smtClean="0"/>
              <a:t>If U  is known as a function of S, V and N, then the related quantities T, P and </a:t>
            </a:r>
            <a:r>
              <a:rPr lang="el-GR" sz="2400" dirty="0" smtClean="0"/>
              <a:t>μ</a:t>
            </a:r>
            <a:r>
              <a:rPr lang="en-US" sz="2400" dirty="0" smtClean="0"/>
              <a:t> can be calculated</a:t>
            </a:r>
          </a:p>
          <a:p>
            <a:pPr algn="just"/>
            <a:r>
              <a:rPr lang="en-US" sz="2400" dirty="0" smtClean="0"/>
              <a:t>The interpretation of U = U(S,V,N) is that S,V and N can be considered to be the independent state variables and that U is a dependent quantity, T, P and </a:t>
            </a:r>
            <a:r>
              <a:rPr lang="el-GR" sz="2400" dirty="0" smtClean="0"/>
              <a:t>μ</a:t>
            </a:r>
            <a:r>
              <a:rPr lang="en-US" sz="2400" dirty="0" smtClean="0"/>
              <a:t> are also dependent state variables</a:t>
            </a:r>
          </a:p>
          <a:p>
            <a:pPr algn="just"/>
            <a:r>
              <a:rPr lang="en-US" sz="2400" dirty="0" smtClean="0"/>
              <a:t>For fixed N, an equilibrium configuration (state) is fully specified by giving the values of S and V.</a:t>
            </a:r>
          </a:p>
          <a:p>
            <a:pPr algn="just"/>
            <a:r>
              <a:rPr lang="en-US" sz="2400" dirty="0" smtClean="0"/>
              <a:t>Alternatively, U=U(S,V,N) could be inverted to give S = S(U,V,N)</a:t>
            </a:r>
          </a:p>
          <a:p>
            <a:pPr algn="just">
              <a:buNone/>
            </a:pPr>
            <a:r>
              <a:rPr lang="en-US" sz="2400" dirty="0" smtClean="0"/>
              <a:t>     which make E is an independent variable and S is a dependent one.</a:t>
            </a:r>
            <a:endParaRPr lang="en-US" sz="2400"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2400" b="1" dirty="0" smtClean="0"/>
              <a:t>THERMODYNAMICS</a:t>
            </a:r>
            <a:endParaRPr lang="en-US" sz="2400" b="1" dirty="0"/>
          </a:p>
        </p:txBody>
      </p:sp>
      <p:sp>
        <p:nvSpPr>
          <p:cNvPr id="3" name="Content Placeholder 2"/>
          <p:cNvSpPr>
            <a:spLocks noGrp="1"/>
          </p:cNvSpPr>
          <p:nvPr>
            <p:ph idx="1"/>
          </p:nvPr>
        </p:nvSpPr>
        <p:spPr>
          <a:xfrm>
            <a:off x="533400" y="914400"/>
            <a:ext cx="8229600" cy="5638800"/>
          </a:xfrm>
        </p:spPr>
        <p:txBody>
          <a:bodyPr>
            <a:normAutofit fontScale="25000" lnSpcReduction="20000"/>
          </a:bodyPr>
          <a:lstStyle/>
          <a:p>
            <a:pPr>
              <a:buNone/>
            </a:pPr>
            <a:r>
              <a:rPr lang="en-US" dirty="0" smtClean="0">
                <a:latin typeface="Arial Black" pitchFamily="34" charset="0"/>
              </a:rPr>
              <a:t>                                           </a:t>
            </a:r>
            <a:endParaRPr lang="en-US" sz="11200" dirty="0" smtClean="0">
              <a:latin typeface="Arial Black" pitchFamily="34" charset="0"/>
            </a:endParaRPr>
          </a:p>
          <a:p>
            <a:pPr algn="just"/>
            <a:r>
              <a:rPr lang="en-US" sz="11200" dirty="0" smtClean="0">
                <a:latin typeface="Times New Roman" pitchFamily="18" charset="0"/>
                <a:cs typeface="Times New Roman" pitchFamily="18" charset="0"/>
              </a:rPr>
              <a:t>The subject area "thermodynamics", comes from the Greek roots thermos, meaning "heat" and </a:t>
            </a:r>
            <a:r>
              <a:rPr lang="en-US" sz="11200" u="sng" dirty="0" err="1" smtClean="0">
                <a:latin typeface="Times New Roman" pitchFamily="18" charset="0"/>
                <a:cs typeface="Times New Roman" pitchFamily="18" charset="0"/>
              </a:rPr>
              <a:t>dynamis</a:t>
            </a:r>
            <a:r>
              <a:rPr lang="en-US" sz="11200" dirty="0" smtClean="0">
                <a:latin typeface="Times New Roman" pitchFamily="18" charset="0"/>
                <a:cs typeface="Times New Roman" pitchFamily="18" charset="0"/>
              </a:rPr>
              <a:t>, meaning </a:t>
            </a:r>
            <a:r>
              <a:rPr lang="en-US" sz="11200" u="sng" dirty="0" smtClean="0">
                <a:latin typeface="Times New Roman" pitchFamily="18" charset="0"/>
                <a:cs typeface="Times New Roman" pitchFamily="18" charset="0"/>
              </a:rPr>
              <a:t>“power</a:t>
            </a:r>
            <a:r>
              <a:rPr lang="en-US" sz="11200" dirty="0" smtClean="0">
                <a:latin typeface="Times New Roman" pitchFamily="18" charset="0"/>
                <a:cs typeface="Times New Roman" pitchFamily="18" charset="0"/>
              </a:rPr>
              <a:t>.” </a:t>
            </a:r>
          </a:p>
          <a:p>
            <a:pPr algn="just"/>
            <a:r>
              <a:rPr lang="en-US" sz="11200" dirty="0" smtClean="0"/>
              <a:t>The study of temperature, energy, work, heating, entropy, and related macroscopic concepts comprise the field known as thermodynamics </a:t>
            </a:r>
            <a:endParaRPr lang="en-US" sz="11200" dirty="0" smtClean="0">
              <a:latin typeface="Times New Roman" pitchFamily="18" charset="0"/>
              <a:cs typeface="Times New Roman" pitchFamily="18" charset="0"/>
            </a:endParaRPr>
          </a:p>
          <a:p>
            <a:pPr algn="just"/>
            <a:r>
              <a:rPr lang="en-US" sz="11200" dirty="0" smtClean="0">
                <a:latin typeface="Times New Roman" pitchFamily="18" charset="0"/>
                <a:cs typeface="Times New Roman" pitchFamily="18" charset="0"/>
              </a:rPr>
              <a:t>The study of interrelationships among macroscopic properties is called thermodynamics. </a:t>
            </a:r>
          </a:p>
          <a:p>
            <a:pPr algn="just"/>
            <a:r>
              <a:rPr lang="en-US" sz="11200" dirty="0" smtClean="0">
                <a:latin typeface="Times New Roman" pitchFamily="18" charset="0"/>
                <a:cs typeface="Times New Roman" pitchFamily="18" charset="0"/>
              </a:rPr>
              <a:t>Thermodynamics is concerned about heat and the direction of heat flow, whereas statistical mechanics gives a microscopic perspective of heat in terms of the structure of matter and provides a way of evaluating the thermal properties of matter,  for e.g., heat capacity</a:t>
            </a:r>
            <a:r>
              <a:rPr lang="en-US" sz="9600" dirty="0" smtClean="0">
                <a:latin typeface="Times New Roman" pitchFamily="18" charset="0"/>
                <a:cs typeface="Times New Roman" pitchFamily="18" charset="0"/>
              </a:rPr>
              <a:t>.</a:t>
            </a:r>
            <a:endParaRPr lang="en-US" dirty="0" smtClean="0">
              <a:latin typeface="Arial Black" pitchFamily="34" charset="0"/>
            </a:endParaRPr>
          </a:p>
        </p:txBody>
      </p:sp>
      <p:sp>
        <p:nvSpPr>
          <p:cNvPr id="4" name="Slide Number Placeholder 3"/>
          <p:cNvSpPr>
            <a:spLocks noGrp="1"/>
          </p:cNvSpPr>
          <p:nvPr>
            <p:ph type="sldNum" sz="quarter" idx="12"/>
          </p:nvPr>
        </p:nvSpPr>
        <p:spPr/>
        <p:txBody>
          <a:bodyPr/>
          <a:lstStyle/>
          <a:p>
            <a:fld id="{F3D96290-09A7-4AAF-A374-C2500F6742CF}"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838200"/>
            <a:ext cx="8229600" cy="5287963"/>
          </a:xfrm>
        </p:spPr>
        <p:txBody>
          <a:bodyPr/>
          <a:lstStyle/>
          <a:p>
            <a:pPr algn="just"/>
            <a:r>
              <a:rPr lang="en-US" dirty="0" smtClean="0"/>
              <a:t>The point is that the four quantities U, S, V and N all are not independent state variables</a:t>
            </a:r>
          </a:p>
          <a:p>
            <a:pPr algn="just"/>
            <a:r>
              <a:rPr lang="en-US" dirty="0" smtClean="0"/>
              <a:t>The function U(S,V,N) is called  </a:t>
            </a:r>
            <a:r>
              <a:rPr lang="en-US" b="1" dirty="0" smtClean="0"/>
              <a:t>the first instance of a thermodynamic potential </a:t>
            </a:r>
            <a:r>
              <a:rPr lang="en-US" dirty="0" smtClean="0"/>
              <a:t>== a function that generates other thermodynamic variables (such as T, P, and </a:t>
            </a:r>
            <a:r>
              <a:rPr lang="el-GR" dirty="0" smtClean="0"/>
              <a:t>μ</a:t>
            </a:r>
            <a:r>
              <a:rPr lang="en-US" dirty="0" smtClean="0"/>
              <a:t>) by partial differentiation</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487362"/>
          </a:xfrm>
        </p:spPr>
        <p:txBody>
          <a:bodyPr>
            <a:normAutofit fontScale="90000"/>
          </a:bodyPr>
          <a:lstStyle/>
          <a:p>
            <a:r>
              <a:rPr lang="en-US" dirty="0" smtClean="0"/>
              <a:t>Enthalpy (H)</a:t>
            </a:r>
            <a:endParaRPr lang="en-US" dirty="0"/>
          </a:p>
        </p:txBody>
      </p:sp>
      <p:sp>
        <p:nvSpPr>
          <p:cNvPr id="3" name="Content Placeholder 2"/>
          <p:cNvSpPr>
            <a:spLocks noGrp="1"/>
          </p:cNvSpPr>
          <p:nvPr>
            <p:ph idx="1"/>
          </p:nvPr>
        </p:nvSpPr>
        <p:spPr>
          <a:xfrm>
            <a:off x="457200" y="762000"/>
            <a:ext cx="8229600" cy="5486400"/>
          </a:xfrm>
        </p:spPr>
        <p:txBody>
          <a:bodyPr>
            <a:normAutofit fontScale="25000" lnSpcReduction="20000"/>
          </a:bodyPr>
          <a:lstStyle/>
          <a:p>
            <a:pPr algn="just"/>
            <a:r>
              <a:rPr lang="en-US" sz="9600" dirty="0" smtClean="0"/>
              <a:t>Enthalpy is the maximum amount of thermal energy derivable from a thermodynamic process in which the pressure is held constant</a:t>
            </a:r>
          </a:p>
          <a:p>
            <a:pPr algn="just"/>
            <a:r>
              <a:rPr lang="en-US" sz="9600" dirty="0" smtClean="0"/>
              <a:t>Enthalpy is equivalent to total heat content of the system under constant pressure</a:t>
            </a:r>
          </a:p>
          <a:p>
            <a:pPr algn="just"/>
            <a:r>
              <a:rPr lang="en-US" sz="9600" dirty="0" smtClean="0"/>
              <a:t> Also,  enthalpy is the total amount of energy one needs to provide to  the system and then place it in the atmosphere:</a:t>
            </a:r>
          </a:p>
          <a:p>
            <a:pPr>
              <a:buNone/>
            </a:pPr>
            <a:r>
              <a:rPr lang="en-US" sz="9600" dirty="0" smtClean="0"/>
              <a:t>                            H =  U + PV</a:t>
            </a:r>
          </a:p>
          <a:p>
            <a:r>
              <a:rPr lang="en-US" sz="9600" dirty="0" smtClean="0"/>
              <a:t>This can be written as </a:t>
            </a:r>
          </a:p>
          <a:p>
            <a:pPr>
              <a:buNone/>
            </a:pPr>
            <a:r>
              <a:rPr lang="en-US" sz="9600" dirty="0" smtClean="0"/>
              <a:t>                         </a:t>
            </a:r>
            <a:r>
              <a:rPr lang="en-US" sz="9600" dirty="0" err="1" smtClean="0"/>
              <a:t>dH</a:t>
            </a:r>
            <a:r>
              <a:rPr lang="en-US" sz="9600" dirty="0" smtClean="0"/>
              <a:t>(S, P,N) = dU + d(VP), but </a:t>
            </a:r>
          </a:p>
          <a:p>
            <a:pPr>
              <a:buNone/>
            </a:pPr>
            <a:r>
              <a:rPr lang="en-US" sz="9600" dirty="0" smtClean="0">
                <a:latin typeface="Arial Black" pitchFamily="34" charset="0"/>
              </a:rPr>
              <a:t>                 dU = </a:t>
            </a:r>
            <a:r>
              <a:rPr lang="en-US" sz="9600" dirty="0" err="1" smtClean="0">
                <a:latin typeface="Arial Black" pitchFamily="34" charset="0"/>
              </a:rPr>
              <a:t>TdS</a:t>
            </a:r>
            <a:r>
              <a:rPr lang="en-US" sz="9600" dirty="0" smtClean="0">
                <a:latin typeface="Arial Black" pitchFamily="34" charset="0"/>
              </a:rPr>
              <a:t> – </a:t>
            </a:r>
            <a:r>
              <a:rPr lang="en-US" sz="9600" dirty="0" err="1" smtClean="0">
                <a:latin typeface="Arial Black" pitchFamily="34" charset="0"/>
              </a:rPr>
              <a:t>PdV</a:t>
            </a:r>
            <a:r>
              <a:rPr lang="en-US" sz="9600" dirty="0" smtClean="0">
                <a:latin typeface="Arial Black" pitchFamily="34" charset="0"/>
              </a:rPr>
              <a:t> + </a:t>
            </a:r>
            <a:r>
              <a:rPr lang="el-GR" sz="9600" dirty="0" smtClean="0">
                <a:latin typeface="Arial Black" pitchFamily="34" charset="0"/>
              </a:rPr>
              <a:t>μ</a:t>
            </a:r>
            <a:r>
              <a:rPr lang="en-US" sz="9600" dirty="0" err="1" smtClean="0">
                <a:latin typeface="Arial Black" pitchFamily="34" charset="0"/>
              </a:rPr>
              <a:t>dN</a:t>
            </a:r>
            <a:r>
              <a:rPr lang="en-US" sz="9600" dirty="0" smtClean="0">
                <a:latin typeface="Arial Black" pitchFamily="34" charset="0"/>
              </a:rPr>
              <a:t> , </a:t>
            </a:r>
            <a:r>
              <a:rPr lang="en-US" sz="9600" dirty="0" smtClean="0"/>
              <a:t>and</a:t>
            </a:r>
          </a:p>
          <a:p>
            <a:pPr>
              <a:buNone/>
            </a:pPr>
            <a:r>
              <a:rPr lang="en-US" sz="9600" dirty="0" smtClean="0"/>
              <a:t>                           d(VP) = </a:t>
            </a:r>
            <a:r>
              <a:rPr lang="en-US" sz="9600" dirty="0" err="1" smtClean="0"/>
              <a:t>pdV</a:t>
            </a:r>
            <a:r>
              <a:rPr lang="en-US" sz="9600" dirty="0" smtClean="0"/>
              <a:t> + </a:t>
            </a:r>
            <a:r>
              <a:rPr lang="en-US" sz="9600" dirty="0" err="1" smtClean="0"/>
              <a:t>Vdp</a:t>
            </a:r>
            <a:r>
              <a:rPr lang="en-US" sz="9600" dirty="0" smtClean="0"/>
              <a:t>  </a:t>
            </a:r>
          </a:p>
          <a:p>
            <a:pPr>
              <a:buNone/>
            </a:pPr>
            <a:r>
              <a:rPr lang="en-US" sz="9600" dirty="0" smtClean="0"/>
              <a:t>                          </a:t>
            </a:r>
            <a:r>
              <a:rPr lang="en-US" sz="9600" dirty="0" err="1" smtClean="0"/>
              <a:t>dH</a:t>
            </a:r>
            <a:r>
              <a:rPr lang="en-US" sz="9600" dirty="0" smtClean="0"/>
              <a:t>(S, P,N) = </a:t>
            </a:r>
            <a:r>
              <a:rPr lang="en-US" sz="9600" dirty="0" err="1" smtClean="0"/>
              <a:t>TdS</a:t>
            </a:r>
            <a:r>
              <a:rPr lang="en-US" sz="9600" dirty="0" smtClean="0"/>
              <a:t> + </a:t>
            </a:r>
            <a:r>
              <a:rPr lang="en-US" sz="9600" dirty="0" err="1" smtClean="0"/>
              <a:t>VdP</a:t>
            </a:r>
            <a:r>
              <a:rPr lang="en-US" sz="9600" dirty="0" smtClean="0"/>
              <a:t> + </a:t>
            </a:r>
            <a:r>
              <a:rPr lang="el-GR" sz="9600" dirty="0" smtClean="0"/>
              <a:t>μ</a:t>
            </a:r>
            <a:r>
              <a:rPr lang="en-US" sz="9600" dirty="0" err="1" smtClean="0"/>
              <a:t>dN</a:t>
            </a:r>
            <a:r>
              <a:rPr lang="en-US" sz="9600" dirty="0" smtClean="0"/>
              <a:t> , which states that :</a:t>
            </a:r>
          </a:p>
          <a:p>
            <a:pPr>
              <a:buNone/>
            </a:pPr>
            <a:r>
              <a:rPr lang="en-US" sz="9600" dirty="0" smtClean="0"/>
              <a:t>                          H = H(S,P,N)</a:t>
            </a:r>
          </a:p>
          <a:p>
            <a:r>
              <a:rPr lang="en-US" sz="9600" dirty="0" smtClean="0"/>
              <a:t>We also obtain formal definitions of T, V and </a:t>
            </a:r>
            <a:r>
              <a:rPr lang="el-GR" sz="9600" dirty="0" smtClean="0"/>
              <a:t>μ</a:t>
            </a:r>
            <a:r>
              <a:rPr lang="en-US" sz="9600" dirty="0" smtClean="0"/>
              <a:t>:</a:t>
            </a:r>
          </a:p>
          <a:p>
            <a:pPr>
              <a:buNone/>
            </a:pPr>
            <a:r>
              <a:rPr lang="en-US" sz="9600" dirty="0" smtClean="0"/>
              <a:t>       T = (∂H/ ∂S)</a:t>
            </a:r>
            <a:r>
              <a:rPr lang="en-US" sz="5600" dirty="0" err="1" smtClean="0"/>
              <a:t>p,N</a:t>
            </a:r>
            <a:r>
              <a:rPr lang="en-US" sz="4000" dirty="0" smtClean="0"/>
              <a:t> </a:t>
            </a:r>
            <a:r>
              <a:rPr lang="en-US" sz="8000" dirty="0" smtClean="0"/>
              <a:t>,       V =  </a:t>
            </a:r>
            <a:r>
              <a:rPr lang="en-US" sz="9600" dirty="0" smtClean="0"/>
              <a:t>(∂H/ ∂p)</a:t>
            </a:r>
            <a:r>
              <a:rPr lang="en-US" sz="5600" dirty="0" err="1" smtClean="0"/>
              <a:t>s,N</a:t>
            </a:r>
            <a:r>
              <a:rPr lang="en-US" sz="4000" dirty="0" smtClean="0"/>
              <a:t> </a:t>
            </a:r>
            <a:r>
              <a:rPr lang="en-US" sz="8000" dirty="0" smtClean="0"/>
              <a:t>      and  </a:t>
            </a:r>
            <a:r>
              <a:rPr lang="el-GR" sz="8000" dirty="0" smtClean="0"/>
              <a:t>μ</a:t>
            </a:r>
            <a:r>
              <a:rPr lang="en-US" sz="8000" dirty="0" smtClean="0"/>
              <a:t> = </a:t>
            </a:r>
            <a:r>
              <a:rPr lang="en-US" sz="9600" dirty="0" smtClean="0"/>
              <a:t>(∂H/ ∂N)</a:t>
            </a:r>
            <a:r>
              <a:rPr lang="en-US" sz="5600" dirty="0" err="1" smtClean="0"/>
              <a:t>p,s</a:t>
            </a:r>
            <a:r>
              <a:rPr lang="en-US" sz="9600" dirty="0" smtClean="0"/>
              <a:t>              </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Arial Black" pitchFamily="34" charset="0"/>
              </a:rPr>
              <a:t>Helmholtz free energy(F)</a:t>
            </a:r>
            <a:endParaRPr lang="en-US" dirty="0">
              <a:latin typeface="Arial Black" pitchFamily="34" charset="0"/>
            </a:endParaRPr>
          </a:p>
        </p:txBody>
      </p:sp>
      <p:sp>
        <p:nvSpPr>
          <p:cNvPr id="3" name="Content Placeholder 2"/>
          <p:cNvSpPr>
            <a:spLocks noGrp="1"/>
          </p:cNvSpPr>
          <p:nvPr>
            <p:ph idx="1"/>
          </p:nvPr>
        </p:nvSpPr>
        <p:spPr>
          <a:xfrm>
            <a:off x="457200" y="838200"/>
            <a:ext cx="8229600" cy="5287963"/>
          </a:xfrm>
        </p:spPr>
        <p:txBody>
          <a:bodyPr>
            <a:normAutofit fontScale="47500" lnSpcReduction="20000"/>
          </a:bodyPr>
          <a:lstStyle/>
          <a:p>
            <a:pPr algn="just"/>
            <a:r>
              <a:rPr lang="en-US" sz="5100" dirty="0" smtClean="0"/>
              <a:t>It is the amount of thermodynamic energy which can be converted into work at constant temperature and volume. In chemistry, this quantity is called work content. (or is it just the \measures the `useful' work obtainable"</a:t>
            </a:r>
          </a:p>
          <a:p>
            <a:pPr algn="just"/>
            <a:r>
              <a:rPr lang="en-US" sz="5100" dirty="0" smtClean="0"/>
              <a:t>That is, it is a measure of ‘useful’ work obtainable from a closed thermodynamic system at constant temperature and volume</a:t>
            </a:r>
          </a:p>
          <a:p>
            <a:r>
              <a:rPr lang="en-US" sz="5100" dirty="0" smtClean="0"/>
              <a:t>We define Helmholtz free energy as</a:t>
            </a:r>
          </a:p>
          <a:p>
            <a:pPr>
              <a:buNone/>
            </a:pPr>
            <a:r>
              <a:rPr lang="en-US" sz="5100" dirty="0" smtClean="0"/>
              <a:t>                   F = U –TS, this implies that:</a:t>
            </a:r>
          </a:p>
          <a:p>
            <a:pPr>
              <a:buNone/>
            </a:pPr>
            <a:r>
              <a:rPr lang="en-US" sz="5100" dirty="0" smtClean="0"/>
              <a:t>                   </a:t>
            </a:r>
            <a:r>
              <a:rPr lang="en-US" sz="5100" dirty="0" err="1" smtClean="0"/>
              <a:t>dF</a:t>
            </a:r>
            <a:r>
              <a:rPr lang="en-US" sz="5100" dirty="0" smtClean="0"/>
              <a:t> = dU – d(TS)</a:t>
            </a:r>
          </a:p>
          <a:p>
            <a:pPr>
              <a:buNone/>
            </a:pPr>
            <a:r>
              <a:rPr lang="en-US" sz="5100" dirty="0" smtClean="0"/>
              <a:t>                   </a:t>
            </a:r>
            <a:r>
              <a:rPr lang="en-US" sz="5100" dirty="0" err="1" smtClean="0"/>
              <a:t>dF</a:t>
            </a:r>
            <a:r>
              <a:rPr lang="en-US" sz="5100" dirty="0" smtClean="0"/>
              <a:t> =  – </a:t>
            </a:r>
            <a:r>
              <a:rPr lang="en-US" sz="5100" dirty="0" err="1" smtClean="0"/>
              <a:t>SdT</a:t>
            </a:r>
            <a:r>
              <a:rPr lang="en-US" sz="5100" dirty="0" smtClean="0"/>
              <a:t>- </a:t>
            </a:r>
            <a:r>
              <a:rPr lang="en-US" sz="5100" dirty="0" err="1" smtClean="0"/>
              <a:t>PdV</a:t>
            </a:r>
            <a:r>
              <a:rPr lang="en-US" sz="5100" dirty="0" smtClean="0"/>
              <a:t> + </a:t>
            </a:r>
            <a:r>
              <a:rPr lang="el-GR" sz="5100" dirty="0" smtClean="0"/>
              <a:t>μ</a:t>
            </a:r>
            <a:r>
              <a:rPr lang="en-US" sz="5100" dirty="0" err="1" smtClean="0"/>
              <a:t>dN</a:t>
            </a:r>
            <a:r>
              <a:rPr lang="en-US" sz="5100" dirty="0" smtClean="0"/>
              <a:t> </a:t>
            </a:r>
          </a:p>
          <a:p>
            <a:pPr>
              <a:buNone/>
            </a:pPr>
            <a:r>
              <a:rPr lang="en-US" sz="5100" dirty="0" smtClean="0"/>
              <a:t>Which states that, F = F(T,V,N)</a:t>
            </a:r>
          </a:p>
          <a:p>
            <a:pPr>
              <a:buNone/>
            </a:pPr>
            <a:r>
              <a:rPr lang="en-US" sz="5100" dirty="0" smtClean="0"/>
              <a:t>We also obtain the formal definitions of S, P and </a:t>
            </a:r>
            <a:r>
              <a:rPr lang="el-GR" sz="5100" dirty="0" smtClean="0"/>
              <a:t>μ</a:t>
            </a:r>
            <a:r>
              <a:rPr lang="en-US" sz="5100" dirty="0" smtClean="0"/>
              <a:t>:</a:t>
            </a:r>
          </a:p>
          <a:p>
            <a:pPr>
              <a:buNone/>
            </a:pPr>
            <a:r>
              <a:rPr lang="en-US" sz="5100" dirty="0" smtClean="0"/>
              <a:t>        S = -(∂F/ ∂T)</a:t>
            </a:r>
            <a:r>
              <a:rPr lang="en-US" sz="2300" dirty="0" smtClean="0"/>
              <a:t>V,N</a:t>
            </a:r>
            <a:r>
              <a:rPr lang="en-US" sz="1700" dirty="0" smtClean="0"/>
              <a:t> </a:t>
            </a:r>
            <a:r>
              <a:rPr lang="en-US" sz="3800" dirty="0" smtClean="0"/>
              <a:t>,       P =  -</a:t>
            </a:r>
            <a:r>
              <a:rPr lang="en-US" sz="5100" dirty="0" smtClean="0"/>
              <a:t>(∂F/ ∂V)</a:t>
            </a:r>
            <a:r>
              <a:rPr lang="en-US" sz="2300" dirty="0" smtClean="0"/>
              <a:t>T,N</a:t>
            </a:r>
            <a:r>
              <a:rPr lang="en-US" sz="1700" dirty="0" smtClean="0"/>
              <a:t> </a:t>
            </a:r>
            <a:r>
              <a:rPr lang="en-US" sz="3800" dirty="0" smtClean="0"/>
              <a:t>      and  </a:t>
            </a:r>
            <a:r>
              <a:rPr lang="el-GR" sz="3800" dirty="0" smtClean="0"/>
              <a:t>μ</a:t>
            </a:r>
            <a:r>
              <a:rPr lang="en-US" sz="3800" dirty="0" smtClean="0"/>
              <a:t> = </a:t>
            </a:r>
            <a:r>
              <a:rPr lang="en-US" sz="5100" dirty="0" smtClean="0"/>
              <a:t>(∂F/ ∂N)</a:t>
            </a:r>
            <a:r>
              <a:rPr lang="en-US" sz="2300" dirty="0" smtClean="0"/>
              <a:t>T,V</a:t>
            </a:r>
            <a:r>
              <a:rPr lang="en-US" sz="5100" dirty="0" smtClean="0"/>
              <a:t>              </a:t>
            </a:r>
          </a:p>
          <a:p>
            <a:pPr>
              <a:buNone/>
            </a:pPr>
            <a:endParaRPr lang="en-US" dirty="0" smtClean="0"/>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Arial Black" pitchFamily="34" charset="0"/>
              </a:rPr>
              <a:t>Gibbs free energy(G)</a:t>
            </a:r>
            <a:endParaRPr lang="en-US" dirty="0">
              <a:latin typeface="Arial Black" pitchFamily="34" charset="0"/>
            </a:endParaRPr>
          </a:p>
        </p:txBody>
      </p:sp>
      <p:sp>
        <p:nvSpPr>
          <p:cNvPr id="3" name="Content Placeholder 2"/>
          <p:cNvSpPr>
            <a:spLocks noGrp="1"/>
          </p:cNvSpPr>
          <p:nvPr>
            <p:ph idx="1"/>
          </p:nvPr>
        </p:nvSpPr>
        <p:spPr>
          <a:xfrm>
            <a:off x="457200" y="1066800"/>
            <a:ext cx="8229600" cy="5059363"/>
          </a:xfrm>
        </p:spPr>
        <p:txBody>
          <a:bodyPr>
            <a:normAutofit/>
          </a:bodyPr>
          <a:lstStyle/>
          <a:p>
            <a:pPr algn="just"/>
            <a:r>
              <a:rPr lang="en-US" sz="2400" dirty="0" smtClean="0"/>
              <a:t>Gibbs free energy is the amount of thermodynamic energy in a fluid system which can be converted into work at constant temperature and pressure. This is the most relevant state function for chemical reactions in open containers. </a:t>
            </a:r>
          </a:p>
          <a:p>
            <a:pPr algn="just"/>
            <a:r>
              <a:rPr lang="en-US" sz="2400" dirty="0" smtClean="0"/>
              <a:t>Thus, Gibbs free energy is a measure of chemical energy</a:t>
            </a:r>
          </a:p>
          <a:p>
            <a:pPr algn="just"/>
            <a:r>
              <a:rPr lang="en-US" sz="2400" dirty="0" smtClean="0"/>
              <a:t>We define the Gibbs free energy as</a:t>
            </a:r>
          </a:p>
          <a:p>
            <a:pPr algn="just">
              <a:buNone/>
            </a:pPr>
            <a:r>
              <a:rPr lang="en-US" sz="2400" dirty="0" smtClean="0"/>
              <a:t>                      G = U – TS + PV = F + PV</a:t>
            </a:r>
          </a:p>
          <a:p>
            <a:pPr algn="just">
              <a:buNone/>
            </a:pPr>
            <a:r>
              <a:rPr lang="en-US" sz="2400" dirty="0" smtClean="0"/>
              <a:t>                     </a:t>
            </a:r>
            <a:r>
              <a:rPr lang="en-US" sz="2400" dirty="0" err="1" smtClean="0"/>
              <a:t>dG</a:t>
            </a:r>
            <a:r>
              <a:rPr lang="en-US" sz="2400" dirty="0" smtClean="0"/>
              <a:t> = dU – d(TS) + d(PV)</a:t>
            </a:r>
          </a:p>
          <a:p>
            <a:pPr algn="just">
              <a:buNone/>
            </a:pPr>
            <a:r>
              <a:rPr lang="en-US" sz="2400" dirty="0" smtClean="0"/>
              <a:t>                     </a:t>
            </a:r>
            <a:r>
              <a:rPr lang="en-US" sz="2400" dirty="0" err="1" smtClean="0"/>
              <a:t>dG</a:t>
            </a:r>
            <a:r>
              <a:rPr lang="en-US" sz="2400" dirty="0" smtClean="0"/>
              <a:t> = - </a:t>
            </a:r>
            <a:r>
              <a:rPr lang="en-US" sz="2400" dirty="0" err="1" smtClean="0"/>
              <a:t>SdT</a:t>
            </a:r>
            <a:r>
              <a:rPr lang="en-US" sz="2400" dirty="0" smtClean="0"/>
              <a:t> + </a:t>
            </a:r>
            <a:r>
              <a:rPr lang="en-US" sz="2400" dirty="0" err="1" smtClean="0"/>
              <a:t>VdP</a:t>
            </a:r>
            <a:r>
              <a:rPr lang="en-US" sz="2400" dirty="0" smtClean="0"/>
              <a:t> + </a:t>
            </a:r>
            <a:r>
              <a:rPr lang="el-GR" sz="2400" dirty="0" smtClean="0"/>
              <a:t>μ</a:t>
            </a:r>
            <a:r>
              <a:rPr lang="en-US" sz="2400" dirty="0" err="1" smtClean="0"/>
              <a:t>dN</a:t>
            </a:r>
            <a:r>
              <a:rPr lang="en-US" sz="2400" dirty="0" smtClean="0"/>
              <a:t>, which states that G = G(T,P,N)</a:t>
            </a:r>
          </a:p>
          <a:p>
            <a:pPr algn="just"/>
            <a:r>
              <a:rPr lang="en-US" sz="2400" dirty="0" smtClean="0"/>
              <a:t>We also obtain formal definitions for S, V and </a:t>
            </a:r>
            <a:r>
              <a:rPr lang="el-GR" sz="2400" dirty="0" smtClean="0"/>
              <a:t>μ</a:t>
            </a:r>
            <a:endParaRPr lang="en-US" sz="2400" dirty="0" smtClean="0"/>
          </a:p>
          <a:p>
            <a:pPr algn="just">
              <a:buNone/>
            </a:pPr>
            <a:r>
              <a:rPr lang="en-US" sz="2400" dirty="0" smtClean="0"/>
              <a:t>      T = (∂G/ ∂T)</a:t>
            </a:r>
            <a:r>
              <a:rPr lang="en-US" sz="1600" dirty="0" err="1" smtClean="0"/>
              <a:t>p,N</a:t>
            </a:r>
            <a:r>
              <a:rPr lang="en-US" sz="1050" dirty="0" smtClean="0"/>
              <a:t> </a:t>
            </a:r>
            <a:r>
              <a:rPr lang="en-US" sz="2400" dirty="0" smtClean="0"/>
              <a:t>,       V =  (∂G/ ∂p)</a:t>
            </a:r>
            <a:r>
              <a:rPr lang="en-US" sz="1600" dirty="0" smtClean="0"/>
              <a:t>T,N</a:t>
            </a:r>
            <a:r>
              <a:rPr lang="en-US" sz="1050" dirty="0" smtClean="0"/>
              <a:t> </a:t>
            </a:r>
            <a:r>
              <a:rPr lang="en-US" sz="2400" dirty="0" smtClean="0"/>
              <a:t>      and  </a:t>
            </a:r>
            <a:r>
              <a:rPr lang="el-GR" sz="2400" dirty="0" smtClean="0"/>
              <a:t>μ</a:t>
            </a:r>
            <a:r>
              <a:rPr lang="en-US" sz="2400" dirty="0" smtClean="0"/>
              <a:t> = (∂G/ ∂N)</a:t>
            </a:r>
            <a:r>
              <a:rPr lang="en-US" sz="1600" dirty="0" err="1" smtClean="0"/>
              <a:t>p,T</a:t>
            </a:r>
            <a:endParaRPr lang="en-US" sz="2400" dirty="0" smtClean="0"/>
          </a:p>
          <a:p>
            <a:pPr algn="just"/>
            <a:endParaRPr lang="en-US" sz="2400" dirty="0" smtClean="0"/>
          </a:p>
          <a:p>
            <a:pPr>
              <a:buNone/>
            </a:pP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Arial Black" pitchFamily="34" charset="0"/>
              </a:rPr>
              <a:t>Landau potential(</a:t>
            </a:r>
            <a:r>
              <a:rPr lang="el-GR" dirty="0" smtClean="0">
                <a:latin typeface="Arial Black" pitchFamily="34" charset="0"/>
              </a:rPr>
              <a:t>Ω</a:t>
            </a:r>
            <a:r>
              <a:rPr lang="en-US" dirty="0" smtClean="0">
                <a:latin typeface="Arial Black" pitchFamily="34" charset="0"/>
              </a:rPr>
              <a:t>)</a:t>
            </a:r>
            <a:endParaRPr lang="en-US" dirty="0">
              <a:latin typeface="Arial Black" pitchFamily="34" charset="0"/>
            </a:endParaRPr>
          </a:p>
        </p:txBody>
      </p:sp>
      <p:sp>
        <p:nvSpPr>
          <p:cNvPr id="3" name="Content Placeholder 2"/>
          <p:cNvSpPr>
            <a:spLocks noGrp="1"/>
          </p:cNvSpPr>
          <p:nvPr>
            <p:ph idx="1"/>
          </p:nvPr>
        </p:nvSpPr>
        <p:spPr>
          <a:xfrm>
            <a:off x="457200" y="990600"/>
            <a:ext cx="8229600" cy="5135563"/>
          </a:xfrm>
        </p:spPr>
        <p:txBody>
          <a:bodyPr/>
          <a:lstStyle/>
          <a:p>
            <a:r>
              <a:rPr lang="en-US" sz="2800" dirty="0" smtClean="0"/>
              <a:t>It is also called grand potential</a:t>
            </a:r>
          </a:p>
          <a:p>
            <a:r>
              <a:rPr lang="en-US" sz="2800" dirty="0" smtClean="0"/>
              <a:t>We define the landau potential:</a:t>
            </a:r>
          </a:p>
          <a:p>
            <a:pPr>
              <a:buNone/>
            </a:pPr>
            <a:r>
              <a:rPr lang="en-US" sz="2800" dirty="0" smtClean="0"/>
              <a:t>           </a:t>
            </a:r>
            <a:r>
              <a:rPr lang="el-GR" sz="2800" dirty="0" smtClean="0"/>
              <a:t>Ω</a:t>
            </a:r>
            <a:r>
              <a:rPr lang="en-US" sz="2800" dirty="0" smtClean="0"/>
              <a:t> = U – TS – </a:t>
            </a:r>
            <a:r>
              <a:rPr lang="el-GR" sz="2800" dirty="0" smtClean="0"/>
              <a:t>μ</a:t>
            </a:r>
            <a:r>
              <a:rPr lang="en-US" sz="2800" dirty="0" smtClean="0"/>
              <a:t>N</a:t>
            </a:r>
          </a:p>
          <a:p>
            <a:pPr>
              <a:buNone/>
            </a:pPr>
            <a:r>
              <a:rPr lang="en-US" sz="2800" dirty="0" smtClean="0"/>
              <a:t>          d</a:t>
            </a:r>
            <a:r>
              <a:rPr lang="el-GR" sz="2800" dirty="0" smtClean="0"/>
              <a:t>Ω</a:t>
            </a:r>
            <a:r>
              <a:rPr lang="en-US" sz="2800" dirty="0" smtClean="0"/>
              <a:t> = -</a:t>
            </a:r>
            <a:r>
              <a:rPr lang="en-US" sz="2800" dirty="0" err="1" smtClean="0"/>
              <a:t>SdT</a:t>
            </a:r>
            <a:r>
              <a:rPr lang="en-US" sz="2800" dirty="0" smtClean="0"/>
              <a:t> – </a:t>
            </a:r>
            <a:r>
              <a:rPr lang="en-US" sz="2800" dirty="0" err="1" smtClean="0"/>
              <a:t>PdV</a:t>
            </a:r>
            <a:r>
              <a:rPr lang="en-US" sz="2800" dirty="0" smtClean="0"/>
              <a:t> – </a:t>
            </a:r>
            <a:r>
              <a:rPr lang="en-US" sz="2800" dirty="0" err="1" smtClean="0"/>
              <a:t>Nd</a:t>
            </a:r>
            <a:r>
              <a:rPr lang="el-GR" sz="2800" dirty="0" smtClean="0"/>
              <a:t>μ</a:t>
            </a:r>
            <a:r>
              <a:rPr lang="en-US" sz="2800" dirty="0" smtClean="0"/>
              <a:t>,</a:t>
            </a:r>
          </a:p>
          <a:p>
            <a:pPr>
              <a:buNone/>
            </a:pPr>
            <a:r>
              <a:rPr lang="en-US" sz="2800" dirty="0" smtClean="0"/>
              <a:t>    Which states that, </a:t>
            </a:r>
            <a:r>
              <a:rPr lang="el-GR" sz="2800" dirty="0" smtClean="0"/>
              <a:t>Ω</a:t>
            </a:r>
            <a:r>
              <a:rPr lang="en-US" sz="2800" dirty="0" smtClean="0"/>
              <a:t> = </a:t>
            </a:r>
            <a:r>
              <a:rPr lang="el-GR" sz="2800" dirty="0" smtClean="0"/>
              <a:t>Ω</a:t>
            </a:r>
            <a:r>
              <a:rPr lang="en-US" sz="2800" dirty="0" smtClean="0"/>
              <a:t>(T,V,</a:t>
            </a:r>
            <a:r>
              <a:rPr lang="el-GR" sz="2800" dirty="0" smtClean="0"/>
              <a:t>μ</a:t>
            </a:r>
            <a:r>
              <a:rPr lang="en-US" sz="2800" dirty="0" smtClean="0"/>
              <a:t>)   </a:t>
            </a:r>
          </a:p>
          <a:p>
            <a:pPr>
              <a:buNone/>
            </a:pPr>
            <a:r>
              <a:rPr lang="en-US" sz="2800" dirty="0" smtClean="0"/>
              <a:t>    We also obtain formal definitions for S, P and N</a:t>
            </a:r>
          </a:p>
          <a:p>
            <a:pPr>
              <a:buNone/>
            </a:pPr>
            <a:r>
              <a:rPr lang="en-US" sz="2800" dirty="0" smtClean="0"/>
              <a:t>         T = - (∂</a:t>
            </a:r>
            <a:r>
              <a:rPr lang="el-GR" sz="2800" dirty="0" smtClean="0"/>
              <a:t>Ω</a:t>
            </a:r>
            <a:r>
              <a:rPr lang="en-US" sz="2800" dirty="0" smtClean="0"/>
              <a:t>/ ∂T)</a:t>
            </a:r>
            <a:r>
              <a:rPr lang="en-US" sz="1800" dirty="0" smtClean="0"/>
              <a:t>V,N</a:t>
            </a:r>
            <a:r>
              <a:rPr lang="en-US" sz="1100" dirty="0" smtClean="0"/>
              <a:t> </a:t>
            </a:r>
            <a:r>
              <a:rPr lang="en-US" sz="2800" dirty="0" smtClean="0"/>
              <a:t>,  P = -  (∂</a:t>
            </a:r>
            <a:r>
              <a:rPr lang="el-GR" sz="2800" dirty="0" smtClean="0"/>
              <a:t>Ω</a:t>
            </a:r>
            <a:r>
              <a:rPr lang="en-US" sz="2800" dirty="0" smtClean="0"/>
              <a:t>/ ∂p)</a:t>
            </a:r>
            <a:r>
              <a:rPr lang="en-US" sz="1800" dirty="0" smtClean="0"/>
              <a:t>T,N</a:t>
            </a:r>
            <a:r>
              <a:rPr lang="en-US" sz="1100" dirty="0" smtClean="0"/>
              <a:t> </a:t>
            </a:r>
            <a:r>
              <a:rPr lang="en-US" sz="2800" dirty="0" smtClean="0"/>
              <a:t>      and  </a:t>
            </a:r>
          </a:p>
          <a:p>
            <a:pPr>
              <a:buNone/>
            </a:pPr>
            <a:r>
              <a:rPr lang="en-US" sz="2800" dirty="0" smtClean="0"/>
              <a:t>         N = - (∂</a:t>
            </a:r>
            <a:r>
              <a:rPr lang="el-GR" sz="2800" dirty="0" smtClean="0"/>
              <a:t>Ω</a:t>
            </a:r>
            <a:r>
              <a:rPr lang="en-US" sz="2800" dirty="0" smtClean="0"/>
              <a:t>/ ∂</a:t>
            </a:r>
            <a:r>
              <a:rPr lang="el-GR" sz="2800" dirty="0" smtClean="0"/>
              <a:t>μ</a:t>
            </a:r>
            <a:r>
              <a:rPr lang="en-US" sz="2800" dirty="0" smtClean="0"/>
              <a:t>)</a:t>
            </a:r>
            <a:r>
              <a:rPr lang="en-US" sz="1800" dirty="0" smtClean="0"/>
              <a:t>T,V</a:t>
            </a:r>
            <a:endParaRPr lang="en-US" sz="2800" dirty="0" smtClean="0"/>
          </a:p>
          <a:p>
            <a:pPr>
              <a:buNone/>
            </a:pP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latin typeface="Arial Black" pitchFamily="34" charset="0"/>
              </a:rPr>
              <a:t>MAXWELLS RELATIONS</a:t>
            </a:r>
            <a:endParaRPr lang="en-US" dirty="0">
              <a:latin typeface="Arial Black" pitchFamily="34" charset="0"/>
            </a:endParaRPr>
          </a:p>
        </p:txBody>
      </p:sp>
      <p:sp>
        <p:nvSpPr>
          <p:cNvPr id="3" name="Content Placeholder 2"/>
          <p:cNvSpPr>
            <a:spLocks noGrp="1"/>
          </p:cNvSpPr>
          <p:nvPr>
            <p:ph idx="1"/>
          </p:nvPr>
        </p:nvSpPr>
        <p:spPr>
          <a:xfrm>
            <a:off x="457200" y="762000"/>
            <a:ext cx="8229600" cy="5364163"/>
          </a:xfrm>
        </p:spPr>
        <p:txBody>
          <a:bodyPr>
            <a:normAutofit fontScale="77500" lnSpcReduction="20000"/>
          </a:bodyPr>
          <a:lstStyle/>
          <a:p>
            <a:pPr algn="just"/>
            <a:r>
              <a:rPr lang="en-US" sz="2400" dirty="0" smtClean="0"/>
              <a:t>The formal definitions for T, S, V, P,</a:t>
            </a:r>
            <a:r>
              <a:rPr lang="el-GR" sz="2400" dirty="0" smtClean="0"/>
              <a:t>μ</a:t>
            </a:r>
            <a:r>
              <a:rPr lang="en-US" sz="2400" dirty="0" smtClean="0"/>
              <a:t> and N in terms of the potentials E, H, F, G, and </a:t>
            </a:r>
            <a:r>
              <a:rPr lang="el-GR" sz="2400" dirty="0" smtClean="0"/>
              <a:t>Ω</a:t>
            </a:r>
            <a:r>
              <a:rPr lang="en-US" sz="2400" dirty="0" smtClean="0"/>
              <a:t> can be used to generate many relations between the various derivatives of these quantities .</a:t>
            </a:r>
          </a:p>
          <a:p>
            <a:r>
              <a:rPr lang="en-US" sz="2400" dirty="0" smtClean="0"/>
              <a:t>The equation dU = </a:t>
            </a:r>
            <a:r>
              <a:rPr lang="en-US" sz="2400" dirty="0" err="1" smtClean="0"/>
              <a:t>TdS</a:t>
            </a:r>
            <a:r>
              <a:rPr lang="en-US" sz="2400" dirty="0" smtClean="0"/>
              <a:t> – </a:t>
            </a:r>
            <a:r>
              <a:rPr lang="en-US" sz="2400" dirty="0" err="1" smtClean="0"/>
              <a:t>PdV</a:t>
            </a:r>
            <a:r>
              <a:rPr lang="en-US" sz="2400" dirty="0" smtClean="0"/>
              <a:t> + </a:t>
            </a:r>
            <a:r>
              <a:rPr lang="el-GR" sz="2400" dirty="0" smtClean="0"/>
              <a:t>μ</a:t>
            </a:r>
            <a:r>
              <a:rPr lang="en-US" sz="2400" dirty="0" err="1" smtClean="0"/>
              <a:t>dN</a:t>
            </a:r>
            <a:r>
              <a:rPr lang="en-US" sz="2400" dirty="0" smtClean="0"/>
              <a:t>,</a:t>
            </a:r>
          </a:p>
          <a:p>
            <a:r>
              <a:rPr lang="en-US" sz="2400" dirty="0" smtClean="0"/>
              <a:t>Implies that, T = (∂U/ ∂S)</a:t>
            </a:r>
            <a:r>
              <a:rPr lang="en-US" sz="900" dirty="0" smtClean="0"/>
              <a:t>V,N </a:t>
            </a:r>
            <a:r>
              <a:rPr lang="en-US" sz="1800" dirty="0" smtClean="0"/>
              <a:t> ,P = - </a:t>
            </a:r>
            <a:r>
              <a:rPr lang="en-US" sz="2400" dirty="0" smtClean="0"/>
              <a:t>(∂U/ ∂V)</a:t>
            </a:r>
            <a:r>
              <a:rPr lang="en-US" sz="900" dirty="0" err="1" smtClean="0"/>
              <a:t>s,N</a:t>
            </a:r>
            <a:r>
              <a:rPr lang="en-US" sz="900" dirty="0" smtClean="0"/>
              <a:t> </a:t>
            </a:r>
            <a:endParaRPr lang="en-US" sz="2400" dirty="0" smtClean="0"/>
          </a:p>
          <a:p>
            <a:pPr>
              <a:buNone/>
            </a:pPr>
            <a:r>
              <a:rPr lang="en-US" sz="2400" dirty="0" smtClean="0">
                <a:latin typeface="Cambria Math"/>
                <a:ea typeface="Cambria Math"/>
              </a:rPr>
              <a:t>                             𝛛T/𝛛V </a:t>
            </a:r>
            <a:r>
              <a:rPr lang="en-US" sz="2400" dirty="0" smtClean="0"/>
              <a:t>= (∂</a:t>
            </a:r>
            <a:r>
              <a:rPr lang="en-US" sz="2400" baseline="30000" dirty="0" smtClean="0"/>
              <a:t>2</a:t>
            </a:r>
            <a:r>
              <a:rPr lang="en-US" sz="2400" dirty="0" smtClean="0"/>
              <a:t>U/ ∂V∂S)</a:t>
            </a:r>
            <a:r>
              <a:rPr lang="en-US" sz="900" dirty="0" smtClean="0"/>
              <a:t>V,N </a:t>
            </a:r>
            <a:r>
              <a:rPr lang="en-US" sz="1800" dirty="0" smtClean="0"/>
              <a:t> ,</a:t>
            </a:r>
          </a:p>
          <a:p>
            <a:r>
              <a:rPr lang="en-US" sz="2000" dirty="0" smtClean="0"/>
              <a:t>Since the order of differentiation does not matter, we obtain</a:t>
            </a:r>
          </a:p>
          <a:p>
            <a:pPr>
              <a:buNone/>
            </a:pPr>
            <a:r>
              <a:rPr lang="en-US" sz="2400" dirty="0" smtClean="0">
                <a:latin typeface="Cambria Math"/>
                <a:ea typeface="Cambria Math"/>
              </a:rPr>
              <a:t>                             𝛛T/𝛛V </a:t>
            </a:r>
            <a:r>
              <a:rPr lang="en-US" sz="2400" dirty="0" smtClean="0"/>
              <a:t>= (∂</a:t>
            </a:r>
            <a:r>
              <a:rPr lang="en-US" sz="2400" baseline="30000" dirty="0" smtClean="0"/>
              <a:t>2</a:t>
            </a:r>
            <a:r>
              <a:rPr lang="en-US" sz="2400" dirty="0" smtClean="0"/>
              <a:t>U/ ∂S∂V)</a:t>
            </a:r>
            <a:r>
              <a:rPr lang="en-US" sz="1050" dirty="0" smtClean="0"/>
              <a:t>V,N</a:t>
            </a:r>
            <a:r>
              <a:rPr lang="en-US" sz="1600" dirty="0" smtClean="0"/>
              <a:t> = </a:t>
            </a:r>
            <a:r>
              <a:rPr lang="en-US" sz="1800" dirty="0" smtClean="0"/>
              <a:t>- </a:t>
            </a:r>
            <a:r>
              <a:rPr lang="en-US" sz="2400" dirty="0" smtClean="0"/>
              <a:t>(∂P/ ∂S)</a:t>
            </a:r>
            <a:r>
              <a:rPr lang="en-US" sz="900" dirty="0" err="1" smtClean="0"/>
              <a:t>v,N</a:t>
            </a:r>
            <a:r>
              <a:rPr lang="en-US" sz="900" dirty="0" smtClean="0"/>
              <a:t> </a:t>
            </a:r>
          </a:p>
          <a:p>
            <a:r>
              <a:rPr lang="en-US" sz="2400" dirty="0" smtClean="0"/>
              <a:t>In other words, </a:t>
            </a:r>
            <a:r>
              <a:rPr lang="en-US" sz="2000" dirty="0" smtClean="0"/>
              <a:t>(</a:t>
            </a:r>
            <a:r>
              <a:rPr lang="en-US" sz="2000" dirty="0" smtClean="0">
                <a:latin typeface="Cambria Math"/>
                <a:ea typeface="Cambria Math"/>
              </a:rPr>
              <a:t>𝛛T/𝛛V)</a:t>
            </a:r>
            <a:r>
              <a:rPr lang="en-US" sz="1200" dirty="0" err="1" smtClean="0">
                <a:latin typeface="Cambria Math"/>
                <a:ea typeface="Cambria Math"/>
              </a:rPr>
              <a:t>s,</a:t>
            </a:r>
            <a:r>
              <a:rPr lang="en-US" sz="1000" dirty="0" err="1" smtClean="0">
                <a:latin typeface="Cambria Math"/>
                <a:ea typeface="Cambria Math"/>
              </a:rPr>
              <a:t>N</a:t>
            </a:r>
            <a:r>
              <a:rPr lang="en-US" sz="2000" dirty="0" smtClean="0">
                <a:latin typeface="Cambria Math"/>
                <a:ea typeface="Cambria Math"/>
              </a:rPr>
              <a:t> </a:t>
            </a:r>
            <a:r>
              <a:rPr lang="en-US" sz="2400" dirty="0" smtClean="0"/>
              <a:t>=</a:t>
            </a:r>
            <a:r>
              <a:rPr lang="en-US" sz="1600" dirty="0" smtClean="0"/>
              <a:t> </a:t>
            </a:r>
            <a:r>
              <a:rPr lang="en-US" sz="1800" dirty="0" smtClean="0"/>
              <a:t>- </a:t>
            </a:r>
            <a:r>
              <a:rPr lang="en-US" sz="2400" dirty="0" smtClean="0"/>
              <a:t>(∂P/ ∂S)</a:t>
            </a:r>
            <a:r>
              <a:rPr lang="en-US" sz="900" dirty="0" err="1" smtClean="0"/>
              <a:t>v,N</a:t>
            </a:r>
            <a:r>
              <a:rPr lang="en-US" sz="900" dirty="0" smtClean="0"/>
              <a:t>                </a:t>
            </a:r>
            <a:endParaRPr lang="en-US" sz="2800" dirty="0" smtClean="0"/>
          </a:p>
          <a:p>
            <a:pPr algn="just"/>
            <a:r>
              <a:rPr lang="en-US" sz="2400" dirty="0" smtClean="0"/>
              <a:t>This is the first instance of what is known as a Maxwell relations. Other relations follow just as easily from other thermodynamic potentials. </a:t>
            </a:r>
            <a:r>
              <a:rPr lang="en-US" sz="2400" b="1" dirty="0" smtClean="0"/>
              <a:t>(show!)</a:t>
            </a:r>
          </a:p>
          <a:p>
            <a:pPr algn="just">
              <a:buNone/>
            </a:pPr>
            <a:r>
              <a:rPr lang="en-US" sz="2400" dirty="0" smtClean="0"/>
              <a:t>                    (</a:t>
            </a:r>
            <a:r>
              <a:rPr lang="en-US" sz="2400" dirty="0" smtClean="0">
                <a:latin typeface="Cambria Math"/>
                <a:ea typeface="Cambria Math"/>
              </a:rPr>
              <a:t>𝛛T/𝛛P)</a:t>
            </a:r>
            <a:r>
              <a:rPr lang="en-US" sz="1400" dirty="0" err="1" smtClean="0">
                <a:latin typeface="Cambria Math"/>
                <a:ea typeface="Cambria Math"/>
              </a:rPr>
              <a:t>s,</a:t>
            </a:r>
            <a:r>
              <a:rPr lang="en-US" sz="1000" dirty="0" err="1" smtClean="0">
                <a:latin typeface="Cambria Math"/>
                <a:ea typeface="Cambria Math"/>
              </a:rPr>
              <a:t>N</a:t>
            </a:r>
            <a:r>
              <a:rPr lang="en-US" sz="2400" dirty="0" smtClean="0">
                <a:latin typeface="Cambria Math"/>
                <a:ea typeface="Cambria Math"/>
              </a:rPr>
              <a:t> </a:t>
            </a:r>
            <a:r>
              <a:rPr lang="en-US" sz="2800" dirty="0" smtClean="0"/>
              <a:t>=</a:t>
            </a:r>
            <a:r>
              <a:rPr lang="en-US" sz="1800" dirty="0" smtClean="0"/>
              <a:t> </a:t>
            </a:r>
            <a:r>
              <a:rPr lang="en-US" sz="2800" dirty="0" smtClean="0"/>
              <a:t>(∂V/ ∂S)</a:t>
            </a:r>
            <a:r>
              <a:rPr lang="en-US" sz="1000" dirty="0" err="1" smtClean="0"/>
              <a:t>p,N</a:t>
            </a:r>
            <a:r>
              <a:rPr lang="en-US" sz="1000" dirty="0" smtClean="0"/>
              <a:t>,      ,  </a:t>
            </a:r>
            <a:r>
              <a:rPr lang="en-US" sz="2400" dirty="0" smtClean="0"/>
              <a:t>(</a:t>
            </a:r>
            <a:r>
              <a:rPr lang="en-US" sz="2400" dirty="0" smtClean="0">
                <a:latin typeface="Cambria Math"/>
                <a:ea typeface="Cambria Math"/>
              </a:rPr>
              <a:t>𝛛S/𝛛V)</a:t>
            </a:r>
            <a:r>
              <a:rPr lang="en-US" sz="1400" dirty="0" smtClean="0">
                <a:latin typeface="Cambria Math"/>
                <a:ea typeface="Cambria Math"/>
              </a:rPr>
              <a:t>T,</a:t>
            </a:r>
            <a:r>
              <a:rPr lang="el-GR" sz="1400" dirty="0" smtClean="0">
                <a:latin typeface="Cambria Math"/>
                <a:ea typeface="Cambria Math"/>
              </a:rPr>
              <a:t>μ</a:t>
            </a:r>
            <a:r>
              <a:rPr lang="en-US" sz="2400" dirty="0" smtClean="0">
                <a:latin typeface="Cambria Math"/>
                <a:ea typeface="Cambria Math"/>
              </a:rPr>
              <a:t> </a:t>
            </a:r>
            <a:r>
              <a:rPr lang="en-US" sz="2800" dirty="0" smtClean="0"/>
              <a:t>=</a:t>
            </a:r>
            <a:r>
              <a:rPr lang="en-US" sz="1800" dirty="0" smtClean="0"/>
              <a:t> </a:t>
            </a:r>
            <a:r>
              <a:rPr lang="en-US" sz="2000" dirty="0" smtClean="0"/>
              <a:t> </a:t>
            </a:r>
            <a:r>
              <a:rPr lang="en-US" sz="2800" dirty="0" smtClean="0"/>
              <a:t>(∂P/ ∂T)</a:t>
            </a:r>
            <a:r>
              <a:rPr lang="en-US" sz="1000" dirty="0" smtClean="0"/>
              <a:t>v,</a:t>
            </a:r>
            <a:r>
              <a:rPr lang="el-GR" sz="1000" dirty="0" smtClean="0"/>
              <a:t>μ</a:t>
            </a:r>
            <a:r>
              <a:rPr lang="en-US" sz="1000" dirty="0" smtClean="0"/>
              <a:t>            and</a:t>
            </a:r>
          </a:p>
          <a:p>
            <a:pPr algn="just">
              <a:buNone/>
            </a:pPr>
            <a:r>
              <a:rPr lang="en-US" sz="2400" dirty="0" smtClean="0"/>
              <a:t>                    (</a:t>
            </a:r>
            <a:r>
              <a:rPr lang="en-US" sz="2400" dirty="0" smtClean="0">
                <a:latin typeface="Cambria Math"/>
                <a:ea typeface="Cambria Math"/>
              </a:rPr>
              <a:t>𝛛S/𝛛P)</a:t>
            </a:r>
            <a:r>
              <a:rPr lang="en-US" sz="1000" dirty="0" smtClean="0">
                <a:latin typeface="Cambria Math"/>
                <a:ea typeface="Cambria Math"/>
              </a:rPr>
              <a:t>T,N</a:t>
            </a:r>
            <a:r>
              <a:rPr lang="en-US" sz="2400" dirty="0" smtClean="0">
                <a:latin typeface="Cambria Math"/>
                <a:ea typeface="Cambria Math"/>
              </a:rPr>
              <a:t> </a:t>
            </a:r>
            <a:r>
              <a:rPr lang="en-US" sz="2800" dirty="0" smtClean="0"/>
              <a:t>=</a:t>
            </a:r>
            <a:r>
              <a:rPr lang="en-US" sz="1800" dirty="0" smtClean="0"/>
              <a:t> </a:t>
            </a:r>
            <a:r>
              <a:rPr lang="en-US" sz="2000" dirty="0" smtClean="0"/>
              <a:t>- </a:t>
            </a:r>
            <a:r>
              <a:rPr lang="en-US" sz="2800" dirty="0" smtClean="0"/>
              <a:t>(∂V/ ∂T)</a:t>
            </a:r>
            <a:r>
              <a:rPr lang="en-US" sz="1000" dirty="0" smtClean="0"/>
              <a:t>P,N</a:t>
            </a:r>
            <a:endParaRPr lang="en-US" sz="2400" dirty="0" smtClean="0"/>
          </a:p>
          <a:p>
            <a:pPr algn="just"/>
            <a:r>
              <a:rPr lang="en-US" sz="2400" dirty="0" smtClean="0"/>
              <a:t>The Maxwell relations are extremely general; they hold for any thermodynamic system</a:t>
            </a:r>
          </a:p>
          <a:p>
            <a:pPr algn="just">
              <a:buNone/>
            </a:pPr>
            <a:r>
              <a:rPr lang="en-US" sz="2400" dirty="0" smtClean="0"/>
              <a:t>      </a:t>
            </a:r>
            <a:r>
              <a:rPr lang="en-US" sz="2400" b="1" dirty="0" smtClean="0"/>
              <a:t>Exercise:</a:t>
            </a:r>
          </a:p>
          <a:p>
            <a:pPr algn="just">
              <a:buNone/>
            </a:pPr>
            <a:r>
              <a:rPr lang="en-US" sz="2400" b="1" dirty="0" smtClean="0"/>
              <a:t>      </a:t>
            </a:r>
            <a:r>
              <a:rPr lang="en-US" sz="2400" dirty="0" smtClean="0"/>
              <a:t>Drive  the Maxwell relations corresponding to :</a:t>
            </a:r>
          </a:p>
          <a:p>
            <a:pPr algn="just">
              <a:buNone/>
            </a:pPr>
            <a:r>
              <a:rPr lang="en-US" sz="2400" dirty="0" smtClean="0"/>
              <a:t>  a) Enthalpy  b) Helmholtz free energy     c) Gibbs free energy  d) Landau potential</a:t>
            </a:r>
          </a:p>
          <a:p>
            <a:pPr algn="just"/>
            <a:endParaRPr lang="en-US" sz="2400" dirty="0" smtClean="0"/>
          </a:p>
        </p:txBody>
      </p:sp>
      <p:sp>
        <p:nvSpPr>
          <p:cNvPr id="4" name="Slide Number Placeholder 3"/>
          <p:cNvSpPr>
            <a:spLocks noGrp="1"/>
          </p:cNvSpPr>
          <p:nvPr>
            <p:ph type="sldNum" sz="quarter" idx="12"/>
          </p:nvPr>
        </p:nvSpPr>
        <p:spPr/>
        <p:txBody>
          <a:bodyPr/>
          <a:lstStyle/>
          <a:p>
            <a:fld id="{F3D96290-09A7-4AAF-A374-C2500F6742CF}"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latin typeface="Arial Black" pitchFamily="34" charset="0"/>
              </a:rPr>
              <a:t>The Gibbs-</a:t>
            </a:r>
            <a:r>
              <a:rPr lang="en-US" dirty="0" err="1" smtClean="0">
                <a:latin typeface="Arial Black" pitchFamily="34" charset="0"/>
              </a:rPr>
              <a:t>Duhem</a:t>
            </a:r>
            <a:r>
              <a:rPr lang="en-US" dirty="0" smtClean="0">
                <a:latin typeface="Arial Black" pitchFamily="34" charset="0"/>
              </a:rPr>
              <a:t> relation</a:t>
            </a:r>
            <a:endParaRPr lang="en-US" dirty="0">
              <a:latin typeface="Arial Black" pitchFamily="34" charset="0"/>
            </a:endParaRPr>
          </a:p>
        </p:txBody>
      </p:sp>
      <p:sp>
        <p:nvSpPr>
          <p:cNvPr id="3" name="Content Placeholder 2"/>
          <p:cNvSpPr>
            <a:spLocks noGrp="1"/>
          </p:cNvSpPr>
          <p:nvPr>
            <p:ph idx="1"/>
          </p:nvPr>
        </p:nvSpPr>
        <p:spPr>
          <a:xfrm>
            <a:off x="457200" y="762000"/>
            <a:ext cx="8229600" cy="5791200"/>
          </a:xfrm>
        </p:spPr>
        <p:txBody>
          <a:bodyPr>
            <a:normAutofit/>
          </a:bodyPr>
          <a:lstStyle/>
          <a:p>
            <a:pPr algn="just"/>
            <a:r>
              <a:rPr lang="en-US" sz="2400" dirty="0" smtClean="0"/>
              <a:t>It is a relation ship among the intensive parameters of the system</a:t>
            </a:r>
          </a:p>
          <a:p>
            <a:pPr algn="just"/>
            <a:r>
              <a:rPr lang="en-US" sz="2400" dirty="0" smtClean="0"/>
              <a:t>It follows that, for a simple system with </a:t>
            </a:r>
            <a:r>
              <a:rPr lang="en-US" sz="2400" dirty="0" smtClean="0">
                <a:latin typeface="Mistral" pitchFamily="66" charset="0"/>
              </a:rPr>
              <a:t>l </a:t>
            </a:r>
            <a:r>
              <a:rPr lang="en-US" sz="2400" dirty="0" smtClean="0"/>
              <a:t>components , there will be ‘</a:t>
            </a:r>
            <a:r>
              <a:rPr lang="en-US" sz="2400" dirty="0" smtClean="0">
                <a:latin typeface="Mistral" pitchFamily="66" charset="0"/>
              </a:rPr>
              <a:t>l + </a:t>
            </a:r>
            <a:r>
              <a:rPr lang="en-US" sz="2400" dirty="0" smtClean="0"/>
              <a:t>1’ independent or degrees of freedom</a:t>
            </a:r>
          </a:p>
          <a:p>
            <a:pPr algn="just"/>
            <a:r>
              <a:rPr lang="en-US" sz="2400" dirty="0" smtClean="0"/>
              <a:t>For example, a simple system with a single component will have two parameters such as pressure and volume</a:t>
            </a:r>
          </a:p>
          <a:p>
            <a:pPr algn="just"/>
            <a:r>
              <a:rPr lang="en-US" sz="2400" dirty="0" smtClean="0"/>
              <a:t>The law is named after Josiah Willard Gibbs and Pierre </a:t>
            </a:r>
            <a:r>
              <a:rPr lang="en-US" sz="2400" dirty="0" err="1" smtClean="0"/>
              <a:t>Duhem</a:t>
            </a:r>
            <a:r>
              <a:rPr lang="en-US" sz="2400" dirty="0" smtClean="0"/>
              <a:t>. The Gibbs-</a:t>
            </a:r>
            <a:r>
              <a:rPr lang="en-US" sz="2400" dirty="0" err="1" smtClean="0"/>
              <a:t>Duhem</a:t>
            </a:r>
            <a:r>
              <a:rPr lang="en-US" sz="2400" dirty="0" smtClean="0"/>
              <a:t> relation is given by:  </a:t>
            </a:r>
          </a:p>
          <a:p>
            <a:pPr>
              <a:buNone/>
            </a:pPr>
            <a:r>
              <a:rPr lang="en-US" dirty="0" smtClean="0"/>
              <a:t>                              = - </a:t>
            </a:r>
            <a:r>
              <a:rPr lang="en-US" dirty="0" err="1" smtClean="0"/>
              <a:t>SdT</a:t>
            </a:r>
            <a:r>
              <a:rPr lang="en-US" dirty="0" smtClean="0"/>
              <a:t> + </a:t>
            </a:r>
            <a:r>
              <a:rPr lang="en-US" dirty="0" err="1" smtClean="0"/>
              <a:t>VdP</a:t>
            </a:r>
            <a:endParaRPr lang="en-US" dirty="0" smtClean="0"/>
          </a:p>
          <a:p>
            <a:pPr>
              <a:buNone/>
            </a:pPr>
            <a:r>
              <a:rPr lang="en-US" sz="2000" b="1" dirty="0" smtClean="0"/>
              <a:t>      Activity:</a:t>
            </a:r>
            <a:r>
              <a:rPr lang="en-US" sz="2000" dirty="0" smtClean="0"/>
              <a:t> </a:t>
            </a:r>
          </a:p>
          <a:p>
            <a:pPr>
              <a:buNone/>
            </a:pPr>
            <a:r>
              <a:rPr lang="en-US" sz="2000" dirty="0" smtClean="0"/>
              <a:t>      </a:t>
            </a:r>
            <a:r>
              <a:rPr lang="en-US" sz="2400" dirty="0" smtClean="0"/>
              <a:t>Derive the Gibbs-</a:t>
            </a:r>
            <a:r>
              <a:rPr lang="en-US" sz="2400" dirty="0" err="1" smtClean="0"/>
              <a:t>Duhem</a:t>
            </a:r>
            <a:r>
              <a:rPr lang="en-US" sz="2400" dirty="0" smtClean="0"/>
              <a:t> equation from basic thermodynamic a state equation</a:t>
            </a:r>
            <a:endParaRPr lang="en-US" dirty="0" smtClean="0"/>
          </a:p>
          <a:p>
            <a:endParaRPr lang="en-US" dirty="0" smtClean="0"/>
          </a:p>
          <a:p>
            <a:pPr>
              <a:buNone/>
            </a:pPr>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fld id="{F3D96290-09A7-4AAF-A374-C2500F6742CF}" type="slidenum">
              <a:rPr lang="en-US" smtClean="0"/>
              <a:pPr/>
              <a:t>26</a:t>
            </a:fld>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0"/>
            <a:ext cx="866775" cy="466725"/>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0"/>
            <a:ext cx="866775" cy="466725"/>
          </a:xfrm>
          <a:prstGeom prst="rect">
            <a:avLst/>
          </a:prstGeom>
          <a:noFill/>
        </p:spPr>
      </p:pic>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0"/>
            <a:ext cx="866775" cy="466725"/>
          </a:xfrm>
          <a:prstGeom prst="rect">
            <a:avLst/>
          </a:prstGeom>
          <a:noFill/>
        </p:spPr>
      </p:pic>
      <p:graphicFrame>
        <p:nvGraphicFramePr>
          <p:cNvPr id="11" name="Object 10"/>
          <p:cNvGraphicFramePr>
            <a:graphicFrameLocks noChangeAspect="1"/>
          </p:cNvGraphicFramePr>
          <p:nvPr/>
        </p:nvGraphicFramePr>
        <p:xfrm>
          <a:off x="1752600" y="4038600"/>
          <a:ext cx="1447800" cy="692978"/>
        </p:xfrm>
        <a:graphic>
          <a:graphicData uri="http://schemas.openxmlformats.org/presentationml/2006/ole">
            <p:oleObj spid="_x0000_s1031" name="Document" r:id="rId4" imgW="862405" imgH="597093" progId="Word.Document.12">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381000"/>
          </a:xfrm>
        </p:spPr>
        <p:txBody>
          <a:bodyPr>
            <a:normAutofit fontScale="90000"/>
          </a:bodyPr>
          <a:lstStyle/>
          <a:p>
            <a:r>
              <a:rPr lang="en-US" dirty="0" smtClean="0">
                <a:latin typeface="Arial Black" pitchFamily="34" charset="0"/>
              </a:rPr>
              <a:t/>
            </a:r>
            <a:br>
              <a:rPr lang="en-US" dirty="0" smtClean="0">
                <a:latin typeface="Arial Black" pitchFamily="34" charset="0"/>
              </a:rPr>
            </a:br>
            <a:r>
              <a:rPr lang="en-US" dirty="0" smtClean="0">
                <a:latin typeface="Arial Black" pitchFamily="34" charset="0"/>
              </a:rPr>
              <a:t>Thermodynamic response functions</a:t>
            </a:r>
            <a:br>
              <a:rPr lang="en-US" dirty="0" smtClean="0">
                <a:latin typeface="Arial Black" pitchFamily="34" charset="0"/>
              </a:rPr>
            </a:br>
            <a:endParaRPr lang="en-US" dirty="0">
              <a:latin typeface="Arial Black" pitchFamily="34" charset="0"/>
            </a:endParaRPr>
          </a:p>
        </p:txBody>
      </p:sp>
      <p:sp>
        <p:nvSpPr>
          <p:cNvPr id="3" name="Content Placeholder 2"/>
          <p:cNvSpPr>
            <a:spLocks noGrp="1"/>
          </p:cNvSpPr>
          <p:nvPr>
            <p:ph idx="1"/>
          </p:nvPr>
        </p:nvSpPr>
        <p:spPr>
          <a:xfrm>
            <a:off x="457200" y="1066800"/>
            <a:ext cx="8229600" cy="5059363"/>
          </a:xfrm>
        </p:spPr>
        <p:txBody>
          <a:bodyPr>
            <a:normAutofit/>
          </a:bodyPr>
          <a:lstStyle/>
          <a:p>
            <a:pPr algn="just"/>
            <a:r>
              <a:rPr lang="en-US" sz="2400" dirty="0" smtClean="0"/>
              <a:t>Response functions are thermodynamic quantities most accessible to experiment. </a:t>
            </a:r>
          </a:p>
          <a:p>
            <a:pPr algn="just"/>
            <a:r>
              <a:rPr lang="en-US" sz="2400" dirty="0" smtClean="0"/>
              <a:t>They give us information about how a specific state variable changes as other independent state variables are changed. </a:t>
            </a:r>
          </a:p>
          <a:p>
            <a:pPr algn="just"/>
            <a:r>
              <a:rPr lang="en-US" sz="2400" dirty="0" smtClean="0"/>
              <a:t>They can be classified as:</a:t>
            </a:r>
          </a:p>
          <a:p>
            <a:pPr lvl="2" algn="just">
              <a:buFont typeface="Wingdings" pitchFamily="2" charset="2"/>
              <a:buChar char="Ø"/>
            </a:pPr>
            <a:r>
              <a:rPr lang="en-US" b="1" dirty="0" smtClean="0"/>
              <a:t>mechanical responses</a:t>
            </a:r>
            <a:endParaRPr lang="en-US" sz="3600" b="1" dirty="0" smtClean="0"/>
          </a:p>
          <a:p>
            <a:pPr lvl="3">
              <a:buFont typeface="Courier New" pitchFamily="49" charset="0"/>
              <a:buChar char="o"/>
            </a:pPr>
            <a:r>
              <a:rPr lang="en-US" sz="2400" dirty="0" smtClean="0"/>
              <a:t>isothermal and adiabatic compressibility, </a:t>
            </a:r>
            <a:r>
              <a:rPr lang="en-US" sz="2400" i="1" dirty="0" smtClean="0"/>
              <a:t>K</a:t>
            </a:r>
            <a:r>
              <a:rPr lang="en-US" sz="2400" i="1" baseline="-25000" dirty="0" smtClean="0"/>
              <a:t>T</a:t>
            </a:r>
            <a:r>
              <a:rPr lang="en-US" sz="2400" i="1" dirty="0" smtClean="0"/>
              <a:t> and K</a:t>
            </a:r>
            <a:r>
              <a:rPr lang="en-US" sz="2400" i="1" baseline="-25000" dirty="0" smtClean="0"/>
              <a:t>S</a:t>
            </a:r>
            <a:r>
              <a:rPr lang="en-US" sz="2400" i="1" dirty="0" smtClean="0"/>
              <a:t>, the isobaric expansion coefficient, α</a:t>
            </a:r>
            <a:r>
              <a:rPr lang="en-US" sz="2400" i="1" baseline="-25000" dirty="0" smtClean="0"/>
              <a:t>p</a:t>
            </a:r>
            <a:r>
              <a:rPr lang="en-US" sz="2400" i="1" dirty="0" smtClean="0"/>
              <a:t>, and the pressure coefficient, </a:t>
            </a:r>
            <a:r>
              <a:rPr lang="en-US" sz="2400" dirty="0" smtClean="0"/>
              <a:t>β</a:t>
            </a:r>
          </a:p>
          <a:p>
            <a:pPr lvl="2" algn="just">
              <a:buFont typeface="Wingdings" pitchFamily="2" charset="2"/>
              <a:buChar char="Ø"/>
            </a:pPr>
            <a:r>
              <a:rPr lang="en-US" b="1" dirty="0" smtClean="0"/>
              <a:t>thermal (heat capacity ) responses</a:t>
            </a:r>
            <a:endParaRPr lang="en-US" sz="3600" b="1" dirty="0" smtClean="0"/>
          </a:p>
          <a:p>
            <a:pPr lvl="3">
              <a:buFont typeface="Courier New" pitchFamily="49" charset="0"/>
              <a:buChar char="o"/>
            </a:pPr>
            <a:r>
              <a:rPr lang="en-US" sz="2400" dirty="0" smtClean="0"/>
              <a:t>the specific heats at constant pressure and    constant volume i.e. </a:t>
            </a:r>
            <a:r>
              <a:rPr lang="en-US" sz="2400" i="1" dirty="0" smtClean="0"/>
              <a:t>C</a:t>
            </a:r>
            <a:r>
              <a:rPr lang="en-US" sz="2400" i="1" baseline="-25000" dirty="0" smtClean="0"/>
              <a:t>p</a:t>
            </a:r>
            <a:r>
              <a:rPr lang="en-US" sz="2400" i="1" dirty="0" smtClean="0"/>
              <a:t> and </a:t>
            </a:r>
            <a:r>
              <a:rPr lang="en-US" sz="2400" i="1" dirty="0" err="1" smtClean="0"/>
              <a:t>Cv</a:t>
            </a:r>
            <a:endParaRPr lang="en-US" sz="3600" dirty="0" smtClean="0"/>
          </a:p>
          <a:p>
            <a:pPr algn="just"/>
            <a:endParaRPr lang="en-US" sz="2400" baseline="-25000"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28</a:t>
            </a:fld>
            <a:endParaRPr lang="en-US"/>
          </a:p>
        </p:txBody>
      </p:sp>
      <p:pic>
        <p:nvPicPr>
          <p:cNvPr id="41986" name="Picture 2"/>
          <p:cNvPicPr>
            <a:picLocks noGrp="1" noChangeAspect="1" noChangeArrowheads="1"/>
          </p:cNvPicPr>
          <p:nvPr>
            <p:ph idx="1"/>
          </p:nvPr>
        </p:nvPicPr>
        <p:blipFill>
          <a:blip r:embed="rId2"/>
          <a:srcRect/>
          <a:stretch>
            <a:fillRect/>
          </a:stretch>
        </p:blipFill>
        <p:spPr bwMode="auto">
          <a:xfrm>
            <a:off x="1447800" y="685800"/>
            <a:ext cx="6934200" cy="49530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29</a:t>
            </a:fld>
            <a:endParaRPr lang="en-US"/>
          </a:p>
        </p:txBody>
      </p:sp>
      <p:pic>
        <p:nvPicPr>
          <p:cNvPr id="44034" name="Picture 2"/>
          <p:cNvPicPr>
            <a:picLocks noGrp="1" noChangeAspect="1" noChangeArrowheads="1"/>
          </p:cNvPicPr>
          <p:nvPr>
            <p:ph idx="1"/>
          </p:nvPr>
        </p:nvPicPr>
        <p:blipFill>
          <a:blip r:embed="rId2"/>
          <a:srcRect/>
          <a:stretch>
            <a:fillRect/>
          </a:stretch>
        </p:blipFill>
        <p:spPr bwMode="auto">
          <a:xfrm>
            <a:off x="914400" y="762000"/>
            <a:ext cx="7543800" cy="54102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90600"/>
            <a:ext cx="8458200" cy="5135563"/>
          </a:xfrm>
        </p:spPr>
        <p:txBody>
          <a:bodyPr>
            <a:noAutofit/>
          </a:bodyPr>
          <a:lstStyle/>
          <a:p>
            <a:r>
              <a:rPr lang="en-US" sz="2400" dirty="0" smtClean="0"/>
              <a:t>Thermodynamics is a phenomenological theory of matter. As such, it draws its concepts directly from experiments</a:t>
            </a:r>
          </a:p>
          <a:p>
            <a:r>
              <a:rPr lang="en-US" sz="2400" dirty="0" smtClean="0"/>
              <a:t>The phenomenological approach, based on observation.</a:t>
            </a:r>
          </a:p>
          <a:p>
            <a:r>
              <a:rPr lang="en-US" sz="2400" dirty="0" smtClean="0"/>
              <a:t>A phenomenological theory is one in which initial observations lead to a law.</a:t>
            </a:r>
          </a:p>
          <a:p>
            <a:pPr algn="just">
              <a:buFont typeface="Wingdings" pitchFamily="2" charset="2"/>
              <a:buChar char="Ø"/>
            </a:pPr>
            <a:r>
              <a:rPr lang="en-US" sz="2400" dirty="0" smtClean="0"/>
              <a:t>The following is a list of some working concepts which the physicist, through experience, has found it convenient to introduce. </a:t>
            </a:r>
          </a:p>
          <a:p>
            <a:pPr>
              <a:buNone/>
            </a:pPr>
            <a:r>
              <a:rPr lang="en-US" sz="2400" dirty="0" smtClean="0"/>
              <a:t>         (a ) A thermodynamic system is any macroscopic system. </a:t>
            </a:r>
          </a:p>
          <a:p>
            <a:pPr>
              <a:buNone/>
            </a:pPr>
            <a:r>
              <a:rPr lang="en-US" sz="2400" dirty="0" smtClean="0"/>
              <a:t>         (b) Thermodynamic parameters are measurable macroscopic </a:t>
            </a:r>
          </a:p>
          <a:p>
            <a:pPr>
              <a:buNone/>
            </a:pPr>
            <a:r>
              <a:rPr lang="en-US" sz="2400" dirty="0"/>
              <a:t> </a:t>
            </a:r>
            <a:r>
              <a:rPr lang="en-US" sz="2400" dirty="0" smtClean="0"/>
              <a:t>             quantities associated with the system, such as the pressure </a:t>
            </a:r>
          </a:p>
          <a:p>
            <a:pPr>
              <a:buNone/>
            </a:pPr>
            <a:r>
              <a:rPr lang="en-US" sz="2400" dirty="0"/>
              <a:t> </a:t>
            </a:r>
            <a:r>
              <a:rPr lang="en-US" sz="2400" dirty="0" smtClean="0"/>
              <a:t>             P, the volume V, the temperature T, and the magnetic field</a:t>
            </a:r>
          </a:p>
          <a:p>
            <a:pPr>
              <a:buNone/>
            </a:pPr>
            <a:r>
              <a:rPr lang="en-US" sz="2400" dirty="0"/>
              <a:t> </a:t>
            </a:r>
            <a:r>
              <a:rPr lang="en-US" sz="2400" dirty="0" smtClean="0"/>
              <a:t>             H. They are defined experimentally. </a:t>
            </a:r>
          </a:p>
          <a:p>
            <a:pPr>
              <a:buNone/>
            </a:pPr>
            <a:r>
              <a:rPr lang="en-US" sz="2400" dirty="0" smtClean="0"/>
              <a:t>      </a:t>
            </a:r>
          </a:p>
          <a:p>
            <a:pPr>
              <a:buNone/>
            </a:pPr>
            <a:endParaRPr lang="en-US" sz="2400" dirty="0"/>
          </a:p>
          <a:p>
            <a:pPr>
              <a:buNone/>
            </a:pPr>
            <a:endParaRPr lang="en-US" sz="2400" dirty="0" smtClean="0"/>
          </a:p>
          <a:p>
            <a:pPr>
              <a:buNone/>
            </a:pPr>
            <a:endParaRPr lang="en-US" sz="2400"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30</a:t>
            </a:fld>
            <a:endParaRPr lang="en-US"/>
          </a:p>
        </p:txBody>
      </p:sp>
      <p:pic>
        <p:nvPicPr>
          <p:cNvPr id="45058" name="Picture 2"/>
          <p:cNvPicPr>
            <a:picLocks noGrp="1" noChangeAspect="1" noChangeArrowheads="1"/>
          </p:cNvPicPr>
          <p:nvPr>
            <p:ph idx="1"/>
          </p:nvPr>
        </p:nvPicPr>
        <p:blipFill>
          <a:blip r:embed="rId2"/>
          <a:srcRect/>
          <a:stretch>
            <a:fillRect/>
          </a:stretch>
        </p:blipFill>
        <p:spPr bwMode="auto">
          <a:xfrm>
            <a:off x="1524000" y="762000"/>
            <a:ext cx="6553200" cy="51054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31</a:t>
            </a:fld>
            <a:endParaRPr lang="en-US"/>
          </a:p>
        </p:txBody>
      </p:sp>
      <p:pic>
        <p:nvPicPr>
          <p:cNvPr id="46082" name="Picture 2"/>
          <p:cNvPicPr>
            <a:picLocks noGrp="1" noChangeAspect="1" noChangeArrowheads="1"/>
          </p:cNvPicPr>
          <p:nvPr>
            <p:ph idx="1"/>
          </p:nvPr>
        </p:nvPicPr>
        <p:blipFill>
          <a:blip r:embed="rId2"/>
          <a:srcRect/>
          <a:stretch>
            <a:fillRect/>
          </a:stretch>
        </p:blipFill>
        <p:spPr bwMode="auto">
          <a:xfrm>
            <a:off x="1371600" y="685800"/>
            <a:ext cx="7010400" cy="55626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32</a:t>
            </a:fld>
            <a:endParaRPr lang="en-US"/>
          </a:p>
        </p:txBody>
      </p:sp>
      <p:pic>
        <p:nvPicPr>
          <p:cNvPr id="47106" name="Picture 2"/>
          <p:cNvPicPr>
            <a:picLocks noGrp="1" noChangeAspect="1" noChangeArrowheads="1"/>
          </p:cNvPicPr>
          <p:nvPr>
            <p:ph idx="1"/>
          </p:nvPr>
        </p:nvPicPr>
        <p:blipFill>
          <a:blip r:embed="rId2"/>
          <a:srcRect/>
          <a:stretch>
            <a:fillRect/>
          </a:stretch>
        </p:blipFill>
        <p:spPr bwMode="auto">
          <a:xfrm>
            <a:off x="990600" y="685800"/>
            <a:ext cx="7162800" cy="56388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dirty="0" smtClean="0">
                <a:latin typeface="Arial Black" pitchFamily="34" charset="0"/>
              </a:rPr>
              <a:t>Thermodynamic Equilibrium and Conditions for Equilibrium</a:t>
            </a:r>
            <a:endParaRPr lang="en-US" sz="2800" dirty="0">
              <a:latin typeface="Arial Black" pitchFamily="34" charset="0"/>
            </a:endParaRPr>
          </a:p>
        </p:txBody>
      </p:sp>
      <p:sp>
        <p:nvSpPr>
          <p:cNvPr id="3" name="Content Placeholder 2"/>
          <p:cNvSpPr>
            <a:spLocks noGrp="1"/>
          </p:cNvSpPr>
          <p:nvPr>
            <p:ph idx="1"/>
          </p:nvPr>
        </p:nvSpPr>
        <p:spPr>
          <a:xfrm>
            <a:off x="457200" y="1066800"/>
            <a:ext cx="8229600" cy="5059363"/>
          </a:xfrm>
        </p:spPr>
        <p:txBody>
          <a:bodyPr>
            <a:normAutofit/>
          </a:bodyPr>
          <a:lstStyle/>
          <a:p>
            <a:pPr>
              <a:buNone/>
            </a:pPr>
            <a:r>
              <a:rPr lang="en-US" sz="2400" b="1" dirty="0" smtClean="0"/>
              <a:t>    Thermodynamic Equilibrium</a:t>
            </a:r>
          </a:p>
          <a:p>
            <a:r>
              <a:rPr lang="en-US" sz="2400" dirty="0" smtClean="0"/>
              <a:t>A thermodynamic system is said to be in thermodynamic equilibrium, when it is in thermal equilibrium, mechanical equilibrium, irradiative equilibrium and chemical equilibrium.</a:t>
            </a:r>
          </a:p>
          <a:p>
            <a:r>
              <a:rPr lang="en-US" sz="2400" dirty="0" smtClean="0"/>
              <a:t>Thermodynamic equilibrium is characterized by the minimum of a thermodynamic potential such as:</a:t>
            </a:r>
          </a:p>
          <a:p>
            <a:pPr lvl="3">
              <a:buFont typeface="Wingdings" pitchFamily="2" charset="2"/>
              <a:buChar char="Ø"/>
            </a:pPr>
            <a:r>
              <a:rPr lang="en-US" sz="2400" dirty="0" smtClean="0"/>
              <a:t>Helmholtz free energy</a:t>
            </a:r>
          </a:p>
          <a:p>
            <a:pPr lvl="3">
              <a:buFont typeface="Wingdings" pitchFamily="2" charset="2"/>
              <a:buChar char="Ø"/>
            </a:pPr>
            <a:r>
              <a:rPr lang="en-US" sz="2400" dirty="0" smtClean="0"/>
              <a:t>Gibbs free energy</a:t>
            </a:r>
          </a:p>
          <a:p>
            <a:r>
              <a:rPr lang="en-US" sz="2400" dirty="0" smtClean="0"/>
              <a:t>The process that leads to a thermodynamic equilibrium is called </a:t>
            </a:r>
            <a:r>
              <a:rPr lang="en-US" sz="2400" dirty="0" err="1" smtClean="0"/>
              <a:t>thermalization</a:t>
            </a:r>
            <a:r>
              <a:rPr lang="en-US" sz="2400" dirty="0" smtClean="0"/>
              <a:t>.</a:t>
            </a:r>
          </a:p>
          <a:p>
            <a:endParaRPr lang="en-US" sz="2400" dirty="0" smtClean="0"/>
          </a:p>
          <a:p>
            <a:endParaRPr lang="en-US" sz="2400" dirty="0" smtClean="0"/>
          </a:p>
          <a:p>
            <a:endParaRPr lang="en-US" sz="2400" dirty="0" smtClean="0"/>
          </a:p>
          <a:p>
            <a:pPr>
              <a:buNone/>
            </a:pPr>
            <a:endParaRPr lang="en-US" sz="2400"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latin typeface="Arial Black" pitchFamily="34" charset="0"/>
              </a:rPr>
              <a:t>Conditions for Equilibrium</a:t>
            </a:r>
            <a:endParaRPr lang="en-US" dirty="0"/>
          </a:p>
        </p:txBody>
      </p:sp>
      <p:sp>
        <p:nvSpPr>
          <p:cNvPr id="3" name="Content Placeholder 2"/>
          <p:cNvSpPr>
            <a:spLocks noGrp="1"/>
          </p:cNvSpPr>
          <p:nvPr>
            <p:ph idx="1"/>
          </p:nvPr>
        </p:nvSpPr>
        <p:spPr>
          <a:xfrm>
            <a:off x="457200" y="762000"/>
            <a:ext cx="8229600" cy="5364163"/>
          </a:xfrm>
        </p:spPr>
        <p:txBody>
          <a:bodyPr>
            <a:normAutofit fontScale="77500" lnSpcReduction="20000"/>
          </a:bodyPr>
          <a:lstStyle/>
          <a:p>
            <a:pPr algn="just"/>
            <a:r>
              <a:rPr lang="en-US" sz="2800" dirty="0" smtClean="0"/>
              <a:t>By considering the differential form of thermodynamic potentials, the following relationships can be derived</a:t>
            </a:r>
            <a:r>
              <a:rPr lang="en-US" sz="2400" dirty="0" smtClean="0"/>
              <a:t>.</a:t>
            </a:r>
          </a:p>
          <a:p>
            <a:pPr marL="514350" indent="-514350">
              <a:buFont typeface="+mj-lt"/>
              <a:buAutoNum type="arabicPeriod"/>
            </a:pPr>
            <a:r>
              <a:rPr lang="en-US" sz="2800" dirty="0" smtClean="0"/>
              <a:t>For a completely isolated system, </a:t>
            </a:r>
            <a:r>
              <a:rPr lang="el-GR" sz="2800" dirty="0" smtClean="0"/>
              <a:t>Δ</a:t>
            </a:r>
            <a:r>
              <a:rPr lang="en-US" sz="2800" dirty="0" smtClean="0"/>
              <a:t>s = 0 at equilibrium</a:t>
            </a:r>
          </a:p>
          <a:p>
            <a:pPr marL="514350" indent="-514350">
              <a:buFont typeface="+mj-lt"/>
              <a:buAutoNum type="arabicPeriod"/>
            </a:pPr>
            <a:r>
              <a:rPr lang="en-US" sz="2800" dirty="0" smtClean="0"/>
              <a:t>For a system at constant temperature and volume, </a:t>
            </a:r>
            <a:r>
              <a:rPr lang="el-GR" sz="2800" dirty="0" smtClean="0"/>
              <a:t>Δ</a:t>
            </a:r>
            <a:r>
              <a:rPr lang="en-US" sz="2800" dirty="0" smtClean="0"/>
              <a:t>A = 0 </a:t>
            </a:r>
          </a:p>
          <a:p>
            <a:pPr marL="514350" indent="-514350">
              <a:buFont typeface="+mj-lt"/>
              <a:buAutoNum type="arabicPeriod"/>
            </a:pPr>
            <a:r>
              <a:rPr lang="en-US" sz="2800" dirty="0" smtClean="0"/>
              <a:t>For a system at constant temperature and pressure, </a:t>
            </a:r>
            <a:r>
              <a:rPr lang="el-GR" sz="2800" dirty="0" smtClean="0"/>
              <a:t>Δ</a:t>
            </a:r>
            <a:r>
              <a:rPr lang="en-US" sz="2800" dirty="0" smtClean="0"/>
              <a:t>G = 0 </a:t>
            </a:r>
          </a:p>
          <a:p>
            <a:pPr marL="514350" indent="-514350"/>
            <a:r>
              <a:rPr lang="en-US" sz="2800" dirty="0" smtClean="0"/>
              <a:t>The various types of equilibriums are achieved as follows</a:t>
            </a:r>
          </a:p>
          <a:p>
            <a:pPr marL="514350" indent="-514350" algn="just">
              <a:buAutoNum type="arabicPeriod" startAt="4"/>
            </a:pPr>
            <a:r>
              <a:rPr lang="en-US" sz="2800" dirty="0" smtClean="0"/>
              <a:t>Two systems are in thermal equilibrium when their temperatures are the same</a:t>
            </a:r>
          </a:p>
          <a:p>
            <a:pPr marL="514350" indent="-514350" algn="just">
              <a:buFont typeface="Arial" pitchFamily="34" charset="0"/>
              <a:buAutoNum type="arabicPeriod" startAt="4"/>
            </a:pPr>
            <a:r>
              <a:rPr lang="en-US" sz="2800" dirty="0" smtClean="0"/>
              <a:t>Two systems are in mechanical equilibrium when their pressures are the same</a:t>
            </a:r>
          </a:p>
          <a:p>
            <a:pPr marL="514350" indent="-514350" algn="just">
              <a:buFont typeface="Arial" pitchFamily="34" charset="0"/>
              <a:buAutoNum type="arabicPeriod" startAt="4"/>
            </a:pPr>
            <a:r>
              <a:rPr lang="en-US" sz="2800" dirty="0" smtClean="0"/>
              <a:t>Two systems are in diffusive equilibrium when their chemical potentials are the same</a:t>
            </a:r>
          </a:p>
          <a:p>
            <a:pPr marL="514350" indent="-514350">
              <a:buNone/>
            </a:pPr>
            <a:endParaRPr lang="en-US" sz="2400" dirty="0" smtClean="0"/>
          </a:p>
          <a:p>
            <a:pPr marL="514350" indent="-514350">
              <a:buAutoNum type="arabicPeriod" startAt="4"/>
            </a:pPr>
            <a:endParaRPr lang="en-US" sz="2400" dirty="0" smtClean="0"/>
          </a:p>
          <a:p>
            <a:pPr marL="514350" indent="-514350">
              <a:buAutoNum type="arabicPeriod" startAt="4"/>
            </a:pPr>
            <a:endParaRPr lang="en-US" sz="2400" dirty="0" smtClean="0"/>
          </a:p>
          <a:p>
            <a:pPr marL="514350" indent="-514350">
              <a:buFont typeface="+mj-lt"/>
              <a:buAutoNum type="arabicPeriod"/>
            </a:pPr>
            <a:endParaRPr lang="en-US" sz="2400" dirty="0" smtClean="0"/>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800" dirty="0" smtClean="0">
                <a:latin typeface="Arial Black" pitchFamily="34" charset="0"/>
                <a:cs typeface="Arial" pitchFamily="34" charset="0"/>
              </a:rPr>
              <a:t>Thermodynamics of </a:t>
            </a:r>
            <a:r>
              <a:rPr lang="en-US" sz="2800" dirty="0" smtClean="0">
                <a:latin typeface="Arial Black" pitchFamily="34" charset="0"/>
                <a:cs typeface="Arial" pitchFamily="34" charset="0"/>
              </a:rPr>
              <a:t>P</a:t>
            </a:r>
            <a:r>
              <a:rPr lang="en-US" sz="2800" dirty="0" smtClean="0">
                <a:latin typeface="Arial Black" pitchFamily="34" charset="0"/>
                <a:cs typeface="Arial" pitchFamily="34" charset="0"/>
              </a:rPr>
              <a:t>hase Transition</a:t>
            </a:r>
            <a:endParaRPr lang="en-US" sz="2800" dirty="0">
              <a:latin typeface="Arial Black" pitchFamily="34" charset="0"/>
              <a:cs typeface="Arial" pitchFamily="34" charset="0"/>
            </a:endParaRPr>
          </a:p>
        </p:txBody>
      </p:sp>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dirty="0" smtClean="0"/>
              <a:t>A phase transition is the transformation of a thermodynamic system from one phase or state of mater to another</a:t>
            </a:r>
          </a:p>
          <a:p>
            <a:r>
              <a:rPr lang="en-US" dirty="0" smtClean="0"/>
              <a:t>During a phase transition of a given medium, certain properties of the medium will change</a:t>
            </a:r>
            <a:r>
              <a:rPr lang="en-US" dirty="0" smtClean="0"/>
              <a:t> </a:t>
            </a:r>
          </a:p>
          <a:p>
            <a:r>
              <a:rPr lang="en-US" dirty="0" smtClean="0"/>
              <a:t>The phase transition is most commonly used to describe transitions between solid, liquid, and gaseous states of matter in rare cases including plasma</a:t>
            </a:r>
          </a:p>
          <a:p>
            <a:pPr>
              <a:buNone/>
            </a:pPr>
            <a:r>
              <a:rPr lang="en-US" dirty="0" smtClean="0"/>
              <a:t> </a:t>
            </a:r>
            <a:r>
              <a:rPr lang="en-US" dirty="0" smtClean="0"/>
              <a:t>   </a:t>
            </a:r>
            <a:r>
              <a:rPr lang="en-US" b="1" dirty="0" smtClean="0"/>
              <a:t>Activity</a:t>
            </a:r>
          </a:p>
          <a:p>
            <a:pPr marL="914400" lvl="1" indent="-514350">
              <a:buAutoNum type="arabicPeriod"/>
            </a:pPr>
            <a:r>
              <a:rPr lang="en-US" dirty="0" smtClean="0"/>
              <a:t>List types of phase transitions</a:t>
            </a:r>
          </a:p>
          <a:p>
            <a:pPr marL="914400" lvl="1" indent="-514350">
              <a:buAutoNum type="arabicPeriod"/>
            </a:pPr>
            <a:r>
              <a:rPr lang="en-US" dirty="0" smtClean="0"/>
              <a:t>Define the following </a:t>
            </a:r>
          </a:p>
          <a:p>
            <a:pPr marL="1314450" lvl="2" indent="-514350">
              <a:buAutoNum type="alphaLcPeriod"/>
            </a:pPr>
            <a:r>
              <a:rPr lang="en-US" dirty="0" smtClean="0"/>
              <a:t>Triple point</a:t>
            </a:r>
          </a:p>
          <a:p>
            <a:pPr marL="1314450" lvl="2" indent="-514350">
              <a:buAutoNum type="alphaLcPeriod"/>
            </a:pPr>
            <a:r>
              <a:rPr lang="en-US" dirty="0" smtClean="0"/>
              <a:t>Critical point</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36</a:t>
            </a:fld>
            <a:endParaRPr lang="en-US" dirty="0"/>
          </a:p>
        </p:txBody>
      </p:sp>
      <p:pic>
        <p:nvPicPr>
          <p:cNvPr id="41986" name="Picture 2"/>
          <p:cNvPicPr>
            <a:picLocks noGrp="1" noChangeAspect="1" noChangeArrowheads="1"/>
          </p:cNvPicPr>
          <p:nvPr>
            <p:ph idx="1"/>
          </p:nvPr>
        </p:nvPicPr>
        <p:blipFill>
          <a:blip r:embed="rId2"/>
          <a:srcRect/>
          <a:stretch>
            <a:fillRect/>
          </a:stretch>
        </p:blipFill>
        <p:spPr bwMode="auto">
          <a:xfrm>
            <a:off x="1066800" y="609600"/>
            <a:ext cx="7162800" cy="2809875"/>
          </a:xfrm>
          <a:prstGeom prst="rect">
            <a:avLst/>
          </a:prstGeom>
          <a:noFill/>
          <a:ln w="9525">
            <a:noFill/>
            <a:miter lim="800000"/>
            <a:headEnd/>
            <a:tailEnd/>
          </a:ln>
          <a:effectLst/>
        </p:spPr>
      </p:pic>
      <p:pic>
        <p:nvPicPr>
          <p:cNvPr id="41987" name="Picture 3"/>
          <p:cNvPicPr>
            <a:picLocks noChangeAspect="1" noChangeArrowheads="1"/>
          </p:cNvPicPr>
          <p:nvPr/>
        </p:nvPicPr>
        <p:blipFill>
          <a:blip r:embed="rId3"/>
          <a:srcRect/>
          <a:stretch>
            <a:fillRect/>
          </a:stretch>
        </p:blipFill>
        <p:spPr bwMode="auto">
          <a:xfrm>
            <a:off x="1143000" y="3352800"/>
            <a:ext cx="6934200" cy="3400425"/>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37</a:t>
            </a:fld>
            <a:endParaRPr lang="en-US" dirty="0"/>
          </a:p>
        </p:txBody>
      </p:sp>
      <p:pic>
        <p:nvPicPr>
          <p:cNvPr id="43010" name="Picture 2"/>
          <p:cNvPicPr>
            <a:picLocks noGrp="1" noChangeAspect="1" noChangeArrowheads="1"/>
          </p:cNvPicPr>
          <p:nvPr>
            <p:ph idx="1"/>
          </p:nvPr>
        </p:nvPicPr>
        <p:blipFill>
          <a:blip r:embed="rId2"/>
          <a:srcRect/>
          <a:stretch>
            <a:fillRect/>
          </a:stretch>
        </p:blipFill>
        <p:spPr bwMode="auto">
          <a:xfrm>
            <a:off x="1143000" y="762000"/>
            <a:ext cx="7315199" cy="5486399"/>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38</a:t>
            </a:fld>
            <a:endParaRPr lang="en-US" dirty="0"/>
          </a:p>
        </p:txBody>
      </p:sp>
      <p:pic>
        <p:nvPicPr>
          <p:cNvPr id="44034" name="Picture 2"/>
          <p:cNvPicPr>
            <a:picLocks noGrp="1" noChangeAspect="1" noChangeArrowheads="1"/>
          </p:cNvPicPr>
          <p:nvPr>
            <p:ph idx="1"/>
          </p:nvPr>
        </p:nvPicPr>
        <p:blipFill>
          <a:blip r:embed="rId2"/>
          <a:srcRect/>
          <a:stretch>
            <a:fillRect/>
          </a:stretch>
        </p:blipFill>
        <p:spPr bwMode="auto">
          <a:xfrm>
            <a:off x="685800" y="685800"/>
            <a:ext cx="7620000" cy="5791200"/>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39</a:t>
            </a:fld>
            <a:endParaRPr lang="en-US" dirty="0"/>
          </a:p>
        </p:txBody>
      </p:sp>
      <p:pic>
        <p:nvPicPr>
          <p:cNvPr id="45058" name="Picture 2"/>
          <p:cNvPicPr>
            <a:picLocks noGrp="1" noChangeAspect="1" noChangeArrowheads="1"/>
          </p:cNvPicPr>
          <p:nvPr>
            <p:ph idx="1"/>
          </p:nvPr>
        </p:nvPicPr>
        <p:blipFill>
          <a:blip r:embed="rId2"/>
          <a:srcRect/>
          <a:stretch>
            <a:fillRect/>
          </a:stretch>
        </p:blipFill>
        <p:spPr bwMode="auto">
          <a:xfrm>
            <a:off x="381000" y="762000"/>
            <a:ext cx="8153400" cy="54864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pPr algn="just">
              <a:buNone/>
            </a:pPr>
            <a:r>
              <a:rPr lang="en-US" dirty="0" smtClean="0"/>
              <a:t>(c)  </a:t>
            </a:r>
            <a:r>
              <a:rPr lang="en-US" b="1" dirty="0" smtClean="0"/>
              <a:t>A thermodynamic state </a:t>
            </a:r>
            <a:r>
              <a:rPr lang="en-US" dirty="0" smtClean="0"/>
              <a:t>is specified by a set of values of all the thermodynamic parameters necessary for the description of the system. </a:t>
            </a:r>
          </a:p>
          <a:p>
            <a:pPr algn="just">
              <a:buNone/>
            </a:pPr>
            <a:r>
              <a:rPr lang="en-US" dirty="0" smtClean="0"/>
              <a:t>(d) </a:t>
            </a:r>
            <a:r>
              <a:rPr lang="en-US" b="1" dirty="0" smtClean="0"/>
              <a:t>Thermodynamic equilibrium </a:t>
            </a:r>
            <a:r>
              <a:rPr lang="en-US" dirty="0" smtClean="0"/>
              <a:t>prevails when the thermodynamic state of the system does not change with time.</a:t>
            </a:r>
          </a:p>
          <a:p>
            <a:pPr algn="just">
              <a:buNone/>
            </a:pPr>
            <a:r>
              <a:rPr lang="en-US" dirty="0" smtClean="0"/>
              <a:t>(e) </a:t>
            </a:r>
            <a:r>
              <a:rPr lang="en-US" b="1" dirty="0" smtClean="0"/>
              <a:t>Equilibrium state</a:t>
            </a:r>
            <a:r>
              <a:rPr lang="en-US" dirty="0" smtClean="0"/>
              <a:t>: properties of system are uniform throughout and  do not change in time unless is acted up on by external influences.</a:t>
            </a:r>
          </a:p>
          <a:p>
            <a:pPr algn="just">
              <a:buNone/>
            </a:pPr>
            <a:r>
              <a:rPr lang="en-US" dirty="0" smtClean="0"/>
              <a:t>     For example, a </a:t>
            </a:r>
            <a:r>
              <a:rPr lang="en-US" dirty="0"/>
              <a:t>hot cup of coffee cools and takes on the temperature of its surroundings regardless of its initial temperature. The final states of such systems are called </a:t>
            </a:r>
            <a:r>
              <a:rPr lang="en-US" i="1" dirty="0"/>
              <a:t>equilibrium states, which are characterized by their time independence, history independence, and relative simplicity </a:t>
            </a:r>
            <a:endParaRPr lang="en-US" dirty="0" smtClean="0"/>
          </a:p>
          <a:p>
            <a:pPr algn="just">
              <a:buNone/>
            </a:pP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Cont…</a:t>
            </a: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40</a:t>
            </a:fld>
            <a:endParaRPr lang="en-US" dirty="0"/>
          </a:p>
        </p:txBody>
      </p:sp>
      <p:pic>
        <p:nvPicPr>
          <p:cNvPr id="46082" name="Picture 2"/>
          <p:cNvPicPr>
            <a:picLocks noGrp="1" noChangeAspect="1" noChangeArrowheads="1"/>
          </p:cNvPicPr>
          <p:nvPr>
            <p:ph idx="1"/>
          </p:nvPr>
        </p:nvPicPr>
        <p:blipFill>
          <a:blip r:embed="rId2"/>
          <a:srcRect/>
          <a:stretch>
            <a:fillRect/>
          </a:stretch>
        </p:blipFill>
        <p:spPr bwMode="auto">
          <a:xfrm>
            <a:off x="914400" y="685800"/>
            <a:ext cx="7696200" cy="5715000"/>
          </a:xfrm>
          <a:prstGeom prst="rect">
            <a:avLst/>
          </a:prstGeom>
          <a:noFill/>
          <a:ln w="9525">
            <a:noFill/>
            <a:miter lim="800000"/>
            <a:headEnd/>
            <a:tailEnd/>
          </a:ln>
          <a:effectLst/>
        </p:spPr>
      </p:pic>
      <p:sp>
        <p:nvSpPr>
          <p:cNvPr id="6" name="TextBox 5"/>
          <p:cNvSpPr txBox="1"/>
          <p:nvPr/>
        </p:nvSpPr>
        <p:spPr>
          <a:xfrm>
            <a:off x="990600" y="2057400"/>
            <a:ext cx="2133600" cy="1754326"/>
          </a:xfrm>
          <a:prstGeom prst="rect">
            <a:avLst/>
          </a:prstGeom>
          <a:noFill/>
        </p:spPr>
        <p:txBody>
          <a:bodyPr wrap="square" rtlCol="0">
            <a:spAutoFit/>
          </a:bodyPr>
          <a:lstStyle/>
          <a:p>
            <a:r>
              <a:rPr lang="en-US" dirty="0" smtClean="0"/>
              <a:t>Because of phase coexistence, phase diagrams are </a:t>
            </a:r>
            <a:r>
              <a:rPr lang="en-US" dirty="0" smtClean="0"/>
              <a:t>simplest in </a:t>
            </a:r>
            <a:r>
              <a:rPr lang="en-US" dirty="0" smtClean="0"/>
              <a:t>“force”-type coordinates </a:t>
            </a:r>
            <a:endParaRPr lang="en-US" dirty="0" smtClean="0"/>
          </a:p>
          <a:p>
            <a:r>
              <a:rPr lang="en-US" dirty="0" smtClean="0"/>
              <a:t>(</a:t>
            </a:r>
            <a:r>
              <a:rPr lang="en-US" dirty="0" smtClean="0"/>
              <a:t>T, p, </a:t>
            </a:r>
            <a:r>
              <a:rPr lang="el-GR" dirty="0" smtClean="0"/>
              <a:t>μ,</a:t>
            </a:r>
            <a:r>
              <a:rPr lang="en-US" dirty="0" smtClean="0"/>
              <a:t> H</a:t>
            </a:r>
            <a:r>
              <a:rPr lang="en-US" dirty="0" smtClean="0"/>
              <a:t>, . . </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34962"/>
          </a:xfrm>
        </p:spPr>
        <p:txBody>
          <a:bodyPr>
            <a:noAutofit/>
          </a:bodyPr>
          <a:lstStyle/>
          <a:p>
            <a:r>
              <a:rPr lang="en-US" sz="2800" dirty="0" smtClean="0">
                <a:latin typeface="Arial Black" pitchFamily="34" charset="0"/>
              </a:rPr>
              <a:t>Phase coexistence</a:t>
            </a:r>
            <a:endParaRPr lang="en-US" sz="2800" dirty="0">
              <a:latin typeface="Arial Black" pitchFamily="34" charset="0"/>
            </a:endParaRPr>
          </a:p>
        </p:txBody>
      </p:sp>
      <p:sp>
        <p:nvSpPr>
          <p:cNvPr id="4" name="Slide Number Placeholder 3"/>
          <p:cNvSpPr>
            <a:spLocks noGrp="1"/>
          </p:cNvSpPr>
          <p:nvPr>
            <p:ph type="sldNum" sz="quarter" idx="12"/>
          </p:nvPr>
        </p:nvSpPr>
        <p:spPr/>
        <p:txBody>
          <a:bodyPr/>
          <a:lstStyle/>
          <a:p>
            <a:fld id="{F3D96290-09A7-4AAF-A374-C2500F6742CF}" type="slidenum">
              <a:rPr lang="en-US" smtClean="0"/>
              <a:pPr/>
              <a:t>41</a:t>
            </a:fld>
            <a:endParaRPr lang="en-US" dirty="0"/>
          </a:p>
        </p:txBody>
      </p:sp>
      <p:pic>
        <p:nvPicPr>
          <p:cNvPr id="47106" name="Picture 2"/>
          <p:cNvPicPr>
            <a:picLocks noGrp="1" noChangeAspect="1" noChangeArrowheads="1"/>
          </p:cNvPicPr>
          <p:nvPr>
            <p:ph idx="1"/>
          </p:nvPr>
        </p:nvPicPr>
        <p:blipFill>
          <a:blip r:embed="rId2"/>
          <a:srcRect/>
          <a:stretch>
            <a:fillRect/>
          </a:stretch>
        </p:blipFill>
        <p:spPr bwMode="auto">
          <a:xfrm>
            <a:off x="609600" y="457200"/>
            <a:ext cx="7620000" cy="2971800"/>
          </a:xfrm>
          <a:prstGeom prst="rect">
            <a:avLst/>
          </a:prstGeom>
          <a:noFill/>
          <a:ln w="9525">
            <a:noFill/>
            <a:miter lim="800000"/>
            <a:headEnd/>
            <a:tailEnd/>
          </a:ln>
          <a:effectLst/>
        </p:spPr>
      </p:pic>
      <p:pic>
        <p:nvPicPr>
          <p:cNvPr id="47107" name="Picture 3"/>
          <p:cNvPicPr>
            <a:picLocks noChangeAspect="1" noChangeArrowheads="1"/>
          </p:cNvPicPr>
          <p:nvPr/>
        </p:nvPicPr>
        <p:blipFill>
          <a:blip r:embed="rId3"/>
          <a:srcRect/>
          <a:stretch>
            <a:fillRect/>
          </a:stretch>
        </p:blipFill>
        <p:spPr bwMode="auto">
          <a:xfrm>
            <a:off x="762000" y="3581400"/>
            <a:ext cx="7620000" cy="299085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latin typeface="Arial Black" pitchFamily="34" charset="0"/>
              </a:rPr>
              <a:t>Exercise</a:t>
            </a:r>
            <a:endParaRPr lang="en-US" dirty="0">
              <a:latin typeface="Arial Black" pitchFamily="34" charset="0"/>
            </a:endParaRPr>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marL="514350" indent="-514350">
              <a:buAutoNum type="arabicPeriod"/>
            </a:pPr>
            <a:r>
              <a:rPr lang="en-US" sz="2400" dirty="0" smtClean="0"/>
              <a:t>Given the following expression for the entropy of  a system:</a:t>
            </a:r>
          </a:p>
          <a:p>
            <a:pPr marL="514350" indent="-514350">
              <a:buNone/>
            </a:pPr>
            <a:r>
              <a:rPr lang="en-US" sz="2400" dirty="0" smtClean="0"/>
              <a:t> </a:t>
            </a:r>
            <a:r>
              <a:rPr lang="en-US" sz="2400" dirty="0" smtClean="0"/>
              <a:t>               S = Nkln</a:t>
            </a:r>
            <a:r>
              <a:rPr lang="en-US" dirty="0" smtClean="0"/>
              <a:t>(</a:t>
            </a:r>
            <a:r>
              <a:rPr lang="en-US" sz="6600" baseline="-25000" dirty="0" smtClean="0"/>
              <a:t>ᵅ</a:t>
            </a:r>
            <a:r>
              <a:rPr lang="en-US" sz="2400" dirty="0" smtClean="0"/>
              <a:t>VE</a:t>
            </a:r>
            <a:r>
              <a:rPr lang="en-US" sz="2400" baseline="30000" dirty="0" smtClean="0"/>
              <a:t>3/2</a:t>
            </a:r>
            <a:r>
              <a:rPr lang="en-US" sz="2400" dirty="0" smtClean="0"/>
              <a:t>/N</a:t>
            </a:r>
            <a:r>
              <a:rPr lang="en-US" sz="2400" baseline="30000" dirty="0" smtClean="0"/>
              <a:t>5/2</a:t>
            </a:r>
            <a:r>
              <a:rPr lang="en-US" dirty="0" smtClean="0"/>
              <a:t>)</a:t>
            </a:r>
          </a:p>
          <a:p>
            <a:pPr marL="514350" indent="-514350" algn="just">
              <a:buNone/>
            </a:pPr>
            <a:r>
              <a:rPr lang="en-US" dirty="0" smtClean="0"/>
              <a:t> </a:t>
            </a:r>
            <a:r>
              <a:rPr lang="en-US" dirty="0" smtClean="0"/>
              <a:t>    where </a:t>
            </a:r>
            <a:r>
              <a:rPr lang="en-US" sz="5400" baseline="-25000" dirty="0" smtClean="0"/>
              <a:t>ᵅ </a:t>
            </a:r>
            <a:r>
              <a:rPr lang="en-US" sz="2400" dirty="0" smtClean="0"/>
              <a:t>is constant, obtain all the thermodynamic information about system, P, T, etc.</a:t>
            </a:r>
            <a:endParaRPr lang="en-US" sz="2400" dirty="0" smtClean="0"/>
          </a:p>
          <a:p>
            <a:pPr marL="514350" indent="-514350" algn="just">
              <a:buNone/>
            </a:pPr>
            <a:r>
              <a:rPr lang="en-US" sz="2400" dirty="0" smtClean="0"/>
              <a:t>2. From the above , show that the chemical potential for a monatomic ideal gas is given by:</a:t>
            </a:r>
          </a:p>
          <a:p>
            <a:pPr marL="514350" indent="-514350">
              <a:buNone/>
            </a:pPr>
            <a:r>
              <a:rPr lang="en-US" sz="2400" dirty="0" smtClean="0"/>
              <a:t> </a:t>
            </a:r>
            <a:r>
              <a:rPr lang="en-US" sz="2400" dirty="0" smtClean="0"/>
              <a:t>              </a:t>
            </a:r>
            <a:r>
              <a:rPr lang="el-GR" sz="2400" dirty="0" smtClean="0"/>
              <a:t>μ</a:t>
            </a:r>
            <a:r>
              <a:rPr lang="en-US" sz="2400" dirty="0" smtClean="0"/>
              <a:t> = -kTln(bVT</a:t>
            </a:r>
            <a:r>
              <a:rPr lang="en-US" sz="2400" baseline="30000" dirty="0" smtClean="0"/>
              <a:t>3/2</a:t>
            </a:r>
            <a:r>
              <a:rPr lang="en-US" sz="2400" dirty="0" smtClean="0"/>
              <a:t>/N), where b is a constant.</a:t>
            </a:r>
          </a:p>
          <a:p>
            <a:pPr marL="514350" indent="-514350">
              <a:buNone/>
            </a:pPr>
            <a:r>
              <a:rPr lang="en-US" sz="2400" dirty="0" smtClean="0"/>
              <a:t>3. The free energy for a photon gas is given b</a:t>
            </a:r>
          </a:p>
          <a:p>
            <a:pPr marL="514350" indent="-514350">
              <a:buNone/>
            </a:pPr>
            <a:r>
              <a:rPr lang="en-US" sz="2400" dirty="0" smtClean="0"/>
              <a:t> </a:t>
            </a:r>
            <a:r>
              <a:rPr lang="en-US" sz="2400" dirty="0" smtClean="0"/>
              <a:t>      </a:t>
            </a:r>
            <a:r>
              <a:rPr lang="en-US" sz="2400" b="1" baseline="-25000" dirty="0" smtClean="0"/>
              <a:t>F =  -       VT</a:t>
            </a:r>
            <a:r>
              <a:rPr lang="en-US" sz="2400" b="1" baseline="30000" dirty="0" smtClean="0"/>
              <a:t>4</a:t>
            </a:r>
          </a:p>
          <a:p>
            <a:pPr marL="514350" indent="-514350">
              <a:buNone/>
            </a:pPr>
            <a:r>
              <a:rPr lang="en-US" sz="2400" baseline="30000" dirty="0" smtClean="0"/>
              <a:t> </a:t>
            </a:r>
            <a:r>
              <a:rPr lang="en-US" sz="2400" dirty="0" smtClean="0"/>
              <a:t>where, b is constant. Calculate</a:t>
            </a:r>
            <a:r>
              <a:rPr lang="en-US" sz="2400" baseline="30000" dirty="0" smtClean="0"/>
              <a:t>:</a:t>
            </a:r>
          </a:p>
          <a:p>
            <a:pPr marL="514350" indent="-514350">
              <a:buAutoNum type="alphaLcParenR"/>
            </a:pPr>
            <a:r>
              <a:rPr lang="en-US" sz="2400" dirty="0" smtClean="0"/>
              <a:t>The entropy of the photon gas</a:t>
            </a:r>
          </a:p>
          <a:p>
            <a:pPr marL="514350" indent="-514350">
              <a:buAutoNum type="alphaLcParenR"/>
            </a:pPr>
            <a:r>
              <a:rPr lang="en-US" sz="2400" dirty="0" smtClean="0"/>
              <a:t>The </a:t>
            </a:r>
            <a:r>
              <a:rPr lang="en-US" sz="2400" dirty="0" smtClean="0"/>
              <a:t>P</a:t>
            </a:r>
            <a:r>
              <a:rPr lang="en-US" sz="2400" dirty="0" smtClean="0"/>
              <a:t>ressure of the photon gas and it equation of state </a:t>
            </a:r>
          </a:p>
          <a:p>
            <a:pPr marL="514350" indent="-514350">
              <a:buAutoNum type="alphaLcParenR"/>
            </a:pPr>
            <a:r>
              <a:rPr lang="en-US" sz="2400" dirty="0" smtClean="0"/>
              <a:t>The energy of the gas</a:t>
            </a:r>
          </a:p>
          <a:p>
            <a:pPr marL="514350" indent="-514350">
              <a:buAutoNum type="alphaLcParenR"/>
            </a:pPr>
            <a:r>
              <a:rPr lang="en-US" sz="2400" dirty="0" smtClean="0"/>
              <a:t>The chemical potential of the gas</a:t>
            </a:r>
          </a:p>
          <a:p>
            <a:pPr marL="514350" indent="-514350">
              <a:buNone/>
            </a:pPr>
            <a:r>
              <a:rPr lang="en-US" sz="2400" dirty="0" smtClean="0"/>
              <a:t>3. Verify the Maxwell relations for:</a:t>
            </a:r>
          </a:p>
          <a:p>
            <a:pPr marL="514350" indent="-514350">
              <a:buNone/>
            </a:pPr>
            <a:r>
              <a:rPr lang="en-US" sz="2400" dirty="0" smtClean="0"/>
              <a:t> </a:t>
            </a:r>
            <a:r>
              <a:rPr lang="en-US" sz="2400" dirty="0" smtClean="0"/>
              <a:t>            a)   Ideal gas</a:t>
            </a:r>
          </a:p>
          <a:p>
            <a:pPr marL="514350" indent="-514350">
              <a:buNone/>
            </a:pPr>
            <a:r>
              <a:rPr lang="en-US" sz="2400" dirty="0" smtClean="0"/>
              <a:t>            b)   Photon gas</a:t>
            </a:r>
          </a:p>
          <a:p>
            <a:pPr marL="514350" indent="-514350">
              <a:buNone/>
            </a:pPr>
            <a:endParaRPr lang="en-US" sz="2400" dirty="0" smtClean="0"/>
          </a:p>
          <a:p>
            <a:pPr marL="514350" indent="-514350">
              <a:buNone/>
            </a:pPr>
            <a:endParaRPr lang="en-US" sz="2400" baseline="30000" dirty="0" smtClean="0"/>
          </a:p>
          <a:p>
            <a:pPr marL="514350" indent="-514350">
              <a:buNone/>
            </a:pPr>
            <a:endParaRPr lang="en-US" sz="2400" dirty="0" smtClean="0"/>
          </a:p>
          <a:p>
            <a:pPr marL="514350" indent="-514350">
              <a:buNone/>
            </a:pPr>
            <a:endParaRPr lang="en-US" sz="2400" dirty="0" smtClean="0"/>
          </a:p>
          <a:p>
            <a:pPr marL="514350" indent="-514350">
              <a:buNone/>
            </a:pP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42</a:t>
            </a:fld>
            <a:endParaRPr lang="en-US" dirty="0"/>
          </a:p>
        </p:txBody>
      </p:sp>
      <p:sp>
        <p:nvSpPr>
          <p:cNvPr id="481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812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95400" y="2895600"/>
            <a:ext cx="66675" cy="2762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dirty="0" smtClean="0">
                <a:latin typeface="Arial Black" pitchFamily="34" charset="0"/>
              </a:rPr>
              <a:t>State variable and equation of state</a:t>
            </a:r>
            <a:endParaRPr lang="en-US" sz="3600" dirty="0">
              <a:latin typeface="Arial Black" pitchFamily="34" charset="0"/>
            </a:endParaRPr>
          </a:p>
        </p:txBody>
      </p:sp>
      <p:sp>
        <p:nvSpPr>
          <p:cNvPr id="3" name="Content Placeholder 2"/>
          <p:cNvSpPr>
            <a:spLocks noGrp="1"/>
          </p:cNvSpPr>
          <p:nvPr>
            <p:ph idx="1"/>
          </p:nvPr>
        </p:nvSpPr>
        <p:spPr>
          <a:xfrm>
            <a:off x="457200" y="914400"/>
            <a:ext cx="8229600" cy="5211763"/>
          </a:xfrm>
        </p:spPr>
        <p:txBody>
          <a:bodyPr>
            <a:normAutofit fontScale="25000" lnSpcReduction="20000"/>
          </a:bodyPr>
          <a:lstStyle/>
          <a:p>
            <a:pPr algn="just"/>
            <a:r>
              <a:rPr lang="en-US" sz="9600" dirty="0" smtClean="0"/>
              <a:t>A </a:t>
            </a:r>
            <a:r>
              <a:rPr lang="en-US" sz="9600" b="1" dirty="0" smtClean="0"/>
              <a:t>state variable</a:t>
            </a:r>
            <a:r>
              <a:rPr lang="en-US" sz="9600" dirty="0" smtClean="0"/>
              <a:t>: is any thermodynamic quantity that has a well-defined value in any particular state of the system.</a:t>
            </a:r>
          </a:p>
          <a:p>
            <a:pPr algn="just"/>
            <a:r>
              <a:rPr lang="en-US" sz="9600" dirty="0" smtClean="0"/>
              <a:t>State variables are thermodynamic properties which describe equilibrium states. The state variables of equilibrium system are constant in time</a:t>
            </a:r>
          </a:p>
          <a:p>
            <a:pPr algn="just"/>
            <a:r>
              <a:rPr lang="en-US" sz="9600" dirty="0" smtClean="0"/>
              <a:t>Thermodynamic properties are properties that do not depend on the rate which something happens.</a:t>
            </a:r>
          </a:p>
          <a:p>
            <a:pPr>
              <a:buFont typeface="Wingdings" pitchFamily="2" charset="2"/>
              <a:buChar char="Ø"/>
            </a:pPr>
            <a:r>
              <a:rPr lang="en-US" sz="9600" dirty="0" smtClean="0"/>
              <a:t>Some thermodynamic properties are:</a:t>
            </a:r>
          </a:p>
          <a:p>
            <a:pPr>
              <a:buNone/>
            </a:pPr>
            <a:r>
              <a:rPr lang="en-US" sz="9600" dirty="0"/>
              <a:t> </a:t>
            </a:r>
            <a:r>
              <a:rPr lang="en-US" sz="9600" dirty="0" smtClean="0"/>
              <a:t>     Temperature,  Pressure, energy, amount of substance, etc.</a:t>
            </a:r>
          </a:p>
          <a:p>
            <a:pPr>
              <a:buFont typeface="Wingdings" pitchFamily="2" charset="2"/>
              <a:buChar char="Ø"/>
            </a:pPr>
            <a:r>
              <a:rPr lang="en-US" sz="9600" b="1" dirty="0" smtClean="0"/>
              <a:t>State variables </a:t>
            </a:r>
            <a:r>
              <a:rPr lang="en-US" sz="9600" dirty="0" smtClean="0"/>
              <a:t>are parameters characterizing the macroscopic thermodynamic state. These are all extensive or intensive:</a:t>
            </a:r>
          </a:p>
          <a:p>
            <a:r>
              <a:rPr lang="en-US" sz="9600" b="1" dirty="0" smtClean="0"/>
              <a:t>Extensive variable</a:t>
            </a:r>
            <a:r>
              <a:rPr lang="en-US" sz="9600" dirty="0" smtClean="0"/>
              <a:t>: change value when the size (spatial volume and the number of degrees of freedom) is changed: volume V , particle number </a:t>
            </a:r>
            <a:r>
              <a:rPr lang="pt-BR" sz="9600" dirty="0" smtClean="0"/>
              <a:t>N, internal energy U, entropy S, total magnetic </a:t>
            </a:r>
            <a:r>
              <a:rPr lang="en-US" sz="9600" dirty="0" smtClean="0"/>
              <a:t>moment</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algn="just"/>
            <a:r>
              <a:rPr lang="en-US" sz="2800" dirty="0" smtClean="0"/>
              <a:t>For example, electric current and thermal conduction are rates and do not thermodynamic variables. </a:t>
            </a:r>
          </a:p>
          <a:p>
            <a:pPr algn="just"/>
            <a:r>
              <a:rPr lang="en-US" sz="2800" dirty="0" smtClean="0"/>
              <a:t>The purpose of thermodynamics is to describe the properties of various macroscopic systems at or near equilibrium. This is done with the help of several state variables such as internal energy, volume, pressure, number of particles, temperature, entropy, chemical potential.</a:t>
            </a:r>
          </a:p>
          <a:p>
            <a:pPr algn="just"/>
            <a:r>
              <a:rPr lang="en-US" sz="2800" dirty="0" smtClean="0"/>
              <a:t>For a complete description of a macroscopic body (system), it is not enough to specify the identity of the substance. The state of the system must also be specified. The state is completely defined by the values of thermodynamic properties or variables of the system.</a:t>
            </a:r>
            <a:endParaRPr lang="en-US" sz="2800"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3" name="Content Placeholder 2"/>
          <p:cNvSpPr>
            <a:spLocks noGrp="1"/>
          </p:cNvSpPr>
          <p:nvPr>
            <p:ph idx="1"/>
          </p:nvPr>
        </p:nvSpPr>
        <p:spPr>
          <a:xfrm>
            <a:off x="457200" y="990600"/>
            <a:ext cx="8305800" cy="5135563"/>
          </a:xfrm>
        </p:spPr>
        <p:txBody>
          <a:bodyPr/>
          <a:lstStyle/>
          <a:p>
            <a:pPr algn="just"/>
            <a:r>
              <a:rPr lang="en-US" dirty="0" smtClean="0"/>
              <a:t>The state variable are fully determined by the values at the present and do not depend on the past history of the system</a:t>
            </a:r>
          </a:p>
          <a:p>
            <a:pPr algn="just"/>
            <a:r>
              <a:rPr lang="en-US" dirty="0" smtClean="0"/>
              <a:t>In general not all variables need to be specified to define the state of the system because; the variables are interdependent and only a small number can be varied independently. These referred to as independent variables. The rest are dependent variables.  </a:t>
            </a:r>
          </a:p>
          <a:p>
            <a:pPr algn="just"/>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533400" y="914400"/>
            <a:ext cx="8229600" cy="4678363"/>
          </a:xfrm>
        </p:spPr>
        <p:txBody>
          <a:bodyPr>
            <a:normAutofit lnSpcReduction="10000"/>
          </a:bodyPr>
          <a:lstStyle/>
          <a:p>
            <a:pPr algn="just"/>
            <a:r>
              <a:rPr lang="en-US" sz="2400" dirty="0" smtClean="0"/>
              <a:t>For each system there are a certain number of the macroscopic variables (designated the independent variables) which must be given in order to be able to determine all of the other macroscopic variables (referred to as the dependent variables). Although the number is fixed for a given system, there are usually many choices for the particular set of independent variables.</a:t>
            </a:r>
          </a:p>
          <a:p>
            <a:pPr algn="just">
              <a:buNone/>
            </a:pPr>
            <a:r>
              <a:rPr lang="en-US" sz="2400" dirty="0" smtClean="0"/>
              <a:t>     </a:t>
            </a:r>
            <a:r>
              <a:rPr lang="en-US" sz="2400" b="1" dirty="0" smtClean="0"/>
              <a:t>For example :</a:t>
            </a:r>
          </a:p>
          <a:p>
            <a:pPr algn="just"/>
            <a:r>
              <a:rPr lang="en-US" sz="2400" b="1" dirty="0" smtClean="0"/>
              <a:t>simple fluid </a:t>
            </a:r>
            <a:r>
              <a:rPr lang="en-US" sz="2400" dirty="0" smtClean="0"/>
              <a:t>(homogeneous gas or liquid): 2 → independent v P, V or T, P or U, V etc.</a:t>
            </a:r>
          </a:p>
          <a:p>
            <a:pPr algn="just"/>
            <a:r>
              <a:rPr lang="en-US" sz="2400" b="1" dirty="0" smtClean="0"/>
              <a:t>gas of electric dipoles </a:t>
            </a:r>
            <a:r>
              <a:rPr lang="en-US" sz="2400" dirty="0" smtClean="0"/>
              <a:t>: 3 →  independent variables </a:t>
            </a:r>
          </a:p>
          <a:p>
            <a:pPr algn="just">
              <a:buNone/>
            </a:pPr>
            <a:r>
              <a:rPr lang="en-US" sz="2400" dirty="0"/>
              <a:t> </a:t>
            </a:r>
            <a:r>
              <a:rPr lang="en-US" sz="2400" dirty="0" smtClean="0"/>
              <a:t>    P, V, E or T, P,P etc. </a:t>
            </a:r>
            <a:endParaRPr lang="en-US" sz="2400" dirty="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dirty="0" smtClean="0">
                <a:latin typeface="Arial Black" pitchFamily="34" charset="0"/>
              </a:rPr>
              <a:t>Equations of state</a:t>
            </a:r>
            <a:endParaRPr lang="en-US" dirty="0">
              <a:latin typeface="Arial Black" pitchFamily="34" charset="0"/>
            </a:endParaRPr>
          </a:p>
        </p:txBody>
      </p:sp>
      <p:sp>
        <p:nvSpPr>
          <p:cNvPr id="3" name="Content Placeholder 2"/>
          <p:cNvSpPr>
            <a:spLocks noGrp="1"/>
          </p:cNvSpPr>
          <p:nvPr>
            <p:ph idx="1"/>
          </p:nvPr>
        </p:nvSpPr>
        <p:spPr>
          <a:xfrm>
            <a:off x="533400" y="1143000"/>
            <a:ext cx="8229600" cy="5562600"/>
          </a:xfrm>
        </p:spPr>
        <p:txBody>
          <a:bodyPr>
            <a:normAutofit fontScale="25000" lnSpcReduction="20000"/>
          </a:bodyPr>
          <a:lstStyle/>
          <a:p>
            <a:pPr algn="just"/>
            <a:r>
              <a:rPr lang="en-US" sz="9600" dirty="0" smtClean="0"/>
              <a:t>Relationships, expressing intensive parameters in terms of the independent extensive parameters, are called equations of state.</a:t>
            </a:r>
          </a:p>
          <a:p>
            <a:pPr algn="just"/>
            <a:r>
              <a:rPr lang="en-US" sz="9600" dirty="0" smtClean="0"/>
              <a:t>The equation of state of thermodynamic system expresses the fact that not all of its state variables are independent.</a:t>
            </a:r>
          </a:p>
          <a:p>
            <a:pPr algn="just"/>
            <a:r>
              <a:rPr lang="en-US" sz="9600" dirty="0" smtClean="0"/>
              <a:t>Consider a system described by two state variables X and Y, apart from the temperature T.</a:t>
            </a:r>
          </a:p>
          <a:p>
            <a:pPr algn="just"/>
            <a:r>
              <a:rPr lang="en-US" sz="9600" dirty="0" smtClean="0"/>
              <a:t>For example, an ideal gas is describes by the values X= V(volume) and Y= P (pressure).suppose the system is initially in equilibrium at T. For the system to remain in equilibrium, a given variation of X must be accompanied by a specific variation in Y.</a:t>
            </a:r>
          </a:p>
          <a:p>
            <a:pPr algn="just"/>
            <a:r>
              <a:rPr lang="en-US" sz="9600" dirty="0" smtClean="0"/>
              <a:t>If Y is not varied by this amount, the system goes out of equilibrium.</a:t>
            </a:r>
          </a:p>
          <a:p>
            <a:r>
              <a:rPr lang="en-US" sz="9600" dirty="0" smtClean="0"/>
              <a:t>There must , therefore exist an equation of state :</a:t>
            </a:r>
          </a:p>
          <a:p>
            <a:pPr lvl="3">
              <a:buFont typeface="Wingdings" pitchFamily="2" charset="2"/>
              <a:buChar char="Ø"/>
            </a:pPr>
            <a:r>
              <a:rPr lang="en-US" sz="9600" dirty="0" smtClean="0"/>
              <a:t>f(X, Y, T) = 0, relating X, Y and T for all equilibrium configuration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F3D96290-09A7-4AAF-A374-C2500F6742CF}"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1734</TotalTime>
  <Words>3397</Words>
  <Application>Microsoft Office PowerPoint</Application>
  <PresentationFormat>On-screen Show (4:3)</PresentationFormat>
  <Paragraphs>311</Paragraphs>
  <Slides>42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Office Theme</vt:lpstr>
      <vt:lpstr>Document</vt:lpstr>
      <vt:lpstr>CHAPTER 1  REVIEW OF THERMODYNAMICS</vt:lpstr>
      <vt:lpstr>THERMODYNAMICS</vt:lpstr>
      <vt:lpstr>Cont…</vt:lpstr>
      <vt:lpstr>Cont…</vt:lpstr>
      <vt:lpstr>State variable and equation of state</vt:lpstr>
      <vt:lpstr>Cont…</vt:lpstr>
      <vt:lpstr> Cont… </vt:lpstr>
      <vt:lpstr>Cont…</vt:lpstr>
      <vt:lpstr>Equations of state</vt:lpstr>
      <vt:lpstr>Cont…</vt:lpstr>
      <vt:lpstr>Laws of thermodynamics</vt:lpstr>
      <vt:lpstr>Cont…</vt:lpstr>
      <vt:lpstr>Cont…</vt:lpstr>
      <vt:lpstr>Cont…</vt:lpstr>
      <vt:lpstr>Cont…</vt:lpstr>
      <vt:lpstr>Cont…</vt:lpstr>
      <vt:lpstr>Thermodynamic potentials</vt:lpstr>
      <vt:lpstr> Internal energy (E or U)  </vt:lpstr>
      <vt:lpstr>Cont…</vt:lpstr>
      <vt:lpstr>Cont…</vt:lpstr>
      <vt:lpstr>Enthalpy (H)</vt:lpstr>
      <vt:lpstr>Helmholtz free energy(F)</vt:lpstr>
      <vt:lpstr>Gibbs free energy(G)</vt:lpstr>
      <vt:lpstr>Landau potential(Ω)</vt:lpstr>
      <vt:lpstr>MAXWELLS RELATIONS</vt:lpstr>
      <vt:lpstr>The Gibbs-Duhem relation</vt:lpstr>
      <vt:lpstr> Thermodynamic response functions </vt:lpstr>
      <vt:lpstr>Cont…</vt:lpstr>
      <vt:lpstr>Cont…</vt:lpstr>
      <vt:lpstr>Cont…</vt:lpstr>
      <vt:lpstr>Cont…</vt:lpstr>
      <vt:lpstr>Cont…</vt:lpstr>
      <vt:lpstr>Thermodynamic Equilibrium and Conditions for Equilibrium</vt:lpstr>
      <vt:lpstr>Conditions for Equilibrium</vt:lpstr>
      <vt:lpstr>Thermodynamics of Phase Transition</vt:lpstr>
      <vt:lpstr>Cont…</vt:lpstr>
      <vt:lpstr>Cont…</vt:lpstr>
      <vt:lpstr>Cont…</vt:lpstr>
      <vt:lpstr>Cont…</vt:lpstr>
      <vt:lpstr>Cont…</vt:lpstr>
      <vt:lpstr>Phase coexistence</vt:lpstr>
      <vt:lpstr>Exercise</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REVIEW OF THERMODYNAMICS</dc:title>
  <dc:creator>DMU</dc:creator>
  <cp:lastModifiedBy>DMU</cp:lastModifiedBy>
  <cp:revision>142</cp:revision>
  <dcterms:created xsi:type="dcterms:W3CDTF">2020-03-03T08:18:08Z</dcterms:created>
  <dcterms:modified xsi:type="dcterms:W3CDTF">2020-03-09T09:11:49Z</dcterms:modified>
</cp:coreProperties>
</file>