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72" r:id="rId4"/>
    <p:sldId id="267" r:id="rId5"/>
    <p:sldId id="268" r:id="rId6"/>
    <p:sldId id="274" r:id="rId7"/>
    <p:sldId id="275" r:id="rId8"/>
    <p:sldId id="276" r:id="rId9"/>
    <p:sldId id="277" r:id="rId10"/>
    <p:sldId id="280" r:id="rId11"/>
    <p:sldId id="281" r:id="rId12"/>
    <p:sldId id="282" r:id="rId13"/>
    <p:sldId id="269" r:id="rId14"/>
    <p:sldId id="263" r:id="rId15"/>
    <p:sldId id="258" r:id="rId16"/>
    <p:sldId id="264" r:id="rId17"/>
    <p:sldId id="259" r:id="rId18"/>
    <p:sldId id="262" r:id="rId19"/>
    <p:sldId id="260" r:id="rId20"/>
    <p:sldId id="261" r:id="rId21"/>
    <p:sldId id="271" r:id="rId22"/>
    <p:sldId id="26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10" d="100"/>
          <a:sy n="110" d="100"/>
        </p:scale>
        <p:origin x="-132" y="18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DA8A14-164E-47DF-9154-8DCC948732B0}" type="datetimeFigureOut">
              <a:rPr lang="en-US" smtClean="0"/>
              <a:pPr/>
              <a:t>5/8/2020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AC0C52-5E52-4963-805B-429F8A059BD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AC0C52-5E52-4963-805B-429F8A059BD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4F22FE-83A3-436B-8145-A01284C54C17}" type="datetime1">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09ADF-01B1-4787-AE8A-826BF81232D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505FD-E63C-432F-A397-DF3F5BA6CF74}" type="datetime1">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09ADF-01B1-4787-AE8A-826BF81232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E6BD0-0CE5-4C08-BF75-C1D97CEDD8BF}" type="datetime1">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09ADF-01B1-4787-AE8A-826BF81232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EA36DE-2588-4AA9-961F-FE484948590A}" type="datetime1">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09ADF-01B1-4787-AE8A-826BF81232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4BC122-34B7-4ED3-899F-5F6D5EA62DB0}" type="datetime1">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09ADF-01B1-4787-AE8A-826BF81232D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A3FD7E-FBC5-450C-8A57-B6D6DD17FC24}" type="datetime1">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09ADF-01B1-4787-AE8A-826BF81232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521EB2-8316-4683-938D-C3FEEAC679B7}" type="datetime1">
              <a:rPr lang="en-US" smtClean="0"/>
              <a:pPr/>
              <a:t>5/8/2020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909ADF-01B1-4787-AE8A-826BF81232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7B2C28-3F54-4F57-86C1-4923DC989326}" type="datetime1">
              <a:rPr lang="en-US" smtClean="0"/>
              <a:pPr/>
              <a:t>5/8/2020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909ADF-01B1-4787-AE8A-826BF81232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C61442-5BB2-474A-AB36-488CDC8BA76B}" type="datetime1">
              <a:rPr lang="en-US" smtClean="0"/>
              <a:pPr/>
              <a:t>5/8/2020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909ADF-01B1-4787-AE8A-826BF81232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305EB7-9660-4510-B0B8-BE5E1217F991}" type="datetime1">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09ADF-01B1-4787-AE8A-826BF81232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4CFBF2-B2BE-404D-A614-99244FECD5E4}" type="datetime1">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09ADF-01B1-4787-AE8A-826BF81232D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005D3-6B3F-41BB-AD02-435B44430E68}" type="datetime1">
              <a:rPr lang="en-US" smtClean="0"/>
              <a:pPr/>
              <a:t>5/8/2020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909ADF-01B1-4787-AE8A-826BF81232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fda.gov/Food/FoodSafety/Product-SpecificInformation/Seafood/RegulatoryFishEncyclopediaRFE/default.htm" TargetMode="External"/><Relationship Id="rId2" Type="http://schemas.openxmlformats.org/officeDocument/2006/relationships/hyperlink" Target="http://www.britannica.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0"/>
            <a:ext cx="7772400" cy="1470025"/>
          </a:xfrm>
        </p:spPr>
        <p:txBody>
          <a:bodyPr/>
          <a:lstStyle/>
          <a:p>
            <a:r>
              <a:rPr lang="en-US" b="1" dirty="0" smtClean="0">
                <a:latin typeface="Times New Roman" pitchFamily="18" charset="0"/>
                <a:cs typeface="Times New Roman" pitchFamily="18" charset="0"/>
              </a:rPr>
              <a:t>CHAPTER THREE</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3505200"/>
            <a:ext cx="7086600" cy="1752600"/>
          </a:xfrm>
        </p:spPr>
        <p:txBody>
          <a:bodyPr/>
          <a:lstStyle/>
          <a:p>
            <a:endParaRPr lang="en-US" b="1" dirty="0" smtClean="0">
              <a:solidFill>
                <a:schemeClr val="tx1"/>
              </a:solidFill>
              <a:latin typeface="Times New Roman" pitchFamily="18" charset="0"/>
              <a:cs typeface="Times New Roman" pitchFamily="18" charset="0"/>
            </a:endParaRPr>
          </a:p>
          <a:p>
            <a:r>
              <a:rPr lang="en-US" b="1" dirty="0" smtClean="0">
                <a:solidFill>
                  <a:schemeClr val="tx1"/>
                </a:solidFill>
                <a:latin typeface="Times New Roman" pitchFamily="18" charset="0"/>
                <a:cs typeface="Times New Roman" pitchFamily="18" charset="0"/>
              </a:rPr>
              <a:t>USE OF CHEMICAL LITERATURE </a:t>
            </a:r>
            <a:endParaRPr lang="en-US" b="1" dirty="0">
              <a:solidFill>
                <a:schemeClr val="tx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FA909ADF-01B1-4787-AE8A-826BF81232D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A909ADF-01B1-4787-AE8A-826BF81232DF}" type="slidenum">
              <a:rPr lang="en-US" smtClean="0"/>
              <a:pPr/>
              <a:t>10</a:t>
            </a:fld>
            <a:endParaRPr lang="en-US"/>
          </a:p>
        </p:txBody>
      </p:sp>
      <p:pic>
        <p:nvPicPr>
          <p:cNvPr id="2050" name="Picture 2" descr="G:\Files are hidden by Trojan\Research method\Refer\NEW PPT\lit. review\literature-review-in-research-39-638.jpg"/>
          <p:cNvPicPr>
            <a:picLocks noChangeAspect="1" noChangeArrowheads="1"/>
          </p:cNvPicPr>
          <p:nvPr/>
        </p:nvPicPr>
        <p:blipFill>
          <a:blip r:embed="rId2"/>
          <a:srcRect/>
          <a:stretch>
            <a:fillRect/>
          </a:stretch>
        </p:blipFill>
        <p:spPr bwMode="auto">
          <a:xfrm>
            <a:off x="457200" y="228600"/>
            <a:ext cx="8153400" cy="6096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latin typeface="Times New Roman" pitchFamily="18" charset="0"/>
                <a:cs typeface="Times New Roman" pitchFamily="18" charset="0"/>
              </a:rPr>
              <a:t>Points to be considered for literature review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839200" cy="5715000"/>
          </a:xfrm>
        </p:spPr>
        <p:txBody>
          <a:bodyPr>
            <a:normAutofit fontScale="92500" lnSpcReduction="20000"/>
          </a:bodyPr>
          <a:lstStyle/>
          <a:p>
            <a:r>
              <a:rPr lang="en-US" b="1" dirty="0" smtClean="0">
                <a:latin typeface="Times New Roman" pitchFamily="18" charset="0"/>
                <a:cs typeface="Times New Roman" pitchFamily="18" charset="0"/>
              </a:rPr>
              <a:t>Be specific and be succinct: </a:t>
            </a:r>
            <a:r>
              <a:rPr lang="en-US" dirty="0" smtClean="0">
                <a:latin typeface="Times New Roman" pitchFamily="18" charset="0"/>
                <a:cs typeface="Times New Roman" pitchFamily="18" charset="0"/>
              </a:rPr>
              <a:t>Briefly state specific findings, methodologies used, or important points</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Be selective: </a:t>
            </a:r>
            <a:r>
              <a:rPr lang="en-US" dirty="0" smtClean="0">
                <a:latin typeface="Times New Roman" pitchFamily="18" charset="0"/>
                <a:cs typeface="Times New Roman" pitchFamily="18" charset="0"/>
              </a:rPr>
              <a:t>the most important points must be mentioned in each work of review</a:t>
            </a:r>
          </a:p>
          <a:p>
            <a:r>
              <a:rPr lang="en-US" b="1" dirty="0" smtClean="0">
                <a:latin typeface="Times New Roman" pitchFamily="18" charset="0"/>
                <a:cs typeface="Times New Roman" pitchFamily="18" charset="0"/>
              </a:rPr>
              <a:t>Focus of current topics:   </a:t>
            </a:r>
            <a:r>
              <a:rPr lang="en-US" dirty="0" smtClean="0">
                <a:latin typeface="Times New Roman" pitchFamily="18" charset="0"/>
                <a:cs typeface="Times New Roman" pitchFamily="18" charset="0"/>
              </a:rPr>
              <a:t>is that a more recent work, if not current, then if it is important for historical background</a:t>
            </a:r>
          </a:p>
          <a:p>
            <a:r>
              <a:rPr lang="en-US" b="1" dirty="0" smtClean="0">
                <a:latin typeface="Times New Roman" pitchFamily="18" charset="0"/>
                <a:cs typeface="Times New Roman" pitchFamily="18" charset="0"/>
              </a:rPr>
              <a:t>Ensure evidence for claims: </a:t>
            </a:r>
            <a:r>
              <a:rPr lang="en-US" dirty="0" smtClean="0">
                <a:latin typeface="Times New Roman" pitchFamily="18" charset="0"/>
                <a:cs typeface="Times New Roman" pitchFamily="18" charset="0"/>
              </a:rPr>
              <a:t>what evidence and what type of (experimental, statistical etc) evidences are offered? Is the evidence relevant and sufficient? What arguments are given? What assumptions are made and are they warranted?  </a:t>
            </a:r>
          </a:p>
          <a:p>
            <a:r>
              <a:rPr lang="en-US" b="1" dirty="0" smtClean="0">
                <a:latin typeface="Times New Roman" pitchFamily="18" charset="0"/>
                <a:cs typeface="Times New Roman" pitchFamily="18" charset="0"/>
              </a:rPr>
              <a:t>Focus on sources of evidence: </a:t>
            </a:r>
            <a:r>
              <a:rPr lang="en-US" dirty="0" smtClean="0">
                <a:latin typeface="Times New Roman" pitchFamily="18" charset="0"/>
                <a:cs typeface="Times New Roman" pitchFamily="18" charset="0"/>
              </a:rPr>
              <a:t>ensure the reliability of sources of evidence </a:t>
            </a:r>
          </a:p>
        </p:txBody>
      </p:sp>
      <p:sp>
        <p:nvSpPr>
          <p:cNvPr id="4" name="Slide Number Placeholder 3"/>
          <p:cNvSpPr>
            <a:spLocks noGrp="1"/>
          </p:cNvSpPr>
          <p:nvPr>
            <p:ph type="sldNum" sz="quarter" idx="12"/>
          </p:nvPr>
        </p:nvSpPr>
        <p:spPr/>
        <p:txBody>
          <a:bodyPr/>
          <a:lstStyle/>
          <a:p>
            <a:fld id="{FA909ADF-01B1-4787-AE8A-826BF81232D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fontScale="85000" lnSpcReduction="20000"/>
          </a:bodyPr>
          <a:lstStyle/>
          <a:p>
            <a:r>
              <a:rPr lang="en-US" b="1" dirty="0" smtClean="0">
                <a:latin typeface="Times New Roman" pitchFamily="18" charset="0"/>
                <a:cs typeface="Times New Roman" pitchFamily="18" charset="0"/>
              </a:rPr>
              <a:t>Account of contrary evidence: </a:t>
            </a:r>
            <a:r>
              <a:rPr lang="en-US" dirty="0" smtClean="0">
                <a:latin typeface="Times New Roman" pitchFamily="18" charset="0"/>
                <a:cs typeface="Times New Roman" pitchFamily="18" charset="0"/>
              </a:rPr>
              <a:t>Does the author take into account contrary or conflicting evidence and arguments</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Reference citations: </a:t>
            </a:r>
            <a:r>
              <a:rPr lang="en-US" dirty="0" smtClean="0">
                <a:latin typeface="Times New Roman" pitchFamily="18" charset="0"/>
                <a:cs typeface="Times New Roman" pitchFamily="18" charset="0"/>
              </a:rPr>
              <a:t>any references cited in the literature review must be included in the bibliography </a:t>
            </a:r>
          </a:p>
          <a:p>
            <a:r>
              <a:rPr lang="en-US" b="1" dirty="0" smtClean="0">
                <a:latin typeface="Times New Roman" pitchFamily="18" charset="0"/>
                <a:cs typeface="Times New Roman" pitchFamily="18" charset="0"/>
              </a:rPr>
              <a:t>Avoid abbreviations technical terms or jargons </a:t>
            </a:r>
          </a:p>
          <a:p>
            <a:r>
              <a:rPr lang="en-US" b="1" dirty="0" smtClean="0">
                <a:latin typeface="Times New Roman" pitchFamily="18" charset="0"/>
                <a:cs typeface="Times New Roman" pitchFamily="18" charset="0"/>
              </a:rPr>
              <a:t>Simple and accurate sentence structure and avoid errors of grammar and punctuation </a:t>
            </a:r>
          </a:p>
          <a:p>
            <a:r>
              <a:rPr lang="en-US" b="1" dirty="0" smtClean="0">
                <a:latin typeface="Times New Roman" pitchFamily="18" charset="0"/>
                <a:cs typeface="Times New Roman" pitchFamily="18" charset="0"/>
              </a:rPr>
              <a:t>Referring original sources: </a:t>
            </a:r>
            <a:r>
              <a:rPr lang="en-US" dirty="0" smtClean="0">
                <a:latin typeface="Times New Roman" pitchFamily="18" charset="0"/>
                <a:cs typeface="Times New Roman" pitchFamily="18" charset="0"/>
              </a:rPr>
              <a:t>if the reference author refers to another source whose ideas are relevant it is better to track and use that original reference</a:t>
            </a:r>
          </a:p>
          <a:p>
            <a:pPr>
              <a:buNone/>
            </a:pPr>
            <a:r>
              <a:rPr lang="en-US" sz="3600" b="1" dirty="0" smtClean="0">
                <a:latin typeface="Times New Roman" pitchFamily="18" charset="0"/>
                <a:cs typeface="Times New Roman" pitchFamily="18" charset="0"/>
              </a:rPr>
              <a:t>Approaches to organizing the scientific literature</a:t>
            </a:r>
          </a:p>
          <a:p>
            <a:pPr>
              <a:buFont typeface="Wingdings" pitchFamily="2" charset="2"/>
              <a:buChar char="Ø"/>
            </a:pPr>
            <a:r>
              <a:rPr lang="en-US" b="1" dirty="0" smtClean="0">
                <a:latin typeface="Times New Roman" pitchFamily="18" charset="0"/>
                <a:cs typeface="Times New Roman" pitchFamily="18" charset="0"/>
              </a:rPr>
              <a:t>Classification and Data Collection</a:t>
            </a:r>
            <a:r>
              <a:rPr lang="en-US" dirty="0" smtClean="0">
                <a:latin typeface="Times New Roman" pitchFamily="18" charset="0"/>
                <a:cs typeface="Times New Roman" pitchFamily="18" charset="0"/>
              </a:rPr>
              <a:t>:- Physically grouping</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related data by some common element.</a:t>
            </a:r>
          </a:p>
          <a:p>
            <a:pPr>
              <a:buFont typeface="Wingdings" pitchFamily="2" charset="2"/>
              <a:buChar char="Ø"/>
            </a:pPr>
            <a:r>
              <a:rPr lang="en-US" b="1" dirty="0" smtClean="0">
                <a:latin typeface="Times New Roman" pitchFamily="18" charset="0"/>
                <a:cs typeface="Times New Roman" pitchFamily="18" charset="0"/>
              </a:rPr>
              <a:t>Indexing:- </a:t>
            </a:r>
            <a:r>
              <a:rPr lang="en-US" dirty="0" smtClean="0">
                <a:latin typeface="Times New Roman" pitchFamily="18" charset="0"/>
                <a:cs typeface="Times New Roman" pitchFamily="18" charset="0"/>
              </a:rPr>
              <a:t>Creating pointers</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to the original literature based on some piece of information in the original. </a:t>
            </a:r>
          </a:p>
          <a:p>
            <a:pPr>
              <a:buNone/>
            </a:pPr>
            <a:r>
              <a:rPr lang="en-US" dirty="0" smtClean="0">
                <a:latin typeface="Times New Roman" pitchFamily="18" charset="0"/>
                <a:cs typeface="Times New Roman" pitchFamily="18" charset="0"/>
              </a:rPr>
              <a:t> e.g. author names or subject terms. </a:t>
            </a:r>
            <a:r>
              <a:rPr lang="en-US" b="1" dirty="0" smtClean="0">
                <a:latin typeface="Times New Roman" pitchFamily="18" charset="0"/>
                <a:cs typeface="Times New Roman" pitchFamily="18" charset="0"/>
              </a:rPr>
              <a:t>  </a:t>
            </a:r>
          </a:p>
        </p:txBody>
      </p:sp>
      <p:sp>
        <p:nvSpPr>
          <p:cNvPr id="4" name="Slide Number Placeholder 3"/>
          <p:cNvSpPr>
            <a:spLocks noGrp="1"/>
          </p:cNvSpPr>
          <p:nvPr>
            <p:ph type="sldNum" sz="quarter" idx="12"/>
          </p:nvPr>
        </p:nvSpPr>
        <p:spPr/>
        <p:txBody>
          <a:bodyPr/>
          <a:lstStyle/>
          <a:p>
            <a:fld id="{FA909ADF-01B1-4787-AE8A-826BF81232DF}"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Data Collections</a:t>
            </a: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endParaRPr lang="en-US" sz="3600" dirty="0"/>
          </a:p>
        </p:txBody>
      </p:sp>
      <p:sp>
        <p:nvSpPr>
          <p:cNvPr id="3" name="Content Placeholder 2"/>
          <p:cNvSpPr>
            <a:spLocks noGrp="1"/>
          </p:cNvSpPr>
          <p:nvPr>
            <p:ph idx="1"/>
          </p:nvPr>
        </p:nvSpPr>
        <p:spPr>
          <a:xfrm>
            <a:off x="152400" y="762000"/>
            <a:ext cx="8839200" cy="6096000"/>
          </a:xfrm>
        </p:spPr>
        <p:txBody>
          <a:bodyPr>
            <a:noAutofit/>
          </a:bodyPr>
          <a:lstStyle/>
          <a:p>
            <a:pPr>
              <a:buFont typeface="Wingdings" pitchFamily="2" charset="2"/>
              <a:buChar char="ü"/>
            </a:pPr>
            <a:r>
              <a:rPr lang="en-US" sz="2400" b="1" dirty="0" smtClean="0">
                <a:latin typeface="Times New Roman" pitchFamily="18" charset="0"/>
                <a:cs typeface="Times New Roman" pitchFamily="18" charset="0"/>
              </a:rPr>
              <a:t>Data Collections </a:t>
            </a:r>
            <a:r>
              <a:rPr lang="en-US" sz="2400" dirty="0" smtClean="0">
                <a:latin typeface="Times New Roman" pitchFamily="18" charset="0"/>
                <a:cs typeface="Times New Roman" pitchFamily="18" charset="0"/>
              </a:rPr>
              <a:t>are a form of secondary literature in which an editor selects information from primary sources and arranges it to facilitate a particular type of access</a:t>
            </a:r>
          </a:p>
          <a:p>
            <a:pPr>
              <a:buFont typeface="Wingdings" pitchFamily="2" charset="2"/>
              <a:buChar char="ü"/>
            </a:pPr>
            <a:r>
              <a:rPr lang="en-US" sz="2400" dirty="0" smtClean="0">
                <a:latin typeface="Times New Roman" pitchFamily="18" charset="0"/>
                <a:cs typeface="Times New Roman" pitchFamily="18" charset="0"/>
              </a:rPr>
              <a:t>The data are reviewed and evaluated by the editors before inclusion</a:t>
            </a:r>
          </a:p>
          <a:p>
            <a:pPr>
              <a:buFont typeface="Wingdings" pitchFamily="2" charset="2"/>
              <a:buChar char="ü"/>
            </a:pPr>
            <a:r>
              <a:rPr lang="en-US" sz="2400" dirty="0" smtClean="0">
                <a:latin typeface="Times New Roman" pitchFamily="18" charset="0"/>
                <a:cs typeface="Times New Roman" pitchFamily="18" charset="0"/>
              </a:rPr>
              <a:t>The right data collection can be more useful than searching primary sources</a:t>
            </a:r>
          </a:p>
          <a:p>
            <a:pPr>
              <a:buNone/>
            </a:pPr>
            <a:r>
              <a:rPr lang="en-US" sz="2400" b="1" dirty="0" smtClean="0">
                <a:latin typeface="Times New Roman" pitchFamily="18" charset="0"/>
                <a:cs typeface="Times New Roman" pitchFamily="18" charset="0"/>
              </a:rPr>
              <a:t>Types of data collections</a:t>
            </a:r>
          </a:p>
          <a:p>
            <a:pPr>
              <a:buFont typeface="Wingdings" pitchFamily="2" charset="2"/>
              <a:buChar char="ü"/>
            </a:pPr>
            <a:r>
              <a:rPr lang="en-US" sz="2400" dirty="0" smtClean="0">
                <a:latin typeface="Times New Roman" pitchFamily="18" charset="0"/>
                <a:cs typeface="Times New Roman" pitchFamily="18" charset="0"/>
              </a:rPr>
              <a:t>Dictionaries</a:t>
            </a:r>
          </a:p>
          <a:p>
            <a:pPr lvl="1">
              <a:buFont typeface="Wingdings" pitchFamily="2" charset="2"/>
              <a:buChar char="ü"/>
            </a:pPr>
            <a:r>
              <a:rPr lang="en-US" sz="2400" dirty="0" smtClean="0">
                <a:latin typeface="Times New Roman" pitchFamily="18" charset="0"/>
                <a:cs typeface="Times New Roman" pitchFamily="18" charset="0"/>
              </a:rPr>
              <a:t>Encyclopedias</a:t>
            </a:r>
          </a:p>
          <a:p>
            <a:pPr lvl="1">
              <a:buFont typeface="Wingdings" pitchFamily="2" charset="2"/>
              <a:buChar char="ü"/>
            </a:pPr>
            <a:r>
              <a:rPr lang="en-US" sz="2400" dirty="0" smtClean="0">
                <a:latin typeface="Times New Roman" pitchFamily="18" charset="0"/>
                <a:cs typeface="Times New Roman" pitchFamily="18" charset="0"/>
              </a:rPr>
              <a:t>Physical data collections (including spectra collections)</a:t>
            </a:r>
          </a:p>
          <a:p>
            <a:pPr lvl="1">
              <a:buFont typeface="Wingdings" pitchFamily="2" charset="2"/>
              <a:buChar char="ü"/>
            </a:pPr>
            <a:r>
              <a:rPr lang="en-US" sz="2400" dirty="0" smtClean="0">
                <a:latin typeface="Times New Roman" pitchFamily="18" charset="0"/>
                <a:cs typeface="Times New Roman" pitchFamily="18" charset="0"/>
              </a:rPr>
              <a:t>Reaction and synthesis guides</a:t>
            </a:r>
          </a:p>
          <a:p>
            <a:pPr lvl="1">
              <a:buFont typeface="Wingdings" pitchFamily="2" charset="2"/>
              <a:buChar char="ü"/>
            </a:pPr>
            <a:r>
              <a:rPr lang="en-US" sz="2400" dirty="0" smtClean="0">
                <a:latin typeface="Times New Roman" pitchFamily="18" charset="0"/>
                <a:cs typeface="Times New Roman" pitchFamily="18" charset="0"/>
              </a:rPr>
              <a:t>Analytical methods guides</a:t>
            </a:r>
          </a:p>
          <a:p>
            <a:pPr lvl="1">
              <a:buFont typeface="Wingdings" pitchFamily="2" charset="2"/>
              <a:buChar char="ü"/>
            </a:pPr>
            <a:r>
              <a:rPr lang="en-US" sz="2400" dirty="0" smtClean="0">
                <a:latin typeface="Times New Roman" pitchFamily="18" charset="0"/>
                <a:cs typeface="Times New Roman" pitchFamily="18" charset="0"/>
              </a:rPr>
              <a:t>Comprehensive works</a:t>
            </a:r>
          </a:p>
          <a:p>
            <a:pPr lvl="1">
              <a:buFont typeface="Wingdings" pitchFamily="2" charset="2"/>
              <a:buChar char="ü"/>
            </a:pPr>
            <a:r>
              <a:rPr lang="en-US" sz="2400" dirty="0" smtClean="0">
                <a:latin typeface="Times New Roman" pitchFamily="18" charset="0"/>
                <a:cs typeface="Times New Roman" pitchFamily="18" charset="0"/>
              </a:rPr>
              <a:t>Secondary Sources</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FA909ADF-01B1-4787-AE8A-826BF81232D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b="1" dirty="0" smtClean="0">
                <a:latin typeface="Times New Roman" pitchFamily="18" charset="0"/>
                <a:cs typeface="Times New Roman" pitchFamily="18" charset="0"/>
              </a:rPr>
              <a:t>BOOK</a:t>
            </a:r>
            <a:r>
              <a:rPr lang="en-US" dirty="0" smtClean="0"/>
              <a:t> </a:t>
            </a:r>
            <a:endParaRPr lang="en-US" dirty="0"/>
          </a:p>
        </p:txBody>
      </p:sp>
      <p:sp>
        <p:nvSpPr>
          <p:cNvPr id="3" name="Content Placeholder 2"/>
          <p:cNvSpPr>
            <a:spLocks noGrp="1"/>
          </p:cNvSpPr>
          <p:nvPr>
            <p:ph idx="1"/>
          </p:nvPr>
        </p:nvSpPr>
        <p:spPr>
          <a:xfrm>
            <a:off x="152400" y="914400"/>
            <a:ext cx="8991600" cy="5791200"/>
          </a:xfrm>
        </p:spPr>
        <p:txBody>
          <a:bodyPr>
            <a:normAutofit fontScale="70000" lnSpcReduction="20000"/>
          </a:bodyPr>
          <a:lstStyle/>
          <a:p>
            <a:pPr algn="just"/>
            <a:r>
              <a:rPr lang="en-MY" dirty="0" smtClean="0">
                <a:latin typeface="Times New Roman" pitchFamily="18" charset="0"/>
                <a:cs typeface="Times New Roman" pitchFamily="18" charset="0"/>
              </a:rPr>
              <a:t>Books are detailed materials with many pages </a:t>
            </a:r>
            <a:r>
              <a:rPr lang="en-MY" b="1" dirty="0" smtClean="0">
                <a:latin typeface="Times New Roman" pitchFamily="18" charset="0"/>
                <a:cs typeface="Times New Roman" pitchFamily="18" charset="0"/>
              </a:rPr>
              <a:t>(100pages or more) </a:t>
            </a:r>
            <a:r>
              <a:rPr lang="en-MY" dirty="0" smtClean="0">
                <a:latin typeface="Times New Roman" pitchFamily="18" charset="0"/>
                <a:cs typeface="Times New Roman" pitchFamily="18" charset="0"/>
              </a:rPr>
              <a:t>on a particular subject. They can be a collection of papers written by one author or several authors. </a:t>
            </a:r>
          </a:p>
          <a:p>
            <a:pPr algn="just"/>
            <a:r>
              <a:rPr lang="en-MY" dirty="0" smtClean="0">
                <a:latin typeface="Times New Roman" pitchFamily="18" charset="0"/>
                <a:cs typeface="Times New Roman" pitchFamily="18" charset="0"/>
              </a:rPr>
              <a:t>PhD theses can be published as an academic book. </a:t>
            </a:r>
          </a:p>
          <a:p>
            <a:pPr algn="just">
              <a:buNone/>
            </a:pPr>
            <a:r>
              <a:rPr lang="en-US" sz="3600" b="1" dirty="0" smtClean="0">
                <a:latin typeface="Times New Roman" pitchFamily="18" charset="0"/>
                <a:cs typeface="Times New Roman" pitchFamily="18" charset="0"/>
              </a:rPr>
              <a:t>Yearbooks</a:t>
            </a:r>
          </a:p>
          <a:p>
            <a:pPr algn="just">
              <a:buFont typeface="Wingdings" pitchFamily="2" charset="2"/>
              <a:buChar char="Ø"/>
            </a:pPr>
            <a:r>
              <a:rPr lang="en-US" dirty="0" smtClean="0">
                <a:latin typeface="Times New Roman" pitchFamily="18" charset="0"/>
                <a:cs typeface="Times New Roman" pitchFamily="18" charset="0"/>
              </a:rPr>
              <a:t>Is an annual publication that provides recent information on a subject.</a:t>
            </a:r>
          </a:p>
          <a:p>
            <a:pPr algn="just">
              <a:buFont typeface="Wingdings" pitchFamily="2" charset="2"/>
              <a:buChar char="Ø"/>
            </a:pPr>
            <a:r>
              <a:rPr lang="en-US" dirty="0" smtClean="0">
                <a:latin typeface="Times New Roman" pitchFamily="18" charset="0"/>
                <a:cs typeface="Times New Roman" pitchFamily="18" charset="0"/>
              </a:rPr>
              <a:t>It may serve as a regular update to a larger work or it may be an annual update of research in a certain field.</a:t>
            </a:r>
          </a:p>
          <a:p>
            <a:pPr algn="just">
              <a:buFont typeface="Wingdings" pitchFamily="2" charset="2"/>
              <a:buChar char="Ø"/>
            </a:pPr>
            <a:r>
              <a:rPr lang="en-US" dirty="0" smtClean="0">
                <a:latin typeface="Times New Roman" pitchFamily="18" charset="0"/>
                <a:cs typeface="Times New Roman" pitchFamily="18" charset="0"/>
              </a:rPr>
              <a:t>The Review of Research in Education is a specialized yearbook that provides educators with current research articles on a variety of topics.</a:t>
            </a:r>
          </a:p>
          <a:p>
            <a:pPr algn="just">
              <a:buNone/>
            </a:pPr>
            <a:r>
              <a:rPr lang="en-US" sz="3600" b="1" dirty="0" smtClean="0">
                <a:latin typeface="Times New Roman" pitchFamily="18" charset="0"/>
                <a:cs typeface="Times New Roman" pitchFamily="18" charset="0"/>
              </a:rPr>
              <a:t>Handbooks</a:t>
            </a:r>
          </a:p>
          <a:p>
            <a:pPr algn="just">
              <a:buFont typeface="Wingdings" pitchFamily="2" charset="2"/>
              <a:buChar char="Ø"/>
            </a:pPr>
            <a:r>
              <a:rPr lang="en-US" dirty="0" smtClean="0">
                <a:latin typeface="Times New Roman" pitchFamily="18" charset="0"/>
                <a:cs typeface="Times New Roman" pitchFamily="18" charset="0"/>
              </a:rPr>
              <a:t>Provides brief information on a variety of topics within a subject.</a:t>
            </a:r>
          </a:p>
          <a:p>
            <a:pPr algn="just">
              <a:buFont typeface="Wingdings" pitchFamily="2" charset="2"/>
              <a:buChar char="Ø"/>
            </a:pPr>
            <a:r>
              <a:rPr lang="en-US" dirty="0" smtClean="0">
                <a:latin typeface="Times New Roman" pitchFamily="18" charset="0"/>
                <a:cs typeface="Times New Roman" pitchFamily="18" charset="0"/>
              </a:rPr>
              <a:t>Provides researchers with definitions of literary terms, defining characteristics of various genres of writing, defining characteristics of historical movements in literature, and examples of the terms and concepts covered.</a:t>
            </a:r>
          </a:p>
          <a:p>
            <a:pPr algn="just">
              <a:buFont typeface="Wingdings" pitchFamily="2" charset="2"/>
              <a:buChar char="Ø"/>
            </a:pPr>
            <a:r>
              <a:rPr lang="en-US" dirty="0" smtClean="0">
                <a:latin typeface="Times New Roman" pitchFamily="18" charset="0"/>
                <a:cs typeface="Times New Roman" pitchFamily="18" charset="0"/>
              </a:rPr>
              <a:t>Its primary value is the ability to provide brief information on specific aspects of a given subject</a:t>
            </a: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FA909ADF-01B1-4787-AE8A-826BF81232DF}"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b="1" dirty="0" smtClean="0">
                <a:latin typeface="Times New Roman" pitchFamily="18" charset="0"/>
                <a:cs typeface="Times New Roman" pitchFamily="18" charset="0"/>
              </a:rPr>
              <a:t>Monographs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76200" y="914400"/>
            <a:ext cx="8991600" cy="5791200"/>
          </a:xfrm>
        </p:spPr>
        <p:txBody>
          <a:bodyPr>
            <a:normAutofit fontScale="85000" lnSpcReduction="10000"/>
          </a:bodyPr>
          <a:lstStyle/>
          <a:p>
            <a:pPr algn="just"/>
            <a:r>
              <a:rPr lang="en-US" b="1" dirty="0" smtClean="0">
                <a:latin typeface="Times New Roman" pitchFamily="18" charset="0"/>
                <a:cs typeface="Times New Roman" pitchFamily="18" charset="0"/>
              </a:rPr>
              <a:t>Preface</a:t>
            </a:r>
            <a:r>
              <a:rPr lang="en-US" dirty="0" smtClean="0">
                <a:latin typeface="Times New Roman" pitchFamily="18" charset="0"/>
                <a:cs typeface="Times New Roman" pitchFamily="18" charset="0"/>
              </a:rPr>
              <a:t> is an introduction to a Monograph, and is a section that includes explanatory remarks that is why the monograph was written and who are the target.  </a:t>
            </a:r>
            <a:endParaRPr lang="en-MY"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preface often closes with acknowledgements of those who assisted in the literary work.</a:t>
            </a:r>
            <a:endParaRPr lang="en-US" b="1" dirty="0" smtClean="0">
              <a:latin typeface="Times New Roman" pitchFamily="18" charset="0"/>
              <a:cs typeface="Times New Roman" pitchFamily="18" charset="0"/>
            </a:endParaRPr>
          </a:p>
          <a:p>
            <a:pPr algn="just">
              <a:buFont typeface="Wingdings" pitchFamily="2" charset="2"/>
              <a:buChar char="v"/>
            </a:pPr>
            <a:r>
              <a:rPr lang="en-US" b="1" dirty="0" smtClean="0">
                <a:latin typeface="Times New Roman" pitchFamily="18" charset="0"/>
                <a:cs typeface="Times New Roman" pitchFamily="18" charset="0"/>
              </a:rPr>
              <a:t>Research Monographs</a:t>
            </a:r>
            <a:r>
              <a:rPr lang="en-US" dirty="0" smtClean="0">
                <a:latin typeface="Times New Roman" pitchFamily="18" charset="0"/>
                <a:cs typeface="Times New Roman" pitchFamily="18" charset="0"/>
              </a:rPr>
              <a:t> are “separately published reports on original research</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that are too long, too specialized, or otherwise unsuitable for publication in one of the standard journals. </a:t>
            </a:r>
            <a:endParaRPr lang="en-US" dirty="0">
              <a:latin typeface="Times New Roman" pitchFamily="18" charset="0"/>
              <a:cs typeface="Times New Roman" pitchFamily="18" charset="0"/>
            </a:endParaRPr>
          </a:p>
          <a:p>
            <a:pPr algn="just">
              <a:buFont typeface="Wingdings" pitchFamily="2" charset="2"/>
              <a:buChar char="v"/>
            </a:pPr>
            <a:r>
              <a:rPr lang="en-US" dirty="0" smtClean="0">
                <a:latin typeface="Times New Roman" pitchFamily="18" charset="0"/>
                <a:cs typeface="Times New Roman" pitchFamily="18" charset="0"/>
              </a:rPr>
              <a:t>A research monograph presents results of original research.</a:t>
            </a:r>
          </a:p>
          <a:p>
            <a:pPr algn="just">
              <a:buFont typeface="Wingdings" pitchFamily="2" charset="2"/>
              <a:buChar char="v"/>
            </a:pPr>
            <a:r>
              <a:rPr lang="en-US" dirty="0" smtClean="0">
                <a:latin typeface="Times New Roman" pitchFamily="18" charset="0"/>
                <a:cs typeface="Times New Roman" pitchFamily="18" charset="0"/>
              </a:rPr>
              <a:t>A monograph is a specialist work of writing on a single subject or an aspect of a subject, usually by a single author. </a:t>
            </a:r>
          </a:p>
          <a:p>
            <a:pPr algn="just">
              <a:buFont typeface="Wingdings" pitchFamily="2" charset="2"/>
              <a:buChar char="v"/>
            </a:pPr>
            <a:r>
              <a:rPr lang="en-US" dirty="0" smtClean="0">
                <a:latin typeface="Times New Roman" pitchFamily="18" charset="0"/>
                <a:cs typeface="Times New Roman" pitchFamily="18" charset="0"/>
              </a:rPr>
              <a:t>The term is taken from the Latin </a:t>
            </a:r>
            <a:r>
              <a:rPr lang="en-US" dirty="0" err="1" smtClean="0">
                <a:latin typeface="Times New Roman" pitchFamily="18" charset="0"/>
                <a:cs typeface="Times New Roman" pitchFamily="18" charset="0"/>
              </a:rPr>
              <a:t>monographia</a:t>
            </a:r>
            <a:r>
              <a:rPr lang="en-US" dirty="0" smtClean="0">
                <a:latin typeface="Times New Roman" pitchFamily="18" charset="0"/>
                <a:cs typeface="Times New Roman" pitchFamily="18" charset="0"/>
              </a:rPr>
              <a:t>, meaning 'writing on a single subject'.</a:t>
            </a:r>
          </a:p>
          <a:p>
            <a:pPr algn="just"/>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FA909ADF-01B1-4787-AE8A-826BF81232DF}"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868362"/>
          </a:xfrm>
        </p:spPr>
        <p:txBody>
          <a:bodyPr>
            <a:noAutofit/>
          </a:bodyPr>
          <a:lstStyle/>
          <a:p>
            <a:r>
              <a:rPr lang="en-MY" sz="2800" b="1" dirty="0" smtClean="0">
                <a:latin typeface="Times New Roman" pitchFamily="18" charset="0"/>
                <a:cs typeface="Times New Roman" pitchFamily="18" charset="0"/>
              </a:rPr>
              <a:t>How to start writing a Monograph?</a:t>
            </a:r>
            <a:r>
              <a:rPr lang="en-US" altLang="en-US" sz="2800" b="1" dirty="0" smtClean="0">
                <a:latin typeface="Times New Roman" pitchFamily="18" charset="0"/>
                <a:ea typeface="Times New Roman" panose="02020603050405020304" pitchFamily="18" charset="0"/>
                <a:cs typeface="Times New Roman" pitchFamily="18" charset="0"/>
              </a:rPr>
              <a:t> </a:t>
            </a:r>
            <a:br>
              <a:rPr lang="en-US" altLang="en-US" sz="2800" b="1" dirty="0" smtClean="0">
                <a:latin typeface="Times New Roman" pitchFamily="18" charset="0"/>
                <a:ea typeface="Times New Roman" panose="02020603050405020304" pitchFamily="18" charset="0"/>
                <a:cs typeface="Times New Roman" pitchFamily="18" charset="0"/>
              </a:rPr>
            </a:br>
            <a:r>
              <a:rPr lang="en-US" altLang="en-US" sz="2800" b="1" dirty="0" smtClean="0">
                <a:latin typeface="Times New Roman" pitchFamily="18" charset="0"/>
                <a:ea typeface="Times New Roman" panose="02020603050405020304" pitchFamily="18" charset="0"/>
                <a:cs typeface="Times New Roman" pitchFamily="18" charset="0"/>
              </a:rPr>
              <a:t>i</a:t>
            </a:r>
            <a:r>
              <a:rPr lang="en-US" altLang="en-US" sz="2800" b="1" dirty="0" smtClean="0" bmk="">
                <a:latin typeface="Times New Roman" pitchFamily="18" charset="0"/>
                <a:ea typeface="Times New Roman" panose="02020603050405020304" pitchFamily="18" charset="0"/>
                <a:cs typeface="Times New Roman" pitchFamily="18" charset="0"/>
              </a:rPr>
              <a:t>dentify, research and collect idea</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066800"/>
            <a:ext cx="8610600" cy="5562600"/>
          </a:xfrm>
        </p:spPr>
        <p:txBody>
          <a:bodyPr>
            <a:normAutofit/>
          </a:bodyPr>
          <a:lstStyle/>
          <a:p>
            <a:pPr marL="0" lvl="0" indent="0" algn="just" eaLnBrk="0" fontAlgn="base" hangingPunct="0">
              <a:spcBef>
                <a:spcPct val="0"/>
              </a:spcBef>
              <a:spcAft>
                <a:spcPct val="0"/>
              </a:spcAft>
              <a:buNone/>
              <a:tabLst>
                <a:tab pos="228600" algn="l"/>
              </a:tabLst>
            </a:pPr>
            <a:r>
              <a:rPr lang="en-US" altLang="en-US" sz="2800" dirty="0" smtClean="0" bmk="">
                <a:latin typeface="Times New Roman" pitchFamily="18" charset="0"/>
                <a:ea typeface="Times New Roman" panose="02020603050405020304" pitchFamily="18" charset="0"/>
                <a:cs typeface="Times New Roman" pitchFamily="18" charset="0"/>
              </a:rPr>
              <a:t>Preliminary step before writing: </a:t>
            </a:r>
          </a:p>
          <a:p>
            <a:pPr marL="0" lvl="0" indent="0" algn="just" eaLnBrk="0" fontAlgn="base" hangingPunct="0">
              <a:spcBef>
                <a:spcPct val="0"/>
              </a:spcBef>
              <a:spcAft>
                <a:spcPct val="0"/>
              </a:spcAft>
              <a:buFontTx/>
              <a:buChar char="•"/>
              <a:tabLst>
                <a:tab pos="228600" algn="l"/>
              </a:tabLst>
            </a:pPr>
            <a:r>
              <a:rPr lang="en-US" altLang="en-US" sz="2800" dirty="0" smtClean="0" bmk="">
                <a:latin typeface="Times New Roman" pitchFamily="18" charset="0"/>
                <a:ea typeface="Times New Roman" panose="02020603050405020304" pitchFamily="18" charset="0"/>
                <a:cs typeface="Times New Roman" pitchFamily="18" charset="0"/>
              </a:rPr>
              <a:t>Go through a complete process of your Journal subject.</a:t>
            </a:r>
            <a:endParaRPr lang="en-US" altLang="en-US" sz="2800" dirty="0" smtClean="0" bmk="">
              <a:latin typeface="Times New Roman" pitchFamily="18" charset="0"/>
              <a:cs typeface="Times New Roman" pitchFamily="18" charset="0"/>
            </a:endParaRPr>
          </a:p>
          <a:p>
            <a:pPr marL="0" lvl="0" indent="0" algn="just" eaLnBrk="0" fontAlgn="base" hangingPunct="0">
              <a:spcBef>
                <a:spcPct val="0"/>
              </a:spcBef>
              <a:spcAft>
                <a:spcPct val="0"/>
              </a:spcAft>
              <a:buFontTx/>
              <a:buChar char="•"/>
              <a:tabLst>
                <a:tab pos="228600" algn="l"/>
              </a:tabLst>
            </a:pPr>
            <a:r>
              <a:rPr lang="en-US" altLang="en-US" sz="2800" dirty="0" smtClean="0" bmk="">
                <a:latin typeface="Times New Roman" pitchFamily="18" charset="0"/>
                <a:ea typeface="Times New Roman" panose="02020603050405020304" pitchFamily="18" charset="0"/>
                <a:cs typeface="Times New Roman" pitchFamily="18" charset="0"/>
              </a:rPr>
              <a:t>Read published work </a:t>
            </a:r>
            <a:r>
              <a:rPr lang="en-US" altLang="en-US" sz="2800" b="1" dirty="0" smtClean="0" bmk="">
                <a:latin typeface="Times New Roman" pitchFamily="18" charset="0"/>
                <a:ea typeface="Times New Roman" panose="02020603050405020304" pitchFamily="18" charset="0"/>
                <a:cs typeface="Times New Roman" pitchFamily="18" charset="0"/>
              </a:rPr>
              <a:t>in the same field. </a:t>
            </a:r>
            <a:endParaRPr lang="en-US" altLang="en-US" sz="2800" b="1" dirty="0" smtClean="0" bmk="">
              <a:latin typeface="Times New Roman" pitchFamily="18" charset="0"/>
              <a:cs typeface="Times New Roman" pitchFamily="18" charset="0"/>
            </a:endParaRPr>
          </a:p>
          <a:p>
            <a:pPr marL="0" lvl="0" indent="0" algn="just" eaLnBrk="0" fontAlgn="base" hangingPunct="0">
              <a:spcBef>
                <a:spcPct val="0"/>
              </a:spcBef>
              <a:spcAft>
                <a:spcPct val="0"/>
              </a:spcAft>
              <a:buFontTx/>
              <a:buChar char="•"/>
              <a:tabLst>
                <a:tab pos="228600" algn="l"/>
              </a:tabLst>
            </a:pPr>
            <a:r>
              <a:rPr lang="en-US" altLang="en-US" sz="2800" dirty="0" err="1" smtClean="0" bmk="">
                <a:latin typeface="Times New Roman" pitchFamily="18" charset="0"/>
                <a:ea typeface="Times New Roman" panose="02020603050405020304" pitchFamily="18" charset="0"/>
                <a:cs typeface="Times New Roman" pitchFamily="18" charset="0"/>
              </a:rPr>
              <a:t>Googgling</a:t>
            </a:r>
            <a:r>
              <a:rPr lang="en-US" altLang="en-US" sz="2800" dirty="0" smtClean="0" bmk="">
                <a:latin typeface="Times New Roman" pitchFamily="18" charset="0"/>
                <a:ea typeface="Times New Roman" panose="02020603050405020304" pitchFamily="18" charset="0"/>
                <a:cs typeface="Times New Roman" pitchFamily="18" charset="0"/>
              </a:rPr>
              <a:t> on the topic of your research work. </a:t>
            </a:r>
            <a:endParaRPr lang="en-US" altLang="en-US" sz="2800" dirty="0" smtClean="0" bmk="">
              <a:latin typeface="Times New Roman" pitchFamily="18" charset="0"/>
              <a:cs typeface="Times New Roman" pitchFamily="18" charset="0"/>
            </a:endParaRPr>
          </a:p>
          <a:p>
            <a:pPr marL="0" lvl="0" indent="0" algn="just" eaLnBrk="0" fontAlgn="base" hangingPunct="0">
              <a:spcBef>
                <a:spcPct val="0"/>
              </a:spcBef>
              <a:spcAft>
                <a:spcPct val="0"/>
              </a:spcAft>
              <a:buFontTx/>
              <a:buChar char="•"/>
              <a:tabLst>
                <a:tab pos="228600" algn="l"/>
              </a:tabLst>
            </a:pPr>
            <a:r>
              <a:rPr lang="en-US" altLang="en-US" sz="2800" dirty="0" smtClean="0" bmk="">
                <a:latin typeface="Times New Roman" pitchFamily="18" charset="0"/>
                <a:ea typeface="Times New Roman" panose="02020603050405020304" pitchFamily="18" charset="0"/>
                <a:cs typeface="Times New Roman" pitchFamily="18" charset="0"/>
              </a:rPr>
              <a:t>Attend conferences/workshops/symposiums on the same fields. </a:t>
            </a:r>
            <a:endParaRPr lang="en-US" altLang="en-US" sz="2800" dirty="0" smtClean="0" bmk="">
              <a:latin typeface="Times New Roman" pitchFamily="18" charset="0"/>
              <a:cs typeface="Times New Roman" pitchFamily="18" charset="0"/>
            </a:endParaRPr>
          </a:p>
          <a:p>
            <a:pPr marL="0" lvl="0" indent="0" algn="just" eaLnBrk="0" fontAlgn="base" hangingPunct="0">
              <a:spcBef>
                <a:spcPct val="0"/>
              </a:spcBef>
              <a:spcAft>
                <a:spcPct val="0"/>
              </a:spcAft>
              <a:buFontTx/>
              <a:buChar char="•"/>
              <a:tabLst>
                <a:tab pos="228600" algn="l"/>
              </a:tabLst>
            </a:pPr>
            <a:r>
              <a:rPr lang="en-US" altLang="en-US" sz="2800" dirty="0" smtClean="0" bmk="">
                <a:latin typeface="Times New Roman" pitchFamily="18" charset="0"/>
                <a:ea typeface="Times New Roman" panose="02020603050405020304" pitchFamily="18" charset="0"/>
                <a:cs typeface="Times New Roman" pitchFamily="18" charset="0"/>
              </a:rPr>
              <a:t>Understand the scientific terms and jargon related to your research work. </a:t>
            </a:r>
            <a:endParaRPr lang="en-US" altLang="en-US" sz="2800" dirty="0" smtClean="0" bmk="">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FA909ADF-01B1-4787-AE8A-826BF81232DF}"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b="1" dirty="0" smtClean="0">
                <a:latin typeface="Times New Roman" pitchFamily="18" charset="0"/>
                <a:cs typeface="Times New Roman" pitchFamily="18" charset="0"/>
              </a:rPr>
              <a:t>ENCYCLOPEDIAS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534400" cy="5715000"/>
          </a:xfrm>
        </p:spPr>
        <p:txBody>
          <a:bodyPr>
            <a:normAutofit/>
          </a:bodyPr>
          <a:lstStyle/>
          <a:p>
            <a:r>
              <a:rPr lang="en-US" sz="2800" dirty="0" smtClean="0">
                <a:latin typeface="Times New Roman" pitchFamily="18" charset="0"/>
                <a:cs typeface="Times New Roman" pitchFamily="18" charset="0"/>
              </a:rPr>
              <a:t>Encyclopedias are collections of short, factual entries (articles) often written by different contributors who are knowledgeable about the topic. There are two types of encyclopedias: general and subject. </a:t>
            </a:r>
          </a:p>
          <a:p>
            <a:r>
              <a:rPr lang="en-US" sz="2800" dirty="0" smtClean="0">
                <a:latin typeface="Times New Roman" pitchFamily="18" charset="0"/>
                <a:cs typeface="Times New Roman" pitchFamily="18" charset="0"/>
              </a:rPr>
              <a:t>General encyclopedias provide concise overviews on a wide variety of topics. Subject encyclopedias contain in-depth entries focusing on one field of study.</a:t>
            </a:r>
            <a:endParaRPr lang="en-US" sz="2800" dirty="0">
              <a:latin typeface="Times New Roman" pitchFamily="18" charset="0"/>
              <a:cs typeface="Times New Roman" pitchFamily="18" charset="0"/>
            </a:endParaRPr>
          </a:p>
        </p:txBody>
      </p:sp>
      <p:pic>
        <p:nvPicPr>
          <p:cNvPr id="1026" name="Picture 2" descr="G:\Research method\Refer\NEW PPT\lit. review\encyclopedia2.jpg"/>
          <p:cNvPicPr>
            <a:picLocks noChangeAspect="1" noChangeArrowheads="1"/>
          </p:cNvPicPr>
          <p:nvPr/>
        </p:nvPicPr>
        <p:blipFill>
          <a:blip r:embed="rId2"/>
          <a:srcRect/>
          <a:stretch>
            <a:fillRect/>
          </a:stretch>
        </p:blipFill>
        <p:spPr bwMode="auto">
          <a:xfrm>
            <a:off x="4826000" y="4191000"/>
            <a:ext cx="3175000" cy="2057400"/>
          </a:xfrm>
          <a:prstGeom prst="rect">
            <a:avLst/>
          </a:prstGeom>
          <a:noFill/>
        </p:spPr>
      </p:pic>
      <p:sp>
        <p:nvSpPr>
          <p:cNvPr id="1028" name="AutoShape 4" descr="Submitted by,&#10;Shibin S.B.&#10;Encyclopedias&#10;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G:\Research method\Refer\NEW PPT\lit. review\encyclopedias-1-638.jpg"/>
          <p:cNvPicPr>
            <a:picLocks noChangeAspect="1" noChangeArrowheads="1"/>
          </p:cNvPicPr>
          <p:nvPr/>
        </p:nvPicPr>
        <p:blipFill>
          <a:blip r:embed="rId3"/>
          <a:srcRect/>
          <a:stretch>
            <a:fillRect/>
          </a:stretch>
        </p:blipFill>
        <p:spPr bwMode="auto">
          <a:xfrm>
            <a:off x="1143000" y="4114800"/>
            <a:ext cx="3200400" cy="2133601"/>
          </a:xfrm>
          <a:prstGeom prst="rect">
            <a:avLst/>
          </a:prstGeom>
          <a:noFill/>
        </p:spPr>
      </p:pic>
      <p:sp>
        <p:nvSpPr>
          <p:cNvPr id="8" name="Slide Number Placeholder 7"/>
          <p:cNvSpPr>
            <a:spLocks noGrp="1"/>
          </p:cNvSpPr>
          <p:nvPr>
            <p:ph type="sldNum" sz="quarter" idx="12"/>
          </p:nvPr>
        </p:nvSpPr>
        <p:spPr/>
        <p:txBody>
          <a:bodyPr/>
          <a:lstStyle/>
          <a:p>
            <a:fld id="{FA909ADF-01B1-4787-AE8A-826BF81232DF}"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fontScale="92500"/>
          </a:bodyPr>
          <a:lstStyle/>
          <a:p>
            <a:pPr algn="just">
              <a:lnSpc>
                <a:spcPct val="150000"/>
              </a:lnSpc>
            </a:pPr>
            <a:r>
              <a:rPr lang="en-US" sz="2800" dirty="0" smtClean="0">
                <a:latin typeface="Times New Roman" pitchFamily="18" charset="0"/>
                <a:cs typeface="Times New Roman" pitchFamily="18" charset="0"/>
              </a:rPr>
              <a:t>Encyclopedias are divided into </a:t>
            </a:r>
            <a:r>
              <a:rPr lang="en-US" sz="2800" dirty="0" smtClean="0">
                <a:solidFill>
                  <a:srgbClr val="0070C0"/>
                </a:solidFill>
                <a:latin typeface="Times New Roman" pitchFamily="18" charset="0"/>
                <a:cs typeface="Times New Roman" pitchFamily="18" charset="0"/>
              </a:rPr>
              <a:t>articles or entries </a:t>
            </a:r>
            <a:r>
              <a:rPr lang="en-US" sz="2800" dirty="0" smtClean="0">
                <a:latin typeface="Times New Roman" pitchFamily="18" charset="0"/>
                <a:cs typeface="Times New Roman" pitchFamily="18" charset="0"/>
              </a:rPr>
              <a:t>that are often arranged </a:t>
            </a:r>
            <a:r>
              <a:rPr lang="en-US" sz="2800" dirty="0" smtClean="0">
                <a:solidFill>
                  <a:srgbClr val="0070C0"/>
                </a:solidFill>
                <a:latin typeface="Times New Roman" pitchFamily="18" charset="0"/>
                <a:cs typeface="Times New Roman" pitchFamily="18" charset="0"/>
              </a:rPr>
              <a:t>alphabetically</a:t>
            </a:r>
            <a:r>
              <a:rPr lang="en-US" sz="2800" dirty="0" smtClean="0">
                <a:latin typeface="Times New Roman" pitchFamily="18" charset="0"/>
                <a:cs typeface="Times New Roman" pitchFamily="18" charset="0"/>
              </a:rPr>
              <a:t> by article name and sometimes by thematic categories. </a:t>
            </a:r>
          </a:p>
          <a:p>
            <a:pPr algn="just">
              <a:lnSpc>
                <a:spcPct val="150000"/>
              </a:lnSpc>
            </a:pPr>
            <a:r>
              <a:rPr lang="en-US" sz="2800" dirty="0" smtClean="0">
                <a:latin typeface="Times New Roman" pitchFamily="18" charset="0"/>
                <a:cs typeface="Times New Roman" pitchFamily="18" charset="0"/>
              </a:rPr>
              <a:t>Encyclopedia entries are longer and more detailed than those in most dictionaries.</a:t>
            </a:r>
            <a:r>
              <a:rPr lang="en-US" sz="2800" baseline="30000" dirty="0" smtClean="0">
                <a:latin typeface="Times New Roman" pitchFamily="18" charset="0"/>
                <a:cs typeface="Times New Roman" pitchFamily="18" charset="0"/>
              </a:rPr>
              <a:t> </a:t>
            </a:r>
          </a:p>
          <a:p>
            <a:pPr algn="just">
              <a:lnSpc>
                <a:spcPct val="150000"/>
              </a:lnSpc>
            </a:pPr>
            <a:r>
              <a:rPr lang="en-US" sz="2800" dirty="0" smtClean="0">
                <a:latin typeface="Times New Roman" pitchFamily="18" charset="0"/>
                <a:cs typeface="Times New Roman" pitchFamily="18" charset="0"/>
              </a:rPr>
              <a:t>Generally speaking, unlike dictionary entries, which focus on </a:t>
            </a:r>
            <a:r>
              <a:rPr lang="en-US" sz="2800" dirty="0" smtClean="0">
                <a:solidFill>
                  <a:srgbClr val="00B0F0"/>
                </a:solidFill>
                <a:latin typeface="Times New Roman" pitchFamily="18" charset="0"/>
                <a:cs typeface="Times New Roman" pitchFamily="18" charset="0"/>
              </a:rPr>
              <a:t>linguistic</a:t>
            </a:r>
            <a:r>
              <a:rPr lang="en-US" sz="2800" dirty="0" smtClean="0">
                <a:latin typeface="Times New Roman" pitchFamily="18" charset="0"/>
                <a:cs typeface="Times New Roman" pitchFamily="18" charset="0"/>
              </a:rPr>
              <a:t> information about </a:t>
            </a:r>
            <a:r>
              <a:rPr lang="en-US" sz="2800" dirty="0" smtClean="0">
                <a:solidFill>
                  <a:srgbClr val="00B0F0"/>
                </a:solidFill>
                <a:latin typeface="Times New Roman" pitchFamily="18" charset="0"/>
                <a:cs typeface="Times New Roman" pitchFamily="18" charset="0"/>
              </a:rPr>
              <a:t>words</a:t>
            </a:r>
            <a:r>
              <a:rPr lang="en-US" sz="2800" dirty="0" smtClean="0">
                <a:latin typeface="Times New Roman" pitchFamily="18" charset="0"/>
                <a:cs typeface="Times New Roman" pitchFamily="18" charset="0"/>
              </a:rPr>
              <a:t>, such as their </a:t>
            </a:r>
            <a:r>
              <a:rPr lang="en-US" sz="2800" dirty="0" smtClean="0">
                <a:solidFill>
                  <a:srgbClr val="00B0F0"/>
                </a:solidFill>
                <a:latin typeface="Times New Roman" pitchFamily="18" charset="0"/>
                <a:cs typeface="Times New Roman" pitchFamily="18" charset="0"/>
              </a:rPr>
              <a:t>etymology</a:t>
            </a:r>
            <a:r>
              <a:rPr lang="en-US" sz="2800" dirty="0" smtClean="0">
                <a:latin typeface="Times New Roman" pitchFamily="18" charset="0"/>
                <a:cs typeface="Times New Roman" pitchFamily="18" charset="0"/>
              </a:rPr>
              <a:t>, meaning, pronunciation, use, and grammatical forms, encyclopedia articles focus on </a:t>
            </a:r>
            <a:r>
              <a:rPr lang="en-US" sz="2800" dirty="0" smtClean="0">
                <a:solidFill>
                  <a:srgbClr val="00B0F0"/>
                </a:solidFill>
                <a:latin typeface="Times New Roman" pitchFamily="18" charset="0"/>
                <a:cs typeface="Times New Roman" pitchFamily="18" charset="0"/>
              </a:rPr>
              <a:t>factual</a:t>
            </a:r>
            <a:r>
              <a:rPr lang="en-US" sz="2800" dirty="0" smtClean="0">
                <a:latin typeface="Times New Roman" pitchFamily="18" charset="0"/>
                <a:cs typeface="Times New Roman" pitchFamily="18" charset="0"/>
              </a:rPr>
              <a:t> information concerning the subject named in the article's title.</a:t>
            </a:r>
            <a:endParaRPr lang="en-US" sz="28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FA909ADF-01B1-4787-AE8A-826BF81232DF}"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686800" cy="6553200"/>
          </a:xfrm>
        </p:spPr>
        <p:txBody>
          <a:bodyPr>
            <a:noAutofit/>
          </a:bodyPr>
          <a:lstStyle/>
          <a:p>
            <a:r>
              <a:rPr lang="en-US" sz="2800" dirty="0" smtClean="0">
                <a:latin typeface="Times New Roman" pitchFamily="18" charset="0"/>
                <a:cs typeface="Times New Roman" pitchFamily="18" charset="0"/>
              </a:rPr>
              <a:t>Encyclopedias published in electronic format are much easier to use than printed versions, as they are much easier to search. </a:t>
            </a:r>
          </a:p>
          <a:p>
            <a:r>
              <a:rPr lang="en-US" sz="2800" dirty="0" smtClean="0">
                <a:latin typeface="Times New Roman" pitchFamily="18" charset="0"/>
                <a:cs typeface="Times New Roman" pitchFamily="18" charset="0"/>
              </a:rPr>
              <a:t>For this reason, large general encyclopedias will no longer appear in print.</a:t>
            </a:r>
          </a:p>
          <a:p>
            <a:r>
              <a:rPr lang="en-US" sz="2800" dirty="0" smtClean="0">
                <a:latin typeface="Times New Roman" pitchFamily="18" charset="0"/>
                <a:cs typeface="Times New Roman" pitchFamily="18" charset="0"/>
              </a:rPr>
              <a:t>Use an Encyclopedia</a:t>
            </a:r>
          </a:p>
          <a:p>
            <a:pPr>
              <a:buFont typeface="Wingdings" pitchFamily="2" charset="2"/>
              <a:buChar char="ü"/>
            </a:pPr>
            <a:r>
              <a:rPr lang="en-US" sz="2800" dirty="0" smtClean="0">
                <a:latin typeface="Times New Roman" pitchFamily="18" charset="0"/>
                <a:cs typeface="Times New Roman" pitchFamily="18" charset="0"/>
              </a:rPr>
              <a:t>To get a general introduction to a topic </a:t>
            </a:r>
          </a:p>
          <a:p>
            <a:pPr>
              <a:buFont typeface="Wingdings" pitchFamily="2" charset="2"/>
              <a:buChar char="ü"/>
            </a:pPr>
            <a:r>
              <a:rPr lang="en-US" sz="2800" dirty="0" smtClean="0">
                <a:latin typeface="Times New Roman" pitchFamily="18" charset="0"/>
                <a:cs typeface="Times New Roman" pitchFamily="18" charset="0"/>
              </a:rPr>
              <a:t>To find definitions of concepts </a:t>
            </a:r>
          </a:p>
          <a:p>
            <a:pPr>
              <a:buFont typeface="Wingdings" pitchFamily="2" charset="2"/>
              <a:buChar char="ü"/>
            </a:pPr>
            <a:r>
              <a:rPr lang="en-US" sz="2800" dirty="0" smtClean="0">
                <a:latin typeface="Times New Roman" pitchFamily="18" charset="0"/>
                <a:cs typeface="Times New Roman" pitchFamily="18" charset="0"/>
              </a:rPr>
              <a:t>To check important historical events and dates </a:t>
            </a:r>
          </a:p>
          <a:p>
            <a:pPr>
              <a:buFont typeface="Wingdings" pitchFamily="2" charset="2"/>
              <a:buChar char="ü"/>
            </a:pPr>
            <a:r>
              <a:rPr lang="en-US" sz="2800" dirty="0" smtClean="0">
                <a:latin typeface="Times New Roman" pitchFamily="18" charset="0"/>
                <a:cs typeface="Times New Roman" pitchFamily="18" charset="0"/>
              </a:rPr>
              <a:t>To check biographical data of important persons</a:t>
            </a:r>
          </a:p>
          <a:p>
            <a:r>
              <a:rPr lang="en-US" sz="2800" dirty="0" smtClean="0">
                <a:latin typeface="Times New Roman" pitchFamily="18" charset="0"/>
                <a:cs typeface="Times New Roman" pitchFamily="18" charset="0"/>
              </a:rPr>
              <a:t>Examples </a:t>
            </a:r>
          </a:p>
          <a:p>
            <a:r>
              <a:rPr lang="en-US" sz="2800" i="1" dirty="0" err="1" smtClean="0">
                <a:latin typeface="Times New Roman" pitchFamily="18" charset="0"/>
                <a:cs typeface="Times New Roman" pitchFamily="18" charset="0"/>
                <a:hlinkClick r:id="rId2"/>
              </a:rPr>
              <a:t>Encyclopaedia</a:t>
            </a:r>
            <a:r>
              <a:rPr lang="en-US" sz="2800" i="1" dirty="0" smtClean="0">
                <a:latin typeface="Times New Roman" pitchFamily="18" charset="0"/>
                <a:cs typeface="Times New Roman" pitchFamily="18" charset="0"/>
                <a:hlinkClick r:id="rId2"/>
              </a:rPr>
              <a:t> Britannica</a:t>
            </a:r>
            <a:r>
              <a:rPr lang="en-US" sz="2800" dirty="0" smtClean="0">
                <a:latin typeface="Times New Roman" pitchFamily="18" charset="0"/>
                <a:cs typeface="Times New Roman" pitchFamily="18" charset="0"/>
              </a:rPr>
              <a:t> (general encyclopedia)</a:t>
            </a:r>
          </a:p>
          <a:p>
            <a:r>
              <a:rPr lang="en-US" sz="2800" i="1" dirty="0" smtClean="0">
                <a:latin typeface="Times New Roman" pitchFamily="18" charset="0"/>
                <a:cs typeface="Times New Roman" pitchFamily="18" charset="0"/>
                <a:hlinkClick r:id="rId3"/>
              </a:rPr>
              <a:t>Regulatory Fish Encyclopedia</a:t>
            </a:r>
            <a:r>
              <a:rPr lang="en-US" sz="2800" dirty="0" smtClean="0">
                <a:latin typeface="Times New Roman" pitchFamily="18" charset="0"/>
                <a:cs typeface="Times New Roman" pitchFamily="18" charset="0"/>
              </a:rPr>
              <a:t> (subject encyclopedia)</a:t>
            </a:r>
          </a:p>
          <a:p>
            <a:endParaRPr lang="en-US" sz="28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FA909ADF-01B1-4787-AE8A-826BF81232DF}"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5943600" cy="457200"/>
          </a:xfrm>
        </p:spPr>
        <p:txBody>
          <a:bodyPr>
            <a:noAutofit/>
          </a:bodyPr>
          <a:lstStyle/>
          <a:p>
            <a:r>
              <a:rPr lang="en-US" sz="2800" b="1" dirty="0" smtClean="0">
                <a:solidFill>
                  <a:schemeClr val="tx1"/>
                </a:solidFill>
                <a:latin typeface="Times New Roman" pitchFamily="18" charset="0"/>
                <a:cs typeface="Times New Roman" pitchFamily="18" charset="0"/>
              </a:rPr>
              <a:t>CHEMICAL LITERATURE</a:t>
            </a:r>
            <a:endParaRPr lang="en-US" sz="2800" dirty="0"/>
          </a:p>
        </p:txBody>
      </p:sp>
      <p:sp>
        <p:nvSpPr>
          <p:cNvPr id="3" name="Content Placeholder 2"/>
          <p:cNvSpPr>
            <a:spLocks noGrp="1"/>
          </p:cNvSpPr>
          <p:nvPr>
            <p:ph idx="1"/>
          </p:nvPr>
        </p:nvSpPr>
        <p:spPr>
          <a:xfrm>
            <a:off x="152400" y="457200"/>
            <a:ext cx="8763000" cy="6400800"/>
          </a:xfrm>
        </p:spPr>
        <p:txBody>
          <a:bodyPr>
            <a:noAutofit/>
          </a:bodyPr>
          <a:lstStyle/>
          <a:p>
            <a:pPr algn="just">
              <a:buFont typeface="Wingdings" pitchFamily="2" charset="2"/>
              <a:buChar char="Ø"/>
            </a:pPr>
            <a:r>
              <a:rPr lang="en-US" sz="2400" dirty="0" smtClean="0">
                <a:latin typeface="Times New Roman" pitchFamily="18" charset="0"/>
                <a:cs typeface="Times New Roman" pitchFamily="18" charset="0"/>
              </a:rPr>
              <a:t>Review of literature is one the most important steps in the research process.</a:t>
            </a:r>
          </a:p>
          <a:p>
            <a:pPr algn="just">
              <a:buFont typeface="Wingdings" pitchFamily="2" charset="2"/>
              <a:buChar char="Ø"/>
            </a:pPr>
            <a:r>
              <a:rPr lang="en-US" sz="2400" dirty="0" smtClean="0">
                <a:latin typeface="Times New Roman" pitchFamily="18" charset="0"/>
                <a:cs typeface="Times New Roman" pitchFamily="18" charset="0"/>
              </a:rPr>
              <a:t>The main purpose of literature review is to convey to the reader about the work already done and the knowledge and ideas that have been already established on a particular topic of research. </a:t>
            </a:r>
          </a:p>
          <a:p>
            <a:r>
              <a:rPr lang="en-US" sz="2400" b="1" dirty="0" smtClean="0">
                <a:latin typeface="Times New Roman" pitchFamily="18" charset="0"/>
                <a:cs typeface="Times New Roman" pitchFamily="18" charset="0"/>
              </a:rPr>
              <a:t>Importance of literature review</a:t>
            </a:r>
          </a:p>
          <a:p>
            <a:pPr>
              <a:buFont typeface="Wingdings" pitchFamily="2" charset="2"/>
              <a:buChar char="Ø"/>
            </a:pPr>
            <a:r>
              <a:rPr lang="en-US" sz="2400" dirty="0" smtClean="0">
                <a:latin typeface="Times New Roman" pitchFamily="18" charset="0"/>
                <a:cs typeface="Times New Roman" pitchFamily="18" charset="0"/>
              </a:rPr>
              <a:t>Identification of research problem and development or refinement of research questions. </a:t>
            </a:r>
          </a:p>
          <a:p>
            <a:pPr>
              <a:buFont typeface="Wingdings" pitchFamily="2" charset="2"/>
              <a:buChar char="Ø"/>
            </a:pPr>
            <a:r>
              <a:rPr lang="en-US" sz="2400" dirty="0" smtClean="0">
                <a:latin typeface="Times New Roman" pitchFamily="18" charset="0"/>
                <a:cs typeface="Times New Roman" pitchFamily="18" charset="0"/>
              </a:rPr>
              <a:t>Orientation to what  is known and not known about an area of inquiry to ascertain what research can best contribute to knowledge</a:t>
            </a:r>
          </a:p>
          <a:p>
            <a:pPr>
              <a:buFont typeface="Wingdings" pitchFamily="2" charset="2"/>
              <a:buChar char="Ø"/>
            </a:pPr>
            <a:r>
              <a:rPr lang="en-US" sz="2400" dirty="0" smtClean="0">
                <a:latin typeface="Times New Roman" pitchFamily="18" charset="0"/>
                <a:cs typeface="Times New Roman" pitchFamily="18" charset="0"/>
              </a:rPr>
              <a:t>Discovery of unanswered questions about subjects, concepts or problems</a:t>
            </a:r>
          </a:p>
          <a:p>
            <a:pPr>
              <a:buFont typeface="Wingdings" pitchFamily="2" charset="2"/>
              <a:buChar char="Ø"/>
            </a:pPr>
            <a:r>
              <a:rPr lang="en-US" sz="2400" dirty="0" smtClean="0">
                <a:latin typeface="Times New Roman" pitchFamily="18" charset="0"/>
                <a:cs typeface="Times New Roman" pitchFamily="18" charset="0"/>
              </a:rPr>
              <a:t>Determination of a need to replicate a prior study in different study settings or samples/sizes or different study populations</a:t>
            </a:r>
          </a:p>
          <a:p>
            <a:pPr>
              <a:buFont typeface="Wingdings" pitchFamily="2" charset="2"/>
              <a:buChar char="Ø"/>
            </a:pPr>
            <a:r>
              <a:rPr lang="en-US" sz="2400" dirty="0" smtClean="0">
                <a:latin typeface="Times New Roman" pitchFamily="18" charset="0"/>
                <a:cs typeface="Times New Roman" pitchFamily="18" charset="0"/>
              </a:rPr>
              <a:t>Description of the strengths and weakness of design/methods inquiry and instruments used in earlier research works</a:t>
            </a:r>
          </a:p>
        </p:txBody>
      </p:sp>
      <p:sp>
        <p:nvSpPr>
          <p:cNvPr id="5" name="Slide Number Placeholder 4"/>
          <p:cNvSpPr>
            <a:spLocks noGrp="1"/>
          </p:cNvSpPr>
          <p:nvPr>
            <p:ph type="sldNum" sz="quarter" idx="12"/>
          </p:nvPr>
        </p:nvSpPr>
        <p:spPr/>
        <p:txBody>
          <a:bodyPr/>
          <a:lstStyle/>
          <a:p>
            <a:fld id="{FA909ADF-01B1-4787-AE8A-826BF81232DF}"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52400"/>
            <a:ext cx="3581400" cy="258762"/>
          </a:xfrm>
        </p:spPr>
        <p:txBody>
          <a:bodyPr>
            <a:noAutofit/>
          </a:bodyPr>
          <a:lstStyle/>
          <a:p>
            <a:r>
              <a:rPr lang="en-US" sz="3600" b="1" dirty="0" smtClean="0">
                <a:solidFill>
                  <a:srgbClr val="0070C0"/>
                </a:solidFill>
              </a:rPr>
              <a:t/>
            </a:r>
            <a:br>
              <a:rPr lang="en-US" sz="3600" b="1" dirty="0" smtClean="0">
                <a:solidFill>
                  <a:srgbClr val="0070C0"/>
                </a:solidFill>
              </a:rPr>
            </a:br>
            <a:r>
              <a:rPr lang="en-US" sz="3200" b="1" dirty="0" smtClean="0">
                <a:solidFill>
                  <a:srgbClr val="0070C0"/>
                </a:solidFill>
                <a:latin typeface="Times New Roman" pitchFamily="18" charset="0"/>
                <a:cs typeface="Times New Roman" pitchFamily="18" charset="0"/>
              </a:rPr>
              <a:t>WIKIPEDIA</a:t>
            </a:r>
            <a:r>
              <a:rPr lang="en-US" sz="3600" b="1" dirty="0" smtClean="0">
                <a:solidFill>
                  <a:srgbClr val="0070C0"/>
                </a:solidFill>
              </a:rPr>
              <a:t/>
            </a:r>
            <a:br>
              <a:rPr lang="en-US" sz="3600" b="1" dirty="0" smtClean="0">
                <a:solidFill>
                  <a:srgbClr val="0070C0"/>
                </a:solidFill>
              </a:rPr>
            </a:br>
            <a:endParaRPr lang="en-US" sz="3600" dirty="0">
              <a:solidFill>
                <a:srgbClr val="0070C0"/>
              </a:solidFill>
            </a:endParaRPr>
          </a:p>
        </p:txBody>
      </p:sp>
      <p:sp>
        <p:nvSpPr>
          <p:cNvPr id="3" name="Content Placeholder 2"/>
          <p:cNvSpPr>
            <a:spLocks noGrp="1"/>
          </p:cNvSpPr>
          <p:nvPr>
            <p:ph idx="1"/>
          </p:nvPr>
        </p:nvSpPr>
        <p:spPr>
          <a:xfrm>
            <a:off x="152400" y="609600"/>
            <a:ext cx="8839200" cy="6019800"/>
          </a:xfrm>
        </p:spPr>
        <p:txBody>
          <a:bodyPr>
            <a:noAutofit/>
          </a:bodyPr>
          <a:lstStyle/>
          <a:p>
            <a:pPr algn="just"/>
            <a:r>
              <a:rPr lang="en-US" sz="2800" dirty="0" smtClean="0">
                <a:latin typeface="Times New Roman" pitchFamily="18" charset="0"/>
                <a:cs typeface="Times New Roman" pitchFamily="18" charset="0"/>
              </a:rPr>
              <a:t>Wikipedia is a multilingual, Web-based, free-content encyclopedia project. Wikipedia's articles provide links to guide the user to related pages with additional information.</a:t>
            </a:r>
          </a:p>
          <a:p>
            <a:pPr algn="just"/>
            <a:r>
              <a:rPr lang="en-US" sz="2800" dirty="0" smtClean="0">
                <a:latin typeface="Times New Roman" pitchFamily="18" charset="0"/>
                <a:cs typeface="Times New Roman" pitchFamily="18" charset="0"/>
              </a:rPr>
              <a:t>Wikipedia is written collaboratively by volunteers from all around the world. Anyone with internet access can make changes to Wikipedia articles. Since its creation in 2001, Wikipedia has grown rapidly into one of the largest reference web sites.</a:t>
            </a:r>
          </a:p>
          <a:p>
            <a:pPr algn="just"/>
            <a:r>
              <a:rPr lang="en-US" sz="2800" dirty="0" smtClean="0">
                <a:latin typeface="Times New Roman" pitchFamily="18" charset="0"/>
                <a:cs typeface="Times New Roman" pitchFamily="18" charset="0"/>
              </a:rPr>
              <a:t>Wikipedia's intent is to have articles that cover existing knowledge, not create new knowledge. This means that people of all ages and cultural and social backgrounds can write Wikipedia articles. Most of the articles can be edited by anyone with access to the Internet.</a:t>
            </a:r>
          </a:p>
        </p:txBody>
      </p:sp>
      <p:sp>
        <p:nvSpPr>
          <p:cNvPr id="5" name="Slide Number Placeholder 4"/>
          <p:cNvSpPr>
            <a:spLocks noGrp="1"/>
          </p:cNvSpPr>
          <p:nvPr>
            <p:ph type="sldNum" sz="quarter" idx="12"/>
          </p:nvPr>
        </p:nvSpPr>
        <p:spPr/>
        <p:txBody>
          <a:bodyPr/>
          <a:lstStyle/>
          <a:p>
            <a:fld id="{FA909ADF-01B1-4787-AE8A-826BF81232DF}"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324600"/>
          </a:xfrm>
        </p:spPr>
        <p:txBody>
          <a:bodyPr>
            <a:normAutofit fontScale="92500" lnSpcReduction="20000"/>
          </a:bodyPr>
          <a:lstStyle/>
          <a:p>
            <a:pPr algn="just"/>
            <a:r>
              <a:rPr lang="en-US" dirty="0" smtClean="0">
                <a:latin typeface="Times New Roman" pitchFamily="18" charset="0"/>
                <a:cs typeface="Times New Roman" pitchFamily="18" charset="0"/>
              </a:rPr>
              <a:t>Wikipedia can be a great tool for learning and researching information. However, as with all sources, not everything in Wikipedia is accurate, comprehensive, or unbiased. </a:t>
            </a:r>
            <a:r>
              <a:rPr lang="en-US" dirty="0" smtClean="0">
                <a:solidFill>
                  <a:srgbClr val="0070C0"/>
                </a:solidFill>
                <a:latin typeface="Times New Roman" pitchFamily="18" charset="0"/>
                <a:cs typeface="Times New Roman" pitchFamily="18" charset="0"/>
              </a:rPr>
              <a:t>You should not use only Wikipedia for primary research</a:t>
            </a:r>
            <a:r>
              <a:rPr lang="en-US" dirty="0" smtClean="0">
                <a:latin typeface="Times New Roman" pitchFamily="18" charset="0"/>
                <a:cs typeface="Times New Roman" pitchFamily="18" charset="0"/>
              </a:rPr>
              <a:t>. Many of the general rules of thumb for conducting research apply to Wikipedia, including:</a:t>
            </a:r>
          </a:p>
          <a:p>
            <a:pPr algn="just"/>
            <a:r>
              <a:rPr lang="en-US" dirty="0" smtClean="0">
                <a:latin typeface="Times New Roman" pitchFamily="18" charset="0"/>
                <a:cs typeface="Times New Roman" pitchFamily="18" charset="0"/>
              </a:rPr>
              <a:t>Always be wary of any one single source (in any medium - web, print, television or radio), or of multiple works that derive from a single source.</a:t>
            </a:r>
          </a:p>
          <a:p>
            <a:pPr algn="just"/>
            <a:r>
              <a:rPr lang="en-US" dirty="0" smtClean="0">
                <a:latin typeface="Times New Roman" pitchFamily="18" charset="0"/>
                <a:cs typeface="Times New Roman" pitchFamily="18" charset="0"/>
              </a:rPr>
              <a:t>Where articles have references to external sources (whether online or not) read the references and check whether they really do support what the article says.</a:t>
            </a:r>
          </a:p>
          <a:p>
            <a:pPr algn="just"/>
            <a:r>
              <a:rPr lang="en-US" dirty="0" smtClean="0">
                <a:latin typeface="Times New Roman" pitchFamily="18" charset="0"/>
                <a:cs typeface="Times New Roman" pitchFamily="18" charset="0"/>
              </a:rPr>
              <a:t>Wikipedia itself offers an excellent page on </a:t>
            </a:r>
            <a:r>
              <a:rPr lang="en-US" dirty="0" smtClean="0">
                <a:solidFill>
                  <a:srgbClr val="0070C0"/>
                </a:solidFill>
                <a:latin typeface="Times New Roman" pitchFamily="18" charset="0"/>
                <a:cs typeface="Times New Roman" pitchFamily="18" charset="0"/>
              </a:rPr>
              <a:t>using Wikipedia for research</a:t>
            </a: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A909ADF-01B1-4787-AE8A-826BF81232DF}"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152400"/>
            <a:ext cx="2667000" cy="533400"/>
          </a:xfrm>
        </p:spPr>
        <p:txBody>
          <a:bodyPr>
            <a:noAutofit/>
          </a:bodyPr>
          <a:lstStyle/>
          <a:p>
            <a:r>
              <a:rPr lang="en-US" sz="3200" b="1" kern="1400" spc="-125" dirty="0" smtClean="0">
                <a:solidFill>
                  <a:srgbClr val="808080"/>
                </a:solidFill>
                <a:latin typeface="Calibri" panose="020F0502020204030204" pitchFamily="34" charset="0"/>
                <a:ea typeface="Times New Roman" panose="02020603050405020304" pitchFamily="18" charset="0"/>
                <a:cs typeface="Times New Roman" panose="02020603050405020304" pitchFamily="18" charset="0"/>
              </a:rPr>
              <a:t/>
            </a:r>
            <a:br>
              <a:rPr lang="en-US" sz="3200" b="1" kern="1400" spc="-125" dirty="0" smtClean="0">
                <a:solidFill>
                  <a:srgbClr val="808080"/>
                </a:solidFill>
                <a:latin typeface="Calibri" panose="020F0502020204030204" pitchFamily="34" charset="0"/>
                <a:ea typeface="Times New Roman" panose="02020603050405020304" pitchFamily="18" charset="0"/>
                <a:cs typeface="Times New Roman" panose="02020603050405020304" pitchFamily="18" charset="0"/>
              </a:rPr>
            </a:br>
            <a:r>
              <a:rPr lang="en-US" sz="3200" b="1" kern="1400" spc="-125" dirty="0" smtClean="0">
                <a:latin typeface="Times New Roman" pitchFamily="18" charset="0"/>
                <a:ea typeface="Times New Roman" panose="02020603050405020304" pitchFamily="18" charset="0"/>
                <a:cs typeface="Times New Roman" pitchFamily="18" charset="0"/>
              </a:rPr>
              <a:t>Glossary</a:t>
            </a:r>
            <a:r>
              <a:rPr lang="en-MY" sz="5400" b="1" kern="1000" dirty="0" smtClean="0">
                <a:latin typeface="Arial" panose="020B0604020202020204" pitchFamily="34" charset="0"/>
                <a:ea typeface="Times New Roman" panose="02020603050405020304" pitchFamily="18" charset="0"/>
                <a:cs typeface="Times New Roman" panose="02020603050405020304" pitchFamily="18" charset="0"/>
              </a:rPr>
              <a:t/>
            </a:r>
            <a:br>
              <a:rPr lang="en-MY" sz="5400" b="1" kern="1000" dirty="0" smtClean="0">
                <a:latin typeface="Arial" panose="020B0604020202020204" pitchFamily="34" charset="0"/>
                <a:ea typeface="Times New Roman" panose="02020603050405020304" pitchFamily="18" charset="0"/>
                <a:cs typeface="Times New Roman" panose="02020603050405020304" pitchFamily="18" charset="0"/>
              </a:rPr>
            </a:br>
            <a:endParaRPr lang="en-US" sz="3200" dirty="0"/>
          </a:p>
        </p:txBody>
      </p:sp>
      <p:sp>
        <p:nvSpPr>
          <p:cNvPr id="3" name="Content Placeholder 2"/>
          <p:cNvSpPr>
            <a:spLocks noGrp="1"/>
          </p:cNvSpPr>
          <p:nvPr>
            <p:ph idx="1"/>
          </p:nvPr>
        </p:nvSpPr>
        <p:spPr>
          <a:xfrm>
            <a:off x="152400" y="609600"/>
            <a:ext cx="8839200" cy="6248400"/>
          </a:xfrm>
        </p:spPr>
        <p:txBody>
          <a:bodyPr>
            <a:noAutofit/>
          </a:bodyPr>
          <a:lstStyle/>
          <a:p>
            <a:pPr marL="285750" indent="-285750">
              <a:spcAft>
                <a:spcPts val="600"/>
              </a:spcAft>
            </a:pPr>
            <a:r>
              <a:rPr lang="en-MY" sz="2800" dirty="0" smtClean="0">
                <a:latin typeface="Times New Roman" pitchFamily="18" charset="0"/>
                <a:cs typeface="Times New Roman" pitchFamily="18" charset="0"/>
              </a:rPr>
              <a:t>A list of terms in a special subject or field with proper definitions. </a:t>
            </a:r>
          </a:p>
          <a:p>
            <a:pPr marL="285750" indent="-285750">
              <a:spcAft>
                <a:spcPts val="600"/>
              </a:spcAft>
            </a:pPr>
            <a:r>
              <a:rPr lang="en-MY" sz="2800" dirty="0" smtClean="0">
                <a:latin typeface="Times New Roman" pitchFamily="18" charset="0"/>
                <a:cs typeface="Times New Roman" pitchFamily="18" charset="0"/>
              </a:rPr>
              <a:t>Incorporated at the back of a monograph, explaining or defining difficult/unusual words. </a:t>
            </a:r>
            <a:endParaRPr lang="en-US" sz="2800" kern="1000" dirty="0" smtClean="0">
              <a:latin typeface="Times New Roman" pitchFamily="18" charset="0"/>
              <a:ea typeface="Times New Roman" panose="02020603050405020304" pitchFamily="18" charset="0"/>
              <a:cs typeface="Times New Roman" pitchFamily="18" charset="0"/>
            </a:endParaRPr>
          </a:p>
          <a:p>
            <a:pPr>
              <a:spcAft>
                <a:spcPts val="600"/>
              </a:spcAft>
            </a:pPr>
            <a:r>
              <a:rPr lang="en-US" sz="2800" kern="1000" dirty="0" smtClean="0">
                <a:latin typeface="Times New Roman" pitchFamily="18" charset="0"/>
                <a:ea typeface="Times New Roman" panose="02020603050405020304" pitchFamily="18" charset="0"/>
                <a:cs typeface="Times New Roman" pitchFamily="18" charset="0"/>
              </a:rPr>
              <a:t>A</a:t>
            </a:r>
            <a:endParaRPr lang="en-MY" sz="2800" kern="1000" dirty="0" smtClean="0">
              <a:latin typeface="Times New Roman" pitchFamily="18" charset="0"/>
              <a:ea typeface="Times New Roman" panose="02020603050405020304" pitchFamily="18" charset="0"/>
              <a:cs typeface="Times New Roman" pitchFamily="18" charset="0"/>
            </a:endParaRPr>
          </a:p>
          <a:p>
            <a:pPr lvl="0">
              <a:spcAft>
                <a:spcPts val="600"/>
              </a:spcAft>
              <a:buFont typeface="Times New Roman" panose="02020603050405020304" pitchFamily="18" charset="0"/>
              <a:buChar char="-"/>
            </a:pPr>
            <a:r>
              <a:rPr lang="en-MY" sz="2800" kern="1000" dirty="0" err="1" smtClean="0">
                <a:latin typeface="Times New Roman" pitchFamily="18" charset="0"/>
                <a:ea typeface="Times New Roman" panose="02020603050405020304" pitchFamily="18" charset="0"/>
                <a:cs typeface="Times New Roman" pitchFamily="18" charset="0"/>
              </a:rPr>
              <a:t>Acidophile</a:t>
            </a:r>
            <a:r>
              <a:rPr lang="en-MY" sz="2800" kern="1000" dirty="0" smtClean="0">
                <a:latin typeface="Times New Roman" pitchFamily="18" charset="0"/>
                <a:ea typeface="Times New Roman" panose="02020603050405020304" pitchFamily="18" charset="0"/>
                <a:cs typeface="Times New Roman" pitchFamily="18" charset="0"/>
              </a:rPr>
              <a:t>: </a:t>
            </a:r>
            <a:r>
              <a:rPr lang="en-MY" sz="2800" dirty="0" smtClean="0">
                <a:latin typeface="Times New Roman" pitchFamily="18" charset="0"/>
                <a:cs typeface="Times New Roman" pitchFamily="18" charset="0"/>
              </a:rPr>
              <a:t>organisms are those that thrive under highly acidic conditions (usually at pH 2.0 or below). </a:t>
            </a:r>
            <a:endParaRPr lang="en-MY" sz="2800" kern="1000" dirty="0" smtClean="0">
              <a:latin typeface="Times New Roman" pitchFamily="18" charset="0"/>
              <a:ea typeface="Times New Roman" panose="02020603050405020304" pitchFamily="18" charset="0"/>
              <a:cs typeface="Times New Roman" pitchFamily="18" charset="0"/>
            </a:endParaRPr>
          </a:p>
          <a:p>
            <a:pPr>
              <a:spcAft>
                <a:spcPts val="600"/>
              </a:spcAft>
            </a:pPr>
            <a:r>
              <a:rPr lang="en-US" sz="2800" kern="1000" dirty="0" smtClean="0">
                <a:latin typeface="Times New Roman" pitchFamily="18" charset="0"/>
                <a:ea typeface="Times New Roman" panose="02020603050405020304" pitchFamily="18" charset="0"/>
                <a:cs typeface="Times New Roman" pitchFamily="18" charset="0"/>
              </a:rPr>
              <a:t>B</a:t>
            </a:r>
            <a:endParaRPr lang="en-MY" sz="2800" kern="1000" dirty="0" smtClean="0">
              <a:latin typeface="Times New Roman" pitchFamily="18" charset="0"/>
              <a:ea typeface="Times New Roman" panose="02020603050405020304" pitchFamily="18" charset="0"/>
              <a:cs typeface="Times New Roman" pitchFamily="18" charset="0"/>
            </a:endParaRPr>
          </a:p>
          <a:p>
            <a:pPr lvl="0">
              <a:buFont typeface="Times New Roman" panose="02020603050405020304" pitchFamily="18" charset="0"/>
              <a:buChar char="-"/>
            </a:pPr>
            <a:r>
              <a:rPr lang="en-US" sz="2800" kern="1000" dirty="0" smtClean="0">
                <a:latin typeface="Times New Roman" pitchFamily="18" charset="0"/>
                <a:ea typeface="Times New Roman" panose="02020603050405020304" pitchFamily="18" charset="0"/>
                <a:cs typeface="Times New Roman" pitchFamily="18" charset="0"/>
              </a:rPr>
              <a:t>Bacteria: small organism cannot be seen by naked eye.  </a:t>
            </a:r>
            <a:endParaRPr lang="en-MY" sz="2800" kern="1000" dirty="0" smtClean="0">
              <a:latin typeface="Times New Roman" pitchFamily="18" charset="0"/>
              <a:ea typeface="Times New Roman" panose="02020603050405020304" pitchFamily="18" charset="0"/>
              <a:cs typeface="Times New Roman" pitchFamily="18" charset="0"/>
            </a:endParaRPr>
          </a:p>
          <a:p>
            <a:pPr>
              <a:spcAft>
                <a:spcPts val="600"/>
              </a:spcAft>
            </a:pPr>
            <a:r>
              <a:rPr lang="en-MY" sz="2800" kern="1000" dirty="0" smtClean="0">
                <a:latin typeface="Times New Roman" pitchFamily="18" charset="0"/>
                <a:ea typeface="Times New Roman" panose="02020603050405020304" pitchFamily="18" charset="0"/>
                <a:cs typeface="Times New Roman" pitchFamily="18" charset="0"/>
              </a:rPr>
              <a:t>H</a:t>
            </a:r>
          </a:p>
          <a:p>
            <a:pPr lvl="0">
              <a:spcAft>
                <a:spcPts val="600"/>
              </a:spcAft>
              <a:buFont typeface="Times New Roman" panose="02020603050405020304" pitchFamily="18" charset="0"/>
              <a:buChar char="-"/>
            </a:pPr>
            <a:r>
              <a:rPr lang="en-US" sz="2800" kern="1000" dirty="0" smtClean="0">
                <a:latin typeface="Times New Roman" pitchFamily="18" charset="0"/>
                <a:ea typeface="Times New Roman" panose="02020603050405020304" pitchFamily="18" charset="0"/>
                <a:cs typeface="Times New Roman" pitchFamily="18" charset="0"/>
              </a:rPr>
              <a:t>Halogenated compound: chemicals with halogen group attached to one of the carbon chain</a:t>
            </a:r>
            <a:endParaRPr lang="en-US" sz="28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FA909ADF-01B1-4787-AE8A-826BF81232DF}" type="slidenum">
              <a:rPr lang="en-US" smtClean="0"/>
              <a:pPr/>
              <a:t>22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839200" cy="6705600"/>
          </a:xfrm>
        </p:spPr>
        <p:txBody>
          <a:bodyPr>
            <a:normAutofit fontScale="70000" lnSpcReduction="20000"/>
          </a:bodyPr>
          <a:lstStyle/>
          <a:p>
            <a:pPr>
              <a:buFont typeface="Wingdings" pitchFamily="2" charset="2"/>
              <a:buChar char="Ø"/>
            </a:pPr>
            <a:r>
              <a:rPr lang="en-US" dirty="0" smtClean="0">
                <a:latin typeface="Times New Roman" pitchFamily="18" charset="0"/>
                <a:cs typeface="Times New Roman" pitchFamily="18" charset="0"/>
              </a:rPr>
              <a:t>Development of hypothesis to be tested in a research study and development of research  instruments </a:t>
            </a:r>
          </a:p>
          <a:p>
            <a:pPr>
              <a:buFont typeface="Wingdings" pitchFamily="2" charset="2"/>
              <a:buChar char="Ø"/>
            </a:pPr>
            <a:r>
              <a:rPr lang="en-US" dirty="0" smtClean="0">
                <a:latin typeface="Times New Roman" pitchFamily="18" charset="0"/>
                <a:cs typeface="Times New Roman" pitchFamily="18" charset="0"/>
              </a:rPr>
              <a:t>Helps in planning the methodology of the present research study</a:t>
            </a:r>
          </a:p>
          <a:p>
            <a:pPr>
              <a:buFont typeface="Wingdings" pitchFamily="2" charset="2"/>
              <a:buChar char="Ø"/>
            </a:pPr>
            <a:r>
              <a:rPr lang="en-US" dirty="0" smtClean="0">
                <a:latin typeface="Times New Roman" pitchFamily="18" charset="0"/>
                <a:cs typeface="Times New Roman" pitchFamily="18" charset="0"/>
              </a:rPr>
              <a:t>Identification of suitable design and data collection methods </a:t>
            </a:r>
          </a:p>
          <a:p>
            <a:pPr algn="just">
              <a:buFont typeface="Wingdings" pitchFamily="2" charset="2"/>
              <a:buChar char="Ø"/>
            </a:pPr>
            <a:r>
              <a:rPr lang="en-US" dirty="0" smtClean="0">
                <a:latin typeface="Times New Roman" pitchFamily="18" charset="0"/>
                <a:cs typeface="Times New Roman" pitchFamily="18" charset="0"/>
              </a:rPr>
              <a:t>All discoveries made in the laboratory must be published</a:t>
            </a:r>
          </a:p>
          <a:p>
            <a:pPr algn="just">
              <a:buFont typeface="Wingdings" pitchFamily="2" charset="2"/>
              <a:buChar char="Ø"/>
            </a:pPr>
            <a:r>
              <a:rPr lang="en-US" dirty="0" smtClean="0">
                <a:latin typeface="Times New Roman" pitchFamily="18" charset="0"/>
                <a:cs typeface="Times New Roman" pitchFamily="18" charset="0"/>
              </a:rPr>
              <a:t>The chemical literature is both vast and complex.</a:t>
            </a:r>
            <a:endParaRPr lang="en-US" b="1" i="1" u="sng" dirty="0" smtClean="0">
              <a:latin typeface="Times New Roman" pitchFamily="18" charset="0"/>
              <a:cs typeface="Times New Roman" pitchFamily="18" charset="0"/>
            </a:endParaRPr>
          </a:p>
          <a:p>
            <a:pPr algn="just">
              <a:buFont typeface="Wingdings" pitchFamily="2" charset="2"/>
              <a:buChar char="Ø"/>
            </a:pPr>
            <a:r>
              <a:rPr lang="en-US" dirty="0" smtClean="0">
                <a:latin typeface="Times New Roman" pitchFamily="18" charset="0"/>
                <a:cs typeface="Times New Roman" pitchFamily="18" charset="0"/>
              </a:rPr>
              <a:t>The ability to use the scientific literature is a necessary requirement of the practicing chemist.</a:t>
            </a:r>
          </a:p>
          <a:p>
            <a:pPr algn="just">
              <a:buFont typeface="Wingdings" pitchFamily="2" charset="2"/>
              <a:buChar char="Ø"/>
            </a:pPr>
            <a:r>
              <a:rPr lang="en-US" b="1" dirty="0" smtClean="0">
                <a:latin typeface="Times New Roman" pitchFamily="18" charset="0"/>
                <a:cs typeface="Times New Roman" pitchFamily="18" charset="0"/>
              </a:rPr>
              <a:t>Chemical literatures</a:t>
            </a:r>
            <a:r>
              <a:rPr lang="en-US" dirty="0" smtClean="0">
                <a:latin typeface="Times New Roman" pitchFamily="18" charset="0"/>
                <a:cs typeface="Times New Roman" pitchFamily="18" charset="0"/>
              </a:rPr>
              <a:t> are the dominant tools for both current awareness and in-depth literature searching.</a:t>
            </a:r>
          </a:p>
          <a:p>
            <a:pPr algn="just">
              <a:buFont typeface="Wingdings" pitchFamily="2" charset="2"/>
              <a:buChar char="Ø"/>
            </a:pPr>
            <a:r>
              <a:rPr lang="en-US" dirty="0" smtClean="0">
                <a:latin typeface="Times New Roman" pitchFamily="18" charset="0"/>
                <a:cs typeface="Times New Roman" pitchFamily="18" charset="0"/>
              </a:rPr>
              <a:t>In the chemical literature, you will frequently find relevant chemical names, </a:t>
            </a:r>
            <a:r>
              <a:rPr lang="en-US" dirty="0" err="1" smtClean="0">
                <a:latin typeface="Times New Roman" pitchFamily="18" charset="0"/>
                <a:cs typeface="Times New Roman" pitchFamily="18" charset="0"/>
              </a:rPr>
              <a:t>biosequences</a:t>
            </a:r>
            <a:r>
              <a:rPr lang="en-US" dirty="0" smtClean="0">
                <a:latin typeface="Times New Roman" pitchFamily="18" charset="0"/>
                <a:cs typeface="Times New Roman" pitchFamily="18" charset="0"/>
              </a:rPr>
              <a:t>, chemical identification numbers, structure diagrams and reaction diagrams.</a:t>
            </a:r>
          </a:p>
          <a:p>
            <a:pPr algn="just">
              <a:buNone/>
            </a:pPr>
            <a:r>
              <a:rPr lang="en-US" b="1" dirty="0" smtClean="0">
                <a:latin typeface="Times New Roman" pitchFamily="18" charset="0"/>
                <a:cs typeface="Times New Roman" pitchFamily="18" charset="0"/>
              </a:rPr>
              <a:t>Why spend time talking about the chemical literature?</a:t>
            </a:r>
          </a:p>
          <a:p>
            <a:pPr algn="just">
              <a:buNone/>
            </a:pPr>
            <a:r>
              <a:rPr lang="en-US" b="1" dirty="0" smtClean="0">
                <a:latin typeface="Times New Roman" pitchFamily="18" charset="0"/>
                <a:cs typeface="Times New Roman" pitchFamily="18" charset="0"/>
              </a:rPr>
              <a:t>1. Because the subject is HUGE</a:t>
            </a:r>
          </a:p>
          <a:p>
            <a:pPr algn="just">
              <a:buFont typeface="Wingdings" pitchFamily="2" charset="2"/>
              <a:buChar char="ü"/>
            </a:pPr>
            <a:r>
              <a:rPr lang="en-US" dirty="0" smtClean="0">
                <a:latin typeface="Times New Roman" pitchFamily="18" charset="0"/>
                <a:cs typeface="Times New Roman" pitchFamily="18" charset="0"/>
              </a:rPr>
              <a:t>Chemistry strictly defined is large, and it overlaps into physics, biology, medicine, pharmaceutics, geology, materials engineering, forensics, etc.</a:t>
            </a:r>
          </a:p>
          <a:p>
            <a:pPr algn="just">
              <a:buFont typeface="Wingdings" pitchFamily="2" charset="2"/>
              <a:buChar char="ü"/>
            </a:pPr>
            <a:r>
              <a:rPr lang="en-US" dirty="0" smtClean="0">
                <a:latin typeface="Times New Roman" pitchFamily="18" charset="0"/>
                <a:cs typeface="Times New Roman" pitchFamily="18" charset="0"/>
              </a:rPr>
              <a:t>In many areas of chemistry, notably synthesis, the older literature is as relevant as the newest literature. </a:t>
            </a:r>
          </a:p>
          <a:p>
            <a:pPr algn="just">
              <a:buFont typeface="Wingdings" pitchFamily="2" charset="2"/>
              <a:buChar char="ü"/>
            </a:pPr>
            <a:r>
              <a:rPr lang="en-US" dirty="0" smtClean="0">
                <a:latin typeface="Times New Roman" pitchFamily="18" charset="0"/>
                <a:cs typeface="Times New Roman" pitchFamily="18" charset="0"/>
              </a:rPr>
              <a:t>In many areas of chemistry, the patent literature is as important as the more familiar journal literature.</a:t>
            </a:r>
            <a:r>
              <a:rPr lang="en-MY" dirty="0" smtClean="0">
                <a:latin typeface="Times New Roman" pitchFamily="18" charset="0"/>
                <a:cs typeface="Times New Roman" pitchFamily="18" charset="0"/>
              </a:rPr>
              <a:t>  </a:t>
            </a:r>
          </a:p>
          <a:p>
            <a:endParaRPr lang="en-MY"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FA909ADF-01B1-4787-AE8A-826BF81232DF}"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Autofit/>
          </a:bodyPr>
          <a:lstStyle/>
          <a:p>
            <a:pPr>
              <a:buNone/>
            </a:pPr>
            <a:r>
              <a:rPr lang="en-US" sz="2400" b="1" dirty="0" smtClean="0">
                <a:latin typeface="Times New Roman" pitchFamily="18" charset="0"/>
                <a:cs typeface="Times New Roman" pitchFamily="18" charset="0"/>
              </a:rPr>
              <a:t>2. Because the subject is COMPLEX</a:t>
            </a:r>
          </a:p>
          <a:p>
            <a:pPr>
              <a:buFont typeface="Wingdings" pitchFamily="2" charset="2"/>
              <a:buChar char="ü"/>
            </a:pPr>
            <a:r>
              <a:rPr lang="en-US" sz="2400" dirty="0" smtClean="0">
                <a:latin typeface="Times New Roman" pitchFamily="18" charset="0"/>
                <a:cs typeface="Times New Roman" pitchFamily="18" charset="0"/>
              </a:rPr>
              <a:t>Chemists are interested in information which cannot be readily defined merely by key words, such as ranges of numeric data, sets of substances with particular structural features.</a:t>
            </a:r>
          </a:p>
          <a:p>
            <a:pPr>
              <a:buFont typeface="Wingdings" pitchFamily="2" charset="2"/>
              <a:buChar char="ü"/>
            </a:pPr>
            <a:r>
              <a:rPr lang="en-US" sz="2400" dirty="0" smtClean="0">
                <a:latin typeface="Times New Roman" pitchFamily="18" charset="0"/>
                <a:cs typeface="Times New Roman" pitchFamily="18" charset="0"/>
              </a:rPr>
              <a:t>The terminology of chemistry, especially chemical nomenclature, is incredibly complex</a:t>
            </a:r>
          </a:p>
          <a:p>
            <a:pPr>
              <a:buFont typeface="Wingdings" pitchFamily="2" charset="2"/>
              <a:buChar char="ü"/>
            </a:pPr>
            <a:r>
              <a:rPr lang="en-US" sz="2400" dirty="0" smtClean="0">
                <a:latin typeface="Times New Roman" pitchFamily="18" charset="0"/>
                <a:cs typeface="Times New Roman" pitchFamily="18" charset="0"/>
              </a:rPr>
              <a:t>The patent segment of the literature is often written in terminology obscure even to trained chemists.</a:t>
            </a:r>
          </a:p>
          <a:p>
            <a:pPr>
              <a:buNone/>
            </a:pPr>
            <a:r>
              <a:rPr lang="en-US" sz="2400" b="1" dirty="0" smtClean="0">
                <a:latin typeface="Times New Roman" pitchFamily="18" charset="0"/>
                <a:cs typeface="Times New Roman" pitchFamily="18" charset="0"/>
              </a:rPr>
              <a:t>3. Because the tools available for chemists are RAPIDLY EVOLVING</a:t>
            </a:r>
          </a:p>
          <a:p>
            <a:pPr>
              <a:buFont typeface="Wingdings" pitchFamily="2" charset="2"/>
              <a:buChar char="ü"/>
            </a:pPr>
            <a:r>
              <a:rPr lang="en-US" sz="2400" dirty="0" smtClean="0">
                <a:latin typeface="Times New Roman" pitchFamily="18" charset="0"/>
                <a:cs typeface="Times New Roman" pitchFamily="18" charset="0"/>
              </a:rPr>
              <a:t>A </a:t>
            </a:r>
            <a:r>
              <a:rPr lang="en-US" sz="2400" dirty="0" smtClean="0">
                <a:latin typeface="Times New Roman" pitchFamily="18" charset="0"/>
                <a:cs typeface="Times New Roman" pitchFamily="18" charset="0"/>
              </a:rPr>
              <a:t>few years ago, there was very little </a:t>
            </a:r>
            <a:r>
              <a:rPr lang="en-US" sz="2400" dirty="0" smtClean="0">
                <a:latin typeface="Times New Roman" pitchFamily="18" charset="0"/>
                <a:cs typeface="Times New Roman" pitchFamily="18" charset="0"/>
              </a:rPr>
              <a:t>interest </a:t>
            </a:r>
            <a:r>
              <a:rPr lang="en-US" sz="2400" dirty="0" smtClean="0">
                <a:latin typeface="Times New Roman" pitchFamily="18" charset="0"/>
                <a:cs typeface="Times New Roman" pitchFamily="18" charset="0"/>
              </a:rPr>
              <a:t>on use Internet to </a:t>
            </a:r>
            <a:r>
              <a:rPr lang="en-US" sz="2400" dirty="0" smtClean="0">
                <a:latin typeface="Times New Roman" pitchFamily="18" charset="0"/>
                <a:cs typeface="Times New Roman" pitchFamily="18" charset="0"/>
              </a:rPr>
              <a:t>chemists.</a:t>
            </a:r>
          </a:p>
          <a:p>
            <a:pPr>
              <a:buFont typeface="Wingdings" pitchFamily="2" charset="2"/>
              <a:buChar char="ü"/>
            </a:pPr>
            <a:r>
              <a:rPr lang="en-US" sz="2400" dirty="0" smtClean="0">
                <a:latin typeface="Times New Roman" pitchFamily="18" charset="0"/>
                <a:cs typeface="Times New Roman" pitchFamily="18" charset="0"/>
              </a:rPr>
              <a:t>Now, traditional journals and databases have been reinvented for the World Wide Web, and new resources have sprung up.</a:t>
            </a:r>
          </a:p>
          <a:p>
            <a:pPr>
              <a:buFont typeface="Wingdings" pitchFamily="2" charset="2"/>
              <a:buChar char="ü"/>
            </a:pPr>
            <a:r>
              <a:rPr lang="en-US" sz="2400" dirty="0" smtClean="0">
                <a:latin typeface="Times New Roman" pitchFamily="18" charset="0"/>
                <a:cs typeface="Times New Roman" pitchFamily="18" charset="0"/>
              </a:rPr>
              <a:t> Chemical researcher can benefit from learning how to search chemical information and how it is organized.</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FA909ADF-01B1-4787-AE8A-826BF81232D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Autofit/>
          </a:bodyPr>
          <a:lstStyle/>
          <a:p>
            <a:pPr algn="just">
              <a:buNone/>
            </a:pPr>
            <a:r>
              <a:rPr lang="en-US" sz="2400" b="1" dirty="0" smtClean="0">
                <a:latin typeface="Times New Roman" pitchFamily="18" charset="0"/>
                <a:cs typeface="Times New Roman" pitchFamily="18" charset="0"/>
              </a:rPr>
              <a:t>Sources of literature</a:t>
            </a:r>
          </a:p>
          <a:p>
            <a:pPr algn="just">
              <a:buNone/>
            </a:pPr>
            <a:r>
              <a:rPr lang="en-US" sz="2400" dirty="0" smtClean="0">
                <a:latin typeface="Times New Roman" pitchFamily="18" charset="0"/>
                <a:cs typeface="Times New Roman" pitchFamily="18" charset="0"/>
              </a:rPr>
              <a:t>Literature can be reviewed from two sources</a:t>
            </a:r>
          </a:p>
          <a:p>
            <a:pPr algn="just">
              <a:buFont typeface="Wingdings" pitchFamily="2" charset="2"/>
              <a:buChar char="Ø"/>
            </a:pPr>
            <a:r>
              <a:rPr lang="en-US" sz="2400" b="1" dirty="0" smtClean="0">
                <a:latin typeface="Times New Roman" pitchFamily="18" charset="0"/>
                <a:cs typeface="Times New Roman" pitchFamily="18" charset="0"/>
              </a:rPr>
              <a:t>Primary: </a:t>
            </a:r>
          </a:p>
          <a:p>
            <a:pPr algn="just">
              <a:buFont typeface="Wingdings" pitchFamily="2" charset="2"/>
              <a:buChar char="ü"/>
            </a:pPr>
            <a:r>
              <a:rPr lang="en-US" sz="2400" dirty="0" smtClean="0">
                <a:latin typeface="Times New Roman" pitchFamily="18" charset="0"/>
                <a:cs typeface="Times New Roman" pitchFamily="18" charset="0"/>
              </a:rPr>
              <a:t>The original publication of data: journals, patents, technical reports, conferences, dissertations, preprints, some books. </a:t>
            </a:r>
          </a:p>
          <a:p>
            <a:pPr algn="just">
              <a:buFont typeface="Wingdings" pitchFamily="2" charset="2"/>
              <a:buChar char="Ø"/>
            </a:pPr>
            <a:r>
              <a:rPr lang="en-US" sz="2400" b="1" dirty="0" smtClean="0">
                <a:latin typeface="Times New Roman" pitchFamily="18" charset="0"/>
                <a:cs typeface="Times New Roman" pitchFamily="18" charset="0"/>
              </a:rPr>
              <a:t>Secondary:</a:t>
            </a:r>
          </a:p>
          <a:p>
            <a:pPr algn="just">
              <a:buFont typeface="Wingdings" pitchFamily="2" charset="2"/>
              <a:buChar char="ü"/>
            </a:pPr>
            <a:r>
              <a:rPr lang="en-US" sz="2400" dirty="0" smtClean="0">
                <a:latin typeface="Times New Roman" pitchFamily="18" charset="0"/>
                <a:cs typeface="Times New Roman" pitchFamily="18" charset="0"/>
              </a:rPr>
              <a:t>Publications which provide access to the primary literature: reviews, indexes, abstracts, data collections, book series, textbooks, etc.</a:t>
            </a:r>
          </a:p>
          <a:p>
            <a:pPr algn="just">
              <a:buNone/>
            </a:pPr>
            <a:r>
              <a:rPr lang="en-US" sz="2400" b="1" dirty="0" smtClean="0">
                <a:latin typeface="Times New Roman" pitchFamily="18" charset="0"/>
                <a:cs typeface="Times New Roman" pitchFamily="18" charset="0"/>
              </a:rPr>
              <a:t>Steps of literature reviews </a:t>
            </a:r>
          </a:p>
          <a:p>
            <a:pPr marL="457200" indent="-457200" algn="just">
              <a:buAutoNum type="arabicPeriod"/>
            </a:pPr>
            <a:r>
              <a:rPr lang="en-US" sz="2400" dirty="0" smtClean="0">
                <a:latin typeface="Times New Roman" pitchFamily="18" charset="0"/>
                <a:cs typeface="Times New Roman" pitchFamily="18" charset="0"/>
              </a:rPr>
              <a:t>Bibliography</a:t>
            </a:r>
          </a:p>
          <a:p>
            <a:pPr marL="457200" indent="-457200" algn="just">
              <a:buAutoNum type="arabicPeriod"/>
            </a:pPr>
            <a:r>
              <a:rPr lang="en-US" sz="2400" dirty="0" smtClean="0">
                <a:latin typeface="Times New Roman" pitchFamily="18" charset="0"/>
                <a:cs typeface="Times New Roman" pitchFamily="18" charset="0"/>
              </a:rPr>
              <a:t>Thematic organization</a:t>
            </a:r>
          </a:p>
          <a:p>
            <a:pPr marL="457200" indent="-457200" algn="just">
              <a:buAutoNum type="arabicPeriod"/>
            </a:pPr>
            <a:r>
              <a:rPr lang="en-US" sz="2400" dirty="0" smtClean="0">
                <a:latin typeface="Times New Roman" pitchFamily="18" charset="0"/>
                <a:cs typeface="Times New Roman" pitchFamily="18" charset="0"/>
              </a:rPr>
              <a:t>More reading write individual sections</a:t>
            </a:r>
          </a:p>
          <a:p>
            <a:pPr marL="457200" indent="-457200" algn="just">
              <a:buAutoNum type="arabicPeriod"/>
            </a:pPr>
            <a:r>
              <a:rPr lang="en-US" sz="2400" dirty="0" smtClean="0">
                <a:latin typeface="Times New Roman" pitchFamily="18" charset="0"/>
                <a:cs typeface="Times New Roman" pitchFamily="18" charset="0"/>
              </a:rPr>
              <a:t>Integrate sections</a:t>
            </a:r>
          </a:p>
        </p:txBody>
      </p:sp>
      <p:sp>
        <p:nvSpPr>
          <p:cNvPr id="5" name="Slide Number Placeholder 4"/>
          <p:cNvSpPr>
            <a:spLocks noGrp="1"/>
          </p:cNvSpPr>
          <p:nvPr>
            <p:ph type="sldNum" sz="quarter" idx="12"/>
          </p:nvPr>
        </p:nvSpPr>
        <p:spPr/>
        <p:txBody>
          <a:bodyPr/>
          <a:lstStyle/>
          <a:p>
            <a:fld id="{FA909ADF-01B1-4787-AE8A-826BF81232DF}"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92500" lnSpcReduction="20000"/>
          </a:bodyPr>
          <a:lstStyle/>
          <a:p>
            <a:pPr>
              <a:buFont typeface="Wingdings" pitchFamily="2" charset="2"/>
              <a:buChar char="Ø"/>
            </a:pPr>
            <a:r>
              <a:rPr lang="en-US" b="1" dirty="0" smtClean="0">
                <a:latin typeface="Times New Roman" pitchFamily="18" charset="0"/>
                <a:cs typeface="Times New Roman" pitchFamily="18" charset="0"/>
              </a:rPr>
              <a:t>Stage I Annotated Bibliography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Researchers read articles, books and other types of literature related to the topic of research and write a critical synopsis of each review</a:t>
            </a:r>
          </a:p>
          <a:p>
            <a:r>
              <a:rPr lang="en-US" dirty="0" smtClean="0">
                <a:latin typeface="Times New Roman" pitchFamily="18" charset="0"/>
                <a:cs typeface="Times New Roman" pitchFamily="18" charset="0"/>
              </a:rPr>
              <a:t>Researchers have an annotation of each source of related literature</a:t>
            </a:r>
          </a:p>
          <a:p>
            <a:r>
              <a:rPr lang="en-US" dirty="0" smtClean="0">
                <a:latin typeface="Times New Roman" pitchFamily="18" charset="0"/>
                <a:cs typeface="Times New Roman" pitchFamily="18" charset="0"/>
              </a:rPr>
              <a:t>Later, annotations are likely to include more references of other work since previous readings will be available to compare, but at this point the important goal is to get accurate</a:t>
            </a:r>
          </a:p>
          <a:p>
            <a:pPr>
              <a:buFont typeface="Wingdings" pitchFamily="2" charset="2"/>
              <a:buChar char="Ø"/>
            </a:pPr>
            <a:r>
              <a:rPr lang="en-US" b="1" dirty="0" smtClean="0">
                <a:latin typeface="Times New Roman" pitchFamily="18" charset="0"/>
                <a:cs typeface="Times New Roman" pitchFamily="18" charset="0"/>
              </a:rPr>
              <a:t>Stage II Thematic organization  </a:t>
            </a:r>
          </a:p>
          <a:p>
            <a:r>
              <a:rPr lang="en-US" dirty="0" smtClean="0">
                <a:latin typeface="Times New Roman" pitchFamily="18" charset="0"/>
                <a:cs typeface="Times New Roman" pitchFamily="18" charset="0"/>
              </a:rPr>
              <a:t>Researchers try to find common themes of research topic and organize the literature under these themes, subthemes, or categories in a chronological manner</a:t>
            </a:r>
          </a:p>
          <a:p>
            <a:r>
              <a:rPr lang="en-US" dirty="0" smtClean="0">
                <a:latin typeface="Times New Roman" pitchFamily="18" charset="0"/>
                <a:cs typeface="Times New Roman" pitchFamily="18" charset="0"/>
              </a:rPr>
              <a:t>Researchers try to coherence between themes and literature discussed under these themes </a:t>
            </a: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A909ADF-01B1-4787-AE8A-826BF81232D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839200" cy="6629400"/>
          </a:xfrm>
        </p:spPr>
        <p:txBody>
          <a:bodyPr>
            <a:normAutofit lnSpcReduction="10000"/>
          </a:bodyPr>
          <a:lstStyle/>
          <a:p>
            <a:pPr>
              <a:buFont typeface="Wingdings" pitchFamily="2" charset="2"/>
              <a:buChar char="Ø"/>
            </a:pPr>
            <a:r>
              <a:rPr lang="en-US" b="1" dirty="0" smtClean="0">
                <a:latin typeface="Times New Roman" pitchFamily="18" charset="0"/>
                <a:cs typeface="Times New Roman" pitchFamily="18" charset="0"/>
              </a:rPr>
              <a:t>Stage III more reading </a:t>
            </a:r>
          </a:p>
          <a:p>
            <a:r>
              <a:rPr lang="en-US" dirty="0" smtClean="0">
                <a:latin typeface="Times New Roman" pitchFamily="18" charset="0"/>
                <a:cs typeface="Times New Roman" pitchFamily="18" charset="0"/>
              </a:rPr>
              <a:t>Researchers try to discover specific literature materials relevant to the field of study or research methodologies which are more relevant for their research</a:t>
            </a:r>
          </a:p>
          <a:p>
            <a:r>
              <a:rPr lang="en-US" dirty="0" smtClean="0">
                <a:latin typeface="Times New Roman" pitchFamily="18" charset="0"/>
                <a:cs typeface="Times New Roman" pitchFamily="18" charset="0"/>
              </a:rPr>
              <a:t>The researcher may be able to set aside some less relevant areas or articles which they pursued initially  </a:t>
            </a:r>
          </a:p>
          <a:p>
            <a:pPr>
              <a:buFont typeface="Wingdings" pitchFamily="2" charset="2"/>
              <a:buChar char="Ø"/>
            </a:pPr>
            <a:r>
              <a:rPr lang="en-US" b="1" dirty="0" smtClean="0">
                <a:latin typeface="Times New Roman" pitchFamily="18" charset="0"/>
                <a:cs typeface="Times New Roman" pitchFamily="18" charset="0"/>
              </a:rPr>
              <a:t>Stage IV integrate sections </a:t>
            </a:r>
          </a:p>
          <a:p>
            <a:r>
              <a:rPr lang="en-US" dirty="0" smtClean="0">
                <a:latin typeface="Times New Roman" pitchFamily="18" charset="0"/>
                <a:cs typeface="Times New Roman" pitchFamily="18" charset="0"/>
              </a:rPr>
              <a:t>Researchers have a list of the thematic sections and they tie them together with an introduction conclusion and some additions and revisions in the sections to show how they relate to each other and to the overall theme</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A909ADF-01B1-4787-AE8A-826BF81232DF}"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411162"/>
          </a:xfrm>
        </p:spPr>
        <p:txBody>
          <a:bodyPr>
            <a:noAutofit/>
          </a:bodyPr>
          <a:lstStyle/>
          <a:p>
            <a:r>
              <a:rPr lang="en-US" sz="2800" b="1" dirty="0" smtClean="0">
                <a:latin typeface="Times New Roman" pitchFamily="18" charset="0"/>
                <a:cs typeface="Times New Roman" pitchFamily="18" charset="0"/>
              </a:rPr>
              <a:t>Elements of literature: introduction, body and conclusion</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839200" cy="5943600"/>
          </a:xfrm>
        </p:spPr>
        <p:txBody>
          <a:bodyPr>
            <a:normAutofit lnSpcReduction="10000"/>
          </a:bodyPr>
          <a:lstStyle/>
          <a:p>
            <a:pPr marL="514350" indent="-514350">
              <a:buNone/>
            </a:pPr>
            <a:r>
              <a:rPr lang="en-US" sz="2800" dirty="0" smtClean="0">
                <a:latin typeface="Times New Roman" pitchFamily="18" charset="0"/>
                <a:cs typeface="Times New Roman" pitchFamily="18" charset="0"/>
              </a:rPr>
              <a:t>The following steps should be taken care of:</a:t>
            </a:r>
            <a:endParaRPr lang="en-US" sz="2800" b="1" dirty="0" smtClean="0">
              <a:latin typeface="Times New Roman" pitchFamily="18" charset="0"/>
              <a:cs typeface="Times New Roman" pitchFamily="18" charset="0"/>
            </a:endParaRPr>
          </a:p>
          <a:p>
            <a:pPr marL="514350" indent="-514350">
              <a:buAutoNum type="arabicPeriod"/>
            </a:pPr>
            <a:r>
              <a:rPr lang="en-US" sz="2800" b="1" dirty="0" smtClean="0">
                <a:latin typeface="Times New Roman" pitchFamily="18" charset="0"/>
                <a:cs typeface="Times New Roman" pitchFamily="18" charset="0"/>
              </a:rPr>
              <a:t>Writing the introduction:</a:t>
            </a:r>
            <a:endParaRPr lang="en-US" sz="2400" dirty="0" smtClean="0">
              <a:latin typeface="Times New Roman" pitchFamily="18" charset="0"/>
              <a:cs typeface="Times New Roman" pitchFamily="18" charset="0"/>
            </a:endParaRPr>
          </a:p>
          <a:p>
            <a:pPr marL="514350" indent="-514350">
              <a:buFont typeface="Wingdings" pitchFamily="2" charset="2"/>
              <a:buChar char="Ø"/>
            </a:pPr>
            <a:r>
              <a:rPr lang="en-US" sz="2400" dirty="0" smtClean="0">
                <a:latin typeface="Times New Roman" pitchFamily="18" charset="0"/>
                <a:cs typeface="Times New Roman" pitchFamily="18" charset="0"/>
              </a:rPr>
              <a:t>Define/identify the general topic, issue, or area of concern thus providing appropriate context for reviewing the literature</a:t>
            </a:r>
          </a:p>
          <a:p>
            <a:pPr marL="514350" indent="-514350">
              <a:buFont typeface="Wingdings" pitchFamily="2" charset="2"/>
              <a:buChar char="Ø"/>
            </a:pPr>
            <a:r>
              <a:rPr lang="en-US" sz="2400" dirty="0" smtClean="0">
                <a:latin typeface="Times New Roman" pitchFamily="18" charset="0"/>
                <a:cs typeface="Times New Roman" pitchFamily="18" charset="0"/>
              </a:rPr>
              <a:t>Point out overall trends in what has been published about the topic or conflicts in the theory, methodology, evidence and conclusions or gaps in research</a:t>
            </a:r>
          </a:p>
          <a:p>
            <a:pPr marL="514350" indent="-514350">
              <a:buFont typeface="Wingdings" pitchFamily="2" charset="2"/>
              <a:buChar char="Ø"/>
            </a:pPr>
            <a:r>
              <a:rPr lang="en-US" sz="2400" dirty="0" smtClean="0">
                <a:latin typeface="Times New Roman" pitchFamily="18" charset="0"/>
                <a:cs typeface="Times New Roman" pitchFamily="18" charset="0"/>
              </a:rPr>
              <a:t>Establish the writers point of view for reviewing the literature, explain the criteria to be used in analyzing and comparing literature and organization </a:t>
            </a:r>
          </a:p>
          <a:p>
            <a:pPr marL="514350" indent="-514350">
              <a:buNone/>
            </a:pPr>
            <a:r>
              <a:rPr lang="en-US" sz="2400" b="1" dirty="0" smtClean="0">
                <a:latin typeface="Times New Roman" pitchFamily="18" charset="0"/>
                <a:cs typeface="Times New Roman" pitchFamily="18" charset="0"/>
              </a:rPr>
              <a:t>2. Writing the body </a:t>
            </a:r>
          </a:p>
          <a:p>
            <a:pPr marL="514350" indent="-514350">
              <a:buFont typeface="Wingdings" pitchFamily="2" charset="2"/>
              <a:buChar char="Ø"/>
            </a:pPr>
            <a:r>
              <a:rPr lang="en-US" sz="2400" dirty="0" smtClean="0">
                <a:latin typeface="Times New Roman" pitchFamily="18" charset="0"/>
                <a:cs typeface="Times New Roman" pitchFamily="18" charset="0"/>
              </a:rPr>
              <a:t>Group</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research studies and other types of literature (reviews, theoretical articles, case studies) according to common denominators such as qualitative versus quantitative approaches, conclusions of authors, specific purposes, chronology and so on</a:t>
            </a:r>
            <a:endParaRPr lang="en-US" sz="2400" b="1"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A909ADF-01B1-4787-AE8A-826BF81232DF}"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fontScale="92500" lnSpcReduction="10000"/>
          </a:bodyPr>
          <a:lstStyle/>
          <a:p>
            <a:pPr>
              <a:buFont typeface="Wingdings" pitchFamily="2" charset="2"/>
              <a:buChar char="Ø"/>
            </a:pPr>
            <a:r>
              <a:rPr lang="en-US" sz="2800" dirty="0" smtClean="0">
                <a:latin typeface="Times New Roman" pitchFamily="18" charset="0"/>
                <a:cs typeface="Times New Roman" pitchFamily="18" charset="0"/>
              </a:rPr>
              <a:t>Summarize individual studies with as much as little detail as each merits according to its comparative importance in the literature, remembering that space denotes significance</a:t>
            </a:r>
          </a:p>
          <a:p>
            <a:pPr>
              <a:buFont typeface="Wingdings" pitchFamily="2" charset="2"/>
              <a:buChar char="Ø"/>
            </a:pPr>
            <a:r>
              <a:rPr lang="en-US" sz="2800" dirty="0" smtClean="0">
                <a:latin typeface="Times New Roman" pitchFamily="18" charset="0"/>
                <a:cs typeface="Times New Roman" pitchFamily="18" charset="0"/>
              </a:rPr>
              <a:t>Assist the reader with strong ‘umbrella’ sentences at the beginning of paragraphs and brief so what summary sentences at intermediate points</a:t>
            </a:r>
          </a:p>
          <a:p>
            <a:pPr>
              <a:buNone/>
            </a:pPr>
            <a:r>
              <a:rPr lang="en-US" sz="2800" b="1" dirty="0" smtClean="0">
                <a:latin typeface="Times New Roman" pitchFamily="18" charset="0"/>
                <a:cs typeface="Times New Roman" pitchFamily="18" charset="0"/>
              </a:rPr>
              <a:t>3. Writing the conclusion</a:t>
            </a:r>
          </a:p>
          <a:p>
            <a:pPr>
              <a:buFont typeface="Wingdings" pitchFamily="2" charset="2"/>
              <a:buChar char="Ø"/>
            </a:pPr>
            <a:r>
              <a:rPr lang="en-US" sz="2800" dirty="0" smtClean="0">
                <a:latin typeface="Times New Roman" pitchFamily="18" charset="0"/>
                <a:cs typeface="Times New Roman" pitchFamily="18" charset="0"/>
              </a:rPr>
              <a:t>Summarize major contributions of significant studies and articles to the body of knowledge under review, maintaining the focus established in the introduction</a:t>
            </a:r>
          </a:p>
          <a:p>
            <a:pPr>
              <a:buFont typeface="Wingdings" pitchFamily="2" charset="2"/>
              <a:buChar char="Ø"/>
            </a:pPr>
            <a:r>
              <a:rPr lang="en-US" sz="2800" dirty="0" smtClean="0">
                <a:latin typeface="Times New Roman" pitchFamily="18" charset="0"/>
                <a:cs typeface="Times New Roman" pitchFamily="18" charset="0"/>
              </a:rPr>
              <a:t>Evaluate the current </a:t>
            </a:r>
            <a:r>
              <a:rPr lang="en-US" sz="2800" b="1" dirty="0" smtClean="0">
                <a:latin typeface="Times New Roman" pitchFamily="18" charset="0"/>
                <a:cs typeface="Times New Roman" pitchFamily="18" charset="0"/>
              </a:rPr>
              <a:t>‘state of the art’ </a:t>
            </a:r>
            <a:r>
              <a:rPr lang="en-US" sz="2800" dirty="0" smtClean="0">
                <a:latin typeface="Times New Roman" pitchFamily="18" charset="0"/>
                <a:cs typeface="Times New Roman" pitchFamily="18" charset="0"/>
              </a:rPr>
              <a:t>for the body of knowledge reviewed, pointing out major methodological, flows or gaps in research inconsistencies in theory and finding areas or issues pertinent to future study</a:t>
            </a:r>
          </a:p>
          <a:p>
            <a:pPr>
              <a:buFont typeface="Wingdings" pitchFamily="2" charset="2"/>
              <a:buChar char="Ø"/>
            </a:pPr>
            <a:r>
              <a:rPr lang="en-US" sz="2800" dirty="0" smtClean="0">
                <a:latin typeface="Times New Roman" pitchFamily="18" charset="0"/>
                <a:cs typeface="Times New Roman" pitchFamily="18" charset="0"/>
              </a:rPr>
              <a:t>Conclude by providing some insight into the relationship between central topic of the literature    </a:t>
            </a:r>
          </a:p>
          <a:p>
            <a:endParaRPr lang="en-US" sz="2800" dirty="0"/>
          </a:p>
        </p:txBody>
      </p:sp>
      <p:sp>
        <p:nvSpPr>
          <p:cNvPr id="4" name="Slide Number Placeholder 3"/>
          <p:cNvSpPr>
            <a:spLocks noGrp="1"/>
          </p:cNvSpPr>
          <p:nvPr>
            <p:ph type="sldNum" sz="quarter" idx="12"/>
          </p:nvPr>
        </p:nvSpPr>
        <p:spPr/>
        <p:txBody>
          <a:bodyPr/>
          <a:lstStyle/>
          <a:p>
            <a:fld id="{FA909ADF-01B1-4787-AE8A-826BF81232DF}"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11453</TotalTime>
  <Words>2199</Words>
  <Application>Microsoft Office PowerPoint</Application>
  <PresentationFormat>On-screen Show (4:3)</PresentationFormat>
  <Paragraphs>178</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CHAPTER THREE</vt:lpstr>
      <vt:lpstr>CHEMICAL LITERATURE</vt:lpstr>
      <vt:lpstr>Slide 3</vt:lpstr>
      <vt:lpstr>Slide 4</vt:lpstr>
      <vt:lpstr>Slide 5</vt:lpstr>
      <vt:lpstr>Slide 6</vt:lpstr>
      <vt:lpstr>Slide 7</vt:lpstr>
      <vt:lpstr>Elements of literature: introduction, body and conclusion</vt:lpstr>
      <vt:lpstr>Slide 9</vt:lpstr>
      <vt:lpstr>Slide 10</vt:lpstr>
      <vt:lpstr>Points to be considered for literature review </vt:lpstr>
      <vt:lpstr>Slide 12</vt:lpstr>
      <vt:lpstr> Data Collections </vt:lpstr>
      <vt:lpstr>BOOK </vt:lpstr>
      <vt:lpstr>Monographs</vt:lpstr>
      <vt:lpstr>How to start writing a Monograph?  identify, research and collect idea</vt:lpstr>
      <vt:lpstr>ENCYCLOPEDIAS</vt:lpstr>
      <vt:lpstr>Slide 18</vt:lpstr>
      <vt:lpstr>Slide 19</vt:lpstr>
      <vt:lpstr> WIKIPEDIA </vt:lpstr>
      <vt:lpstr>Slide 21</vt:lpstr>
      <vt:lpstr> Glossary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THREE</dc:title>
  <dc:creator>Destaw</dc:creator>
  <cp:lastModifiedBy>Destaw</cp:lastModifiedBy>
  <cp:revision>211</cp:revision>
  <dcterms:created xsi:type="dcterms:W3CDTF">2020-03-16T05:23:02Z</dcterms:created>
  <dcterms:modified xsi:type="dcterms:W3CDTF">2020-05-08T06:11:44Z</dcterms:modified>
</cp:coreProperties>
</file>