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57" r:id="rId5"/>
    <p:sldId id="258" r:id="rId6"/>
    <p:sldId id="273" r:id="rId7"/>
    <p:sldId id="259" r:id="rId8"/>
    <p:sldId id="260" r:id="rId9"/>
    <p:sldId id="261" r:id="rId10"/>
    <p:sldId id="262" r:id="rId11"/>
    <p:sldId id="263" r:id="rId12"/>
    <p:sldId id="264" r:id="rId13"/>
    <p:sldId id="267" r:id="rId14"/>
    <p:sldId id="269" r:id="rId15"/>
    <p:sldId id="268"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14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54A7BB-DE09-489D-8C2E-4EC03AF7BB98}"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4A7BB-DE09-489D-8C2E-4EC03AF7BB98}"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4A7BB-DE09-489D-8C2E-4EC03AF7BB98}"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4A7BB-DE09-489D-8C2E-4EC03AF7BB98}"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54A7BB-DE09-489D-8C2E-4EC03AF7BB98}"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54A7BB-DE09-489D-8C2E-4EC03AF7BB98}" type="datetimeFigureOut">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54A7BB-DE09-489D-8C2E-4EC03AF7BB98}" type="datetimeFigureOut">
              <a:rPr lang="en-US" smtClean="0"/>
              <a:pPr/>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54A7BB-DE09-489D-8C2E-4EC03AF7BB98}" type="datetimeFigureOut">
              <a:rPr lang="en-US" smtClean="0"/>
              <a:pPr/>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4A7BB-DE09-489D-8C2E-4EC03AF7BB98}" type="datetimeFigureOut">
              <a:rPr lang="en-US" smtClean="0"/>
              <a:pPr/>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4A7BB-DE09-489D-8C2E-4EC03AF7BB98}" type="datetimeFigureOut">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4A7BB-DE09-489D-8C2E-4EC03AF7BB98}" type="datetimeFigureOut">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82D7D-EC66-4B2A-B724-E1DCE1C7C3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4A7BB-DE09-489D-8C2E-4EC03AF7BB98}" type="datetimeFigureOut">
              <a:rPr lang="en-US" smtClean="0"/>
              <a:pPr/>
              <a:t>5/8/2020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82D7D-EC66-4B2A-B724-E1DCE1C7C3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CHAPTER 6</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914400" y="3886200"/>
            <a:ext cx="7467600" cy="1752600"/>
          </a:xfrm>
        </p:spPr>
        <p:txBody>
          <a:bodyPr/>
          <a:lstStyle/>
          <a:p>
            <a:pPr lvl="0"/>
            <a:endParaRPr lang="en-US" b="1" dirty="0" smtClean="0">
              <a:solidFill>
                <a:schemeClr val="tx1"/>
              </a:solidFill>
            </a:endParaRPr>
          </a:p>
          <a:p>
            <a:pPr lvl="0"/>
            <a:r>
              <a:rPr lang="en-US" b="1" dirty="0" smtClean="0">
                <a:solidFill>
                  <a:schemeClr val="tx1"/>
                </a:solidFill>
                <a:latin typeface="Times New Roman" pitchFamily="18" charset="0"/>
                <a:cs typeface="Times New Roman" pitchFamily="18" charset="0"/>
              </a:rPr>
              <a:t>EVALUATING SCIENTIFIC PAPERS</a:t>
            </a:r>
            <a:endParaRPr lang="en-US" dirty="0" smtClean="0">
              <a:solidFill>
                <a:schemeClr val="tx1"/>
              </a:solidFill>
              <a:latin typeface="Times New Roman" pitchFamily="18" charset="0"/>
              <a:cs typeface="Times New Roman"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lstStyle/>
          <a:p>
            <a:pPr algn="just"/>
            <a:r>
              <a:rPr lang="en-US" b="1" dirty="0" smtClean="0">
                <a:latin typeface="Times New Roman" pitchFamily="18" charset="0"/>
                <a:cs typeface="Times New Roman" pitchFamily="18" charset="0"/>
              </a:rPr>
              <a:t>RESULTS </a:t>
            </a:r>
          </a:p>
          <a:p>
            <a:pPr algn="just">
              <a:buNone/>
            </a:pPr>
            <a:r>
              <a:rPr lang="en-US" dirty="0" smtClean="0">
                <a:latin typeface="Times New Roman" pitchFamily="18" charset="0"/>
                <a:cs typeface="Times New Roman" pitchFamily="18" charset="0"/>
              </a:rPr>
              <a:t>1. Were the experiments done appropriate with respect to objectives of the study?  </a:t>
            </a:r>
          </a:p>
          <a:p>
            <a:pPr algn="just">
              <a:buNone/>
            </a:pPr>
            <a:r>
              <a:rPr lang="en-US" dirty="0" smtClean="0">
                <a:latin typeface="Times New Roman" pitchFamily="18" charset="0"/>
                <a:cs typeface="Times New Roman" pitchFamily="18" charset="0"/>
              </a:rPr>
              <a:t>2. Do the results obtained make sense?  </a:t>
            </a:r>
          </a:p>
          <a:p>
            <a:pPr algn="just">
              <a:buNone/>
            </a:pPr>
            <a:r>
              <a:rPr lang="en-US" dirty="0" smtClean="0">
                <a:latin typeface="Times New Roman" pitchFamily="18" charset="0"/>
                <a:cs typeface="Times New Roman" pitchFamily="18" charset="0"/>
              </a:rPr>
              <a:t>3. Do the legends to the figures describe clearly the data obtained?  </a:t>
            </a:r>
          </a:p>
          <a:p>
            <a:pPr algn="just">
              <a:buNone/>
            </a:pPr>
            <a:r>
              <a:rPr lang="en-US" dirty="0" smtClean="0">
                <a:latin typeface="Times New Roman" pitchFamily="18" charset="0"/>
                <a:cs typeface="Times New Roman" pitchFamily="18" charset="0"/>
              </a:rPr>
              <a:t>4. Are the data presented in tabular form clear?  </a:t>
            </a:r>
          </a:p>
          <a:p>
            <a:pPr algn="just">
              <a:buNone/>
            </a:pPr>
            <a:r>
              <a:rPr lang="en-US" dirty="0" smtClean="0">
                <a:latin typeface="Times New Roman" pitchFamily="18" charset="0"/>
                <a:cs typeface="Times New Roman" pitchFamily="18" charset="0"/>
              </a:rPr>
              <a:t>5. Are the legends to the tables clear?  </a:t>
            </a:r>
          </a:p>
          <a:p>
            <a:pPr algn="just">
              <a:buNone/>
            </a:pPr>
            <a:r>
              <a:rPr lang="en-US" dirty="0" smtClean="0">
                <a:latin typeface="Times New Roman" pitchFamily="18" charset="0"/>
                <a:cs typeface="Times New Roman" pitchFamily="18" charset="0"/>
              </a:rPr>
              <a:t>6.Has appropriate statistical analysis been performed on the data? </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85000" lnSpcReduction="20000"/>
          </a:bodyPr>
          <a:lstStyle/>
          <a:p>
            <a:r>
              <a:rPr lang="en-US" sz="4100" b="1" dirty="0" smtClean="0">
                <a:latin typeface="Times New Roman" pitchFamily="18" charset="0"/>
                <a:cs typeface="Times New Roman" pitchFamily="18" charset="0"/>
              </a:rPr>
              <a:t>DISCUSSION</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1. Were the objectives of the study met?  </a:t>
            </a:r>
          </a:p>
          <a:p>
            <a:pPr>
              <a:buNone/>
            </a:pPr>
            <a:r>
              <a:rPr lang="en-US" dirty="0" smtClean="0">
                <a:latin typeface="Times New Roman" pitchFamily="18" charset="0"/>
                <a:cs typeface="Times New Roman" pitchFamily="18" charset="0"/>
              </a:rPr>
              <a:t>2. Do the authors discuss their results in relation to available information?  </a:t>
            </a:r>
          </a:p>
          <a:p>
            <a:pPr>
              <a:buNone/>
            </a:pPr>
            <a:r>
              <a:rPr lang="en-US" dirty="0" smtClean="0">
                <a:latin typeface="Times New Roman" pitchFamily="18" charset="0"/>
                <a:cs typeface="Times New Roman" pitchFamily="18" charset="0"/>
              </a:rPr>
              <a:t>3. Do the authors indulge in needless speculation?  </a:t>
            </a:r>
          </a:p>
          <a:p>
            <a:pPr>
              <a:buNone/>
            </a:pPr>
            <a:r>
              <a:rPr lang="en-US" dirty="0" smtClean="0">
                <a:latin typeface="Times New Roman" pitchFamily="18" charset="0"/>
                <a:cs typeface="Times New Roman" pitchFamily="18" charset="0"/>
              </a:rPr>
              <a:t>4. If the results obtained were statistically significant, were they also biologically significant?  </a:t>
            </a:r>
          </a:p>
          <a:p>
            <a:pPr>
              <a:buNone/>
            </a:pPr>
            <a:r>
              <a:rPr lang="en-US" dirty="0" smtClean="0">
                <a:latin typeface="Times New Roman" pitchFamily="18" charset="0"/>
                <a:cs typeface="Times New Roman" pitchFamily="18" charset="0"/>
              </a:rPr>
              <a:t>5. If the objectives were not met, do the authors have any explanation?  </a:t>
            </a:r>
          </a:p>
          <a:p>
            <a:pPr>
              <a:buNone/>
            </a:pPr>
            <a:r>
              <a:rPr lang="en-US" dirty="0" smtClean="0">
                <a:latin typeface="Times New Roman" pitchFamily="18" charset="0"/>
                <a:cs typeface="Times New Roman" pitchFamily="18" charset="0"/>
              </a:rPr>
              <a:t>6. Do the authors adequately interpret their data?  </a:t>
            </a:r>
          </a:p>
          <a:p>
            <a:pPr>
              <a:buNone/>
            </a:pPr>
            <a:r>
              <a:rPr lang="en-US" dirty="0" smtClean="0">
                <a:latin typeface="Times New Roman" pitchFamily="18" charset="0"/>
                <a:cs typeface="Times New Roman" pitchFamily="18" charset="0"/>
              </a:rPr>
              <a:t>7. Do the authors discuss the limitations of the methods used?  </a:t>
            </a:r>
          </a:p>
          <a:p>
            <a:pPr>
              <a:buNone/>
            </a:pPr>
            <a:r>
              <a:rPr lang="en-US" dirty="0" smtClean="0">
                <a:latin typeface="Times New Roman" pitchFamily="18" charset="0"/>
                <a:cs typeface="Times New Roman" pitchFamily="18" charset="0"/>
              </a:rPr>
              <a:t>8. Do the authors discuss only data presented or do they refer consistently to unpublished work? </a:t>
            </a:r>
          </a:p>
          <a:p>
            <a:r>
              <a:rPr lang="en-US" b="1" dirty="0" smtClean="0">
                <a:latin typeface="Times New Roman" pitchFamily="18" charset="0"/>
                <a:cs typeface="Times New Roman" pitchFamily="18" charset="0"/>
              </a:rPr>
              <a:t>REFERENCES </a:t>
            </a:r>
          </a:p>
          <a:p>
            <a:pPr>
              <a:buNone/>
            </a:pPr>
            <a:r>
              <a:rPr lang="en-US" dirty="0" smtClean="0">
                <a:latin typeface="Times New Roman" pitchFamily="18" charset="0"/>
                <a:cs typeface="Times New Roman" pitchFamily="18" charset="0"/>
              </a:rPr>
              <a:t>1. Do the authors cite appropriate papers for comments made?  </a:t>
            </a:r>
          </a:p>
          <a:p>
            <a:pPr>
              <a:buNone/>
            </a:pPr>
            <a:r>
              <a:rPr lang="en-US" dirty="0" smtClean="0">
                <a:latin typeface="Times New Roman" pitchFamily="18" charset="0"/>
                <a:cs typeface="Times New Roman" pitchFamily="18" charset="0"/>
              </a:rPr>
              <a:t>2. Do the authors cite their own publications needlessly?</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
            </a:r>
            <a:br>
              <a:rPr lang="en-US" b="1" dirty="0" smtClean="0"/>
            </a:br>
            <a:r>
              <a:rPr lang="en-US" sz="4000" b="1" dirty="0" smtClean="0">
                <a:latin typeface="Times New Roman" pitchFamily="18" charset="0"/>
                <a:cs typeface="Times New Roman" pitchFamily="18" charset="0"/>
              </a:rPr>
              <a:t>The intrinsic quality of a journal</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839200" cy="5791200"/>
          </a:xfrm>
        </p:spPr>
        <p:txBody>
          <a:bodyPr/>
          <a:lstStyle/>
          <a:p>
            <a:r>
              <a:rPr lang="en-US" dirty="0" smtClean="0">
                <a:latin typeface="Times New Roman" pitchFamily="18" charset="0"/>
                <a:cs typeface="Times New Roman" pitchFamily="18" charset="0"/>
              </a:rPr>
              <a:t>The full evaluation of the quality of a journal can, of course, only be performed by an expert in the field.</a:t>
            </a:r>
          </a:p>
          <a:p>
            <a:r>
              <a:rPr lang="en-US" dirty="0" smtClean="0">
                <a:latin typeface="Times New Roman" pitchFamily="18" charset="0"/>
                <a:cs typeface="Times New Roman" pitchFamily="18" charset="0"/>
              </a:rPr>
              <a:t>The most important dimensions to be considered during an independent evaluation of a journal’s quality:</a:t>
            </a:r>
          </a:p>
          <a:p>
            <a:pPr lvl="0"/>
            <a:r>
              <a:rPr lang="en-US" dirty="0" smtClean="0">
                <a:latin typeface="Times New Roman" pitchFamily="18" charset="0"/>
                <a:cs typeface="Times New Roman" pitchFamily="18" charset="0"/>
              </a:rPr>
              <a:t>The scientific quality of the content of the journal</a:t>
            </a:r>
          </a:p>
          <a:p>
            <a:pPr lvl="0"/>
            <a:r>
              <a:rPr lang="en-US" dirty="0" smtClean="0">
                <a:latin typeface="Times New Roman" pitchFamily="18" charset="0"/>
                <a:cs typeface="Times New Roman" pitchFamily="18" charset="0"/>
              </a:rPr>
              <a:t>Its relevance for development</a:t>
            </a:r>
          </a:p>
          <a:p>
            <a:r>
              <a:rPr lang="en-US" dirty="0" smtClean="0">
                <a:latin typeface="Times New Roman" pitchFamily="18" charset="0"/>
                <a:cs typeface="Times New Roman" pitchFamily="18" charset="0"/>
              </a:rPr>
              <a:t>Its availability and visibility</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
            </a:r>
            <a:br>
              <a:rPr lang="en-US" sz="3200" b="1" dirty="0" smtClean="0"/>
            </a:br>
            <a:r>
              <a:rPr lang="en-US" sz="3200" b="1" dirty="0" smtClean="0"/>
              <a:t>1. </a:t>
            </a:r>
            <a:r>
              <a:rPr lang="en-US" sz="3200" b="1" dirty="0" smtClean="0">
                <a:latin typeface="Times New Roman" pitchFamily="18" charset="0"/>
                <a:cs typeface="Times New Roman" pitchFamily="18" charset="0"/>
              </a:rPr>
              <a:t>Scientific quality</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763000" cy="5638800"/>
          </a:xfrm>
        </p:spPr>
        <p:txBody>
          <a:bodyPr>
            <a:normAutofit fontScale="92500"/>
          </a:bodyPr>
          <a:lstStyle/>
          <a:p>
            <a:pPr algn="just">
              <a:buFont typeface="Wingdings" pitchFamily="2" charset="2"/>
              <a:buChar char="v"/>
            </a:pPr>
            <a:r>
              <a:rPr lang="en-US" dirty="0" smtClean="0">
                <a:latin typeface="Times New Roman" pitchFamily="18" charset="0"/>
                <a:cs typeface="Times New Roman" pitchFamily="18" charset="0"/>
              </a:rPr>
              <a:t>The scientific quality of a journal depends, of course, on the quality of the individual articles, depending in their turn on:</a:t>
            </a:r>
          </a:p>
          <a:p>
            <a:pPr lvl="0" algn="just">
              <a:buFont typeface="Wingdings" pitchFamily="2" charset="2"/>
              <a:buChar char="ü"/>
            </a:pPr>
            <a:r>
              <a:rPr lang="en-US" dirty="0" smtClean="0">
                <a:latin typeface="Times New Roman" pitchFamily="18" charset="0"/>
                <a:cs typeface="Times New Roman" pitchFamily="18" charset="0"/>
              </a:rPr>
              <a:t>The intrinsic quality of the research that is reported and the writing ability of the articles’ authors,</a:t>
            </a:r>
          </a:p>
          <a:p>
            <a:pPr lvl="0" algn="just">
              <a:buFont typeface="Wingdings" pitchFamily="2" charset="2"/>
              <a:buChar char="ü"/>
            </a:pPr>
            <a:r>
              <a:rPr lang="en-US" dirty="0" smtClean="0">
                <a:latin typeface="Times New Roman" pitchFamily="18" charset="0"/>
                <a:cs typeface="Times New Roman" pitchFamily="18" charset="0"/>
              </a:rPr>
              <a:t>He applied peer review: the notoriety of the Editor; the composition of the editorial committee; the choice of reviewers; the selectivity of the reviewing process,</a:t>
            </a:r>
          </a:p>
          <a:p>
            <a:pPr lvl="0" algn="just">
              <a:buFont typeface="Wingdings" pitchFamily="2" charset="2"/>
              <a:buChar char="ü"/>
            </a:pPr>
            <a:r>
              <a:rPr lang="en-US" dirty="0" smtClean="0">
                <a:latin typeface="Times New Roman" pitchFamily="18" charset="0"/>
                <a:cs typeface="Times New Roman" pitchFamily="18" charset="0"/>
              </a:rPr>
              <a:t>The quality of editorials and of letters to the Editor.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pPr algn="just">
              <a:lnSpc>
                <a:spcPct val="110000"/>
              </a:lnSpc>
            </a:pPr>
            <a:r>
              <a:rPr lang="en-US" dirty="0" smtClean="0">
                <a:latin typeface="Times New Roman" pitchFamily="18" charset="0"/>
                <a:cs typeface="Times New Roman" pitchFamily="18" charset="0"/>
              </a:rPr>
              <a:t>A very selective editorial policy, leading to a high rejection rate, will in general result in a high quality journal.  </a:t>
            </a:r>
          </a:p>
          <a:p>
            <a:pPr algn="just">
              <a:lnSpc>
                <a:spcPct val="110000"/>
              </a:lnSpc>
            </a:pPr>
            <a:r>
              <a:rPr lang="en-US" dirty="0" smtClean="0">
                <a:latin typeface="Times New Roman" pitchFamily="18" charset="0"/>
                <a:cs typeface="Times New Roman" pitchFamily="18" charset="0"/>
              </a:rPr>
              <a:t>Important scientific papers are cited more frequently in other papers than less important papers, and this has lead to the quantitative assessment of a journal’s quality through the calculation of the average number of citations received by its articles during a given period of time (</a:t>
            </a:r>
            <a:r>
              <a:rPr lang="en-US" i="1" dirty="0" smtClean="0">
                <a:latin typeface="Times New Roman" pitchFamily="18" charset="0"/>
                <a:cs typeface="Times New Roman" pitchFamily="18" charset="0"/>
              </a:rPr>
              <a:t>e.g.</a:t>
            </a:r>
            <a:r>
              <a:rPr lang="en-US" dirty="0" smtClean="0">
                <a:latin typeface="Times New Roman" pitchFamily="18" charset="0"/>
                <a:cs typeface="Times New Roman" pitchFamily="18" charset="0"/>
              </a:rPr>
              <a:t> 2 years), which is called the journal’s "impact factor" (IF). </a:t>
            </a:r>
          </a:p>
          <a:p>
            <a:pPr algn="just">
              <a:lnSpc>
                <a:spcPct val="110000"/>
              </a:lnSpc>
            </a:pPr>
            <a:r>
              <a:rPr lang="en-US" dirty="0" smtClean="0">
                <a:solidFill>
                  <a:srgbClr val="0070C0"/>
                </a:solidFill>
                <a:latin typeface="Times New Roman" pitchFamily="18" charset="0"/>
                <a:cs typeface="Times New Roman" pitchFamily="18" charset="0"/>
              </a:rPr>
              <a:t>The Journal of Citation Reports </a:t>
            </a:r>
            <a:r>
              <a:rPr lang="en-US" dirty="0" smtClean="0">
                <a:latin typeface="Times New Roman" pitchFamily="18" charset="0"/>
                <a:cs typeface="Times New Roman" pitchFamily="18" charset="0"/>
              </a:rPr>
              <a:t>publishes yearly ranking lists of journals ordered by subject categories, with their IF's and other quantitative measures. </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latin typeface="Times New Roman" pitchFamily="18" charset="0"/>
                <a:cs typeface="Times New Roman" pitchFamily="18" charset="0"/>
              </a:rPr>
              <a:t>Relevance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839200" cy="5791200"/>
          </a:xfrm>
        </p:spPr>
        <p:txBody>
          <a:bodyPr>
            <a:normAutofit fontScale="92500" lnSpcReduction="10000"/>
          </a:bodyPr>
          <a:lstStyle/>
          <a:p>
            <a:pPr algn="just">
              <a:lnSpc>
                <a:spcPct val="150000"/>
              </a:lnSpc>
            </a:pPr>
            <a:r>
              <a:rPr lang="en-US" dirty="0" smtClean="0">
                <a:latin typeface="Times New Roman" pitchFamily="18" charset="0"/>
                <a:cs typeface="Times New Roman" pitchFamily="18" charset="0"/>
              </a:rPr>
              <a:t>The relevance of a journal is the extent to which it is appropriate for its intended use. The most important aspects of a journal to consider when evaluating its relevance are:</a:t>
            </a:r>
          </a:p>
          <a:p>
            <a:pPr lvl="0" algn="just">
              <a:lnSpc>
                <a:spcPct val="150000"/>
              </a:lnSpc>
            </a:pPr>
            <a:r>
              <a:rPr lang="en-US" dirty="0" smtClean="0">
                <a:latin typeface="Times New Roman" pitchFamily="18" charset="0"/>
                <a:cs typeface="Times New Roman" pitchFamily="18" charset="0"/>
              </a:rPr>
              <a:t>Is it relevant for development?</a:t>
            </a:r>
          </a:p>
          <a:p>
            <a:pPr lvl="0" algn="just">
              <a:lnSpc>
                <a:spcPct val="150000"/>
              </a:lnSpc>
            </a:pPr>
            <a:r>
              <a:rPr lang="en-US" dirty="0" smtClean="0">
                <a:latin typeface="Times New Roman" pitchFamily="18" charset="0"/>
                <a:cs typeface="Times New Roman" pitchFamily="18" charset="0"/>
              </a:rPr>
              <a:t>Is its content scope relevant for the subject at hand?</a:t>
            </a:r>
          </a:p>
          <a:p>
            <a:pPr lvl="0" algn="just">
              <a:lnSpc>
                <a:spcPct val="150000"/>
              </a:lnSpc>
            </a:pPr>
            <a:r>
              <a:rPr lang="en-US" dirty="0" smtClean="0">
                <a:latin typeface="Times New Roman" pitchFamily="18" charset="0"/>
                <a:cs typeface="Times New Roman" pitchFamily="18" charset="0"/>
              </a:rPr>
              <a:t>Is it appropriate for its intended audience (with respect to its language, its level of complexity,...)?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latin typeface="Times New Roman" pitchFamily="18" charset="0"/>
                <a:cs typeface="Times New Roman" pitchFamily="18" charset="0"/>
              </a:rPr>
              <a:t>Availability and visibility</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763000" cy="5638800"/>
          </a:xfrm>
        </p:spPr>
        <p:txBody>
          <a:bodyPr/>
          <a:lstStyle/>
          <a:p>
            <a:pPr algn="just"/>
            <a:r>
              <a:rPr lang="en-US" dirty="0" smtClean="0">
                <a:latin typeface="Times New Roman" pitchFamily="18" charset="0"/>
                <a:cs typeface="Times New Roman" pitchFamily="18" charset="0"/>
              </a:rPr>
              <a:t>Since by definition the intention of a publication in a scientific journal is to 'make public' the results of some research, it would be a waste of effort to publish in a journal that nobody can read because it is not available in important libraries or on the Internet. </a:t>
            </a:r>
          </a:p>
          <a:p>
            <a:pPr algn="just"/>
            <a:r>
              <a:rPr lang="en-US" dirty="0" smtClean="0">
                <a:latin typeface="Times New Roman" pitchFamily="18" charset="0"/>
                <a:cs typeface="Times New Roman" pitchFamily="18" charset="0"/>
              </a:rPr>
              <a:t>Most articles are discovered through a search operation in one of the bibliographic (or indexing) journals or databases, or by being cited by another paper.</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fontScale="85000" lnSpcReduction="10000"/>
          </a:bodyPr>
          <a:lstStyle/>
          <a:p>
            <a:pPr algn="just">
              <a:lnSpc>
                <a:spcPct val="110000"/>
              </a:lnSpc>
              <a:buFont typeface="Wingdings" pitchFamily="2" charset="2"/>
              <a:buChar char="v"/>
            </a:pPr>
            <a:r>
              <a:rPr lang="en-US" dirty="0" smtClean="0">
                <a:latin typeface="Times New Roman" pitchFamily="18" charset="0"/>
                <a:cs typeface="Times New Roman" pitchFamily="18" charset="0"/>
              </a:rPr>
              <a:t>The availability and visibility of a journal are determined by the following aspects:</a:t>
            </a:r>
          </a:p>
          <a:p>
            <a:pPr algn="just">
              <a:lnSpc>
                <a:spcPct val="110000"/>
              </a:lnSpc>
            </a:pPr>
            <a:r>
              <a:rPr lang="en-US" dirty="0" smtClean="0">
                <a:latin typeface="Times New Roman" pitchFamily="18" charset="0"/>
                <a:cs typeface="Times New Roman" pitchFamily="18" charset="0"/>
              </a:rPr>
              <a:t>Is the journal published by one of the large international publishers or by a local enterprise? Does it receive institutional support (from an institute, a university, a scientific or professional society, a foundation, others)?</a:t>
            </a:r>
          </a:p>
          <a:p>
            <a:pPr lvl="0" algn="just">
              <a:lnSpc>
                <a:spcPct val="110000"/>
              </a:lnSpc>
            </a:pPr>
            <a:r>
              <a:rPr lang="en-US" dirty="0" smtClean="0">
                <a:latin typeface="Times New Roman" pitchFamily="18" charset="0"/>
                <a:cs typeface="Times New Roman" pitchFamily="18" charset="0"/>
              </a:rPr>
              <a:t> Geographical coverage: is it a really international journal or only a local journal with mostly local readership?</a:t>
            </a:r>
          </a:p>
          <a:p>
            <a:pPr lvl="0" algn="just">
              <a:lnSpc>
                <a:spcPct val="110000"/>
              </a:lnSpc>
            </a:pPr>
            <a:r>
              <a:rPr lang="en-US" dirty="0" smtClean="0">
                <a:latin typeface="Times New Roman" pitchFamily="18" charset="0"/>
                <a:cs typeface="Times New Roman" pitchFamily="18" charset="0"/>
              </a:rPr>
              <a:t>Language of the journal: English is now widely accepted as the universal language of science, and means that publications in other languages (even important ones such as French or Spanish) will have a more limited readership, as long as good quality automatic translation software does not become available.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lnSpcReduction="10000"/>
          </a:bodyPr>
          <a:lstStyle/>
          <a:p>
            <a:pPr lvl="0" algn="just"/>
            <a:r>
              <a:rPr lang="en-US" dirty="0" smtClean="0">
                <a:latin typeface="Times New Roman" pitchFamily="18" charset="0"/>
                <a:cs typeface="Times New Roman" pitchFamily="18" charset="0"/>
              </a:rPr>
              <a:t>Regularity (periodicity) of publication: a journal with a very irregular publication schedule is easily neglected by potential readers.</a:t>
            </a:r>
          </a:p>
          <a:p>
            <a:pPr lvl="0" algn="just"/>
            <a:r>
              <a:rPr lang="en-US" dirty="0" smtClean="0">
                <a:latin typeface="Times New Roman" pitchFamily="18" charset="0"/>
                <a:cs typeface="Times New Roman" pitchFamily="18" charset="0"/>
              </a:rPr>
              <a:t>Is the journal covered by major international bibliographic databases, so that readers can easily be alerted about its contents?</a:t>
            </a:r>
          </a:p>
          <a:p>
            <a:pPr algn="just"/>
            <a:r>
              <a:rPr lang="en-US" dirty="0" smtClean="0">
                <a:latin typeface="Times New Roman" pitchFamily="18" charset="0"/>
                <a:cs typeface="Times New Roman" pitchFamily="18" charset="0"/>
              </a:rPr>
              <a:t>Is it published as an Open Access journal, with global availability without delay or financial barriers (the "golden road")?  Such open access journals are available free of charge from the Internet. </a:t>
            </a:r>
          </a:p>
          <a:p>
            <a:pPr algn="just"/>
            <a:r>
              <a:rPr lang="en-US" dirty="0" smtClean="0">
                <a:latin typeface="Times New Roman" pitchFamily="18" charset="0"/>
                <a:cs typeface="Times New Roman" pitchFamily="18" charset="0"/>
              </a:rPr>
              <a:t>Does the publisher specify under which copyright provisions his journal is published? </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172200"/>
          </a:xfrm>
        </p:spPr>
        <p:txBody>
          <a:bodyPr/>
          <a:lstStyle/>
          <a:p>
            <a:pPr algn="just"/>
            <a:r>
              <a:rPr lang="en-US" dirty="0" smtClean="0">
                <a:latin typeface="Times New Roman" pitchFamily="18" charset="0"/>
                <a:cs typeface="Times New Roman" pitchFamily="18" charset="0"/>
              </a:rPr>
              <a:t>Scientific journals constitute the main publication channel in many domains, and the international scientific community has through peer review developed a quality control system for the content of these journals. </a:t>
            </a:r>
          </a:p>
          <a:p>
            <a:pPr algn="just"/>
            <a:r>
              <a:rPr lang="en-US" dirty="0" smtClean="0">
                <a:latin typeface="Times New Roman" pitchFamily="18" charset="0"/>
                <a:cs typeface="Times New Roman" pitchFamily="18" charset="0"/>
              </a:rPr>
              <a:t>The international scientific community is also paying much attention to quantitative data that are supposed to measure the "impact factor" of the journal, based on the number of citations the journal receives in other publications worldwide.</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GB" sz="3200" b="1" dirty="0" smtClean="0">
                <a:latin typeface="Times New Roman" pitchFamily="18" charset="0"/>
                <a:cs typeface="Times New Roman" pitchFamily="18" charset="0"/>
              </a:rPr>
              <a:t/>
            </a:r>
            <a:br>
              <a:rPr lang="en-GB" sz="3200" b="1" dirty="0" smtClean="0">
                <a:latin typeface="Times New Roman" pitchFamily="18" charset="0"/>
                <a:cs typeface="Times New Roman" pitchFamily="18" charset="0"/>
              </a:rPr>
            </a:br>
            <a:r>
              <a:rPr lang="en-GB" sz="3200" b="1" dirty="0" smtClean="0">
                <a:latin typeface="Times New Roman" pitchFamily="18" charset="0"/>
                <a:cs typeface="Times New Roman" pitchFamily="18" charset="0"/>
              </a:rPr>
              <a:t>Types of scientific Writing in Chemistry</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p>
        </p:txBody>
      </p:sp>
      <p:sp>
        <p:nvSpPr>
          <p:cNvPr id="3" name="Content Placeholder 2"/>
          <p:cNvSpPr>
            <a:spLocks noGrp="1"/>
          </p:cNvSpPr>
          <p:nvPr>
            <p:ph idx="1"/>
          </p:nvPr>
        </p:nvSpPr>
        <p:spPr>
          <a:xfrm>
            <a:off x="228600" y="838200"/>
            <a:ext cx="8763000" cy="5791200"/>
          </a:xfrm>
        </p:spPr>
        <p:txBody>
          <a:bodyPr>
            <a:normAutofit/>
          </a:bodyPr>
          <a:lstStyle/>
          <a:p>
            <a:pPr>
              <a:buNone/>
            </a:pPr>
            <a:r>
              <a:rPr lang="en-GB" b="1" dirty="0" smtClean="0">
                <a:latin typeface="Times New Roman" pitchFamily="18" charset="0"/>
                <a:cs typeface="Times New Roman" pitchFamily="18" charset="0"/>
              </a:rPr>
              <a:t>(a) Literature review</a:t>
            </a:r>
            <a:r>
              <a:rPr lang="en-GB" dirty="0" smtClean="0">
                <a:latin typeface="Times New Roman" pitchFamily="18" charset="0"/>
                <a:cs typeface="Times New Roman" pitchFamily="18" charset="0"/>
              </a:rPr>
              <a:t> – summarizes research published by other authors focused on common topics</a:t>
            </a:r>
            <a:endParaRPr lang="en-US"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(b) Research proposal</a:t>
            </a:r>
            <a:r>
              <a:rPr lang="en-GB" dirty="0" smtClean="0">
                <a:latin typeface="Times New Roman" pitchFamily="18" charset="0"/>
                <a:cs typeface="Times New Roman" pitchFamily="18" charset="0"/>
              </a:rPr>
              <a:t> – describes research that the author intends to complete</a:t>
            </a:r>
            <a:endParaRPr lang="en-US"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(c) Research paper</a:t>
            </a:r>
            <a:r>
              <a:rPr lang="en-GB" dirty="0" smtClean="0">
                <a:latin typeface="Times New Roman" pitchFamily="18" charset="0"/>
                <a:cs typeface="Times New Roman" pitchFamily="18" charset="0"/>
              </a:rPr>
              <a:t> –the most important type of writing in chemistry and comprises the bulk of primary literature in the discipline. It affords an author the opportunity to communicate results of original research conducted in the laboratory.</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latin typeface="Times New Roman" pitchFamily="18" charset="0"/>
                <a:cs typeface="Times New Roman" pitchFamily="18" charset="0"/>
              </a:rPr>
              <a:t>Criteria of Good Research</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686800" cy="5562600"/>
          </a:xfrm>
        </p:spPr>
        <p:txBody>
          <a:bodyPr>
            <a:normAutofit fontScale="92500" lnSpcReduction="20000"/>
          </a:bodyPr>
          <a:lstStyle/>
          <a:p>
            <a:r>
              <a:rPr lang="en-US" dirty="0" smtClean="0">
                <a:latin typeface="Times New Roman" pitchFamily="18" charset="0"/>
                <a:cs typeface="Times New Roman" pitchFamily="18" charset="0"/>
              </a:rPr>
              <a:t>Whatever may be the types of research works and studies, one thing that is important is that they all meet on the common ground of scientific method employed by them. One expects scientific research to satisfy the following criteria:</a:t>
            </a:r>
          </a:p>
          <a:p>
            <a:pPr>
              <a:buNone/>
            </a:pPr>
            <a:r>
              <a:rPr lang="en-US" dirty="0" smtClean="0">
                <a:latin typeface="Times New Roman" pitchFamily="18" charset="0"/>
                <a:cs typeface="Times New Roman" pitchFamily="18" charset="0"/>
              </a:rPr>
              <a:t>1. The purpose of the research should be clearly defined and common concepts be used.</a:t>
            </a:r>
          </a:p>
          <a:p>
            <a:pPr>
              <a:buNone/>
            </a:pPr>
            <a:r>
              <a:rPr lang="en-US" dirty="0" smtClean="0">
                <a:latin typeface="Times New Roman" pitchFamily="18" charset="0"/>
                <a:cs typeface="Times New Roman" pitchFamily="18" charset="0"/>
              </a:rPr>
              <a:t>2. The research procedure used should be described in sufficient detail to permit another researcher to repeat the research for further advancement, keeping the continuity of what has already been attained.</a:t>
            </a:r>
          </a:p>
          <a:p>
            <a:pPr>
              <a:buNone/>
            </a:pPr>
            <a:r>
              <a:rPr lang="en-US" dirty="0" smtClean="0">
                <a:latin typeface="Times New Roman" pitchFamily="18" charset="0"/>
                <a:cs typeface="Times New Roman" pitchFamily="18" charset="0"/>
              </a:rPr>
              <a:t>3. The procedural design of the research should be carefully planned to yield results that are as objective as possible.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fontScale="92500"/>
          </a:bodyPr>
          <a:lstStyle/>
          <a:p>
            <a:pPr>
              <a:buNone/>
            </a:pPr>
            <a:r>
              <a:rPr lang="en-US" dirty="0" smtClean="0">
                <a:latin typeface="Times New Roman" pitchFamily="18" charset="0"/>
                <a:cs typeface="Times New Roman" pitchFamily="18" charset="0"/>
              </a:rPr>
              <a:t>4. The researcher should report with complete frankness, flaws in procedural design and estimate their effects upon the findings.</a:t>
            </a:r>
          </a:p>
          <a:p>
            <a:pPr>
              <a:buNone/>
            </a:pPr>
            <a:r>
              <a:rPr lang="en-US" dirty="0" smtClean="0">
                <a:latin typeface="Times New Roman" pitchFamily="18" charset="0"/>
                <a:cs typeface="Times New Roman" pitchFamily="18" charset="0"/>
              </a:rPr>
              <a:t>5. The analysis of data should be sufficiently adequate to reveal its significance and the methods of analysis used should be appropriate.  The validity and reliability of the data should be checked carefully.</a:t>
            </a:r>
          </a:p>
          <a:p>
            <a:pPr>
              <a:buNone/>
            </a:pPr>
            <a:r>
              <a:rPr lang="en-US" dirty="0" smtClean="0">
                <a:latin typeface="Times New Roman" pitchFamily="18" charset="0"/>
                <a:cs typeface="Times New Roman" pitchFamily="18" charset="0"/>
              </a:rPr>
              <a:t>6. Conclusions should be confined to those justified by the data of the research and limited to those for which the data provide an adequate basis.</a:t>
            </a:r>
          </a:p>
          <a:p>
            <a:pPr>
              <a:buNone/>
            </a:pPr>
            <a:r>
              <a:rPr lang="en-US" dirty="0" smtClean="0">
                <a:latin typeface="Times New Roman" pitchFamily="18" charset="0"/>
                <a:cs typeface="Times New Roman" pitchFamily="18" charset="0"/>
              </a:rPr>
              <a:t>7. Greater confidence in research is warranted if the researcher is experienced, has a good reputation in research and is a person of integrity.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fontScale="85000" lnSpcReduction="20000"/>
          </a:bodyPr>
          <a:lstStyle/>
          <a:p>
            <a:pPr algn="just"/>
            <a:r>
              <a:rPr lang="en-US" dirty="0" smtClean="0">
                <a:latin typeface="Times New Roman" pitchFamily="18" charset="0"/>
                <a:cs typeface="Times New Roman" pitchFamily="18" charset="0"/>
              </a:rPr>
              <a:t>In other words, we can state the qualities of a good research as under:</a:t>
            </a:r>
          </a:p>
          <a:p>
            <a:pPr algn="just">
              <a:buNone/>
            </a:pPr>
            <a:r>
              <a:rPr lang="en-US" dirty="0" smtClean="0">
                <a:latin typeface="Times New Roman" pitchFamily="18" charset="0"/>
                <a:cs typeface="Times New Roman" pitchFamily="18" charset="0"/>
              </a:rPr>
              <a:t>1. Good research is systematic: It means that research is structured with specified steps to be taken in a specified sequence in accordance with the well defined set of rules. Systematic characteristic of the research does not rule out creative thinking but it certainly does reject the use of guessing and intuition in arriving at conclusions.</a:t>
            </a:r>
          </a:p>
          <a:p>
            <a:pPr algn="just">
              <a:buNone/>
            </a:pPr>
            <a:r>
              <a:rPr lang="en-US" dirty="0" smtClean="0">
                <a:latin typeface="Times New Roman" pitchFamily="18" charset="0"/>
                <a:cs typeface="Times New Roman" pitchFamily="18" charset="0"/>
              </a:rPr>
              <a:t>2. Good research is logical: This implies that research is guided by the rules of logical reasoning and the logical process of induction and deduction are of great value in carrying out research.  Induction is the process of reasoning from a part to the whole whereas deduction is the process of reasoning from some premise to a conclusion which follows from that very premise.  In fact, logical reasoning makes research more meaningful in the context of decision making.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39762"/>
          </a:xfrm>
        </p:spPr>
        <p:txBody>
          <a:bodyPr>
            <a:noAutofit/>
          </a:bodyPr>
          <a:lstStyle/>
          <a:p>
            <a:r>
              <a:rPr lang="en-US" sz="2800" b="1" dirty="0" smtClean="0">
                <a:latin typeface="Times New Roman" pitchFamily="18" charset="0"/>
                <a:cs typeface="Times New Roman" pitchFamily="18" charset="0"/>
              </a:rPr>
              <a:t>CRITICAL EVALUATION OF A PUBLISHED PAPER</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763000" cy="5638800"/>
          </a:xfrm>
        </p:spPr>
        <p:txBody>
          <a:bodyPr>
            <a:normAutofit fontScale="77500" lnSpcReduction="20000"/>
          </a:bodyPr>
          <a:lstStyle/>
          <a:p>
            <a:pPr algn="just"/>
            <a:r>
              <a:rPr lang="en-US" dirty="0" smtClean="0">
                <a:latin typeface="Times New Roman" pitchFamily="18" charset="0"/>
                <a:cs typeface="Times New Roman" pitchFamily="18" charset="0"/>
              </a:rPr>
              <a:t>The objective of this exercise is to evaluate your abilities to critically assess a published paper in Pharmacology (example). </a:t>
            </a:r>
          </a:p>
          <a:p>
            <a:pPr algn="just"/>
            <a:r>
              <a:rPr lang="en-US" dirty="0" smtClean="0">
                <a:latin typeface="Times New Roman" pitchFamily="18" charset="0"/>
                <a:cs typeface="Times New Roman" pitchFamily="18" charset="0"/>
              </a:rPr>
              <a:t>Each one of you will be given copies of the same publication. You will be expected to read the paper carefully and write a brief report (up to 500 words). The report should consist of a critical evaluation of the objectives of the study, the methods used, the results and conclusions. </a:t>
            </a:r>
          </a:p>
          <a:p>
            <a:pPr algn="just"/>
            <a:r>
              <a:rPr lang="en-US" dirty="0" smtClean="0">
                <a:latin typeface="Times New Roman" pitchFamily="18" charset="0"/>
                <a:cs typeface="Times New Roman" pitchFamily="18" charset="0"/>
              </a:rPr>
              <a:t>To help you, it is developed a checklist that follows closely the format of a scientific report which is conventionally divided into the following sections: a short (usually 250 words) Abstract or Summary, Introduction, Methods and Materials, Results, Discussion, a list of References. </a:t>
            </a:r>
          </a:p>
          <a:p>
            <a:pPr algn="just"/>
            <a:r>
              <a:rPr lang="en-US" dirty="0" smtClean="0">
                <a:latin typeface="Times New Roman" pitchFamily="18" charset="0"/>
                <a:cs typeface="Times New Roman" pitchFamily="18" charset="0"/>
              </a:rPr>
              <a:t>Although the checklist has been designed for papers in Pharmacology, it can be used with minor variations to evaluate papers in related disciplines.</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latin typeface="Times New Roman" pitchFamily="18" charset="0"/>
                <a:cs typeface="Times New Roman" pitchFamily="18" charset="0"/>
              </a:rPr>
              <a:t>CHECKLIST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normAutofit fontScale="92500" lnSpcReduction="20000"/>
          </a:bodyPr>
          <a:lstStyle/>
          <a:p>
            <a:pPr algn="just"/>
            <a:r>
              <a:rPr lang="en-US" b="1" dirty="0" smtClean="0">
                <a:latin typeface="Times New Roman" pitchFamily="18" charset="0"/>
                <a:cs typeface="Times New Roman" pitchFamily="18" charset="0"/>
              </a:rPr>
              <a:t>ABSTRACT/SUMMARY</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1. Is the abstract intelligible?  </a:t>
            </a:r>
          </a:p>
          <a:p>
            <a:pPr algn="just">
              <a:buNone/>
            </a:pPr>
            <a:r>
              <a:rPr lang="en-US" dirty="0" smtClean="0">
                <a:latin typeface="Times New Roman" pitchFamily="18" charset="0"/>
                <a:cs typeface="Times New Roman" pitchFamily="18" charset="0"/>
              </a:rPr>
              <a:t>2. Does the abstract accurately describe the objectives and results obtained?  </a:t>
            </a:r>
          </a:p>
          <a:p>
            <a:pPr algn="just">
              <a:buNone/>
            </a:pPr>
            <a:r>
              <a:rPr lang="en-US" dirty="0" smtClean="0">
                <a:latin typeface="Times New Roman" pitchFamily="18" charset="0"/>
                <a:cs typeface="Times New Roman" pitchFamily="18" charset="0"/>
              </a:rPr>
              <a:t>3. Does the abstract include data not presented in the paper?  </a:t>
            </a:r>
          </a:p>
          <a:p>
            <a:pPr algn="just">
              <a:buNone/>
            </a:pPr>
            <a:r>
              <a:rPr lang="en-US" dirty="0" smtClean="0">
                <a:latin typeface="Times New Roman" pitchFamily="18" charset="0"/>
                <a:cs typeface="Times New Roman" pitchFamily="18" charset="0"/>
              </a:rPr>
              <a:t>4. Does the abstract include material that cannot be substantiated? </a:t>
            </a:r>
          </a:p>
          <a:p>
            <a:pPr algn="just"/>
            <a:r>
              <a:rPr lang="en-US" b="1" dirty="0" smtClean="0">
                <a:latin typeface="Times New Roman" pitchFamily="18" charset="0"/>
                <a:cs typeface="Times New Roman" pitchFamily="18" charset="0"/>
              </a:rPr>
              <a:t>INTRODUCTION</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1. Did the authors indicate why the study was undertaken? </a:t>
            </a:r>
          </a:p>
          <a:p>
            <a:pPr algn="just">
              <a:buNone/>
            </a:pPr>
            <a:r>
              <a:rPr lang="en-US" dirty="0" smtClean="0">
                <a:latin typeface="Times New Roman" pitchFamily="18" charset="0"/>
                <a:cs typeface="Times New Roman" pitchFamily="18" charset="0"/>
              </a:rPr>
              <a:t>2. Was the background information provided adequate to understand the aims of the study? </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85000" lnSpcReduction="20000"/>
          </a:bodyPr>
          <a:lstStyle/>
          <a:p>
            <a:r>
              <a:rPr lang="en-US" b="1" dirty="0" smtClean="0">
                <a:latin typeface="Times New Roman" pitchFamily="18" charset="0"/>
                <a:cs typeface="Times New Roman" pitchFamily="18" charset="0"/>
              </a:rPr>
              <a:t>METHODS</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1. Were the methods described in sufficient detail for others to repeat or extend the study? </a:t>
            </a:r>
          </a:p>
          <a:p>
            <a:pPr>
              <a:buNone/>
            </a:pPr>
            <a:r>
              <a:rPr lang="en-US" dirty="0" smtClean="0">
                <a:latin typeface="Times New Roman" pitchFamily="18" charset="0"/>
                <a:cs typeface="Times New Roman" pitchFamily="18" charset="0"/>
              </a:rPr>
              <a:t>2. If standard methods were used, were adequate references given? </a:t>
            </a:r>
          </a:p>
          <a:p>
            <a:pPr>
              <a:buNone/>
            </a:pPr>
            <a:r>
              <a:rPr lang="en-US" dirty="0" smtClean="0">
                <a:latin typeface="Times New Roman" pitchFamily="18" charset="0"/>
                <a:cs typeface="Times New Roman" pitchFamily="18" charset="0"/>
              </a:rPr>
              <a:t>3. If methods were modified, were the modifications described carefully? </a:t>
            </a:r>
          </a:p>
          <a:p>
            <a:pPr>
              <a:buNone/>
            </a:pPr>
            <a:r>
              <a:rPr lang="en-US" dirty="0" smtClean="0">
                <a:latin typeface="Times New Roman" pitchFamily="18" charset="0"/>
                <a:cs typeface="Times New Roman" pitchFamily="18" charset="0"/>
              </a:rPr>
              <a:t>4. Have the authors indicated the reasons why particular procedures were used?  </a:t>
            </a:r>
          </a:p>
          <a:p>
            <a:pPr>
              <a:buNone/>
            </a:pPr>
            <a:r>
              <a:rPr lang="en-US" dirty="0" smtClean="0">
                <a:latin typeface="Times New Roman" pitchFamily="18" charset="0"/>
                <a:cs typeface="Times New Roman" pitchFamily="18" charset="0"/>
              </a:rPr>
              <a:t>5. Have the authors indicated clearly the potential problems with the methods used?  </a:t>
            </a:r>
          </a:p>
          <a:p>
            <a:pPr>
              <a:buNone/>
            </a:pPr>
            <a:r>
              <a:rPr lang="en-US" dirty="0" smtClean="0">
                <a:latin typeface="Times New Roman" pitchFamily="18" charset="0"/>
                <a:cs typeface="Times New Roman" pitchFamily="18" charset="0"/>
              </a:rPr>
              <a:t>6. Have the authors indicated the limitations of the methods used?  </a:t>
            </a:r>
          </a:p>
          <a:p>
            <a:pPr>
              <a:buNone/>
            </a:pPr>
            <a:r>
              <a:rPr lang="en-US" dirty="0" smtClean="0">
                <a:latin typeface="Times New Roman" pitchFamily="18" charset="0"/>
                <a:cs typeface="Times New Roman" pitchFamily="18" charset="0"/>
              </a:rPr>
              <a:t>7. Have the sources of the drugs been given?  </a:t>
            </a:r>
          </a:p>
          <a:p>
            <a:pPr>
              <a:buNone/>
            </a:pPr>
            <a:r>
              <a:rPr lang="en-US" dirty="0" smtClean="0">
                <a:latin typeface="Times New Roman" pitchFamily="18" charset="0"/>
                <a:cs typeface="Times New Roman" pitchFamily="18" charset="0"/>
              </a:rPr>
              <a:t>8. Have the authors specified the statistical procedures used?  </a:t>
            </a:r>
          </a:p>
          <a:p>
            <a:pPr>
              <a:buNone/>
            </a:pPr>
            <a:r>
              <a:rPr lang="en-US" dirty="0" smtClean="0">
                <a:latin typeface="Times New Roman" pitchFamily="18" charset="0"/>
                <a:cs typeface="Times New Roman" pitchFamily="18" charset="0"/>
              </a:rPr>
              <a:t>9. Are the statistical methods used appropriate?</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24582</TotalTime>
  <Words>1727</Words>
  <Application>Microsoft Office PowerPoint</Application>
  <PresentationFormat>On-screen Show (4:3)</PresentationFormat>
  <Paragraphs>94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CHAPTER 6</vt:lpstr>
      <vt:lpstr>Slide 2</vt:lpstr>
      <vt:lpstr> Types of scientific Writing in Chemistry </vt:lpstr>
      <vt:lpstr>Criteria of Good Research</vt:lpstr>
      <vt:lpstr>Slide 5</vt:lpstr>
      <vt:lpstr>Slide 6</vt:lpstr>
      <vt:lpstr>CRITICAL EVALUATION OF A PUBLISHED PAPER</vt:lpstr>
      <vt:lpstr>CHECKLIST</vt:lpstr>
      <vt:lpstr>Slide 9</vt:lpstr>
      <vt:lpstr>Slide 10</vt:lpstr>
      <vt:lpstr>Slide 11</vt:lpstr>
      <vt:lpstr> The intrinsic quality of a journal </vt:lpstr>
      <vt:lpstr> 1. Scientific quality </vt:lpstr>
      <vt:lpstr>Slide 14</vt:lpstr>
      <vt:lpstr>Relevance</vt:lpstr>
      <vt:lpstr>Availability and visibility</vt:lpstr>
      <vt:lpstr>Slide 17</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Destaw</dc:creator>
  <cp:lastModifiedBy>Destaw</cp:lastModifiedBy>
  <cp:revision>69</cp:revision>
  <dcterms:created xsi:type="dcterms:W3CDTF">2020-03-18T12:48:50Z</dcterms:created>
  <dcterms:modified xsi:type="dcterms:W3CDTF">2020-05-08T14:50:28Z</dcterms:modified>
</cp:coreProperties>
</file>