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9" r:id="rId4"/>
    <p:sldId id="282" r:id="rId5"/>
    <p:sldId id="260" r:id="rId6"/>
    <p:sldId id="261" r:id="rId7"/>
    <p:sldId id="262" r:id="rId8"/>
    <p:sldId id="263" r:id="rId9"/>
    <p:sldId id="273" r:id="rId10"/>
    <p:sldId id="276" r:id="rId11"/>
    <p:sldId id="277" r:id="rId12"/>
    <p:sldId id="275" r:id="rId13"/>
    <p:sldId id="278" r:id="rId14"/>
    <p:sldId id="279" r:id="rId15"/>
    <p:sldId id="280" r:id="rId16"/>
    <p:sldId id="28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43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E670AF-70E3-4929-859A-3E1DCCD842E1}" type="datetimeFigureOut">
              <a:rPr lang="en-US" smtClean="0"/>
              <a:pPr/>
              <a:t>5/8/2020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E6234-90D6-4CC7-8EE9-8D65B510668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47CE53-1114-4F31-BC6F-1875B0C1575F}" type="datetime1">
              <a:rPr lang="en-US" smtClean="0"/>
              <a:pPr/>
              <a:t>5/8/2020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B1AA66-39FC-4247-A533-2931C185B137}"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3B9419-B2B3-4F2F-89D7-8D0506E504B3}" type="datetime1">
              <a:rPr lang="en-US" smtClean="0"/>
              <a:pPr/>
              <a:t>5/8/2020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B1AA66-39FC-4247-A533-2931C185B13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42F01E-73B8-47C0-A586-A7F305ABB1CD}" type="datetime1">
              <a:rPr lang="en-US" smtClean="0"/>
              <a:pPr/>
              <a:t>5/8/2020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B1AA66-39FC-4247-A533-2931C185B13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DABBF2-2248-456B-89F7-927A570112F9}" type="datetime1">
              <a:rPr lang="en-US" smtClean="0"/>
              <a:pPr/>
              <a:t>5/8/2020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B1AA66-39FC-4247-A533-2931C185B13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615BBA-4154-44FE-A44F-C9AB8B802357}" type="datetime1">
              <a:rPr lang="en-US" smtClean="0"/>
              <a:pPr/>
              <a:t>5/8/2020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B1AA66-39FC-4247-A533-2931C185B137}"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23CA369-2847-4B51-B60F-3A001605DBCC}" type="datetime1">
              <a:rPr lang="en-US" smtClean="0"/>
              <a:pPr/>
              <a:t>5/8/2020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B1AA66-39FC-4247-A533-2931C185B13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58E6FC-8B9A-43AA-AFB6-68CC8D8303A8}" type="datetime1">
              <a:rPr lang="en-US" smtClean="0"/>
              <a:pPr/>
              <a:t>5/8/2020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6B1AA66-39FC-4247-A533-2931C185B13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1887D1-A84F-4442-BE38-304D14C57BE3}" type="datetime1">
              <a:rPr lang="en-US" smtClean="0"/>
              <a:pPr/>
              <a:t>5/8/2020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B1AA66-39FC-4247-A533-2931C185B13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70D900-B788-4308-B595-7B5150E81C8B}" type="datetime1">
              <a:rPr lang="en-US" smtClean="0"/>
              <a:pPr/>
              <a:t>5/8/2020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6B1AA66-39FC-4247-A533-2931C185B13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7119A5-C77E-4661-BBB9-29E8EC33DC55}" type="datetime1">
              <a:rPr lang="en-US" smtClean="0"/>
              <a:pPr/>
              <a:t>5/8/2020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B1AA66-39FC-4247-A533-2931C185B13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FA66A4-CA83-434E-99CE-B59949CC1FBA}" type="datetime1">
              <a:rPr lang="en-US" smtClean="0"/>
              <a:pPr/>
              <a:t>5/8/2020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B1AA66-39FC-4247-A533-2931C185B13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B13F06-4313-409A-9366-E62262DBDBA1}" type="datetime1">
              <a:rPr lang="en-US" smtClean="0"/>
              <a:pPr/>
              <a:t>5/8/2020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B1AA66-39FC-4247-A533-2931C185B13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1"/>
            <a:ext cx="7772400" cy="914400"/>
          </a:xfrm>
        </p:spPr>
        <p:txBody>
          <a:bodyPr/>
          <a:lstStyle/>
          <a:p>
            <a:r>
              <a:rPr lang="en-US" b="1" dirty="0" smtClean="0">
                <a:latin typeface="Times New Roman" pitchFamily="18" charset="0"/>
                <a:cs typeface="Times New Roman" pitchFamily="18" charset="0"/>
              </a:rPr>
              <a:t>CHAPTER FOUR</a:t>
            </a:r>
            <a:endParaRPr lang="en-US" b="1" dirty="0">
              <a:latin typeface="Times New Roman" pitchFamily="18" charset="0"/>
              <a:cs typeface="Times New Roman" pitchFamily="18" charset="0"/>
            </a:endParaRPr>
          </a:p>
        </p:txBody>
      </p:sp>
      <p:sp>
        <p:nvSpPr>
          <p:cNvPr id="3" name="Subtitle 2"/>
          <p:cNvSpPr>
            <a:spLocks noGrp="1"/>
          </p:cNvSpPr>
          <p:nvPr>
            <p:ph type="subTitle" idx="1"/>
          </p:nvPr>
        </p:nvSpPr>
        <p:spPr>
          <a:xfrm>
            <a:off x="533400" y="3657600"/>
            <a:ext cx="7467600" cy="1600200"/>
          </a:xfrm>
        </p:spPr>
        <p:txBody>
          <a:bodyPr>
            <a:normAutofit lnSpcReduction="10000"/>
          </a:bodyPr>
          <a:lstStyle/>
          <a:p>
            <a:pPr lvl="0"/>
            <a:endParaRPr lang="en-US" b="1" dirty="0"/>
          </a:p>
          <a:p>
            <a:pPr lvl="0"/>
            <a:r>
              <a:rPr lang="en-US" b="1" dirty="0" smtClean="0">
                <a:solidFill>
                  <a:schemeClr val="tx1"/>
                </a:solidFill>
                <a:latin typeface="Times New Roman" pitchFamily="18" charset="0"/>
                <a:cs typeface="Times New Roman" pitchFamily="18" charset="0"/>
              </a:rPr>
              <a:t>ACCESSING JOURNALS, ABSTRACTS AND INDEXES</a:t>
            </a:r>
            <a:endParaRPr lang="en-US" dirty="0" smtClean="0">
              <a:solidFill>
                <a:schemeClr val="tx1"/>
              </a:solidFill>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36B1AA66-39FC-4247-A533-2931C185B137}"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3600" b="1" dirty="0" smtClean="0">
                <a:latin typeface="Times New Roman" pitchFamily="18" charset="0"/>
                <a:cs typeface="Times New Roman" pitchFamily="18" charset="0"/>
              </a:rPr>
              <a:t>Usefulness of abstracting </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838200"/>
            <a:ext cx="8839200" cy="5867400"/>
          </a:xfrm>
        </p:spPr>
        <p:txBody>
          <a:bodyPr>
            <a:normAutofit fontScale="77500" lnSpcReduction="20000"/>
          </a:bodyPr>
          <a:lstStyle/>
          <a:p>
            <a:pPr algn="just"/>
            <a:r>
              <a:rPr lang="en-US" dirty="0" smtClean="0">
                <a:latin typeface="Times New Roman" pitchFamily="18" charset="0"/>
                <a:cs typeface="Times New Roman" pitchFamily="18" charset="0"/>
              </a:rPr>
              <a:t>As a tool for researcher or the scientist or the technologist, the abstracting service has the following uses to offer</a:t>
            </a:r>
          </a:p>
          <a:p>
            <a:pPr marL="514350" indent="-514350" algn="just">
              <a:buAutoNum type="arabicPeriod"/>
            </a:pPr>
            <a:r>
              <a:rPr lang="en-US" dirty="0" smtClean="0">
                <a:latin typeface="Times New Roman" pitchFamily="18" charset="0"/>
                <a:cs typeface="Times New Roman" pitchFamily="18" charset="0"/>
              </a:rPr>
              <a:t>It alerts the users to newly published work scattered in many journals and other sources that he is likely to miss without help</a:t>
            </a:r>
          </a:p>
          <a:p>
            <a:pPr marL="514350" indent="-514350" algn="just">
              <a:buAutoNum type="arabicPeriod"/>
            </a:pPr>
            <a:r>
              <a:rPr lang="en-US" dirty="0" smtClean="0">
                <a:latin typeface="Times New Roman" pitchFamily="18" charset="0"/>
                <a:cs typeface="Times New Roman" pitchFamily="18" charset="0"/>
              </a:rPr>
              <a:t>It helps in keeping up to date in new knowledge</a:t>
            </a:r>
          </a:p>
          <a:p>
            <a:pPr marL="514350" indent="-514350" algn="just">
              <a:buAutoNum type="arabicPeriod"/>
            </a:pPr>
            <a:r>
              <a:rPr lang="en-US" dirty="0" smtClean="0">
                <a:latin typeface="Times New Roman" pitchFamily="18" charset="0"/>
                <a:cs typeface="Times New Roman" pitchFamily="18" charset="0"/>
              </a:rPr>
              <a:t> It helps the researcher to save his time by grasping at the steadily rising tide of the publications </a:t>
            </a:r>
          </a:p>
          <a:p>
            <a:pPr marL="514350" indent="-514350" algn="just">
              <a:buAutoNum type="arabicPeriod"/>
            </a:pPr>
            <a:r>
              <a:rPr lang="en-US" dirty="0" smtClean="0">
                <a:latin typeface="Times New Roman" pitchFamily="18" charset="0"/>
                <a:cs typeface="Times New Roman" pitchFamily="18" charset="0"/>
              </a:rPr>
              <a:t>An informative abstract, sometimes can serve as a substitute to the original document </a:t>
            </a:r>
          </a:p>
          <a:p>
            <a:pPr marL="514350" indent="-514350" algn="just">
              <a:buAutoNum type="arabicPeriod"/>
            </a:pPr>
            <a:r>
              <a:rPr lang="en-US" dirty="0" smtClean="0">
                <a:latin typeface="Times New Roman" pitchFamily="18" charset="0"/>
                <a:cs typeface="Times New Roman" pitchFamily="18" charset="0"/>
              </a:rPr>
              <a:t>An abstracting services might be called as the encyclopedic function</a:t>
            </a:r>
          </a:p>
          <a:p>
            <a:pPr marL="514350" indent="-514350" algn="just">
              <a:buAutoNum type="arabicPeriod"/>
            </a:pPr>
            <a:r>
              <a:rPr lang="en-US" dirty="0" smtClean="0">
                <a:latin typeface="Times New Roman" pitchFamily="18" charset="0"/>
                <a:cs typeface="Times New Roman" pitchFamily="18" charset="0"/>
              </a:rPr>
              <a:t>It aids in the writing of reviews</a:t>
            </a:r>
          </a:p>
          <a:p>
            <a:pPr marL="514350" indent="-514350" algn="just">
              <a:buAutoNum type="arabicPeriod"/>
            </a:pPr>
            <a:r>
              <a:rPr lang="en-US" dirty="0" smtClean="0">
                <a:latin typeface="Times New Roman" pitchFamily="18" charset="0"/>
                <a:cs typeface="Times New Roman" pitchFamily="18" charset="0"/>
              </a:rPr>
              <a:t>It enables one to make a retrospective search for literature in the field</a:t>
            </a:r>
          </a:p>
          <a:p>
            <a:pPr marL="514350" indent="-514350" algn="just">
              <a:buAutoNum type="arabicPeriod"/>
            </a:pPr>
            <a:r>
              <a:rPr lang="en-US" dirty="0" smtClean="0">
                <a:latin typeface="Times New Roman" pitchFamily="18" charset="0"/>
                <a:cs typeface="Times New Roman" pitchFamily="18" charset="0"/>
              </a:rPr>
              <a:t>It helps in improving indexing</a:t>
            </a:r>
          </a:p>
        </p:txBody>
      </p:sp>
      <p:sp>
        <p:nvSpPr>
          <p:cNvPr id="4" name="Slide Number Placeholder 3"/>
          <p:cNvSpPr>
            <a:spLocks noGrp="1"/>
          </p:cNvSpPr>
          <p:nvPr>
            <p:ph type="sldNum" sz="quarter" idx="12"/>
          </p:nvPr>
        </p:nvSpPr>
        <p:spPr/>
        <p:txBody>
          <a:bodyPr/>
          <a:lstStyle/>
          <a:p>
            <a:fld id="{36B1AA66-39FC-4247-A533-2931C185B137}"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600" b="1" dirty="0" smtClean="0">
                <a:latin typeface="Times New Roman" pitchFamily="18" charset="0"/>
                <a:cs typeface="Times New Roman" pitchFamily="18" charset="0"/>
              </a:rPr>
              <a:t>Types of abstracting</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914400"/>
            <a:ext cx="8763000" cy="5715000"/>
          </a:xfrm>
        </p:spPr>
        <p:txBody>
          <a:bodyPr>
            <a:normAutofit fontScale="92500" lnSpcReduction="10000"/>
          </a:bodyPr>
          <a:lstStyle/>
          <a:p>
            <a:pPr algn="just">
              <a:buNone/>
            </a:pPr>
            <a:r>
              <a:rPr lang="en-US" dirty="0" smtClean="0">
                <a:latin typeface="Times New Roman" pitchFamily="18" charset="0"/>
                <a:cs typeface="Times New Roman" pitchFamily="18" charset="0"/>
              </a:rPr>
              <a:t>Technically there are three types of abstracts </a:t>
            </a:r>
          </a:p>
          <a:p>
            <a:pPr marL="571500" indent="-571500" algn="just">
              <a:buAutoNum type="romanUcPeriod"/>
            </a:pPr>
            <a:r>
              <a:rPr lang="en-US" b="1" dirty="0" smtClean="0">
                <a:latin typeface="Times New Roman" pitchFamily="18" charset="0"/>
                <a:cs typeface="Times New Roman" pitchFamily="18" charset="0"/>
              </a:rPr>
              <a:t>Indicative abstract: </a:t>
            </a:r>
            <a:r>
              <a:rPr lang="en-US" dirty="0" smtClean="0">
                <a:latin typeface="Times New Roman" pitchFamily="18" charset="0"/>
                <a:cs typeface="Times New Roman" pitchFamily="18" charset="0"/>
              </a:rPr>
              <a:t>merely tell briefly what the document is about.  It is a brief abstract or short summary written with the intention enabling the reader to decide whether he should refer to the original publishing or article. It indicates what it is about, which its title seldom do adequately. </a:t>
            </a:r>
          </a:p>
          <a:p>
            <a:pPr marL="571500" indent="-571500" algn="just">
              <a:buAutoNum type="romanUcPeriod"/>
            </a:pPr>
            <a:r>
              <a:rPr lang="en-US" b="1" dirty="0" smtClean="0">
                <a:latin typeface="Times New Roman" pitchFamily="18" charset="0"/>
                <a:cs typeface="Times New Roman" pitchFamily="18" charset="0"/>
              </a:rPr>
              <a:t>Informative abstract</a:t>
            </a:r>
            <a:r>
              <a:rPr lang="en-US" dirty="0" smtClean="0">
                <a:latin typeface="Times New Roman" pitchFamily="18" charset="0"/>
                <a:cs typeface="Times New Roman" pitchFamily="18" charset="0"/>
              </a:rPr>
              <a:t>: are longer and present the essential data and conclusions so that the reader has no need to refer to the original documents.</a:t>
            </a:r>
          </a:p>
          <a:p>
            <a:pPr marL="571500" indent="-571500" algn="just">
              <a:buAutoNum type="romanUcPeriod"/>
            </a:pPr>
            <a:r>
              <a:rPr lang="en-US" b="1" dirty="0" smtClean="0">
                <a:latin typeface="Times New Roman" pitchFamily="18" charset="0"/>
                <a:cs typeface="Times New Roman" pitchFamily="18" charset="0"/>
              </a:rPr>
              <a:t>Critical abstract: </a:t>
            </a:r>
            <a:r>
              <a:rPr lang="en-US" dirty="0" smtClean="0">
                <a:latin typeface="Times New Roman" pitchFamily="18" charset="0"/>
                <a:cs typeface="Times New Roman" pitchFamily="18" charset="0"/>
              </a:rPr>
              <a:t>it makes a value judgment or additional comment on the paper  </a:t>
            </a:r>
          </a:p>
          <a:p>
            <a:pPr marL="571500" indent="-571500" algn="just">
              <a:buAutoNum type="romanUcPeriod"/>
            </a:pPr>
            <a:endParaRPr lang="en-US"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36B1AA66-39FC-4247-A533-2931C185B137}"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600" b="1" dirty="0" smtClean="0">
                <a:latin typeface="Times New Roman" pitchFamily="18" charset="0"/>
                <a:cs typeface="Times New Roman" pitchFamily="18" charset="0"/>
              </a:rPr>
              <a:t>Indexing</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914400"/>
            <a:ext cx="8763000" cy="5715000"/>
          </a:xfrm>
        </p:spPr>
        <p:txBody>
          <a:bodyPr>
            <a:normAutofit fontScale="92500" lnSpcReduction="10000"/>
          </a:bodyPr>
          <a:lstStyle/>
          <a:p>
            <a:pPr algn="just"/>
            <a:r>
              <a:rPr lang="en-US" dirty="0" smtClean="0">
                <a:latin typeface="Times New Roman" pitchFamily="18" charset="0"/>
                <a:cs typeface="Times New Roman" pitchFamily="18" charset="0"/>
              </a:rPr>
              <a:t>The term index has been derived from the Latin word ‘</a:t>
            </a:r>
            <a:r>
              <a:rPr lang="en-US" dirty="0" err="1" smtClean="0">
                <a:latin typeface="Times New Roman" pitchFamily="18" charset="0"/>
                <a:cs typeface="Times New Roman" pitchFamily="18" charset="0"/>
              </a:rPr>
              <a:t>indicare</a:t>
            </a:r>
            <a:r>
              <a:rPr lang="en-US" dirty="0" smtClean="0">
                <a:latin typeface="Times New Roman" pitchFamily="18" charset="0"/>
                <a:cs typeface="Times New Roman" pitchFamily="18" charset="0"/>
              </a:rPr>
              <a:t>’ which means indicate or to point out. Index is therefore, basically concerned with indicating an object or idea to one who does not know where that object or idea is located. </a:t>
            </a:r>
          </a:p>
          <a:p>
            <a:pPr algn="just"/>
            <a:r>
              <a:rPr lang="en-US" dirty="0" smtClean="0">
                <a:latin typeface="Times New Roman" pitchFamily="18" charset="0"/>
                <a:cs typeface="Times New Roman" pitchFamily="18" charset="0"/>
              </a:rPr>
              <a:t>Index a “more or less detailed alphabetical listing of names, places, and topics along with the numbers of the pages on which they are mentioned or discussed….” –Random House Dictionary </a:t>
            </a:r>
          </a:p>
          <a:p>
            <a:pPr algn="just"/>
            <a:r>
              <a:rPr lang="en-US" dirty="0" smtClean="0">
                <a:latin typeface="Times New Roman" pitchFamily="18" charset="0"/>
                <a:cs typeface="Times New Roman" pitchFamily="18" charset="0"/>
              </a:rPr>
              <a:t>Specialized Index- deal with a general topic e.g., “Religion” and in an </a:t>
            </a:r>
            <a:r>
              <a:rPr lang="en-US" i="1" dirty="0" smtClean="0">
                <a:latin typeface="Times New Roman" pitchFamily="18" charset="0"/>
                <a:cs typeface="Times New Roman" pitchFamily="18" charset="0"/>
              </a:rPr>
              <a:t>alphabetically arranged subject index</a:t>
            </a:r>
            <a:r>
              <a:rPr lang="en-US" dirty="0" smtClean="0">
                <a:latin typeface="Times New Roman" pitchFamily="18" charset="0"/>
                <a:cs typeface="Times New Roman" pitchFamily="18" charset="0"/>
              </a:rPr>
              <a:t> list those journal articles or essays that pertain to the topic. </a:t>
            </a:r>
          </a:p>
          <a:p>
            <a:pPr algn="just"/>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36B1AA66-39FC-4247-A533-2931C185B137}"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3200" b="1" dirty="0" smtClean="0">
                <a:latin typeface="Times New Roman" pitchFamily="18" charset="0"/>
                <a:cs typeface="Times New Roman" pitchFamily="18" charset="0"/>
              </a:rPr>
              <a:t>WHY INDEXING</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914400"/>
            <a:ext cx="8763000" cy="5791200"/>
          </a:xfrm>
        </p:spPr>
        <p:txBody>
          <a:bodyPr>
            <a:normAutofit/>
          </a:bodyPr>
          <a:lstStyle/>
          <a:p>
            <a:r>
              <a:rPr lang="en-US" dirty="0" smtClean="0">
                <a:latin typeface="Times New Roman" pitchFamily="18" charset="0"/>
                <a:cs typeface="Times New Roman" pitchFamily="18" charset="0"/>
              </a:rPr>
              <a:t>Basic purpose of indexing is to help maximum of recall or retrieval or relevant information with minimum of noise. In the absence of any need for recall there would be any need for indexing.</a:t>
            </a:r>
          </a:p>
          <a:p>
            <a:r>
              <a:rPr lang="en-US" dirty="0" smtClean="0">
                <a:latin typeface="Times New Roman" pitchFamily="18" charset="0"/>
                <a:cs typeface="Times New Roman" pitchFamily="18" charset="0"/>
              </a:rPr>
              <a:t>Indexing thus serve as an operating tool. No store can be efficiently operated without an index of some kind or other</a:t>
            </a:r>
          </a:p>
          <a:p>
            <a:r>
              <a:rPr lang="en-US" dirty="0" smtClean="0">
                <a:latin typeface="Times New Roman" pitchFamily="18" charset="0"/>
                <a:cs typeface="Times New Roman" pitchFamily="18" charset="0"/>
              </a:rPr>
              <a:t>The indexing tool becomes necessary any store of information or document containing information is required to be organized for repetitive use by the user.  </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36B1AA66-39FC-4247-A533-2931C185B137}"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74638"/>
            <a:ext cx="5334000" cy="715962"/>
          </a:xfrm>
        </p:spPr>
        <p:txBody>
          <a:bodyPr>
            <a:normAutofit/>
          </a:bodyPr>
          <a:lstStyle/>
          <a:p>
            <a:r>
              <a:rPr lang="en-US" sz="3200" b="1" dirty="0" smtClean="0">
                <a:latin typeface="Times New Roman" pitchFamily="18" charset="0"/>
                <a:cs typeface="Times New Roman" pitchFamily="18" charset="0"/>
              </a:rPr>
              <a:t>TYPES OF INDEXES</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990600"/>
            <a:ext cx="8839200" cy="5715000"/>
          </a:xfrm>
        </p:spPr>
        <p:txBody>
          <a:bodyPr/>
          <a:lstStyle/>
          <a:p>
            <a:pPr marL="514350" indent="-514350" algn="just">
              <a:buAutoNum type="arabicPeriod"/>
            </a:pPr>
            <a:r>
              <a:rPr lang="en-US" b="1" dirty="0" smtClean="0">
                <a:latin typeface="Times New Roman" pitchFamily="18" charset="0"/>
                <a:cs typeface="Times New Roman" pitchFamily="18" charset="0"/>
              </a:rPr>
              <a:t>Book indexes</a:t>
            </a:r>
            <a:r>
              <a:rPr lang="en-US" dirty="0" smtClean="0">
                <a:latin typeface="Times New Roman" pitchFamily="18" charset="0"/>
                <a:cs typeface="Times New Roman" pitchFamily="18" charset="0"/>
              </a:rPr>
              <a:t>: well known </a:t>
            </a:r>
          </a:p>
          <a:p>
            <a:pPr marL="514350" indent="-514350" algn="just">
              <a:buAutoNum type="arabicPeriod"/>
            </a:pPr>
            <a:r>
              <a:rPr lang="en-US" b="1" dirty="0" smtClean="0">
                <a:latin typeface="Times New Roman" pitchFamily="18" charset="0"/>
                <a:cs typeface="Times New Roman" pitchFamily="18" charset="0"/>
              </a:rPr>
              <a:t>Indexes to collections</a:t>
            </a:r>
            <a:r>
              <a:rPr lang="en-US" dirty="0" smtClean="0">
                <a:latin typeface="Times New Roman" pitchFamily="18" charset="0"/>
                <a:cs typeface="Times New Roman" pitchFamily="18" charset="0"/>
              </a:rPr>
              <a:t>: these index collections of poems, fiction, plays, songs, essays, stories, biographies etc</a:t>
            </a:r>
          </a:p>
          <a:p>
            <a:pPr marL="514350" indent="-514350" algn="just">
              <a:buAutoNum type="arabicPeriod"/>
            </a:pPr>
            <a:r>
              <a:rPr lang="en-US" b="1" dirty="0" smtClean="0">
                <a:latin typeface="Times New Roman" pitchFamily="18" charset="0"/>
                <a:cs typeface="Times New Roman" pitchFamily="18" charset="0"/>
              </a:rPr>
              <a:t>Periodical indexes:</a:t>
            </a:r>
            <a:r>
              <a:rPr lang="en-US" dirty="0" smtClean="0">
                <a:latin typeface="Times New Roman" pitchFamily="18" charset="0"/>
                <a:cs typeface="Times New Roman" pitchFamily="18" charset="0"/>
              </a:rPr>
              <a:t> these are of three types</a:t>
            </a:r>
          </a:p>
          <a:p>
            <a:pPr marL="514350" indent="-514350" algn="just">
              <a:buNone/>
            </a:pPr>
            <a:r>
              <a:rPr lang="en-US" dirty="0" smtClean="0">
                <a:latin typeface="Times New Roman" pitchFamily="18" charset="0"/>
                <a:cs typeface="Times New Roman" pitchFamily="18" charset="0"/>
              </a:rPr>
              <a:t>I, General indexes: consists of citation indexes, subject indexes and indexing to individual periodicals</a:t>
            </a:r>
          </a:p>
          <a:p>
            <a:pPr marL="514350" indent="-514350" algn="just">
              <a:buNone/>
            </a:pPr>
            <a:r>
              <a:rPr lang="en-US" dirty="0" smtClean="0">
                <a:latin typeface="Times New Roman" pitchFamily="18" charset="0"/>
                <a:cs typeface="Times New Roman" pitchFamily="18" charset="0"/>
              </a:rPr>
              <a:t>II, subject indexes and</a:t>
            </a:r>
          </a:p>
          <a:p>
            <a:pPr marL="514350" indent="-514350" algn="just">
              <a:buNone/>
            </a:pPr>
            <a:r>
              <a:rPr lang="en-US" dirty="0" smtClean="0">
                <a:latin typeface="Times New Roman" pitchFamily="18" charset="0"/>
                <a:cs typeface="Times New Roman" pitchFamily="18" charset="0"/>
              </a:rPr>
              <a:t>III,  indexes to single periodicals</a:t>
            </a:r>
          </a:p>
        </p:txBody>
      </p:sp>
      <p:sp>
        <p:nvSpPr>
          <p:cNvPr id="4" name="Slide Number Placeholder 3"/>
          <p:cNvSpPr>
            <a:spLocks noGrp="1"/>
          </p:cNvSpPr>
          <p:nvPr>
            <p:ph type="sldNum" sz="quarter" idx="12"/>
          </p:nvPr>
        </p:nvSpPr>
        <p:spPr/>
        <p:txBody>
          <a:bodyPr/>
          <a:lstStyle/>
          <a:p>
            <a:fld id="{36B1AA66-39FC-4247-A533-2931C185B137}"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3600" b="1" dirty="0" smtClean="0">
                <a:latin typeface="Times New Roman" pitchFamily="18" charset="0"/>
                <a:cs typeface="Times New Roman" pitchFamily="18" charset="0"/>
              </a:rPr>
              <a:t>Functions of an index</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990600"/>
            <a:ext cx="8839200" cy="5562600"/>
          </a:xfrm>
        </p:spPr>
        <p:txBody>
          <a:bodyPr>
            <a:normAutofit fontScale="92500" lnSpcReduction="10000"/>
          </a:bodyPr>
          <a:lstStyle/>
          <a:p>
            <a:pPr algn="just"/>
            <a:r>
              <a:rPr lang="en-US" dirty="0" smtClean="0">
                <a:latin typeface="Times New Roman" pitchFamily="18" charset="0"/>
                <a:cs typeface="Times New Roman" pitchFamily="18" charset="0"/>
              </a:rPr>
              <a:t>Indexes guides to users to documents and other things </a:t>
            </a:r>
          </a:p>
          <a:p>
            <a:pPr algn="just"/>
            <a:r>
              <a:rPr lang="en-US" dirty="0" smtClean="0">
                <a:latin typeface="Times New Roman" pitchFamily="18" charset="0"/>
                <a:cs typeface="Times New Roman" pitchFamily="18" charset="0"/>
              </a:rPr>
              <a:t>Author indexes guides users to names of people and lead to searches to document related by subject because the author tends to specialize</a:t>
            </a:r>
          </a:p>
          <a:p>
            <a:pPr algn="just"/>
            <a:r>
              <a:rPr lang="en-US" dirty="0" smtClean="0">
                <a:latin typeface="Times New Roman" pitchFamily="18" charset="0"/>
                <a:cs typeface="Times New Roman" pitchFamily="18" charset="0"/>
              </a:rPr>
              <a:t>Indexes are used for question of recall or recovery </a:t>
            </a:r>
          </a:p>
          <a:p>
            <a:pPr algn="just"/>
            <a:r>
              <a:rPr lang="en-US" dirty="0" smtClean="0">
                <a:latin typeface="Times New Roman" pitchFamily="18" charset="0"/>
                <a:cs typeface="Times New Roman" pitchFamily="18" charset="0"/>
              </a:rPr>
              <a:t>Indexes provide highly compact, useful information about a person or a field</a:t>
            </a:r>
          </a:p>
          <a:p>
            <a:pPr algn="just"/>
            <a:r>
              <a:rPr lang="en-US" dirty="0" smtClean="0">
                <a:latin typeface="Times New Roman" pitchFamily="18" charset="0"/>
                <a:cs typeface="Times New Roman" pitchFamily="18" charset="0"/>
              </a:rPr>
              <a:t>The cross references in subject indexes guide uses to accepted facts of a field </a:t>
            </a:r>
          </a:p>
          <a:p>
            <a:pPr algn="just"/>
            <a:r>
              <a:rPr lang="en-US" dirty="0" smtClean="0">
                <a:latin typeface="Times New Roman" pitchFamily="18" charset="0"/>
                <a:cs typeface="Times New Roman" pitchFamily="18" charset="0"/>
              </a:rPr>
              <a:t>Nomenclature, terminology and spellings are often helpfully provided by indexes and their introduction.</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36B1AA66-39FC-4247-A533-2931C185B137}"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639762"/>
          </a:xfrm>
        </p:spPr>
        <p:txBody>
          <a:bodyPr>
            <a:normAutofit/>
          </a:bodyPr>
          <a:lstStyle/>
          <a:p>
            <a:r>
              <a:rPr lang="en-US" sz="3200" b="1" dirty="0" smtClean="0">
                <a:latin typeface="Times New Roman" pitchFamily="18" charset="0"/>
                <a:cs typeface="Times New Roman" pitchFamily="18" charset="0"/>
              </a:rPr>
              <a:t>Difference between abstract and index</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838200"/>
            <a:ext cx="8839200" cy="5791200"/>
          </a:xfrm>
        </p:spPr>
        <p:txBody>
          <a:bodyPr>
            <a:normAutofit fontScale="85000" lnSpcReduction="10000"/>
          </a:bodyPr>
          <a:lstStyle/>
          <a:p>
            <a:pPr algn="just"/>
            <a:r>
              <a:rPr lang="en-US" dirty="0" smtClean="0">
                <a:latin typeface="Times New Roman" pitchFamily="18" charset="0"/>
                <a:cs typeface="Times New Roman" pitchFamily="18" charset="0"/>
              </a:rPr>
              <a:t>Abstractive services are extension of indexes as they perform the same function in locating and recording the contents of periodicals, books and other documents.  Abstracting services offer from indexes:</a:t>
            </a:r>
          </a:p>
          <a:p>
            <a:pPr algn="just">
              <a:buFont typeface="Wingdings" pitchFamily="2" charset="2"/>
              <a:buChar char="ü"/>
            </a:pPr>
            <a:r>
              <a:rPr lang="en-US" dirty="0" smtClean="0">
                <a:latin typeface="Times New Roman" pitchFamily="18" charset="0"/>
                <a:cs typeface="Times New Roman" pitchFamily="18" charset="0"/>
              </a:rPr>
              <a:t>By definition, they include a summary the material indexed</a:t>
            </a:r>
          </a:p>
          <a:p>
            <a:pPr algn="just">
              <a:buFont typeface="Wingdings" pitchFamily="2" charset="2"/>
              <a:buChar char="ü"/>
            </a:pPr>
            <a:r>
              <a:rPr lang="en-US" dirty="0" smtClean="0">
                <a:latin typeface="Times New Roman" pitchFamily="18" charset="0"/>
                <a:cs typeface="Times New Roman" pitchFamily="18" charset="0"/>
              </a:rPr>
              <a:t>Abstracting services tend to be limited to relatively narrow subject areas</a:t>
            </a:r>
          </a:p>
          <a:p>
            <a:pPr algn="just">
              <a:buFont typeface="Wingdings" pitchFamily="2" charset="2"/>
              <a:buChar char="ü"/>
            </a:pPr>
            <a:r>
              <a:rPr lang="en-US" dirty="0" smtClean="0">
                <a:latin typeface="Times New Roman" pitchFamily="18" charset="0"/>
                <a:cs typeface="Times New Roman" pitchFamily="18" charset="0"/>
              </a:rPr>
              <a:t>The arrangement of abstract follow the single author subject and sometimes title alphabetical arrangement of indexes </a:t>
            </a:r>
          </a:p>
          <a:p>
            <a:pPr algn="just">
              <a:buFont typeface="Wingdings" pitchFamily="2" charset="2"/>
              <a:buChar char="ü"/>
            </a:pPr>
            <a:r>
              <a:rPr lang="en-US" dirty="0" smtClean="0">
                <a:latin typeface="Times New Roman" pitchFamily="18" charset="0"/>
                <a:cs typeface="Times New Roman" pitchFamily="18" charset="0"/>
              </a:rPr>
              <a:t>Abstract provides a clue to the relevance of the material and is valuable in determining the necessity of reading the original document. An index only gives a key to where the material is located. </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36B1AA66-39FC-4247-A533-2931C185B137}" type="slidenum">
              <a:rPr lang="en-US" smtClean="0"/>
              <a:pPr/>
              <a:t>16</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noAutofit/>
          </a:bodyPr>
          <a:lstStyle/>
          <a:p>
            <a:pPr>
              <a:lnSpc>
                <a:spcPct val="120000"/>
              </a:lnSpc>
            </a:pPr>
            <a:r>
              <a:rPr lang="en-MY" sz="2800" b="1" dirty="0" smtClean="0">
                <a:latin typeface="Times New Roman" pitchFamily="18" charset="0"/>
                <a:cs typeface="Times New Roman" pitchFamily="18" charset="0"/>
              </a:rPr>
              <a:t>Journal</a:t>
            </a:r>
            <a:r>
              <a:rPr lang="en-MY" sz="2800" dirty="0" smtClean="0">
                <a:latin typeface="Times New Roman" pitchFamily="18" charset="0"/>
                <a:cs typeface="Times New Roman" pitchFamily="18" charset="0"/>
              </a:rPr>
              <a:t> is a collection of academic research papers, based on a theme and published by weekly/monthly/bimonthly/annually or by biannually. They are numbered with volumes and issues.</a:t>
            </a:r>
          </a:p>
          <a:p>
            <a:pPr algn="just">
              <a:lnSpc>
                <a:spcPct val="120000"/>
              </a:lnSpc>
              <a:buNone/>
            </a:pPr>
            <a:r>
              <a:rPr lang="en-US" sz="2800" b="1" dirty="0" smtClean="0">
                <a:latin typeface="Times New Roman" pitchFamily="18" charset="0"/>
                <a:cs typeface="Times New Roman" pitchFamily="18" charset="0"/>
              </a:rPr>
              <a:t>ACCESSING JOURNALS</a:t>
            </a:r>
          </a:p>
          <a:p>
            <a:pPr algn="just">
              <a:buFont typeface="Wingdings" pitchFamily="2" charset="2"/>
              <a:buChar char="§"/>
            </a:pPr>
            <a:r>
              <a:rPr lang="en-US" sz="2800" b="1" dirty="0" smtClean="0">
                <a:latin typeface="Times New Roman" pitchFamily="18" charset="0"/>
                <a:cs typeface="Times New Roman" pitchFamily="18" charset="0"/>
              </a:rPr>
              <a:t>Open-access journals </a:t>
            </a:r>
          </a:p>
          <a:p>
            <a:pPr algn="just">
              <a:buFont typeface="Wingdings" pitchFamily="2" charset="2"/>
              <a:buChar char="ü"/>
            </a:pPr>
            <a:r>
              <a:rPr lang="en-US" sz="2800" dirty="0" smtClean="0">
                <a:latin typeface="Times New Roman" pitchFamily="18" charset="0"/>
                <a:cs typeface="Times New Roman" pitchFamily="18" charset="0"/>
              </a:rPr>
              <a:t>Are scholarly journals that are available online to the reader "without financial, legal, or technical barriers.</a:t>
            </a:r>
          </a:p>
          <a:p>
            <a:pPr algn="just">
              <a:buFont typeface="Wingdings" pitchFamily="2" charset="2"/>
              <a:buChar char="ü"/>
            </a:pPr>
            <a:r>
              <a:rPr lang="en-US" sz="2800" dirty="0" smtClean="0">
                <a:latin typeface="Times New Roman" pitchFamily="18" charset="0"/>
                <a:cs typeface="Times New Roman" pitchFamily="18" charset="0"/>
              </a:rPr>
              <a:t>Some are subsidized, and some require payment on behalf of the author</a:t>
            </a:r>
            <a:r>
              <a:rPr lang="en-US" sz="2800" dirty="0" smtClean="0">
                <a:latin typeface="Times New Roman" pitchFamily="18" charset="0"/>
                <a:cs typeface="Times New Roman" pitchFamily="18" charset="0"/>
              </a:rPr>
              <a:t>.</a:t>
            </a:r>
          </a:p>
          <a:p>
            <a:pPr algn="just">
              <a:buFont typeface="Wingdings" pitchFamily="2" charset="2"/>
              <a:buChar char="ü"/>
            </a:pPr>
            <a:r>
              <a:rPr lang="en-US" sz="2800" dirty="0" smtClean="0">
                <a:latin typeface="Times New Roman" pitchFamily="18" charset="0"/>
                <a:cs typeface="Times New Roman" pitchFamily="18" charset="0"/>
              </a:rPr>
              <a:t>Subsidized journals are financed by an academic institution, learned society or a government information center</a:t>
            </a:r>
          </a:p>
          <a:p>
            <a:pPr algn="just">
              <a:lnSpc>
                <a:spcPct val="120000"/>
              </a:lnSpc>
              <a:buFont typeface="Wingdings" pitchFamily="2" charset="2"/>
              <a:buChar char="ü"/>
            </a:pPr>
            <a:endParaRPr lang="en-US" sz="28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36B1AA66-39FC-4247-A533-2931C185B137}"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553200"/>
          </a:xfrm>
        </p:spPr>
        <p:txBody>
          <a:bodyPr>
            <a:noAutofit/>
          </a:bodyPr>
          <a:lstStyle/>
          <a:p>
            <a:pPr algn="just">
              <a:lnSpc>
                <a:spcPct val="120000"/>
              </a:lnSpc>
              <a:buFont typeface="Wingdings" pitchFamily="2" charset="2"/>
              <a:buChar char="§"/>
            </a:pPr>
            <a:r>
              <a:rPr lang="en-US" sz="2800" dirty="0" smtClean="0">
                <a:latin typeface="Times New Roman" pitchFamily="18" charset="0"/>
                <a:cs typeface="Times New Roman" pitchFamily="18" charset="0"/>
              </a:rPr>
              <a:t>Those </a:t>
            </a:r>
            <a:r>
              <a:rPr lang="en-US" sz="2800" dirty="0" smtClean="0">
                <a:latin typeface="Times New Roman" pitchFamily="18" charset="0"/>
                <a:cs typeface="Times New Roman" pitchFamily="18" charset="0"/>
              </a:rPr>
              <a:t>requiring payment are typically financed by money made available to researchers for the purpose from a public or private funding agency, as part of a research grant</a:t>
            </a:r>
            <a:r>
              <a:rPr lang="en-US"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buFont typeface="Wingdings" pitchFamily="2" charset="2"/>
              <a:buChar char="§"/>
            </a:pPr>
            <a:r>
              <a:rPr lang="en-US" sz="2800" dirty="0" smtClean="0">
                <a:latin typeface="Times New Roman" pitchFamily="18" charset="0"/>
                <a:cs typeface="Times New Roman" pitchFamily="18" charset="0"/>
              </a:rPr>
              <a:t>Modification </a:t>
            </a:r>
            <a:r>
              <a:rPr lang="en-US" sz="2800" dirty="0" smtClean="0">
                <a:latin typeface="Times New Roman" pitchFamily="18" charset="0"/>
                <a:cs typeface="Times New Roman" pitchFamily="18" charset="0"/>
              </a:rPr>
              <a:t>of open-access journals have considerably different natures: </a:t>
            </a:r>
          </a:p>
          <a:p>
            <a:pPr algn="just">
              <a:buFont typeface="Wingdings" pitchFamily="2" charset="2"/>
              <a:buChar char="ü"/>
            </a:pPr>
            <a:r>
              <a:rPr lang="en-US" sz="2800" dirty="0" smtClean="0">
                <a:latin typeface="Times New Roman" pitchFamily="18" charset="0"/>
                <a:cs typeface="Times New Roman" pitchFamily="18" charset="0"/>
              </a:rPr>
              <a:t>Hybrid open-access journals and </a:t>
            </a:r>
          </a:p>
          <a:p>
            <a:pPr algn="just">
              <a:buFont typeface="Wingdings" pitchFamily="2" charset="2"/>
              <a:buChar char="ü"/>
            </a:pPr>
            <a:r>
              <a:rPr lang="en-US" sz="2800" dirty="0" smtClean="0">
                <a:latin typeface="Times New Roman" pitchFamily="18" charset="0"/>
                <a:cs typeface="Times New Roman" pitchFamily="18" charset="0"/>
              </a:rPr>
              <a:t>Delayed open-access journals.</a:t>
            </a:r>
          </a:p>
          <a:p>
            <a:pPr algn="just">
              <a:buFont typeface="Wingdings" pitchFamily="2" charset="2"/>
              <a:buChar char="Ø"/>
            </a:pPr>
            <a:r>
              <a:rPr lang="en-US" sz="2800" dirty="0" smtClean="0">
                <a:latin typeface="Times New Roman" pitchFamily="18" charset="0"/>
                <a:cs typeface="Times New Roman" pitchFamily="18" charset="0"/>
              </a:rPr>
              <a:t>Open access journals are sometimes called the “</a:t>
            </a:r>
            <a:r>
              <a:rPr lang="en-US" sz="2800" b="1" dirty="0" smtClean="0">
                <a:solidFill>
                  <a:srgbClr val="0070C0"/>
                </a:solidFill>
                <a:latin typeface="Times New Roman" pitchFamily="18" charset="0"/>
                <a:cs typeface="Times New Roman" pitchFamily="18" charset="0"/>
              </a:rPr>
              <a:t>gold road to open access</a:t>
            </a:r>
            <a:r>
              <a:rPr lang="en-US" sz="2800" dirty="0" smtClean="0">
                <a:latin typeface="Times New Roman" pitchFamily="18" charset="0"/>
                <a:cs typeface="Times New Roman" pitchFamily="18" charset="0"/>
              </a:rPr>
              <a:t>” One of the two general methods for providing open access</a:t>
            </a:r>
          </a:p>
          <a:p>
            <a:pPr algn="just">
              <a:buFont typeface="Wingdings" pitchFamily="2" charset="2"/>
              <a:buChar char="Ø"/>
            </a:pPr>
            <a:r>
              <a:rPr lang="en-US" sz="2800" dirty="0" smtClean="0">
                <a:latin typeface="Times New Roman" pitchFamily="18" charset="0"/>
                <a:cs typeface="Times New Roman" pitchFamily="18" charset="0"/>
              </a:rPr>
              <a:t>The other one is sometimes called the “</a:t>
            </a:r>
            <a:r>
              <a:rPr lang="en-US" sz="2800" b="1" dirty="0" smtClean="0">
                <a:solidFill>
                  <a:srgbClr val="0070C0"/>
                </a:solidFill>
                <a:latin typeface="Times New Roman" pitchFamily="18" charset="0"/>
                <a:cs typeface="Times New Roman" pitchFamily="18" charset="0"/>
              </a:rPr>
              <a:t>green road</a:t>
            </a:r>
            <a:r>
              <a:rPr lang="en-US" sz="2800" dirty="0" smtClean="0">
                <a:latin typeface="Times New Roman" pitchFamily="18" charset="0"/>
                <a:cs typeface="Times New Roman" pitchFamily="18" charset="0"/>
              </a:rPr>
              <a:t>” self-archiving of articles</a:t>
            </a:r>
            <a:r>
              <a:rPr lang="en-US"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36B1AA66-39FC-4247-A533-2931C185B137}"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324600"/>
          </a:xfrm>
        </p:spPr>
        <p:txBody>
          <a:bodyPr/>
          <a:lstStyle/>
          <a:p>
            <a:pPr algn="just">
              <a:buFont typeface="Wingdings" pitchFamily="2" charset="2"/>
              <a:buChar char="Ø"/>
            </a:pPr>
            <a:r>
              <a:rPr lang="en-US" dirty="0" smtClean="0">
                <a:latin typeface="Times New Roman" pitchFamily="18" charset="0"/>
                <a:cs typeface="Times New Roman" pitchFamily="18" charset="0"/>
              </a:rPr>
              <a:t>The publisher of an </a:t>
            </a:r>
            <a:r>
              <a:rPr lang="en-US" dirty="0" smtClean="0">
                <a:solidFill>
                  <a:srgbClr val="0070C0"/>
                </a:solidFill>
                <a:latin typeface="Times New Roman" pitchFamily="18" charset="0"/>
                <a:cs typeface="Times New Roman" pitchFamily="18" charset="0"/>
              </a:rPr>
              <a:t>open access </a:t>
            </a:r>
            <a:r>
              <a:rPr lang="en-US" dirty="0" smtClean="0">
                <a:latin typeface="Times New Roman" pitchFamily="18" charset="0"/>
                <a:cs typeface="Times New Roman" pitchFamily="18" charset="0"/>
              </a:rPr>
              <a:t>journal is known as an "</a:t>
            </a:r>
            <a:r>
              <a:rPr lang="en-US" dirty="0" smtClean="0">
                <a:solidFill>
                  <a:srgbClr val="0070C0"/>
                </a:solidFill>
                <a:latin typeface="Times New Roman" pitchFamily="18" charset="0"/>
                <a:cs typeface="Times New Roman" pitchFamily="18" charset="0"/>
              </a:rPr>
              <a:t>open-access publisher</a:t>
            </a:r>
            <a:r>
              <a:rPr lang="en-US" dirty="0" smtClean="0">
                <a:latin typeface="Times New Roman" pitchFamily="18" charset="0"/>
                <a:cs typeface="Times New Roman" pitchFamily="18" charset="0"/>
              </a:rPr>
              <a:t>", and the process is  "open-access publishing".</a:t>
            </a:r>
          </a:p>
          <a:p>
            <a:pPr algn="just">
              <a:buFont typeface="Wingdings" pitchFamily="2" charset="2"/>
              <a:buChar char="Ø"/>
            </a:pP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Open-access journals may be considered as:</a:t>
            </a:r>
          </a:p>
          <a:p>
            <a:pPr algn="just">
              <a:buFont typeface="Wingdings" pitchFamily="2" charset="2"/>
              <a:buChar char="ü"/>
            </a:pPr>
            <a:r>
              <a:rPr lang="en-US" dirty="0" smtClean="0">
                <a:latin typeface="Times New Roman" pitchFamily="18" charset="0"/>
                <a:cs typeface="Times New Roman" pitchFamily="18" charset="0"/>
              </a:rPr>
              <a:t>Journals entirely open access</a:t>
            </a:r>
          </a:p>
          <a:p>
            <a:pPr algn="just">
              <a:buFont typeface="Wingdings" pitchFamily="2" charset="2"/>
              <a:buChar char="ü"/>
            </a:pPr>
            <a:r>
              <a:rPr lang="en-US" dirty="0" smtClean="0">
                <a:latin typeface="Times New Roman" pitchFamily="18" charset="0"/>
                <a:cs typeface="Times New Roman" pitchFamily="18" charset="0"/>
              </a:rPr>
              <a:t>Journals with some research articles open access (hybrid open-access journals)</a:t>
            </a:r>
          </a:p>
          <a:p>
            <a:pPr algn="just">
              <a:buFont typeface="Wingdings" pitchFamily="2" charset="2"/>
              <a:buChar char="ü"/>
            </a:pPr>
            <a:r>
              <a:rPr lang="en-US" dirty="0" smtClean="0">
                <a:latin typeface="Times New Roman" pitchFamily="18" charset="0"/>
                <a:cs typeface="Times New Roman" pitchFamily="18" charset="0"/>
              </a:rPr>
              <a:t>Journals with some articles open access and the other delayed access</a:t>
            </a:r>
          </a:p>
          <a:p>
            <a:pPr algn="just">
              <a:buFont typeface="Wingdings" pitchFamily="2" charset="2"/>
              <a:buChar char="ü"/>
            </a:pPr>
            <a:r>
              <a:rPr lang="en-US" dirty="0" smtClean="0">
                <a:latin typeface="Times New Roman" pitchFamily="18" charset="0"/>
                <a:cs typeface="Times New Roman" pitchFamily="18" charset="0"/>
              </a:rPr>
              <a:t>Journals with delayed open access </a:t>
            </a:r>
          </a:p>
          <a:p>
            <a:pPr algn="just">
              <a:buFont typeface="Wingdings" pitchFamily="2" charset="2"/>
              <a:buChar char="ü"/>
            </a:pPr>
            <a:r>
              <a:rPr lang="en-US" dirty="0" smtClean="0">
                <a:latin typeface="Times New Roman" pitchFamily="18" charset="0"/>
                <a:cs typeface="Times New Roman" pitchFamily="18" charset="0"/>
              </a:rPr>
              <a:t>Journals permitting self-archiving of articles</a:t>
            </a:r>
          </a:p>
          <a:p>
            <a:endParaRPr lang="en-US" dirty="0"/>
          </a:p>
        </p:txBody>
      </p:sp>
      <p:sp>
        <p:nvSpPr>
          <p:cNvPr id="4" name="Slide Number Placeholder 3"/>
          <p:cNvSpPr>
            <a:spLocks noGrp="1"/>
          </p:cNvSpPr>
          <p:nvPr>
            <p:ph type="sldNum" sz="quarter" idx="12"/>
          </p:nvPr>
        </p:nvSpPr>
        <p:spPr/>
        <p:txBody>
          <a:bodyPr/>
          <a:lstStyle/>
          <a:p>
            <a:fld id="{36B1AA66-39FC-4247-A533-2931C185B137}"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400800"/>
          </a:xfrm>
        </p:spPr>
        <p:txBody>
          <a:bodyPr>
            <a:normAutofit fontScale="92500" lnSpcReduction="20000"/>
          </a:bodyPr>
          <a:lstStyle/>
          <a:p>
            <a:pPr algn="just">
              <a:buNone/>
            </a:pPr>
            <a:r>
              <a:rPr lang="en-US" sz="4000" b="1" dirty="0" smtClean="0">
                <a:latin typeface="Times New Roman" pitchFamily="18" charset="0"/>
                <a:cs typeface="Times New Roman" pitchFamily="18" charset="0"/>
              </a:rPr>
              <a:t>Financing open-access journals</a:t>
            </a:r>
          </a:p>
          <a:p>
            <a:pPr algn="just">
              <a:buFont typeface="Wingdings" pitchFamily="2" charset="2"/>
              <a:buChar char="Ø"/>
            </a:pPr>
            <a:r>
              <a:rPr lang="en-US" dirty="0" smtClean="0">
                <a:latin typeface="Times New Roman" pitchFamily="18" charset="0"/>
                <a:cs typeface="Times New Roman" pitchFamily="18" charset="0"/>
              </a:rPr>
              <a:t>Open-access journals divided into:</a:t>
            </a:r>
          </a:p>
          <a:p>
            <a:pPr algn="just">
              <a:buFont typeface="Wingdings" pitchFamily="2" charset="2"/>
              <a:buChar char="ü"/>
            </a:pPr>
            <a:r>
              <a:rPr lang="en-US" dirty="0" smtClean="0">
                <a:latin typeface="Times New Roman" pitchFamily="18" charset="0"/>
                <a:cs typeface="Times New Roman" pitchFamily="18" charset="0"/>
              </a:rPr>
              <a:t>fee-based open-access journals and </a:t>
            </a:r>
          </a:p>
          <a:p>
            <a:pPr algn="just">
              <a:buFont typeface="Wingdings" pitchFamily="2" charset="2"/>
              <a:buChar char="ü"/>
            </a:pPr>
            <a:r>
              <a:rPr lang="en-US" dirty="0" smtClean="0">
                <a:latin typeface="Times New Roman" pitchFamily="18" charset="0"/>
                <a:cs typeface="Times New Roman" pitchFamily="18" charset="0"/>
              </a:rPr>
              <a:t>no-fee open-access journals.</a:t>
            </a:r>
          </a:p>
          <a:p>
            <a:pPr marL="571500" indent="-571500" algn="just">
              <a:buFont typeface="+mj-lt"/>
              <a:buAutoNum type="romanUcPeriod"/>
            </a:pPr>
            <a:r>
              <a:rPr lang="en-US" b="1" dirty="0" smtClean="0">
                <a:latin typeface="Times New Roman" pitchFamily="18" charset="0"/>
                <a:cs typeface="Times New Roman" pitchFamily="18" charset="0"/>
              </a:rPr>
              <a:t>Fee-based open-access journals</a:t>
            </a:r>
          </a:p>
          <a:p>
            <a:pPr marL="514350" indent="-514350" algn="just">
              <a:buFont typeface="Wingdings" pitchFamily="2" charset="2"/>
              <a:buChar char="Ø"/>
            </a:pPr>
            <a:r>
              <a:rPr lang="en-US" dirty="0" smtClean="0">
                <a:latin typeface="Times New Roman" pitchFamily="18" charset="0"/>
                <a:cs typeface="Times New Roman" pitchFamily="18" charset="0"/>
              </a:rPr>
              <a:t>Require payment on behalf of the author and the money might come from the author but more often comes from the author's research grant or employer.</a:t>
            </a:r>
          </a:p>
          <a:p>
            <a:pPr marL="514350" indent="-514350" algn="just">
              <a:buFont typeface="Wingdings" pitchFamily="2" charset="2"/>
              <a:buChar char="Ø"/>
            </a:pPr>
            <a:r>
              <a:rPr lang="en-US" dirty="0" smtClean="0">
                <a:latin typeface="Times New Roman" pitchFamily="18" charset="0"/>
                <a:cs typeface="Times New Roman" pitchFamily="18" charset="0"/>
              </a:rPr>
              <a:t>In cases of economic hardship, many journals will waive all or part of the fee i.e., the authors from a less developed economy.</a:t>
            </a:r>
          </a:p>
          <a:p>
            <a:pPr algn="just">
              <a:buFont typeface="Wingdings" pitchFamily="2" charset="2"/>
              <a:buChar char="Ø"/>
            </a:pPr>
            <a:r>
              <a:rPr lang="en-US" dirty="0" smtClean="0">
                <a:latin typeface="Times New Roman" pitchFamily="18" charset="0"/>
                <a:cs typeface="Times New Roman" pitchFamily="18" charset="0"/>
              </a:rPr>
              <a:t>Journals charging publication fees normally take various steps to ensure that editors conducting peer review do not know whether authors have requested, or been granted, fee waivers.</a:t>
            </a:r>
          </a:p>
          <a:p>
            <a:pPr algn="just"/>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36B1AA66-39FC-4247-A533-2931C185B137}"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400800"/>
          </a:xfrm>
        </p:spPr>
        <p:txBody>
          <a:bodyPr>
            <a:noAutofit/>
          </a:bodyPr>
          <a:lstStyle/>
          <a:p>
            <a:pPr marL="571500" indent="-571500" algn="just">
              <a:buNone/>
            </a:pPr>
            <a:r>
              <a:rPr lang="en-US" sz="2800" b="1" dirty="0" smtClean="0">
                <a:latin typeface="Times New Roman" pitchFamily="18" charset="0"/>
                <a:cs typeface="Times New Roman" pitchFamily="18" charset="0"/>
              </a:rPr>
              <a:t>II. No-fee open-access journals</a:t>
            </a:r>
          </a:p>
          <a:p>
            <a:pPr marL="571500" indent="-571500" algn="just">
              <a:buFont typeface="Wingdings" pitchFamily="2" charset="2"/>
              <a:buChar char="Ø"/>
            </a:pPr>
            <a:r>
              <a:rPr lang="en-US" sz="2800" dirty="0" smtClean="0">
                <a:latin typeface="Times New Roman" pitchFamily="18" charset="0"/>
                <a:cs typeface="Times New Roman" pitchFamily="18" charset="0"/>
              </a:rPr>
              <a:t>Use a variety of business models.</a:t>
            </a:r>
          </a:p>
          <a:p>
            <a:pPr marL="571500" indent="-571500" algn="just">
              <a:buFont typeface="Wingdings" pitchFamily="2" charset="2"/>
              <a:buChar char="Ø"/>
            </a:pPr>
            <a:r>
              <a:rPr lang="en-US" sz="2800" dirty="0" smtClean="0">
                <a:solidFill>
                  <a:srgbClr val="0070C0"/>
                </a:solidFill>
                <a:latin typeface="Times New Roman" pitchFamily="18" charset="0"/>
                <a:cs typeface="Times New Roman" pitchFamily="18" charset="0"/>
              </a:rPr>
              <a:t>As summarized by Peter </a:t>
            </a:r>
            <a:r>
              <a:rPr lang="en-US" sz="2800" dirty="0" err="1" smtClean="0">
                <a:solidFill>
                  <a:srgbClr val="0070C0"/>
                </a:solidFill>
                <a:latin typeface="Times New Roman" pitchFamily="18" charset="0"/>
                <a:cs typeface="Times New Roman" pitchFamily="18" charset="0"/>
              </a:rPr>
              <a:t>Suber</a:t>
            </a:r>
            <a:r>
              <a:rPr lang="en-US" sz="2800" dirty="0" smtClean="0">
                <a:latin typeface="Times New Roman" pitchFamily="18" charset="0"/>
                <a:cs typeface="Times New Roman" pitchFamily="18" charset="0"/>
              </a:rPr>
              <a:t>: "Some no-fee OA journals have direct or indirect subsidies from institutions like universities, laboratories, research centers, libraries, hospitals, museums, learned societies, foundations, or government agencies.</a:t>
            </a:r>
          </a:p>
          <a:p>
            <a:pPr marL="571500" indent="-571500" algn="just">
              <a:buFont typeface="Wingdings" pitchFamily="2" charset="2"/>
              <a:buChar char="ü"/>
            </a:pPr>
            <a:r>
              <a:rPr lang="en-US" sz="2800" dirty="0" smtClean="0">
                <a:latin typeface="Times New Roman" pitchFamily="18" charset="0"/>
                <a:cs typeface="Times New Roman" pitchFamily="18" charset="0"/>
              </a:rPr>
              <a:t>Some have revenue from a separate line of non-OA publications.</a:t>
            </a:r>
          </a:p>
          <a:p>
            <a:pPr marL="571500" indent="-571500" algn="just">
              <a:buFont typeface="Wingdings" pitchFamily="2" charset="2"/>
              <a:buChar char="ü"/>
            </a:pPr>
            <a:r>
              <a:rPr lang="en-US" sz="2800" dirty="0" smtClean="0">
                <a:latin typeface="Times New Roman" pitchFamily="18" charset="0"/>
                <a:cs typeface="Times New Roman" pitchFamily="18" charset="0"/>
              </a:rPr>
              <a:t> Some have revenue from advertising, auxiliary services, membership dues, endowments, reprints, or a print or premium edition.</a:t>
            </a:r>
          </a:p>
          <a:p>
            <a:pPr marL="571500" indent="-571500" algn="just">
              <a:buFont typeface="Wingdings" pitchFamily="2" charset="2"/>
              <a:buChar char="ü"/>
            </a:pPr>
            <a:r>
              <a:rPr lang="en-US" sz="2800" dirty="0" smtClean="0">
                <a:latin typeface="Times New Roman" pitchFamily="18" charset="0"/>
                <a:cs typeface="Times New Roman" pitchFamily="18" charset="0"/>
              </a:rPr>
              <a:t>Some rely, more than other journals, on volunteerism.</a:t>
            </a:r>
          </a:p>
          <a:p>
            <a:pPr marL="571500" indent="-571500" algn="just">
              <a:buFont typeface="Wingdings" pitchFamily="2" charset="2"/>
              <a:buChar char="ü"/>
            </a:pPr>
            <a:r>
              <a:rPr lang="en-US" sz="2800" dirty="0" smtClean="0">
                <a:latin typeface="Times New Roman" pitchFamily="18" charset="0"/>
                <a:cs typeface="Times New Roman" pitchFamily="18" charset="0"/>
              </a:rPr>
              <a:t>Some undoubtedly use a combination of these means."</a:t>
            </a:r>
          </a:p>
          <a:p>
            <a:pPr algn="just"/>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36B1AA66-39FC-4247-A533-2931C185B137}"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noAutofit/>
          </a:bodyPr>
          <a:lstStyle/>
          <a:p>
            <a:pPr algn="just">
              <a:buNone/>
            </a:pPr>
            <a:r>
              <a:rPr lang="en-US" sz="2400" b="1" dirty="0" smtClean="0">
                <a:latin typeface="Times New Roman" pitchFamily="18" charset="0"/>
                <a:cs typeface="Times New Roman" pitchFamily="18" charset="0"/>
              </a:rPr>
              <a:t>Advantages of open-access journals</a:t>
            </a:r>
          </a:p>
          <a:p>
            <a:pPr algn="just">
              <a:buFont typeface="Wingdings" pitchFamily="2" charset="2"/>
              <a:buChar char="Ø"/>
            </a:pPr>
            <a:r>
              <a:rPr lang="en-US" sz="2400" dirty="0" smtClean="0">
                <a:latin typeface="Times New Roman" pitchFamily="18" charset="0"/>
                <a:cs typeface="Times New Roman" pitchFamily="18" charset="0"/>
              </a:rPr>
              <a:t>Open access to scientific journal literature is compatible with all of the major advantages of traditional journals; These are:</a:t>
            </a:r>
          </a:p>
          <a:p>
            <a:pPr marL="457200" indent="-457200" algn="just">
              <a:buNone/>
            </a:pPr>
            <a:r>
              <a:rPr lang="en-US" sz="2400" b="1" dirty="0" smtClean="0">
                <a:latin typeface="Times New Roman" pitchFamily="18" charset="0"/>
                <a:cs typeface="Times New Roman" pitchFamily="18" charset="0"/>
              </a:rPr>
              <a:t>a. Peer review</a:t>
            </a:r>
          </a:p>
          <a:p>
            <a:pPr algn="just">
              <a:buFont typeface="Wingdings" pitchFamily="2" charset="2"/>
              <a:buChar char="ü"/>
            </a:pPr>
            <a:r>
              <a:rPr lang="en-US" sz="2400" dirty="0" smtClean="0">
                <a:latin typeface="Times New Roman" pitchFamily="18" charset="0"/>
                <a:cs typeface="Times New Roman" pitchFamily="18" charset="0"/>
              </a:rPr>
              <a:t>Is essential to scientific journals, whether these journals are online or in print, free of charge or 'priced'.</a:t>
            </a:r>
          </a:p>
          <a:p>
            <a:pPr marL="457200" indent="-457200" algn="just">
              <a:buNone/>
            </a:pPr>
            <a:r>
              <a:rPr lang="en-US" sz="2400" b="1" dirty="0" smtClean="0">
                <a:latin typeface="Times New Roman" pitchFamily="18" charset="0"/>
                <a:cs typeface="Times New Roman" pitchFamily="18" charset="0"/>
              </a:rPr>
              <a:t>b. Professional quality</a:t>
            </a:r>
          </a:p>
          <a:p>
            <a:pPr algn="just">
              <a:buFont typeface="Wingdings" pitchFamily="2" charset="2"/>
              <a:buChar char="ü"/>
            </a:pPr>
            <a:r>
              <a:rPr lang="en-US" sz="2400" dirty="0" smtClean="0">
                <a:latin typeface="Times New Roman" pitchFamily="18" charset="0"/>
                <a:cs typeface="Times New Roman" pitchFamily="18" charset="0"/>
              </a:rPr>
              <a:t>Is a function of the quality of its editors, referees, and authors</a:t>
            </a:r>
          </a:p>
          <a:p>
            <a:pPr algn="just">
              <a:buNone/>
            </a:pPr>
            <a:r>
              <a:rPr lang="en-US" sz="2400" b="1" dirty="0" smtClean="0">
                <a:latin typeface="Times New Roman" pitchFamily="18" charset="0"/>
                <a:cs typeface="Times New Roman" pitchFamily="18" charset="0"/>
              </a:rPr>
              <a:t>c. Prestige</a:t>
            </a:r>
          </a:p>
          <a:p>
            <a:pPr algn="just">
              <a:buFont typeface="Wingdings" pitchFamily="2" charset="2"/>
              <a:buChar char="ü"/>
            </a:pPr>
            <a:r>
              <a:rPr lang="en-US" sz="2400" dirty="0" smtClean="0">
                <a:latin typeface="Times New Roman" pitchFamily="18" charset="0"/>
                <a:cs typeface="Times New Roman" pitchFamily="18" charset="0"/>
              </a:rPr>
              <a:t>Is not the same thing as quality i.e. If quality is real excellence, then prestige is reputed excellence.</a:t>
            </a:r>
          </a:p>
          <a:p>
            <a:pPr algn="just">
              <a:buNone/>
            </a:pPr>
            <a:r>
              <a:rPr lang="en-US" sz="2400" b="1" dirty="0" smtClean="0">
                <a:latin typeface="Times New Roman" pitchFamily="18" charset="0"/>
                <a:cs typeface="Times New Roman" pitchFamily="18" charset="0"/>
              </a:rPr>
              <a:t>d. Preservation</a:t>
            </a:r>
          </a:p>
          <a:p>
            <a:pPr algn="just">
              <a:buFont typeface="Wingdings" pitchFamily="2" charset="2"/>
              <a:buChar char="ü"/>
            </a:pPr>
            <a:r>
              <a:rPr lang="en-US" sz="2400" dirty="0" smtClean="0">
                <a:latin typeface="Times New Roman" pitchFamily="18" charset="0"/>
                <a:cs typeface="Times New Roman" pitchFamily="18" charset="0"/>
              </a:rPr>
              <a:t>Paper is the only commonly used medium that we know can preserve texts for hundreds of years</a:t>
            </a:r>
          </a:p>
          <a:p>
            <a:pPr algn="just">
              <a:buFont typeface="Wingdings" pitchFamily="2" charset="2"/>
              <a:buChar char="ü"/>
            </a:pPr>
            <a:r>
              <a:rPr lang="en-US" sz="2400" dirty="0" smtClean="0">
                <a:latin typeface="Times New Roman" pitchFamily="18" charset="0"/>
                <a:cs typeface="Times New Roman" pitchFamily="18" charset="0"/>
              </a:rPr>
              <a:t>Preservation in the digital era will be as good paper, just as it was before the digital era</a:t>
            </a:r>
          </a:p>
        </p:txBody>
      </p:sp>
      <p:sp>
        <p:nvSpPr>
          <p:cNvPr id="4" name="Slide Number Placeholder 3"/>
          <p:cNvSpPr>
            <a:spLocks noGrp="1"/>
          </p:cNvSpPr>
          <p:nvPr>
            <p:ph type="sldNum" sz="quarter" idx="12"/>
          </p:nvPr>
        </p:nvSpPr>
        <p:spPr/>
        <p:txBody>
          <a:bodyPr/>
          <a:lstStyle/>
          <a:p>
            <a:fld id="{36B1AA66-39FC-4247-A533-2931C185B137}"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normAutofit fontScale="85000" lnSpcReduction="20000"/>
          </a:bodyPr>
          <a:lstStyle/>
          <a:p>
            <a:pPr>
              <a:buNone/>
            </a:pPr>
            <a:r>
              <a:rPr lang="en-US" b="1" dirty="0" smtClean="0">
                <a:latin typeface="Times New Roman" pitchFamily="18" charset="0"/>
                <a:cs typeface="Times New Roman" pitchFamily="18" charset="0"/>
              </a:rPr>
              <a:t>e. Intellectual property</a:t>
            </a:r>
          </a:p>
          <a:p>
            <a:pPr>
              <a:buFont typeface="Wingdings" pitchFamily="2" charset="2"/>
              <a:buChar char="ü"/>
            </a:pPr>
            <a:r>
              <a:rPr lang="en-US" dirty="0" smtClean="0">
                <a:latin typeface="Times New Roman" pitchFamily="18" charset="0"/>
                <a:cs typeface="Times New Roman" pitchFamily="18" charset="0"/>
              </a:rPr>
              <a:t>Open access is compatible with copyright as long as the holder of the copyright consents to open access.</a:t>
            </a:r>
          </a:p>
          <a:p>
            <a:pPr>
              <a:buNone/>
            </a:pPr>
            <a:r>
              <a:rPr lang="en-US" b="1" dirty="0" smtClean="0">
                <a:latin typeface="Times New Roman" pitchFamily="18" charset="0"/>
                <a:cs typeface="Times New Roman" pitchFamily="18" charset="0"/>
              </a:rPr>
              <a:t>f. Profit</a:t>
            </a:r>
          </a:p>
          <a:p>
            <a:pPr>
              <a:buFont typeface="Wingdings" pitchFamily="2" charset="2"/>
              <a:buChar char="ü"/>
            </a:pPr>
            <a:r>
              <a:rPr lang="en-US" dirty="0" smtClean="0">
                <a:latin typeface="Times New Roman" pitchFamily="18" charset="0"/>
                <a:cs typeface="Times New Roman" pitchFamily="18" charset="0"/>
              </a:rPr>
              <a:t>Open-access publishing is compatible with revenue, and even profit, just as it is compatible with a non-profit business model. </a:t>
            </a:r>
          </a:p>
          <a:p>
            <a:pPr>
              <a:buNone/>
            </a:pPr>
            <a:r>
              <a:rPr lang="en-US" b="1" dirty="0" smtClean="0">
                <a:latin typeface="Times New Roman" pitchFamily="18" charset="0"/>
                <a:cs typeface="Times New Roman" pitchFamily="18" charset="0"/>
              </a:rPr>
              <a:t>g. Priced add-ons</a:t>
            </a:r>
          </a:p>
          <a:p>
            <a:pPr>
              <a:buFont typeface="Wingdings" pitchFamily="2" charset="2"/>
              <a:buChar char="ü"/>
            </a:pPr>
            <a:r>
              <a:rPr lang="en-US" dirty="0" smtClean="0">
                <a:latin typeface="Times New Roman" pitchFamily="18" charset="0"/>
                <a:cs typeface="Times New Roman" pitchFamily="18" charset="0"/>
              </a:rPr>
              <a:t>An open-access journal gives readers access to the essential literature without charge</a:t>
            </a:r>
          </a:p>
          <a:p>
            <a:pPr>
              <a:buFont typeface="Wingdings" pitchFamily="2" charset="2"/>
              <a:buChar char="ü"/>
            </a:pPr>
            <a:r>
              <a:rPr lang="en-US" dirty="0" smtClean="0">
                <a:latin typeface="Times New Roman" pitchFamily="18" charset="0"/>
                <a:cs typeface="Times New Roman" pitchFamily="18" charset="0"/>
              </a:rPr>
              <a:t>A scientific journal might sell 'add-ons' and auxiliary services</a:t>
            </a:r>
          </a:p>
          <a:p>
            <a:pPr>
              <a:buNone/>
            </a:pPr>
            <a:r>
              <a:rPr lang="en-US" b="1" dirty="0" smtClean="0">
                <a:latin typeface="Times New Roman" pitchFamily="18" charset="0"/>
                <a:cs typeface="Times New Roman" pitchFamily="18" charset="0"/>
              </a:rPr>
              <a:t>h. Print</a:t>
            </a:r>
          </a:p>
          <a:p>
            <a:pPr>
              <a:buFont typeface="Wingdings" pitchFamily="2" charset="2"/>
              <a:buChar char="ü"/>
            </a:pPr>
            <a:r>
              <a:rPr lang="en-US" dirty="0" smtClean="0">
                <a:latin typeface="Times New Roman" pitchFamily="18" charset="0"/>
                <a:cs typeface="Times New Roman" pitchFamily="18" charset="0"/>
              </a:rPr>
              <a:t>Open access is free online access, and is perfectly compatible with other kinds of access to the same content.</a:t>
            </a:r>
          </a:p>
          <a:p>
            <a:pPr>
              <a:buFont typeface="Wingdings" pitchFamily="2" charset="2"/>
              <a:buChar char="ü"/>
            </a:pPr>
            <a:r>
              <a:rPr lang="en-US" dirty="0" smtClean="0">
                <a:latin typeface="Times New Roman" pitchFamily="18" charset="0"/>
                <a:cs typeface="Times New Roman" pitchFamily="18" charset="0"/>
              </a:rPr>
              <a:t>A publisher of an open-access journal might lose money by producing a print edition of the same content</a:t>
            </a:r>
          </a:p>
          <a:p>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36B1AA66-39FC-4247-A533-2931C185B137}"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3600" b="1" dirty="0" smtClean="0">
                <a:latin typeface="Times New Roman" pitchFamily="18" charset="0"/>
                <a:cs typeface="Times New Roman" pitchFamily="18" charset="0"/>
              </a:rPr>
              <a:t>ABSTRACTING</a:t>
            </a:r>
            <a:r>
              <a:rPr lang="en-US" dirty="0" smtClean="0"/>
              <a:t> </a:t>
            </a:r>
            <a:endParaRPr lang="en-US" dirty="0"/>
          </a:p>
        </p:txBody>
      </p:sp>
      <p:sp>
        <p:nvSpPr>
          <p:cNvPr id="3" name="Content Placeholder 2"/>
          <p:cNvSpPr>
            <a:spLocks noGrp="1"/>
          </p:cNvSpPr>
          <p:nvPr>
            <p:ph idx="1"/>
          </p:nvPr>
        </p:nvSpPr>
        <p:spPr>
          <a:xfrm>
            <a:off x="228600" y="914400"/>
            <a:ext cx="8763000" cy="5715000"/>
          </a:xfrm>
        </p:spPr>
        <p:txBody>
          <a:bodyPr>
            <a:normAutofit fontScale="92500"/>
          </a:bodyPr>
          <a:lstStyle/>
          <a:p>
            <a:pPr algn="just">
              <a:lnSpc>
                <a:spcPct val="110000"/>
              </a:lnSpc>
              <a:defRPr/>
            </a:pPr>
            <a:r>
              <a:rPr lang="en-US" dirty="0" smtClean="0">
                <a:latin typeface="Times New Roman" pitchFamily="18" charset="0"/>
                <a:cs typeface="Times New Roman" pitchFamily="18" charset="0"/>
              </a:rPr>
              <a:t>An abstract is a summary of an article accompanied by adequate bibliographical information to enable the article to be traced. </a:t>
            </a:r>
          </a:p>
          <a:p>
            <a:pPr algn="just">
              <a:lnSpc>
                <a:spcPct val="110000"/>
              </a:lnSpc>
              <a:defRPr/>
            </a:pPr>
            <a:r>
              <a:rPr lang="en-US" dirty="0" smtClean="0">
                <a:latin typeface="Times New Roman" pitchFamily="18" charset="0"/>
                <a:cs typeface="Times New Roman" pitchFamily="18" charset="0"/>
              </a:rPr>
              <a:t>Abstract:</a:t>
            </a:r>
          </a:p>
          <a:p>
            <a:pPr lvl="1" algn="just">
              <a:lnSpc>
                <a:spcPct val="110000"/>
              </a:lnSpc>
              <a:defRPr/>
            </a:pPr>
            <a:r>
              <a:rPr lang="en-US" dirty="0" smtClean="0">
                <a:latin typeface="Times New Roman" pitchFamily="18" charset="0"/>
                <a:cs typeface="Times New Roman" pitchFamily="18" charset="0"/>
              </a:rPr>
              <a:t>Lists articles and essays under specific subject headings.</a:t>
            </a:r>
          </a:p>
          <a:p>
            <a:pPr lvl="1" algn="just">
              <a:lnSpc>
                <a:spcPct val="110000"/>
              </a:lnSpc>
              <a:defRPr/>
            </a:pPr>
            <a:r>
              <a:rPr lang="en-US" dirty="0" smtClean="0">
                <a:latin typeface="Times New Roman" pitchFamily="18" charset="0"/>
                <a:cs typeface="Times New Roman" pitchFamily="18" charset="0"/>
              </a:rPr>
              <a:t>Basic difference is that a work like </a:t>
            </a:r>
            <a:r>
              <a:rPr lang="en-US" i="1" dirty="0" smtClean="0">
                <a:latin typeface="Times New Roman" pitchFamily="18" charset="0"/>
                <a:cs typeface="Times New Roman" pitchFamily="18" charset="0"/>
              </a:rPr>
              <a:t>Religious and Theological Abstracts </a:t>
            </a:r>
            <a:r>
              <a:rPr lang="en-US" dirty="0" smtClean="0">
                <a:latin typeface="Times New Roman" pitchFamily="18" charset="0"/>
                <a:cs typeface="Times New Roman" pitchFamily="18" charset="0"/>
              </a:rPr>
              <a:t>provides a brief summary of the article or essay.</a:t>
            </a:r>
          </a:p>
          <a:p>
            <a:pPr lvl="1" algn="just">
              <a:lnSpc>
                <a:spcPct val="110000"/>
              </a:lnSpc>
              <a:defRPr/>
            </a:pPr>
            <a:r>
              <a:rPr lang="en-US" dirty="0" smtClean="0">
                <a:latin typeface="Times New Roman" pitchFamily="18" charset="0"/>
                <a:cs typeface="Times New Roman" pitchFamily="18" charset="0"/>
              </a:rPr>
              <a:t>This synopsis is designed to help you determine whether the article in question is sufficiently relevant to your research to be worth locating.</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36B1AA66-39FC-4247-A533-2931C185B137}"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5480</TotalTime>
  <Words>1404</Words>
  <Application>Microsoft Office PowerPoint</Application>
  <PresentationFormat>On-screen Show (4:3)</PresentationFormat>
  <Paragraphs>123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CHAPTER FOUR</vt:lpstr>
      <vt:lpstr>Slide 2</vt:lpstr>
      <vt:lpstr>Slide 3</vt:lpstr>
      <vt:lpstr>Slide 4</vt:lpstr>
      <vt:lpstr>Slide 5</vt:lpstr>
      <vt:lpstr>Slide 6</vt:lpstr>
      <vt:lpstr>Slide 7</vt:lpstr>
      <vt:lpstr>Slide 8</vt:lpstr>
      <vt:lpstr>ABSTRACTING </vt:lpstr>
      <vt:lpstr>Usefulness of abstracting </vt:lpstr>
      <vt:lpstr>Types of abstracting</vt:lpstr>
      <vt:lpstr>Indexing</vt:lpstr>
      <vt:lpstr>WHY INDEXING</vt:lpstr>
      <vt:lpstr>TYPES OF INDEXES</vt:lpstr>
      <vt:lpstr>Functions of an index</vt:lpstr>
      <vt:lpstr>Difference between abstract and index</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FOUR</dc:title>
  <dc:creator>Destaw</dc:creator>
  <cp:lastModifiedBy>Destaw</cp:lastModifiedBy>
  <cp:revision>119</cp:revision>
  <dcterms:created xsi:type="dcterms:W3CDTF">2020-03-18T12:42:17Z</dcterms:created>
  <dcterms:modified xsi:type="dcterms:W3CDTF">2020-05-08T06:28:45Z</dcterms:modified>
</cp:coreProperties>
</file>