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68" r:id="rId3"/>
    <p:sldId id="269" r:id="rId4"/>
    <p:sldId id="270" r:id="rId5"/>
    <p:sldId id="271" r:id="rId6"/>
    <p:sldId id="272" r:id="rId7"/>
    <p:sldId id="273" r:id="rId8"/>
    <p:sldId id="274" r:id="rId9"/>
    <p:sldId id="275" r:id="rId10"/>
    <p:sldId id="259" r:id="rId11"/>
    <p:sldId id="260" r:id="rId12"/>
    <p:sldId id="277" r:id="rId13"/>
    <p:sldId id="261" r:id="rId14"/>
    <p:sldId id="278" r:id="rId15"/>
    <p:sldId id="279" r:id="rId16"/>
    <p:sldId id="312" r:id="rId17"/>
    <p:sldId id="280" r:id="rId18"/>
    <p:sldId id="281" r:id="rId19"/>
    <p:sldId id="282" r:id="rId20"/>
    <p:sldId id="283" r:id="rId21"/>
    <p:sldId id="262" r:id="rId22"/>
    <p:sldId id="284" r:id="rId23"/>
    <p:sldId id="285" r:id="rId24"/>
    <p:sldId id="286" r:id="rId25"/>
    <p:sldId id="287" r:id="rId26"/>
    <p:sldId id="288" r:id="rId27"/>
    <p:sldId id="263" r:id="rId28"/>
    <p:sldId id="289" r:id="rId29"/>
    <p:sldId id="264" r:id="rId30"/>
    <p:sldId id="290" r:id="rId31"/>
    <p:sldId id="291" r:id="rId32"/>
    <p:sldId id="265" r:id="rId33"/>
    <p:sldId id="292" r:id="rId34"/>
    <p:sldId id="293" r:id="rId35"/>
    <p:sldId id="294" r:id="rId36"/>
    <p:sldId id="295" r:id="rId37"/>
    <p:sldId id="297" r:id="rId38"/>
    <p:sldId id="299" r:id="rId39"/>
    <p:sldId id="300" r:id="rId40"/>
    <p:sldId id="301" r:id="rId41"/>
    <p:sldId id="303" r:id="rId42"/>
    <p:sldId id="304" r:id="rId43"/>
    <p:sldId id="306" r:id="rId44"/>
    <p:sldId id="307" r:id="rId45"/>
    <p:sldId id="308" r:id="rId46"/>
    <p:sldId id="309" r:id="rId47"/>
    <p:sldId id="310" r:id="rId48"/>
    <p:sldId id="31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14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02AC65-666E-42FF-838D-4C10D4DFD997}" type="datetimeFigureOut">
              <a:rPr lang="en-US" smtClean="0"/>
              <a:pPr/>
              <a:t>5/8/2020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6E064C-063D-413C-A208-6C0422F27F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36C455E-66D3-4C43-A42A-524B0C1D64A8}" type="slidenum">
              <a:rPr lang="es-ES" smtClean="0">
                <a:cs typeface="Arial" charset="0"/>
              </a:rPr>
              <a:pPr/>
              <a:t>12</a:t>
            </a:fld>
            <a:endParaRPr lang="es-ES" smtClean="0">
              <a:cs typeface="Arial" charset="0"/>
            </a:endParaRPr>
          </a:p>
        </p:txBody>
      </p:sp>
      <p:sp>
        <p:nvSpPr>
          <p:cNvPr id="177155" name="Rectangle 2"/>
          <p:cNvSpPr>
            <a:spLocks noGrp="1" noRot="1" noChangeAspect="1" noChangeArrowheads="1" noTextEdit="1"/>
          </p:cNvSpPr>
          <p:nvPr>
            <p:ph type="sldImg"/>
          </p:nvPr>
        </p:nvSpPr>
        <p:spPr bwMode="auto">
          <a:xfrm>
            <a:off x="1152525" y="693738"/>
            <a:ext cx="4552950" cy="3414712"/>
          </a:xfrm>
          <a:noFill/>
          <a:ln>
            <a:solidFill>
              <a:srgbClr val="000000"/>
            </a:solidFill>
            <a:miter lim="800000"/>
            <a:headEnd/>
            <a:tailEnd/>
          </a:ln>
        </p:spPr>
      </p:sp>
      <p:sp>
        <p:nvSpPr>
          <p:cNvPr id="177156" name="Rectangle 3"/>
          <p:cNvSpPr>
            <a:spLocks noGrp="1" noChangeArrowheads="1"/>
          </p:cNvSpPr>
          <p:nvPr>
            <p:ph type="body" idx="1"/>
          </p:nvPr>
        </p:nvSpPr>
        <p:spPr bwMode="auto">
          <a:xfrm>
            <a:off x="884342" y="4362763"/>
            <a:ext cx="5087734" cy="4087943"/>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128F381-403C-4839-86B1-78CDF1B28047}" type="slidenum">
              <a:rPr lang="es-ES" smtClean="0">
                <a:cs typeface="Arial" charset="0"/>
              </a:rPr>
              <a:pPr/>
              <a:t>47</a:t>
            </a:fld>
            <a:endParaRPr lang="es-ES" smtClean="0">
              <a:cs typeface="Arial" charset="0"/>
            </a:endParaRPr>
          </a:p>
        </p:txBody>
      </p:sp>
      <p:sp>
        <p:nvSpPr>
          <p:cNvPr id="222211" name="Rectangle 2"/>
          <p:cNvSpPr>
            <a:spLocks noGrp="1" noRot="1" noChangeAspect="1" noChangeArrowheads="1" noTextEdit="1"/>
          </p:cNvSpPr>
          <p:nvPr>
            <p:ph type="sldImg"/>
          </p:nvPr>
        </p:nvSpPr>
        <p:spPr bwMode="auto">
          <a:xfrm>
            <a:off x="1123225" y="691734"/>
            <a:ext cx="4613132" cy="3416508"/>
          </a:xfrm>
          <a:noFill/>
          <a:ln>
            <a:solidFill>
              <a:srgbClr val="000000"/>
            </a:solidFill>
            <a:miter lim="800000"/>
            <a:headEnd/>
            <a:tailEnd/>
          </a:ln>
        </p:spPr>
      </p:sp>
      <p:sp>
        <p:nvSpPr>
          <p:cNvPr id="222212" name="Rectangle 3"/>
          <p:cNvSpPr>
            <a:spLocks noGrp="1" noChangeArrowheads="1"/>
          </p:cNvSpPr>
          <p:nvPr>
            <p:ph type="body" idx="1"/>
          </p:nvPr>
        </p:nvSpPr>
        <p:spPr bwMode="auto">
          <a:xfrm>
            <a:off x="884342" y="4362763"/>
            <a:ext cx="5087734" cy="4089505"/>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B233289-CEFB-4DFB-99C2-1F4AC9BAB333}" type="slidenum">
              <a:rPr lang="es-ES" smtClean="0">
                <a:cs typeface="Arial" charset="0"/>
              </a:rPr>
              <a:pPr/>
              <a:t>48</a:t>
            </a:fld>
            <a:endParaRPr lang="es-ES" smtClean="0">
              <a:cs typeface="Arial" charset="0"/>
            </a:endParaRPr>
          </a:p>
        </p:txBody>
      </p:sp>
      <p:sp>
        <p:nvSpPr>
          <p:cNvPr id="223235" name="Rectangle 2"/>
          <p:cNvSpPr>
            <a:spLocks noGrp="1" noRot="1" noChangeAspect="1" noChangeArrowheads="1" noTextEdit="1"/>
          </p:cNvSpPr>
          <p:nvPr>
            <p:ph type="sldImg"/>
          </p:nvPr>
        </p:nvSpPr>
        <p:spPr bwMode="auto">
          <a:xfrm>
            <a:off x="1152525" y="692150"/>
            <a:ext cx="4554538" cy="3416300"/>
          </a:xfrm>
          <a:noFill/>
          <a:ln>
            <a:solidFill>
              <a:srgbClr val="000000"/>
            </a:solidFill>
            <a:miter lim="800000"/>
            <a:headEnd/>
            <a:tailEnd/>
          </a:ln>
        </p:spPr>
      </p:sp>
      <p:sp>
        <p:nvSpPr>
          <p:cNvPr id="223236" name="Rectangle 3"/>
          <p:cNvSpPr>
            <a:spLocks noGrp="1" noChangeArrowheads="1"/>
          </p:cNvSpPr>
          <p:nvPr>
            <p:ph type="body" idx="1"/>
          </p:nvPr>
        </p:nvSpPr>
        <p:spPr bwMode="auto">
          <a:xfrm>
            <a:off x="884342" y="4362763"/>
            <a:ext cx="5087734" cy="4089505"/>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B556BB6-C326-494F-B5CA-C80F1A180FBE}" type="slidenum">
              <a:rPr lang="es-ES" smtClean="0">
                <a:cs typeface="Arial" charset="0"/>
              </a:rPr>
              <a:pPr/>
              <a:t>38</a:t>
            </a:fld>
            <a:endParaRPr lang="es-ES" smtClean="0">
              <a:cs typeface="Arial" charset="0"/>
            </a:endParaRPr>
          </a:p>
        </p:txBody>
      </p:sp>
      <p:sp>
        <p:nvSpPr>
          <p:cNvPr id="200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07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88CC4BB-49AD-46EB-9396-7225F34FEA18}" type="slidenum">
              <a:rPr lang="es-ES" smtClean="0">
                <a:cs typeface="Arial" charset="0"/>
              </a:rPr>
              <a:pPr/>
              <a:t>39</a:t>
            </a:fld>
            <a:endParaRPr lang="es-ES" smtClean="0">
              <a:cs typeface="Arial" charset="0"/>
            </a:endParaRPr>
          </a:p>
        </p:txBody>
      </p:sp>
      <p:sp>
        <p:nvSpPr>
          <p:cNvPr id="201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17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8DF6E47-3DD7-4445-A941-F2C402B654A1}" type="slidenum">
              <a:rPr lang="es-ES" smtClean="0">
                <a:cs typeface="Arial" charset="0"/>
              </a:rPr>
              <a:pPr/>
              <a:t>40</a:t>
            </a:fld>
            <a:endParaRPr lang="es-ES" smtClean="0">
              <a:cs typeface="Arial" charset="0"/>
            </a:endParaRPr>
          </a:p>
        </p:txBody>
      </p:sp>
      <p:sp>
        <p:nvSpPr>
          <p:cNvPr id="202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27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5337389-46C5-4886-B6DE-742A204D4CE2}" type="slidenum">
              <a:rPr lang="es-ES" smtClean="0">
                <a:cs typeface="Arial" charset="0"/>
              </a:rPr>
              <a:pPr/>
              <a:t>41</a:t>
            </a:fld>
            <a:endParaRPr lang="es-ES" smtClean="0">
              <a:cs typeface="Arial" charset="0"/>
            </a:endParaRPr>
          </a:p>
        </p:txBody>
      </p:sp>
      <p:sp>
        <p:nvSpPr>
          <p:cNvPr id="204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73475DB-EF39-4557-AA53-7AD8512BC218}" type="slidenum">
              <a:rPr lang="es-ES" smtClean="0">
                <a:cs typeface="Arial" charset="0"/>
              </a:rPr>
              <a:pPr/>
              <a:t>42</a:t>
            </a:fld>
            <a:endParaRPr lang="es-ES" smtClean="0">
              <a:cs typeface="Arial" charset="0"/>
            </a:endParaRPr>
          </a:p>
        </p:txBody>
      </p:sp>
      <p:sp>
        <p:nvSpPr>
          <p:cNvPr id="205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58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77CDA4F-131F-46D1-AC80-5B24236C0113}" type="slidenum">
              <a:rPr lang="es-ES" smtClean="0">
                <a:cs typeface="Arial" charset="0"/>
              </a:rPr>
              <a:pPr/>
              <a:t>44</a:t>
            </a:fld>
            <a:endParaRPr lang="es-ES" smtClean="0">
              <a:cs typeface="Arial" charset="0"/>
            </a:endParaRPr>
          </a:p>
        </p:txBody>
      </p:sp>
      <p:sp>
        <p:nvSpPr>
          <p:cNvPr id="2078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78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4C6F600-39C0-4E10-B019-CA53CB54DDAA}" type="slidenum">
              <a:rPr lang="es-ES" smtClean="0">
                <a:cs typeface="Arial" charset="0"/>
              </a:rPr>
              <a:pPr/>
              <a:t>45</a:t>
            </a:fld>
            <a:endParaRPr lang="es-ES" smtClean="0">
              <a:cs typeface="Arial" charset="0"/>
            </a:endParaRPr>
          </a:p>
        </p:txBody>
      </p:sp>
      <p:sp>
        <p:nvSpPr>
          <p:cNvPr id="210947" name="Rectangle 2"/>
          <p:cNvSpPr>
            <a:spLocks noGrp="1" noRot="1" noChangeAspect="1" noChangeArrowheads="1" noTextEdit="1"/>
          </p:cNvSpPr>
          <p:nvPr>
            <p:ph type="sldImg"/>
          </p:nvPr>
        </p:nvSpPr>
        <p:spPr bwMode="auto">
          <a:xfrm>
            <a:off x="1152525" y="692150"/>
            <a:ext cx="4554538" cy="3416300"/>
          </a:xfrm>
          <a:noFill/>
          <a:ln>
            <a:solidFill>
              <a:srgbClr val="000000"/>
            </a:solidFill>
            <a:miter lim="800000"/>
            <a:headEnd/>
            <a:tailEnd/>
          </a:ln>
        </p:spPr>
      </p:sp>
      <p:sp>
        <p:nvSpPr>
          <p:cNvPr id="210948" name="Rectangle 3"/>
          <p:cNvSpPr>
            <a:spLocks noGrp="1" noChangeArrowheads="1"/>
          </p:cNvSpPr>
          <p:nvPr>
            <p:ph type="body" idx="1"/>
          </p:nvPr>
        </p:nvSpPr>
        <p:spPr bwMode="auto">
          <a:xfrm>
            <a:off x="884342" y="4362763"/>
            <a:ext cx="5087734" cy="4089505"/>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0D32387-6B56-499B-9423-B7780445802A}" type="slidenum">
              <a:rPr lang="es-ES" smtClean="0">
                <a:cs typeface="Arial" charset="0"/>
              </a:rPr>
              <a:pPr/>
              <a:t>46</a:t>
            </a:fld>
            <a:endParaRPr lang="es-ES" smtClean="0">
              <a:cs typeface="Arial" charset="0"/>
            </a:endParaRPr>
          </a:p>
        </p:txBody>
      </p:sp>
      <p:sp>
        <p:nvSpPr>
          <p:cNvPr id="211971" name="Rectangle 2"/>
          <p:cNvSpPr>
            <a:spLocks noGrp="1" noRot="1" noChangeAspect="1" noChangeArrowheads="1" noTextEdit="1"/>
          </p:cNvSpPr>
          <p:nvPr>
            <p:ph type="sldImg"/>
          </p:nvPr>
        </p:nvSpPr>
        <p:spPr bwMode="auto">
          <a:xfrm>
            <a:off x="1152525" y="692150"/>
            <a:ext cx="4554538" cy="3416300"/>
          </a:xfrm>
          <a:noFill/>
          <a:ln>
            <a:solidFill>
              <a:srgbClr val="000000"/>
            </a:solidFill>
            <a:miter lim="800000"/>
            <a:headEnd/>
            <a:tailEnd/>
          </a:ln>
        </p:spPr>
      </p:sp>
      <p:sp>
        <p:nvSpPr>
          <p:cNvPr id="211972" name="Rectangle 3"/>
          <p:cNvSpPr>
            <a:spLocks noGrp="1" noChangeArrowheads="1"/>
          </p:cNvSpPr>
          <p:nvPr>
            <p:ph type="body" idx="1"/>
          </p:nvPr>
        </p:nvSpPr>
        <p:spPr bwMode="auto">
          <a:xfrm>
            <a:off x="884342" y="4362763"/>
            <a:ext cx="5087734" cy="4089505"/>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9748BE-1AB0-4409-9D23-298B6E5E0A2B}"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57D74A-1643-4A2E-BD14-E4BE6FE93E1D}"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B3FC38-7976-4367-90C2-2BE52CB85B2E}"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828800"/>
            <a:ext cx="7696200" cy="3657600"/>
          </a:xfrm>
        </p:spPr>
        <p:txBody>
          <a:bodyPr/>
          <a:lstStyle/>
          <a:p>
            <a:pPr lvl="0"/>
            <a:endParaRPr lang="en-US" noProof="0" smtClean="0"/>
          </a:p>
        </p:txBody>
      </p:sp>
      <p:sp>
        <p:nvSpPr>
          <p:cNvPr id="4" name="Rectangle 5"/>
          <p:cNvSpPr>
            <a:spLocks noGrp="1" noChangeArrowheads="1"/>
          </p:cNvSpPr>
          <p:nvPr>
            <p:ph type="dt" sz="half" idx="10"/>
          </p:nvPr>
        </p:nvSpPr>
        <p:spPr/>
        <p:txBody>
          <a:bodyPr/>
          <a:lstStyle>
            <a:lvl1pPr>
              <a:defRPr/>
            </a:lvl1pPr>
          </a:lstStyle>
          <a:p>
            <a:pPr>
              <a:defRPr/>
            </a:pPr>
            <a:fld id="{57484F70-6746-481A-AEC8-1F14FCA8914C}" type="datetime1">
              <a:rPr lang="en-US" smtClean="0"/>
              <a:pPr>
                <a:defRPr/>
              </a:pPr>
              <a:t>5/8/2020</a:t>
            </a:fld>
            <a:endParaRPr lang="es-ES"/>
          </a:p>
        </p:txBody>
      </p:sp>
      <p:sp>
        <p:nvSpPr>
          <p:cNvPr id="5" name="Rectangle 6"/>
          <p:cNvSpPr>
            <a:spLocks noGrp="1" noChangeArrowheads="1"/>
          </p:cNvSpPr>
          <p:nvPr>
            <p:ph type="ftr" sz="quarter" idx="11"/>
          </p:nvPr>
        </p:nvSpPr>
        <p:spPr/>
        <p:txBody>
          <a:bodyPr/>
          <a:lstStyle>
            <a:lvl1pPr>
              <a:defRPr/>
            </a:lvl1pPr>
          </a:lstStyle>
          <a:p>
            <a:pPr>
              <a:defRPr/>
            </a:pPr>
            <a:endParaRPr lang="es-ES"/>
          </a:p>
        </p:txBody>
      </p:sp>
      <p:sp>
        <p:nvSpPr>
          <p:cNvPr id="6" name="Rectangle 7"/>
          <p:cNvSpPr>
            <a:spLocks noGrp="1" noChangeArrowheads="1"/>
          </p:cNvSpPr>
          <p:nvPr>
            <p:ph type="sldNum" sz="quarter" idx="12"/>
          </p:nvPr>
        </p:nvSpPr>
        <p:spPr/>
        <p:txBody>
          <a:bodyPr/>
          <a:lstStyle>
            <a:lvl1pPr>
              <a:defRPr/>
            </a:lvl1pPr>
          </a:lstStyle>
          <a:p>
            <a:pPr>
              <a:defRPr/>
            </a:pPr>
            <a:fld id="{B784892F-879E-405B-B0FE-DA42DB8541E9}"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370DA6-5119-4B41-9FB0-9BC3244665D9}"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441A0A-8E8E-4DB7-82F1-642A5699ECB4}" type="datetime1">
              <a:rPr lang="en-US" smtClean="0"/>
              <a:pPr/>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8E456-31C1-46A1-A9D7-9EC3DAA93D09}" type="datetime1">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897C50-87E7-4355-8EDE-6AA59659425D}" type="datetime1">
              <a:rPr lang="en-US" smtClean="0"/>
              <a:pPr/>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257B3C-F63A-4DF3-B049-DD0240DC0466}" type="datetime1">
              <a:rPr lang="en-US" smtClean="0"/>
              <a:pPr/>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188416-FF97-494B-B898-AA61D0ACFA8A}" type="datetime1">
              <a:rPr lang="en-US" smtClean="0"/>
              <a:pPr/>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8C63A-6DC5-4FE7-BEDF-71538ECCCFF7}" type="datetime1">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1FDBD-2212-47DD-883D-64718205EEAF}" type="datetime1">
              <a:rPr lang="en-US" smtClean="0"/>
              <a:pPr/>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0CA511-D75F-422A-ABBC-D6C8FBE0AB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B1C38-062D-4586-A845-2E63BC27DCB0}" type="datetime1">
              <a:rPr lang="en-US" smtClean="0"/>
              <a:pPr/>
              <a:t>5/8/2020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CA511-D75F-422A-ABBC-D6C8FBE0AB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1470025"/>
          </a:xfrm>
        </p:spPr>
        <p:txBody>
          <a:bodyPr/>
          <a:lstStyle/>
          <a:p>
            <a:r>
              <a:rPr lang="en-US" b="1" dirty="0" smtClean="0">
                <a:latin typeface="Times New Roman" pitchFamily="18" charset="0"/>
                <a:cs typeface="Times New Roman" pitchFamily="18" charset="0"/>
              </a:rPr>
              <a:t>CHAPTER FIVE </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2590800"/>
            <a:ext cx="8153400" cy="1752600"/>
          </a:xfrm>
        </p:spPr>
        <p:txBody>
          <a:bodyPr/>
          <a:lstStyle/>
          <a:p>
            <a:pPr lvl="0"/>
            <a:endParaRPr lang="en-US" b="1" dirty="0" smtClean="0"/>
          </a:p>
          <a:p>
            <a:pPr lvl="0"/>
            <a:r>
              <a:rPr lang="en-US" b="1" dirty="0" smtClean="0">
                <a:solidFill>
                  <a:schemeClr val="tx1"/>
                </a:solidFill>
                <a:latin typeface="Times New Roman" pitchFamily="18" charset="0"/>
                <a:cs typeface="Times New Roman" pitchFamily="18" charset="0"/>
              </a:rPr>
              <a:t>PREPARING SCIENTIFIC PAPER AND PRESENTATION</a:t>
            </a:r>
            <a:endParaRPr lang="en-US" dirty="0" smtClean="0">
              <a:solidFill>
                <a:schemeClr val="tx1"/>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77000"/>
          </a:xfrm>
        </p:spPr>
        <p:txBody>
          <a:bodyPr>
            <a:normAutofit fontScale="92500" lnSpcReduction="10000"/>
          </a:bodyPr>
          <a:lstStyle/>
          <a:p>
            <a:r>
              <a:rPr lang="en-US" sz="2800" b="1" dirty="0" smtClean="0">
                <a:latin typeface="Times New Roman" pitchFamily="18" charset="0"/>
                <a:cs typeface="Times New Roman" pitchFamily="18" charset="0"/>
              </a:rPr>
              <a:t>The abstract </a:t>
            </a:r>
            <a:r>
              <a:rPr lang="en-US" sz="2800" dirty="0" smtClean="0">
                <a:latin typeface="Times New Roman" pitchFamily="18" charset="0"/>
                <a:cs typeface="Times New Roman" pitchFamily="18" charset="0"/>
              </a:rPr>
              <a:t>is the last section to be written (after completion of the paper).  It tells us what the study is about. It can start with a sentence or two outlining the work and stating the objective</a:t>
            </a:r>
          </a:p>
          <a:p>
            <a:pPr marL="533400" indent="-533400">
              <a:lnSpc>
                <a:spcPct val="150000"/>
              </a:lnSpc>
              <a:spcBef>
                <a:spcPts val="580"/>
              </a:spcBef>
              <a:buFont typeface="Wingdings 2"/>
              <a:buChar char=""/>
              <a:defRPr/>
            </a:pPr>
            <a:r>
              <a:rPr lang="en-US" sz="2800" dirty="0" smtClean="0">
                <a:latin typeface="Times New Roman" pitchFamily="18" charset="0"/>
                <a:cs typeface="Times New Roman" pitchFamily="18" charset="0"/>
              </a:rPr>
              <a:t>It should provide a brief summary of each of the main sections of the paper:</a:t>
            </a:r>
          </a:p>
          <a:p>
            <a:pPr marL="533400" indent="-533400" algn="just">
              <a:lnSpc>
                <a:spcPct val="150000"/>
              </a:lnSpc>
              <a:spcBef>
                <a:spcPts val="580"/>
              </a:spcBef>
              <a:buFont typeface="Wingdings" pitchFamily="2" charset="2"/>
              <a:buAutoNum type="arabicPeriod"/>
              <a:defRPr/>
            </a:pPr>
            <a:r>
              <a:rPr lang="en-US" sz="2800" i="1" dirty="0" smtClean="0">
                <a:solidFill>
                  <a:srgbClr val="0000FF"/>
                </a:solidFill>
                <a:latin typeface="Times New Roman" pitchFamily="18" charset="0"/>
                <a:cs typeface="Times New Roman" pitchFamily="18" charset="0"/>
              </a:rPr>
              <a:t>State the principal objective and scope of the investigation</a:t>
            </a:r>
          </a:p>
          <a:p>
            <a:pPr marL="533400" indent="-533400" algn="just">
              <a:lnSpc>
                <a:spcPct val="150000"/>
              </a:lnSpc>
              <a:spcBef>
                <a:spcPts val="580"/>
              </a:spcBef>
              <a:buFont typeface="Wingdings" pitchFamily="2" charset="2"/>
              <a:buAutoNum type="arabicPeriod"/>
              <a:defRPr/>
            </a:pPr>
            <a:r>
              <a:rPr lang="en-US" sz="2800" i="1" dirty="0" smtClean="0">
                <a:solidFill>
                  <a:srgbClr val="0000FF"/>
                </a:solidFill>
                <a:latin typeface="Times New Roman" pitchFamily="18" charset="0"/>
                <a:cs typeface="Times New Roman" pitchFamily="18" charset="0"/>
              </a:rPr>
              <a:t>Describe the methods used (without too many details)</a:t>
            </a:r>
          </a:p>
          <a:p>
            <a:pPr marL="533400" indent="-533400" algn="just">
              <a:lnSpc>
                <a:spcPct val="150000"/>
              </a:lnSpc>
              <a:spcBef>
                <a:spcPts val="580"/>
              </a:spcBef>
              <a:buFont typeface="Wingdings" pitchFamily="2" charset="2"/>
              <a:buAutoNum type="arabicPeriod"/>
              <a:defRPr/>
            </a:pPr>
            <a:r>
              <a:rPr lang="en-US" sz="2800" i="1" dirty="0" smtClean="0">
                <a:solidFill>
                  <a:srgbClr val="0000FF"/>
                </a:solidFill>
                <a:latin typeface="Times New Roman" pitchFamily="18" charset="0"/>
                <a:cs typeface="Times New Roman" pitchFamily="18" charset="0"/>
              </a:rPr>
              <a:t>Summarize the results, and  (major implications of the paper that must be consistent  with the study)</a:t>
            </a:r>
          </a:p>
          <a:p>
            <a:pPr marL="533400" indent="-533400" algn="just">
              <a:lnSpc>
                <a:spcPct val="150000"/>
              </a:lnSpc>
              <a:spcBef>
                <a:spcPts val="580"/>
              </a:spcBef>
              <a:buFont typeface="Wingdings" pitchFamily="2" charset="2"/>
              <a:buAutoNum type="arabicPeriod"/>
              <a:defRPr/>
            </a:pPr>
            <a:r>
              <a:rPr lang="en-US" sz="2800" i="1" dirty="0" smtClean="0">
                <a:solidFill>
                  <a:srgbClr val="0000FF"/>
                </a:solidFill>
                <a:latin typeface="Times New Roman" pitchFamily="18" charset="0"/>
                <a:cs typeface="Times New Roman" pitchFamily="18" charset="0"/>
              </a:rPr>
              <a:t>State the principal conclusions  (without overestimating their possible relevance)</a:t>
            </a:r>
          </a:p>
          <a:p>
            <a:pPr marL="533400" indent="-533400">
              <a:lnSpc>
                <a:spcPct val="150000"/>
              </a:lnSpc>
              <a:spcBef>
                <a:spcPts val="580"/>
              </a:spcBef>
              <a:buNone/>
              <a:defRPr/>
            </a:pP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85000" lnSpcReduction="10000"/>
          </a:bodyPr>
          <a:lstStyle/>
          <a:p>
            <a:r>
              <a:rPr lang="en-US" sz="2800" dirty="0" smtClean="0">
                <a:latin typeface="Times New Roman" pitchFamily="18" charset="0"/>
                <a:cs typeface="Times New Roman" pitchFamily="18" charset="0"/>
              </a:rPr>
              <a:t>In the abstract the present tense should be used to refer to facts already established in the field, while the findings from the current study should be dealt with in the past tense.</a:t>
            </a:r>
          </a:p>
          <a:p>
            <a:pPr>
              <a:buNone/>
            </a:pPr>
            <a:r>
              <a:rPr lang="en-US" sz="2800" dirty="0" smtClean="0">
                <a:latin typeface="Times New Roman" pitchFamily="18" charset="0"/>
                <a:cs typeface="Times New Roman" pitchFamily="18" charset="0"/>
              </a:rPr>
              <a:t>➢ </a:t>
            </a:r>
            <a:r>
              <a:rPr lang="en-US" sz="2800" dirty="0" smtClean="0">
                <a:latin typeface="Times" pitchFamily="18" charset="0"/>
              </a:rPr>
              <a:t>The ideal length is approximately, 250 words; average range, 150 – 250 words. </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r>
              <a:rPr lang="en-US" sz="2800" dirty="0" smtClean="0">
                <a:latin typeface="Times" pitchFamily="18" charset="0"/>
              </a:rPr>
              <a:t>Avoid abbreviations/acronyms/jargon </a:t>
            </a:r>
            <a:r>
              <a:rPr lang="en-US" sz="2800" dirty="0" smtClean="0">
                <a:latin typeface="Times New Roman" pitchFamily="18" charset="0"/>
                <a:cs typeface="Times New Roman" pitchFamily="18" charset="0"/>
              </a:rPr>
              <a:t>(except in rare cases)</a:t>
            </a:r>
          </a:p>
          <a:p>
            <a:pPr marL="514350" indent="-514350" algn="just">
              <a:buNone/>
            </a:pPr>
            <a:r>
              <a:rPr lang="en-US" sz="2800" dirty="0" smtClean="0">
                <a:latin typeface="Times New Roman" pitchFamily="18" charset="0"/>
                <a:cs typeface="Times New Roman" pitchFamily="18" charset="0"/>
              </a:rPr>
              <a:t>➢ </a:t>
            </a:r>
            <a:r>
              <a:rPr lang="en-US" sz="2800" dirty="0" smtClean="0">
                <a:latin typeface="Times" charset="0"/>
              </a:rPr>
              <a:t>Don’t use self-promoting statements </a:t>
            </a:r>
          </a:p>
          <a:p>
            <a:pPr marL="514350" indent="-514350" algn="just">
              <a:buFontTx/>
              <a:buNone/>
            </a:pPr>
            <a:r>
              <a:rPr lang="en-US" sz="2800" dirty="0" smtClean="0">
                <a:latin typeface="Times" charset="0"/>
              </a:rPr>
              <a:t>	-such as “Our findings unambiguously confirm that….” </a:t>
            </a:r>
          </a:p>
          <a:p>
            <a:pPr marL="514350" indent="-514350" algn="just">
              <a:buFont typeface="Wingdings" pitchFamily="2" charset="2"/>
              <a:buChar char="Ø"/>
            </a:pPr>
            <a:r>
              <a:rPr lang="en-US" sz="2800" dirty="0" smtClean="0">
                <a:latin typeface="Times" charset="0"/>
              </a:rPr>
              <a:t>The best way to conclude an Abstract is to be assertive, direct statement approach, </a:t>
            </a:r>
          </a:p>
          <a:p>
            <a:pPr marL="514350" indent="-514350" algn="just">
              <a:buFontTx/>
              <a:buNone/>
            </a:pPr>
            <a:r>
              <a:rPr lang="en-US" sz="2800" dirty="0" smtClean="0">
                <a:latin typeface="Times" charset="0"/>
              </a:rPr>
              <a:t>	-such as  -we conclude that….., These data suggest that….,This study indicates….., These results further support….,  Our data indicate….., etc  </a:t>
            </a:r>
            <a:endParaRPr lang="en-US" sz="2800" dirty="0" smtClean="0">
              <a:latin typeface="Times New Roman" pitchFamily="18" charset="0"/>
              <a:cs typeface="Times New Roman" pitchFamily="18" charset="0"/>
            </a:endParaRPr>
          </a:p>
          <a:p>
            <a:pPr>
              <a:buFont typeface="Wingdings" pitchFamily="2" charset="2"/>
              <a:buChar char="Ø"/>
            </a:pPr>
            <a:r>
              <a:rPr lang="en-US" sz="2800" dirty="0" smtClean="0">
                <a:latin typeface="Times New Roman" pitchFamily="18" charset="0"/>
                <a:cs typeface="Times New Roman" pitchFamily="18" charset="0"/>
              </a:rPr>
              <a:t>Key Words; Usually 5/6 indicative words</a:t>
            </a:r>
          </a:p>
          <a:p>
            <a:pPr>
              <a:buNone/>
            </a:pPr>
            <a:r>
              <a:rPr lang="en-US" sz="2800" dirty="0" smtClean="0">
                <a:latin typeface="Times New Roman" pitchFamily="18" charset="0"/>
                <a:cs typeface="Times New Roman" pitchFamily="18" charset="0"/>
              </a:rPr>
              <a:t>➢ The keywords enable the database searching of the article and should be provided in compliance with the instructions to authors.</a:t>
            </a:r>
          </a:p>
          <a:p>
            <a:pPr>
              <a:buFont typeface="Wingdings" pitchFamily="2" charset="2"/>
              <a:buChar char="Ø"/>
            </a:pPr>
            <a:r>
              <a:rPr lang="en-US" sz="2800" dirty="0" smtClean="0">
                <a:latin typeface="Times" charset="0"/>
              </a:rPr>
              <a:t>Don’t cite references</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228600" y="609600"/>
            <a:ext cx="7740650" cy="573087"/>
          </a:xfrm>
        </p:spPr>
        <p:txBody>
          <a:bodyPr>
            <a:normAutofit fontScale="90000"/>
          </a:bodyPr>
          <a:lstStyle/>
          <a:p>
            <a:pPr algn="ctr" eaLnBrk="1" hangingPunct="1">
              <a:defRPr/>
            </a:pPr>
            <a:r>
              <a:rPr lang="en-GB" sz="3600" b="1" dirty="0" smtClean="0">
                <a:solidFill>
                  <a:schemeClr val="tx2"/>
                </a:solidFill>
                <a:latin typeface="Times" pitchFamily="18" charset="0"/>
              </a:rPr>
              <a:t>Short description of an abstract</a:t>
            </a:r>
          </a:p>
        </p:txBody>
      </p:sp>
      <p:graphicFrame>
        <p:nvGraphicFramePr>
          <p:cNvPr id="1026" name="Object 3"/>
          <p:cNvGraphicFramePr>
            <a:graphicFrameLocks noChangeAspect="1"/>
          </p:cNvGraphicFramePr>
          <p:nvPr>
            <p:ph type="dgm" idx="1"/>
          </p:nvPr>
        </p:nvGraphicFramePr>
        <p:xfrm>
          <a:off x="152400" y="1700213"/>
          <a:ext cx="8712200" cy="1690687"/>
        </p:xfrm>
        <a:graphic>
          <a:graphicData uri="http://schemas.openxmlformats.org/presentationml/2006/ole">
            <p:oleObj spid="_x0000_s1026" name="MS Org Chart" r:id="rId4" imgW="7454880" imgH="1415880" progId="">
              <p:embed followColorScheme="full"/>
            </p:oleObj>
          </a:graphicData>
        </a:graphic>
      </p:graphicFrame>
      <p:sp>
        <p:nvSpPr>
          <p:cNvPr id="1028" name="Text Box 4"/>
          <p:cNvSpPr txBox="1">
            <a:spLocks noChangeArrowheads="1"/>
          </p:cNvSpPr>
          <p:nvPr/>
        </p:nvSpPr>
        <p:spPr bwMode="auto">
          <a:xfrm>
            <a:off x="838200" y="4414838"/>
            <a:ext cx="7239000" cy="1570037"/>
          </a:xfrm>
          <a:prstGeom prst="rect">
            <a:avLst/>
          </a:prstGeom>
          <a:noFill/>
          <a:ln w="9525">
            <a:noFill/>
            <a:miter lim="800000"/>
            <a:headEnd/>
            <a:tailEnd/>
          </a:ln>
        </p:spPr>
        <p:txBody>
          <a:bodyPr lIns="91412" tIns="45707" rIns="91412" bIns="45707">
            <a:spAutoFit/>
          </a:bodyPr>
          <a:lstStyle/>
          <a:p>
            <a:pPr algn="ctr" defTabSz="915988"/>
            <a:r>
              <a:rPr lang="en-US" sz="2400">
                <a:latin typeface="Times" charset="0"/>
              </a:rPr>
              <a:t>Short sentences, but not telegraphed</a:t>
            </a:r>
          </a:p>
          <a:p>
            <a:pPr algn="ctr" defTabSz="915988"/>
            <a:r>
              <a:rPr lang="en-US" sz="2400">
                <a:latin typeface="Times" charset="0"/>
              </a:rPr>
              <a:t>No references, tables or figures</a:t>
            </a:r>
          </a:p>
          <a:p>
            <a:pPr algn="ctr" defTabSz="915988"/>
            <a:r>
              <a:rPr lang="en-US" sz="2400">
                <a:latin typeface="Times" charset="0"/>
              </a:rPr>
              <a:t>No acronyms, abbreviations..</a:t>
            </a:r>
          </a:p>
          <a:p>
            <a:pPr algn="ctr" defTabSz="915988"/>
            <a:r>
              <a:rPr lang="en-US" sz="2400">
                <a:latin typeface="Times" charset="0"/>
              </a:rPr>
              <a:t>No excessive details</a:t>
            </a:r>
          </a:p>
        </p:txBody>
      </p:sp>
      <p:sp>
        <p:nvSpPr>
          <p:cNvPr id="1029" name="AutoShape 5"/>
          <p:cNvSpPr>
            <a:spLocks noChangeArrowheads="1"/>
          </p:cNvSpPr>
          <p:nvPr/>
        </p:nvSpPr>
        <p:spPr bwMode="auto">
          <a:xfrm>
            <a:off x="2133600" y="3652838"/>
            <a:ext cx="685800" cy="609600"/>
          </a:xfrm>
          <a:prstGeom prst="curvedRightArrow">
            <a:avLst>
              <a:gd name="adj1" fmla="val 20000"/>
              <a:gd name="adj2" fmla="val 40000"/>
              <a:gd name="adj3" fmla="val 37500"/>
            </a:avLst>
          </a:prstGeom>
          <a:solidFill>
            <a:srgbClr val="FFFF00"/>
          </a:solidFill>
          <a:ln w="9525">
            <a:solidFill>
              <a:schemeClr val="tx1"/>
            </a:solidFill>
            <a:miter lim="800000"/>
            <a:headEnd/>
            <a:tailEnd/>
          </a:ln>
        </p:spPr>
        <p:txBody>
          <a:bodyPr wrap="none" anchor="ctr"/>
          <a:lstStyle/>
          <a:p>
            <a:endParaRPr lang="en-US"/>
          </a:p>
        </p:txBody>
      </p:sp>
      <p:sp>
        <p:nvSpPr>
          <p:cNvPr id="1030" name="AutoShape 6"/>
          <p:cNvSpPr>
            <a:spLocks noChangeArrowheads="1"/>
          </p:cNvSpPr>
          <p:nvPr/>
        </p:nvSpPr>
        <p:spPr bwMode="auto">
          <a:xfrm rot="325193" flipH="1">
            <a:off x="6172200" y="3500438"/>
            <a:ext cx="457200" cy="838200"/>
          </a:xfrm>
          <a:prstGeom prst="curvedRightArrow">
            <a:avLst>
              <a:gd name="adj1" fmla="val 36667"/>
              <a:gd name="adj2" fmla="val 73333"/>
              <a:gd name="adj3" fmla="val 33333"/>
            </a:avLst>
          </a:prstGeom>
          <a:solidFill>
            <a:srgbClr val="FFFF00"/>
          </a:solidFill>
          <a:ln w="9525">
            <a:solidFill>
              <a:schemeClr val="tx1"/>
            </a:solidFill>
            <a:miter lim="800000"/>
            <a:headEnd/>
            <a:tailEnd/>
          </a:ln>
        </p:spPr>
        <p:txBody>
          <a:bodyPr wrap="none" anchor="ctr"/>
          <a:lstStyle/>
          <a:p>
            <a:endParaRPr lang="en-US"/>
          </a:p>
        </p:txBody>
      </p:sp>
      <p:sp>
        <p:nvSpPr>
          <p:cNvPr id="7" name="Slide Number Placeholder 6"/>
          <p:cNvSpPr>
            <a:spLocks noGrp="1"/>
          </p:cNvSpPr>
          <p:nvPr>
            <p:ph type="sldNum" sz="quarter" idx="12"/>
          </p:nvPr>
        </p:nvSpPr>
        <p:spPr/>
        <p:txBody>
          <a:bodyPr/>
          <a:lstStyle/>
          <a:p>
            <a:pPr>
              <a:defRPr/>
            </a:pPr>
            <a:fld id="{B784892F-879E-405B-B0FE-DA42DB8541E9}" type="slidenum">
              <a:rPr lang="es-ES" smtClean="0"/>
              <a:pPr>
                <a:defRPr/>
              </a:pPr>
              <a:t>12</a:t>
            </a:fld>
            <a:endParaRPr lang="es-ES"/>
          </a:p>
        </p:txBody>
      </p:sp>
    </p:spTree>
  </p:cSld>
  <p:clrMapOvr>
    <a:masterClrMapping/>
  </p:clrMapOvr>
  <p:transition advTm="16416"/>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INTRODUCTION</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763000" cy="5638800"/>
          </a:xfrm>
        </p:spPr>
        <p:txBody>
          <a:bodyPr>
            <a:normAutofit/>
          </a:bodyPr>
          <a:lstStyle/>
          <a:p>
            <a:r>
              <a:rPr lang="en-US" sz="2800" dirty="0" smtClean="0">
                <a:latin typeface="Times New Roman" pitchFamily="18" charset="0"/>
                <a:cs typeface="Times New Roman" pitchFamily="18" charset="0"/>
              </a:rPr>
              <a:t>What did you/others do? Why did you do it?</a:t>
            </a:r>
          </a:p>
          <a:p>
            <a:r>
              <a:rPr lang="en-US" sz="2800" dirty="0" smtClean="0">
                <a:latin typeface="Times New Roman" pitchFamily="18" charset="0"/>
                <a:cs typeface="Times New Roman" pitchFamily="18" charset="0"/>
              </a:rPr>
              <a:t>The aim of the introduction is to introduce the topic to the readers in a straight forward way, avoiding excessive wordiness</a:t>
            </a:r>
          </a:p>
          <a:p>
            <a:r>
              <a:rPr lang="en-US" sz="2800" dirty="0" smtClean="0">
                <a:latin typeface="Times" pitchFamily="18" charset="0"/>
              </a:rPr>
              <a:t>Must include literature review as well as relevant Figures, Tables, Schemes, etc….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Start the section with a general background of the topic.</a:t>
            </a:r>
          </a:p>
          <a:p>
            <a:r>
              <a:rPr lang="en-US" sz="2800" dirty="0" smtClean="0">
                <a:latin typeface="Times New Roman" pitchFamily="18" charset="0"/>
                <a:cs typeface="Times New Roman" pitchFamily="18" charset="0"/>
              </a:rPr>
              <a:t>Add 2-3 paragraphs that discuss previous work.</a:t>
            </a:r>
          </a:p>
          <a:p>
            <a:r>
              <a:rPr lang="en-US" sz="2800" dirty="0" smtClean="0">
                <a:latin typeface="Times New Roman" pitchFamily="18" charset="0"/>
                <a:cs typeface="Times New Roman" pitchFamily="18" charset="0"/>
              </a:rPr>
              <a:t>Point out issues that are being addressed in the present work.</a:t>
            </a:r>
            <a:endParaRPr lang="en-US" sz="2800" dirty="0">
              <a:latin typeface="Times New Roman" pitchFamily="18" charset="0"/>
              <a:cs typeface="Times New Roman" pitchFamily="18" charset="0"/>
            </a:endParaRPr>
          </a:p>
          <a:p>
            <a:r>
              <a:rPr lang="en-US" sz="2800" dirty="0" smtClean="0">
                <a:latin typeface="Times" pitchFamily="18" charset="0"/>
              </a:rPr>
              <a:t>Keep in mind, the fact that, you are telling a story. </a:t>
            </a:r>
          </a:p>
          <a:p>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05600"/>
          </a:xfrm>
        </p:spPr>
        <p:txBody>
          <a:bodyPr>
            <a:noAutofit/>
          </a:bodyPr>
          <a:lstStyle/>
          <a:p>
            <a:pPr marL="1157288" lvl="2" indent="-609600" algn="just">
              <a:lnSpc>
                <a:spcPct val="150000"/>
              </a:lnSpc>
              <a:buNone/>
              <a:defRPr/>
            </a:pPr>
            <a:r>
              <a:rPr lang="en-US" sz="2600" b="1" dirty="0" smtClean="0">
                <a:solidFill>
                  <a:srgbClr val="0000FF"/>
                </a:solidFill>
                <a:latin typeface="Times New Roman" pitchFamily="18" charset="0"/>
                <a:cs typeface="Times New Roman" pitchFamily="18" charset="0"/>
              </a:rPr>
              <a:t>Some questions to ask yourself before you start writing</a:t>
            </a:r>
            <a:r>
              <a:rPr lang="en-US" sz="2600" b="1" dirty="0" smtClean="0">
                <a:solidFill>
                  <a:srgbClr val="0000FF"/>
                </a:solidFill>
                <a:latin typeface="Comic Sans MS" pitchFamily="66" charset="0"/>
              </a:rPr>
              <a:t> </a:t>
            </a:r>
            <a:endParaRPr lang="en-US" sz="2600" b="1" dirty="0" smtClean="0">
              <a:latin typeface="Times" pitchFamily="18" charset="0"/>
            </a:endParaRPr>
          </a:p>
          <a:p>
            <a:pPr marL="457200" indent="-457200" algn="just">
              <a:lnSpc>
                <a:spcPct val="150000"/>
              </a:lnSpc>
              <a:buFontTx/>
              <a:buAutoNum type="arabicPeriod"/>
              <a:defRPr/>
            </a:pPr>
            <a:r>
              <a:rPr lang="en-US" sz="2600" dirty="0" smtClean="0">
                <a:latin typeface="Times" pitchFamily="18" charset="0"/>
              </a:rPr>
              <a:t>Why is the study need to be done? (purpose, importance, …) </a:t>
            </a:r>
          </a:p>
          <a:p>
            <a:pPr marL="457200" indent="-457200" algn="just">
              <a:lnSpc>
                <a:spcPct val="150000"/>
              </a:lnSpc>
              <a:buFontTx/>
              <a:buAutoNum type="arabicPeriod"/>
              <a:defRPr/>
            </a:pPr>
            <a:r>
              <a:rPr lang="en-US" sz="2600" dirty="0" smtClean="0">
                <a:latin typeface="Times" pitchFamily="18" charset="0"/>
              </a:rPr>
              <a:t>What is the problem/question/hypothesis that needs to be addressed? Overall goal, specific aims? </a:t>
            </a:r>
          </a:p>
          <a:p>
            <a:pPr marL="457200" indent="-457200" algn="just">
              <a:lnSpc>
                <a:spcPct val="150000"/>
              </a:lnSpc>
              <a:buFontTx/>
              <a:buAutoNum type="arabicPeriod"/>
              <a:defRPr/>
            </a:pPr>
            <a:r>
              <a:rPr lang="en-US" sz="2600" dirty="0" smtClean="0">
                <a:latin typeface="Times" charset="0"/>
              </a:rPr>
              <a:t>What is the scope of the study? What is the range of my inquiry? What I am going to do? How many subjects are there? </a:t>
            </a:r>
          </a:p>
          <a:p>
            <a:pPr marL="457200" indent="-457200" algn="just">
              <a:lnSpc>
                <a:spcPct val="150000"/>
              </a:lnSpc>
              <a:buFontTx/>
              <a:buAutoNum type="arabicPeriod"/>
              <a:defRPr/>
            </a:pPr>
            <a:r>
              <a:rPr lang="en-US" sz="2600" dirty="0" smtClean="0">
                <a:latin typeface="Times" charset="0"/>
              </a:rPr>
              <a:t>What is the significance? Why is it important? Articulate only your most important “significance” statement. </a:t>
            </a:r>
          </a:p>
          <a:p>
            <a:pPr marL="457200" indent="-457200" algn="just">
              <a:lnSpc>
                <a:spcPct val="150000"/>
              </a:lnSpc>
              <a:buFontTx/>
              <a:buAutoNum type="arabicPeriod"/>
              <a:defRPr/>
            </a:pPr>
            <a:r>
              <a:rPr lang="en-US" sz="2600" dirty="0" smtClean="0">
                <a:latin typeface="Times" charset="0"/>
              </a:rPr>
              <a:t>Have I adequately reviewed the literature?</a:t>
            </a:r>
            <a:endParaRPr lang="en-US" sz="2600" dirty="0" smtClean="0">
              <a:latin typeface="Times" charset="0"/>
              <a:cs typeface="Times New Roman" pitchFamily="18" charset="0"/>
            </a:endParaRPr>
          </a:p>
          <a:p>
            <a:pPr marL="457200" indent="-457200" algn="just">
              <a:lnSpc>
                <a:spcPct val="150000"/>
              </a:lnSpc>
              <a:buFontTx/>
              <a:buAutoNum type="arabicPeriod"/>
              <a:defRPr/>
            </a:pPr>
            <a:endParaRPr lang="en-US" sz="2600" dirty="0" smtClean="0">
              <a:latin typeface="Times" pitchFamily="18" charset="0"/>
            </a:endParaRPr>
          </a:p>
          <a:p>
            <a:endParaRPr lang="en-US" sz="2600"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533400"/>
          </a:xfrm>
        </p:spPr>
        <p:txBody>
          <a:bodyPr>
            <a:normAutofit fontScale="90000"/>
          </a:bodyPr>
          <a:lstStyle/>
          <a:p>
            <a:r>
              <a:rPr lang="en-US" dirty="0" smtClean="0">
                <a:solidFill>
                  <a:schemeClr val="tx2"/>
                </a:solidFill>
                <a:latin typeface="Times" charset="0"/>
              </a:rPr>
              <a:t/>
            </a:r>
            <a:br>
              <a:rPr lang="en-US" dirty="0" smtClean="0">
                <a:solidFill>
                  <a:schemeClr val="tx2"/>
                </a:solidFill>
                <a:latin typeface="Times" charset="0"/>
              </a:rPr>
            </a:br>
            <a:r>
              <a:rPr lang="en-US" sz="3600" b="1" dirty="0" smtClean="0">
                <a:solidFill>
                  <a:schemeClr val="tx2"/>
                </a:solidFill>
                <a:latin typeface="Times New Roman" pitchFamily="18" charset="0"/>
                <a:cs typeface="Times New Roman" pitchFamily="18" charset="0"/>
              </a:rPr>
              <a:t>Guidelines for writing the Introduction part</a:t>
            </a:r>
            <a:r>
              <a:rPr lang="en-US" dirty="0" smtClean="0">
                <a:solidFill>
                  <a:schemeClr val="tx2"/>
                </a:solidFill>
                <a:latin typeface="Times" charset="0"/>
              </a:rPr>
              <a:t/>
            </a:r>
            <a:br>
              <a:rPr lang="en-US" dirty="0" smtClean="0">
                <a:solidFill>
                  <a:schemeClr val="tx2"/>
                </a:solidFill>
                <a:latin typeface="Times" charset="0"/>
              </a:rPr>
            </a:br>
            <a:endParaRPr lang="en-US" dirty="0"/>
          </a:p>
        </p:txBody>
      </p:sp>
      <p:sp>
        <p:nvSpPr>
          <p:cNvPr id="3" name="Content Placeholder 2"/>
          <p:cNvSpPr>
            <a:spLocks noGrp="1"/>
          </p:cNvSpPr>
          <p:nvPr>
            <p:ph idx="1"/>
          </p:nvPr>
        </p:nvSpPr>
        <p:spPr>
          <a:xfrm>
            <a:off x="228600" y="1143000"/>
            <a:ext cx="8763000" cy="5486400"/>
          </a:xfrm>
        </p:spPr>
        <p:txBody>
          <a:bodyPr>
            <a:noAutofit/>
          </a:bodyPr>
          <a:lstStyle/>
          <a:p>
            <a:pPr marL="457200" indent="-457200" algn="just">
              <a:spcBef>
                <a:spcPct val="50000"/>
              </a:spcBef>
            </a:pPr>
            <a:r>
              <a:rPr lang="en-GB" sz="2800" b="1" dirty="0" smtClean="0">
                <a:latin typeface="Times" charset="0"/>
              </a:rPr>
              <a:t>Consider that the readers:</a:t>
            </a:r>
          </a:p>
          <a:p>
            <a:pPr marL="914400" lvl="1" indent="-457200" algn="just">
              <a:spcBef>
                <a:spcPct val="50000"/>
              </a:spcBef>
              <a:buFontTx/>
              <a:buChar char="•"/>
            </a:pPr>
            <a:r>
              <a:rPr lang="en-GB" dirty="0" smtClean="0">
                <a:latin typeface="Times" charset="0"/>
              </a:rPr>
              <a:t>Are intelligent and  scientists</a:t>
            </a:r>
          </a:p>
          <a:p>
            <a:pPr marL="914400" lvl="1" indent="-457200" algn="just">
              <a:spcBef>
                <a:spcPct val="50000"/>
              </a:spcBef>
              <a:buFontTx/>
              <a:buChar char="•"/>
            </a:pPr>
            <a:r>
              <a:rPr lang="en-GB" dirty="0" smtClean="0">
                <a:latin typeface="Times" charset="0"/>
              </a:rPr>
              <a:t>May not know the topic at all</a:t>
            </a:r>
          </a:p>
          <a:p>
            <a:pPr marL="914400" lvl="1" indent="-457200" algn="just">
              <a:spcBef>
                <a:spcPct val="50000"/>
              </a:spcBef>
              <a:buFontTx/>
              <a:buChar char="•"/>
            </a:pPr>
            <a:r>
              <a:rPr lang="en-GB" dirty="0" smtClean="0">
                <a:latin typeface="Times" charset="0"/>
              </a:rPr>
              <a:t>Few will know it as well as you do</a:t>
            </a:r>
          </a:p>
          <a:p>
            <a:pPr marL="457200" indent="-457200" algn="just">
              <a:spcBef>
                <a:spcPct val="50000"/>
              </a:spcBef>
              <a:buFontTx/>
              <a:buChar char="•"/>
            </a:pPr>
            <a:r>
              <a:rPr lang="en-GB" sz="2800" b="1" dirty="0" smtClean="0">
                <a:latin typeface="Times" charset="0"/>
              </a:rPr>
              <a:t>Try to put yourself in the readers‘ position</a:t>
            </a:r>
            <a:endParaRPr lang="de-AT" sz="2800" b="1" dirty="0" smtClean="0">
              <a:latin typeface="Times" charset="0"/>
            </a:endParaRPr>
          </a:p>
          <a:p>
            <a:pPr marL="457200" indent="-457200" algn="just">
              <a:spcBef>
                <a:spcPct val="50000"/>
              </a:spcBef>
              <a:buFontTx/>
              <a:buChar char="•"/>
            </a:pPr>
            <a:r>
              <a:rPr lang="de-AT" sz="2800" b="1" dirty="0" smtClean="0">
                <a:latin typeface="Times" charset="0"/>
              </a:rPr>
              <a:t>Adapt your language to your audience</a:t>
            </a:r>
          </a:p>
          <a:p>
            <a:pPr marL="457200" indent="-457200" algn="just">
              <a:spcBef>
                <a:spcPct val="50000"/>
              </a:spcBef>
              <a:buFontTx/>
              <a:buChar char="•"/>
            </a:pPr>
            <a:r>
              <a:rPr lang="de-AT" sz="2800" b="1" dirty="0" smtClean="0">
                <a:latin typeface="Times" charset="0"/>
              </a:rPr>
              <a:t>Introduce the topic broadly (helps the reader</a:t>
            </a:r>
            <a:r>
              <a:rPr lang="de-AT" sz="2800" b="1" dirty="0" smtClean="0">
                <a:latin typeface="Times" charset="0"/>
              </a:rPr>
              <a:t>)</a:t>
            </a:r>
          </a:p>
          <a:p>
            <a:pPr marL="457200" indent="-457200" algn="just">
              <a:spcBef>
                <a:spcPct val="50000"/>
              </a:spcBef>
              <a:buFontTx/>
              <a:buChar char="•"/>
            </a:pPr>
            <a:r>
              <a:rPr lang="de-AT" sz="2800" b="1" dirty="0" smtClean="0">
                <a:latin typeface="Times" charset="0"/>
              </a:rPr>
              <a:t>Avoid jargon  </a:t>
            </a:r>
            <a:endParaRPr lang="en-GB" sz="2800" b="1" dirty="0" smtClean="0">
              <a:latin typeface="Times" charset="0"/>
            </a:endParaRPr>
          </a:p>
          <a:p>
            <a:pPr marL="457200" indent="-457200" algn="just">
              <a:spcBef>
                <a:spcPct val="50000"/>
              </a:spcBef>
              <a:buNone/>
            </a:pPr>
            <a:endParaRPr lang="de-AT" sz="2800" b="1" dirty="0" smtClean="0">
              <a:latin typeface="Times"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fontScale="92500" lnSpcReduction="10000"/>
          </a:bodyPr>
          <a:lstStyle/>
          <a:p>
            <a:pPr marL="457200" indent="-457200" algn="just">
              <a:spcBef>
                <a:spcPct val="80000"/>
              </a:spcBef>
              <a:buFontTx/>
              <a:buChar char="•"/>
            </a:pPr>
            <a:r>
              <a:rPr lang="de-AT" b="1" dirty="0" smtClean="0">
                <a:latin typeface="Times" charset="0"/>
              </a:rPr>
              <a:t>Keep </a:t>
            </a:r>
            <a:r>
              <a:rPr lang="de-AT" b="1" dirty="0" smtClean="0">
                <a:latin typeface="Times" charset="0"/>
              </a:rPr>
              <a:t>your writing concise and on target</a:t>
            </a:r>
          </a:p>
          <a:p>
            <a:pPr marL="457200" indent="-457200" algn="just">
              <a:spcBef>
                <a:spcPct val="80000"/>
              </a:spcBef>
              <a:buFontTx/>
              <a:buChar char="•"/>
            </a:pPr>
            <a:r>
              <a:rPr lang="de-AT" b="1" dirty="0" smtClean="0">
                <a:latin typeface="Times" charset="0"/>
              </a:rPr>
              <a:t>Use acronyms and abbreviations sparingly</a:t>
            </a:r>
          </a:p>
          <a:p>
            <a:pPr marL="457200" indent="-457200" algn="just">
              <a:spcBef>
                <a:spcPct val="80000"/>
              </a:spcBef>
              <a:buFontTx/>
              <a:buChar char="•"/>
            </a:pPr>
            <a:r>
              <a:rPr lang="de-AT" b="1" dirty="0" smtClean="0">
                <a:latin typeface="Times" charset="0"/>
              </a:rPr>
              <a:t>Is the abbreviation necessary at all!  If it only used once (or twice) then it isn‘t!</a:t>
            </a:r>
          </a:p>
          <a:p>
            <a:pPr marL="457200" indent="-457200" algn="just">
              <a:spcBef>
                <a:spcPct val="80000"/>
              </a:spcBef>
              <a:buFontTx/>
              <a:buChar char="•"/>
            </a:pPr>
            <a:r>
              <a:rPr lang="en-US" b="1" dirty="0" smtClean="0">
                <a:latin typeface="Times" charset="0"/>
              </a:rPr>
              <a:t>Use the </a:t>
            </a:r>
            <a:r>
              <a:rPr lang="en-US" b="1" dirty="0" smtClean="0">
                <a:solidFill>
                  <a:srgbClr val="0070C0"/>
                </a:solidFill>
                <a:latin typeface="Times" charset="0"/>
              </a:rPr>
              <a:t>active voice </a:t>
            </a:r>
            <a:r>
              <a:rPr lang="en-US" b="1" dirty="0" smtClean="0">
                <a:latin typeface="Times" charset="0"/>
              </a:rPr>
              <a:t>as much as possible</a:t>
            </a:r>
          </a:p>
          <a:p>
            <a:pPr marL="457200" indent="-457200" algn="just">
              <a:spcBef>
                <a:spcPct val="80000"/>
              </a:spcBef>
              <a:buFontTx/>
              <a:buChar char="•"/>
            </a:pPr>
            <a:r>
              <a:rPr lang="en-US" b="1" dirty="0" smtClean="0">
                <a:latin typeface="Times" charset="0"/>
              </a:rPr>
              <a:t>Avoid lengthy or unfocused reviews of previous research. </a:t>
            </a:r>
          </a:p>
          <a:p>
            <a:pPr marL="457200" indent="-457200" algn="just">
              <a:spcBef>
                <a:spcPct val="80000"/>
              </a:spcBef>
              <a:buFontTx/>
              <a:buChar char="•"/>
            </a:pPr>
            <a:r>
              <a:rPr lang="en-US" b="1" dirty="0" smtClean="0">
                <a:latin typeface="Times" charset="0"/>
              </a:rPr>
              <a:t>Avoid general reference works</a:t>
            </a:r>
            <a:r>
              <a:rPr lang="en-US" b="1" dirty="0" smtClean="0">
                <a:solidFill>
                  <a:srgbClr val="00B0F0"/>
                </a:solidFill>
                <a:latin typeface="Times" charset="0"/>
              </a:rPr>
              <a:t> such as textbooks</a:t>
            </a:r>
            <a:r>
              <a:rPr lang="en-US" b="1" dirty="0" smtClean="0">
                <a:latin typeface="Times" charset="0"/>
              </a:rPr>
              <a:t>.</a:t>
            </a:r>
          </a:p>
          <a:p>
            <a:pPr marL="457200" indent="-457200" algn="just">
              <a:spcBef>
                <a:spcPct val="80000"/>
              </a:spcBef>
              <a:buFontTx/>
              <a:buChar char="•"/>
            </a:pPr>
            <a:r>
              <a:rPr lang="en-US" dirty="0" smtClean="0">
                <a:latin typeface="Times" charset="0"/>
              </a:rPr>
              <a:t>Define any specialized terms or abbreviations</a:t>
            </a:r>
            <a:endParaRPr lang="en-US" dirty="0" smtClean="0"/>
          </a:p>
          <a:p>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smtClean="0">
                <a:latin typeface="Times New Roman" pitchFamily="18" charset="0"/>
                <a:cs typeface="Times New Roman" pitchFamily="18" charset="0"/>
              </a:rPr>
              <a:t>Advices on the Introduction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763000" cy="5715000"/>
          </a:xfrm>
        </p:spPr>
        <p:txBody>
          <a:bodyPr>
            <a:normAutofit fontScale="55000" lnSpcReduction="20000"/>
          </a:bodyPr>
          <a:lstStyle/>
          <a:p>
            <a:pPr marL="514350" indent="-514350" algn="just">
              <a:lnSpc>
                <a:spcPct val="150000"/>
              </a:lnSpc>
              <a:buFontTx/>
              <a:buAutoNum type="arabicPeriod"/>
            </a:pPr>
            <a:r>
              <a:rPr lang="en-US" b="1" dirty="0" smtClean="0">
                <a:latin typeface="Times" charset="0"/>
              </a:rPr>
              <a:t>The first sentence should briefly and concisely state the question or hypothesis; that is, describe the problem you are addressing and state the purpose of the study. </a:t>
            </a:r>
          </a:p>
          <a:p>
            <a:pPr marL="514350" indent="-514350" algn="just">
              <a:lnSpc>
                <a:spcPct val="150000"/>
              </a:lnSpc>
              <a:buFontTx/>
              <a:buAutoNum type="arabicPeriod"/>
            </a:pPr>
            <a:r>
              <a:rPr lang="en-US" b="1" dirty="0" smtClean="0">
                <a:latin typeface="Times" charset="0"/>
              </a:rPr>
              <a:t>Define the biological or chemical context of the problem:</a:t>
            </a:r>
          </a:p>
          <a:p>
            <a:pPr marL="514350" indent="-514350" algn="just">
              <a:lnSpc>
                <a:spcPct val="150000"/>
              </a:lnSpc>
              <a:buFontTx/>
              <a:buAutoNum type="arabicPeriod"/>
            </a:pPr>
            <a:r>
              <a:rPr lang="en-US" b="1" dirty="0" smtClean="0">
                <a:latin typeface="Times" charset="0"/>
              </a:rPr>
              <a:t>Define obscure terms. </a:t>
            </a:r>
          </a:p>
          <a:p>
            <a:pPr marL="514350" indent="-514350" algn="just">
              <a:lnSpc>
                <a:spcPct val="150000"/>
              </a:lnSpc>
              <a:buFontTx/>
              <a:buAutoNum type="arabicPeriod"/>
            </a:pPr>
            <a:r>
              <a:rPr lang="en-US" b="1" dirty="0" smtClean="0">
                <a:latin typeface="Times" charset="0"/>
              </a:rPr>
              <a:t>Significance: Articulate the importance of the work </a:t>
            </a:r>
          </a:p>
          <a:p>
            <a:pPr marL="514350" indent="-514350" algn="just">
              <a:lnSpc>
                <a:spcPct val="150000"/>
              </a:lnSpc>
              <a:buFontTx/>
              <a:buAutoNum type="arabicPeriod"/>
            </a:pPr>
            <a:r>
              <a:rPr lang="en-US" b="1" dirty="0" smtClean="0">
                <a:latin typeface="Times" charset="0"/>
              </a:rPr>
              <a:t>Don’t use “</a:t>
            </a:r>
            <a:r>
              <a:rPr lang="en-US" b="1" i="1" dirty="0" smtClean="0">
                <a:latin typeface="Times" charset="0"/>
              </a:rPr>
              <a:t>et al.</a:t>
            </a:r>
            <a:r>
              <a:rPr lang="en-US" b="1" dirty="0" smtClean="0">
                <a:latin typeface="Times" charset="0"/>
              </a:rPr>
              <a:t>” in the introduction. Use the term “colleagues” or “co-workers” </a:t>
            </a:r>
          </a:p>
          <a:p>
            <a:pPr marL="514350" indent="-514350" algn="just">
              <a:lnSpc>
                <a:spcPct val="150000"/>
              </a:lnSpc>
              <a:buFontTx/>
              <a:buAutoNum type="arabicPeriod" startAt="6"/>
            </a:pPr>
            <a:r>
              <a:rPr lang="en-US" b="1" dirty="0" smtClean="0">
                <a:latin typeface="Times" charset="0"/>
              </a:rPr>
              <a:t>Short sentences work best. </a:t>
            </a:r>
          </a:p>
          <a:p>
            <a:pPr marL="514350" indent="-514350" algn="just">
              <a:lnSpc>
                <a:spcPct val="150000"/>
              </a:lnSpc>
              <a:buFontTx/>
              <a:buAutoNum type="arabicPeriod" startAt="6"/>
            </a:pPr>
            <a:r>
              <a:rPr lang="en-US" b="1" dirty="0" smtClean="0">
                <a:latin typeface="Times" charset="0"/>
              </a:rPr>
              <a:t>The introduction should answer the following question in the reader’s mind: “Why should I care about this study?” </a:t>
            </a:r>
          </a:p>
          <a:p>
            <a:pPr marL="514350" indent="-514350" algn="just">
              <a:lnSpc>
                <a:spcPct val="150000"/>
              </a:lnSpc>
              <a:buFontTx/>
              <a:buAutoNum type="arabicPeriod" startAt="6"/>
            </a:pPr>
            <a:r>
              <a:rPr lang="en-US" b="1" dirty="0" smtClean="0">
                <a:latin typeface="Times" charset="0"/>
              </a:rPr>
              <a:t>Do not include findings of the present study (preliminary data) in the introduction, if any. Also do not include a detailed discussion of methods or results you expect. </a:t>
            </a:r>
          </a:p>
          <a:p>
            <a:pPr marL="514350" indent="-514350" algn="just">
              <a:lnSpc>
                <a:spcPct val="150000"/>
              </a:lnSpc>
              <a:buFontTx/>
              <a:buAutoNum type="arabicPeriod" startAt="6"/>
            </a:pPr>
            <a:r>
              <a:rPr lang="en-US" b="1" dirty="0" smtClean="0">
                <a:latin typeface="Times" charset="0"/>
              </a:rPr>
              <a:t>Ask yourself: “Is the introduction focused and relevant?” </a:t>
            </a:r>
          </a:p>
        </p:txBody>
      </p:sp>
      <p:sp>
        <p:nvSpPr>
          <p:cNvPr id="4" name="Slide Number Placeholder 3"/>
          <p:cNvSpPr>
            <a:spLocks noGrp="1"/>
          </p:cNvSpPr>
          <p:nvPr>
            <p:ph type="sldNum" sz="quarter" idx="12"/>
          </p:nvPr>
        </p:nvSpPr>
        <p:spPr/>
        <p:txBody>
          <a:bodyPr/>
          <a:lstStyle/>
          <a:p>
            <a:fld id="{750CA511-D75F-422A-ABBC-D6C8FBE0AB7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6019800" cy="487362"/>
          </a:xfrm>
        </p:spPr>
        <p:txBody>
          <a:bodyPr>
            <a:noAutofit/>
          </a:bodyPr>
          <a:lstStyle/>
          <a:p>
            <a:r>
              <a:rPr lang="nl-BE" sz="3200" b="1" dirty="0" smtClean="0">
                <a:latin typeface="Times New Roman" pitchFamily="18" charset="0"/>
                <a:cs typeface="Times New Roman" pitchFamily="18" charset="0"/>
              </a:rPr>
              <a:t/>
            </a:r>
            <a:br>
              <a:rPr lang="nl-BE" sz="3200" b="1" dirty="0" smtClean="0">
                <a:latin typeface="Times New Roman" pitchFamily="18" charset="0"/>
                <a:cs typeface="Times New Roman" pitchFamily="18" charset="0"/>
              </a:rPr>
            </a:br>
            <a:r>
              <a:rPr lang="nl-BE" sz="3200" b="1" dirty="0" smtClean="0">
                <a:latin typeface="Times New Roman" pitchFamily="18" charset="0"/>
                <a:cs typeface="Times New Roman" pitchFamily="18" charset="0"/>
              </a:rPr>
              <a:t>AIMS AND OBJECTIVES</a:t>
            </a:r>
            <a:r>
              <a:rPr lang="es-ES" sz="3200" b="1" dirty="0" smtClean="0">
                <a:latin typeface="Times New Roman" pitchFamily="18" charset="0"/>
                <a:cs typeface="Times New Roman" pitchFamily="18" charset="0"/>
              </a:rPr>
              <a:t/>
            </a:r>
            <a:br>
              <a:rPr lang="es-E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18</a:t>
            </a:fld>
            <a:endParaRPr lang="en-US"/>
          </a:p>
        </p:txBody>
      </p:sp>
      <p:pic>
        <p:nvPicPr>
          <p:cNvPr id="5" name="Picture 9"/>
          <p:cNvPicPr>
            <a:picLocks noChangeAspect="1" noChangeArrowheads="1"/>
          </p:cNvPicPr>
          <p:nvPr/>
        </p:nvPicPr>
        <p:blipFill>
          <a:blip r:embed="rId2"/>
          <a:srcRect/>
          <a:stretch>
            <a:fillRect/>
          </a:stretch>
        </p:blipFill>
        <p:spPr bwMode="auto">
          <a:xfrm>
            <a:off x="304800" y="838200"/>
            <a:ext cx="2743200" cy="2209799"/>
          </a:xfrm>
          <a:prstGeom prst="rect">
            <a:avLst/>
          </a:prstGeom>
          <a:noFill/>
          <a:ln w="9525">
            <a:noFill/>
            <a:miter lim="800000"/>
            <a:headEnd/>
            <a:tailEnd/>
          </a:ln>
        </p:spPr>
      </p:pic>
      <p:sp>
        <p:nvSpPr>
          <p:cNvPr id="6" name="Rectangle 3"/>
          <p:cNvSpPr txBox="1">
            <a:spLocks noChangeArrowheads="1"/>
          </p:cNvSpPr>
          <p:nvPr/>
        </p:nvSpPr>
        <p:spPr bwMode="auto">
          <a:xfrm>
            <a:off x="3352800" y="838200"/>
            <a:ext cx="5638800" cy="4572000"/>
          </a:xfrm>
          <a:prstGeom prst="rect">
            <a:avLst/>
          </a:prstGeom>
          <a:noFill/>
          <a:ln w="9525">
            <a:noFill/>
            <a:miter lim="800000"/>
            <a:headEnd/>
            <a:tailEnd/>
          </a:ln>
        </p:spPr>
        <p:txBody>
          <a:bodyPr/>
          <a:lstStyle/>
          <a:p>
            <a:pPr marL="176213" indent="-176213">
              <a:lnSpc>
                <a:spcPct val="150000"/>
              </a:lnSpc>
              <a:spcBef>
                <a:spcPts val="600"/>
              </a:spcBef>
              <a:buClr>
                <a:schemeClr val="accent1"/>
              </a:buClr>
              <a:buSzPct val="80000"/>
              <a:buFontTx/>
              <a:buChar char="•"/>
              <a:defRPr/>
            </a:pPr>
            <a:r>
              <a:rPr lang="nl-BE" sz="2400" dirty="0">
                <a:latin typeface="Times" pitchFamily="18" charset="0"/>
                <a:cs typeface="+mn-cs"/>
              </a:rPr>
              <a:t>The aims should describe </a:t>
            </a:r>
            <a:r>
              <a:rPr lang="nl-BE" sz="2400" dirty="0">
                <a:solidFill>
                  <a:srgbClr val="0070C0"/>
                </a:solidFill>
                <a:latin typeface="Times" pitchFamily="18" charset="0"/>
                <a:cs typeface="+mn-cs"/>
              </a:rPr>
              <a:t>what you intend to achieve</a:t>
            </a:r>
            <a:r>
              <a:rPr lang="nl-BE" sz="2400" dirty="0">
                <a:latin typeface="Times" pitchFamily="18" charset="0"/>
                <a:cs typeface="+mn-cs"/>
              </a:rPr>
              <a:t> by doing this piece of work. </a:t>
            </a:r>
          </a:p>
          <a:p>
            <a:pPr marL="176213" indent="-176213">
              <a:lnSpc>
                <a:spcPct val="150000"/>
              </a:lnSpc>
              <a:spcBef>
                <a:spcPts val="600"/>
              </a:spcBef>
              <a:buClr>
                <a:schemeClr val="accent1"/>
              </a:buClr>
              <a:buSzPct val="80000"/>
              <a:buFontTx/>
              <a:buChar char="•"/>
              <a:defRPr/>
            </a:pPr>
            <a:r>
              <a:rPr lang="nl-BE" sz="2400" dirty="0">
                <a:latin typeface="Times" pitchFamily="18" charset="0"/>
                <a:cs typeface="+mn-cs"/>
              </a:rPr>
              <a:t>Your objectives are the small steps you need to reach in order to achieve your aim. </a:t>
            </a:r>
          </a:p>
          <a:p>
            <a:pPr marL="176213" indent="-176213">
              <a:lnSpc>
                <a:spcPct val="150000"/>
              </a:lnSpc>
              <a:spcBef>
                <a:spcPts val="600"/>
              </a:spcBef>
              <a:buClr>
                <a:schemeClr val="accent1"/>
              </a:buClr>
              <a:buSzPct val="80000"/>
              <a:buFontTx/>
              <a:buChar char="•"/>
              <a:defRPr/>
            </a:pPr>
            <a:r>
              <a:rPr lang="nl-BE" sz="2400" dirty="0">
                <a:latin typeface="Times" pitchFamily="18" charset="0"/>
                <a:cs typeface="+mn-cs"/>
              </a:rPr>
              <a:t>Aims and objectives should be </a:t>
            </a:r>
            <a:r>
              <a:rPr lang="nl-BE" sz="2400" dirty="0">
                <a:solidFill>
                  <a:srgbClr val="0070C0"/>
                </a:solidFill>
                <a:latin typeface="Times" pitchFamily="18" charset="0"/>
                <a:cs typeface="+mn-cs"/>
              </a:rPr>
              <a:t>realistic, consistent, and link them to methods, timetable, and outcomes.</a:t>
            </a:r>
          </a:p>
        </p:txBody>
      </p:sp>
      <p:sp>
        <p:nvSpPr>
          <p:cNvPr id="7" name="Content Placeholder 2"/>
          <p:cNvSpPr>
            <a:spLocks noGrp="1"/>
          </p:cNvSpPr>
          <p:nvPr>
            <p:ph idx="1"/>
          </p:nvPr>
        </p:nvSpPr>
        <p:spPr>
          <a:xfrm>
            <a:off x="152400" y="2667000"/>
            <a:ext cx="3276600" cy="4038600"/>
          </a:xfrm>
        </p:spPr>
        <p:txBody>
          <a:bodyPr>
            <a:normAutofit fontScale="77500" lnSpcReduction="20000"/>
          </a:bodyPr>
          <a:lstStyle/>
          <a:p>
            <a:pPr marL="342900" indent="-342900">
              <a:spcBef>
                <a:spcPct val="20000"/>
              </a:spcBef>
              <a:buClr>
                <a:schemeClr val="accent2"/>
              </a:buClr>
              <a:buFont typeface="Wingdings" pitchFamily="2" charset="2"/>
              <a:buChar char="l"/>
              <a:defRPr/>
            </a:pPr>
            <a:r>
              <a:rPr kumimoji="1" lang="en-US" sz="2400" b="1" dirty="0" smtClean="0">
                <a:latin typeface="Times" pitchFamily="18" charset="0"/>
              </a:rPr>
              <a:t>OBJECTIVE: what the project is trying to achieve. Objectives should be </a:t>
            </a:r>
            <a:r>
              <a:rPr kumimoji="1" lang="en-US" sz="2400" b="1" dirty="0" smtClean="0">
                <a:solidFill>
                  <a:schemeClr val="hlink"/>
                </a:solidFill>
                <a:latin typeface="Times" pitchFamily="18" charset="0"/>
              </a:rPr>
              <a:t>SMART</a:t>
            </a:r>
            <a:endParaRPr kumimoji="1" lang="en-US" sz="2400" b="1" dirty="0" smtClean="0">
              <a:latin typeface="Times" pitchFamily="18" charset="0"/>
            </a:endParaRPr>
          </a:p>
          <a:p>
            <a:pPr marL="342900" indent="-342900">
              <a:spcBef>
                <a:spcPct val="20000"/>
              </a:spcBef>
              <a:buClr>
                <a:schemeClr val="accent2"/>
              </a:buClr>
              <a:buFont typeface="Wingdings 2" pitchFamily="18" charset="2"/>
              <a:buNone/>
              <a:defRPr/>
            </a:pPr>
            <a:r>
              <a:rPr kumimoji="1" lang="en-US" sz="2400" b="1" dirty="0" smtClean="0">
                <a:solidFill>
                  <a:schemeClr val="hlink"/>
                </a:solidFill>
                <a:latin typeface="Times" pitchFamily="18" charset="0"/>
              </a:rPr>
              <a:t>		S</a:t>
            </a:r>
            <a:r>
              <a:rPr kumimoji="1" lang="en-US" sz="2400" b="1" dirty="0" smtClean="0">
                <a:latin typeface="Times" pitchFamily="18" charset="0"/>
              </a:rPr>
              <a:t>pecific</a:t>
            </a:r>
          </a:p>
          <a:p>
            <a:pPr marL="342900" indent="-342900">
              <a:spcBef>
                <a:spcPct val="20000"/>
              </a:spcBef>
              <a:buClr>
                <a:schemeClr val="accent2"/>
              </a:buClr>
              <a:buFont typeface="Wingdings 2" pitchFamily="18" charset="2"/>
              <a:buNone/>
              <a:defRPr/>
            </a:pPr>
            <a:r>
              <a:rPr kumimoji="1" lang="en-US" sz="2400" b="1" dirty="0" smtClean="0">
                <a:latin typeface="Times" pitchFamily="18" charset="0"/>
              </a:rPr>
              <a:t>		</a:t>
            </a:r>
            <a:r>
              <a:rPr kumimoji="1" lang="en-US" sz="2400" b="1" dirty="0" smtClean="0">
                <a:solidFill>
                  <a:schemeClr val="hlink"/>
                </a:solidFill>
                <a:latin typeface="Times" pitchFamily="18" charset="0"/>
              </a:rPr>
              <a:t>M</a:t>
            </a:r>
            <a:r>
              <a:rPr kumimoji="1" lang="en-US" sz="2400" b="1" dirty="0" smtClean="0">
                <a:latin typeface="Times" pitchFamily="18" charset="0"/>
              </a:rPr>
              <a:t>easurable</a:t>
            </a:r>
          </a:p>
          <a:p>
            <a:pPr marL="342900" indent="-342900">
              <a:spcBef>
                <a:spcPct val="20000"/>
              </a:spcBef>
              <a:buClr>
                <a:schemeClr val="accent2"/>
              </a:buClr>
              <a:buFont typeface="Wingdings 2" pitchFamily="18" charset="2"/>
              <a:buNone/>
              <a:defRPr/>
            </a:pPr>
            <a:r>
              <a:rPr kumimoji="1" lang="en-US" sz="2400" b="1" dirty="0" smtClean="0">
                <a:latin typeface="Times" pitchFamily="18" charset="0"/>
              </a:rPr>
              <a:t>		</a:t>
            </a:r>
            <a:r>
              <a:rPr kumimoji="1" lang="en-US" sz="2400" b="1" dirty="0" smtClean="0">
                <a:solidFill>
                  <a:schemeClr val="hlink"/>
                </a:solidFill>
                <a:latin typeface="Times" pitchFamily="18" charset="0"/>
              </a:rPr>
              <a:t>A</a:t>
            </a:r>
            <a:r>
              <a:rPr kumimoji="1" lang="en-US" sz="2400" b="1" dirty="0" smtClean="0">
                <a:latin typeface="Times" pitchFamily="18" charset="0"/>
              </a:rPr>
              <a:t>ttainable</a:t>
            </a:r>
          </a:p>
          <a:p>
            <a:pPr marL="342900" indent="-342900">
              <a:spcBef>
                <a:spcPct val="20000"/>
              </a:spcBef>
              <a:buClr>
                <a:schemeClr val="accent2"/>
              </a:buClr>
              <a:buFont typeface="Wingdings 2" pitchFamily="18" charset="2"/>
              <a:buNone/>
              <a:defRPr/>
            </a:pPr>
            <a:r>
              <a:rPr kumimoji="1" lang="en-US" sz="2400" b="1" dirty="0" smtClean="0">
                <a:latin typeface="Times" pitchFamily="18" charset="0"/>
              </a:rPr>
              <a:t>		</a:t>
            </a:r>
            <a:r>
              <a:rPr kumimoji="1" lang="en-US" sz="2400" b="1" dirty="0" smtClean="0">
                <a:solidFill>
                  <a:schemeClr val="hlink"/>
                </a:solidFill>
                <a:latin typeface="Times" pitchFamily="18" charset="0"/>
              </a:rPr>
              <a:t>R</a:t>
            </a:r>
            <a:r>
              <a:rPr kumimoji="1" lang="en-US" sz="2400" b="1" dirty="0" smtClean="0">
                <a:latin typeface="Times" pitchFamily="18" charset="0"/>
              </a:rPr>
              <a:t>ealistic</a:t>
            </a:r>
          </a:p>
          <a:p>
            <a:pPr marL="342900" indent="-342900">
              <a:spcBef>
                <a:spcPct val="20000"/>
              </a:spcBef>
              <a:buClr>
                <a:schemeClr val="accent2"/>
              </a:buClr>
              <a:buFont typeface="Wingdings 2" pitchFamily="18" charset="2"/>
              <a:buNone/>
              <a:defRPr/>
            </a:pPr>
            <a:r>
              <a:rPr kumimoji="1" lang="en-US" sz="2400" b="1" dirty="0" smtClean="0">
                <a:latin typeface="Times" pitchFamily="18" charset="0"/>
              </a:rPr>
              <a:t>		</a:t>
            </a:r>
            <a:r>
              <a:rPr kumimoji="1" lang="en-US" sz="2400" b="1" dirty="0" smtClean="0">
                <a:solidFill>
                  <a:schemeClr val="hlink"/>
                </a:solidFill>
                <a:latin typeface="Times" pitchFamily="18" charset="0"/>
              </a:rPr>
              <a:t>T</a:t>
            </a:r>
            <a:r>
              <a:rPr kumimoji="1" lang="en-US" sz="2400" b="1" dirty="0" smtClean="0">
                <a:latin typeface="Times" pitchFamily="18" charset="0"/>
              </a:rPr>
              <a:t>ime bound</a:t>
            </a:r>
            <a:endParaRPr lang="en-US" sz="2400" dirty="0" smtClean="0">
              <a:solidFill>
                <a:srgbClr val="000000"/>
              </a:solidFill>
              <a:latin typeface="Times" pitchFamily="18" charset="0"/>
              <a:cs typeface="Times New Roman" pitchFamily="18" charset="0"/>
            </a:endParaRPr>
          </a:p>
          <a:p>
            <a:pPr marL="342900" indent="-342900" algn="just">
              <a:lnSpc>
                <a:spcPct val="120000"/>
              </a:lnSpc>
              <a:spcBef>
                <a:spcPct val="20000"/>
              </a:spcBef>
              <a:buFontTx/>
              <a:buChar char="•"/>
              <a:defRPr/>
            </a:pPr>
            <a:r>
              <a:rPr lang="en-US" sz="2400" dirty="0" smtClean="0">
                <a:latin typeface="Times" pitchFamily="18" charset="0"/>
                <a:cs typeface="Times New Roman" pitchFamily="18" charset="0"/>
              </a:rPr>
              <a:t>Must state what action will be performed and what will be accomplished</a:t>
            </a:r>
          </a:p>
          <a:p>
            <a:pPr marL="342900" indent="-342900" algn="just">
              <a:lnSpc>
                <a:spcPct val="120000"/>
              </a:lnSpc>
              <a:spcBef>
                <a:spcPct val="20000"/>
              </a:spcBef>
              <a:buFontTx/>
              <a:buChar char="•"/>
              <a:defRPr/>
            </a:pPr>
            <a:r>
              <a:rPr lang="en-US" sz="2400" b="1" dirty="0" smtClean="0">
                <a:latin typeface="Times" pitchFamily="18" charset="0"/>
              </a:rPr>
              <a:t>I will do A, so I can accomplish B</a:t>
            </a:r>
          </a:p>
          <a:p>
            <a:pPr>
              <a:defRPr/>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dirty="0" smtClean="0">
                <a:solidFill>
                  <a:srgbClr val="003399"/>
                </a:solidFill>
                <a:effectLst>
                  <a:outerShdw blurRad="38100" dist="38100" dir="2700000" algn="tl">
                    <a:srgbClr val="C0C0C0"/>
                  </a:outerShdw>
                </a:effectLst>
                <a:latin typeface="Times" pitchFamily="18" charset="0"/>
              </a:rPr>
              <a:t/>
            </a:r>
            <a:br>
              <a:rPr lang="en-GB" dirty="0" smtClean="0">
                <a:solidFill>
                  <a:srgbClr val="003399"/>
                </a:solidFill>
                <a:effectLst>
                  <a:outerShdw blurRad="38100" dist="38100" dir="2700000" algn="tl">
                    <a:srgbClr val="C0C0C0"/>
                  </a:outerShdw>
                </a:effectLst>
                <a:latin typeface="Times" pitchFamily="18" charset="0"/>
              </a:rPr>
            </a:br>
            <a:r>
              <a:rPr lang="en-GB" sz="3600" b="1" dirty="0" smtClean="0">
                <a:latin typeface="Times New Roman" pitchFamily="18" charset="0"/>
                <a:cs typeface="Times New Roman" pitchFamily="18" charset="0"/>
              </a:rPr>
              <a:t>LITERATURE REVIEW</a:t>
            </a:r>
            <a:r>
              <a:rPr lang="en-GB" dirty="0" smtClean="0">
                <a:solidFill>
                  <a:srgbClr val="003399"/>
                </a:solidFill>
                <a:effectLst>
                  <a:outerShdw blurRad="38100" dist="38100" dir="2700000" algn="tl">
                    <a:srgbClr val="C0C0C0"/>
                  </a:outerShdw>
                </a:effectLst>
                <a:latin typeface="Times" pitchFamily="18" charset="0"/>
              </a:rPr>
              <a:t/>
            </a:r>
            <a:br>
              <a:rPr lang="en-GB" dirty="0" smtClean="0">
                <a:solidFill>
                  <a:srgbClr val="003399"/>
                </a:solidFill>
                <a:effectLst>
                  <a:outerShdw blurRad="38100" dist="38100" dir="2700000" algn="tl">
                    <a:srgbClr val="C0C0C0"/>
                  </a:outerShdw>
                </a:effectLst>
                <a:latin typeface="Times" pitchFamily="18" charset="0"/>
              </a:rPr>
            </a:br>
            <a:endParaRPr lang="en-US" dirty="0"/>
          </a:p>
        </p:txBody>
      </p:sp>
      <p:sp>
        <p:nvSpPr>
          <p:cNvPr id="3" name="Content Placeholder 2"/>
          <p:cNvSpPr>
            <a:spLocks noGrp="1"/>
          </p:cNvSpPr>
          <p:nvPr>
            <p:ph idx="1"/>
          </p:nvPr>
        </p:nvSpPr>
        <p:spPr>
          <a:xfrm>
            <a:off x="152400" y="762000"/>
            <a:ext cx="8839200" cy="5867400"/>
          </a:xfrm>
        </p:spPr>
        <p:txBody>
          <a:bodyPr>
            <a:noAutofit/>
          </a:bodyPr>
          <a:lstStyle/>
          <a:p>
            <a:pPr>
              <a:lnSpc>
                <a:spcPct val="150000"/>
              </a:lnSpc>
              <a:buFontTx/>
              <a:buChar char="•"/>
            </a:pPr>
            <a:r>
              <a:rPr lang="en-GB" sz="2800" dirty="0" smtClean="0">
                <a:latin typeface="Times New Roman" pitchFamily="18" charset="0"/>
                <a:cs typeface="Times New Roman" pitchFamily="18" charset="0"/>
              </a:rPr>
              <a:t>Is a classification and evaluation of what accredited scholars and researchers have written on a topic.</a:t>
            </a:r>
            <a:endParaRPr lang="es-ES" sz="2800" dirty="0" smtClean="0">
              <a:latin typeface="Times New Roman" pitchFamily="18" charset="0"/>
              <a:cs typeface="Times New Roman" pitchFamily="18" charset="0"/>
            </a:endParaRPr>
          </a:p>
          <a:p>
            <a:pPr>
              <a:lnSpc>
                <a:spcPct val="150000"/>
              </a:lnSpc>
              <a:buFontTx/>
              <a:buChar char="•"/>
            </a:pPr>
            <a:r>
              <a:rPr lang="en-GB" sz="2800" dirty="0" smtClean="0">
                <a:latin typeface="Times New Roman" pitchFamily="18" charset="0"/>
                <a:cs typeface="Times New Roman" pitchFamily="18" charset="0"/>
              </a:rPr>
              <a:t>Recognize relevant information what literature exists, </a:t>
            </a:r>
            <a:r>
              <a:rPr lang="es-ES" sz="2800" dirty="0" smtClean="0">
                <a:latin typeface="Times New Roman" pitchFamily="18" charset="0"/>
                <a:cs typeface="Times New Roman" pitchFamily="18" charset="0"/>
              </a:rPr>
              <a:t>and </a:t>
            </a:r>
            <a:r>
              <a:rPr lang="en-GB" sz="2800" dirty="0" smtClean="0">
                <a:latin typeface="Times New Roman" pitchFamily="18" charset="0"/>
                <a:cs typeface="Times New Roman" pitchFamily="18" charset="0"/>
              </a:rPr>
              <a:t>your informed evaluation of the literature.</a:t>
            </a:r>
          </a:p>
          <a:p>
            <a:pPr>
              <a:lnSpc>
                <a:spcPct val="150000"/>
              </a:lnSpc>
              <a:buFontTx/>
              <a:buChar char="•"/>
            </a:pPr>
            <a:r>
              <a:rPr lang="en-GB" sz="2800" dirty="0" smtClean="0">
                <a:latin typeface="Times New Roman" pitchFamily="18" charset="0"/>
                <a:cs typeface="Times New Roman" pitchFamily="18" charset="0"/>
              </a:rPr>
              <a:t>Is organized according to a guiding concept such as your research objective, thesis, or the problem/issue you wish to address. </a:t>
            </a:r>
          </a:p>
          <a:p>
            <a:pPr>
              <a:lnSpc>
                <a:spcPct val="150000"/>
              </a:lnSpc>
              <a:buFontTx/>
              <a:buChar char="•"/>
            </a:pPr>
            <a:r>
              <a:rPr lang="en-US" sz="2800" dirty="0" smtClean="0">
                <a:latin typeface="Times New Roman" pitchFamily="18" charset="0"/>
                <a:cs typeface="Times New Roman" pitchFamily="18" charset="0"/>
              </a:rPr>
              <a:t>A literature review must develop questions for further research.</a:t>
            </a:r>
          </a:p>
          <a:p>
            <a:pPr>
              <a:lnSpc>
                <a:spcPct val="150000"/>
              </a:lnSpc>
              <a:buFontTx/>
              <a:buChar char="•"/>
            </a:pPr>
            <a:endParaRPr lang="en-GB" sz="2800" dirty="0" smtClean="0">
              <a:latin typeface="Times New Roman" pitchFamily="18" charset="0"/>
              <a:cs typeface="Times New Roman" pitchFamily="18" charset="0"/>
            </a:endParaRPr>
          </a:p>
          <a:p>
            <a:pPr>
              <a:lnSpc>
                <a:spcPct val="150000"/>
              </a:lnSpc>
              <a:buFontTx/>
              <a:buChar char="•"/>
            </a:pPr>
            <a:endParaRPr lang="es-ES" sz="2800" dirty="0" smtClean="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b="1" dirty="0" smtClean="0">
                <a:solidFill>
                  <a:schemeClr val="tx2">
                    <a:tint val="100000"/>
                    <a:shade val="90000"/>
                    <a:satMod val="250000"/>
                    <a:alpha val="100000"/>
                  </a:schemeClr>
                </a:solidFill>
                <a:latin typeface="Times" pitchFamily="18" charset="0"/>
              </a:rPr>
              <a:t>Scientific Research Writing</a:t>
            </a:r>
            <a:endParaRPr lang="en-US" sz="3600" dirty="0"/>
          </a:p>
        </p:txBody>
      </p:sp>
      <p:sp>
        <p:nvSpPr>
          <p:cNvPr id="3" name="Content Placeholder 2"/>
          <p:cNvSpPr>
            <a:spLocks noGrp="1"/>
          </p:cNvSpPr>
          <p:nvPr>
            <p:ph idx="1"/>
          </p:nvPr>
        </p:nvSpPr>
        <p:spPr>
          <a:xfrm>
            <a:off x="152400" y="685800"/>
            <a:ext cx="8763000" cy="5943600"/>
          </a:xfrm>
        </p:spPr>
        <p:txBody>
          <a:bodyPr>
            <a:noAutofit/>
          </a:bodyPr>
          <a:lstStyle/>
          <a:p>
            <a:pPr marL="273050" indent="-273050">
              <a:lnSpc>
                <a:spcPct val="150000"/>
              </a:lnSpc>
              <a:spcBef>
                <a:spcPct val="0"/>
              </a:spcBef>
              <a:buFont typeface="Wingdings" pitchFamily="2" charset="2"/>
              <a:buChar char="v"/>
            </a:pPr>
            <a:r>
              <a:rPr lang="en-US" sz="2400" dirty="0" smtClean="0">
                <a:latin typeface="Times New Roman" pitchFamily="18" charset="0"/>
                <a:cs typeface="Times New Roman" pitchFamily="18" charset="0"/>
              </a:rPr>
              <a:t>Scientific Research Writing is the communication between author(s) and readers in indirect way.</a:t>
            </a:r>
          </a:p>
          <a:p>
            <a:pPr marL="273050" indent="-273050">
              <a:lnSpc>
                <a:spcPct val="150000"/>
              </a:lnSpc>
              <a:spcBef>
                <a:spcPct val="0"/>
              </a:spcBef>
              <a:buFont typeface="Wingdings" pitchFamily="2" charset="2"/>
              <a:buChar char="Ø"/>
            </a:pPr>
            <a:r>
              <a:rPr lang="en-US" sz="2400" dirty="0" smtClean="0">
                <a:latin typeface="Times New Roman" pitchFamily="18" charset="0"/>
                <a:cs typeface="Times New Roman" pitchFamily="18" charset="0"/>
              </a:rPr>
              <a:t>One does not write to himself/herself, writing is targeted for the benefit of others.</a:t>
            </a:r>
          </a:p>
          <a:p>
            <a:pPr marL="273050" indent="-273050">
              <a:lnSpc>
                <a:spcPct val="150000"/>
              </a:lnSpc>
              <a:spcBef>
                <a:spcPct val="0"/>
              </a:spcBef>
              <a:buFont typeface="Wingdings" pitchFamily="2" charset="2"/>
              <a:buChar char="Ø"/>
            </a:pPr>
            <a:r>
              <a:rPr lang="en-US" sz="2400" dirty="0" smtClean="0">
                <a:latin typeface="Times New Roman" pitchFamily="18" charset="0"/>
                <a:cs typeface="Times New Roman" pitchFamily="18" charset="0"/>
              </a:rPr>
              <a:t>Focus on the need of the reader, not on the writer’s desire.</a:t>
            </a:r>
          </a:p>
          <a:p>
            <a:pPr marL="273050" indent="-273050">
              <a:lnSpc>
                <a:spcPct val="150000"/>
              </a:lnSpc>
              <a:spcBef>
                <a:spcPct val="0"/>
              </a:spcBef>
              <a:buFont typeface="Wingdings" pitchFamily="2" charset="2"/>
              <a:buChar char="Ø"/>
            </a:pPr>
            <a:r>
              <a:rPr lang="en-US" sz="2400" dirty="0" smtClean="0">
                <a:latin typeface="Times New Roman" pitchFamily="18" charset="0"/>
                <a:cs typeface="Times New Roman" pitchFamily="18" charset="0"/>
              </a:rPr>
              <a:t>The key to making writing informative is organization.</a:t>
            </a:r>
          </a:p>
          <a:p>
            <a:pPr marL="273050" indent="-273050">
              <a:lnSpc>
                <a:spcPct val="150000"/>
              </a:lnSpc>
              <a:spcBef>
                <a:spcPct val="0"/>
              </a:spcBef>
              <a:buFont typeface="Wingdings" pitchFamily="2" charset="2"/>
              <a:buChar char="Ø"/>
            </a:pPr>
            <a:r>
              <a:rPr lang="en-US" sz="2400" dirty="0" smtClean="0">
                <a:latin typeface="Times New Roman" pitchFamily="18" charset="0"/>
                <a:cs typeface="Times New Roman" pitchFamily="18" charset="0"/>
              </a:rPr>
              <a:t>It begins with proposal writing</a:t>
            </a:r>
          </a:p>
          <a:p>
            <a:pPr marL="273050" indent="-273050">
              <a:lnSpc>
                <a:spcPct val="150000"/>
              </a:lnSpc>
              <a:spcBef>
                <a:spcPct val="0"/>
              </a:spcBef>
              <a:buFont typeface="Wingdings" pitchFamily="2" charset="2"/>
              <a:buChar char="v"/>
            </a:pPr>
            <a:r>
              <a:rPr lang="en-MY" sz="2400" b="1" dirty="0" smtClean="0">
                <a:latin typeface="Times New Roman" pitchFamily="18" charset="0"/>
                <a:cs typeface="Times New Roman" pitchFamily="18" charset="0"/>
              </a:rPr>
              <a:t>Research paper:</a:t>
            </a:r>
            <a:r>
              <a:rPr lang="en-MY" sz="2400" dirty="0" smtClean="0">
                <a:latin typeface="Times New Roman" pitchFamily="18" charset="0"/>
                <a:cs typeface="Times New Roman" pitchFamily="18" charset="0"/>
              </a:rPr>
              <a:t> is written to record a particular topic in an academic area of arts/sciences/social sciences. It is detailed and follow a strict format of referencing, books/papers/or other reliable sources.</a:t>
            </a:r>
            <a:endParaRPr lang="en-US"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dirty="0" smtClean="0">
                <a:solidFill>
                  <a:srgbClr val="003399"/>
                </a:solidFill>
                <a:effectLst>
                  <a:outerShdw blurRad="38100" dist="38100" dir="2700000" algn="tl">
                    <a:srgbClr val="C0C0C0"/>
                  </a:outerShdw>
                </a:effectLst>
              </a:rPr>
              <a:t/>
            </a:r>
            <a:br>
              <a:rPr lang="en-GB" dirty="0" smtClean="0">
                <a:solidFill>
                  <a:srgbClr val="003399"/>
                </a:solidFill>
                <a:effectLst>
                  <a:outerShdw blurRad="38100" dist="38100" dir="2700000" algn="tl">
                    <a:srgbClr val="C0C0C0"/>
                  </a:outerShdw>
                </a:effectLst>
              </a:rPr>
            </a:br>
            <a:r>
              <a:rPr lang="en-GB" sz="3600" b="1" dirty="0" smtClean="0">
                <a:latin typeface="Times New Roman" pitchFamily="18" charset="0"/>
                <a:cs typeface="Times New Roman" pitchFamily="18" charset="0"/>
              </a:rPr>
              <a:t>Questions to Ask Yourself</a:t>
            </a:r>
            <a:br>
              <a:rPr lang="en-GB" sz="3600"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867400"/>
          </a:xfrm>
        </p:spPr>
        <p:txBody>
          <a:bodyPr>
            <a:noAutofit/>
          </a:bodyPr>
          <a:lstStyle/>
          <a:p>
            <a:pPr marL="533400" indent="-533400">
              <a:buFontTx/>
              <a:buChar char="•"/>
            </a:pPr>
            <a:r>
              <a:rPr lang="en-GB" sz="2000" dirty="0" smtClean="0">
                <a:latin typeface="Times New Roman" pitchFamily="18" charset="0"/>
                <a:cs typeface="Times New Roman" pitchFamily="18" charset="0"/>
              </a:rPr>
              <a:t>Do I have a specific question which my literature review helps to define?</a:t>
            </a:r>
          </a:p>
          <a:p>
            <a:pPr marL="533400" indent="-533400">
              <a:buFontTx/>
              <a:buChar char="•"/>
            </a:pPr>
            <a:r>
              <a:rPr lang="en-GB" sz="2000" dirty="0" smtClean="0">
                <a:latin typeface="Times New Roman" pitchFamily="18" charset="0"/>
                <a:cs typeface="Times New Roman" pitchFamily="18" charset="0"/>
              </a:rPr>
              <a:t>What type of literature review am I conducting? </a:t>
            </a:r>
            <a:endParaRPr lang="es-ES" sz="2000" dirty="0" smtClean="0">
              <a:latin typeface="Times New Roman" pitchFamily="18" charset="0"/>
              <a:cs typeface="Times New Roman" pitchFamily="18" charset="0"/>
            </a:endParaRPr>
          </a:p>
          <a:p>
            <a:pPr marL="533400" indent="-533400">
              <a:buFontTx/>
              <a:buChar char="•"/>
            </a:pPr>
            <a:r>
              <a:rPr lang="en-GB" sz="2000" dirty="0" smtClean="0">
                <a:latin typeface="Times New Roman" pitchFamily="18" charset="0"/>
                <a:cs typeface="Times New Roman" pitchFamily="18" charset="0"/>
              </a:rPr>
              <a:t>How good are my information seeking skills? </a:t>
            </a:r>
          </a:p>
          <a:p>
            <a:pPr marL="533400" indent="-533400">
              <a:buFontTx/>
              <a:buChar char="•"/>
            </a:pPr>
            <a:r>
              <a:rPr lang="en-GB" sz="2000" dirty="0" smtClean="0">
                <a:latin typeface="Times New Roman" pitchFamily="18" charset="0"/>
                <a:cs typeface="Times New Roman" pitchFamily="18" charset="0"/>
              </a:rPr>
              <a:t>Is there a specific relationship between the literature I've chosen to review and the problem I've formulated?</a:t>
            </a:r>
          </a:p>
          <a:p>
            <a:pPr marL="533400" indent="-533400">
              <a:buFontTx/>
              <a:buChar char="•"/>
            </a:pPr>
            <a:r>
              <a:rPr lang="en-GB" sz="2000" dirty="0" smtClean="0">
                <a:latin typeface="Times New Roman" pitchFamily="18" charset="0"/>
                <a:cs typeface="Times New Roman" pitchFamily="18" charset="0"/>
              </a:rPr>
              <a:t>Have I critically analyzed the literature I use? </a:t>
            </a:r>
            <a:endParaRPr lang="es-ES" sz="2000" dirty="0" smtClean="0">
              <a:latin typeface="Times New Roman" pitchFamily="18" charset="0"/>
              <a:cs typeface="Times New Roman" pitchFamily="18" charset="0"/>
            </a:endParaRPr>
          </a:p>
          <a:p>
            <a:pPr marL="533400" indent="-533400">
              <a:buFontTx/>
              <a:buChar char="•"/>
            </a:pPr>
            <a:r>
              <a:rPr lang="en-GB" sz="2000" dirty="0" smtClean="0">
                <a:latin typeface="Times New Roman" pitchFamily="18" charset="0"/>
                <a:cs typeface="Times New Roman" pitchFamily="18" charset="0"/>
              </a:rPr>
              <a:t>Have I cited and discussed studies contrary to my perspective?</a:t>
            </a:r>
          </a:p>
          <a:p>
            <a:pPr marL="533400" indent="-533400">
              <a:buFontTx/>
              <a:buChar char="•"/>
            </a:pPr>
            <a:r>
              <a:rPr lang="en-GB" sz="2000" dirty="0" smtClean="0">
                <a:latin typeface="Times New Roman" pitchFamily="18" charset="0"/>
                <a:cs typeface="Times New Roman" pitchFamily="18" charset="0"/>
              </a:rPr>
              <a:t>Will the reader find my literature review relevant, appropriate, and useful?</a:t>
            </a:r>
          </a:p>
          <a:p>
            <a:pPr marL="533400" indent="-533400">
              <a:lnSpc>
                <a:spcPct val="120000"/>
              </a:lnSpc>
              <a:buFontTx/>
              <a:buChar char="•"/>
            </a:pPr>
            <a:r>
              <a:rPr lang="en-GB" sz="2000" dirty="0" smtClean="0">
                <a:latin typeface="Times New Roman" pitchFamily="18" charset="0"/>
                <a:cs typeface="Times New Roman" pitchFamily="18" charset="0"/>
              </a:rPr>
              <a:t>What were the authors trying to discover? </a:t>
            </a:r>
          </a:p>
          <a:p>
            <a:pPr marL="533400" indent="-533400">
              <a:lnSpc>
                <a:spcPct val="120000"/>
              </a:lnSpc>
              <a:buFontTx/>
              <a:buChar char="•"/>
            </a:pPr>
            <a:r>
              <a:rPr lang="en-GB" sz="2000" dirty="0" smtClean="0">
                <a:latin typeface="Times New Roman" pitchFamily="18" charset="0"/>
                <a:cs typeface="Times New Roman" pitchFamily="18" charset="0"/>
              </a:rPr>
              <a:t>How was the data collected? </a:t>
            </a:r>
          </a:p>
          <a:p>
            <a:pPr marL="533400" indent="-533400">
              <a:lnSpc>
                <a:spcPct val="120000"/>
              </a:lnSpc>
              <a:buFontTx/>
              <a:buChar char="•"/>
            </a:pPr>
            <a:r>
              <a:rPr lang="en-GB" sz="2000" dirty="0" smtClean="0">
                <a:latin typeface="Times New Roman" pitchFamily="18" charset="0"/>
                <a:cs typeface="Times New Roman" pitchFamily="18" charset="0"/>
              </a:rPr>
              <a:t>What information do you have on the sample? </a:t>
            </a:r>
          </a:p>
          <a:p>
            <a:pPr marL="533400" indent="-533400">
              <a:lnSpc>
                <a:spcPct val="120000"/>
              </a:lnSpc>
              <a:buFontTx/>
              <a:buChar char="•"/>
            </a:pPr>
            <a:r>
              <a:rPr lang="en-GB" sz="2000" dirty="0" smtClean="0">
                <a:latin typeface="Times New Roman" pitchFamily="18" charset="0"/>
                <a:cs typeface="Times New Roman" pitchFamily="18" charset="0"/>
              </a:rPr>
              <a:t>What was measured and what were the results? </a:t>
            </a:r>
          </a:p>
          <a:p>
            <a:pPr marL="533400" indent="-533400">
              <a:lnSpc>
                <a:spcPct val="120000"/>
              </a:lnSpc>
              <a:buFontTx/>
              <a:buChar char="•"/>
            </a:pPr>
            <a:r>
              <a:rPr lang="en-GB" sz="2000" dirty="0" smtClean="0">
                <a:latin typeface="Times New Roman" pitchFamily="18" charset="0"/>
                <a:cs typeface="Times New Roman" pitchFamily="18" charset="0"/>
              </a:rPr>
              <a:t>What do the authors conclude and to what do they attribute their findings? </a:t>
            </a:r>
          </a:p>
          <a:p>
            <a:pPr marL="533400" indent="-533400">
              <a:lnSpc>
                <a:spcPct val="120000"/>
              </a:lnSpc>
              <a:buFontTx/>
              <a:buChar char="•"/>
            </a:pPr>
            <a:r>
              <a:rPr lang="en-GB" sz="2000" dirty="0" smtClean="0">
                <a:latin typeface="Times New Roman" pitchFamily="18" charset="0"/>
                <a:cs typeface="Times New Roman" pitchFamily="18" charset="0"/>
              </a:rPr>
              <a:t>Can you accept the findings as true? </a:t>
            </a:r>
          </a:p>
          <a:p>
            <a:pPr marL="533400" indent="-533400">
              <a:lnSpc>
                <a:spcPct val="120000"/>
              </a:lnSpc>
              <a:buFontTx/>
              <a:buChar char="•"/>
            </a:pPr>
            <a:r>
              <a:rPr lang="en-GB" sz="2000" dirty="0" smtClean="0">
                <a:latin typeface="Times New Roman" pitchFamily="18" charset="0"/>
                <a:cs typeface="Times New Roman" pitchFamily="18" charset="0"/>
              </a:rPr>
              <a:t>How can you apply these findings to your own work? </a:t>
            </a:r>
          </a:p>
        </p:txBody>
      </p:sp>
      <p:sp>
        <p:nvSpPr>
          <p:cNvPr id="4" name="Slide Number Placeholder 3"/>
          <p:cNvSpPr>
            <a:spLocks noGrp="1"/>
          </p:cNvSpPr>
          <p:nvPr>
            <p:ph type="sldNum" sz="quarter" idx="12"/>
          </p:nvPr>
        </p:nvSpPr>
        <p:spPr/>
        <p:txBody>
          <a:bodyPr/>
          <a:lstStyle/>
          <a:p>
            <a:fld id="{750CA511-D75F-422A-ABBC-D6C8FBE0AB7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just"/>
            <a:r>
              <a:rPr lang="en-US" sz="2000" dirty="0" smtClean="0"/>
              <a:t/>
            </a:r>
            <a:br>
              <a:rPr lang="en-US" sz="2000" dirty="0" smtClean="0"/>
            </a:br>
            <a:r>
              <a:rPr lang="en-US" sz="2000" b="1" i="1" dirty="0" smtClean="0">
                <a:latin typeface="Times New Roman" pitchFamily="18" charset="0"/>
                <a:cs typeface="Times New Roman" pitchFamily="18" charset="0"/>
              </a:rPr>
              <a:t>MATERIALS AND METHODS (</a:t>
            </a:r>
            <a:r>
              <a:rPr lang="en-US" sz="2000" b="1" dirty="0" smtClean="0">
                <a:latin typeface="Times New Roman" pitchFamily="18" charset="0"/>
                <a:cs typeface="Times New Roman" pitchFamily="18" charset="0"/>
              </a:rPr>
              <a:t>EXPERIMENTAL SECTION)</a:t>
            </a:r>
            <a:r>
              <a:rPr lang="en-US" sz="2000" dirty="0" smtClean="0"/>
              <a:t/>
            </a:r>
            <a:br>
              <a:rPr lang="en-US" sz="2000" dirty="0" smtClean="0"/>
            </a:br>
            <a:endParaRPr lang="en-US" sz="2000" dirty="0"/>
          </a:p>
        </p:txBody>
      </p:sp>
      <p:sp>
        <p:nvSpPr>
          <p:cNvPr id="3" name="Content Placeholder 2"/>
          <p:cNvSpPr>
            <a:spLocks noGrp="1"/>
          </p:cNvSpPr>
          <p:nvPr>
            <p:ph idx="1"/>
          </p:nvPr>
        </p:nvSpPr>
        <p:spPr>
          <a:xfrm>
            <a:off x="152400" y="914400"/>
            <a:ext cx="8839200" cy="5943600"/>
          </a:xfrm>
        </p:spPr>
        <p:txBody>
          <a:bodyPr>
            <a:normAutofit fontScale="77500" lnSpcReduction="20000"/>
          </a:bodyPr>
          <a:lstStyle/>
          <a:p>
            <a:pPr algn="just"/>
            <a:r>
              <a:rPr lang="en-US" dirty="0" smtClean="0">
                <a:latin typeface="Times New Roman" pitchFamily="18" charset="0"/>
                <a:cs typeface="Times New Roman" pitchFamily="18" charset="0"/>
              </a:rPr>
              <a:t>Divide this section into Materials &amp; Methods, </a:t>
            </a:r>
          </a:p>
          <a:p>
            <a:pPr algn="just"/>
            <a:r>
              <a:rPr lang="en-US" dirty="0" smtClean="0">
                <a:latin typeface="Times New Roman" pitchFamily="18" charset="0"/>
                <a:cs typeface="Times New Roman" pitchFamily="18" charset="0"/>
              </a:rPr>
              <a:t>Characterization, Measurements and Data analysis</a:t>
            </a:r>
          </a:p>
          <a:p>
            <a:pPr algn="just"/>
            <a:r>
              <a:rPr lang="en-US" b="1" dirty="0" smtClean="0">
                <a:latin typeface="Times New Roman" pitchFamily="18" charset="0"/>
                <a:cs typeface="Times New Roman" pitchFamily="18" charset="0"/>
              </a:rPr>
              <a:t>Materials and Methods</a:t>
            </a:r>
          </a:p>
          <a:p>
            <a:pPr algn="just"/>
            <a:r>
              <a:rPr lang="en-US" dirty="0" smtClean="0">
                <a:latin typeface="Times New Roman" pitchFamily="18" charset="0"/>
                <a:cs typeface="Times New Roman" pitchFamily="18" charset="0"/>
              </a:rPr>
              <a:t>Methods: How did you do it?</a:t>
            </a:r>
          </a:p>
          <a:p>
            <a:pPr algn="just"/>
            <a:r>
              <a:rPr lang="en-US" dirty="0" smtClean="0">
                <a:latin typeface="Times New Roman" pitchFamily="18" charset="0"/>
                <a:cs typeface="Times New Roman" pitchFamily="18" charset="0"/>
              </a:rPr>
              <a:t>The methods section is one of the most important parts of a scientific manuscript and its aim is to give the reader all the necessary details to replicate the study.</a:t>
            </a:r>
          </a:p>
          <a:p>
            <a:pPr algn="just"/>
            <a:r>
              <a:rPr lang="en-US" dirty="0" smtClean="0">
                <a:latin typeface="Times New Roman" pitchFamily="18" charset="0"/>
                <a:cs typeface="Times New Roman" pitchFamily="18" charset="0"/>
              </a:rPr>
              <a:t>The two essential elements of this section are a clear presentation of the study design and the identification and description of the measurement parameters used to evaluate the purpose of the study.</a:t>
            </a:r>
          </a:p>
          <a:p>
            <a:pPr marL="176213" indent="-176213" algn="just" defTabSz="915988">
              <a:lnSpc>
                <a:spcPct val="120000"/>
              </a:lnSpc>
              <a:spcBef>
                <a:spcPct val="80000"/>
              </a:spcBef>
              <a:buFont typeface="Wingdings" pitchFamily="2" charset="2"/>
              <a:buChar char="ü"/>
              <a:defRPr/>
            </a:pPr>
            <a:r>
              <a:rPr lang="en-US" dirty="0" smtClean="0">
                <a:latin typeface="Times" pitchFamily="18" charset="0"/>
              </a:rPr>
              <a:t>Mention all methods/chemicals/instruments etc used</a:t>
            </a:r>
          </a:p>
          <a:p>
            <a:pPr marL="176213" indent="-176213" algn="just" defTabSz="915988">
              <a:lnSpc>
                <a:spcPct val="120000"/>
              </a:lnSpc>
              <a:spcBef>
                <a:spcPct val="80000"/>
              </a:spcBef>
              <a:buFont typeface="Wingdings" pitchFamily="2" charset="2"/>
              <a:buChar char="ü"/>
              <a:defRPr/>
            </a:pPr>
            <a:r>
              <a:rPr lang="en-US" dirty="0" smtClean="0">
                <a:latin typeface="Times" pitchFamily="18" charset="0"/>
              </a:rPr>
              <a:t>Refer previously reported procedures</a:t>
            </a:r>
          </a:p>
          <a:p>
            <a:pPr marL="176213" indent="-176213" algn="just" defTabSz="915988">
              <a:lnSpc>
                <a:spcPct val="120000"/>
              </a:lnSpc>
              <a:buFont typeface="Wingdings" pitchFamily="2" charset="2"/>
              <a:buChar char="ü"/>
              <a:defRPr/>
            </a:pPr>
            <a:r>
              <a:rPr lang="de-AT" dirty="0" smtClean="0">
                <a:latin typeface="Times" pitchFamily="18" charset="0"/>
              </a:rPr>
              <a:t>Describe new methods </a:t>
            </a:r>
            <a:r>
              <a:rPr lang="de-AT" b="1" dirty="0" smtClean="0">
                <a:solidFill>
                  <a:schemeClr val="accent2"/>
                </a:solidFill>
                <a:latin typeface="Times" pitchFamily="18" charset="0"/>
              </a:rPr>
              <a:t>carefully, clearly and completely</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705600"/>
          </a:xfrm>
        </p:spPr>
        <p:txBody>
          <a:bodyPr>
            <a:noAutofit/>
          </a:bodyPr>
          <a:lstStyle/>
          <a:p>
            <a:pPr marL="176213" indent="-176213" algn="just" defTabSz="915988">
              <a:spcBef>
                <a:spcPct val="80000"/>
              </a:spcBef>
              <a:buFont typeface="Wingdings" pitchFamily="2" charset="2"/>
              <a:buChar char="ü"/>
              <a:defRPr/>
            </a:pPr>
            <a:r>
              <a:rPr lang="de-AT" sz="2600" dirty="0" smtClean="0">
                <a:latin typeface="Times" pitchFamily="18" charset="0"/>
              </a:rPr>
              <a:t>Use diagrams (schemes) where possible</a:t>
            </a:r>
            <a:endParaRPr lang="en-US" sz="2600" dirty="0" smtClean="0">
              <a:latin typeface="Times" pitchFamily="18" charset="0"/>
              <a:cs typeface="Times New Roman" pitchFamily="18" charset="0"/>
            </a:endParaRPr>
          </a:p>
          <a:p>
            <a:pPr algn="just">
              <a:lnSpc>
                <a:spcPct val="150000"/>
              </a:lnSpc>
              <a:buFont typeface="Wingdings" pitchFamily="2" charset="2"/>
              <a:buChar char="ü"/>
              <a:defRPr/>
            </a:pPr>
            <a:r>
              <a:rPr lang="en-US" sz="2600" dirty="0" smtClean="0">
                <a:latin typeface="Times" pitchFamily="18" charset="0"/>
                <a:cs typeface="Times New Roman" pitchFamily="18" charset="0"/>
              </a:rPr>
              <a:t>Describe the experimental design in detail</a:t>
            </a:r>
          </a:p>
          <a:p>
            <a:pPr algn="just">
              <a:lnSpc>
                <a:spcPct val="150000"/>
              </a:lnSpc>
              <a:buFont typeface="Wingdings" pitchFamily="2" charset="2"/>
              <a:buChar char="Ø"/>
            </a:pPr>
            <a:r>
              <a:rPr lang="en-US" sz="2600" dirty="0" smtClean="0">
                <a:latin typeface="Times" charset="0"/>
              </a:rPr>
              <a:t>Must identify accurately experimental animals, plants, and microorganisms used by genus, species and strain</a:t>
            </a:r>
          </a:p>
          <a:p>
            <a:pPr algn="just">
              <a:lnSpc>
                <a:spcPct val="150000"/>
              </a:lnSpc>
              <a:buFont typeface="Wingdings" pitchFamily="2" charset="2"/>
              <a:buChar char="Ø"/>
            </a:pPr>
            <a:r>
              <a:rPr lang="en-US" sz="2600" dirty="0" smtClean="0">
                <a:latin typeface="Times" charset="0"/>
              </a:rPr>
              <a:t>The source of subjects studied, number of individuals in each group used, their sex, age, and weight must be clearly stated</a:t>
            </a:r>
          </a:p>
          <a:p>
            <a:pPr algn="just">
              <a:lnSpc>
                <a:spcPct val="150000"/>
              </a:lnSpc>
              <a:buFont typeface="Wingdings" pitchFamily="2" charset="2"/>
              <a:buChar char="Ø"/>
            </a:pPr>
            <a:r>
              <a:rPr lang="en-US" sz="2600" dirty="0" smtClean="0">
                <a:latin typeface="Times" charset="0"/>
              </a:rPr>
              <a:t>For chemicals used, include exact technical specifications and source or method of preparation.</a:t>
            </a:r>
          </a:p>
          <a:p>
            <a:pPr algn="just">
              <a:lnSpc>
                <a:spcPct val="150000"/>
              </a:lnSpc>
              <a:buFont typeface="Wingdings" pitchFamily="2" charset="2"/>
              <a:buChar char="Ø"/>
            </a:pPr>
            <a:r>
              <a:rPr lang="en-US" sz="2600" dirty="0" smtClean="0">
                <a:latin typeface="Times" charset="0"/>
              </a:rPr>
              <a:t>Avoid the use of trade names of chemicals, generic or chemical names are preferred.</a:t>
            </a:r>
            <a:endParaRPr lang="en-US" sz="2600" dirty="0" smtClean="0">
              <a:latin typeface="Times"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latin typeface="Times New Roman" pitchFamily="18" charset="0"/>
                <a:cs typeface="Times New Roman" pitchFamily="18" charset="0"/>
              </a:rPr>
              <a:t>The Components of Materials and Methods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686800" cy="5638800"/>
          </a:xfrm>
        </p:spPr>
        <p:txBody>
          <a:bodyPr/>
          <a:lstStyle/>
          <a:p>
            <a:pPr marL="514350" indent="-514350" algn="just">
              <a:buFontTx/>
              <a:buAutoNum type="arabicPeriod"/>
              <a:defRPr/>
            </a:pPr>
            <a:r>
              <a:rPr lang="en-US" sz="2400" dirty="0" smtClean="0">
                <a:latin typeface="Times" pitchFamily="18" charset="0"/>
              </a:rPr>
              <a:t>Reagents and equipments or software programs. </a:t>
            </a:r>
          </a:p>
          <a:p>
            <a:pPr marL="914400" lvl="1" indent="-514350" algn="just">
              <a:buFont typeface="Wingdings" pitchFamily="2" charset="2"/>
              <a:buChar char="ü"/>
              <a:defRPr/>
            </a:pPr>
            <a:r>
              <a:rPr lang="en-US" sz="2400" dirty="0" smtClean="0">
                <a:latin typeface="Times" pitchFamily="18" charset="0"/>
              </a:rPr>
              <a:t>Where were they purchased? </a:t>
            </a:r>
          </a:p>
          <a:p>
            <a:pPr marL="914400" lvl="1" indent="-514350" algn="just">
              <a:buFont typeface="Wingdings" pitchFamily="2" charset="2"/>
              <a:buChar char="ü"/>
              <a:defRPr/>
            </a:pPr>
            <a:r>
              <a:rPr lang="en-US" sz="2400" dirty="0" smtClean="0">
                <a:latin typeface="Times" pitchFamily="18" charset="0"/>
              </a:rPr>
              <a:t>Who gave them to you (name, institutional affiliation)? </a:t>
            </a:r>
          </a:p>
          <a:p>
            <a:pPr marL="914400" lvl="1" indent="-514350" algn="just">
              <a:buFont typeface="Wingdings" pitchFamily="2" charset="2"/>
              <a:buChar char="ü"/>
              <a:defRPr/>
            </a:pPr>
            <a:r>
              <a:rPr lang="en-US" sz="2400" dirty="0" smtClean="0">
                <a:latin typeface="Times" pitchFamily="18" charset="0"/>
              </a:rPr>
              <a:t>What was the quality of the reagent (i.e. purity)? </a:t>
            </a:r>
          </a:p>
          <a:p>
            <a:pPr marL="914400" lvl="1" indent="-514350" algn="just">
              <a:buFont typeface="Wingdings" pitchFamily="2" charset="2"/>
              <a:buChar char="ü"/>
              <a:defRPr/>
            </a:pPr>
            <a:r>
              <a:rPr lang="en-US" sz="2400" dirty="0" smtClean="0">
                <a:latin typeface="Times" pitchFamily="18" charset="0"/>
              </a:rPr>
              <a:t>Indicate the supplier of the kits. For equipment you want to use in your study, specify the model number, name of the manufacturer, and city and state where the manufacturer/supplier is located. </a:t>
            </a:r>
          </a:p>
          <a:p>
            <a:pPr algn="just">
              <a:buFontTx/>
              <a:buNone/>
              <a:defRPr/>
            </a:pPr>
            <a:r>
              <a:rPr lang="en-US" sz="2400" dirty="0" smtClean="0">
                <a:latin typeface="Times" pitchFamily="18" charset="0"/>
              </a:rPr>
              <a:t>2. Description of specific methods. It is advisable to use sub-headings.</a:t>
            </a:r>
          </a:p>
          <a:p>
            <a:pPr algn="just">
              <a:buFontTx/>
              <a:buNone/>
              <a:defRPr/>
            </a:pPr>
            <a:r>
              <a:rPr lang="en-US" sz="2400" dirty="0" smtClean="0">
                <a:latin typeface="Times" pitchFamily="18" charset="0"/>
              </a:rPr>
              <a:t>3.  Statistical methods</a:t>
            </a:r>
          </a:p>
          <a:p>
            <a:pPr algn="just">
              <a:buFontTx/>
              <a:buNone/>
              <a:defRPr/>
            </a:pPr>
            <a:r>
              <a:rPr lang="en-US" sz="2400" dirty="0" smtClean="0">
                <a:latin typeface="Times" pitchFamily="18" charset="0"/>
              </a:rPr>
              <a:t>	Report the software program you want to use in order to analyze your data. </a:t>
            </a:r>
          </a:p>
          <a:p>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t>RESULTS</a:t>
            </a:r>
            <a:endParaRPr lang="en-US" sz="3200" dirty="0"/>
          </a:p>
        </p:txBody>
      </p:sp>
      <p:sp>
        <p:nvSpPr>
          <p:cNvPr id="3" name="Content Placeholder 2"/>
          <p:cNvSpPr>
            <a:spLocks noGrp="1"/>
          </p:cNvSpPr>
          <p:nvPr>
            <p:ph idx="1"/>
          </p:nvPr>
        </p:nvSpPr>
        <p:spPr>
          <a:xfrm>
            <a:off x="152400" y="914400"/>
            <a:ext cx="8839200" cy="5638800"/>
          </a:xfrm>
        </p:spPr>
        <p:txBody>
          <a:bodyPr>
            <a:normAutofit fontScale="92500" lnSpcReduction="20000"/>
          </a:bodyPr>
          <a:lstStyle/>
          <a:p>
            <a:pPr algn="just"/>
            <a:r>
              <a:rPr lang="en-GB" dirty="0" smtClean="0">
                <a:latin typeface="Times New Roman" pitchFamily="18" charset="0"/>
                <a:cs typeface="Times New Roman" pitchFamily="18" charset="0"/>
              </a:rPr>
              <a:t>Answers to the objectives</a:t>
            </a:r>
          </a:p>
          <a:p>
            <a:pPr algn="just"/>
            <a:r>
              <a:rPr lang="en-US" dirty="0" smtClean="0">
                <a:latin typeface="Times New Roman" pitchFamily="18" charset="0"/>
                <a:cs typeface="Times New Roman" pitchFamily="18" charset="0"/>
              </a:rPr>
              <a:t>What did you find?</a:t>
            </a:r>
            <a:endParaRPr lang="en-GB" dirty="0" smtClean="0">
              <a:latin typeface="Times New Roman" pitchFamily="18" charset="0"/>
              <a:cs typeface="Times New Roman" pitchFamily="18" charset="0"/>
            </a:endParaRPr>
          </a:p>
          <a:p>
            <a:pPr marL="176213" indent="-176213" algn="just" defTabSz="915988">
              <a:lnSpc>
                <a:spcPct val="125000"/>
              </a:lnSpc>
              <a:spcBef>
                <a:spcPct val="30000"/>
              </a:spcBef>
              <a:buFontTx/>
              <a:buChar char="•"/>
            </a:pPr>
            <a:r>
              <a:rPr lang="en-GB" dirty="0" smtClean="0">
                <a:latin typeface="Times New Roman" pitchFamily="18" charset="0"/>
                <a:cs typeface="Times New Roman" pitchFamily="18" charset="0"/>
              </a:rPr>
              <a:t>Omit redundant/unnecessary results</a:t>
            </a:r>
          </a:p>
          <a:p>
            <a:pPr marL="176213" indent="-176213" algn="just" defTabSz="915988">
              <a:lnSpc>
                <a:spcPct val="125000"/>
              </a:lnSpc>
              <a:spcBef>
                <a:spcPct val="30000"/>
              </a:spcBef>
              <a:buFontTx/>
              <a:buChar char="•"/>
            </a:pPr>
            <a:r>
              <a:rPr lang="en-GB" dirty="0" smtClean="0">
                <a:latin typeface="Times New Roman" pitchFamily="18" charset="0"/>
                <a:cs typeface="Times New Roman" pitchFamily="18" charset="0"/>
              </a:rPr>
              <a:t> Do not remove those that invalidate the initial hypothesis</a:t>
            </a:r>
          </a:p>
          <a:p>
            <a:pPr marL="176213" indent="-176213" algn="just" defTabSz="915988">
              <a:lnSpc>
                <a:spcPct val="125000"/>
              </a:lnSpc>
              <a:spcBef>
                <a:spcPct val="30000"/>
              </a:spcBef>
              <a:buFontTx/>
              <a:buChar char="•"/>
            </a:pPr>
            <a:r>
              <a:rPr lang="de-AT" dirty="0" smtClean="0">
                <a:latin typeface="Times New Roman" pitchFamily="18" charset="0"/>
                <a:cs typeface="Times New Roman" pitchFamily="18" charset="0"/>
              </a:rPr>
              <a:t> Present your data as clearly as possible</a:t>
            </a:r>
          </a:p>
          <a:p>
            <a:pPr marL="176213" indent="-176213" algn="just" defTabSz="915988">
              <a:lnSpc>
                <a:spcPct val="125000"/>
              </a:lnSpc>
              <a:spcBef>
                <a:spcPct val="50000"/>
              </a:spcBef>
              <a:buFontTx/>
              <a:buChar char="•"/>
            </a:pPr>
            <a:r>
              <a:rPr lang="de-AT" dirty="0" smtClean="0">
                <a:latin typeface="Times New Roman" pitchFamily="18" charset="0"/>
                <a:cs typeface="Times New Roman" pitchFamily="18" charset="0"/>
              </a:rPr>
              <a:t> Use tables and figures: the aim is to transfer the information to the reader</a:t>
            </a:r>
          </a:p>
          <a:p>
            <a:pPr marL="176213" indent="-176213" algn="just" defTabSz="915988">
              <a:lnSpc>
                <a:spcPct val="125000"/>
              </a:lnSpc>
              <a:spcBef>
                <a:spcPct val="50000"/>
              </a:spcBef>
              <a:buFontTx/>
              <a:buChar char="•"/>
            </a:pPr>
            <a:r>
              <a:rPr lang="en-US" dirty="0" smtClean="0">
                <a:latin typeface="Times" charset="0"/>
              </a:rPr>
              <a:t>Results section is the core or heart of the paper and written in the past tense</a:t>
            </a:r>
          </a:p>
          <a:p>
            <a:pPr marL="176213" indent="-176213" algn="just" defTabSz="915988">
              <a:lnSpc>
                <a:spcPct val="125000"/>
              </a:lnSpc>
              <a:spcBef>
                <a:spcPct val="50000"/>
              </a:spcBef>
              <a:buFontTx/>
              <a:buChar char="•"/>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lnSpcReduction="20000"/>
          </a:bodyPr>
          <a:lstStyle/>
          <a:p>
            <a:pPr marL="273050" indent="-273050" algn="just">
              <a:lnSpc>
                <a:spcPct val="150000"/>
              </a:lnSpc>
              <a:spcBef>
                <a:spcPts val="575"/>
              </a:spcBef>
              <a:buFont typeface="Wingdings" pitchFamily="2" charset="2"/>
              <a:buChar char="v"/>
            </a:pPr>
            <a:r>
              <a:rPr lang="en-US" dirty="0" smtClean="0">
                <a:latin typeface="Times New Roman" pitchFamily="18" charset="0"/>
                <a:cs typeface="Times New Roman" pitchFamily="18" charset="0"/>
              </a:rPr>
              <a:t>It needs to be clearly and simply stated since it constitutes the new knowledge contributed to the world</a:t>
            </a:r>
          </a:p>
          <a:p>
            <a:pPr marL="273050" indent="-273050" algn="just">
              <a:lnSpc>
                <a:spcPct val="150000"/>
              </a:lnSpc>
              <a:spcBef>
                <a:spcPts val="575"/>
              </a:spcBef>
              <a:buFont typeface="Wingdings" pitchFamily="2" charset="2"/>
              <a:buChar char="v"/>
            </a:pPr>
            <a:r>
              <a:rPr lang="en-US" dirty="0" smtClean="0">
                <a:latin typeface="Times New Roman" pitchFamily="18" charset="0"/>
                <a:cs typeface="Times New Roman" pitchFamily="18" charset="0"/>
              </a:rPr>
              <a:t>The purpose of this section is to summarize and illustrate the findings in an orderly and logical sequence, without interpretation</a:t>
            </a:r>
          </a:p>
          <a:p>
            <a:pPr marL="273050" indent="-273050" algn="just">
              <a:lnSpc>
                <a:spcPct val="150000"/>
              </a:lnSpc>
              <a:spcBef>
                <a:spcPts val="575"/>
              </a:spcBef>
              <a:buFont typeface="Wingdings" pitchFamily="2" charset="2"/>
              <a:buChar char="v"/>
            </a:pPr>
            <a:r>
              <a:rPr lang="en-US" dirty="0" smtClean="0">
                <a:latin typeface="Times New Roman" pitchFamily="18" charset="0"/>
                <a:cs typeface="Times New Roman" pitchFamily="18" charset="0"/>
              </a:rPr>
              <a:t>The text should guide the reader through the findings, stressing the major points</a:t>
            </a:r>
          </a:p>
          <a:p>
            <a:pPr marL="273050" indent="-273050" algn="just">
              <a:lnSpc>
                <a:spcPct val="150000"/>
              </a:lnSpc>
              <a:spcBef>
                <a:spcPts val="575"/>
              </a:spcBef>
              <a:buFont typeface="Wingdings" pitchFamily="2" charset="2"/>
              <a:buChar char="v"/>
            </a:pPr>
            <a:r>
              <a:rPr lang="en-US" dirty="0" smtClean="0">
                <a:latin typeface="Times New Roman" pitchFamily="18" charset="0"/>
                <a:cs typeface="Times New Roman" pitchFamily="18" charset="0"/>
              </a:rPr>
              <a:t>Do not describe methods that have already been described</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dirty="0" smtClean="0">
                <a:latin typeface="Times New Roman" pitchFamily="18" charset="0"/>
                <a:cs typeface="Times New Roman" pitchFamily="18" charset="0"/>
              </a:rPr>
              <a:t>Methods of presenting the data</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763000" cy="5715000"/>
          </a:xfrm>
        </p:spPr>
        <p:txBody>
          <a:bodyPr>
            <a:noAutofit/>
          </a:bodyPr>
          <a:lstStyle/>
          <a:p>
            <a:pPr marL="609600" indent="-609600" algn="just">
              <a:lnSpc>
                <a:spcPct val="150000"/>
              </a:lnSpc>
              <a:buFont typeface="Wingdings" pitchFamily="2" charset="2"/>
              <a:buChar char="v"/>
            </a:pPr>
            <a:r>
              <a:rPr lang="en-US" sz="2000" dirty="0" smtClean="0">
                <a:latin typeface="Times New Roman" pitchFamily="18" charset="0"/>
                <a:cs typeface="Times New Roman" pitchFamily="18" charset="0"/>
              </a:rPr>
              <a:t>Directly in the text, In a table or In a figure</a:t>
            </a:r>
          </a:p>
          <a:p>
            <a:pPr marL="609600" indent="-609600" algn="just">
              <a:lnSpc>
                <a:spcPct val="150000"/>
              </a:lnSpc>
            </a:pPr>
            <a:r>
              <a:rPr lang="en-US" sz="2000" dirty="0" smtClean="0">
                <a:latin typeface="Times New Roman" pitchFamily="18" charset="0"/>
                <a:cs typeface="Times New Roman" pitchFamily="18" charset="0"/>
              </a:rPr>
              <a:t>All figures and tables </a:t>
            </a:r>
            <a:r>
              <a:rPr lang="en-US" sz="2000" b="1" dirty="0" smtClean="0">
                <a:latin typeface="Times New Roman" pitchFamily="18" charset="0"/>
                <a:cs typeface="Times New Roman" pitchFamily="18" charset="0"/>
              </a:rPr>
              <a:t>must </a:t>
            </a:r>
            <a:r>
              <a:rPr lang="en-US" sz="2000" dirty="0" smtClean="0">
                <a:latin typeface="Times New Roman" pitchFamily="18" charset="0"/>
                <a:cs typeface="Times New Roman" pitchFamily="18" charset="0"/>
              </a:rPr>
              <a:t> be accompanied by a textual presentation of the key findings</a:t>
            </a:r>
          </a:p>
          <a:p>
            <a:pPr marL="609600" indent="-609600" algn="just">
              <a:lnSpc>
                <a:spcPct val="150000"/>
              </a:lnSpc>
            </a:pPr>
            <a:r>
              <a:rPr lang="en-US" sz="2000" dirty="0" smtClean="0">
                <a:latin typeface="Times New Roman" pitchFamily="18" charset="0"/>
                <a:cs typeface="Times New Roman" pitchFamily="18" charset="0"/>
              </a:rPr>
              <a:t>Never have a table or figure that is not mentioned in the text</a:t>
            </a:r>
          </a:p>
          <a:p>
            <a:pPr algn="just">
              <a:lnSpc>
                <a:spcPct val="150000"/>
              </a:lnSpc>
            </a:pPr>
            <a:r>
              <a:rPr lang="en-US" sz="2000" b="1" dirty="0" smtClean="0">
                <a:latin typeface="Times New Roman" pitchFamily="18" charset="0"/>
                <a:cs typeface="Times New Roman" pitchFamily="18" charset="0"/>
              </a:rPr>
              <a:t>Tables</a:t>
            </a:r>
            <a:r>
              <a:rPr lang="en-US" sz="2000" dirty="0" smtClean="0">
                <a:latin typeface="Times New Roman" pitchFamily="18" charset="0"/>
                <a:cs typeface="Times New Roman" pitchFamily="18" charset="0"/>
              </a:rPr>
              <a:t> are appropriate for large or complicated data sets that would be difficult to explain clearly in text.</a:t>
            </a:r>
          </a:p>
          <a:p>
            <a:pPr algn="just">
              <a:lnSpc>
                <a:spcPct val="150000"/>
              </a:lnSpc>
            </a:pPr>
            <a:r>
              <a:rPr lang="en-US" sz="2000" b="1" dirty="0" smtClean="0">
                <a:latin typeface="Times New Roman" pitchFamily="18" charset="0"/>
                <a:cs typeface="Times New Roman" pitchFamily="18" charset="0"/>
              </a:rPr>
              <a:t>Figures</a:t>
            </a:r>
            <a:r>
              <a:rPr lang="en-US" sz="2000" dirty="0" smtClean="0">
                <a:latin typeface="Times New Roman" pitchFamily="18" charset="0"/>
                <a:cs typeface="Times New Roman" pitchFamily="18" charset="0"/>
              </a:rPr>
              <a:t> are appropriate for data sets that exhibit trends, patterns, or relationships that are best conveyed visually.</a:t>
            </a:r>
          </a:p>
          <a:p>
            <a:pPr algn="just">
              <a:lnSpc>
                <a:spcPct val="150000"/>
              </a:lnSpc>
            </a:pPr>
            <a:r>
              <a:rPr lang="en-US" sz="2000" b="1" dirty="0" smtClean="0">
                <a:latin typeface="Times New Roman" pitchFamily="18" charset="0"/>
                <a:cs typeface="Times New Roman" pitchFamily="18" charset="0"/>
              </a:rPr>
              <a:t>Any table or figure </a:t>
            </a:r>
            <a:r>
              <a:rPr lang="en-US" sz="2000" dirty="0" smtClean="0">
                <a:latin typeface="Times New Roman" pitchFamily="18" charset="0"/>
                <a:cs typeface="Times New Roman" pitchFamily="18" charset="0"/>
              </a:rPr>
              <a:t>must be sufficiently described by its title and caption or legend, to be understandable without reading the main text of the results section.</a:t>
            </a:r>
          </a:p>
          <a:p>
            <a:pPr algn="just">
              <a:lnSpc>
                <a:spcPct val="150000"/>
              </a:lnSpc>
            </a:pPr>
            <a:r>
              <a:rPr lang="en-US" sz="2000" dirty="0" smtClean="0">
                <a:latin typeface="Times New Roman" pitchFamily="18" charset="0"/>
                <a:cs typeface="Times New Roman" pitchFamily="18" charset="0"/>
              </a:rPr>
              <a:t>The order of figures should follow the discussion themes and not the sequence they were conducted</a:t>
            </a:r>
          </a:p>
        </p:txBody>
      </p:sp>
      <p:sp>
        <p:nvSpPr>
          <p:cNvPr id="4" name="Slide Number Placeholder 3"/>
          <p:cNvSpPr>
            <a:spLocks noGrp="1"/>
          </p:cNvSpPr>
          <p:nvPr>
            <p:ph type="sldNum" sz="quarter" idx="12"/>
          </p:nvPr>
        </p:nvSpPr>
        <p:spPr/>
        <p:txBody>
          <a:bodyPr/>
          <a:lstStyle/>
          <a:p>
            <a:fld id="{750CA511-D75F-422A-ABBC-D6C8FBE0AB7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latin typeface="Times New Roman" pitchFamily="18" charset="0"/>
                <a:cs typeface="Times New Roman" pitchFamily="18" charset="0"/>
              </a:rPr>
              <a:t>DISCUSSION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839200" cy="5638800"/>
          </a:xfrm>
        </p:spPr>
        <p:txBody>
          <a:bodyPr>
            <a:normAutofit lnSpcReduction="10000"/>
          </a:bodyPr>
          <a:lstStyle/>
          <a:p>
            <a:r>
              <a:rPr lang="en-US" sz="2800" dirty="0" smtClean="0">
                <a:latin typeface="Times New Roman" pitchFamily="18" charset="0"/>
                <a:cs typeface="Times New Roman" pitchFamily="18" charset="0"/>
              </a:rPr>
              <a:t>It is the hardest section to write</a:t>
            </a:r>
          </a:p>
          <a:p>
            <a:r>
              <a:rPr lang="en-US" sz="2800" dirty="0" smtClean="0">
                <a:latin typeface="Times New Roman" pitchFamily="18" charset="0"/>
                <a:cs typeface="Times New Roman" pitchFamily="18" charset="0"/>
              </a:rPr>
              <a:t>What do the results mean?</a:t>
            </a:r>
          </a:p>
          <a:p>
            <a:r>
              <a:rPr lang="en-US" sz="2800" dirty="0" smtClean="0">
                <a:latin typeface="Times New Roman" pitchFamily="18" charset="0"/>
                <a:cs typeface="Times New Roman" pitchFamily="18" charset="0"/>
              </a:rPr>
              <a:t>Describe a healthy, detailed discussion and </a:t>
            </a:r>
            <a:r>
              <a:rPr lang="de-AT" sz="2800" dirty="0" smtClean="0">
                <a:latin typeface="Times New Roman" pitchFamily="18" charset="0"/>
                <a:cs typeface="Times New Roman" pitchFamily="18" charset="0"/>
              </a:rPr>
              <a:t>be careful with your data interpretation</a:t>
            </a:r>
            <a:endParaRPr lang="en-US" sz="2800" dirty="0" smtClean="0">
              <a:latin typeface="Times New Roman" pitchFamily="18" charset="0"/>
              <a:cs typeface="Times New Roman" pitchFamily="18" charset="0"/>
            </a:endParaRPr>
          </a:p>
          <a:p>
            <a:r>
              <a:rPr lang="de-AT" sz="2800" b="1" dirty="0" smtClean="0">
                <a:latin typeface="Times New Roman" pitchFamily="18" charset="0"/>
                <a:cs typeface="Times New Roman" pitchFamily="18" charset="0"/>
              </a:rPr>
              <a:t>Don‘t</a:t>
            </a:r>
            <a:r>
              <a:rPr lang="de-AT" sz="2800" dirty="0" smtClean="0">
                <a:latin typeface="Times New Roman" pitchFamily="18" charset="0"/>
                <a:cs typeface="Times New Roman" pitchFamily="18" charset="0"/>
              </a:rPr>
              <a:t> just repeat in the text what is already clear in the table/figure </a:t>
            </a:r>
            <a:r>
              <a:rPr lang="en-US" sz="2800" dirty="0" smtClean="0">
                <a:latin typeface="Times New Roman" pitchFamily="18" charset="0"/>
                <a:cs typeface="Times New Roman" pitchFamily="18" charset="0"/>
              </a:rPr>
              <a:t>and </a:t>
            </a:r>
            <a:r>
              <a:rPr lang="de-AT" sz="2800" dirty="0" smtClean="0">
                <a:latin typeface="Times New Roman" pitchFamily="18" charset="0"/>
                <a:cs typeface="Times New Roman" pitchFamily="18" charset="0"/>
              </a:rPr>
              <a:t>discuss only the main points</a:t>
            </a:r>
          </a:p>
          <a:p>
            <a:r>
              <a:rPr lang="en-US" sz="2800" dirty="0" smtClean="0">
                <a:latin typeface="Times New Roman" pitchFamily="18" charset="0"/>
                <a:cs typeface="Times New Roman" pitchFamily="18" charset="0"/>
              </a:rPr>
              <a:t>Discuss your data first then how your data compare or contrast with other previous works.</a:t>
            </a:r>
          </a:p>
          <a:p>
            <a:r>
              <a:rPr lang="en-US" sz="2800" b="1" dirty="0" smtClean="0">
                <a:latin typeface="Times New Roman" pitchFamily="18" charset="0"/>
                <a:cs typeface="Times New Roman" pitchFamily="18" charset="0"/>
              </a:rPr>
              <a:t>Avoid </a:t>
            </a:r>
            <a:r>
              <a:rPr lang="en-US" sz="2800" dirty="0" smtClean="0">
                <a:latin typeface="Times New Roman" pitchFamily="18" charset="0"/>
                <a:cs typeface="Times New Roman" pitchFamily="18" charset="0"/>
              </a:rPr>
              <a:t>Citing every argument with a published work</a:t>
            </a:r>
          </a:p>
          <a:p>
            <a:r>
              <a:rPr lang="de-AT" sz="2800" dirty="0" smtClean="0">
                <a:latin typeface="Times New Roman" pitchFamily="18" charset="0"/>
                <a:cs typeface="Times New Roman" pitchFamily="18" charset="0"/>
              </a:rPr>
              <a:t>For example, "Our results on the cyclisation of  the brominated derivatives (Table 1) were in general agreement with those reported by Smith and Jones</a:t>
            </a:r>
            <a:r>
              <a:rPr lang="de-AT" sz="2800" baseline="30000" dirty="0" smtClean="0">
                <a:latin typeface="Times New Roman" pitchFamily="18" charset="0"/>
                <a:cs typeface="Times New Roman" pitchFamily="18" charset="0"/>
              </a:rPr>
              <a:t>21</a:t>
            </a:r>
            <a:r>
              <a:rPr lang="de-AT" sz="2800" dirty="0" smtClean="0">
                <a:latin typeface="Times New Roman" pitchFamily="18" charset="0"/>
                <a:cs typeface="Times New Roman" pitchFamily="18" charset="0"/>
              </a:rPr>
              <a:t>.  We can confirm that....................</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latin typeface="Times New Roman" pitchFamily="18" charset="0"/>
                <a:cs typeface="Times New Roman" pitchFamily="18" charset="0"/>
              </a:rPr>
              <a:t>Components of the discussion</a:t>
            </a:r>
            <a:endParaRPr lang="en-US" sz="3200" b="1" dirty="0"/>
          </a:p>
        </p:txBody>
      </p:sp>
      <p:sp>
        <p:nvSpPr>
          <p:cNvPr id="3" name="Content Placeholder 2"/>
          <p:cNvSpPr>
            <a:spLocks noGrp="1"/>
          </p:cNvSpPr>
          <p:nvPr>
            <p:ph idx="1"/>
          </p:nvPr>
        </p:nvSpPr>
        <p:spPr>
          <a:xfrm>
            <a:off x="228600" y="914400"/>
            <a:ext cx="8686800" cy="5715000"/>
          </a:xfrm>
        </p:spPr>
        <p:txBody>
          <a:bodyPr>
            <a:normAutofit fontScale="77500" lnSpcReduction="20000"/>
          </a:bodyPr>
          <a:lstStyle/>
          <a:p>
            <a:pPr marL="274320" indent="-274320" algn="just">
              <a:lnSpc>
                <a:spcPct val="150000"/>
              </a:lnSpc>
              <a:spcBef>
                <a:spcPts val="580"/>
              </a:spcBef>
              <a:buFont typeface="Wingdings" pitchFamily="2" charset="2"/>
              <a:buChar char="Ø"/>
              <a:defRPr/>
            </a:pPr>
            <a:r>
              <a:rPr lang="en-US" dirty="0" smtClean="0">
                <a:latin typeface="Times New Roman" pitchFamily="18" charset="0"/>
                <a:cs typeface="Times New Roman" pitchFamily="18" charset="0"/>
              </a:rPr>
              <a:t>Try to present the principles, relationships, and generalizations shown by the Results</a:t>
            </a:r>
          </a:p>
          <a:p>
            <a:pPr marL="274320" indent="-274320" algn="just">
              <a:lnSpc>
                <a:spcPct val="150000"/>
              </a:lnSpc>
              <a:spcBef>
                <a:spcPts val="580"/>
              </a:spcBef>
              <a:buFont typeface="Wingdings" pitchFamily="2" charset="2"/>
              <a:buChar char="Ø"/>
              <a:defRPr/>
            </a:pPr>
            <a:r>
              <a:rPr lang="en-US" dirty="0" smtClean="0">
                <a:latin typeface="Times New Roman" pitchFamily="18" charset="0"/>
                <a:cs typeface="Times New Roman" pitchFamily="18" charset="0"/>
              </a:rPr>
              <a:t>Point out any exceptions or any lack of correlation and define unsettled points</a:t>
            </a:r>
          </a:p>
          <a:p>
            <a:pPr marL="274320" indent="-274320" algn="just">
              <a:lnSpc>
                <a:spcPct val="150000"/>
              </a:lnSpc>
              <a:spcBef>
                <a:spcPts val="580"/>
              </a:spcBef>
              <a:buFont typeface="Wingdings" pitchFamily="2" charset="2"/>
              <a:buChar char="Ø"/>
              <a:defRPr/>
            </a:pPr>
            <a:r>
              <a:rPr lang="en-US" dirty="0" smtClean="0">
                <a:latin typeface="Times New Roman" pitchFamily="18" charset="0"/>
                <a:cs typeface="Times New Roman" pitchFamily="18" charset="0"/>
              </a:rPr>
              <a:t>Show how your results and interpretations agree or contrast with previously published work</a:t>
            </a:r>
          </a:p>
          <a:p>
            <a:pPr marL="274320" indent="-274320" algn="just">
              <a:lnSpc>
                <a:spcPct val="150000"/>
              </a:lnSpc>
              <a:spcBef>
                <a:spcPts val="580"/>
              </a:spcBef>
              <a:buFont typeface="Wingdings" pitchFamily="2" charset="2"/>
              <a:buChar char="Ø"/>
              <a:defRPr/>
            </a:pPr>
            <a:r>
              <a:rPr lang="en-US" dirty="0" smtClean="0">
                <a:latin typeface="Times New Roman" pitchFamily="18" charset="0"/>
                <a:cs typeface="Times New Roman" pitchFamily="18" charset="0"/>
              </a:rPr>
              <a:t>Discuss the theoretical implications of your work, and any possible practical applications.</a:t>
            </a:r>
          </a:p>
          <a:p>
            <a:pPr marL="274320" indent="-274320" algn="just">
              <a:lnSpc>
                <a:spcPct val="150000"/>
              </a:lnSpc>
              <a:spcBef>
                <a:spcPts val="580"/>
              </a:spcBef>
              <a:buFont typeface="Wingdings" pitchFamily="2" charset="2"/>
              <a:buChar char="Ø"/>
              <a:defRPr/>
            </a:pPr>
            <a:r>
              <a:rPr lang="en-US" dirty="0" smtClean="0">
                <a:latin typeface="Times New Roman" pitchFamily="18" charset="0"/>
                <a:cs typeface="Times New Roman" pitchFamily="18" charset="0"/>
              </a:rPr>
              <a:t>State your conclusions as clearly as possible</a:t>
            </a:r>
          </a:p>
          <a:p>
            <a:pPr marL="274320" indent="-274320" algn="just">
              <a:lnSpc>
                <a:spcPct val="150000"/>
              </a:lnSpc>
              <a:spcBef>
                <a:spcPts val="580"/>
              </a:spcBef>
              <a:buFont typeface="Wingdings" pitchFamily="2" charset="2"/>
              <a:buChar char="Ø"/>
              <a:defRPr/>
            </a:pPr>
            <a:r>
              <a:rPr lang="en-US" dirty="0" smtClean="0">
                <a:latin typeface="Times New Roman" pitchFamily="18" charset="0"/>
                <a:cs typeface="Times New Roman" pitchFamily="18" charset="0"/>
              </a:rPr>
              <a:t>Summarize your evidence for each conclusion </a:t>
            </a:r>
          </a:p>
        </p:txBody>
      </p:sp>
      <p:sp>
        <p:nvSpPr>
          <p:cNvPr id="4" name="Slide Number Placeholder 3"/>
          <p:cNvSpPr>
            <a:spLocks noGrp="1"/>
          </p:cNvSpPr>
          <p:nvPr>
            <p:ph type="sldNum" sz="quarter" idx="12"/>
          </p:nvPr>
        </p:nvSpPr>
        <p:spPr/>
        <p:txBody>
          <a:bodyPr/>
          <a:lstStyle/>
          <a:p>
            <a:fld id="{750CA511-D75F-422A-ABBC-D6C8FBE0AB7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noAutofit/>
          </a:bodyPr>
          <a:lstStyle/>
          <a:p>
            <a:r>
              <a:rPr lang="en-US" sz="3200" b="1" dirty="0" smtClean="0">
                <a:latin typeface="Times New Roman" pitchFamily="18" charset="0"/>
                <a:cs typeface="Times New Roman" pitchFamily="18" charset="0"/>
              </a:rPr>
              <a:t>CONCLUSIONS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763000" cy="5867400"/>
          </a:xfrm>
        </p:spPr>
        <p:txBody>
          <a:bodyPr>
            <a:noAutofit/>
          </a:bodyPr>
          <a:lstStyle/>
          <a:p>
            <a:pPr algn="just"/>
            <a:r>
              <a:rPr lang="en-US" sz="2800" dirty="0" smtClean="0">
                <a:latin typeface="Times New Roman" pitchFamily="18" charset="0"/>
                <a:cs typeface="Times New Roman" pitchFamily="18" charset="0"/>
              </a:rPr>
              <a:t>The conclusion is a separate, last paragraph that should present a concise and clear </a:t>
            </a:r>
            <a:r>
              <a:rPr lang="en-US" sz="2800" b="1" dirty="0" smtClean="0">
                <a:latin typeface="Times New Roman" pitchFamily="18" charset="0"/>
                <a:cs typeface="Times New Roman" pitchFamily="18" charset="0"/>
              </a:rPr>
              <a:t>"take home" </a:t>
            </a:r>
            <a:r>
              <a:rPr lang="en-US" sz="2800" dirty="0" smtClean="0">
                <a:latin typeface="Times New Roman" pitchFamily="18" charset="0"/>
                <a:cs typeface="Times New Roman" pitchFamily="18" charset="0"/>
              </a:rPr>
              <a:t>message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avoiding repetition of concepts already expressed.</a:t>
            </a:r>
          </a:p>
          <a:p>
            <a:pPr algn="just"/>
            <a:r>
              <a:rPr lang="en-US" sz="2800" dirty="0" smtClean="0">
                <a:latin typeface="Times" charset="0"/>
              </a:rPr>
              <a:t>Summarize the implications of your research findings for policy makers, practitioners, or other researchers</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Include brief discussion on future perspectives and/or application of present work to other disciplines.</a:t>
            </a:r>
          </a:p>
          <a:p>
            <a:pPr algn="just"/>
            <a:r>
              <a:rPr lang="en-US" sz="2800" dirty="0" smtClean="0">
                <a:latin typeface="Times" charset="0"/>
              </a:rPr>
              <a:t>Identify potential for future research </a:t>
            </a:r>
            <a:r>
              <a:rPr lang="en-US" sz="2800" dirty="0" smtClean="0">
                <a:latin typeface="Times New Roman" pitchFamily="18" charset="0"/>
                <a:cs typeface="Times New Roman" pitchFamily="18" charset="0"/>
              </a:rPr>
              <a:t>or recommendations should be addressed only if appropriate.</a:t>
            </a:r>
          </a:p>
          <a:p>
            <a:pPr algn="just"/>
            <a:r>
              <a:rPr lang="en-US" sz="2800" b="1" dirty="0" smtClean="0">
                <a:latin typeface="Times New Roman" pitchFamily="18" charset="0"/>
                <a:cs typeface="Times New Roman" pitchFamily="18" charset="0"/>
              </a:rPr>
              <a:t>Important:</a:t>
            </a:r>
            <a:r>
              <a:rPr lang="en-US" sz="2800" dirty="0" smtClean="0">
                <a:latin typeface="Times New Roman" pitchFamily="18" charset="0"/>
                <a:cs typeface="Times New Roman" pitchFamily="18" charset="0"/>
              </a:rPr>
              <a:t> Do not rewrite the abstract.</a:t>
            </a:r>
          </a:p>
        </p:txBody>
      </p:sp>
      <p:sp>
        <p:nvSpPr>
          <p:cNvPr id="4" name="Slide Number Placeholder 3"/>
          <p:cNvSpPr>
            <a:spLocks noGrp="1"/>
          </p:cNvSpPr>
          <p:nvPr>
            <p:ph type="sldNum" sz="quarter" idx="12"/>
          </p:nvPr>
        </p:nvSpPr>
        <p:spPr/>
        <p:txBody>
          <a:bodyPr/>
          <a:lstStyle/>
          <a:p>
            <a:fld id="{750CA511-D75F-422A-ABBC-D6C8FBE0AB7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latin typeface="Times" pitchFamily="18" charset="0"/>
              </a:rPr>
              <a:t/>
            </a:r>
            <a:br>
              <a:rPr lang="en-US" b="1" dirty="0" smtClean="0">
                <a:latin typeface="Times" pitchFamily="18" charset="0"/>
              </a:rPr>
            </a:br>
            <a:r>
              <a:rPr lang="en-US" b="1" dirty="0" smtClean="0">
                <a:latin typeface="Times" pitchFamily="18" charset="0"/>
              </a:rPr>
              <a:t>Proposal writing</a:t>
            </a:r>
            <a:r>
              <a:rPr lang="en-US" dirty="0" smtClean="0">
                <a:latin typeface="Times" pitchFamily="18" charset="0"/>
              </a:rPr>
              <a:t/>
            </a:r>
            <a:br>
              <a:rPr lang="en-US" dirty="0" smtClean="0">
                <a:latin typeface="Times" pitchFamily="18" charset="0"/>
              </a:rPr>
            </a:br>
            <a:endParaRPr lang="en-US" dirty="0"/>
          </a:p>
        </p:txBody>
      </p:sp>
      <p:sp>
        <p:nvSpPr>
          <p:cNvPr id="3" name="Content Placeholder 2"/>
          <p:cNvSpPr>
            <a:spLocks noGrp="1"/>
          </p:cNvSpPr>
          <p:nvPr>
            <p:ph idx="1"/>
          </p:nvPr>
        </p:nvSpPr>
        <p:spPr>
          <a:xfrm>
            <a:off x="152400" y="914400"/>
            <a:ext cx="8839200" cy="5715000"/>
          </a:xfrm>
        </p:spPr>
        <p:txBody>
          <a:bodyPr>
            <a:noAutofit/>
          </a:bodyPr>
          <a:lstStyle/>
          <a:p>
            <a:pPr marL="274320" indent="-274320">
              <a:lnSpc>
                <a:spcPct val="150000"/>
              </a:lnSpc>
              <a:spcBef>
                <a:spcPts val="0"/>
              </a:spcBef>
              <a:buFont typeface="Wingdings" pitchFamily="2" charset="2"/>
              <a:buChar char="Ø"/>
              <a:defRPr/>
            </a:pPr>
            <a:r>
              <a:rPr lang="en-US" sz="2700" b="1" dirty="0" smtClean="0">
                <a:solidFill>
                  <a:srgbClr val="00B050"/>
                </a:solidFill>
                <a:latin typeface="Times" pitchFamily="18" charset="0"/>
              </a:rPr>
              <a:t>Research proposal </a:t>
            </a:r>
            <a:r>
              <a:rPr lang="en-US" sz="2700" b="1" i="1" dirty="0" smtClean="0">
                <a:latin typeface="Times" pitchFamily="18" charset="0"/>
              </a:rPr>
              <a:t>is the detailed plan of study or</a:t>
            </a:r>
          </a:p>
          <a:p>
            <a:pPr marL="274320" indent="-274320">
              <a:lnSpc>
                <a:spcPct val="150000"/>
              </a:lnSpc>
              <a:spcBef>
                <a:spcPts val="0"/>
              </a:spcBef>
              <a:buFont typeface="Wingdings" pitchFamily="2" charset="2"/>
              <a:buChar char="Ø"/>
              <a:defRPr/>
            </a:pPr>
            <a:r>
              <a:rPr lang="en-US" sz="2700" b="1" i="1" dirty="0" smtClean="0">
                <a:latin typeface="Times" pitchFamily="18" charset="0"/>
              </a:rPr>
              <a:t>A specific course of action will be followed or </a:t>
            </a:r>
          </a:p>
          <a:p>
            <a:pPr marL="274320" indent="-274320">
              <a:lnSpc>
                <a:spcPct val="150000"/>
              </a:lnSpc>
              <a:spcBef>
                <a:spcPts val="0"/>
              </a:spcBef>
              <a:buFont typeface="Wingdings" pitchFamily="2" charset="2"/>
              <a:buChar char="Ø"/>
              <a:defRPr/>
            </a:pPr>
            <a:r>
              <a:rPr lang="en-US" sz="2700" b="1" i="1" dirty="0" smtClean="0">
                <a:latin typeface="Times" pitchFamily="18" charset="0"/>
              </a:rPr>
              <a:t>It is a document which sets out your ideas in an easily accessible way.</a:t>
            </a:r>
          </a:p>
          <a:p>
            <a:pPr marL="274320" indent="-274320">
              <a:lnSpc>
                <a:spcPct val="150000"/>
              </a:lnSpc>
              <a:spcBef>
                <a:spcPts val="0"/>
              </a:spcBef>
              <a:buNone/>
              <a:defRPr/>
            </a:pPr>
            <a:r>
              <a:rPr lang="en-US" sz="2700" b="1" dirty="0" smtClean="0">
                <a:solidFill>
                  <a:srgbClr val="00B050"/>
                </a:solidFill>
                <a:effectLst>
                  <a:outerShdw blurRad="50000" dist="30000" dir="5400000" algn="tl" rotWithShape="0">
                    <a:srgbClr val="000000">
                      <a:alpha val="30000"/>
                    </a:srgbClr>
                  </a:outerShdw>
                </a:effectLst>
                <a:latin typeface="Times" pitchFamily="18" charset="0"/>
              </a:rPr>
              <a:t>Why Proposal Writing?</a:t>
            </a:r>
            <a:endParaRPr lang="en-US" sz="2700" b="1" i="1" dirty="0" smtClean="0">
              <a:latin typeface="Times" pitchFamily="18" charset="0"/>
            </a:endParaRPr>
          </a:p>
          <a:p>
            <a:pPr marL="176213" indent="-176213">
              <a:defRPr/>
            </a:pPr>
            <a:r>
              <a:rPr lang="en-US" sz="2700" dirty="0" smtClean="0">
                <a:latin typeface="Times" pitchFamily="18" charset="0"/>
              </a:rPr>
              <a:t>In order to carry out research, in general financing is required.</a:t>
            </a:r>
          </a:p>
          <a:p>
            <a:pPr marL="176213" indent="-176213">
              <a:defRPr/>
            </a:pPr>
            <a:r>
              <a:rPr lang="en-US" sz="2700" dirty="0" smtClean="0">
                <a:latin typeface="Times" pitchFamily="18" charset="0"/>
              </a:rPr>
              <a:t> </a:t>
            </a:r>
            <a:r>
              <a:rPr lang="nl-BE" sz="2700" dirty="0" smtClean="0">
                <a:latin typeface="Times" pitchFamily="18" charset="0"/>
              </a:rPr>
              <a:t>Convince others that the project you have designed is important, worth the effort.</a:t>
            </a:r>
          </a:p>
          <a:p>
            <a:pPr marL="176213" indent="-176213">
              <a:defRPr/>
            </a:pPr>
            <a:r>
              <a:rPr lang="nl-BE" sz="2700" dirty="0" smtClean="0">
                <a:latin typeface="Times" pitchFamily="18" charset="0"/>
              </a:rPr>
              <a:t>Convince others that you have the ability to carry out the research design and report the findings.</a:t>
            </a:r>
            <a:endParaRPr lang="en-US" sz="2700" dirty="0"/>
          </a:p>
        </p:txBody>
      </p:sp>
      <p:pic>
        <p:nvPicPr>
          <p:cNvPr id="4" name="Picture 4"/>
          <p:cNvPicPr>
            <a:picLocks noChangeAspect="1" noChangeArrowheads="1"/>
          </p:cNvPicPr>
          <p:nvPr/>
        </p:nvPicPr>
        <p:blipFill>
          <a:blip r:embed="rId2"/>
          <a:srcRect/>
          <a:stretch>
            <a:fillRect/>
          </a:stretch>
        </p:blipFill>
        <p:spPr bwMode="auto">
          <a:xfrm>
            <a:off x="3733800" y="2514600"/>
            <a:ext cx="1066800" cy="1371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50CA511-D75F-422A-ABBC-D6C8FBE0AB7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ACKNOWLEDGEMENTS</a:t>
            </a:r>
            <a:br>
              <a:rPr lang="en-US" sz="3600"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839200" cy="5791200"/>
          </a:xfrm>
        </p:spPr>
        <p:txBody>
          <a:bodyPr>
            <a:normAutofit fontScale="85000" lnSpcReduction="20000"/>
          </a:bodyPr>
          <a:lstStyle/>
          <a:p>
            <a:pPr algn="just"/>
            <a:r>
              <a:rPr lang="de-AT" dirty="0" smtClean="0">
                <a:latin typeface="Times" pitchFamily="18" charset="0"/>
              </a:rPr>
              <a:t>Opportunity to thank those directly/indirectly involved in the scientific study</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Remember to thank those participating in:</a:t>
            </a:r>
          </a:p>
          <a:p>
            <a:pPr algn="just">
              <a:buFont typeface="Wingdings" pitchFamily="2" charset="2"/>
              <a:buChar char="ü"/>
            </a:pPr>
            <a:r>
              <a:rPr lang="de-AT" dirty="0" smtClean="0">
                <a:latin typeface="Times" pitchFamily="18" charset="0"/>
              </a:rPr>
              <a:t>Technical support</a:t>
            </a:r>
          </a:p>
          <a:p>
            <a:pPr algn="just">
              <a:buFont typeface="Wingdings" pitchFamily="2" charset="2"/>
              <a:buChar char="ü"/>
            </a:pPr>
            <a:r>
              <a:rPr lang="de-AT" dirty="0" smtClean="0">
                <a:latin typeface="Times" pitchFamily="18" charset="0"/>
              </a:rPr>
              <a:t>Provision/collection of samples</a:t>
            </a:r>
          </a:p>
          <a:p>
            <a:pPr algn="just">
              <a:buFont typeface="Wingdings" pitchFamily="2" charset="2"/>
              <a:buChar char="ü"/>
            </a:pPr>
            <a:r>
              <a:rPr lang="de-AT" dirty="0" smtClean="0">
                <a:latin typeface="Times" pitchFamily="18" charset="0"/>
              </a:rPr>
              <a:t>Providing an analysis or identification</a:t>
            </a:r>
          </a:p>
          <a:p>
            <a:pPr algn="just">
              <a:buFont typeface="Wingdings" pitchFamily="2" charset="2"/>
              <a:buChar char="ü"/>
            </a:pPr>
            <a:r>
              <a:rPr lang="de-AT" dirty="0" smtClean="0">
                <a:latin typeface="Times" pitchFamily="18" charset="0"/>
              </a:rPr>
              <a:t>Providing comments</a:t>
            </a:r>
          </a:p>
          <a:p>
            <a:pPr algn="just">
              <a:buFont typeface="Wingdings" pitchFamily="2" charset="2"/>
              <a:buChar char="ü"/>
            </a:pPr>
            <a:r>
              <a:rPr lang="de-AT" dirty="0" smtClean="0">
                <a:latin typeface="Times" pitchFamily="18" charset="0"/>
              </a:rPr>
              <a:t>Providing money! (funding agency)</a:t>
            </a:r>
          </a:p>
          <a:p>
            <a:pPr marL="609600" indent="-609600" algn="just">
              <a:lnSpc>
                <a:spcPct val="150000"/>
              </a:lnSpc>
              <a:buFont typeface="Wingdings" pitchFamily="2" charset="2"/>
              <a:buChar char="Ø"/>
              <a:defRPr/>
            </a:pPr>
            <a:r>
              <a:rPr lang="en-US" dirty="0" smtClean="0">
                <a:latin typeface="Times" pitchFamily="18" charset="0"/>
              </a:rPr>
              <a:t>Do not use the word “wish”, simply write “I thank …..” and not “I wish to thank…”</a:t>
            </a:r>
          </a:p>
          <a:p>
            <a:pPr marL="609600" indent="-609600" algn="just">
              <a:lnSpc>
                <a:spcPct val="150000"/>
              </a:lnSpc>
              <a:buFont typeface="Wingdings" pitchFamily="2" charset="2"/>
              <a:buChar char="Ø"/>
              <a:defRPr/>
            </a:pPr>
            <a:r>
              <a:rPr lang="en-US" dirty="0" smtClean="0">
                <a:latin typeface="Times" pitchFamily="18" charset="0"/>
              </a:rPr>
              <a:t>Show the proposed wording of the Acknowledgement to the person whose help you are acknowledging</a:t>
            </a:r>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nl-BE" dirty="0" smtClean="0">
                <a:effectLst>
                  <a:outerShdw blurRad="50000" dist="30000" dir="5400000" algn="tl" rotWithShape="0">
                    <a:srgbClr val="000000">
                      <a:alpha val="30000"/>
                    </a:srgbClr>
                  </a:outerShdw>
                </a:effectLst>
              </a:rPr>
              <a:t/>
            </a:r>
            <a:br>
              <a:rPr lang="nl-BE" dirty="0" smtClean="0">
                <a:effectLst>
                  <a:outerShdw blurRad="50000" dist="30000" dir="5400000" algn="tl" rotWithShape="0">
                    <a:srgbClr val="000000">
                      <a:alpha val="30000"/>
                    </a:srgbClr>
                  </a:outerShdw>
                </a:effectLst>
              </a:rPr>
            </a:br>
            <a:r>
              <a:rPr lang="nl-BE" sz="3600" b="1" dirty="0" smtClean="0">
                <a:latin typeface="Times New Roman" pitchFamily="18" charset="0"/>
                <a:cs typeface="Times New Roman" pitchFamily="18" charset="0"/>
              </a:rPr>
              <a:t>BUDGET</a:t>
            </a:r>
            <a:r>
              <a:rPr lang="en-GB" dirty="0" smtClean="0">
                <a:effectLst>
                  <a:outerShdw blurRad="50000" dist="30000" dir="5400000" algn="tl" rotWithShape="0">
                    <a:srgbClr val="000000">
                      <a:alpha val="30000"/>
                    </a:srgbClr>
                  </a:outerShdw>
                </a:effectLst>
              </a:rPr>
              <a:t/>
            </a:r>
            <a:br>
              <a:rPr lang="en-GB" dirty="0" smtClean="0">
                <a:effectLst>
                  <a:outerShdw blurRad="50000" dist="30000" dir="5400000" algn="tl" rotWithShape="0">
                    <a:srgbClr val="000000">
                      <a:alpha val="30000"/>
                    </a:srgbClr>
                  </a:outerShdw>
                </a:effectLst>
              </a:rPr>
            </a:br>
            <a:endParaRPr lang="en-US" dirty="0"/>
          </a:p>
        </p:txBody>
      </p:sp>
      <p:sp>
        <p:nvSpPr>
          <p:cNvPr id="3" name="Content Placeholder 2"/>
          <p:cNvSpPr>
            <a:spLocks noGrp="1"/>
          </p:cNvSpPr>
          <p:nvPr>
            <p:ph idx="1"/>
          </p:nvPr>
        </p:nvSpPr>
        <p:spPr>
          <a:xfrm>
            <a:off x="152400" y="762000"/>
            <a:ext cx="8839200" cy="5867400"/>
          </a:xfrm>
        </p:spPr>
        <p:txBody>
          <a:bodyPr>
            <a:normAutofit/>
          </a:bodyPr>
          <a:lstStyle/>
          <a:p>
            <a:pPr marL="265113" indent="-265113">
              <a:buFontTx/>
              <a:buChar char="•"/>
            </a:pPr>
            <a:endParaRPr lang="nl-BE" sz="2800" dirty="0" smtClean="0">
              <a:latin typeface="Times New Roman" pitchFamily="18" charset="0"/>
              <a:cs typeface="Times New Roman" pitchFamily="18" charset="0"/>
            </a:endParaRPr>
          </a:p>
          <a:p>
            <a:pPr marL="265113" indent="-265113">
              <a:buFontTx/>
              <a:buChar char="•"/>
            </a:pPr>
            <a:endParaRPr lang="nl-BE" sz="2800" dirty="0" smtClean="0">
              <a:latin typeface="Times New Roman" pitchFamily="18" charset="0"/>
              <a:cs typeface="Times New Roman" pitchFamily="18" charset="0"/>
            </a:endParaRPr>
          </a:p>
          <a:p>
            <a:pPr marL="265113" indent="-265113">
              <a:buFontTx/>
              <a:buChar char="•"/>
            </a:pPr>
            <a:endParaRPr lang="nl-BE" sz="2800" dirty="0" smtClean="0">
              <a:latin typeface="Times New Roman" pitchFamily="18" charset="0"/>
              <a:cs typeface="Times New Roman" pitchFamily="18" charset="0"/>
            </a:endParaRPr>
          </a:p>
          <a:p>
            <a:pPr marL="265113" indent="-265113">
              <a:buFontTx/>
              <a:buChar char="•"/>
            </a:pPr>
            <a:endParaRPr lang="nl-BE" sz="2800" dirty="0" smtClean="0">
              <a:latin typeface="Times New Roman" pitchFamily="18" charset="0"/>
              <a:cs typeface="Times New Roman" pitchFamily="18" charset="0"/>
            </a:endParaRPr>
          </a:p>
          <a:p>
            <a:pPr marL="265113" indent="-265113">
              <a:buFontTx/>
              <a:buChar char="•"/>
            </a:pPr>
            <a:endParaRPr lang="nl-BE" sz="2800" dirty="0" smtClean="0">
              <a:latin typeface="Times New Roman" pitchFamily="18" charset="0"/>
              <a:cs typeface="Times New Roman" pitchFamily="18" charset="0"/>
            </a:endParaRPr>
          </a:p>
          <a:p>
            <a:pPr marL="265113" indent="-265113">
              <a:buFontTx/>
              <a:buChar char="•"/>
            </a:pPr>
            <a:endParaRPr lang="nl-BE" sz="2800" dirty="0" smtClean="0">
              <a:latin typeface="Times New Roman" pitchFamily="18" charset="0"/>
              <a:cs typeface="Times New Roman" pitchFamily="18" charset="0"/>
            </a:endParaRPr>
          </a:p>
          <a:p>
            <a:pPr marL="265113" indent="-265113">
              <a:buFontTx/>
              <a:buChar char="•"/>
            </a:pPr>
            <a:r>
              <a:rPr lang="nl-BE" sz="2800" dirty="0" smtClean="0">
                <a:latin typeface="Times New Roman" pitchFamily="18" charset="0"/>
                <a:cs typeface="Times New Roman" pitchFamily="18" charset="0"/>
              </a:rPr>
              <a:t>Be aware that funders vary as to what they are prepared to pay in terms of direct project costs, such as staff and equipment, and indirect costs, such as overheads. </a:t>
            </a:r>
          </a:p>
          <a:p>
            <a:pPr marL="265113" indent="-265113">
              <a:buFontTx/>
              <a:buChar char="•"/>
            </a:pPr>
            <a:r>
              <a:rPr lang="nl-BE" sz="2800" dirty="0" smtClean="0">
                <a:latin typeface="Times New Roman" pitchFamily="18" charset="0"/>
                <a:cs typeface="Times New Roman" pitchFamily="18" charset="0"/>
              </a:rPr>
              <a:t>The funder might request to approve before hand own inputs or inputs from other institutions participating in the project.</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31</a:t>
            </a:fld>
            <a:endParaRPr lang="en-US"/>
          </a:p>
        </p:txBody>
      </p:sp>
      <p:pic>
        <p:nvPicPr>
          <p:cNvPr id="5" name="Picture 7"/>
          <p:cNvPicPr>
            <a:picLocks noChangeAspect="1" noChangeArrowheads="1"/>
          </p:cNvPicPr>
          <p:nvPr/>
        </p:nvPicPr>
        <p:blipFill>
          <a:blip r:embed="rId2"/>
          <a:srcRect/>
          <a:stretch>
            <a:fillRect/>
          </a:stretch>
        </p:blipFill>
        <p:spPr bwMode="auto">
          <a:xfrm>
            <a:off x="5791200" y="762000"/>
            <a:ext cx="3048000" cy="2800350"/>
          </a:xfrm>
          <a:prstGeom prst="rect">
            <a:avLst/>
          </a:prstGeom>
          <a:noFill/>
          <a:ln w="9525">
            <a:noFill/>
            <a:miter lim="800000"/>
            <a:headEnd/>
            <a:tailEnd/>
          </a:ln>
        </p:spPr>
      </p:pic>
      <p:sp>
        <p:nvSpPr>
          <p:cNvPr id="6" name="Rectangle 3"/>
          <p:cNvSpPr txBox="1">
            <a:spLocks noChangeArrowheads="1"/>
          </p:cNvSpPr>
          <p:nvPr/>
        </p:nvSpPr>
        <p:spPr bwMode="auto">
          <a:xfrm>
            <a:off x="304800" y="1295400"/>
            <a:ext cx="5181600" cy="2209800"/>
          </a:xfrm>
          <a:prstGeom prst="rect">
            <a:avLst/>
          </a:prstGeom>
          <a:noFill/>
          <a:ln w="9525">
            <a:noFill/>
            <a:miter lim="800000"/>
            <a:headEnd/>
            <a:tailEnd/>
          </a:ln>
        </p:spPr>
        <p:txBody>
          <a:bodyPr/>
          <a:lstStyle/>
          <a:p>
            <a:pPr marL="176213" indent="-176213" algn="just">
              <a:lnSpc>
                <a:spcPct val="90000"/>
              </a:lnSpc>
              <a:spcBef>
                <a:spcPts val="600"/>
              </a:spcBef>
              <a:buClr>
                <a:schemeClr val="accent1"/>
              </a:buClr>
              <a:buSzPct val="80000"/>
              <a:buFontTx/>
              <a:buChar char="•"/>
              <a:defRPr/>
            </a:pPr>
            <a:r>
              <a:rPr lang="nl-BE" sz="2600" dirty="0">
                <a:latin typeface="Times New Roman" pitchFamily="18" charset="0"/>
                <a:cs typeface="Times New Roman" pitchFamily="18" charset="0"/>
              </a:rPr>
              <a:t>The proposal should contain a detailed budget. </a:t>
            </a:r>
          </a:p>
          <a:p>
            <a:pPr marL="176213" indent="-176213" algn="just">
              <a:lnSpc>
                <a:spcPct val="90000"/>
              </a:lnSpc>
              <a:spcBef>
                <a:spcPts val="600"/>
              </a:spcBef>
              <a:buClr>
                <a:schemeClr val="accent1"/>
              </a:buClr>
              <a:buSzPct val="80000"/>
              <a:buFontTx/>
              <a:buChar char="•"/>
              <a:defRPr/>
            </a:pPr>
            <a:r>
              <a:rPr lang="nl-BE" sz="2600" dirty="0">
                <a:latin typeface="Times New Roman" pitchFamily="18" charset="0"/>
                <a:cs typeface="Times New Roman" pitchFamily="18" charset="0"/>
              </a:rPr>
              <a:t>The budget asked should be in proportion to the volume and complexity of the work activities.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
            </a:r>
            <a:br>
              <a:rPr lang="en-US" b="1" dirty="0" smtClean="0"/>
            </a:br>
            <a:r>
              <a:rPr lang="en-US" sz="3600" b="1" dirty="0" smtClean="0">
                <a:latin typeface="Times New Roman" pitchFamily="18" charset="0"/>
                <a:cs typeface="Times New Roman" pitchFamily="18" charset="0"/>
              </a:rPr>
              <a:t>REFERENCES</a:t>
            </a:r>
            <a:r>
              <a:rPr lang="en-US" b="1" dirty="0" smtClean="0"/>
              <a:t/>
            </a:r>
            <a:br>
              <a:rPr lang="en-US" b="1" dirty="0" smtClean="0"/>
            </a:br>
            <a:endParaRPr lang="en-US" dirty="0"/>
          </a:p>
        </p:txBody>
      </p:sp>
      <p:sp>
        <p:nvSpPr>
          <p:cNvPr id="3" name="Content Placeholder 2"/>
          <p:cNvSpPr>
            <a:spLocks noGrp="1"/>
          </p:cNvSpPr>
          <p:nvPr>
            <p:ph idx="1"/>
          </p:nvPr>
        </p:nvSpPr>
        <p:spPr>
          <a:xfrm>
            <a:off x="152400" y="762000"/>
            <a:ext cx="8763000" cy="5943600"/>
          </a:xfrm>
        </p:spPr>
        <p:txBody>
          <a:bodyPr>
            <a:noAutofit/>
          </a:bodyPr>
          <a:lstStyle/>
          <a:p>
            <a:pPr algn="just">
              <a:lnSpc>
                <a:spcPct val="150000"/>
              </a:lnSpc>
              <a:buFont typeface="Wingdings" pitchFamily="2" charset="2"/>
              <a:buChar char="Ø"/>
            </a:pPr>
            <a:r>
              <a:rPr lang="en-US" sz="2400" dirty="0" smtClean="0">
                <a:latin typeface="Times New Roman" pitchFamily="18" charset="0"/>
                <a:cs typeface="Times New Roman" pitchFamily="18" charset="0"/>
              </a:rPr>
              <a:t>Referencing is a standardized way of acknowledging the sources of information and ideas that you have used in your document. </a:t>
            </a:r>
          </a:p>
          <a:p>
            <a:pPr algn="just">
              <a:lnSpc>
                <a:spcPct val="150000"/>
              </a:lnSpc>
              <a:buFont typeface="Wingdings" pitchFamily="2" charset="2"/>
              <a:buChar char="Ø"/>
            </a:pPr>
            <a:r>
              <a:rPr lang="en-US" sz="2400" dirty="0" smtClean="0">
                <a:latin typeface="Times New Roman" pitchFamily="18" charset="0"/>
                <a:cs typeface="Times New Roman" pitchFamily="18" charset="0"/>
              </a:rPr>
              <a:t>A list of all the references used in the text must be written.</a:t>
            </a:r>
          </a:p>
          <a:p>
            <a:pPr algn="just">
              <a:lnSpc>
                <a:spcPct val="150000"/>
              </a:lnSpc>
              <a:buFont typeface="Wingdings" pitchFamily="2" charset="2"/>
              <a:buChar char="Ø"/>
            </a:pPr>
            <a:r>
              <a:rPr lang="en-US" sz="2400" dirty="0" smtClean="0">
                <a:latin typeface="Times New Roman" pitchFamily="18" charset="0"/>
                <a:cs typeface="Times New Roman" pitchFamily="18" charset="0"/>
              </a:rPr>
              <a:t>The styles vary for different journals. (Use ENDNOTE, Ref Works., Vancouver/Harvard </a:t>
            </a:r>
            <a:r>
              <a:rPr lang="en-US" sz="2400" dirty="0" err="1" smtClean="0">
                <a:latin typeface="Times New Roman" pitchFamily="18" charset="0"/>
                <a:cs typeface="Times New Roman" pitchFamily="18" charset="0"/>
              </a:rPr>
              <a:t>vs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style).</a:t>
            </a:r>
          </a:p>
          <a:p>
            <a:pPr lvl="1" algn="just">
              <a:lnSpc>
                <a:spcPct val="150000"/>
              </a:lnSpc>
              <a:buFont typeface="Wingdings" pitchFamily="2" charset="2"/>
              <a:buChar char="Ø"/>
            </a:pPr>
            <a:r>
              <a:rPr lang="en-US" sz="2400" b="1" dirty="0" smtClean="0">
                <a:latin typeface="Times New Roman" pitchFamily="18" charset="0"/>
                <a:cs typeface="Times New Roman" pitchFamily="18" charset="0"/>
              </a:rPr>
              <a:t>Harvard format </a:t>
            </a:r>
            <a:r>
              <a:rPr lang="en-US" sz="2400" dirty="0" smtClean="0">
                <a:latin typeface="Times New Roman" pitchFamily="18" charset="0"/>
                <a:cs typeface="Times New Roman" pitchFamily="18" charset="0"/>
              </a:rPr>
              <a:t>(the name and year system) is the most widely used</a:t>
            </a:r>
          </a:p>
          <a:p>
            <a:pPr lvl="1" algn="just">
              <a:buFont typeface="Wingdings" pitchFamily="2" charset="2"/>
              <a:buChar char="Ø"/>
            </a:pPr>
            <a:r>
              <a:rPr lang="en-US" sz="2400" b="1" dirty="0" smtClean="0">
                <a:latin typeface="Times New Roman" pitchFamily="18" charset="0"/>
                <a:cs typeface="Times New Roman" pitchFamily="18" charset="0"/>
              </a:rPr>
              <a:t>Alphabet-Number system </a:t>
            </a:r>
            <a:r>
              <a:rPr lang="en-US" sz="2400" dirty="0" smtClean="0">
                <a:latin typeface="Times New Roman" pitchFamily="18" charset="0"/>
                <a:cs typeface="Times New Roman" pitchFamily="18" charset="0"/>
              </a:rPr>
              <a:t>is a modification of name and year system</a:t>
            </a:r>
          </a:p>
          <a:p>
            <a:pPr lvl="1" algn="just">
              <a:buFont typeface="Wingdings" pitchFamily="2" charset="2"/>
              <a:buChar char="Ø"/>
            </a:pPr>
            <a:r>
              <a:rPr lang="en-US" sz="2400" b="1" dirty="0" smtClean="0">
                <a:latin typeface="Times New Roman" pitchFamily="18" charset="0"/>
                <a:cs typeface="Times New Roman" pitchFamily="18" charset="0"/>
              </a:rPr>
              <a:t>Citation order system</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Some journals require complete titles of the cited references</a:t>
            </a:r>
          </a:p>
        </p:txBody>
      </p:sp>
      <p:sp>
        <p:nvSpPr>
          <p:cNvPr id="4" name="Slide Number Placeholder 3"/>
          <p:cNvSpPr>
            <a:spLocks noGrp="1"/>
          </p:cNvSpPr>
          <p:nvPr>
            <p:ph type="sldNum" sz="quarter" idx="12"/>
          </p:nvPr>
        </p:nvSpPr>
        <p:spPr/>
        <p:txBody>
          <a:bodyPr/>
          <a:lstStyle/>
          <a:p>
            <a:fld id="{750CA511-D75F-422A-ABBC-D6C8FBE0AB7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lnSpc>
                <a:spcPct val="150000"/>
              </a:lnSpc>
              <a:buNone/>
            </a:pPr>
            <a:r>
              <a:rPr lang="en-US" sz="2400" b="1" dirty="0" smtClean="0">
                <a:latin typeface="Times New Roman" pitchFamily="18" charset="0"/>
                <a:cs typeface="Times New Roman" pitchFamily="18" charset="0"/>
              </a:rPr>
              <a:t>In-text citations </a:t>
            </a:r>
            <a:endParaRPr lang="en-US" sz="2400" dirty="0" smtClean="0">
              <a:latin typeface="Times New Roman" pitchFamily="18" charset="0"/>
              <a:cs typeface="Times New Roman" pitchFamily="18" charset="0"/>
            </a:endParaRPr>
          </a:p>
          <a:p>
            <a:pPr>
              <a:lnSpc>
                <a:spcPct val="150000"/>
              </a:lnSpc>
              <a:buNone/>
            </a:pPr>
            <a:r>
              <a:rPr lang="en-US" sz="2400" b="1" dirty="0" smtClean="0">
                <a:solidFill>
                  <a:srgbClr val="00B050"/>
                </a:solidFill>
                <a:latin typeface="Times New Roman" pitchFamily="18" charset="0"/>
                <a:cs typeface="Times New Roman" pitchFamily="18" charset="0"/>
              </a:rPr>
              <a:t>In name and year system</a:t>
            </a:r>
            <a:r>
              <a:rPr lang="en-US" sz="2400" b="1" dirty="0" smtClean="0">
                <a:latin typeface="Times New Roman" pitchFamily="18" charset="0"/>
                <a:cs typeface="Times New Roman" pitchFamily="18" charset="0"/>
              </a:rPr>
              <a:t>: </a:t>
            </a:r>
          </a:p>
          <a:p>
            <a:pPr>
              <a:lnSpc>
                <a:spcPct val="150000"/>
              </a:lnSpc>
              <a:buFont typeface="Wingdings" pitchFamily="2" charset="2"/>
              <a:buChar char="Ø"/>
            </a:pPr>
            <a:r>
              <a:rPr lang="en-US" sz="2400" dirty="0" smtClean="0">
                <a:latin typeface="Times New Roman" pitchFamily="18" charset="0"/>
                <a:cs typeface="Times New Roman" pitchFamily="18" charset="0"/>
              </a:rPr>
              <a:t>Citation in the text is followed by the author’s last name and year of publication between parentheses. </a:t>
            </a:r>
          </a:p>
          <a:p>
            <a:pPr lvl="1"/>
            <a:r>
              <a:rPr lang="en-US" sz="2400" dirty="0" smtClean="0">
                <a:latin typeface="Times New Roman" pitchFamily="18" charset="0"/>
                <a:cs typeface="Times New Roman" pitchFamily="18" charset="0"/>
              </a:rPr>
              <a:t>If they were two authors then both last names are written. </a:t>
            </a:r>
          </a:p>
          <a:p>
            <a:pPr lvl="1"/>
            <a:r>
              <a:rPr lang="en-US" sz="2400" dirty="0" smtClean="0">
                <a:latin typeface="Times New Roman" pitchFamily="18" charset="0"/>
                <a:cs typeface="Times New Roman" pitchFamily="18" charset="0"/>
              </a:rPr>
              <a:t>If more than two then the only first author’s name is written followed by the abbreviation </a:t>
            </a:r>
            <a:r>
              <a:rPr lang="en-US" sz="2400" i="1" dirty="0" smtClean="0">
                <a:latin typeface="Times New Roman" pitchFamily="18" charset="0"/>
                <a:cs typeface="Times New Roman" pitchFamily="18" charset="0"/>
              </a:rPr>
              <a:t>et al.</a:t>
            </a:r>
          </a:p>
          <a:p>
            <a:pPr lvl="1">
              <a:buNone/>
            </a:pPr>
            <a:r>
              <a:rPr lang="en-US" sz="2400" i="1" dirty="0" err="1" smtClean="0">
                <a:latin typeface="Times New Roman" pitchFamily="18" charset="0"/>
                <a:cs typeface="Times New Roman" pitchFamily="18" charset="0"/>
              </a:rPr>
              <a:t>Eg</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Schwarz, G., (2005). Molybdenum cofactor biosynthesis and deficiency. </a:t>
            </a:r>
            <a:r>
              <a:rPr lang="en-US" sz="2400" i="1" dirty="0" smtClean="0">
                <a:latin typeface="Times New Roman" pitchFamily="18" charset="0"/>
                <a:cs typeface="Times New Roman" pitchFamily="18" charset="0"/>
              </a:rPr>
              <a:t>Cell. Mol. Life Sci.,</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62</a:t>
            </a:r>
            <a:r>
              <a:rPr lang="en-US" sz="2400" dirty="0" smtClean="0">
                <a:latin typeface="Times New Roman" pitchFamily="18" charset="0"/>
                <a:cs typeface="Times New Roman" pitchFamily="18" charset="0"/>
              </a:rPr>
              <a:t>, 2792-2810. </a:t>
            </a:r>
            <a:endParaRPr lang="en-US" sz="2400" i="1" dirty="0" smtClean="0">
              <a:latin typeface="Times New Roman" pitchFamily="18" charset="0"/>
              <a:cs typeface="Times New Roman" pitchFamily="18" charset="0"/>
            </a:endParaRPr>
          </a:p>
          <a:p>
            <a:pPr>
              <a:lnSpc>
                <a:spcPct val="150000"/>
              </a:lnSpc>
              <a:buFont typeface="Wingdings" pitchFamily="2" charset="2"/>
              <a:buChar char="Ø"/>
            </a:pPr>
            <a:r>
              <a:rPr lang="en-US" sz="2400" dirty="0" smtClean="0">
                <a:latin typeface="Times New Roman" pitchFamily="18" charset="0"/>
                <a:cs typeface="Times New Roman" pitchFamily="18" charset="0"/>
              </a:rPr>
              <a:t>If a single statement requires more than one citation then the references are arranged chronologically from oldest to more recent, separated by semicolons.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Autofit/>
          </a:bodyPr>
          <a:lstStyle/>
          <a:p>
            <a:pPr marL="365125" lvl="1" indent="-282575" algn="just">
              <a:lnSpc>
                <a:spcPct val="150000"/>
              </a:lnSpc>
              <a:spcBef>
                <a:spcPts val="600"/>
              </a:spcBef>
              <a:buSzPct val="80000"/>
              <a:buNone/>
            </a:pPr>
            <a:r>
              <a:rPr lang="en-US" sz="2000" dirty="0" smtClean="0">
                <a:latin typeface="Times" charset="0"/>
              </a:rPr>
              <a:t>If more than one reference share the same year then they are arranged alphabetically within the year.</a:t>
            </a:r>
            <a:endParaRPr lang="en-US" sz="2000" b="1" dirty="0" smtClean="0">
              <a:solidFill>
                <a:srgbClr val="00B050"/>
              </a:solidFill>
              <a:latin typeface="Times" charset="0"/>
            </a:endParaRPr>
          </a:p>
          <a:p>
            <a:pPr algn="just">
              <a:lnSpc>
                <a:spcPct val="150000"/>
              </a:lnSpc>
              <a:buNone/>
            </a:pPr>
            <a:r>
              <a:rPr lang="en-US" sz="2000" b="1" dirty="0" smtClean="0">
                <a:solidFill>
                  <a:srgbClr val="00B050"/>
                </a:solidFill>
                <a:latin typeface="Times" charset="0"/>
              </a:rPr>
              <a:t>In alphabet-number system:</a:t>
            </a:r>
          </a:p>
          <a:p>
            <a:pPr algn="just">
              <a:lnSpc>
                <a:spcPct val="150000"/>
              </a:lnSpc>
              <a:buFont typeface="Wingdings" pitchFamily="2" charset="2"/>
              <a:buChar char="Ø"/>
            </a:pPr>
            <a:r>
              <a:rPr lang="en-US" sz="2000" dirty="0" smtClean="0">
                <a:latin typeface="Times" charset="0"/>
              </a:rPr>
              <a:t>Citation by number from an alphabetically arranged numbered reference list.</a:t>
            </a:r>
          </a:p>
          <a:p>
            <a:pPr algn="just">
              <a:lnSpc>
                <a:spcPct val="150000"/>
              </a:lnSpc>
              <a:buNone/>
            </a:pPr>
            <a:r>
              <a:rPr lang="en-US" sz="2000" b="1" dirty="0" smtClean="0">
                <a:solidFill>
                  <a:srgbClr val="00B050"/>
                </a:solidFill>
                <a:latin typeface="Times" charset="0"/>
              </a:rPr>
              <a:t>In citation order system</a:t>
            </a:r>
            <a:r>
              <a:rPr lang="en-US" sz="2000" b="1" dirty="0" smtClean="0">
                <a:solidFill>
                  <a:srgbClr val="FFFF00"/>
                </a:solidFill>
                <a:latin typeface="Times" charset="0"/>
              </a:rPr>
              <a:t>:</a:t>
            </a:r>
          </a:p>
          <a:p>
            <a:pPr algn="just">
              <a:lnSpc>
                <a:spcPct val="150000"/>
              </a:lnSpc>
              <a:buFont typeface="Wingdings" pitchFamily="2" charset="2"/>
              <a:buChar char="Ø"/>
            </a:pPr>
            <a:r>
              <a:rPr lang="en-US" sz="2000" dirty="0" smtClean="0">
                <a:latin typeface="Times" charset="0"/>
              </a:rPr>
              <a:t>The references are numbered in the order they are mentioned in the text</a:t>
            </a:r>
          </a:p>
          <a:p>
            <a:pPr algn="just">
              <a:lnSpc>
                <a:spcPct val="150000"/>
              </a:lnSpc>
              <a:buNone/>
            </a:pPr>
            <a:r>
              <a:rPr lang="en-US" sz="2000" b="1" i="1" dirty="0" smtClean="0">
                <a:latin typeface="Times New Roman" pitchFamily="18" charset="0"/>
                <a:cs typeface="Times New Roman" pitchFamily="18" charset="0"/>
              </a:rPr>
              <a:t>Reference List</a:t>
            </a:r>
            <a:endParaRPr lang="en-US" sz="2000" b="1" dirty="0" smtClean="0">
              <a:latin typeface="Times New Roman" pitchFamily="18" charset="0"/>
              <a:cs typeface="Times New Roman" pitchFamily="18" charset="0"/>
            </a:endParaRPr>
          </a:p>
          <a:p>
            <a:pPr algn="just">
              <a:lnSpc>
                <a:spcPct val="150000"/>
              </a:lnSpc>
              <a:buFont typeface="Wingdings" pitchFamily="2" charset="2"/>
              <a:buChar char="Ø"/>
            </a:pPr>
            <a:r>
              <a:rPr lang="en-US" sz="2000" dirty="0" smtClean="0">
                <a:latin typeface="Times" charset="0"/>
              </a:rPr>
              <a:t>Any papers not cited in the text  should not be included.</a:t>
            </a:r>
          </a:p>
          <a:p>
            <a:pPr algn="just">
              <a:lnSpc>
                <a:spcPct val="150000"/>
              </a:lnSpc>
              <a:buFont typeface="Wingdings" pitchFamily="2" charset="2"/>
              <a:buChar char="Ø"/>
            </a:pPr>
            <a:r>
              <a:rPr lang="en-US" sz="2000" dirty="0" smtClean="0">
                <a:latin typeface="Times" charset="0"/>
              </a:rPr>
              <a:t>Reference lists allow readers to investigate the subject in greater depth.  </a:t>
            </a:r>
          </a:p>
          <a:p>
            <a:pPr algn="just">
              <a:lnSpc>
                <a:spcPct val="150000"/>
              </a:lnSpc>
              <a:buFont typeface="Wingdings" pitchFamily="2" charset="2"/>
              <a:buChar char="Ø"/>
            </a:pPr>
            <a:r>
              <a:rPr lang="en-US" sz="2000" dirty="0" smtClean="0">
                <a:latin typeface="Times" charset="0"/>
              </a:rPr>
              <a:t>A reference list contains only the books, articles, and web pages etc that are cited in the text of the document.  A bibliography includes all sources consulted for background or further reading.</a:t>
            </a:r>
          </a:p>
          <a:p>
            <a:pPr algn="just">
              <a:lnSpc>
                <a:spcPct val="150000"/>
              </a:lnSpc>
              <a:buFont typeface="Wingdings" pitchFamily="2" charset="2"/>
              <a:buChar char="Ø"/>
            </a:pPr>
            <a:endParaRPr lang="en-US" sz="2000"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r>
              <a:rPr lang="en-US" sz="2500" b="1" dirty="0" smtClean="0">
                <a:latin typeface="Times New Roman" pitchFamily="18" charset="0"/>
                <a:cs typeface="Times New Roman" pitchFamily="18" charset="0"/>
              </a:rPr>
              <a:t>Appendices: </a:t>
            </a:r>
            <a:r>
              <a:rPr lang="en-US" sz="2500" dirty="0" smtClean="0">
                <a:latin typeface="Times New Roman" pitchFamily="18" charset="0"/>
                <a:cs typeface="Times New Roman" pitchFamily="18" charset="0"/>
              </a:rPr>
              <a:t>You may include all relevant information, such as Raw data, Logistic, etc…</a:t>
            </a:r>
            <a:endParaRPr lang="en-US" sz="2500" b="1" dirty="0" smtClean="0">
              <a:latin typeface="Times New Roman" pitchFamily="18" charset="0"/>
              <a:cs typeface="Times New Roman" pitchFamily="18" charset="0"/>
            </a:endParaRPr>
          </a:p>
          <a:p>
            <a:pPr>
              <a:spcBef>
                <a:spcPts val="500"/>
              </a:spcBef>
              <a:spcAft>
                <a:spcPts val="500"/>
              </a:spcAft>
            </a:pPr>
            <a:r>
              <a:rPr lang="en-US" sz="2500" b="1" dirty="0" smtClean="0">
                <a:latin typeface="Times New Roman" pitchFamily="18" charset="0"/>
                <a:cs typeface="Times New Roman" pitchFamily="18" charset="0"/>
              </a:rPr>
              <a:t>Plagiarism:</a:t>
            </a:r>
            <a:r>
              <a:rPr lang="en-US" sz="2500" dirty="0" smtClean="0">
                <a:latin typeface="Times New Roman" pitchFamily="18" charset="0"/>
                <a:cs typeface="Times New Roman" pitchFamily="18" charset="0"/>
              </a:rPr>
              <a:t> is intellectual theft. It means use of the intellectual creations of another without proper attribution. Plagiarism may take two main forms, which are clearly related: </a:t>
            </a:r>
          </a:p>
          <a:p>
            <a:pPr marL="457200" indent="-457200">
              <a:spcBef>
                <a:spcPts val="500"/>
              </a:spcBef>
              <a:spcAft>
                <a:spcPts val="500"/>
              </a:spcAft>
              <a:buAutoNum type="arabicPeriod"/>
            </a:pPr>
            <a:r>
              <a:rPr lang="en-US" sz="2500" dirty="0" smtClean="0">
                <a:latin typeface="Times New Roman" pitchFamily="18" charset="0"/>
                <a:cs typeface="Times New Roman" pitchFamily="18" charset="0"/>
              </a:rPr>
              <a:t>To steal or pass off as one's own the ideas or words, images, or other creative works of another. </a:t>
            </a:r>
          </a:p>
          <a:p>
            <a:pPr marL="457200" indent="-457200">
              <a:spcBef>
                <a:spcPts val="500"/>
              </a:spcBef>
              <a:spcAft>
                <a:spcPts val="500"/>
              </a:spcAft>
              <a:buNone/>
            </a:pPr>
            <a:r>
              <a:rPr lang="en-US" sz="2500" dirty="0" smtClean="0">
                <a:latin typeface="Times New Roman" pitchFamily="18" charset="0"/>
                <a:cs typeface="Times New Roman" pitchFamily="18" charset="0"/>
              </a:rPr>
              <a:t>2. To use a creative production without crediting the source, even if only minimal information is available to identify it for citation. </a:t>
            </a:r>
          </a:p>
          <a:p>
            <a:pPr marL="457200" indent="-457200">
              <a:spcBef>
                <a:spcPts val="500"/>
              </a:spcBef>
              <a:spcAft>
                <a:spcPts val="500"/>
              </a:spcAft>
            </a:pPr>
            <a:r>
              <a:rPr lang="en-US" sz="2500" dirty="0" smtClean="0">
                <a:latin typeface="Times New Roman" pitchFamily="18" charset="0"/>
                <a:cs typeface="Times New Roman" pitchFamily="18" charset="0"/>
              </a:rPr>
              <a:t>Credit must be given for every direct quotation, for paraphrasing or summarizing a work (in whole, or in part, in one's own words), and for information which is not common knowledge.” 		</a:t>
            </a:r>
            <a:endParaRPr lang="en-US" sz="2500" i="1" dirty="0" smtClean="0">
              <a:latin typeface="Times New Roman" pitchFamily="18" charset="0"/>
              <a:cs typeface="Times New Roman" pitchFamily="18" charset="0"/>
            </a:endParaRPr>
          </a:p>
          <a:p>
            <a:pPr algn="ctr">
              <a:spcBef>
                <a:spcPts val="500"/>
              </a:spcBef>
              <a:spcAft>
                <a:spcPts val="500"/>
              </a:spcAft>
              <a:buNone/>
            </a:pPr>
            <a:r>
              <a:rPr lang="en-US" sz="2500" b="1" i="1" dirty="0" smtClean="0">
                <a:latin typeface="Times New Roman" pitchFamily="18" charset="0"/>
                <a:cs typeface="Times New Roman" pitchFamily="18" charset="0"/>
              </a:rPr>
              <a:t>“ Plagiarism is strictly forbidden’’</a:t>
            </a:r>
            <a:endParaRPr lang="en-US" sz="25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latin typeface="Times New Roman" pitchFamily="18" charset="0"/>
                <a:cs typeface="Times New Roman" pitchFamily="18" charset="0"/>
              </a:rPr>
              <a:t>Presentation of scientific paper</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normAutofit lnSpcReduction="10000"/>
          </a:bodyPr>
          <a:lstStyle/>
          <a:p>
            <a:pPr>
              <a:lnSpc>
                <a:spcPct val="150000"/>
              </a:lnSpc>
              <a:buNone/>
            </a:pPr>
            <a:r>
              <a:rPr lang="en-US" dirty="0" smtClean="0">
                <a:latin typeface="Times New Roman" pitchFamily="18" charset="0"/>
                <a:cs typeface="Times New Roman" pitchFamily="18" charset="0"/>
              </a:rPr>
              <a:t> Presentation outline </a:t>
            </a:r>
          </a:p>
          <a:p>
            <a:pPr>
              <a:lnSpc>
                <a:spcPct val="150000"/>
              </a:lnSpc>
              <a:buFont typeface="Wingdings" pitchFamily="2" charset="2"/>
              <a:buChar char="v"/>
            </a:pPr>
            <a:r>
              <a:rPr lang="en-US" dirty="0" smtClean="0">
                <a:latin typeface="Times New Roman" pitchFamily="18" charset="0"/>
                <a:cs typeface="Times New Roman" pitchFamily="18" charset="0"/>
              </a:rPr>
              <a:t>Introduction </a:t>
            </a:r>
          </a:p>
          <a:p>
            <a:pPr>
              <a:lnSpc>
                <a:spcPct val="150000"/>
              </a:lnSpc>
              <a:buFont typeface="Wingdings" pitchFamily="2" charset="2"/>
              <a:buChar char="v"/>
            </a:pPr>
            <a:r>
              <a:rPr lang="en-US" dirty="0" smtClean="0">
                <a:latin typeface="Times New Roman" pitchFamily="18" charset="0"/>
                <a:cs typeface="Times New Roman" pitchFamily="18" charset="0"/>
              </a:rPr>
              <a:t>Objective</a:t>
            </a:r>
          </a:p>
          <a:p>
            <a:pPr>
              <a:lnSpc>
                <a:spcPct val="150000"/>
              </a:lnSpc>
              <a:buFont typeface="Wingdings" pitchFamily="2" charset="2"/>
              <a:buChar char="v"/>
            </a:pPr>
            <a:r>
              <a:rPr lang="en-US" dirty="0" smtClean="0">
                <a:latin typeface="Times New Roman" pitchFamily="18" charset="0"/>
                <a:cs typeface="Times New Roman" pitchFamily="18" charset="0"/>
              </a:rPr>
              <a:t>Experimental part </a:t>
            </a:r>
          </a:p>
          <a:p>
            <a:pPr>
              <a:lnSpc>
                <a:spcPct val="150000"/>
              </a:lnSpc>
              <a:buFont typeface="Wingdings" pitchFamily="2" charset="2"/>
              <a:buChar char="v"/>
            </a:pPr>
            <a:r>
              <a:rPr lang="en-US" dirty="0" smtClean="0">
                <a:latin typeface="Times New Roman" pitchFamily="18" charset="0"/>
                <a:cs typeface="Times New Roman" pitchFamily="18" charset="0"/>
              </a:rPr>
              <a:t>Result and discussion </a:t>
            </a:r>
          </a:p>
          <a:p>
            <a:pPr>
              <a:lnSpc>
                <a:spcPct val="150000"/>
              </a:lnSpc>
              <a:buFont typeface="Wingdings" pitchFamily="2" charset="2"/>
              <a:buChar char="v"/>
            </a:pPr>
            <a:r>
              <a:rPr lang="en-US" dirty="0" smtClean="0">
                <a:latin typeface="Times New Roman" pitchFamily="18" charset="0"/>
                <a:cs typeface="Times New Roman" pitchFamily="18" charset="0"/>
              </a:rPr>
              <a:t>Conclusion </a:t>
            </a:r>
          </a:p>
          <a:p>
            <a:pPr>
              <a:lnSpc>
                <a:spcPct val="150000"/>
              </a:lnSpc>
              <a:buFont typeface="Wingdings" pitchFamily="2" charset="2"/>
              <a:buChar char="v"/>
            </a:pPr>
            <a:r>
              <a:rPr lang="en-US" dirty="0" smtClean="0">
                <a:latin typeface="Times New Roman" pitchFamily="18" charset="0"/>
                <a:cs typeface="Times New Roman" pitchFamily="18" charset="0"/>
              </a:rPr>
              <a:t>Acknowledgement</a:t>
            </a:r>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solidFill>
                  <a:schemeClr val="tx2"/>
                </a:solidFill>
                <a:latin typeface="Times" charset="0"/>
              </a:rPr>
              <a:t/>
            </a:r>
            <a:br>
              <a:rPr lang="en-US" b="1" dirty="0" smtClean="0">
                <a:solidFill>
                  <a:schemeClr val="tx2"/>
                </a:solidFill>
                <a:latin typeface="Times" charset="0"/>
              </a:rPr>
            </a:br>
            <a:r>
              <a:rPr lang="en-US" sz="3600" b="1" dirty="0" smtClean="0">
                <a:latin typeface="Times New Roman" pitchFamily="18" charset="0"/>
                <a:cs typeface="Times New Roman" pitchFamily="18" charset="0"/>
              </a:rPr>
              <a:t>Top tips for successful presentations</a:t>
            </a:r>
            <a:r>
              <a:rPr lang="en-US" b="1" dirty="0" smtClean="0">
                <a:latin typeface="Times" charset="0"/>
              </a:rPr>
              <a:t/>
            </a:r>
            <a:br>
              <a:rPr lang="en-US" b="1" dirty="0" smtClean="0">
                <a:latin typeface="Times" charset="0"/>
              </a:rPr>
            </a:br>
            <a:endParaRPr lang="en-US" dirty="0"/>
          </a:p>
        </p:txBody>
      </p:sp>
      <p:sp>
        <p:nvSpPr>
          <p:cNvPr id="3" name="Content Placeholder 2"/>
          <p:cNvSpPr>
            <a:spLocks noGrp="1"/>
          </p:cNvSpPr>
          <p:nvPr>
            <p:ph idx="1"/>
          </p:nvPr>
        </p:nvSpPr>
        <p:spPr>
          <a:xfrm>
            <a:off x="152400" y="914400"/>
            <a:ext cx="8763000" cy="5638800"/>
          </a:xfrm>
        </p:spPr>
        <p:txBody>
          <a:bodyPr/>
          <a:lstStyle/>
          <a:p>
            <a:pPr>
              <a:buNone/>
            </a:pPr>
            <a:r>
              <a:rPr lang="en-US" sz="2800" b="1" dirty="0" smtClean="0">
                <a:latin typeface="Times New Roman" pitchFamily="18" charset="0"/>
                <a:cs typeface="Times New Roman" pitchFamily="18" charset="0"/>
              </a:rPr>
              <a:t>1) Understand Your Audience</a:t>
            </a:r>
          </a:p>
          <a:p>
            <a:r>
              <a:rPr lang="en-US" sz="2400" b="1" dirty="0" smtClean="0">
                <a:latin typeface="Times New Roman" pitchFamily="18" charset="0"/>
                <a:cs typeface="Times New Roman" pitchFamily="18" charset="0"/>
              </a:rPr>
              <a:t>The key to strong preparation is a thorough understanding of your audience</a:t>
            </a:r>
          </a:p>
          <a:p>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37</a:t>
            </a:fld>
            <a:endParaRPr lang="en-US"/>
          </a:p>
        </p:txBody>
      </p:sp>
      <p:pic>
        <p:nvPicPr>
          <p:cNvPr id="5" name="Picture 8" descr="j0233018"/>
          <p:cNvPicPr>
            <a:picLocks noChangeAspect="1" noChangeArrowheads="1"/>
          </p:cNvPicPr>
          <p:nvPr/>
        </p:nvPicPr>
        <p:blipFill>
          <a:blip r:embed="rId2"/>
          <a:srcRect/>
          <a:stretch>
            <a:fillRect/>
          </a:stretch>
        </p:blipFill>
        <p:spPr bwMode="auto">
          <a:xfrm>
            <a:off x="539750" y="2924175"/>
            <a:ext cx="2813050" cy="3552825"/>
          </a:xfrm>
          <a:prstGeom prst="rect">
            <a:avLst/>
          </a:prstGeom>
          <a:noFill/>
          <a:ln w="9525">
            <a:noFill/>
            <a:miter lim="800000"/>
            <a:headEnd/>
            <a:tailEnd/>
          </a:ln>
        </p:spPr>
      </p:pic>
      <p:sp>
        <p:nvSpPr>
          <p:cNvPr id="6" name="Rectangle 7"/>
          <p:cNvSpPr>
            <a:spLocks noChangeArrowheads="1"/>
          </p:cNvSpPr>
          <p:nvPr/>
        </p:nvSpPr>
        <p:spPr bwMode="auto">
          <a:xfrm>
            <a:off x="3419475" y="2667000"/>
            <a:ext cx="5257800" cy="3753400"/>
          </a:xfrm>
          <a:prstGeom prst="rect">
            <a:avLst/>
          </a:prstGeom>
          <a:noFill/>
          <a:ln w="9525">
            <a:noFill/>
            <a:miter lim="800000"/>
            <a:headEnd/>
            <a:tailEnd/>
          </a:ln>
        </p:spPr>
        <p:txBody>
          <a:bodyPr>
            <a:spAutoFit/>
          </a:bodyPr>
          <a:lstStyle/>
          <a:p>
            <a:pPr>
              <a:lnSpc>
                <a:spcPct val="120000"/>
              </a:lnSpc>
            </a:pPr>
            <a:r>
              <a:rPr lang="en-US" sz="2000" dirty="0">
                <a:latin typeface="Times New Roman" pitchFamily="18" charset="0"/>
                <a:cs typeface="Times New Roman" pitchFamily="18" charset="0"/>
              </a:rPr>
              <a:t>Who are they?</a:t>
            </a:r>
          </a:p>
          <a:p>
            <a:pPr>
              <a:lnSpc>
                <a:spcPct val="120000"/>
              </a:lnSpc>
            </a:pPr>
            <a:r>
              <a:rPr lang="en-US" sz="2000" dirty="0">
                <a:latin typeface="Times New Roman" pitchFamily="18" charset="0"/>
                <a:cs typeface="Times New Roman" pitchFamily="18" charset="0"/>
              </a:rPr>
              <a:t>What is their theoretical knowledge?</a:t>
            </a:r>
          </a:p>
          <a:p>
            <a:pPr>
              <a:lnSpc>
                <a:spcPct val="120000"/>
              </a:lnSpc>
            </a:pPr>
            <a:r>
              <a:rPr lang="en-US" sz="2000" dirty="0">
                <a:latin typeface="Times New Roman" pitchFamily="18" charset="0"/>
                <a:cs typeface="Times New Roman" pitchFamily="18" charset="0"/>
              </a:rPr>
              <a:t>What is their practical knowledge?</a:t>
            </a:r>
          </a:p>
          <a:p>
            <a:pPr>
              <a:lnSpc>
                <a:spcPct val="120000"/>
              </a:lnSpc>
            </a:pPr>
            <a:r>
              <a:rPr lang="en-US" sz="2000" dirty="0">
                <a:latin typeface="Times New Roman" pitchFamily="18" charset="0"/>
                <a:cs typeface="Times New Roman" pitchFamily="18" charset="0"/>
              </a:rPr>
              <a:t>What is their level of education?</a:t>
            </a:r>
          </a:p>
          <a:p>
            <a:pPr>
              <a:lnSpc>
                <a:spcPct val="120000"/>
              </a:lnSpc>
            </a:pPr>
            <a:r>
              <a:rPr lang="en-US" sz="2000" dirty="0">
                <a:latin typeface="Times New Roman" pitchFamily="18" charset="0"/>
                <a:cs typeface="Times New Roman" pitchFamily="18" charset="0"/>
              </a:rPr>
              <a:t>What is their knowledge of terminology?</a:t>
            </a:r>
          </a:p>
          <a:p>
            <a:pPr>
              <a:lnSpc>
                <a:spcPct val="120000"/>
              </a:lnSpc>
            </a:pPr>
            <a:r>
              <a:rPr lang="en-US" sz="2000" dirty="0">
                <a:latin typeface="Times New Roman" pitchFamily="18" charset="0"/>
                <a:cs typeface="Times New Roman" pitchFamily="18" charset="0"/>
              </a:rPr>
              <a:t>How fast can they pick up new ideas?</a:t>
            </a:r>
          </a:p>
          <a:p>
            <a:pPr>
              <a:lnSpc>
                <a:spcPct val="120000"/>
              </a:lnSpc>
            </a:pPr>
            <a:r>
              <a:rPr lang="en-US" sz="2000" dirty="0">
                <a:latin typeface="Times New Roman" pitchFamily="18" charset="0"/>
                <a:cs typeface="Times New Roman" pitchFamily="18" charset="0"/>
              </a:rPr>
              <a:t>How wide is their concentration span?</a:t>
            </a:r>
          </a:p>
          <a:p>
            <a:pPr>
              <a:lnSpc>
                <a:spcPct val="120000"/>
              </a:lnSpc>
            </a:pPr>
            <a:r>
              <a:rPr lang="en-US" sz="2000" dirty="0">
                <a:latin typeface="Times New Roman" pitchFamily="18" charset="0"/>
                <a:cs typeface="Times New Roman" pitchFamily="18" charset="0"/>
              </a:rPr>
              <a:t>What are their expectations?</a:t>
            </a:r>
          </a:p>
          <a:p>
            <a:pPr>
              <a:lnSpc>
                <a:spcPct val="120000"/>
              </a:lnSpc>
            </a:pPr>
            <a:r>
              <a:rPr lang="en-US" sz="2000" dirty="0">
                <a:latin typeface="Times New Roman" pitchFamily="18" charset="0"/>
                <a:cs typeface="Times New Roman" pitchFamily="18" charset="0"/>
              </a:rPr>
              <a:t>What do they need to know?</a:t>
            </a:r>
          </a:p>
          <a:p>
            <a:pPr>
              <a:lnSpc>
                <a:spcPct val="120000"/>
              </a:lnSpc>
            </a:pPr>
            <a:r>
              <a:rPr lang="en-US" sz="2000" dirty="0">
                <a:latin typeface="Times New Roman" pitchFamily="18" charset="0"/>
                <a:cs typeface="Times New Roman" pitchFamily="18" charset="0"/>
              </a:rPr>
              <a:t>What are they interested in?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228600"/>
            <a:ext cx="8705850" cy="6477000"/>
          </a:xfrm>
        </p:spPr>
        <p:txBody>
          <a:bodyPr>
            <a:normAutofit/>
          </a:bodyPr>
          <a:lstStyle/>
          <a:p>
            <a:pPr marL="342900" indent="-342900">
              <a:spcBef>
                <a:spcPct val="50000"/>
              </a:spcBef>
              <a:buFont typeface="Wingdings 2" pitchFamily="18" charset="2"/>
              <a:buNone/>
              <a:defRPr/>
            </a:pPr>
            <a:r>
              <a:rPr lang="en-US" sz="2800" b="1" dirty="0" smtClean="0">
                <a:latin typeface="Times New Roman" pitchFamily="18" charset="0"/>
                <a:cs typeface="Times New Roman" pitchFamily="18" charset="0"/>
              </a:rPr>
              <a:t>Class Activity:</a:t>
            </a:r>
          </a:p>
          <a:p>
            <a:pPr marL="342900" indent="-342900">
              <a:spcBef>
                <a:spcPct val="50000"/>
              </a:spcBef>
              <a:buFont typeface="Wingdings 2" pitchFamily="18" charset="2"/>
              <a:buNone/>
              <a:defRPr/>
            </a:pPr>
            <a:r>
              <a:rPr lang="en-US" sz="2800" dirty="0" smtClean="0">
                <a:latin typeface="Times New Roman" pitchFamily="18" charset="0"/>
                <a:cs typeface="Times New Roman" pitchFamily="18" charset="0"/>
              </a:rPr>
              <a:t>How would you approach the following audience groups?</a:t>
            </a:r>
          </a:p>
          <a:p>
            <a:pPr marL="342900" indent="-342900">
              <a:spcBef>
                <a:spcPct val="50000"/>
              </a:spcBef>
              <a:buFont typeface="Wingdings 2" pitchFamily="18" charset="2"/>
              <a:buNone/>
              <a:defRPr/>
            </a:pPr>
            <a:r>
              <a:rPr lang="en-US" sz="2800" dirty="0" smtClean="0">
                <a:latin typeface="Times New Roman" pitchFamily="18" charset="0"/>
                <a:cs typeface="Times New Roman" pitchFamily="18" charset="0"/>
              </a:rPr>
              <a:t>A) Experts        B) Novices (beginners)          C) Mixed</a:t>
            </a:r>
          </a:p>
          <a:p>
            <a:pPr eaLnBrk="1" hangingPunct="1">
              <a:lnSpc>
                <a:spcPct val="80000"/>
              </a:lnSpc>
              <a:defRPr/>
            </a:pPr>
            <a:r>
              <a:rPr lang="en-US" sz="2800" b="1" dirty="0" smtClean="0">
                <a:latin typeface="Times New Roman" pitchFamily="18" charset="0"/>
                <a:cs typeface="Times New Roman" pitchFamily="18" charset="0"/>
              </a:rPr>
              <a:t>Experts</a:t>
            </a:r>
          </a:p>
          <a:p>
            <a:pPr marL="665163" lvl="1" indent="-190500" eaLnBrk="1" hangingPunct="1">
              <a:lnSpc>
                <a:spcPct val="80000"/>
              </a:lnSpc>
              <a:defRPr/>
            </a:pPr>
            <a:r>
              <a:rPr lang="en-US" dirty="0" smtClean="0">
                <a:latin typeface="Times New Roman" pitchFamily="18" charset="0"/>
                <a:cs typeface="Times New Roman" pitchFamily="18" charset="0"/>
              </a:rPr>
              <a:t>Eliminate introductory material</a:t>
            </a:r>
          </a:p>
          <a:p>
            <a:pPr marL="665163" lvl="1" indent="-190500" eaLnBrk="1" hangingPunct="1">
              <a:lnSpc>
                <a:spcPct val="80000"/>
              </a:lnSpc>
              <a:defRPr/>
            </a:pPr>
            <a:r>
              <a:rPr lang="en-US" dirty="0" smtClean="0">
                <a:latin typeface="Times New Roman" pitchFamily="18" charset="0"/>
                <a:cs typeface="Times New Roman" pitchFamily="18" charset="0"/>
              </a:rPr>
              <a:t>Can be much more focused on the “interesting” results</a:t>
            </a:r>
          </a:p>
          <a:p>
            <a:pPr eaLnBrk="1" hangingPunct="1">
              <a:lnSpc>
                <a:spcPct val="80000"/>
              </a:lnSpc>
              <a:defRPr/>
            </a:pPr>
            <a:r>
              <a:rPr lang="en-US" sz="2800" b="1" dirty="0" smtClean="0">
                <a:latin typeface="Times New Roman" pitchFamily="18" charset="0"/>
                <a:cs typeface="Times New Roman" pitchFamily="18" charset="0"/>
              </a:rPr>
              <a:t>Novices (beginner)</a:t>
            </a:r>
          </a:p>
          <a:p>
            <a:pPr marL="665163" lvl="1" indent="-190500" eaLnBrk="1" hangingPunct="1">
              <a:lnSpc>
                <a:spcPct val="80000"/>
              </a:lnSpc>
              <a:defRPr/>
            </a:pPr>
            <a:r>
              <a:rPr lang="en-US" dirty="0" smtClean="0">
                <a:latin typeface="Times New Roman" pitchFamily="18" charset="0"/>
                <a:cs typeface="Times New Roman" pitchFamily="18" charset="0"/>
              </a:rPr>
              <a:t>Assume your audience is intelligent but knows nothing</a:t>
            </a:r>
          </a:p>
          <a:p>
            <a:pPr marL="665163" lvl="1" indent="-190500" eaLnBrk="1" hangingPunct="1">
              <a:lnSpc>
                <a:spcPct val="80000"/>
              </a:lnSpc>
              <a:defRPr/>
            </a:pPr>
            <a:r>
              <a:rPr lang="en-US" dirty="0" smtClean="0">
                <a:latin typeface="Times New Roman" pitchFamily="18" charset="0"/>
                <a:cs typeface="Times New Roman" pitchFamily="18" charset="0"/>
              </a:rPr>
              <a:t>80% of material should be introductory</a:t>
            </a:r>
          </a:p>
          <a:p>
            <a:pPr eaLnBrk="1" hangingPunct="1">
              <a:lnSpc>
                <a:spcPct val="80000"/>
              </a:lnSpc>
              <a:defRPr/>
            </a:pPr>
            <a:r>
              <a:rPr lang="en-US" sz="2800" b="1" dirty="0" smtClean="0">
                <a:latin typeface="Times New Roman" pitchFamily="18" charset="0"/>
                <a:cs typeface="Times New Roman" pitchFamily="18" charset="0"/>
              </a:rPr>
              <a:t>Mixed</a:t>
            </a:r>
          </a:p>
          <a:p>
            <a:pPr marL="665163" lvl="1" indent="-190500" eaLnBrk="1" hangingPunct="1">
              <a:lnSpc>
                <a:spcPct val="80000"/>
              </a:lnSpc>
              <a:defRPr/>
            </a:pPr>
            <a:r>
              <a:rPr lang="en-US" dirty="0" smtClean="0">
                <a:latin typeface="Times New Roman" pitchFamily="18" charset="0"/>
                <a:cs typeface="Times New Roman" pitchFamily="18" charset="0"/>
              </a:rPr>
              <a:t>Most difficult</a:t>
            </a:r>
          </a:p>
          <a:p>
            <a:pPr marL="665163" lvl="1" indent="-190500" eaLnBrk="1" hangingPunct="1">
              <a:lnSpc>
                <a:spcPct val="80000"/>
              </a:lnSpc>
              <a:defRPr/>
            </a:pPr>
            <a:r>
              <a:rPr lang="en-US" dirty="0" smtClean="0">
                <a:latin typeface="Times New Roman" pitchFamily="18" charset="0"/>
                <a:cs typeface="Times New Roman" pitchFamily="18" charset="0"/>
              </a:rPr>
              <a:t>60% of material should be introductory</a:t>
            </a:r>
          </a:p>
          <a:p>
            <a:pPr marL="342900" indent="-342900">
              <a:spcBef>
                <a:spcPct val="50000"/>
              </a:spcBef>
              <a:buFont typeface="Wingdings 2" pitchFamily="18" charset="2"/>
              <a:buNone/>
              <a:defRPr/>
            </a:pPr>
            <a:endParaRPr lang="en-US" sz="2800" dirty="0" smtClean="0">
              <a:latin typeface="Times New Roman" pitchFamily="18" charset="0"/>
              <a:cs typeface="Times New Roman" pitchFamily="18" charset="0"/>
            </a:endParaRPr>
          </a:p>
          <a:p>
            <a:pPr>
              <a:buFont typeface="Wingdings 2" pitchFamily="18" charset="2"/>
              <a:buNone/>
              <a:defRPr/>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4"/>
          <p:cNvSpPr>
            <a:spLocks noChangeArrowheads="1"/>
          </p:cNvSpPr>
          <p:nvPr/>
        </p:nvSpPr>
        <p:spPr bwMode="auto">
          <a:xfrm>
            <a:off x="395288" y="304800"/>
            <a:ext cx="7793037" cy="609600"/>
          </a:xfrm>
          <a:prstGeom prst="rect">
            <a:avLst/>
          </a:prstGeom>
          <a:noFill/>
          <a:ln w="9525">
            <a:noFill/>
            <a:miter lim="800000"/>
            <a:headEnd/>
            <a:tailEnd/>
          </a:ln>
        </p:spPr>
        <p:txBody>
          <a:bodyPr anchor="b"/>
          <a:lstStyle/>
          <a:p>
            <a:pPr eaLnBrk="0" hangingPunct="0">
              <a:lnSpc>
                <a:spcPct val="88000"/>
              </a:lnSpc>
            </a:pPr>
            <a:r>
              <a:rPr lang="en-US" sz="3200" b="1" dirty="0">
                <a:latin typeface="Times New Roman" pitchFamily="18" charset="0"/>
                <a:cs typeface="Times New Roman" pitchFamily="18" charset="0"/>
              </a:rPr>
              <a:t>2) Establish Your Objectives</a:t>
            </a:r>
          </a:p>
        </p:txBody>
      </p:sp>
      <p:sp>
        <p:nvSpPr>
          <p:cNvPr id="148483" name="Rectangle 5"/>
          <p:cNvSpPr>
            <a:spLocks noChangeArrowheads="1"/>
          </p:cNvSpPr>
          <p:nvPr/>
        </p:nvSpPr>
        <p:spPr bwMode="auto">
          <a:xfrm>
            <a:off x="152400" y="914400"/>
            <a:ext cx="8839200" cy="5715000"/>
          </a:xfrm>
          <a:prstGeom prst="rect">
            <a:avLst/>
          </a:prstGeom>
          <a:noFill/>
          <a:ln w="9525">
            <a:noFill/>
            <a:miter lim="800000"/>
            <a:headEnd/>
            <a:tailEnd/>
          </a:ln>
        </p:spPr>
        <p:txBody>
          <a:bodyPr/>
          <a:lstStyle/>
          <a:p>
            <a:pPr eaLnBrk="0" hangingPunct="0">
              <a:lnSpc>
                <a:spcPct val="150000"/>
              </a:lnSpc>
              <a:spcBef>
                <a:spcPct val="25000"/>
              </a:spcBef>
              <a:buClr>
                <a:srgbClr val="000066"/>
              </a:buClr>
              <a:buSzPct val="75000"/>
              <a:buFont typeface="Wingdings" pitchFamily="2" charset="2"/>
              <a:buNone/>
            </a:pPr>
            <a:r>
              <a:rPr lang="en-US" sz="2600" b="1" dirty="0">
                <a:latin typeface="Times New Roman" pitchFamily="18" charset="0"/>
                <a:cs typeface="Times New Roman" pitchFamily="18" charset="0"/>
              </a:rPr>
              <a:t>Good presenters</a:t>
            </a:r>
            <a:r>
              <a:rPr lang="en-US" sz="2600" dirty="0">
                <a:latin typeface="Times New Roman" pitchFamily="18" charset="0"/>
                <a:cs typeface="Times New Roman" pitchFamily="18" charset="0"/>
              </a:rPr>
              <a:t> focus on their </a:t>
            </a:r>
            <a:r>
              <a:rPr lang="en-US" sz="2600" dirty="0" smtClean="0">
                <a:latin typeface="Times New Roman" pitchFamily="18" charset="0"/>
                <a:cs typeface="Times New Roman" pitchFamily="18" charset="0"/>
              </a:rPr>
              <a:t>audience, they </a:t>
            </a:r>
            <a:r>
              <a:rPr lang="en-US" sz="2600" dirty="0">
                <a:latin typeface="Times New Roman" pitchFamily="18" charset="0"/>
                <a:cs typeface="Times New Roman" pitchFamily="18" charset="0"/>
              </a:rPr>
              <a:t>address real people with real needs.</a:t>
            </a:r>
          </a:p>
          <a:p>
            <a:pPr eaLnBrk="0" hangingPunct="0">
              <a:lnSpc>
                <a:spcPct val="150000"/>
              </a:lnSpc>
              <a:spcBef>
                <a:spcPct val="25000"/>
              </a:spcBef>
              <a:buClr>
                <a:srgbClr val="000066"/>
              </a:buClr>
              <a:buSzPct val="75000"/>
              <a:buFont typeface="Wingdings" pitchFamily="2" charset="2"/>
              <a:buNone/>
            </a:pPr>
            <a:r>
              <a:rPr lang="en-US" sz="2600" b="1" dirty="0">
                <a:latin typeface="Times New Roman" pitchFamily="18" charset="0"/>
                <a:cs typeface="Times New Roman" pitchFamily="18" charset="0"/>
              </a:rPr>
              <a:t>Poor presenters</a:t>
            </a:r>
            <a:r>
              <a:rPr lang="en-US" sz="2600" dirty="0">
                <a:latin typeface="Times New Roman" pitchFamily="18" charset="0"/>
                <a:cs typeface="Times New Roman" pitchFamily="18" charset="0"/>
              </a:rPr>
              <a:t> don’t address real people, so they don’t get a real response.</a:t>
            </a:r>
          </a:p>
          <a:p>
            <a:pPr eaLnBrk="0" hangingPunct="0">
              <a:lnSpc>
                <a:spcPct val="150000"/>
              </a:lnSpc>
              <a:spcBef>
                <a:spcPct val="25000"/>
              </a:spcBef>
              <a:buClr>
                <a:srgbClr val="000066"/>
              </a:buClr>
              <a:buSzPct val="75000"/>
              <a:buFont typeface="Wingdings" pitchFamily="2" charset="2"/>
              <a:buNone/>
            </a:pPr>
            <a:r>
              <a:rPr lang="en-US" sz="2600" dirty="0">
                <a:latin typeface="Times New Roman" pitchFamily="18" charset="0"/>
                <a:cs typeface="Times New Roman" pitchFamily="18" charset="0"/>
              </a:rPr>
              <a:t>Think about why you are making the presentation. Is </a:t>
            </a:r>
            <a:r>
              <a:rPr lang="en-US" sz="2600" dirty="0" smtClean="0">
                <a:latin typeface="Times New Roman" pitchFamily="18" charset="0"/>
                <a:cs typeface="Times New Roman" pitchFamily="18" charset="0"/>
              </a:rPr>
              <a:t>it:</a:t>
            </a:r>
          </a:p>
          <a:p>
            <a:pPr eaLnBrk="0" hangingPunct="0">
              <a:lnSpc>
                <a:spcPct val="150000"/>
              </a:lnSpc>
              <a:spcBef>
                <a:spcPct val="25000"/>
              </a:spcBef>
              <a:buClr>
                <a:srgbClr val="000066"/>
              </a:buClr>
              <a:buSzPct val="75000"/>
              <a:buFont typeface="Wingdings" pitchFamily="2" charset="2"/>
              <a:buChar char="ü"/>
            </a:pPr>
            <a:r>
              <a:rPr lang="en-US" sz="2600" dirty="0" smtClean="0">
                <a:latin typeface="Times New Roman" pitchFamily="18" charset="0"/>
                <a:cs typeface="Times New Roman" pitchFamily="18" charset="0"/>
              </a:rPr>
              <a:t>To inform</a:t>
            </a:r>
            <a:r>
              <a:rPr lang="en-US" sz="2600" dirty="0">
                <a:latin typeface="Times New Roman" pitchFamily="18" charset="0"/>
                <a:cs typeface="Times New Roman" pitchFamily="18" charset="0"/>
              </a:rPr>
              <a:t>?</a:t>
            </a:r>
          </a:p>
          <a:p>
            <a:pPr eaLnBrk="0" hangingPunct="0">
              <a:spcBef>
                <a:spcPct val="25000"/>
              </a:spcBef>
              <a:buClr>
                <a:srgbClr val="000066"/>
              </a:buClr>
              <a:buSzPct val="75000"/>
              <a:buFont typeface="Wingdings" pitchFamily="2" charset="2"/>
              <a:buChar char="ü"/>
            </a:pPr>
            <a:r>
              <a:rPr lang="en-US" sz="2600" dirty="0" smtClean="0">
                <a:latin typeface="Times New Roman" pitchFamily="18" charset="0"/>
                <a:cs typeface="Times New Roman" pitchFamily="18" charset="0"/>
              </a:rPr>
              <a:t>To persuade?</a:t>
            </a:r>
          </a:p>
          <a:p>
            <a:pPr eaLnBrk="0" hangingPunct="0">
              <a:spcBef>
                <a:spcPct val="25000"/>
              </a:spcBef>
              <a:buClr>
                <a:srgbClr val="000066"/>
              </a:buClr>
              <a:buSzPct val="75000"/>
              <a:buFont typeface="Wingdings" pitchFamily="2" charset="2"/>
              <a:buChar char="ü"/>
            </a:pPr>
            <a:r>
              <a:rPr lang="en-US" sz="2600" dirty="0" smtClean="0">
                <a:latin typeface="Times New Roman" pitchFamily="18" charset="0"/>
                <a:cs typeface="Times New Roman" pitchFamily="18" charset="0"/>
              </a:rPr>
              <a:t>To entertain</a:t>
            </a:r>
            <a:r>
              <a:rPr lang="en-US" sz="2600" dirty="0">
                <a:latin typeface="Times New Roman" pitchFamily="18" charset="0"/>
                <a:cs typeface="Times New Roman" pitchFamily="18" charset="0"/>
              </a:rPr>
              <a:t>?</a:t>
            </a:r>
          </a:p>
          <a:p>
            <a:pPr eaLnBrk="0" hangingPunct="0">
              <a:lnSpc>
                <a:spcPct val="150000"/>
              </a:lnSpc>
              <a:spcBef>
                <a:spcPct val="25000"/>
              </a:spcBef>
              <a:buClr>
                <a:srgbClr val="000066"/>
              </a:buClr>
              <a:buSzPct val="75000"/>
              <a:buFont typeface="Wingdings" pitchFamily="2" charset="2"/>
              <a:buNone/>
            </a:pPr>
            <a:r>
              <a:rPr lang="en-US" sz="2600" dirty="0">
                <a:latin typeface="Times New Roman" pitchFamily="18" charset="0"/>
                <a:cs typeface="Times New Roman" pitchFamily="18" charset="0"/>
              </a:rPr>
              <a:t>You will often have a mixture of some or all of these objectives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00800"/>
          </a:xfrm>
        </p:spPr>
        <p:txBody>
          <a:bodyPr>
            <a:normAutofit/>
          </a:bodyPr>
          <a:lstStyle/>
          <a:p>
            <a:pPr marL="176213" indent="-176213">
              <a:defRPr/>
            </a:pPr>
            <a:r>
              <a:rPr lang="nl-BE" sz="2600" dirty="0" smtClean="0">
                <a:latin typeface="Times" pitchFamily="18" charset="0"/>
              </a:rPr>
              <a:t>Generate funds to sustain the research units operation.</a:t>
            </a:r>
            <a:endParaRPr lang="en-US" sz="2600" dirty="0" smtClean="0">
              <a:latin typeface="Times" pitchFamily="18" charset="0"/>
            </a:endParaRPr>
          </a:p>
          <a:p>
            <a:pPr marL="176213" indent="-176213">
              <a:defRPr/>
            </a:pPr>
            <a:r>
              <a:rPr lang="en-US" sz="2600" dirty="0" smtClean="0">
                <a:latin typeface="Times" pitchFamily="18" charset="0"/>
              </a:rPr>
              <a:t>There are several </a:t>
            </a:r>
            <a:r>
              <a:rPr lang="en-US" sz="2600" i="1" dirty="0" smtClean="0">
                <a:latin typeface="Times" pitchFamily="18" charset="0"/>
              </a:rPr>
              <a:t>national</a:t>
            </a:r>
            <a:r>
              <a:rPr lang="en-US" sz="2600" dirty="0" smtClean="0">
                <a:latin typeface="Times" pitchFamily="18" charset="0"/>
              </a:rPr>
              <a:t> and </a:t>
            </a:r>
            <a:r>
              <a:rPr lang="en-US" sz="2600" i="1" dirty="0" smtClean="0">
                <a:latin typeface="Times" pitchFamily="18" charset="0"/>
              </a:rPr>
              <a:t>international</a:t>
            </a:r>
            <a:r>
              <a:rPr lang="en-US" sz="2600" dirty="0" smtClean="0">
                <a:latin typeface="Times" pitchFamily="18" charset="0"/>
              </a:rPr>
              <a:t> sources of funding and the process for obtaining funding is realized through proposal submission and review.</a:t>
            </a:r>
            <a:endParaRPr lang="en-US" sz="2600" b="1" dirty="0" smtClean="0">
              <a:latin typeface="Times" charset="0"/>
            </a:endParaRPr>
          </a:p>
          <a:p>
            <a:pPr>
              <a:lnSpc>
                <a:spcPct val="150000"/>
              </a:lnSpc>
              <a:buNone/>
              <a:defRPr/>
            </a:pPr>
            <a:r>
              <a:rPr lang="en-US" sz="2600" b="1" dirty="0" smtClean="0">
                <a:latin typeface="Times" charset="0"/>
              </a:rPr>
              <a:t>The objective in writing a proposal is to describe: </a:t>
            </a:r>
          </a:p>
          <a:p>
            <a:pPr lvl="3">
              <a:lnSpc>
                <a:spcPct val="150000"/>
              </a:lnSpc>
              <a:defRPr/>
            </a:pPr>
            <a:r>
              <a:rPr lang="en-US" sz="2600" dirty="0" smtClean="0">
                <a:solidFill>
                  <a:srgbClr val="7030A0"/>
                </a:solidFill>
                <a:latin typeface="Times" charset="0"/>
              </a:rPr>
              <a:t>what you will do?</a:t>
            </a:r>
          </a:p>
          <a:p>
            <a:pPr lvl="3">
              <a:lnSpc>
                <a:spcPct val="150000"/>
              </a:lnSpc>
              <a:defRPr/>
            </a:pPr>
            <a:r>
              <a:rPr lang="en-US" sz="2600" dirty="0" smtClean="0">
                <a:solidFill>
                  <a:srgbClr val="7030A0"/>
                </a:solidFill>
                <a:latin typeface="Times" charset="0"/>
              </a:rPr>
              <a:t>Why it should be done?</a:t>
            </a:r>
          </a:p>
          <a:p>
            <a:pPr lvl="3">
              <a:lnSpc>
                <a:spcPct val="150000"/>
              </a:lnSpc>
              <a:defRPr/>
            </a:pPr>
            <a:r>
              <a:rPr lang="en-US" sz="2600" dirty="0" smtClean="0">
                <a:solidFill>
                  <a:srgbClr val="7030A0"/>
                </a:solidFill>
                <a:latin typeface="Times" charset="0"/>
              </a:rPr>
              <a:t>How you will do it  and</a:t>
            </a:r>
          </a:p>
          <a:p>
            <a:pPr lvl="3">
              <a:lnSpc>
                <a:spcPct val="150000"/>
              </a:lnSpc>
              <a:defRPr/>
            </a:pPr>
            <a:r>
              <a:rPr lang="en-US" sz="2600" dirty="0" smtClean="0">
                <a:solidFill>
                  <a:srgbClr val="7030A0"/>
                </a:solidFill>
                <a:latin typeface="Times" charset="0"/>
              </a:rPr>
              <a:t>What you expect will result?</a:t>
            </a:r>
          </a:p>
          <a:p>
            <a:pPr algn="just">
              <a:lnSpc>
                <a:spcPct val="150000"/>
              </a:lnSpc>
              <a:buFont typeface="Wingdings" pitchFamily="2" charset="2"/>
              <a:buChar char="ü"/>
              <a:defRPr/>
            </a:pPr>
            <a:r>
              <a:rPr lang="en-US" sz="2600" i="1" dirty="0" smtClean="0">
                <a:latin typeface="Times" charset="0"/>
              </a:rPr>
              <a:t>Being clear about these things from the beginning will help you to complete your research in a timely fashion.</a:t>
            </a:r>
          </a:p>
          <a:p>
            <a:pPr algn="just">
              <a:lnSpc>
                <a:spcPct val="150000"/>
              </a:lnSpc>
              <a:buFont typeface="Wingdings" pitchFamily="2" charset="2"/>
              <a:buChar char="ü"/>
              <a:defRPr/>
            </a:pPr>
            <a:endParaRPr lang="en-US" sz="2600" i="1" dirty="0" smtClean="0">
              <a:latin typeface="Times" charset="0"/>
            </a:endParaRPr>
          </a:p>
          <a:p>
            <a:pPr>
              <a:lnSpc>
                <a:spcPct val="150000"/>
              </a:lnSpc>
              <a:defRPr/>
            </a:pPr>
            <a:endParaRPr lang="en-US" sz="2600" dirty="0" smtClean="0">
              <a:latin typeface="Times" charset="0"/>
            </a:endParaRPr>
          </a:p>
          <a:p>
            <a:pPr>
              <a:lnSpc>
                <a:spcPct val="150000"/>
              </a:lnSpc>
              <a:defRPr/>
            </a:pPr>
            <a:endParaRPr lang="en-US" sz="2600" dirty="0" smtClean="0">
              <a:latin typeface="Times" charset="0"/>
            </a:endParaRPr>
          </a:p>
          <a:p>
            <a:endParaRPr lang="en-US" sz="2600"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4"/>
          <p:cNvSpPr>
            <a:spLocks noGrp="1" noChangeArrowheads="1"/>
          </p:cNvSpPr>
          <p:nvPr>
            <p:ph type="body" idx="1"/>
          </p:nvPr>
        </p:nvSpPr>
        <p:spPr>
          <a:xfrm>
            <a:off x="395288" y="228600"/>
            <a:ext cx="8596312" cy="533400"/>
          </a:xfrm>
          <a:noFill/>
        </p:spPr>
        <p:txBody>
          <a:bodyPr>
            <a:normAutofit/>
          </a:bodyPr>
          <a:lstStyle/>
          <a:p>
            <a:pPr>
              <a:lnSpc>
                <a:spcPct val="88000"/>
              </a:lnSpc>
              <a:spcBef>
                <a:spcPct val="0"/>
              </a:spcBef>
              <a:buClrTx/>
              <a:buSzTx/>
              <a:buFontTx/>
              <a:buNone/>
            </a:pPr>
            <a:r>
              <a:rPr lang="en-US" sz="2800" b="1" dirty="0" smtClean="0">
                <a:latin typeface="Times New Roman" pitchFamily="18" charset="0"/>
                <a:cs typeface="Times New Roman" pitchFamily="18" charset="0"/>
              </a:rPr>
              <a:t>3) Choosing and organizing the content</a:t>
            </a:r>
          </a:p>
        </p:txBody>
      </p:sp>
      <p:sp>
        <p:nvSpPr>
          <p:cNvPr id="149507" name="Rectangle 6"/>
          <p:cNvSpPr>
            <a:spLocks noChangeArrowheads="1"/>
          </p:cNvSpPr>
          <p:nvPr/>
        </p:nvSpPr>
        <p:spPr bwMode="auto">
          <a:xfrm>
            <a:off x="152400" y="762000"/>
            <a:ext cx="8839199" cy="5943600"/>
          </a:xfrm>
          <a:prstGeom prst="rect">
            <a:avLst/>
          </a:prstGeom>
          <a:noFill/>
          <a:ln w="9525">
            <a:noFill/>
            <a:miter lim="800000"/>
            <a:headEnd/>
            <a:tailEnd/>
          </a:ln>
        </p:spPr>
        <p:txBody>
          <a:bodyPr/>
          <a:lstStyle/>
          <a:p>
            <a:pPr eaLnBrk="0" hangingPunct="0">
              <a:spcBef>
                <a:spcPct val="30000"/>
              </a:spcBef>
              <a:buClr>
                <a:srgbClr val="000066"/>
              </a:buClr>
              <a:buSzPct val="75000"/>
              <a:buFont typeface="Wingdings" pitchFamily="2" charset="2"/>
              <a:buChar char="Ø"/>
            </a:pPr>
            <a:r>
              <a:rPr lang="en-US" b="1" dirty="0">
                <a:latin typeface="Times New Roman" pitchFamily="18" charset="0"/>
                <a:cs typeface="Times New Roman" pitchFamily="18" charset="0"/>
              </a:rPr>
              <a:t>What are you trying to tell the audience?</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Tell them what you are going to tell them</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2-3 points for 15 minute talks</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3-4 points for 30 minute talks</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4-6 points for 1 hour talks</a:t>
            </a:r>
          </a:p>
          <a:p>
            <a:pPr eaLnBrk="0" hangingPunct="0">
              <a:spcBef>
                <a:spcPct val="30000"/>
              </a:spcBef>
              <a:buClr>
                <a:srgbClr val="000066"/>
              </a:buClr>
              <a:buSzPct val="75000"/>
              <a:buFont typeface="Wingdings" pitchFamily="2" charset="2"/>
              <a:buChar char="Ø"/>
            </a:pPr>
            <a:r>
              <a:rPr lang="en-US" b="1" dirty="0">
                <a:latin typeface="Times New Roman" pitchFamily="18" charset="0"/>
                <a:cs typeface="Times New Roman" pitchFamily="18" charset="0"/>
              </a:rPr>
              <a:t>Write a basic outline</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Make a rough draft with </a:t>
            </a:r>
            <a:r>
              <a:rPr lang="en-US" dirty="0" smtClean="0">
                <a:latin typeface="Times New Roman" pitchFamily="18" charset="0"/>
                <a:cs typeface="Times New Roman" pitchFamily="18" charset="0"/>
              </a:rPr>
              <a:t>slides</a:t>
            </a:r>
          </a:p>
          <a:p>
            <a:pPr marL="665163" lvl="1" indent="-190500" eaLnBrk="0" hangingPunct="0">
              <a:spcBef>
                <a:spcPct val="30000"/>
              </a:spcBef>
              <a:buClr>
                <a:schemeClr val="bg2"/>
              </a:buClr>
              <a:buSzPct val="75000"/>
              <a:buFontTx/>
              <a:buBlip>
                <a:blip r:embed="rId3"/>
              </a:buBlip>
            </a:pPr>
            <a:r>
              <a:rPr lang="en-US" dirty="0" smtClean="0">
                <a:latin typeface="Times New Roman" pitchFamily="18" charset="0"/>
                <a:cs typeface="Times New Roman" pitchFamily="18" charset="0"/>
              </a:rPr>
              <a:t>Figure </a:t>
            </a:r>
            <a:r>
              <a:rPr lang="en-US" dirty="0">
                <a:latin typeface="Times New Roman" pitchFamily="18" charset="0"/>
                <a:cs typeface="Times New Roman" pitchFamily="18" charset="0"/>
              </a:rPr>
              <a:t>out how many slides you can use</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Slides without graphics should be up for at least 30 sec</a:t>
            </a:r>
          </a:p>
          <a:p>
            <a:pPr marL="665163" lvl="1" indent="-190500" eaLnBrk="0" hangingPunct="0">
              <a:spcBef>
                <a:spcPct val="30000"/>
              </a:spcBef>
              <a:buClr>
                <a:schemeClr val="bg2"/>
              </a:buClr>
              <a:buSzPct val="75000"/>
              <a:buFontTx/>
              <a:buBlip>
                <a:blip r:embed="rId3"/>
              </a:buBlip>
            </a:pPr>
            <a:r>
              <a:rPr lang="en-US" dirty="0">
                <a:latin typeface="Times New Roman" pitchFamily="18" charset="0"/>
                <a:cs typeface="Times New Roman" pitchFamily="18" charset="0"/>
              </a:rPr>
              <a:t> Slides with graphics should be up for at least 1 </a:t>
            </a:r>
            <a:r>
              <a:rPr lang="en-US" dirty="0" smtClean="0">
                <a:latin typeface="Times New Roman" pitchFamily="18" charset="0"/>
                <a:cs typeface="Times New Roman" pitchFamily="18" charset="0"/>
              </a:rPr>
              <a:t>min and cut </a:t>
            </a:r>
            <a:r>
              <a:rPr lang="en-US" dirty="0">
                <a:latin typeface="Times New Roman" pitchFamily="18" charset="0"/>
                <a:cs typeface="Times New Roman" pitchFamily="18" charset="0"/>
              </a:rPr>
              <a:t>what is not </a:t>
            </a:r>
            <a:r>
              <a:rPr lang="en-US" dirty="0" smtClean="0">
                <a:latin typeface="Times New Roman" pitchFamily="18" charset="0"/>
                <a:cs typeface="Times New Roman" pitchFamily="18" charset="0"/>
              </a:rPr>
              <a:t>necessary</a:t>
            </a:r>
          </a:p>
          <a:p>
            <a:pPr marL="665163" lvl="1" indent="-190500" eaLnBrk="0" hangingPunct="0">
              <a:spcBef>
                <a:spcPct val="30000"/>
              </a:spcBef>
              <a:buClr>
                <a:schemeClr val="bg2"/>
              </a:buClr>
              <a:buSzPct val="75000"/>
            </a:pPr>
            <a:r>
              <a:rPr lang="en-US" sz="2800" b="1" dirty="0" smtClean="0">
                <a:latin typeface="Times New Roman" pitchFamily="18" charset="0"/>
                <a:cs typeface="Times New Roman" pitchFamily="18" charset="0"/>
              </a:rPr>
              <a:t>4) Be Prepared</a:t>
            </a:r>
          </a:p>
          <a:p>
            <a:pPr eaLnBrk="0" hangingPunct="0">
              <a:lnSpc>
                <a:spcPct val="150000"/>
              </a:lnSpc>
              <a:spcBef>
                <a:spcPct val="30000"/>
              </a:spcBef>
              <a:buClr>
                <a:srgbClr val="000066"/>
              </a:buClr>
              <a:buSzPct val="75000"/>
              <a:buFont typeface="Wingdings" pitchFamily="2" charset="2"/>
              <a:buNone/>
            </a:pPr>
            <a:r>
              <a:rPr lang="en-US" dirty="0" smtClean="0">
                <a:latin typeface="Times New Roman" pitchFamily="18" charset="0"/>
                <a:cs typeface="Times New Roman" pitchFamily="18" charset="0"/>
              </a:rPr>
              <a:t>The key to a successful presentation is a careful and intelligent preparation.</a:t>
            </a:r>
          </a:p>
          <a:p>
            <a:pPr eaLnBrk="0" hangingPunct="0">
              <a:lnSpc>
                <a:spcPct val="150000"/>
              </a:lnSpc>
              <a:spcBef>
                <a:spcPct val="30000"/>
              </a:spcBef>
              <a:buClr>
                <a:srgbClr val="000066"/>
              </a:buClr>
              <a:buSzPct val="75000"/>
              <a:buFont typeface="Wingdings" pitchFamily="2" charset="2"/>
              <a:buNone/>
            </a:pPr>
            <a:r>
              <a:rPr lang="en-US" dirty="0" smtClean="0">
                <a:latin typeface="Times New Roman" pitchFamily="18" charset="0"/>
                <a:cs typeface="Times New Roman" pitchFamily="18" charset="0"/>
              </a:rPr>
              <a:t>We cannot all be brilliant, witty, or elegant public speakers, but we can all produce a polished and professional performance if we want to.</a:t>
            </a:r>
          </a:p>
          <a:p>
            <a:pPr>
              <a:lnSpc>
                <a:spcPct val="150000"/>
              </a:lnSpc>
              <a:spcBef>
                <a:spcPct val="50000"/>
              </a:spcBef>
            </a:pPr>
            <a:r>
              <a:rPr lang="en-US" b="1" dirty="0" smtClean="0">
                <a:latin typeface="Times New Roman" pitchFamily="18" charset="0"/>
                <a:cs typeface="Times New Roman" pitchFamily="18" charset="0"/>
              </a:rPr>
              <a:t>Class activity: </a:t>
            </a:r>
            <a:r>
              <a:rPr lang="en-US" b="1" i="1" dirty="0" smtClean="0">
                <a:latin typeface="Times New Roman" pitchFamily="18" charset="0"/>
                <a:cs typeface="Times New Roman" pitchFamily="18" charset="0"/>
              </a:rPr>
              <a:t>Is presentation an art or a skill?</a:t>
            </a:r>
          </a:p>
          <a:p>
            <a:pPr marL="665163" lvl="1" indent="-190500" eaLnBrk="0" hangingPunct="0">
              <a:spcBef>
                <a:spcPct val="30000"/>
              </a:spcBef>
              <a:buClr>
                <a:schemeClr val="bg2"/>
              </a:buClr>
              <a:buSzPct val="75000"/>
            </a:pPr>
            <a:endParaRPr lang="en-US" b="1" dirty="0" smtClean="0">
              <a:latin typeface="Times New Roman" pitchFamily="18" charset="0"/>
              <a:cs typeface="Times New Roman" pitchFamily="18" charset="0"/>
            </a:endParaRPr>
          </a:p>
          <a:p>
            <a:pPr marL="665163" lvl="1" indent="-190500" eaLnBrk="0" hangingPunct="0">
              <a:spcBef>
                <a:spcPct val="30000"/>
              </a:spcBef>
              <a:buClr>
                <a:schemeClr val="bg2"/>
              </a:buClr>
              <a:buSzPct val="75000"/>
            </a:pPr>
            <a:endParaRPr lang="en-US" b="1" dirty="0" smtClean="0">
              <a:latin typeface="Times New Roman" pitchFamily="18" charset="0"/>
              <a:cs typeface="Times New Roman" pitchFamily="18" charset="0"/>
            </a:endParaRPr>
          </a:p>
          <a:p>
            <a:pPr marL="665163" lvl="1" indent="-190500" eaLnBrk="0" hangingPunct="0">
              <a:spcBef>
                <a:spcPct val="30000"/>
              </a:spcBef>
              <a:buClr>
                <a:schemeClr val="bg2"/>
              </a:buClr>
              <a:buSzPct val="75000"/>
              <a:buFontTx/>
              <a:buBlip>
                <a:blip r:embed="rId3"/>
              </a:buBlip>
            </a:pPr>
            <a:endParaRPr lang="en-US" dirty="0">
              <a:latin typeface="Times New Roman" pitchFamily="18" charset="0"/>
              <a:cs typeface="Times New Roman" pitchFamily="18" charset="0"/>
            </a:endParaRPr>
          </a:p>
          <a:p>
            <a:pPr eaLnBrk="0" hangingPunct="0">
              <a:spcBef>
                <a:spcPct val="30000"/>
              </a:spcBef>
              <a:buClr>
                <a:srgbClr val="000066"/>
              </a:buClr>
              <a:buSzPct val="75000"/>
              <a:buFont typeface="Wingdings" pitchFamily="2" charset="2"/>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4"/>
          <p:cNvSpPr>
            <a:spLocks noChangeArrowheads="1"/>
          </p:cNvSpPr>
          <p:nvPr/>
        </p:nvSpPr>
        <p:spPr bwMode="auto">
          <a:xfrm>
            <a:off x="395288" y="228600"/>
            <a:ext cx="8596312" cy="525463"/>
          </a:xfrm>
          <a:prstGeom prst="rect">
            <a:avLst/>
          </a:prstGeom>
          <a:noFill/>
          <a:ln w="9525">
            <a:noFill/>
            <a:miter lim="800000"/>
            <a:headEnd/>
            <a:tailEnd/>
          </a:ln>
        </p:spPr>
        <p:txBody>
          <a:bodyPr>
            <a:spAutoFit/>
          </a:bodyPr>
          <a:lstStyle/>
          <a:p>
            <a:pPr algn="ctr" eaLnBrk="0" hangingPunct="0">
              <a:lnSpc>
                <a:spcPct val="88000"/>
              </a:lnSpc>
            </a:pPr>
            <a:r>
              <a:rPr lang="en-US" sz="3200" b="1" dirty="0" smtClean="0"/>
              <a:t>5) Select an appropriate Timing</a:t>
            </a:r>
            <a:endParaRPr lang="en-US" sz="3200" b="1" dirty="0"/>
          </a:p>
        </p:txBody>
      </p:sp>
      <p:sp>
        <p:nvSpPr>
          <p:cNvPr id="151555" name="Text Box 5"/>
          <p:cNvSpPr txBox="1">
            <a:spLocks noChangeArrowheads="1"/>
          </p:cNvSpPr>
          <p:nvPr/>
        </p:nvSpPr>
        <p:spPr bwMode="auto">
          <a:xfrm>
            <a:off x="304800" y="1447800"/>
            <a:ext cx="8280400" cy="1373188"/>
          </a:xfrm>
          <a:prstGeom prst="rect">
            <a:avLst/>
          </a:prstGeom>
          <a:solidFill>
            <a:schemeClr val="bg2"/>
          </a:solidFill>
          <a:ln w="9525">
            <a:noFill/>
            <a:miter lim="800000"/>
            <a:headEnd/>
            <a:tailEnd/>
          </a:ln>
        </p:spPr>
        <p:txBody>
          <a:bodyPr>
            <a:spAutoFit/>
          </a:bodyPr>
          <a:lstStyle/>
          <a:p>
            <a:pPr>
              <a:lnSpc>
                <a:spcPct val="75000"/>
              </a:lnSpc>
              <a:spcBef>
                <a:spcPct val="50000"/>
              </a:spcBef>
            </a:pPr>
            <a:r>
              <a:rPr lang="en-US" sz="2400" b="1" dirty="0"/>
              <a:t>Class Activity</a:t>
            </a:r>
          </a:p>
          <a:p>
            <a:pPr>
              <a:lnSpc>
                <a:spcPct val="75000"/>
              </a:lnSpc>
              <a:spcBef>
                <a:spcPct val="50000"/>
              </a:spcBef>
            </a:pPr>
            <a:r>
              <a:rPr lang="en-US" sz="2400" dirty="0"/>
              <a:t>If you have the mandate to choose a day (time) to give your presentation, which one would you prefer? At what time?</a:t>
            </a:r>
          </a:p>
        </p:txBody>
      </p:sp>
      <p:grpSp>
        <p:nvGrpSpPr>
          <p:cNvPr id="2" name="Group 21"/>
          <p:cNvGrpSpPr>
            <a:grpSpLocks/>
          </p:cNvGrpSpPr>
          <p:nvPr/>
        </p:nvGrpSpPr>
        <p:grpSpPr bwMode="auto">
          <a:xfrm>
            <a:off x="250825" y="3213100"/>
            <a:ext cx="1806575" cy="1824038"/>
            <a:chOff x="158" y="2115"/>
            <a:chExt cx="1138" cy="1149"/>
          </a:xfrm>
        </p:grpSpPr>
        <p:sp>
          <p:nvSpPr>
            <p:cNvPr id="151577" name="Rectangle 12"/>
            <p:cNvSpPr>
              <a:spLocks noChangeArrowheads="1"/>
            </p:cNvSpPr>
            <p:nvPr/>
          </p:nvSpPr>
          <p:spPr bwMode="auto">
            <a:xfrm>
              <a:off x="249" y="2115"/>
              <a:ext cx="862" cy="288"/>
            </a:xfrm>
            <a:prstGeom prst="rect">
              <a:avLst/>
            </a:prstGeom>
            <a:noFill/>
            <a:ln w="9525">
              <a:noFill/>
              <a:miter lim="800000"/>
              <a:headEnd/>
              <a:tailEnd/>
            </a:ln>
          </p:spPr>
          <p:txBody>
            <a:bodyPr>
              <a:spAutoFit/>
            </a:bodyPr>
            <a:lstStyle/>
            <a:p>
              <a:pPr>
                <a:spcBef>
                  <a:spcPct val="50000"/>
                </a:spcBef>
              </a:pPr>
              <a:r>
                <a:rPr lang="en-US" sz="2400"/>
                <a:t>Monday</a:t>
              </a:r>
            </a:p>
          </p:txBody>
        </p:sp>
        <p:sp>
          <p:nvSpPr>
            <p:cNvPr id="151578" name="Rectangle 13"/>
            <p:cNvSpPr>
              <a:spLocks noChangeArrowheads="1"/>
            </p:cNvSpPr>
            <p:nvPr/>
          </p:nvSpPr>
          <p:spPr bwMode="auto">
            <a:xfrm>
              <a:off x="295" y="2432"/>
              <a:ext cx="825" cy="288"/>
            </a:xfrm>
            <a:prstGeom prst="rect">
              <a:avLst/>
            </a:prstGeom>
            <a:noFill/>
            <a:ln w="9525">
              <a:noFill/>
              <a:miter lim="800000"/>
              <a:headEnd/>
              <a:tailEnd/>
            </a:ln>
          </p:spPr>
          <p:txBody>
            <a:bodyPr wrap="none">
              <a:spAutoFit/>
            </a:bodyPr>
            <a:lstStyle/>
            <a:p>
              <a:pPr>
                <a:spcBef>
                  <a:spcPct val="50000"/>
                </a:spcBef>
              </a:pPr>
              <a:r>
                <a:rPr lang="en-US" sz="2400"/>
                <a:t>Tuesday</a:t>
              </a:r>
            </a:p>
          </p:txBody>
        </p:sp>
        <p:sp>
          <p:nvSpPr>
            <p:cNvPr id="151579" name="Rectangle 14"/>
            <p:cNvSpPr>
              <a:spLocks noChangeArrowheads="1"/>
            </p:cNvSpPr>
            <p:nvPr/>
          </p:nvSpPr>
          <p:spPr bwMode="auto">
            <a:xfrm>
              <a:off x="158" y="2704"/>
              <a:ext cx="1093" cy="288"/>
            </a:xfrm>
            <a:prstGeom prst="rect">
              <a:avLst/>
            </a:prstGeom>
            <a:noFill/>
            <a:ln w="9525">
              <a:noFill/>
              <a:miter lim="800000"/>
              <a:headEnd/>
              <a:tailEnd/>
            </a:ln>
          </p:spPr>
          <p:txBody>
            <a:bodyPr wrap="none">
              <a:spAutoFit/>
            </a:bodyPr>
            <a:lstStyle/>
            <a:p>
              <a:r>
                <a:rPr lang="en-US" sz="2400"/>
                <a:t>Wednesday</a:t>
              </a:r>
            </a:p>
          </p:txBody>
        </p:sp>
        <p:sp>
          <p:nvSpPr>
            <p:cNvPr id="151580" name="Rectangle 15"/>
            <p:cNvSpPr>
              <a:spLocks noChangeArrowheads="1"/>
            </p:cNvSpPr>
            <p:nvPr/>
          </p:nvSpPr>
          <p:spPr bwMode="auto">
            <a:xfrm>
              <a:off x="295" y="2976"/>
              <a:ext cx="1001" cy="288"/>
            </a:xfrm>
            <a:prstGeom prst="rect">
              <a:avLst/>
            </a:prstGeom>
            <a:noFill/>
            <a:ln w="9525">
              <a:noFill/>
              <a:miter lim="800000"/>
              <a:headEnd/>
              <a:tailEnd/>
            </a:ln>
          </p:spPr>
          <p:txBody>
            <a:bodyPr>
              <a:spAutoFit/>
            </a:bodyPr>
            <a:lstStyle/>
            <a:p>
              <a:r>
                <a:rPr lang="en-US" sz="2400"/>
                <a:t>Thursday</a:t>
              </a:r>
            </a:p>
          </p:txBody>
        </p:sp>
      </p:grpSp>
      <p:grpSp>
        <p:nvGrpSpPr>
          <p:cNvPr id="3" name="Group 42"/>
          <p:cNvGrpSpPr>
            <a:grpSpLocks/>
          </p:cNvGrpSpPr>
          <p:nvPr/>
        </p:nvGrpSpPr>
        <p:grpSpPr bwMode="auto">
          <a:xfrm>
            <a:off x="1763713" y="5013325"/>
            <a:ext cx="6781800" cy="457200"/>
            <a:chOff x="1065" y="3112"/>
            <a:chExt cx="4272" cy="288"/>
          </a:xfrm>
        </p:grpSpPr>
        <p:sp>
          <p:nvSpPr>
            <p:cNvPr id="151575" name="Rectangle 7"/>
            <p:cNvSpPr>
              <a:spLocks noChangeArrowheads="1"/>
            </p:cNvSpPr>
            <p:nvPr/>
          </p:nvSpPr>
          <p:spPr bwMode="auto">
            <a:xfrm>
              <a:off x="1791" y="3112"/>
              <a:ext cx="3546" cy="288"/>
            </a:xfrm>
            <a:prstGeom prst="rect">
              <a:avLst/>
            </a:prstGeom>
            <a:noFill/>
            <a:ln w="9525">
              <a:noFill/>
              <a:miter lim="800000"/>
              <a:headEnd/>
              <a:tailEnd/>
            </a:ln>
          </p:spPr>
          <p:txBody>
            <a:bodyPr wrap="none">
              <a:spAutoFit/>
            </a:bodyPr>
            <a:lstStyle/>
            <a:p>
              <a:r>
                <a:rPr lang="en-US" sz="2400" dirty="0"/>
                <a:t>people are thinking about their weekend</a:t>
              </a:r>
            </a:p>
          </p:txBody>
        </p:sp>
        <p:sp>
          <p:nvSpPr>
            <p:cNvPr id="151576" name="Line 17"/>
            <p:cNvSpPr>
              <a:spLocks noChangeShapeType="1"/>
            </p:cNvSpPr>
            <p:nvPr/>
          </p:nvSpPr>
          <p:spPr bwMode="auto">
            <a:xfrm>
              <a:off x="1065" y="3294"/>
              <a:ext cx="680" cy="0"/>
            </a:xfrm>
            <a:prstGeom prst="line">
              <a:avLst/>
            </a:prstGeom>
            <a:noFill/>
            <a:ln w="9525">
              <a:solidFill>
                <a:srgbClr val="FF3300"/>
              </a:solidFill>
              <a:round/>
              <a:headEnd/>
              <a:tailEnd type="triangle" w="med" len="med"/>
            </a:ln>
          </p:spPr>
          <p:txBody>
            <a:bodyPr/>
            <a:lstStyle/>
            <a:p>
              <a:endParaRPr lang="en-US"/>
            </a:p>
          </p:txBody>
        </p:sp>
      </p:grpSp>
      <p:grpSp>
        <p:nvGrpSpPr>
          <p:cNvPr id="4" name="Group 45"/>
          <p:cNvGrpSpPr>
            <a:grpSpLocks/>
          </p:cNvGrpSpPr>
          <p:nvPr/>
        </p:nvGrpSpPr>
        <p:grpSpPr bwMode="auto">
          <a:xfrm>
            <a:off x="395288" y="5419725"/>
            <a:ext cx="6911975" cy="1438275"/>
            <a:chOff x="249" y="3414"/>
            <a:chExt cx="4354" cy="906"/>
          </a:xfrm>
        </p:grpSpPr>
        <p:sp>
          <p:nvSpPr>
            <p:cNvPr id="151566" name="Rectangle 9"/>
            <p:cNvSpPr>
              <a:spLocks noChangeArrowheads="1"/>
            </p:cNvSpPr>
            <p:nvPr/>
          </p:nvSpPr>
          <p:spPr bwMode="auto">
            <a:xfrm>
              <a:off x="249" y="3414"/>
              <a:ext cx="1179" cy="288"/>
            </a:xfrm>
            <a:prstGeom prst="rect">
              <a:avLst/>
            </a:prstGeom>
            <a:noFill/>
            <a:ln w="9525">
              <a:noFill/>
              <a:miter lim="800000"/>
              <a:headEnd/>
              <a:tailEnd/>
            </a:ln>
          </p:spPr>
          <p:txBody>
            <a:bodyPr wrap="none">
              <a:spAutoFit/>
            </a:bodyPr>
            <a:lstStyle/>
            <a:p>
              <a:r>
                <a:rPr lang="en-US" sz="2400"/>
                <a:t>Before lunch</a:t>
              </a:r>
            </a:p>
          </p:txBody>
        </p:sp>
        <p:sp>
          <p:nvSpPr>
            <p:cNvPr id="151567" name="Rectangle 10"/>
            <p:cNvSpPr>
              <a:spLocks noChangeArrowheads="1"/>
            </p:cNvSpPr>
            <p:nvPr/>
          </p:nvSpPr>
          <p:spPr bwMode="auto">
            <a:xfrm>
              <a:off x="249" y="3691"/>
              <a:ext cx="1040" cy="288"/>
            </a:xfrm>
            <a:prstGeom prst="rect">
              <a:avLst/>
            </a:prstGeom>
            <a:noFill/>
            <a:ln w="9525">
              <a:noFill/>
              <a:miter lim="800000"/>
              <a:headEnd/>
              <a:tailEnd/>
            </a:ln>
          </p:spPr>
          <p:txBody>
            <a:bodyPr wrap="none">
              <a:spAutoFit/>
            </a:bodyPr>
            <a:lstStyle/>
            <a:p>
              <a:r>
                <a:rPr lang="en-US" sz="2400"/>
                <a:t>After lunch</a:t>
              </a:r>
            </a:p>
          </p:txBody>
        </p:sp>
        <p:sp>
          <p:nvSpPr>
            <p:cNvPr id="151568" name="Rectangle 11"/>
            <p:cNvSpPr>
              <a:spLocks noChangeArrowheads="1"/>
            </p:cNvSpPr>
            <p:nvPr/>
          </p:nvSpPr>
          <p:spPr bwMode="auto">
            <a:xfrm>
              <a:off x="295" y="4020"/>
              <a:ext cx="1025" cy="288"/>
            </a:xfrm>
            <a:prstGeom prst="rect">
              <a:avLst/>
            </a:prstGeom>
            <a:noFill/>
            <a:ln w="9525">
              <a:noFill/>
              <a:miter lim="800000"/>
              <a:headEnd/>
              <a:tailEnd/>
            </a:ln>
          </p:spPr>
          <p:txBody>
            <a:bodyPr wrap="none">
              <a:spAutoFit/>
            </a:bodyPr>
            <a:lstStyle/>
            <a:p>
              <a:r>
                <a:rPr lang="en-US" sz="2400"/>
                <a:t>End of day</a:t>
              </a:r>
            </a:p>
          </p:txBody>
        </p:sp>
        <p:sp>
          <p:nvSpPr>
            <p:cNvPr id="151569" name="Rectangle 26"/>
            <p:cNvSpPr>
              <a:spLocks noChangeArrowheads="1"/>
            </p:cNvSpPr>
            <p:nvPr/>
          </p:nvSpPr>
          <p:spPr bwMode="auto">
            <a:xfrm>
              <a:off x="1882" y="3460"/>
              <a:ext cx="2721" cy="288"/>
            </a:xfrm>
            <a:prstGeom prst="rect">
              <a:avLst/>
            </a:prstGeom>
            <a:noFill/>
            <a:ln w="9525">
              <a:noFill/>
              <a:miter lim="800000"/>
              <a:headEnd/>
              <a:tailEnd/>
            </a:ln>
          </p:spPr>
          <p:txBody>
            <a:bodyPr wrap="none">
              <a:spAutoFit/>
            </a:bodyPr>
            <a:lstStyle/>
            <a:p>
              <a:r>
                <a:rPr lang="en-US" sz="2400"/>
                <a:t>people are thinking about food</a:t>
              </a:r>
              <a:endParaRPr lang="es-ES" sz="2400"/>
            </a:p>
          </p:txBody>
        </p:sp>
        <p:sp>
          <p:nvSpPr>
            <p:cNvPr id="151570" name="Line 27"/>
            <p:cNvSpPr>
              <a:spLocks noChangeShapeType="1"/>
            </p:cNvSpPr>
            <p:nvPr/>
          </p:nvSpPr>
          <p:spPr bwMode="auto">
            <a:xfrm>
              <a:off x="1474" y="3612"/>
              <a:ext cx="317" cy="0"/>
            </a:xfrm>
            <a:prstGeom prst="line">
              <a:avLst/>
            </a:prstGeom>
            <a:noFill/>
            <a:ln w="9525">
              <a:solidFill>
                <a:srgbClr val="FF3300"/>
              </a:solidFill>
              <a:round/>
              <a:headEnd/>
              <a:tailEnd type="triangle" w="med" len="med"/>
            </a:ln>
          </p:spPr>
          <p:txBody>
            <a:bodyPr/>
            <a:lstStyle/>
            <a:p>
              <a:endParaRPr lang="en-US"/>
            </a:p>
          </p:txBody>
        </p:sp>
        <p:sp>
          <p:nvSpPr>
            <p:cNvPr id="151571" name="Rectangle 28"/>
            <p:cNvSpPr>
              <a:spLocks noChangeArrowheads="1"/>
            </p:cNvSpPr>
            <p:nvPr/>
          </p:nvSpPr>
          <p:spPr bwMode="auto">
            <a:xfrm>
              <a:off x="1882" y="3748"/>
              <a:ext cx="1603" cy="288"/>
            </a:xfrm>
            <a:prstGeom prst="rect">
              <a:avLst/>
            </a:prstGeom>
            <a:noFill/>
            <a:ln w="9525">
              <a:noFill/>
              <a:miter lim="800000"/>
              <a:headEnd/>
              <a:tailEnd/>
            </a:ln>
          </p:spPr>
          <p:txBody>
            <a:bodyPr wrap="none">
              <a:spAutoFit/>
            </a:bodyPr>
            <a:lstStyle/>
            <a:p>
              <a:r>
                <a:rPr lang="en-US" sz="2400"/>
                <a:t>people are sleepy</a:t>
              </a:r>
              <a:endParaRPr lang="es-ES" sz="2400"/>
            </a:p>
          </p:txBody>
        </p:sp>
        <p:sp>
          <p:nvSpPr>
            <p:cNvPr id="151572" name="Rectangle 29"/>
            <p:cNvSpPr>
              <a:spLocks noChangeArrowheads="1"/>
            </p:cNvSpPr>
            <p:nvPr/>
          </p:nvSpPr>
          <p:spPr bwMode="auto">
            <a:xfrm>
              <a:off x="1882" y="4032"/>
              <a:ext cx="1453" cy="288"/>
            </a:xfrm>
            <a:prstGeom prst="rect">
              <a:avLst/>
            </a:prstGeom>
            <a:noFill/>
            <a:ln w="9525">
              <a:noFill/>
              <a:miter lim="800000"/>
              <a:headEnd/>
              <a:tailEnd/>
            </a:ln>
          </p:spPr>
          <p:txBody>
            <a:bodyPr wrap="none">
              <a:spAutoFit/>
            </a:bodyPr>
            <a:lstStyle/>
            <a:p>
              <a:r>
                <a:rPr lang="en-US" sz="2400"/>
                <a:t>people are tired</a:t>
              </a:r>
              <a:endParaRPr lang="es-ES" sz="2400"/>
            </a:p>
          </p:txBody>
        </p:sp>
        <p:sp>
          <p:nvSpPr>
            <p:cNvPr id="151573" name="Line 30"/>
            <p:cNvSpPr>
              <a:spLocks noChangeShapeType="1"/>
            </p:cNvSpPr>
            <p:nvPr/>
          </p:nvSpPr>
          <p:spPr bwMode="auto">
            <a:xfrm>
              <a:off x="1474" y="3929"/>
              <a:ext cx="317" cy="0"/>
            </a:xfrm>
            <a:prstGeom prst="line">
              <a:avLst/>
            </a:prstGeom>
            <a:noFill/>
            <a:ln w="9525">
              <a:solidFill>
                <a:srgbClr val="FF3300"/>
              </a:solidFill>
              <a:round/>
              <a:headEnd/>
              <a:tailEnd type="triangle" w="med" len="med"/>
            </a:ln>
          </p:spPr>
          <p:txBody>
            <a:bodyPr/>
            <a:lstStyle/>
            <a:p>
              <a:endParaRPr lang="en-US"/>
            </a:p>
          </p:txBody>
        </p:sp>
        <p:sp>
          <p:nvSpPr>
            <p:cNvPr id="151574" name="Line 31"/>
            <p:cNvSpPr>
              <a:spLocks noChangeShapeType="1"/>
            </p:cNvSpPr>
            <p:nvPr/>
          </p:nvSpPr>
          <p:spPr bwMode="auto">
            <a:xfrm>
              <a:off x="1474" y="4156"/>
              <a:ext cx="317" cy="0"/>
            </a:xfrm>
            <a:prstGeom prst="line">
              <a:avLst/>
            </a:prstGeom>
            <a:noFill/>
            <a:ln w="9525">
              <a:solidFill>
                <a:srgbClr val="FF3300"/>
              </a:solidFill>
              <a:round/>
              <a:headEnd/>
              <a:tailEnd type="triangle" w="med" len="med"/>
            </a:ln>
          </p:spPr>
          <p:txBody>
            <a:bodyPr/>
            <a:lstStyle/>
            <a:p>
              <a:endParaRPr lang="en-US"/>
            </a:p>
          </p:txBody>
        </p:sp>
      </p:grpSp>
      <p:grpSp>
        <p:nvGrpSpPr>
          <p:cNvPr id="5" name="Group 41"/>
          <p:cNvGrpSpPr>
            <a:grpSpLocks/>
          </p:cNvGrpSpPr>
          <p:nvPr/>
        </p:nvGrpSpPr>
        <p:grpSpPr bwMode="auto">
          <a:xfrm>
            <a:off x="1908175" y="3860800"/>
            <a:ext cx="6264275" cy="1152525"/>
            <a:chOff x="1429" y="2432"/>
            <a:chExt cx="3946" cy="726"/>
          </a:xfrm>
        </p:grpSpPr>
        <p:sp>
          <p:nvSpPr>
            <p:cNvPr id="151564" name="AutoShape 33"/>
            <p:cNvSpPr>
              <a:spLocks/>
            </p:cNvSpPr>
            <p:nvPr/>
          </p:nvSpPr>
          <p:spPr bwMode="auto">
            <a:xfrm>
              <a:off x="1429" y="2432"/>
              <a:ext cx="272" cy="726"/>
            </a:xfrm>
            <a:prstGeom prst="rightBrace">
              <a:avLst>
                <a:gd name="adj1" fmla="val 22243"/>
                <a:gd name="adj2" fmla="val 50000"/>
              </a:avLst>
            </a:prstGeom>
            <a:noFill/>
            <a:ln w="12700">
              <a:solidFill>
                <a:srgbClr val="FF3300"/>
              </a:solidFill>
              <a:round/>
              <a:headEnd/>
              <a:tailEnd/>
            </a:ln>
          </p:spPr>
          <p:txBody>
            <a:bodyPr wrap="none" anchor="ctr"/>
            <a:lstStyle/>
            <a:p>
              <a:endParaRPr lang="en-US"/>
            </a:p>
          </p:txBody>
        </p:sp>
        <p:sp>
          <p:nvSpPr>
            <p:cNvPr id="151565" name="Rectangle 34"/>
            <p:cNvSpPr>
              <a:spLocks noChangeArrowheads="1"/>
            </p:cNvSpPr>
            <p:nvPr/>
          </p:nvSpPr>
          <p:spPr bwMode="auto">
            <a:xfrm>
              <a:off x="1837" y="2478"/>
              <a:ext cx="3538" cy="518"/>
            </a:xfrm>
            <a:prstGeom prst="rect">
              <a:avLst/>
            </a:prstGeom>
            <a:noFill/>
            <a:ln w="9525">
              <a:noFill/>
              <a:miter lim="800000"/>
              <a:headEnd/>
              <a:tailEnd/>
            </a:ln>
          </p:spPr>
          <p:txBody>
            <a:bodyPr>
              <a:spAutoFit/>
            </a:bodyPr>
            <a:lstStyle/>
            <a:p>
              <a:r>
                <a:rPr lang="en-US" sz="2400" dirty="0"/>
                <a:t>The best times are thus: </a:t>
              </a:r>
            </a:p>
            <a:p>
              <a:r>
                <a:rPr lang="en-US" sz="2400" dirty="0"/>
                <a:t>Tuesday to Thursday, 10am-12 midday!</a:t>
              </a:r>
            </a:p>
          </p:txBody>
        </p:sp>
      </p:grpSp>
      <p:grpSp>
        <p:nvGrpSpPr>
          <p:cNvPr id="6" name="Group 40"/>
          <p:cNvGrpSpPr>
            <a:grpSpLocks/>
          </p:cNvGrpSpPr>
          <p:nvPr/>
        </p:nvGrpSpPr>
        <p:grpSpPr bwMode="auto">
          <a:xfrm>
            <a:off x="1908175" y="3284538"/>
            <a:ext cx="6354763" cy="457200"/>
            <a:chOff x="1066" y="2069"/>
            <a:chExt cx="4003" cy="288"/>
          </a:xfrm>
        </p:grpSpPr>
        <p:sp>
          <p:nvSpPr>
            <p:cNvPr id="151562" name="Rectangle 38"/>
            <p:cNvSpPr>
              <a:spLocks noChangeArrowheads="1"/>
            </p:cNvSpPr>
            <p:nvPr/>
          </p:nvSpPr>
          <p:spPr bwMode="auto">
            <a:xfrm>
              <a:off x="1837" y="2069"/>
              <a:ext cx="3232" cy="288"/>
            </a:xfrm>
            <a:prstGeom prst="rect">
              <a:avLst/>
            </a:prstGeom>
            <a:noFill/>
            <a:ln w="9525">
              <a:noFill/>
              <a:miter lim="800000"/>
              <a:headEnd/>
              <a:tailEnd/>
            </a:ln>
          </p:spPr>
          <p:txBody>
            <a:bodyPr wrap="none">
              <a:spAutoFit/>
            </a:bodyPr>
            <a:lstStyle/>
            <a:p>
              <a:r>
                <a:rPr lang="en-US" sz="2400"/>
                <a:t>people are thinking about their week</a:t>
              </a:r>
            </a:p>
          </p:txBody>
        </p:sp>
        <p:sp>
          <p:nvSpPr>
            <p:cNvPr id="151563" name="Line 39"/>
            <p:cNvSpPr>
              <a:spLocks noChangeShapeType="1"/>
            </p:cNvSpPr>
            <p:nvPr/>
          </p:nvSpPr>
          <p:spPr bwMode="auto">
            <a:xfrm>
              <a:off x="1066" y="2205"/>
              <a:ext cx="680" cy="0"/>
            </a:xfrm>
            <a:prstGeom prst="line">
              <a:avLst/>
            </a:prstGeom>
            <a:noFill/>
            <a:ln w="9525">
              <a:solidFill>
                <a:srgbClr val="FF3300"/>
              </a:solidFill>
              <a:round/>
              <a:headEnd/>
              <a:tailEnd type="triangle" w="med" len="med"/>
            </a:ln>
          </p:spPr>
          <p:txBody>
            <a:bodyPr/>
            <a:lstStyle/>
            <a:p>
              <a:endParaRPr lang="en-US"/>
            </a:p>
          </p:txBody>
        </p:sp>
      </p:grpSp>
      <p:sp>
        <p:nvSpPr>
          <p:cNvPr id="151561" name="Text Box 43"/>
          <p:cNvSpPr txBox="1">
            <a:spLocks noChangeArrowheads="1"/>
          </p:cNvSpPr>
          <p:nvPr/>
        </p:nvSpPr>
        <p:spPr bwMode="auto">
          <a:xfrm>
            <a:off x="395288" y="5013325"/>
            <a:ext cx="1439862" cy="457200"/>
          </a:xfrm>
          <a:prstGeom prst="rect">
            <a:avLst/>
          </a:prstGeom>
          <a:noFill/>
          <a:ln w="9525">
            <a:noFill/>
            <a:miter lim="800000"/>
            <a:headEnd/>
            <a:tailEnd/>
          </a:ln>
        </p:spPr>
        <p:txBody>
          <a:bodyPr>
            <a:spAutoFit/>
          </a:bodyPr>
          <a:lstStyle/>
          <a:p>
            <a:pPr>
              <a:spcBef>
                <a:spcPct val="50000"/>
              </a:spcBef>
            </a:pPr>
            <a:r>
              <a:rPr lang="es-ES" sz="2400"/>
              <a:t>Friday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6"/>
          <p:cNvSpPr>
            <a:spLocks noChangeArrowheads="1"/>
          </p:cNvSpPr>
          <p:nvPr/>
        </p:nvSpPr>
        <p:spPr bwMode="auto">
          <a:xfrm>
            <a:off x="533400" y="228600"/>
            <a:ext cx="7793038" cy="533400"/>
          </a:xfrm>
          <a:prstGeom prst="rect">
            <a:avLst/>
          </a:prstGeom>
          <a:noFill/>
          <a:ln w="9525">
            <a:noFill/>
            <a:miter lim="800000"/>
            <a:headEnd/>
            <a:tailEnd/>
          </a:ln>
        </p:spPr>
        <p:txBody>
          <a:bodyPr anchor="b"/>
          <a:lstStyle/>
          <a:p>
            <a:pPr eaLnBrk="0" hangingPunct="0">
              <a:lnSpc>
                <a:spcPct val="88000"/>
              </a:lnSpc>
            </a:pPr>
            <a:r>
              <a:rPr lang="en-US" sz="2800" b="1" dirty="0">
                <a:latin typeface="Arial" charset="0"/>
              </a:rPr>
              <a:t>6) Have a clear structure</a:t>
            </a:r>
          </a:p>
        </p:txBody>
      </p:sp>
      <p:sp>
        <p:nvSpPr>
          <p:cNvPr id="25604" name="Rectangle 8"/>
          <p:cNvSpPr>
            <a:spLocks noChangeArrowheads="1"/>
          </p:cNvSpPr>
          <p:nvPr/>
        </p:nvSpPr>
        <p:spPr bwMode="auto">
          <a:xfrm>
            <a:off x="152400" y="609600"/>
            <a:ext cx="8991600" cy="6019800"/>
          </a:xfrm>
          <a:prstGeom prst="rect">
            <a:avLst/>
          </a:prstGeom>
          <a:noFill/>
          <a:ln w="9525">
            <a:noFill/>
            <a:miter lim="800000"/>
            <a:headEnd/>
            <a:tailEnd/>
          </a:ln>
        </p:spPr>
        <p:txBody>
          <a:bodyPr/>
          <a:lstStyle/>
          <a:p>
            <a:pPr eaLnBrk="0" hangingPunct="0">
              <a:spcBef>
                <a:spcPts val="600"/>
              </a:spcBef>
              <a:buClr>
                <a:srgbClr val="000066"/>
              </a:buClr>
              <a:buSzPct val="75000"/>
              <a:buFont typeface="Wingdings" pitchFamily="2" charset="2"/>
              <a:buChar char="Ø"/>
              <a:defRPr/>
            </a:pPr>
            <a:r>
              <a:rPr lang="en-US" sz="2600" dirty="0">
                <a:latin typeface="Times New Roman" pitchFamily="18" charset="0"/>
                <a:cs typeface="Times New Roman" pitchFamily="18" charset="0"/>
              </a:rPr>
              <a:t>Once you have thought about the message and your key points, you need to fit them into a structure that will produce the response you </a:t>
            </a:r>
            <a:r>
              <a:rPr lang="en-US" sz="2600" dirty="0" smtClean="0">
                <a:latin typeface="Times New Roman" pitchFamily="18" charset="0"/>
                <a:cs typeface="Times New Roman" pitchFamily="18" charset="0"/>
              </a:rPr>
              <a:t>want</a:t>
            </a:r>
            <a:endParaRPr lang="en-US" sz="2600" dirty="0">
              <a:latin typeface="Times New Roman" pitchFamily="18" charset="0"/>
              <a:cs typeface="Times New Roman" pitchFamily="18" charset="0"/>
            </a:endParaRPr>
          </a:p>
          <a:p>
            <a:pPr eaLnBrk="0" hangingPunct="0">
              <a:spcBef>
                <a:spcPts val="600"/>
              </a:spcBef>
              <a:buClr>
                <a:srgbClr val="000066"/>
              </a:buClr>
              <a:buSzPct val="75000"/>
              <a:buFont typeface="Wingdings" pitchFamily="2" charset="2"/>
              <a:buChar char="Ø"/>
              <a:defRPr/>
            </a:pPr>
            <a:r>
              <a:rPr lang="en-US" sz="2600" dirty="0">
                <a:latin typeface="Times New Roman" pitchFamily="18" charset="0"/>
                <a:cs typeface="Times New Roman" pitchFamily="18" charset="0"/>
              </a:rPr>
              <a:t>Make the structure of your presentation clear early on (outline of the </a:t>
            </a:r>
            <a:r>
              <a:rPr lang="en-US" sz="2600" dirty="0" smtClean="0">
                <a:latin typeface="Times New Roman" pitchFamily="18" charset="0"/>
                <a:cs typeface="Times New Roman" pitchFamily="18" charset="0"/>
              </a:rPr>
              <a:t>presentation)</a:t>
            </a:r>
            <a:endParaRPr lang="en-US" sz="2600" dirty="0">
              <a:latin typeface="Times New Roman" pitchFamily="18" charset="0"/>
              <a:cs typeface="Times New Roman" pitchFamily="18" charset="0"/>
            </a:endParaRPr>
          </a:p>
          <a:p>
            <a:pPr eaLnBrk="0" hangingPunct="0">
              <a:spcBef>
                <a:spcPts val="600"/>
              </a:spcBef>
              <a:buClr>
                <a:srgbClr val="000066"/>
              </a:buClr>
              <a:buSzPct val="75000"/>
              <a:buFont typeface="Wingdings" pitchFamily="2" charset="2"/>
              <a:buChar char="Ø"/>
              <a:defRPr/>
            </a:pPr>
            <a:r>
              <a:rPr lang="en-US" sz="2600" dirty="0" smtClean="0">
                <a:latin typeface="Times New Roman" pitchFamily="18" charset="0"/>
                <a:cs typeface="Times New Roman" pitchFamily="18" charset="0"/>
              </a:rPr>
              <a:t>An </a:t>
            </a:r>
            <a:r>
              <a:rPr lang="en-US" sz="2600" dirty="0">
                <a:latin typeface="Times New Roman" pitchFamily="18" charset="0"/>
                <a:cs typeface="Times New Roman" pitchFamily="18" charset="0"/>
              </a:rPr>
              <a:t>audience feels more comfortable if they know where they are throughout a </a:t>
            </a:r>
            <a:r>
              <a:rPr lang="en-US" sz="2600" dirty="0" smtClean="0">
                <a:latin typeface="Times New Roman" pitchFamily="18" charset="0"/>
                <a:cs typeface="Times New Roman" pitchFamily="18" charset="0"/>
              </a:rPr>
              <a:t>presentation</a:t>
            </a:r>
          </a:p>
          <a:p>
            <a:pPr eaLnBrk="0" hangingPunct="0">
              <a:spcBef>
                <a:spcPts val="600"/>
              </a:spcBef>
              <a:buClr>
                <a:srgbClr val="000066"/>
              </a:buClr>
              <a:buSzPct val="75000"/>
              <a:buFont typeface="Wingdings" pitchFamily="2" charset="2"/>
              <a:buChar char="Ø"/>
              <a:defRPr/>
            </a:pPr>
            <a:r>
              <a:rPr lang="en-US" sz="2600" b="1" dirty="0" smtClean="0">
                <a:latin typeface="Times New Roman" pitchFamily="18" charset="0"/>
                <a:cs typeface="Times New Roman" pitchFamily="18" charset="0"/>
              </a:rPr>
              <a:t>Preparing slides</a:t>
            </a:r>
          </a:p>
          <a:p>
            <a:pPr marL="457200" indent="-457200" algn="just" eaLnBrk="0" hangingPunct="0">
              <a:spcBef>
                <a:spcPts val="600"/>
              </a:spcBef>
              <a:buFont typeface="Wingdings" pitchFamily="2" charset="2"/>
              <a:buChar char="ü"/>
              <a:defRPr/>
            </a:pPr>
            <a:r>
              <a:rPr lang="en-US" sz="2600" dirty="0" smtClean="0">
                <a:latin typeface="Times New Roman" pitchFamily="18" charset="0"/>
                <a:cs typeface="Times New Roman" pitchFamily="18" charset="0"/>
              </a:rPr>
              <a:t>Use a sans serif font e.g. Arial</a:t>
            </a:r>
          </a:p>
          <a:p>
            <a:pPr marL="457200" indent="-457200" algn="just" eaLnBrk="0" hangingPunct="0">
              <a:spcBef>
                <a:spcPts val="600"/>
              </a:spcBef>
              <a:buFont typeface="Wingdings" pitchFamily="2" charset="2"/>
              <a:buChar char="ü"/>
              <a:defRPr/>
            </a:pPr>
            <a:r>
              <a:rPr lang="en-US" sz="2600" dirty="0" smtClean="0">
                <a:latin typeface="Times New Roman" pitchFamily="18" charset="0"/>
                <a:cs typeface="Times New Roman" pitchFamily="18" charset="0"/>
              </a:rPr>
              <a:t>Use bold face type</a:t>
            </a:r>
          </a:p>
          <a:p>
            <a:pPr marL="457200" indent="-457200" algn="just" eaLnBrk="0" hangingPunct="0">
              <a:spcBef>
                <a:spcPts val="600"/>
              </a:spcBef>
              <a:buFont typeface="Wingdings" pitchFamily="2" charset="2"/>
              <a:buChar char="ü"/>
              <a:defRPr/>
            </a:pPr>
            <a:r>
              <a:rPr lang="en-US" sz="2600" dirty="0" smtClean="0">
                <a:latin typeface="Times New Roman" pitchFamily="18" charset="0"/>
                <a:cs typeface="Times New Roman" pitchFamily="18" charset="0"/>
              </a:rPr>
              <a:t>Don’t use italics or caps</a:t>
            </a:r>
          </a:p>
          <a:p>
            <a:pPr marL="457200" indent="-457200" algn="just" eaLnBrk="0" hangingPunct="0">
              <a:spcBef>
                <a:spcPts val="600"/>
              </a:spcBef>
              <a:buFont typeface="Wingdings" pitchFamily="2" charset="2"/>
              <a:buChar char="ü"/>
              <a:defRPr/>
            </a:pPr>
            <a:r>
              <a:rPr lang="en-US" sz="2600" dirty="0" smtClean="0">
                <a:latin typeface="Times New Roman" pitchFamily="18" charset="0"/>
                <a:cs typeface="Times New Roman" pitchFamily="18" charset="0"/>
              </a:rPr>
              <a:t>Choose a size that is easy to read (</a:t>
            </a:r>
            <a:r>
              <a:rPr lang="en-US" sz="2600" b="1" dirty="0" smtClean="0">
                <a:latin typeface="Times New Roman" pitchFamily="18" charset="0"/>
                <a:cs typeface="Times New Roman" pitchFamily="18" charset="0"/>
              </a:rPr>
              <a:t>36 – 18 font, preferably 24</a:t>
            </a:r>
            <a:r>
              <a:rPr lang="en-US" sz="2600" dirty="0" smtClean="0">
                <a:latin typeface="Times New Roman" pitchFamily="18" charset="0"/>
                <a:cs typeface="Times New Roman" pitchFamily="18" charset="0"/>
              </a:rPr>
              <a:t>)</a:t>
            </a:r>
          </a:p>
          <a:p>
            <a:pPr eaLnBrk="0" hangingPunct="0">
              <a:spcBef>
                <a:spcPts val="600"/>
              </a:spcBef>
              <a:buClr>
                <a:srgbClr val="000066"/>
              </a:buClr>
              <a:buSzPct val="75000"/>
              <a:buFont typeface="Wingdings" pitchFamily="2" charset="2"/>
              <a:buChar char="Ø"/>
              <a:defRPr/>
            </a:pPr>
            <a:endParaRPr lang="en-US" sz="26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0"/>
            <a:ext cx="7499350" cy="685800"/>
          </a:xfrm>
        </p:spPr>
        <p:txBody>
          <a:bodyPr>
            <a:normAutofit fontScale="90000"/>
          </a:bodyPr>
          <a:lstStyle/>
          <a:p>
            <a:pPr>
              <a:defRPr/>
            </a:pPr>
            <a:r>
              <a:rPr lang="en-US" dirty="0" smtClean="0"/>
              <a:t>Cont…d</a:t>
            </a:r>
            <a:endParaRPr lang="en-US" dirty="0"/>
          </a:p>
        </p:txBody>
      </p:sp>
      <p:sp>
        <p:nvSpPr>
          <p:cNvPr id="154627" name="Content Placeholder 2"/>
          <p:cNvSpPr>
            <a:spLocks noGrp="1"/>
          </p:cNvSpPr>
          <p:nvPr>
            <p:ph idx="1"/>
          </p:nvPr>
        </p:nvSpPr>
        <p:spPr>
          <a:xfrm>
            <a:off x="304800" y="609600"/>
            <a:ext cx="8629650" cy="5638800"/>
          </a:xfrm>
        </p:spPr>
        <p:txBody>
          <a:bodyPr>
            <a:normAutofit lnSpcReduction="10000"/>
          </a:bodyPr>
          <a:lstStyle/>
          <a:p>
            <a:pPr marL="457200" indent="-457200" algn="just" eaLnBrk="0" hangingPunct="0">
              <a:spcBef>
                <a:spcPts val="600"/>
              </a:spcBef>
              <a:buFont typeface="Wingdings" pitchFamily="2" charset="2"/>
              <a:buChar char="ü"/>
              <a:defRPr/>
            </a:pPr>
            <a:r>
              <a:rPr lang="en-US" sz="2800" dirty="0" smtClean="0">
                <a:latin typeface="Times New Roman" pitchFamily="18" charset="0"/>
                <a:cs typeface="Times New Roman" pitchFamily="18" charset="0"/>
              </a:rPr>
              <a:t>Make the headline a sentence and keep it left-justified</a:t>
            </a:r>
          </a:p>
          <a:p>
            <a:pPr marL="457200" indent="-457200" algn="just" eaLnBrk="0" hangingPunct="0">
              <a:spcBef>
                <a:spcPts val="600"/>
              </a:spcBef>
              <a:buFont typeface="Wingdings" pitchFamily="2" charset="2"/>
              <a:buChar char="ü"/>
              <a:defRPr/>
            </a:pPr>
            <a:r>
              <a:rPr lang="en-US" sz="2800" dirty="0" smtClean="0">
                <a:latin typeface="Times New Roman" pitchFamily="18" charset="0"/>
                <a:cs typeface="Times New Roman" pitchFamily="18" charset="0"/>
              </a:rPr>
              <a:t>Try to include an image on every visual</a:t>
            </a:r>
          </a:p>
          <a:p>
            <a:pPr marL="457200" indent="-457200" algn="just" eaLnBrk="0" hangingPunct="0">
              <a:spcBef>
                <a:spcPts val="600"/>
              </a:spcBef>
              <a:buFont typeface="Wingdings" pitchFamily="2" charset="2"/>
              <a:buChar char="ü"/>
              <a:defRPr/>
            </a:pPr>
            <a:r>
              <a:rPr lang="en-US" sz="2800" dirty="0" smtClean="0">
                <a:latin typeface="Times New Roman" pitchFamily="18" charset="0"/>
                <a:cs typeface="Times New Roman" pitchFamily="18" charset="0"/>
              </a:rPr>
              <a:t>Avoid diagrams that are too complex</a:t>
            </a:r>
            <a:endParaRPr lang="en-US" sz="2800" b="1" dirty="0" smtClean="0">
              <a:latin typeface="Times New Roman" pitchFamily="18" charset="0"/>
              <a:cs typeface="Times New Roman" pitchFamily="18" charset="0"/>
            </a:endParaRPr>
          </a:p>
          <a:p>
            <a:pPr>
              <a:lnSpc>
                <a:spcPct val="150000"/>
              </a:lnSpc>
              <a:buFont typeface="Wingdings" pitchFamily="2" charset="2"/>
              <a:buChar char="ü"/>
            </a:pPr>
            <a:r>
              <a:rPr lang="en-US" sz="2800" dirty="0" smtClean="0">
                <a:latin typeface="Times New Roman" pitchFamily="18" charset="0"/>
                <a:cs typeface="Times New Roman" pitchFamily="18" charset="0"/>
              </a:rPr>
              <a:t>Use white or light color backgrounds</a:t>
            </a:r>
          </a:p>
          <a:p>
            <a:pPr>
              <a:lnSpc>
                <a:spcPct val="150000"/>
              </a:lnSpc>
              <a:buFont typeface="Wingdings" pitchFamily="2" charset="2"/>
              <a:buChar char="ü"/>
            </a:pPr>
            <a:r>
              <a:rPr lang="en-US" sz="2800" dirty="0" smtClean="0">
                <a:latin typeface="Times New Roman" pitchFamily="18" charset="0"/>
                <a:cs typeface="Times New Roman" pitchFamily="18" charset="0"/>
              </a:rPr>
              <a:t>Don’t use lists with more than 6 items</a:t>
            </a:r>
          </a:p>
          <a:p>
            <a:pPr>
              <a:lnSpc>
                <a:spcPct val="150000"/>
              </a:lnSpc>
              <a:buFont typeface="Wingdings" pitchFamily="2" charset="2"/>
              <a:buChar char="ü"/>
            </a:pPr>
            <a:r>
              <a:rPr lang="en-US" sz="2800" dirty="0" smtClean="0">
                <a:latin typeface="Times New Roman" pitchFamily="18" charset="0"/>
                <a:cs typeface="Times New Roman" pitchFamily="18" charset="0"/>
              </a:rPr>
              <a:t> Break long lists into multiple slides</a:t>
            </a:r>
          </a:p>
          <a:p>
            <a:pPr>
              <a:lnSpc>
                <a:spcPct val="150000"/>
              </a:lnSpc>
              <a:buFont typeface="Wingdings" pitchFamily="2" charset="2"/>
              <a:buChar char="ü"/>
            </a:pPr>
            <a:r>
              <a:rPr lang="en-US" sz="2800" dirty="0" smtClean="0">
                <a:latin typeface="Times New Roman" pitchFamily="18" charset="0"/>
                <a:cs typeface="Times New Roman" pitchFamily="18" charset="0"/>
              </a:rPr>
              <a:t>Don’t use complete sentences</a:t>
            </a:r>
          </a:p>
          <a:p>
            <a:pPr>
              <a:lnSpc>
                <a:spcPct val="150000"/>
              </a:lnSpc>
              <a:buFont typeface="Wingdings" pitchFamily="2" charset="2"/>
              <a:buChar char="ü"/>
            </a:pPr>
            <a:r>
              <a:rPr lang="en-US" sz="2800" dirty="0" smtClean="0">
                <a:latin typeface="Times New Roman" pitchFamily="18" charset="0"/>
                <a:cs typeface="Times New Roman" pitchFamily="18" charset="0"/>
              </a:rPr>
              <a:t>Try to keep list items to 6 words or less</a:t>
            </a:r>
          </a:p>
          <a:p>
            <a:pPr>
              <a:lnSpc>
                <a:spcPct val="150000"/>
              </a:lnSpc>
              <a:buFont typeface="Wingdings" pitchFamily="2" charset="2"/>
              <a:buChar char="ü"/>
            </a:pPr>
            <a:r>
              <a:rPr lang="en-US" sz="2800" dirty="0" smtClean="0">
                <a:latin typeface="Times New Roman" pitchFamily="18" charset="0"/>
                <a:cs typeface="Times New Roman" pitchFamily="18" charset="0"/>
              </a:rPr>
              <a:t>Don’t use abbreviations or acronyms</a:t>
            </a:r>
          </a:p>
          <a:p>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p:txBody>
          <a:bodyPr>
            <a:normAutofit/>
          </a:bodyPr>
          <a:lstStyle/>
          <a:p>
            <a:pPr algn="r">
              <a:lnSpc>
                <a:spcPct val="88000"/>
              </a:lnSpc>
              <a:defRPr/>
            </a:pPr>
            <a:r>
              <a:rPr lang="en-US" b="1" smtClean="0"/>
              <a:t>Preparing slides with graphics</a:t>
            </a:r>
          </a:p>
        </p:txBody>
      </p:sp>
      <p:sp>
        <p:nvSpPr>
          <p:cNvPr id="2052" name="Rectangle 5"/>
          <p:cNvSpPr>
            <a:spLocks noChangeArrowheads="1"/>
          </p:cNvSpPr>
          <p:nvPr/>
        </p:nvSpPr>
        <p:spPr bwMode="auto">
          <a:xfrm>
            <a:off x="609600" y="1524000"/>
            <a:ext cx="3733800" cy="4953000"/>
          </a:xfrm>
          <a:prstGeom prst="rect">
            <a:avLst/>
          </a:prstGeom>
          <a:noFill/>
          <a:ln w="9525">
            <a:noFill/>
            <a:miter lim="800000"/>
            <a:headEnd/>
            <a:tailEnd/>
          </a:ln>
        </p:spPr>
        <p:txBody>
          <a:bodyPr/>
          <a:lstStyle/>
          <a:p>
            <a:pPr marL="342900" indent="-342900" eaLnBrk="0" hangingPunct="0">
              <a:lnSpc>
                <a:spcPct val="78000"/>
              </a:lnSpc>
              <a:spcBef>
                <a:spcPct val="30000"/>
              </a:spcBef>
              <a:buClr>
                <a:srgbClr val="000066"/>
              </a:buClr>
              <a:buSzPct val="75000"/>
              <a:buFont typeface="Wingdings" pitchFamily="2" charset="2"/>
              <a:buNone/>
            </a:pPr>
            <a:r>
              <a:rPr lang="en-US" sz="2400" b="1" dirty="0">
                <a:latin typeface="Times" charset="0"/>
              </a:rPr>
              <a:t> Add graphics to viewer </a:t>
            </a:r>
          </a:p>
          <a:p>
            <a:pPr marL="342900" indent="-342900" eaLnBrk="0" hangingPunct="0">
              <a:lnSpc>
                <a:spcPct val="78000"/>
              </a:lnSpc>
              <a:spcBef>
                <a:spcPct val="30000"/>
              </a:spcBef>
              <a:buClr>
                <a:srgbClr val="000066"/>
              </a:buClr>
              <a:buSzPct val="75000"/>
              <a:buFont typeface="Wingdings" pitchFamily="2" charset="2"/>
              <a:buNone/>
            </a:pPr>
            <a:r>
              <a:rPr lang="en-US" sz="2400" b="1" dirty="0">
                <a:latin typeface="Times" charset="0"/>
              </a:rPr>
              <a:t>retention</a:t>
            </a:r>
          </a:p>
          <a:p>
            <a:pPr marL="342900" indent="-342900" eaLnBrk="0" hangingPunct="0">
              <a:lnSpc>
                <a:spcPct val="78000"/>
              </a:lnSpc>
              <a:spcBef>
                <a:spcPct val="30000"/>
              </a:spcBef>
              <a:buClr>
                <a:srgbClr val="000066"/>
              </a:buClr>
              <a:buSzPct val="75000"/>
              <a:buFont typeface="Wingdings" pitchFamily="2" charset="2"/>
              <a:buNone/>
            </a:pPr>
            <a:endParaRPr lang="en-US" sz="2400" dirty="0">
              <a:latin typeface="Times" charset="0"/>
            </a:endParaRPr>
          </a:p>
          <a:p>
            <a:pPr marL="342900" indent="-342900" eaLnBrk="0" hangingPunct="0">
              <a:lnSpc>
                <a:spcPct val="78000"/>
              </a:lnSpc>
              <a:spcBef>
                <a:spcPct val="30000"/>
              </a:spcBef>
              <a:buClr>
                <a:srgbClr val="000066"/>
              </a:buClr>
              <a:buSzPct val="75000"/>
              <a:buFont typeface="Wingdings" pitchFamily="2" charset="2"/>
              <a:buNone/>
            </a:pPr>
            <a:r>
              <a:rPr lang="en-US" sz="2400" dirty="0">
                <a:latin typeface="Times" charset="0"/>
              </a:rPr>
              <a:t>Try to avoid large lists</a:t>
            </a:r>
          </a:p>
          <a:p>
            <a:pPr marL="342900" indent="-342900" eaLnBrk="0" hangingPunct="0">
              <a:lnSpc>
                <a:spcPct val="78000"/>
              </a:lnSpc>
              <a:spcBef>
                <a:spcPct val="30000"/>
              </a:spcBef>
              <a:buClr>
                <a:srgbClr val="000066"/>
              </a:buClr>
              <a:buSzPct val="75000"/>
              <a:buFont typeface="Wingdings" pitchFamily="2" charset="2"/>
              <a:buNone/>
            </a:pPr>
            <a:endParaRPr lang="en-US" sz="2400" dirty="0">
              <a:latin typeface="Times" charset="0"/>
            </a:endParaRPr>
          </a:p>
          <a:p>
            <a:pPr marL="342900" indent="-342900" eaLnBrk="0" hangingPunct="0">
              <a:lnSpc>
                <a:spcPct val="78000"/>
              </a:lnSpc>
              <a:spcBef>
                <a:spcPct val="30000"/>
              </a:spcBef>
              <a:buClr>
                <a:srgbClr val="000066"/>
              </a:buClr>
              <a:buSzPct val="75000"/>
              <a:buFont typeface="Wingdings" pitchFamily="2" charset="2"/>
              <a:buNone/>
            </a:pPr>
            <a:r>
              <a:rPr lang="en-US" sz="2400" dirty="0">
                <a:latin typeface="Times" charset="0"/>
              </a:rPr>
              <a:t>Keep graphics simple</a:t>
            </a:r>
          </a:p>
          <a:p>
            <a:pPr marL="742950" lvl="1" indent="-285750" eaLnBrk="0" hangingPunct="0">
              <a:lnSpc>
                <a:spcPct val="78000"/>
              </a:lnSpc>
              <a:spcBef>
                <a:spcPct val="30000"/>
              </a:spcBef>
              <a:buClr>
                <a:schemeClr val="bg2"/>
              </a:buClr>
              <a:buSzPct val="75000"/>
              <a:buFontTx/>
              <a:buBlip>
                <a:blip r:embed="rId4"/>
              </a:buBlip>
            </a:pPr>
            <a:r>
              <a:rPr lang="en-US" sz="2400" dirty="0">
                <a:latin typeface="Times" charset="0"/>
              </a:rPr>
              <a:t>Use white or light colored backgrounds</a:t>
            </a:r>
          </a:p>
          <a:p>
            <a:pPr marL="742950" lvl="1" indent="-285750" eaLnBrk="0" hangingPunct="0">
              <a:lnSpc>
                <a:spcPct val="78000"/>
              </a:lnSpc>
              <a:spcBef>
                <a:spcPct val="30000"/>
              </a:spcBef>
              <a:buClr>
                <a:schemeClr val="bg2"/>
              </a:buClr>
              <a:buSzPct val="75000"/>
              <a:buFontTx/>
              <a:buBlip>
                <a:blip r:embed="rId4"/>
              </a:buBlip>
            </a:pPr>
            <a:r>
              <a:rPr lang="en-US" sz="2400" dirty="0">
                <a:latin typeface="Times" charset="0"/>
              </a:rPr>
              <a:t>Take care of color blind people</a:t>
            </a:r>
          </a:p>
          <a:p>
            <a:pPr marL="342900" indent="-342900" eaLnBrk="0" hangingPunct="0">
              <a:lnSpc>
                <a:spcPct val="78000"/>
              </a:lnSpc>
              <a:spcBef>
                <a:spcPct val="30000"/>
              </a:spcBef>
              <a:buClr>
                <a:srgbClr val="000066"/>
              </a:buClr>
              <a:buSzPct val="75000"/>
              <a:buFont typeface="Wingdings" pitchFamily="2" charset="2"/>
              <a:buNone/>
            </a:pPr>
            <a:endParaRPr lang="en-US" sz="2400" dirty="0">
              <a:latin typeface="Times" charset="0"/>
            </a:endParaRPr>
          </a:p>
          <a:p>
            <a:pPr marL="342900" indent="-342900" eaLnBrk="0" hangingPunct="0">
              <a:lnSpc>
                <a:spcPct val="78000"/>
              </a:lnSpc>
              <a:spcBef>
                <a:spcPct val="30000"/>
              </a:spcBef>
              <a:buClr>
                <a:srgbClr val="000066"/>
              </a:buClr>
              <a:buSzPct val="75000"/>
              <a:buFont typeface="Wingdings" pitchFamily="2" charset="2"/>
              <a:buNone/>
            </a:pPr>
            <a:r>
              <a:rPr lang="en-US" sz="2400" b="1" dirty="0">
                <a:latin typeface="Times" charset="0"/>
              </a:rPr>
              <a:t>Make all text readable</a:t>
            </a:r>
          </a:p>
        </p:txBody>
      </p:sp>
      <p:graphicFrame>
        <p:nvGraphicFramePr>
          <p:cNvPr id="2050" name="Object 6"/>
          <p:cNvGraphicFramePr>
            <a:graphicFrameLocks noChangeAspect="1"/>
          </p:cNvGraphicFramePr>
          <p:nvPr/>
        </p:nvGraphicFramePr>
        <p:xfrm>
          <a:off x="4140200" y="1412875"/>
          <a:ext cx="4394200" cy="4603750"/>
        </p:xfrm>
        <a:graphic>
          <a:graphicData uri="http://schemas.openxmlformats.org/presentationml/2006/ole">
            <p:oleObj spid="_x0000_s2050" name="Gráfico" r:id="rId5" imgW="4410024" imgH="4619643" progId="MSGraph.Chart.8">
              <p:embed followColorScheme="full"/>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457200" y="333375"/>
            <a:ext cx="7785100" cy="592138"/>
          </a:xfrm>
          <a:prstGeom prst="rect">
            <a:avLst/>
          </a:prstGeom>
          <a:noFill/>
          <a:ln w="9525">
            <a:noFill/>
            <a:miter lim="800000"/>
            <a:headEnd/>
            <a:tailEnd/>
          </a:ln>
        </p:spPr>
        <p:txBody>
          <a:bodyPr anchor="b"/>
          <a:lstStyle/>
          <a:p>
            <a:pPr algn="ctr" eaLnBrk="0" hangingPunct="0">
              <a:lnSpc>
                <a:spcPct val="88000"/>
              </a:lnSpc>
            </a:pPr>
            <a:r>
              <a:rPr lang="en-US" sz="3200" b="1" dirty="0">
                <a:latin typeface="Times New Roman" pitchFamily="18" charset="0"/>
                <a:cs typeface="Times New Roman" pitchFamily="18" charset="0"/>
              </a:rPr>
              <a:t>Think carefully about content and timing</a:t>
            </a:r>
          </a:p>
        </p:txBody>
      </p:sp>
      <p:sp>
        <p:nvSpPr>
          <p:cNvPr id="156675" name="Rectangle 3"/>
          <p:cNvSpPr>
            <a:spLocks noChangeArrowheads="1"/>
          </p:cNvSpPr>
          <p:nvPr/>
        </p:nvSpPr>
        <p:spPr bwMode="auto">
          <a:xfrm>
            <a:off x="228600" y="1066800"/>
            <a:ext cx="6400800" cy="5486400"/>
          </a:xfrm>
          <a:prstGeom prst="rect">
            <a:avLst/>
          </a:prstGeom>
          <a:noFill/>
          <a:ln w="9525">
            <a:noFill/>
            <a:miter lim="800000"/>
            <a:headEnd/>
            <a:tailEnd/>
          </a:ln>
        </p:spPr>
        <p:txBody>
          <a:bodyPr/>
          <a:lstStyle/>
          <a:p>
            <a:pPr eaLnBrk="0" hangingPunct="0">
              <a:spcBef>
                <a:spcPct val="30000"/>
              </a:spcBef>
              <a:buClr>
                <a:srgbClr val="000066"/>
              </a:buClr>
              <a:buSzPct val="75000"/>
              <a:buFont typeface="Wingdings" pitchFamily="2" charset="2"/>
              <a:buNone/>
            </a:pPr>
            <a:r>
              <a:rPr lang="en-US" sz="2800" dirty="0">
                <a:latin typeface="Times" charset="0"/>
              </a:rPr>
              <a:t>Make sure you have finished speaking                    before your audience has finished listening.</a:t>
            </a:r>
          </a:p>
          <a:p>
            <a:pPr eaLnBrk="0" hangingPunct="0">
              <a:spcBef>
                <a:spcPct val="30000"/>
              </a:spcBef>
              <a:buClr>
                <a:srgbClr val="000066"/>
              </a:buClr>
              <a:buSzPct val="75000"/>
              <a:buFont typeface="Wingdings" pitchFamily="2" charset="2"/>
              <a:buNone/>
            </a:pPr>
            <a:r>
              <a:rPr lang="en-US" sz="2800" dirty="0">
                <a:latin typeface="Times" charset="0"/>
              </a:rPr>
              <a:t>When preparing your presentation,  decide:</a:t>
            </a:r>
          </a:p>
          <a:p>
            <a:pPr marL="665163" lvl="1" indent="-190500" eaLnBrk="0" hangingPunct="0">
              <a:spcBef>
                <a:spcPct val="30000"/>
              </a:spcBef>
              <a:buClr>
                <a:srgbClr val="000066"/>
              </a:buClr>
              <a:buSzPct val="75000"/>
              <a:buFont typeface="Wingdings" pitchFamily="2" charset="2"/>
              <a:buChar char="n"/>
            </a:pPr>
            <a:r>
              <a:rPr lang="en-US" sz="2400" dirty="0">
                <a:latin typeface="Times" charset="0"/>
              </a:rPr>
              <a:t> What you want to include</a:t>
            </a:r>
          </a:p>
          <a:p>
            <a:pPr marL="665163" lvl="1" indent="-190500" eaLnBrk="0" hangingPunct="0">
              <a:spcBef>
                <a:spcPct val="30000"/>
              </a:spcBef>
              <a:buClr>
                <a:srgbClr val="000066"/>
              </a:buClr>
              <a:buSzPct val="75000"/>
              <a:buFont typeface="Wingdings" pitchFamily="2" charset="2"/>
              <a:buChar char="n"/>
            </a:pPr>
            <a:r>
              <a:rPr lang="en-US" sz="2400" dirty="0">
                <a:latin typeface="Times" charset="0"/>
              </a:rPr>
              <a:t> How much time you have</a:t>
            </a:r>
          </a:p>
          <a:p>
            <a:pPr marL="665163" lvl="1" indent="-190500" eaLnBrk="0" hangingPunct="0">
              <a:spcBef>
                <a:spcPct val="30000"/>
              </a:spcBef>
              <a:buClr>
                <a:srgbClr val="000066"/>
              </a:buClr>
              <a:buSzPct val="75000"/>
              <a:buFont typeface="Wingdings" pitchFamily="2" charset="2"/>
              <a:buChar char="n"/>
            </a:pPr>
            <a:r>
              <a:rPr lang="en-US" sz="2400" dirty="0">
                <a:latin typeface="Times" charset="0"/>
              </a:rPr>
              <a:t> How much your audience can handle</a:t>
            </a:r>
          </a:p>
          <a:p>
            <a:pPr eaLnBrk="0" hangingPunct="0">
              <a:spcBef>
                <a:spcPct val="30000"/>
              </a:spcBef>
              <a:buClr>
                <a:srgbClr val="000066"/>
              </a:buClr>
              <a:buSzPct val="75000"/>
              <a:buFont typeface="Wingdings" pitchFamily="2" charset="2"/>
              <a:buNone/>
            </a:pPr>
            <a:r>
              <a:rPr lang="en-US" sz="2800" dirty="0">
                <a:latin typeface="Times" charset="0"/>
              </a:rPr>
              <a:t>Develop a structure that is flexible enough for you to adapt as you see your time is going.</a:t>
            </a:r>
          </a:p>
        </p:txBody>
      </p:sp>
      <p:pic>
        <p:nvPicPr>
          <p:cNvPr id="156676" name="Picture 4" descr="speaking1"/>
          <p:cNvPicPr>
            <a:picLocks noChangeAspect="1" noChangeArrowheads="1"/>
          </p:cNvPicPr>
          <p:nvPr/>
        </p:nvPicPr>
        <p:blipFill>
          <a:blip r:embed="rId3"/>
          <a:srcRect/>
          <a:stretch>
            <a:fillRect/>
          </a:stretch>
        </p:blipFill>
        <p:spPr bwMode="auto">
          <a:xfrm>
            <a:off x="6443663" y="1341438"/>
            <a:ext cx="2381250" cy="3167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914400" y="152401"/>
            <a:ext cx="7327900" cy="533400"/>
          </a:xfrm>
          <a:prstGeom prst="rect">
            <a:avLst/>
          </a:prstGeom>
          <a:noFill/>
          <a:ln w="9525">
            <a:noFill/>
            <a:miter lim="800000"/>
            <a:headEnd/>
            <a:tailEnd/>
          </a:ln>
        </p:spPr>
        <p:txBody>
          <a:bodyPr anchor="b"/>
          <a:lstStyle/>
          <a:p>
            <a:pPr eaLnBrk="0" hangingPunct="0">
              <a:lnSpc>
                <a:spcPct val="88000"/>
              </a:lnSpc>
            </a:pPr>
            <a:r>
              <a:rPr lang="en-US" sz="3200" b="1" dirty="0" smtClean="0">
                <a:solidFill>
                  <a:schemeClr val="tx2"/>
                </a:solidFill>
                <a:latin typeface="Times New Roman" pitchFamily="18" charset="0"/>
                <a:cs typeface="Times New Roman" pitchFamily="18" charset="0"/>
              </a:rPr>
              <a:t>                  </a:t>
            </a:r>
            <a:r>
              <a:rPr lang="en-US" sz="3200" b="1" dirty="0" smtClean="0">
                <a:latin typeface="Times New Roman" pitchFamily="18" charset="0"/>
                <a:cs typeface="Times New Roman" pitchFamily="18" charset="0"/>
              </a:rPr>
              <a:t>Plan </a:t>
            </a:r>
            <a:r>
              <a:rPr lang="en-US" sz="3200" b="1" dirty="0">
                <a:latin typeface="Times New Roman" pitchFamily="18" charset="0"/>
                <a:cs typeface="Times New Roman" pitchFamily="18" charset="0"/>
              </a:rPr>
              <a:t>your delivery</a:t>
            </a:r>
          </a:p>
        </p:txBody>
      </p:sp>
      <p:sp>
        <p:nvSpPr>
          <p:cNvPr id="157699" name="Rectangle 3"/>
          <p:cNvSpPr>
            <a:spLocks noChangeArrowheads="1"/>
          </p:cNvSpPr>
          <p:nvPr/>
        </p:nvSpPr>
        <p:spPr bwMode="auto">
          <a:xfrm>
            <a:off x="152400" y="685800"/>
            <a:ext cx="8763000" cy="6019800"/>
          </a:xfrm>
          <a:prstGeom prst="rect">
            <a:avLst/>
          </a:prstGeom>
          <a:noFill/>
          <a:ln w="9525">
            <a:noFill/>
            <a:miter lim="800000"/>
            <a:headEnd/>
            <a:tailEnd/>
          </a:ln>
        </p:spPr>
        <p:txBody>
          <a:bodyPr/>
          <a:lstStyle/>
          <a:p>
            <a:pPr eaLnBrk="0" hangingPunct="0">
              <a:buClr>
                <a:srgbClr val="000066"/>
              </a:buClr>
              <a:buSzPct val="75000"/>
              <a:buFont typeface="Wingdings" pitchFamily="2" charset="2"/>
              <a:buNone/>
            </a:pPr>
            <a:r>
              <a:rPr lang="en-US" sz="2400" b="1" dirty="0">
                <a:latin typeface="Times New Roman" pitchFamily="18" charset="0"/>
                <a:cs typeface="Times New Roman" pitchFamily="18" charset="0"/>
              </a:rPr>
              <a:t>You should address the audience</a:t>
            </a:r>
            <a:endParaRPr lang="en-US" sz="2400" dirty="0">
              <a:latin typeface="Times New Roman" pitchFamily="18" charset="0"/>
              <a:cs typeface="Times New Roman" pitchFamily="18" charset="0"/>
            </a:endParaRPr>
          </a:p>
          <a:p>
            <a:pPr eaLnBrk="0" hangingPunct="0">
              <a:buClr>
                <a:srgbClr val="000066"/>
              </a:buClr>
              <a:buSzPct val="75000"/>
              <a:buFont typeface="Wingdings" pitchFamily="2" charset="2"/>
              <a:buNone/>
            </a:pPr>
            <a:r>
              <a:rPr lang="en-US" sz="2400" dirty="0">
                <a:latin typeface="Times New Roman" pitchFamily="18" charset="0"/>
                <a:cs typeface="Times New Roman" pitchFamily="18" charset="0"/>
              </a:rPr>
              <a:t>If your listeners do not feel that you are talking to them personally, they might think they should have stayed at home and just listened to a recording of your </a:t>
            </a:r>
            <a:r>
              <a:rPr lang="en-US" sz="2400" dirty="0" smtClean="0">
                <a:latin typeface="Times New Roman" pitchFamily="18" charset="0"/>
                <a:cs typeface="Times New Roman" pitchFamily="18" charset="0"/>
              </a:rPr>
              <a:t>presentation So</a:t>
            </a:r>
            <a:r>
              <a:rPr lang="en-US" sz="2400" dirty="0">
                <a:latin typeface="Times New Roman" pitchFamily="18" charset="0"/>
                <a:cs typeface="Times New Roman" pitchFamily="18" charset="0"/>
              </a:rPr>
              <a:t>: </a:t>
            </a:r>
          </a:p>
          <a:p>
            <a:pPr eaLnBrk="0" hangingPunct="0">
              <a:buClr>
                <a:srgbClr val="000066"/>
              </a:buClr>
              <a:buSzPct val="75000"/>
              <a:buFont typeface="Wingdings" pitchFamily="2" charset="2"/>
              <a:buChar char="F"/>
            </a:pPr>
            <a:r>
              <a:rPr lang="en-US" sz="2400" dirty="0">
                <a:latin typeface="Times New Roman" pitchFamily="18" charset="0"/>
                <a:cs typeface="Times New Roman" pitchFamily="18" charset="0"/>
              </a:rPr>
              <a:t> Speak directly to the audience</a:t>
            </a:r>
          </a:p>
          <a:p>
            <a:pPr eaLnBrk="0" hangingPunct="0">
              <a:buClr>
                <a:srgbClr val="000066"/>
              </a:buClr>
              <a:buSzPct val="75000"/>
              <a:buFont typeface="Wingdings" pitchFamily="2" charset="2"/>
              <a:buChar char="F"/>
            </a:pPr>
            <a:r>
              <a:rPr lang="en-US" sz="2400" dirty="0">
                <a:latin typeface="Times New Roman" pitchFamily="18" charset="0"/>
                <a:cs typeface="Times New Roman" pitchFamily="18" charset="0"/>
              </a:rPr>
              <a:t> Speak clearly</a:t>
            </a:r>
          </a:p>
          <a:p>
            <a:pPr eaLnBrk="0" hangingPunct="0">
              <a:buClr>
                <a:srgbClr val="000066"/>
              </a:buClr>
              <a:buSzPct val="75000"/>
              <a:buFont typeface="Wingdings" pitchFamily="2" charset="2"/>
              <a:buChar char="F"/>
            </a:pPr>
            <a:r>
              <a:rPr lang="en-US" sz="2400" dirty="0">
                <a:latin typeface="Times New Roman" pitchFamily="18" charset="0"/>
                <a:cs typeface="Times New Roman" pitchFamily="18" charset="0"/>
              </a:rPr>
              <a:t> Speak at the right </a:t>
            </a:r>
            <a:r>
              <a:rPr lang="en-US" sz="2400" dirty="0" smtClean="0">
                <a:latin typeface="Times New Roman" pitchFamily="18" charset="0"/>
                <a:cs typeface="Times New Roman" pitchFamily="18" charset="0"/>
              </a:rPr>
              <a:t>speed</a:t>
            </a:r>
          </a:p>
          <a:p>
            <a:pPr eaLnBrk="0" hangingPunct="0">
              <a:buClr>
                <a:srgbClr val="000066"/>
              </a:buClr>
              <a:buSzPct val="75000"/>
            </a:pPr>
            <a:r>
              <a:rPr lang="en-US" sz="2400" b="1" dirty="0" smtClean="0">
                <a:latin typeface="Times New Roman" pitchFamily="18" charset="0"/>
                <a:cs typeface="Times New Roman" pitchFamily="18" charset="0"/>
              </a:rPr>
              <a:t>Use the right kind of language</a:t>
            </a:r>
          </a:p>
          <a:p>
            <a:pPr eaLnBrk="0" hangingPunct="0">
              <a:buClr>
                <a:srgbClr val="000066"/>
              </a:buClr>
              <a:buSzPct val="75000"/>
              <a:buFont typeface="Wingdings" pitchFamily="2" charset="2"/>
              <a:buNone/>
            </a:pPr>
            <a:r>
              <a:rPr lang="en-US" sz="2400" dirty="0" smtClean="0">
                <a:latin typeface="Times New Roman" pitchFamily="18" charset="0"/>
                <a:cs typeface="Times New Roman" pitchFamily="18" charset="0"/>
              </a:rPr>
              <a:t>Spoken language is different from written language</a:t>
            </a:r>
          </a:p>
          <a:p>
            <a:pPr eaLnBrk="0" hangingPunct="0">
              <a:buClr>
                <a:srgbClr val="000066"/>
              </a:buClr>
              <a:buSzPct val="75000"/>
              <a:buFont typeface="Wingdings" pitchFamily="2" charset="2"/>
              <a:buNone/>
            </a:pPr>
            <a:r>
              <a:rPr lang="en-US" sz="2400" b="1" dirty="0" smtClean="0">
                <a:latin typeface="Times New Roman" pitchFamily="18" charset="0"/>
                <a:cs typeface="Times New Roman" pitchFamily="18" charset="0"/>
              </a:rPr>
              <a:t>Written language tends to have</a:t>
            </a:r>
          </a:p>
          <a:p>
            <a:pPr eaLnBrk="0" hangingPunct="0">
              <a:buClr>
                <a:srgbClr val="000066"/>
              </a:buClr>
              <a:buSzPct val="75000"/>
              <a:buFont typeface="Wingdings" pitchFamily="2" charset="2"/>
              <a:buChar char="ü"/>
            </a:pPr>
            <a:r>
              <a:rPr lang="en-US" sz="2400" dirty="0" smtClean="0">
                <a:latin typeface="Times New Roman" pitchFamily="18" charset="0"/>
                <a:cs typeface="Times New Roman" pitchFamily="18" charset="0"/>
              </a:rPr>
              <a:t> Long sentences</a:t>
            </a:r>
          </a:p>
          <a:p>
            <a:pPr eaLnBrk="0" hangingPunct="0">
              <a:buClr>
                <a:srgbClr val="000066"/>
              </a:buClr>
              <a:buSzPct val="75000"/>
              <a:buFont typeface="Wingdings" pitchFamily="2" charset="2"/>
              <a:buChar char="ü"/>
            </a:pPr>
            <a:r>
              <a:rPr lang="en-US" sz="2400" dirty="0" smtClean="0">
                <a:latin typeface="Times New Roman" pitchFamily="18" charset="0"/>
                <a:cs typeface="Times New Roman" pitchFamily="18" charset="0"/>
              </a:rPr>
              <a:t> Complex vocabulary</a:t>
            </a:r>
          </a:p>
          <a:p>
            <a:pPr eaLnBrk="0" hangingPunct="0">
              <a:buClr>
                <a:srgbClr val="000066"/>
              </a:buClr>
              <a:buSzPct val="75000"/>
              <a:buFont typeface="Wingdings" pitchFamily="2" charset="2"/>
              <a:buChar char="ü"/>
            </a:pPr>
            <a:r>
              <a:rPr lang="en-US" sz="2400" dirty="0" smtClean="0">
                <a:latin typeface="Times New Roman" pitchFamily="18" charset="0"/>
                <a:cs typeface="Times New Roman" pitchFamily="18" charset="0"/>
              </a:rPr>
              <a:t> Complex arguments</a:t>
            </a:r>
          </a:p>
          <a:p>
            <a:pPr eaLnBrk="0" hangingPunct="0">
              <a:buClr>
                <a:srgbClr val="000066"/>
              </a:buClr>
              <a:buSzPct val="75000"/>
              <a:buFont typeface="Wingdings" pitchFamily="2" charset="2"/>
              <a:buNone/>
            </a:pPr>
            <a:r>
              <a:rPr lang="en-US" sz="2400" b="1" dirty="0" smtClean="0">
                <a:latin typeface="Times New Roman" pitchFamily="18" charset="0"/>
                <a:cs typeface="Times New Roman" pitchFamily="18" charset="0"/>
              </a:rPr>
              <a:t>Spoken language should</a:t>
            </a:r>
            <a:r>
              <a:rPr lang="en-US" sz="2400" dirty="0" smtClean="0">
                <a:latin typeface="Times New Roman" pitchFamily="18" charset="0"/>
                <a:cs typeface="Times New Roman" pitchFamily="18" charset="0"/>
              </a:rPr>
              <a:t> </a:t>
            </a:r>
          </a:p>
          <a:p>
            <a:pPr eaLnBrk="0" hangingPunct="0">
              <a:buClr>
                <a:srgbClr val="000066"/>
              </a:buClr>
              <a:buSzPct val="75000"/>
              <a:buFont typeface="Wingdings" pitchFamily="2" charset="2"/>
              <a:buChar char="ü"/>
            </a:pPr>
            <a:r>
              <a:rPr lang="en-US" sz="2400" dirty="0" smtClean="0">
                <a:latin typeface="Times New Roman" pitchFamily="18" charset="0"/>
                <a:cs typeface="Times New Roman" pitchFamily="18" charset="0"/>
              </a:rPr>
              <a:t> Have shorter sentences</a:t>
            </a:r>
          </a:p>
          <a:p>
            <a:pPr eaLnBrk="0" hangingPunct="0">
              <a:buClr>
                <a:srgbClr val="000066"/>
              </a:buClr>
              <a:buSzPct val="75000"/>
              <a:buFont typeface="Wingdings" pitchFamily="2" charset="2"/>
              <a:buChar char="ü"/>
            </a:pPr>
            <a:r>
              <a:rPr lang="en-US" sz="2400" dirty="0" smtClean="0">
                <a:latin typeface="Times New Roman" pitchFamily="18" charset="0"/>
                <a:cs typeface="Times New Roman" pitchFamily="18" charset="0"/>
              </a:rPr>
              <a:t> Use simpler vocabulary and simpler arguments</a:t>
            </a:r>
          </a:p>
          <a:p>
            <a:pPr eaLnBrk="0" hangingPunct="0">
              <a:buClr>
                <a:srgbClr val="000066"/>
              </a:buClr>
              <a:buSzPct val="75000"/>
              <a:buFont typeface="Wingdings" pitchFamily="2" charset="2"/>
              <a:buChar char="F"/>
            </a:pPr>
            <a:endParaRPr lang="en-US" sz="2400" dirty="0">
              <a:latin typeface="Times New Roman" pitchFamily="18" charset="0"/>
              <a:cs typeface="Times New Roman" pitchFamily="18" charset="0"/>
            </a:endParaRPr>
          </a:p>
          <a:p>
            <a:pPr eaLnBrk="0" hangingPunct="0">
              <a:buClr>
                <a:srgbClr val="000066"/>
              </a:buClr>
              <a:buSzPct val="75000"/>
              <a:buFont typeface="Wingdings" pitchFamily="2" charset="2"/>
              <a:buNone/>
            </a:pPr>
            <a:r>
              <a:rPr lang="en-US" sz="2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0" y="333375"/>
            <a:ext cx="8242300" cy="592138"/>
          </a:xfrm>
          <a:prstGeom prst="rect">
            <a:avLst/>
          </a:prstGeom>
          <a:noFill/>
          <a:ln w="9525">
            <a:noFill/>
            <a:miter lim="800000"/>
            <a:headEnd/>
            <a:tailEnd/>
          </a:ln>
        </p:spPr>
        <p:txBody>
          <a:bodyPr anchor="b"/>
          <a:lstStyle/>
          <a:p>
            <a:pPr eaLnBrk="0" hangingPunct="0">
              <a:lnSpc>
                <a:spcPct val="88000"/>
              </a:lnSpc>
            </a:pPr>
            <a:r>
              <a:rPr lang="en-US" sz="3000" b="1">
                <a:solidFill>
                  <a:schemeClr val="tx2"/>
                </a:solidFill>
                <a:latin typeface="Arial" charset="0"/>
              </a:rPr>
              <a:t>The structure of the presentation</a:t>
            </a:r>
          </a:p>
        </p:txBody>
      </p:sp>
      <p:sp>
        <p:nvSpPr>
          <p:cNvPr id="167939" name="Rectangle 3"/>
          <p:cNvSpPr>
            <a:spLocks noChangeArrowheads="1"/>
          </p:cNvSpPr>
          <p:nvPr/>
        </p:nvSpPr>
        <p:spPr bwMode="auto">
          <a:xfrm>
            <a:off x="1087438" y="2754313"/>
            <a:ext cx="7772400" cy="973137"/>
          </a:xfrm>
          <a:prstGeom prst="rect">
            <a:avLst/>
          </a:prstGeom>
          <a:noFill/>
          <a:ln w="9525">
            <a:noFill/>
            <a:miter lim="800000"/>
            <a:headEnd/>
            <a:tailEnd/>
          </a:ln>
        </p:spPr>
        <p:txBody>
          <a:bodyPr/>
          <a:lstStyle/>
          <a:p>
            <a:pPr eaLnBrk="0" hangingPunct="0">
              <a:lnSpc>
                <a:spcPct val="80000"/>
              </a:lnSpc>
              <a:spcBef>
                <a:spcPct val="30000"/>
              </a:spcBef>
              <a:buClr>
                <a:srgbClr val="000066"/>
              </a:buClr>
              <a:buSzPct val="75000"/>
              <a:buFont typeface="Wingdings" pitchFamily="2" charset="2"/>
              <a:buNone/>
            </a:pPr>
            <a:endParaRPr lang="en-US" sz="2400">
              <a:solidFill>
                <a:schemeClr val="accent1"/>
              </a:solidFill>
              <a:latin typeface="Arial" charset="0"/>
            </a:endParaRPr>
          </a:p>
        </p:txBody>
      </p:sp>
      <p:sp>
        <p:nvSpPr>
          <p:cNvPr id="167940" name="Rectangle 4"/>
          <p:cNvSpPr>
            <a:spLocks noChangeArrowheads="1"/>
          </p:cNvSpPr>
          <p:nvPr/>
        </p:nvSpPr>
        <p:spPr bwMode="auto">
          <a:xfrm>
            <a:off x="949325" y="3094038"/>
            <a:ext cx="8194675" cy="973137"/>
          </a:xfrm>
          <a:prstGeom prst="rect">
            <a:avLst/>
          </a:prstGeom>
          <a:noFill/>
          <a:ln w="9525">
            <a:noFill/>
            <a:miter lim="800000"/>
            <a:headEnd/>
            <a:tailEnd/>
          </a:ln>
        </p:spPr>
        <p:txBody>
          <a:bodyPr/>
          <a:lstStyle/>
          <a:p>
            <a:pPr eaLnBrk="0" hangingPunct="0">
              <a:lnSpc>
                <a:spcPct val="80000"/>
              </a:lnSpc>
              <a:spcBef>
                <a:spcPct val="30000"/>
              </a:spcBef>
              <a:buClr>
                <a:srgbClr val="000066"/>
              </a:buClr>
              <a:buSzPct val="75000"/>
              <a:buFont typeface="Wingdings" pitchFamily="2" charset="2"/>
              <a:buNone/>
            </a:pPr>
            <a:r>
              <a:rPr lang="en-US" sz="2400">
                <a:solidFill>
                  <a:schemeClr val="accent2"/>
                </a:solidFill>
                <a:latin typeface="Arial" charset="0"/>
              </a:rPr>
              <a:t> </a:t>
            </a:r>
          </a:p>
          <a:p>
            <a:pPr eaLnBrk="0" hangingPunct="0">
              <a:lnSpc>
                <a:spcPct val="80000"/>
              </a:lnSpc>
              <a:spcBef>
                <a:spcPct val="30000"/>
              </a:spcBef>
              <a:buClr>
                <a:srgbClr val="000066"/>
              </a:buClr>
              <a:buSzPct val="75000"/>
              <a:buFont typeface="Wingdings" pitchFamily="2" charset="2"/>
              <a:buNone/>
            </a:pPr>
            <a:endParaRPr lang="en-US" sz="2400">
              <a:solidFill>
                <a:schemeClr val="accent2"/>
              </a:solidFill>
              <a:latin typeface="Arial" charset="0"/>
            </a:endParaRPr>
          </a:p>
          <a:p>
            <a:pPr eaLnBrk="0" hangingPunct="0">
              <a:lnSpc>
                <a:spcPct val="80000"/>
              </a:lnSpc>
              <a:spcBef>
                <a:spcPct val="30000"/>
              </a:spcBef>
              <a:buClr>
                <a:srgbClr val="000066"/>
              </a:buClr>
              <a:buSzPct val="75000"/>
              <a:buFont typeface="Wingdings" pitchFamily="2" charset="2"/>
              <a:buNone/>
            </a:pPr>
            <a:r>
              <a:rPr lang="en-US" sz="2400">
                <a:solidFill>
                  <a:schemeClr val="accent2"/>
                </a:solidFill>
                <a:latin typeface="Arial" charset="0"/>
              </a:rPr>
              <a:t> </a:t>
            </a:r>
          </a:p>
        </p:txBody>
      </p:sp>
      <p:sp>
        <p:nvSpPr>
          <p:cNvPr id="167941" name="Text Box 5"/>
          <p:cNvSpPr txBox="1">
            <a:spLocks noChangeArrowheads="1"/>
          </p:cNvSpPr>
          <p:nvPr/>
        </p:nvSpPr>
        <p:spPr bwMode="auto">
          <a:xfrm>
            <a:off x="7224713" y="3117850"/>
            <a:ext cx="436562" cy="1004888"/>
          </a:xfrm>
          <a:prstGeom prst="rect">
            <a:avLst/>
          </a:prstGeom>
          <a:noFill/>
          <a:ln w="12700">
            <a:noFill/>
            <a:miter lim="800000"/>
            <a:headEnd/>
            <a:tailEnd/>
          </a:ln>
        </p:spPr>
        <p:txBody>
          <a:bodyPr>
            <a:spAutoFit/>
          </a:bodyPr>
          <a:lstStyle/>
          <a:p>
            <a:pPr eaLnBrk="0" hangingPunct="0">
              <a:spcBef>
                <a:spcPct val="50000"/>
              </a:spcBef>
            </a:pPr>
            <a:r>
              <a:rPr lang="en-US" sz="2400">
                <a:latin typeface="Arial" charset="0"/>
              </a:rPr>
              <a:t> </a:t>
            </a:r>
          </a:p>
          <a:p>
            <a:pPr eaLnBrk="0" hangingPunct="0">
              <a:spcBef>
                <a:spcPct val="50000"/>
              </a:spcBef>
            </a:pPr>
            <a:endParaRPr lang="en-US" sz="2400">
              <a:latin typeface="Arial" charset="0"/>
            </a:endParaRPr>
          </a:p>
        </p:txBody>
      </p:sp>
      <p:sp>
        <p:nvSpPr>
          <p:cNvPr id="167942" name="Text Box 6"/>
          <p:cNvSpPr txBox="1">
            <a:spLocks noChangeArrowheads="1"/>
          </p:cNvSpPr>
          <p:nvPr/>
        </p:nvSpPr>
        <p:spPr bwMode="auto">
          <a:xfrm>
            <a:off x="468313" y="1412875"/>
            <a:ext cx="8135937" cy="822325"/>
          </a:xfrm>
          <a:prstGeom prst="rect">
            <a:avLst/>
          </a:prstGeom>
          <a:noFill/>
          <a:ln w="12700">
            <a:noFill/>
            <a:miter lim="800000"/>
            <a:headEnd/>
            <a:tailEnd/>
          </a:ln>
        </p:spPr>
        <p:txBody>
          <a:bodyPr>
            <a:spAutoFit/>
          </a:bodyPr>
          <a:lstStyle/>
          <a:p>
            <a:pPr algn="just" eaLnBrk="0" hangingPunct="0">
              <a:spcBef>
                <a:spcPct val="50000"/>
              </a:spcBef>
            </a:pPr>
            <a:r>
              <a:rPr lang="en-US" sz="2400" dirty="0">
                <a:latin typeface="Arial" charset="0"/>
              </a:rPr>
              <a:t>Structure your presentation according to the guidelines, facilities and time allocated</a:t>
            </a:r>
          </a:p>
        </p:txBody>
      </p:sp>
      <p:sp>
        <p:nvSpPr>
          <p:cNvPr id="167943" name="Text Box 7"/>
          <p:cNvSpPr txBox="1">
            <a:spLocks noChangeArrowheads="1"/>
          </p:cNvSpPr>
          <p:nvPr/>
        </p:nvSpPr>
        <p:spPr bwMode="auto">
          <a:xfrm>
            <a:off x="900113" y="5084763"/>
            <a:ext cx="7808912" cy="1096962"/>
          </a:xfrm>
          <a:prstGeom prst="rect">
            <a:avLst/>
          </a:prstGeom>
          <a:noFill/>
          <a:ln w="12700">
            <a:noFill/>
            <a:miter lim="800000"/>
            <a:headEnd/>
            <a:tailEnd/>
          </a:ln>
        </p:spPr>
        <p:txBody>
          <a:bodyPr>
            <a:spAutoFit/>
          </a:bodyPr>
          <a:lstStyle/>
          <a:p>
            <a:pPr algn="ctr" eaLnBrk="0" hangingPunct="0">
              <a:spcBef>
                <a:spcPct val="50000"/>
              </a:spcBef>
            </a:pPr>
            <a:r>
              <a:rPr lang="es-ES" sz="2200" dirty="0">
                <a:latin typeface="Arial" charset="0"/>
              </a:rPr>
              <a:t>YOU MUST LEAVE YOUR AUDIENCE WITH A SENSE THAT THEY HAVE BEEN GIVEN A WELL STRUCTURED AND ORGANISED PRESENTATION!</a:t>
            </a:r>
          </a:p>
        </p:txBody>
      </p:sp>
      <p:pic>
        <p:nvPicPr>
          <p:cNvPr id="167944" name="Picture 8"/>
          <p:cNvPicPr>
            <a:picLocks noChangeAspect="1" noChangeArrowheads="1"/>
          </p:cNvPicPr>
          <p:nvPr/>
        </p:nvPicPr>
        <p:blipFill>
          <a:blip r:embed="rId3"/>
          <a:srcRect/>
          <a:stretch>
            <a:fillRect/>
          </a:stretch>
        </p:blipFill>
        <p:spPr bwMode="auto">
          <a:xfrm>
            <a:off x="4356100" y="2133600"/>
            <a:ext cx="3328988" cy="2801938"/>
          </a:xfrm>
          <a:prstGeom prst="rect">
            <a:avLst/>
          </a:prstGeom>
          <a:noFill/>
          <a:ln w="12700">
            <a:noFill/>
            <a:miter lim="800000"/>
            <a:headEnd/>
            <a:tailEnd/>
          </a:ln>
        </p:spPr>
      </p:pic>
      <p:sp>
        <p:nvSpPr>
          <p:cNvPr id="167945" name="Text Box 9"/>
          <p:cNvSpPr txBox="1">
            <a:spLocks noChangeArrowheads="1"/>
          </p:cNvSpPr>
          <p:nvPr/>
        </p:nvSpPr>
        <p:spPr bwMode="auto">
          <a:xfrm>
            <a:off x="395288" y="2492375"/>
            <a:ext cx="3671887" cy="2092881"/>
          </a:xfrm>
          <a:prstGeom prst="rect">
            <a:avLst/>
          </a:prstGeom>
          <a:solidFill>
            <a:schemeClr val="accent1"/>
          </a:solidFill>
          <a:ln w="9525">
            <a:noFill/>
            <a:miter lim="800000"/>
            <a:headEnd/>
            <a:tailEnd/>
          </a:ln>
        </p:spPr>
        <p:txBody>
          <a:bodyPr>
            <a:spAutoFit/>
          </a:bodyPr>
          <a:lstStyle/>
          <a:p>
            <a:pPr>
              <a:spcBef>
                <a:spcPct val="50000"/>
              </a:spcBef>
            </a:pPr>
            <a:r>
              <a:rPr lang="en-US" sz="2000" dirty="0"/>
              <a:t>Seminars 	15 minutes</a:t>
            </a:r>
          </a:p>
          <a:p>
            <a:pPr>
              <a:spcBef>
                <a:spcPct val="50000"/>
              </a:spcBef>
            </a:pPr>
            <a:r>
              <a:rPr lang="en-US" sz="2000" dirty="0"/>
              <a:t>Proposal 	15 minutes</a:t>
            </a:r>
          </a:p>
          <a:p>
            <a:pPr>
              <a:spcBef>
                <a:spcPct val="50000"/>
              </a:spcBef>
            </a:pPr>
            <a:r>
              <a:rPr lang="en-US" sz="2000" dirty="0"/>
              <a:t>Progress reports 15 minutes</a:t>
            </a:r>
          </a:p>
          <a:p>
            <a:pPr>
              <a:spcBef>
                <a:spcPct val="50000"/>
              </a:spcBef>
            </a:pPr>
            <a:r>
              <a:rPr lang="en-US" sz="2000" dirty="0"/>
              <a:t>Thesis defense </a:t>
            </a:r>
            <a:r>
              <a:rPr lang="en-US" sz="2000" dirty="0" smtClean="0"/>
              <a:t>30 </a:t>
            </a:r>
            <a:r>
              <a:rPr lang="en-US" sz="2000" dirty="0"/>
              <a:t>minutes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p:cNvSpPr>
          <p:nvPr/>
        </p:nvSpPr>
        <p:spPr bwMode="auto">
          <a:xfrm>
            <a:off x="914400" y="260350"/>
            <a:ext cx="7327900" cy="425450"/>
          </a:xfrm>
          <a:prstGeom prst="rect">
            <a:avLst/>
          </a:prstGeom>
          <a:noFill/>
          <a:ln w="9525">
            <a:noFill/>
            <a:miter lim="800000"/>
            <a:headEnd/>
            <a:tailEnd/>
          </a:ln>
        </p:spPr>
        <p:txBody>
          <a:bodyPr anchor="b"/>
          <a:lstStyle/>
          <a:p>
            <a:pPr eaLnBrk="0" hangingPunct="0">
              <a:lnSpc>
                <a:spcPct val="88000"/>
              </a:lnSpc>
            </a:pPr>
            <a:r>
              <a:rPr lang="en-US" sz="3000" b="1" dirty="0">
                <a:solidFill>
                  <a:schemeClr val="tx2"/>
                </a:solidFill>
                <a:latin typeface="Times New Roman" pitchFamily="18" charset="0"/>
                <a:cs typeface="Times New Roman" pitchFamily="18" charset="0"/>
              </a:rPr>
              <a:t>The structure of the presentation</a:t>
            </a:r>
          </a:p>
        </p:txBody>
      </p:sp>
      <p:sp>
        <p:nvSpPr>
          <p:cNvPr id="168963" name="Rectangle 3"/>
          <p:cNvSpPr>
            <a:spLocks noChangeArrowheads="1"/>
          </p:cNvSpPr>
          <p:nvPr/>
        </p:nvSpPr>
        <p:spPr bwMode="auto">
          <a:xfrm>
            <a:off x="1087438" y="2754313"/>
            <a:ext cx="7772400" cy="973137"/>
          </a:xfrm>
          <a:prstGeom prst="rect">
            <a:avLst/>
          </a:prstGeom>
          <a:noFill/>
          <a:ln w="9525">
            <a:noFill/>
            <a:miter lim="800000"/>
            <a:headEnd/>
            <a:tailEnd/>
          </a:ln>
        </p:spPr>
        <p:txBody>
          <a:bodyPr/>
          <a:lstStyle/>
          <a:p>
            <a:pPr eaLnBrk="0" hangingPunct="0">
              <a:lnSpc>
                <a:spcPct val="80000"/>
              </a:lnSpc>
              <a:spcBef>
                <a:spcPct val="30000"/>
              </a:spcBef>
              <a:buClr>
                <a:srgbClr val="000066"/>
              </a:buClr>
              <a:buSzPct val="75000"/>
              <a:buFont typeface="Wingdings" pitchFamily="2" charset="2"/>
              <a:buNone/>
            </a:pPr>
            <a:endParaRPr lang="en-US" sz="2400">
              <a:solidFill>
                <a:schemeClr val="accent1"/>
              </a:solidFill>
              <a:latin typeface="Arial" charset="0"/>
            </a:endParaRPr>
          </a:p>
        </p:txBody>
      </p:sp>
      <p:sp>
        <p:nvSpPr>
          <p:cNvPr id="168964" name="Rectangle 4"/>
          <p:cNvSpPr>
            <a:spLocks noChangeArrowheads="1"/>
          </p:cNvSpPr>
          <p:nvPr/>
        </p:nvSpPr>
        <p:spPr bwMode="auto">
          <a:xfrm>
            <a:off x="949325" y="3094038"/>
            <a:ext cx="8194675" cy="973137"/>
          </a:xfrm>
          <a:prstGeom prst="rect">
            <a:avLst/>
          </a:prstGeom>
          <a:noFill/>
          <a:ln w="9525">
            <a:noFill/>
            <a:miter lim="800000"/>
            <a:headEnd/>
            <a:tailEnd/>
          </a:ln>
        </p:spPr>
        <p:txBody>
          <a:bodyPr/>
          <a:lstStyle/>
          <a:p>
            <a:pPr eaLnBrk="0" hangingPunct="0">
              <a:lnSpc>
                <a:spcPct val="80000"/>
              </a:lnSpc>
              <a:spcBef>
                <a:spcPct val="30000"/>
              </a:spcBef>
              <a:buClr>
                <a:srgbClr val="000066"/>
              </a:buClr>
              <a:buSzPct val="75000"/>
              <a:buFont typeface="Wingdings" pitchFamily="2" charset="2"/>
              <a:buNone/>
            </a:pPr>
            <a:r>
              <a:rPr lang="en-US" sz="2400">
                <a:solidFill>
                  <a:schemeClr val="accent2"/>
                </a:solidFill>
                <a:latin typeface="Arial" charset="0"/>
              </a:rPr>
              <a:t> </a:t>
            </a:r>
          </a:p>
          <a:p>
            <a:pPr eaLnBrk="0" hangingPunct="0">
              <a:lnSpc>
                <a:spcPct val="80000"/>
              </a:lnSpc>
              <a:spcBef>
                <a:spcPct val="30000"/>
              </a:spcBef>
              <a:buClr>
                <a:srgbClr val="000066"/>
              </a:buClr>
              <a:buSzPct val="75000"/>
              <a:buFont typeface="Wingdings" pitchFamily="2" charset="2"/>
              <a:buNone/>
            </a:pPr>
            <a:endParaRPr lang="en-US" sz="2400">
              <a:solidFill>
                <a:schemeClr val="accent2"/>
              </a:solidFill>
              <a:latin typeface="Arial" charset="0"/>
            </a:endParaRPr>
          </a:p>
          <a:p>
            <a:pPr eaLnBrk="0" hangingPunct="0">
              <a:lnSpc>
                <a:spcPct val="80000"/>
              </a:lnSpc>
              <a:spcBef>
                <a:spcPct val="30000"/>
              </a:spcBef>
              <a:buClr>
                <a:srgbClr val="000066"/>
              </a:buClr>
              <a:buSzPct val="75000"/>
              <a:buFont typeface="Wingdings" pitchFamily="2" charset="2"/>
              <a:buNone/>
            </a:pPr>
            <a:r>
              <a:rPr lang="en-US" sz="2400">
                <a:solidFill>
                  <a:schemeClr val="accent2"/>
                </a:solidFill>
                <a:latin typeface="Arial" charset="0"/>
              </a:rPr>
              <a:t> </a:t>
            </a:r>
          </a:p>
        </p:txBody>
      </p:sp>
      <p:sp>
        <p:nvSpPr>
          <p:cNvPr id="168965" name="Text Box 5"/>
          <p:cNvSpPr txBox="1">
            <a:spLocks noChangeArrowheads="1"/>
          </p:cNvSpPr>
          <p:nvPr/>
        </p:nvSpPr>
        <p:spPr bwMode="auto">
          <a:xfrm>
            <a:off x="7224713" y="3117850"/>
            <a:ext cx="436562" cy="1004888"/>
          </a:xfrm>
          <a:prstGeom prst="rect">
            <a:avLst/>
          </a:prstGeom>
          <a:noFill/>
          <a:ln w="12700">
            <a:noFill/>
            <a:miter lim="800000"/>
            <a:headEnd/>
            <a:tailEnd/>
          </a:ln>
        </p:spPr>
        <p:txBody>
          <a:bodyPr>
            <a:spAutoFit/>
          </a:bodyPr>
          <a:lstStyle/>
          <a:p>
            <a:pPr eaLnBrk="0" hangingPunct="0">
              <a:spcBef>
                <a:spcPct val="50000"/>
              </a:spcBef>
            </a:pPr>
            <a:r>
              <a:rPr lang="es-ES" sz="2400">
                <a:latin typeface="Arial" charset="0"/>
              </a:rPr>
              <a:t> </a:t>
            </a:r>
          </a:p>
          <a:p>
            <a:pPr eaLnBrk="0" hangingPunct="0">
              <a:spcBef>
                <a:spcPct val="50000"/>
              </a:spcBef>
            </a:pPr>
            <a:endParaRPr lang="es-ES" sz="2400">
              <a:latin typeface="Arial" charset="0"/>
            </a:endParaRPr>
          </a:p>
        </p:txBody>
      </p:sp>
      <p:sp>
        <p:nvSpPr>
          <p:cNvPr id="168966" name="Text Box 6"/>
          <p:cNvSpPr txBox="1">
            <a:spLocks noChangeArrowheads="1"/>
          </p:cNvSpPr>
          <p:nvPr/>
        </p:nvSpPr>
        <p:spPr bwMode="auto">
          <a:xfrm>
            <a:off x="152400" y="838200"/>
            <a:ext cx="8839199" cy="5927777"/>
          </a:xfrm>
          <a:prstGeom prst="rect">
            <a:avLst/>
          </a:prstGeom>
          <a:noFill/>
          <a:ln w="12700">
            <a:noFill/>
            <a:miter lim="800000"/>
            <a:headEnd/>
            <a:tailEnd/>
          </a:ln>
        </p:spPr>
        <p:txBody>
          <a:bodyPr wrap="square">
            <a:spAutoFit/>
          </a:bodyPr>
          <a:lstStyle/>
          <a:p>
            <a:pPr algn="just" eaLnBrk="0" hangingPunct="0">
              <a:lnSpc>
                <a:spcPct val="80000"/>
              </a:lnSpc>
              <a:spcBef>
                <a:spcPct val="50000"/>
              </a:spcBef>
            </a:pPr>
            <a:r>
              <a:rPr lang="en-US" sz="2400" b="1" dirty="0" smtClean="0">
                <a:latin typeface="Times New Roman" pitchFamily="18" charset="0"/>
                <a:cs typeface="Times New Roman" pitchFamily="18" charset="0"/>
              </a:rPr>
              <a:t>Introduction: </a:t>
            </a:r>
            <a:r>
              <a:rPr lang="en-US" sz="2400" dirty="0" smtClean="0">
                <a:latin typeface="Times New Roman" pitchFamily="18" charset="0"/>
                <a:cs typeface="Times New Roman" pitchFamily="18" charset="0"/>
              </a:rPr>
              <a:t>Give </a:t>
            </a:r>
            <a:r>
              <a:rPr lang="en-US" sz="2400" dirty="0">
                <a:latin typeface="Times New Roman" pitchFamily="18" charset="0"/>
                <a:cs typeface="Times New Roman" pitchFamily="18" charset="0"/>
              </a:rPr>
              <a:t>an overview and what you intend to accomplish during the </a:t>
            </a:r>
            <a:r>
              <a:rPr lang="en-US" sz="2400" dirty="0" smtClean="0">
                <a:latin typeface="Times New Roman" pitchFamily="18" charset="0"/>
                <a:cs typeface="Times New Roman" pitchFamily="18" charset="0"/>
              </a:rPr>
              <a:t>presentation</a:t>
            </a:r>
            <a:endParaRPr lang="en-US" sz="2400" b="1" dirty="0">
              <a:latin typeface="Times New Roman" pitchFamily="18" charset="0"/>
              <a:cs typeface="Times New Roman" pitchFamily="18" charset="0"/>
            </a:endParaRPr>
          </a:p>
          <a:p>
            <a:pPr algn="just" eaLnBrk="0" hangingPunct="0">
              <a:lnSpc>
                <a:spcPct val="80000"/>
              </a:lnSpc>
              <a:spcBef>
                <a:spcPct val="50000"/>
              </a:spcBef>
            </a:pPr>
            <a:r>
              <a:rPr lang="en-US" sz="2400" b="1" dirty="0" smtClean="0">
                <a:latin typeface="Times New Roman" pitchFamily="18" charset="0"/>
                <a:cs typeface="Times New Roman" pitchFamily="18" charset="0"/>
              </a:rPr>
              <a:t>Body:</a:t>
            </a:r>
            <a:r>
              <a:rPr lang="en-US" sz="2400" b="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should be a logical sequence of information and should be well supported with evidence, visual aids and audience </a:t>
            </a:r>
            <a:r>
              <a:rPr lang="en-US" sz="2400" dirty="0" smtClean="0">
                <a:latin typeface="Times New Roman" pitchFamily="18" charset="0"/>
                <a:cs typeface="Times New Roman" pitchFamily="18" charset="0"/>
              </a:rPr>
              <a:t>involvement</a:t>
            </a:r>
            <a:endParaRPr lang="en-US" sz="2400" dirty="0">
              <a:latin typeface="Times New Roman" pitchFamily="18" charset="0"/>
              <a:cs typeface="Times New Roman" pitchFamily="18" charset="0"/>
            </a:endParaRPr>
          </a:p>
          <a:p>
            <a:pPr algn="just" eaLnBrk="0" hangingPunct="0">
              <a:lnSpc>
                <a:spcPct val="90000"/>
              </a:lnSpc>
              <a:spcBef>
                <a:spcPct val="50000"/>
              </a:spcBef>
            </a:pPr>
            <a:r>
              <a:rPr lang="en-US" sz="2400" b="1" dirty="0" smtClean="0">
                <a:latin typeface="Times New Roman" pitchFamily="18" charset="0"/>
                <a:cs typeface="Times New Roman" pitchFamily="18" charset="0"/>
              </a:rPr>
              <a:t>Conclusion:</a:t>
            </a:r>
            <a:r>
              <a:rPr lang="en-US" sz="2400" b="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is where you point out to the audience how you have achieved what you promised in the </a:t>
            </a:r>
            <a:r>
              <a:rPr lang="en-US" sz="2400" dirty="0" smtClean="0">
                <a:latin typeface="Times New Roman" pitchFamily="18" charset="0"/>
                <a:cs typeface="Times New Roman" pitchFamily="18" charset="0"/>
              </a:rPr>
              <a:t>introduction</a:t>
            </a:r>
          </a:p>
          <a:p>
            <a:pPr algn="just" eaLnBrk="0" hangingPunct="0">
              <a:lnSpc>
                <a:spcPct val="90000"/>
              </a:lnSpc>
              <a:spcBef>
                <a:spcPct val="50000"/>
              </a:spcBef>
            </a:pPr>
            <a:r>
              <a:rPr lang="en-US" sz="2400" b="1" dirty="0" smtClean="0">
                <a:latin typeface="Times New Roman" pitchFamily="18" charset="0"/>
                <a:cs typeface="Times New Roman" pitchFamily="18" charset="0"/>
              </a:rPr>
              <a:t>IMPORTANT</a:t>
            </a:r>
          </a:p>
          <a:p>
            <a:r>
              <a:rPr lang="en-US" sz="2400" dirty="0" smtClean="0">
                <a:latin typeface="Times New Roman" pitchFamily="18" charset="0"/>
                <a:cs typeface="Times New Roman" pitchFamily="18" charset="0"/>
              </a:rPr>
              <a:t>Proper citation of previous works is required where ever applicable.</a:t>
            </a:r>
          </a:p>
          <a:p>
            <a:r>
              <a:rPr lang="en-US" sz="2400" dirty="0" smtClean="0">
                <a:latin typeface="Times New Roman" pitchFamily="18" charset="0"/>
                <a:cs typeface="Times New Roman" pitchFamily="18" charset="0"/>
              </a:rPr>
              <a:t>Finally, thinks the following very carefully,</a:t>
            </a:r>
          </a:p>
          <a:p>
            <a:pPr lvl="1"/>
            <a:r>
              <a:rPr lang="en-US" sz="2400" dirty="0" smtClean="0">
                <a:latin typeface="Times New Roman" pitchFamily="18" charset="0"/>
                <a:cs typeface="Times New Roman" pitchFamily="18" charset="0"/>
              </a:rPr>
              <a:t>What are you going to do?</a:t>
            </a:r>
          </a:p>
          <a:p>
            <a:pPr lvl="1"/>
            <a:r>
              <a:rPr lang="en-US" sz="2400" dirty="0" smtClean="0">
                <a:latin typeface="Times New Roman" pitchFamily="18" charset="0"/>
                <a:cs typeface="Times New Roman" pitchFamily="18" charset="0"/>
              </a:rPr>
              <a:t>How are you going to do it?</a:t>
            </a:r>
          </a:p>
          <a:p>
            <a:pPr lvl="1"/>
            <a:r>
              <a:rPr lang="en-US" sz="2400" dirty="0" smtClean="0">
                <a:latin typeface="Times New Roman" pitchFamily="18" charset="0"/>
                <a:cs typeface="Times New Roman" pitchFamily="18" charset="0"/>
              </a:rPr>
              <a:t>What are you going to get?</a:t>
            </a:r>
          </a:p>
          <a:p>
            <a:pPr lvl="1"/>
            <a:r>
              <a:rPr lang="en-US" sz="2400" dirty="0" smtClean="0">
                <a:latin typeface="Times New Roman" pitchFamily="18" charset="0"/>
                <a:cs typeface="Times New Roman" pitchFamily="18" charset="0"/>
              </a:rPr>
              <a:t>What is the contribution to the global society and scientific community?</a:t>
            </a:r>
          </a:p>
          <a:p>
            <a:pPr algn="just" eaLnBrk="0" hangingPunct="0">
              <a:lnSpc>
                <a:spcPct val="90000"/>
              </a:lnSpc>
              <a:spcBef>
                <a:spcPct val="50000"/>
              </a:spcBef>
            </a:pPr>
            <a:endParaRPr lang="en-US" sz="24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fontScale="70000" lnSpcReduction="20000"/>
          </a:bodyPr>
          <a:lstStyle/>
          <a:p>
            <a:pPr marL="274320" indent="-274320" algn="just">
              <a:lnSpc>
                <a:spcPct val="150000"/>
              </a:lnSpc>
              <a:spcBef>
                <a:spcPts val="0"/>
              </a:spcBef>
              <a:buFont typeface="Wingdings" pitchFamily="2" charset="2"/>
              <a:buChar char="Ø"/>
              <a:defRPr/>
            </a:pPr>
            <a:r>
              <a:rPr lang="en-US" sz="2800" b="1" i="1" dirty="0" smtClean="0">
                <a:latin typeface="Times" pitchFamily="18" charset="0"/>
              </a:rPr>
              <a:t>A well- thought out and well- writing proposal can be judged according to three main criteria</a:t>
            </a:r>
            <a:r>
              <a:rPr lang="en-US" sz="2800" b="1" dirty="0" smtClean="0">
                <a:latin typeface="Times" pitchFamily="18" charset="0"/>
              </a:rPr>
              <a:t>:</a:t>
            </a:r>
          </a:p>
          <a:p>
            <a:pPr marL="240030" algn="just">
              <a:lnSpc>
                <a:spcPct val="150000"/>
              </a:lnSpc>
              <a:spcBef>
                <a:spcPts val="370"/>
              </a:spcBef>
              <a:buFont typeface="Wingdings" pitchFamily="2" charset="2"/>
              <a:buChar char="Ø"/>
              <a:defRPr/>
            </a:pPr>
            <a:r>
              <a:rPr lang="en-US" i="1" dirty="0" smtClean="0">
                <a:latin typeface="Times" pitchFamily="18" charset="0"/>
              </a:rPr>
              <a:t>Is it adequate to answer the research question and achieves the study objective?</a:t>
            </a:r>
          </a:p>
          <a:p>
            <a:pPr marL="240030" algn="just">
              <a:lnSpc>
                <a:spcPct val="150000"/>
              </a:lnSpc>
              <a:spcBef>
                <a:spcPts val="370"/>
              </a:spcBef>
              <a:buFont typeface="Wingdings" pitchFamily="2" charset="2"/>
              <a:buChar char="Ø"/>
              <a:defRPr/>
            </a:pPr>
            <a:r>
              <a:rPr lang="en-US" i="1" dirty="0" smtClean="0">
                <a:latin typeface="Times" pitchFamily="18" charset="0"/>
              </a:rPr>
              <a:t>Is it feasible in the particular set-up for the study?</a:t>
            </a:r>
          </a:p>
          <a:p>
            <a:pPr marL="240030" algn="just">
              <a:lnSpc>
                <a:spcPct val="150000"/>
              </a:lnSpc>
              <a:spcBef>
                <a:spcPts val="370"/>
              </a:spcBef>
              <a:buFont typeface="Wingdings" pitchFamily="2" charset="2"/>
              <a:buChar char="Ø"/>
              <a:defRPr/>
            </a:pPr>
            <a:r>
              <a:rPr lang="en-US" i="1" dirty="0" smtClean="0">
                <a:latin typeface="Times" pitchFamily="18" charset="0"/>
              </a:rPr>
              <a:t>Does it provide enough detail that can allow another investigator to do the study and arrive at comparable results?</a:t>
            </a:r>
          </a:p>
          <a:p>
            <a:pPr marL="240030" algn="just">
              <a:lnSpc>
                <a:spcPct val="150000"/>
              </a:lnSpc>
              <a:spcBef>
                <a:spcPts val="370"/>
              </a:spcBef>
              <a:buFont typeface="Wingdings" pitchFamily="2" charset="2"/>
              <a:buChar char="Ø"/>
              <a:defRPr/>
            </a:pPr>
            <a:r>
              <a:rPr lang="nl-BE" dirty="0" smtClean="0">
                <a:solidFill>
                  <a:srgbClr val="00B0F0"/>
                </a:solidFill>
                <a:effectLst>
                  <a:outerShdw blurRad="50000" dist="30000" dir="5400000" algn="tl" rotWithShape="0">
                    <a:srgbClr val="000000">
                      <a:alpha val="30000"/>
                    </a:srgbClr>
                  </a:outerShdw>
                </a:effectLst>
              </a:rPr>
              <a:t>What makes a good proposal?</a:t>
            </a:r>
          </a:p>
          <a:p>
            <a:pPr marL="265113" indent="-265113">
              <a:lnSpc>
                <a:spcPct val="150000"/>
              </a:lnSpc>
              <a:spcBef>
                <a:spcPts val="600"/>
              </a:spcBef>
              <a:buClr>
                <a:schemeClr val="accent1"/>
              </a:buClr>
              <a:buSzPct val="80000"/>
              <a:buFont typeface="Wingdings 2" pitchFamily="18" charset="2"/>
              <a:buChar char=""/>
              <a:defRPr/>
            </a:pPr>
            <a:r>
              <a:rPr lang="nl-BE" dirty="0" smtClean="0">
                <a:latin typeface="Times" pitchFamily="18" charset="0"/>
              </a:rPr>
              <a:t>A well-prepared application should require minimal effort on the part of the reviewer. </a:t>
            </a:r>
          </a:p>
          <a:p>
            <a:pPr marL="265113" indent="-265113">
              <a:lnSpc>
                <a:spcPct val="150000"/>
              </a:lnSpc>
              <a:spcBef>
                <a:spcPts val="600"/>
              </a:spcBef>
              <a:buClr>
                <a:schemeClr val="accent1"/>
              </a:buClr>
              <a:buSzPct val="80000"/>
              <a:buFont typeface="Wingdings 2" pitchFamily="18" charset="2"/>
              <a:buChar char=""/>
              <a:defRPr/>
            </a:pPr>
            <a:r>
              <a:rPr lang="nl-BE" dirty="0" smtClean="0">
                <a:latin typeface="Times" pitchFamily="18" charset="0"/>
              </a:rPr>
              <a:t>Proposals must demonstrate high scientific quality.</a:t>
            </a:r>
          </a:p>
          <a:p>
            <a:pPr marL="265113" indent="-265113">
              <a:lnSpc>
                <a:spcPct val="150000"/>
              </a:lnSpc>
              <a:spcBef>
                <a:spcPts val="600"/>
              </a:spcBef>
              <a:buClr>
                <a:schemeClr val="accent1"/>
              </a:buClr>
              <a:buSzPct val="80000"/>
              <a:buFont typeface="Wingdings 2" pitchFamily="18" charset="2"/>
              <a:buChar char=""/>
              <a:defRPr/>
            </a:pPr>
            <a:r>
              <a:rPr lang="nl-BE" dirty="0" smtClean="0">
                <a:latin typeface="Times" pitchFamily="18" charset="0"/>
              </a:rPr>
              <a:t>The requested funds must be in proportion to the proposed project (cost-effectiveness).</a:t>
            </a:r>
          </a:p>
          <a:p>
            <a:pPr marL="240030" algn="just">
              <a:lnSpc>
                <a:spcPct val="150000"/>
              </a:lnSpc>
              <a:spcBef>
                <a:spcPts val="370"/>
              </a:spcBef>
              <a:buFont typeface="Wingdings" pitchFamily="2" charset="2"/>
              <a:buChar char="Ø"/>
              <a:defRPr/>
            </a:pPr>
            <a:endParaRPr lang="en-GB" dirty="0" smtClean="0">
              <a:solidFill>
                <a:srgbClr val="FF0000"/>
              </a:solidFill>
              <a:effectLst>
                <a:outerShdw blurRad="50000" dist="30000" dir="5400000" algn="tl" rotWithShape="0">
                  <a:srgbClr val="000000">
                    <a:alpha val="30000"/>
                  </a:srgbClr>
                </a:outerShdw>
              </a:effectLst>
            </a:endParaRPr>
          </a:p>
          <a:p>
            <a:pPr marL="240030" algn="just">
              <a:lnSpc>
                <a:spcPct val="150000"/>
              </a:lnSpc>
              <a:spcBef>
                <a:spcPts val="370"/>
              </a:spcBef>
              <a:buFont typeface="Wingdings" pitchFamily="2" charset="2"/>
              <a:buChar char="Ø"/>
              <a:defRPr/>
            </a:pPr>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GB" sz="4000" b="1" dirty="0" smtClean="0">
                <a:solidFill>
                  <a:srgbClr val="000099"/>
                </a:solidFill>
                <a:latin typeface="Times" pitchFamily="18" charset="0"/>
              </a:rPr>
              <a:t/>
            </a:r>
            <a:br>
              <a:rPr lang="en-GB" sz="4000" b="1" dirty="0" smtClean="0">
                <a:solidFill>
                  <a:srgbClr val="000099"/>
                </a:solidFill>
                <a:latin typeface="Times" pitchFamily="18" charset="0"/>
              </a:rPr>
            </a:br>
            <a:r>
              <a:rPr lang="en-GB" sz="3200" b="1" dirty="0" smtClean="0">
                <a:latin typeface="Times New Roman" pitchFamily="18" charset="0"/>
                <a:cs typeface="Times New Roman" pitchFamily="18" charset="0"/>
              </a:rPr>
              <a:t>Components of a scientific research</a:t>
            </a:r>
            <a:r>
              <a:rPr lang="en-GB" sz="4000" b="1" dirty="0" smtClean="0">
                <a:solidFill>
                  <a:srgbClr val="000099"/>
                </a:solidFill>
              </a:rPr>
              <a:t/>
            </a:r>
            <a:br>
              <a:rPr lang="en-GB" sz="4000" b="1" dirty="0" smtClean="0">
                <a:solidFill>
                  <a:srgbClr val="000099"/>
                </a:solidFill>
              </a:rPr>
            </a:br>
            <a:endParaRPr lang="en-US" sz="3600" dirty="0"/>
          </a:p>
        </p:txBody>
      </p:sp>
      <p:sp>
        <p:nvSpPr>
          <p:cNvPr id="3" name="Content Placeholder 2"/>
          <p:cNvSpPr>
            <a:spLocks noGrp="1"/>
          </p:cNvSpPr>
          <p:nvPr>
            <p:ph idx="1"/>
          </p:nvPr>
        </p:nvSpPr>
        <p:spPr>
          <a:xfrm>
            <a:off x="228600" y="762000"/>
            <a:ext cx="8686800" cy="5364163"/>
          </a:xfrm>
        </p:spPr>
        <p:txBody>
          <a:bodyPr>
            <a:normAutofit/>
          </a:bodyPr>
          <a:lstStyle/>
          <a:p>
            <a:r>
              <a:rPr lang="en-GB" sz="2800" dirty="0" smtClean="0">
                <a:latin typeface="Times" pitchFamily="18" charset="0"/>
              </a:rPr>
              <a:t>Difference between a research report and a research proposal</a:t>
            </a:r>
            <a:endParaRPr lang="en-US" sz="2800"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6</a:t>
            </a:fld>
            <a:endParaRPr lang="en-US"/>
          </a:p>
        </p:txBody>
      </p:sp>
      <p:sp>
        <p:nvSpPr>
          <p:cNvPr id="5" name="Rectangle 3"/>
          <p:cNvSpPr txBox="1">
            <a:spLocks noChangeArrowheads="1"/>
          </p:cNvSpPr>
          <p:nvPr/>
        </p:nvSpPr>
        <p:spPr>
          <a:xfrm>
            <a:off x="381000" y="1981200"/>
            <a:ext cx="3733800" cy="4267200"/>
          </a:xfrm>
          <a:prstGeom prst="rect">
            <a:avLst/>
          </a:prstGeom>
          <a:ln>
            <a:solidFill>
              <a:srgbClr val="00B0F0"/>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GB" sz="2400" b="1" i="0" u="none" strike="noStrike" kern="1200" cap="none" spc="0" normalizeH="0" baseline="0" noProof="0" dirty="0" smtClean="0">
                <a:ln>
                  <a:noFill/>
                </a:ln>
                <a:solidFill>
                  <a:srgbClr val="FF0066"/>
                </a:solidFill>
                <a:effectLst/>
                <a:uLnTx/>
                <a:uFillTx/>
                <a:latin typeface="Times" charset="0"/>
                <a:ea typeface="+mn-ea"/>
                <a:cs typeface="+mn-cs"/>
              </a:rPr>
              <a:t>Research Report</a:t>
            </a:r>
            <a:endParaRPr kumimoji="0" lang="en-GB" sz="2400" b="0"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Times" charset="0"/>
                <a:ea typeface="+mn-ea"/>
                <a:cs typeface="+mn-cs"/>
              </a:rPr>
              <a:t>A Title</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Times" charset="0"/>
                <a:ea typeface="+mn-ea"/>
                <a:cs typeface="+mn-cs"/>
              </a:rPr>
              <a:t>An Abstract</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Times" charset="0"/>
                <a:ea typeface="+mn-ea"/>
                <a:cs typeface="+mn-cs"/>
              </a:rPr>
              <a:t>An Introduction</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Times" charset="0"/>
                <a:ea typeface="+mn-ea"/>
                <a:cs typeface="+mn-cs"/>
              </a:rPr>
              <a:t>A literature review</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Times" charset="0"/>
                <a:ea typeface="+mn-ea"/>
                <a:cs typeface="+mn-cs"/>
              </a:rPr>
              <a:t>Materials and Methods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1" i="0" u="none" strike="noStrike" kern="1200" cap="none" spc="0" normalizeH="0" baseline="0" noProof="0" dirty="0" smtClean="0">
                <a:ln>
                  <a:noFill/>
                </a:ln>
                <a:solidFill>
                  <a:schemeClr val="tx1"/>
                </a:solidFill>
                <a:effectLst/>
                <a:uLnTx/>
                <a:uFillTx/>
                <a:latin typeface="Times" charset="0"/>
                <a:ea typeface="+mn-ea"/>
                <a:cs typeface="+mn-cs"/>
              </a:rPr>
              <a:t>Results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1" i="0" u="none" strike="noStrike" kern="1200" cap="none" spc="0" normalizeH="0" baseline="0" noProof="0" dirty="0" smtClean="0">
                <a:ln>
                  <a:noFill/>
                </a:ln>
                <a:solidFill>
                  <a:schemeClr val="tx1"/>
                </a:solidFill>
                <a:effectLst/>
                <a:uLnTx/>
                <a:uFillTx/>
                <a:latin typeface="Times" charset="0"/>
                <a:ea typeface="+mn-ea"/>
                <a:cs typeface="+mn-cs"/>
              </a:rPr>
              <a:t>Discussion</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1" i="0" u="none" strike="noStrike" kern="1200" cap="none" spc="0" normalizeH="0" baseline="0" noProof="0" dirty="0" smtClean="0">
                <a:ln>
                  <a:noFill/>
                </a:ln>
                <a:solidFill>
                  <a:schemeClr val="tx1"/>
                </a:solidFill>
                <a:effectLst/>
                <a:uLnTx/>
                <a:uFillTx/>
                <a:latin typeface="Times" charset="0"/>
                <a:ea typeface="+mn-ea"/>
                <a:cs typeface="+mn-cs"/>
              </a:rPr>
              <a:t>Conclusion</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1" i="0" u="none" strike="noStrike" kern="1200" cap="none" spc="0" normalizeH="0" baseline="0" noProof="0" dirty="0" smtClean="0">
                <a:ln>
                  <a:noFill/>
                </a:ln>
                <a:solidFill>
                  <a:schemeClr val="tx1"/>
                </a:solidFill>
                <a:effectLst/>
                <a:uLnTx/>
                <a:uFillTx/>
                <a:latin typeface="Times" charset="0"/>
                <a:ea typeface="+mn-ea"/>
                <a:cs typeface="+mn-cs"/>
              </a:rPr>
              <a:t>Acknowledgement</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Times" charset="0"/>
                <a:ea typeface="+mn-ea"/>
                <a:cs typeface="+mn-cs"/>
              </a:rPr>
              <a:t>Reference/Bibliography</a:t>
            </a:r>
            <a:endParaRPr kumimoji="0" lang="en-US" sz="2400" b="0"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Times" charset="0"/>
                <a:ea typeface="+mn-ea"/>
                <a:cs typeface="+mn-cs"/>
              </a:rPr>
              <a:t>Appendices</a:t>
            </a:r>
          </a:p>
        </p:txBody>
      </p:sp>
      <p:sp>
        <p:nvSpPr>
          <p:cNvPr id="6" name="Rectangle 4"/>
          <p:cNvSpPr txBox="1">
            <a:spLocks noChangeArrowheads="1"/>
          </p:cNvSpPr>
          <p:nvPr/>
        </p:nvSpPr>
        <p:spPr>
          <a:xfrm>
            <a:off x="4419600" y="1447800"/>
            <a:ext cx="3810000" cy="5257800"/>
          </a:xfrm>
          <a:prstGeom prst="rect">
            <a:avLst/>
          </a:prstGeom>
          <a:ln>
            <a:solidFill>
              <a:srgbClr val="00B0F0"/>
            </a:solidFill>
          </a:ln>
        </p:spPr>
        <p:txBody>
          <a:bodyPr/>
          <a:lstStyle/>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GB" b="1" i="0" u="none" strike="noStrike" kern="1200" cap="none" spc="0" normalizeH="0" baseline="0" noProof="0" dirty="0" smtClean="0">
                <a:ln>
                  <a:noFill/>
                </a:ln>
                <a:solidFill>
                  <a:srgbClr val="FF0066"/>
                </a:solidFill>
                <a:effectLst/>
                <a:uLnTx/>
                <a:uFillTx/>
                <a:latin typeface="Times" charset="0"/>
                <a:ea typeface="+mn-ea"/>
                <a:cs typeface="+mn-cs"/>
              </a:rPr>
              <a:t>Research Proposal</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Times" charset="0"/>
                <a:ea typeface="+mn-ea"/>
                <a:cs typeface="+mn-cs"/>
              </a:rPr>
              <a:t>A Title</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Times" charset="0"/>
                <a:ea typeface="+mn-ea"/>
                <a:cs typeface="+mn-cs"/>
              </a:rPr>
              <a:t>Summary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Times" charset="0"/>
                <a:ea typeface="+mn-ea"/>
                <a:cs typeface="+mn-cs"/>
              </a:rPr>
              <a:t>An Introduction</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b="1" i="0" u="none" strike="noStrike" kern="1200" cap="none" spc="0" normalizeH="0" baseline="0" noProof="0" dirty="0" smtClean="0">
                <a:ln>
                  <a:noFill/>
                </a:ln>
                <a:solidFill>
                  <a:schemeClr val="tx1"/>
                </a:solidFill>
                <a:effectLst/>
                <a:uLnTx/>
                <a:uFillTx/>
                <a:latin typeface="Times" charset="0"/>
                <a:ea typeface="+mn-ea"/>
                <a:cs typeface="+mn-cs"/>
              </a:rPr>
              <a:t>Statement of the problem</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b="1" i="0" u="none" strike="noStrike" kern="1200" cap="none" spc="0" normalizeH="0" baseline="0" noProof="0" dirty="0" smtClean="0">
                <a:ln>
                  <a:noFill/>
                </a:ln>
                <a:solidFill>
                  <a:schemeClr val="tx1"/>
                </a:solidFill>
                <a:effectLst/>
                <a:uLnTx/>
                <a:uFillTx/>
                <a:latin typeface="Times" charset="0"/>
                <a:ea typeface="+mn-ea"/>
                <a:cs typeface="+mn-cs"/>
              </a:rPr>
              <a:t>Objective/aim of the study</a:t>
            </a:r>
            <a:endParaRPr kumimoji="0" lang="en-GB" b="1"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Times" charset="0"/>
                <a:ea typeface="+mn-ea"/>
                <a:cs typeface="+mn-cs"/>
              </a:rPr>
              <a:t>Materials and methods</a:t>
            </a:r>
          </a:p>
          <a:p>
            <a:pPr marL="822960" marR="0" lvl="2" indent="-192024" algn="l" defTabSz="914400" rtl="0" eaLnBrk="1" fontAlgn="auto" latinLnBrk="0" hangingPunct="1">
              <a:lnSpc>
                <a:spcPct val="100000"/>
              </a:lnSpc>
              <a:spcBef>
                <a:spcPts val="370"/>
              </a:spcBef>
              <a:spcAft>
                <a:spcPts val="0"/>
              </a:spcAft>
              <a:buClr>
                <a:schemeClr val="accent3"/>
              </a:buClr>
              <a:buSzTx/>
              <a:buFont typeface="Courier New" pitchFamily="49" charset="0"/>
              <a:buChar char="o"/>
              <a:tabLst/>
              <a:defRPr/>
            </a:pPr>
            <a:r>
              <a:rPr kumimoji="0" lang="en-US" sz="2000" b="0" i="0" u="none" strike="noStrike" kern="1200" cap="none" spc="0" normalizeH="0" baseline="0" noProof="0" dirty="0" smtClean="0">
                <a:ln>
                  <a:noFill/>
                </a:ln>
                <a:solidFill>
                  <a:schemeClr val="tx1"/>
                </a:solidFill>
                <a:effectLst/>
                <a:uLnTx/>
                <a:uFillTx/>
                <a:latin typeface="Times" pitchFamily="18" charset="0"/>
                <a:ea typeface="+mn-ea"/>
                <a:cs typeface="+mn-cs"/>
              </a:rPr>
              <a:t>Study area</a:t>
            </a:r>
          </a:p>
          <a:p>
            <a:pPr marL="822960" marR="0" lvl="2" indent="-192024" algn="l" defTabSz="914400" rtl="0" eaLnBrk="1" fontAlgn="auto" latinLnBrk="0" hangingPunct="1">
              <a:lnSpc>
                <a:spcPct val="100000"/>
              </a:lnSpc>
              <a:spcBef>
                <a:spcPts val="370"/>
              </a:spcBef>
              <a:spcAft>
                <a:spcPts val="0"/>
              </a:spcAft>
              <a:buClr>
                <a:schemeClr val="accent3"/>
              </a:buClr>
              <a:buSzTx/>
              <a:buFont typeface="Courier New" pitchFamily="49" charset="0"/>
              <a:buChar char="o"/>
              <a:tabLst/>
              <a:defRPr/>
            </a:pPr>
            <a:r>
              <a:rPr kumimoji="0" lang="en-US" sz="2000" b="0" i="0" u="none" strike="noStrike" kern="1200" cap="none" spc="0" normalizeH="0" baseline="0" noProof="0" dirty="0" smtClean="0">
                <a:ln>
                  <a:noFill/>
                </a:ln>
                <a:solidFill>
                  <a:schemeClr val="tx1"/>
                </a:solidFill>
                <a:effectLst/>
                <a:uLnTx/>
                <a:uFillTx/>
                <a:latin typeface="Times" pitchFamily="18" charset="0"/>
                <a:ea typeface="+mn-ea"/>
                <a:cs typeface="+mn-cs"/>
              </a:rPr>
              <a:t>Study design</a:t>
            </a:r>
          </a:p>
          <a:p>
            <a:pPr marL="822960" marR="0" lvl="2" indent="-192024" algn="l" defTabSz="914400" rtl="0" eaLnBrk="1" fontAlgn="auto" latinLnBrk="0" hangingPunct="1">
              <a:lnSpc>
                <a:spcPct val="100000"/>
              </a:lnSpc>
              <a:spcBef>
                <a:spcPts val="370"/>
              </a:spcBef>
              <a:spcAft>
                <a:spcPts val="0"/>
              </a:spcAft>
              <a:buClr>
                <a:schemeClr val="accent3"/>
              </a:buClr>
              <a:buSzTx/>
              <a:buFont typeface="Courier New" pitchFamily="49" charset="0"/>
              <a:buChar char="o"/>
              <a:tabLst/>
              <a:defRPr/>
            </a:pPr>
            <a:r>
              <a:rPr kumimoji="0" lang="en-US" sz="2000" b="0" i="0" u="none" strike="noStrike" kern="1200" cap="none" spc="0" normalizeH="0" baseline="0" noProof="0" dirty="0" smtClean="0">
                <a:ln>
                  <a:noFill/>
                </a:ln>
                <a:solidFill>
                  <a:schemeClr val="tx1"/>
                </a:solidFill>
                <a:effectLst/>
                <a:uLnTx/>
                <a:uFillTx/>
                <a:latin typeface="Times" pitchFamily="18" charset="0"/>
                <a:ea typeface="+mn-ea"/>
                <a:cs typeface="+mn-cs"/>
              </a:rPr>
              <a:t>Sample size</a:t>
            </a:r>
          </a:p>
          <a:p>
            <a:pPr marL="822960" marR="0" lvl="2" indent="-192024" algn="l" defTabSz="914400" rtl="0" eaLnBrk="1" fontAlgn="auto" latinLnBrk="0" hangingPunct="1">
              <a:lnSpc>
                <a:spcPct val="100000"/>
              </a:lnSpc>
              <a:spcBef>
                <a:spcPts val="370"/>
              </a:spcBef>
              <a:spcAft>
                <a:spcPts val="0"/>
              </a:spcAft>
              <a:buClr>
                <a:schemeClr val="accent3"/>
              </a:buClr>
              <a:buSzTx/>
              <a:buFont typeface="Courier New" pitchFamily="49" charset="0"/>
              <a:buChar char="o"/>
              <a:tabLst/>
              <a:defRPr/>
            </a:pPr>
            <a:r>
              <a:rPr kumimoji="0" lang="en-US" sz="2000" b="0" i="0" u="none" strike="noStrike" kern="1200" cap="none" spc="0" normalizeH="0" baseline="0" noProof="0" dirty="0" smtClean="0">
                <a:ln>
                  <a:noFill/>
                </a:ln>
                <a:solidFill>
                  <a:schemeClr val="tx1"/>
                </a:solidFill>
                <a:effectLst/>
                <a:uLnTx/>
                <a:uFillTx/>
                <a:latin typeface="Times" pitchFamily="18" charset="0"/>
                <a:ea typeface="+mn-ea"/>
                <a:cs typeface="+mn-cs"/>
              </a:rPr>
              <a:t>Sampling methods</a:t>
            </a:r>
          </a:p>
          <a:p>
            <a:pPr marL="822960" marR="0" lvl="2" indent="-192024" algn="l" defTabSz="914400" rtl="0" eaLnBrk="1" fontAlgn="auto" latinLnBrk="0" hangingPunct="1">
              <a:lnSpc>
                <a:spcPct val="100000"/>
              </a:lnSpc>
              <a:spcBef>
                <a:spcPts val="370"/>
              </a:spcBef>
              <a:spcAft>
                <a:spcPts val="0"/>
              </a:spcAft>
              <a:buClr>
                <a:schemeClr val="accent3"/>
              </a:buClr>
              <a:buSzTx/>
              <a:buFont typeface="Courier New" pitchFamily="49" charset="0"/>
              <a:buChar char="o"/>
              <a:tabLst/>
              <a:defRPr/>
            </a:pPr>
            <a:r>
              <a:rPr kumimoji="0" lang="en-US" sz="2000" b="0" i="0" u="none" strike="noStrike" kern="1200" cap="none" spc="0" normalizeH="0" baseline="0" noProof="0" dirty="0" smtClean="0">
                <a:ln>
                  <a:noFill/>
                </a:ln>
                <a:solidFill>
                  <a:schemeClr val="tx1"/>
                </a:solidFill>
                <a:effectLst/>
                <a:uLnTx/>
                <a:uFillTx/>
                <a:latin typeface="Times" pitchFamily="18" charset="0"/>
                <a:ea typeface="+mn-ea"/>
                <a:cs typeface="+mn-cs"/>
              </a:rPr>
              <a:t>Description of variables</a:t>
            </a:r>
            <a:endParaRPr kumimoji="0" lang="en-GB" sz="2000" b="0"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1" i="0" u="none" strike="noStrike" kern="1200" cap="none" spc="0" normalizeH="0" baseline="0" noProof="0" dirty="0" smtClean="0">
                <a:ln>
                  <a:noFill/>
                </a:ln>
                <a:solidFill>
                  <a:schemeClr val="tx1"/>
                </a:solidFill>
                <a:effectLst/>
                <a:uLnTx/>
                <a:uFillTx/>
                <a:latin typeface="Times" charset="0"/>
                <a:ea typeface="+mn-ea"/>
                <a:cs typeface="+mn-cs"/>
              </a:rPr>
              <a:t>Work plan</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1" i="0" u="none" strike="noStrike" kern="1200" cap="none" spc="0" normalizeH="0" baseline="0" noProof="0" dirty="0" smtClean="0">
                <a:ln>
                  <a:noFill/>
                </a:ln>
                <a:solidFill>
                  <a:schemeClr val="tx1"/>
                </a:solidFill>
                <a:effectLst/>
                <a:uLnTx/>
                <a:uFillTx/>
                <a:latin typeface="Times" charset="0"/>
                <a:ea typeface="+mn-ea"/>
                <a:cs typeface="+mn-cs"/>
              </a:rPr>
              <a:t>Budget</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Times" charset="0"/>
                <a:ea typeface="+mn-ea"/>
                <a:cs typeface="+mn-cs"/>
              </a:rPr>
              <a:t>Reference/Bibliography</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Times" charset="0"/>
                <a:ea typeface="+mn-ea"/>
                <a:cs typeface="+mn-cs"/>
              </a:rPr>
              <a:t>Appendices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Times" charset="0"/>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i="1" dirty="0" smtClean="0">
                <a:latin typeface="Times New Roman" pitchFamily="18" charset="0"/>
                <a:cs typeface="Times New Roman" pitchFamily="18" charset="0"/>
              </a:rPr>
              <a:t>TITLE PAGE</a:t>
            </a:r>
            <a:endParaRPr lang="en-US" sz="3200" dirty="0"/>
          </a:p>
        </p:txBody>
      </p:sp>
      <p:sp>
        <p:nvSpPr>
          <p:cNvPr id="3" name="Content Placeholder 2"/>
          <p:cNvSpPr>
            <a:spLocks noGrp="1"/>
          </p:cNvSpPr>
          <p:nvPr>
            <p:ph idx="1"/>
          </p:nvPr>
        </p:nvSpPr>
        <p:spPr>
          <a:xfrm>
            <a:off x="152400" y="990600"/>
            <a:ext cx="8839200" cy="5715000"/>
          </a:xfrm>
        </p:spPr>
        <p:txBody>
          <a:bodyPr>
            <a:normAutofit fontScale="85000" lnSpcReduction="20000"/>
          </a:bodyPr>
          <a:lstStyle/>
          <a:p>
            <a:pPr marL="265113" indent="-265113">
              <a:lnSpc>
                <a:spcPct val="120000"/>
              </a:lnSpc>
              <a:defRPr/>
            </a:pPr>
            <a:r>
              <a:rPr lang="nl-BE" dirty="0" smtClean="0">
                <a:latin typeface="Times New Roman" pitchFamily="18" charset="0"/>
                <a:cs typeface="Times New Roman" pitchFamily="18" charset="0"/>
              </a:rPr>
              <a:t>This is the first impression the reader gets and</a:t>
            </a:r>
            <a:r>
              <a:rPr lang="en-US" dirty="0" smtClean="0">
                <a:latin typeface="Times New Roman" pitchFamily="18" charset="0"/>
                <a:cs typeface="Times New Roman" pitchFamily="18" charset="0"/>
              </a:rPr>
              <a:t> greatly contributes to the visibility of the paper.</a:t>
            </a:r>
            <a:endParaRPr lang="nl-BE" dirty="0" smtClean="0">
              <a:latin typeface="Times New Roman" pitchFamily="18" charset="0"/>
              <a:cs typeface="Times New Roman" pitchFamily="18" charset="0"/>
            </a:endParaRPr>
          </a:p>
          <a:p>
            <a:pPr marL="265113" indent="-265113">
              <a:lnSpc>
                <a:spcPct val="120000"/>
              </a:lnSpc>
              <a:defRPr/>
            </a:pPr>
            <a:r>
              <a:rPr lang="nl-BE" dirty="0" smtClean="0">
                <a:latin typeface="Times New Roman" pitchFamily="18" charset="0"/>
                <a:cs typeface="Times New Roman" pitchFamily="18" charset="0"/>
              </a:rPr>
              <a:t>The title should be </a:t>
            </a:r>
            <a:r>
              <a:rPr lang="nl-BE" b="1" i="1" dirty="0" smtClean="0">
                <a:latin typeface="Times New Roman" pitchFamily="18" charset="0"/>
                <a:cs typeface="Times New Roman" pitchFamily="18" charset="0"/>
              </a:rPr>
              <a:t>short</a:t>
            </a:r>
            <a:r>
              <a:rPr lang="nl-BE" dirty="0" smtClean="0">
                <a:latin typeface="Times New Roman" pitchFamily="18" charset="0"/>
                <a:cs typeface="Times New Roman" pitchFamily="18" charset="0"/>
              </a:rPr>
              <a:t> and </a:t>
            </a:r>
            <a:r>
              <a:rPr lang="nl-BE" b="1" i="1" dirty="0" smtClean="0">
                <a:latin typeface="Times New Roman" pitchFamily="18" charset="0"/>
                <a:cs typeface="Times New Roman" pitchFamily="18" charset="0"/>
              </a:rPr>
              <a:t>clear</a:t>
            </a:r>
            <a:r>
              <a:rPr lang="nl-BE"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not include jargon or non-standard and unexplained abbreviations </a:t>
            </a:r>
            <a:r>
              <a:rPr lang="nl-BE" dirty="0" smtClean="0">
                <a:latin typeface="Times New Roman" pitchFamily="18" charset="0"/>
                <a:cs typeface="Times New Roman" pitchFamily="18" charset="0"/>
              </a:rPr>
              <a:t>and the reviewer should be able to understand from the title the intentions of the research. </a:t>
            </a:r>
            <a:endParaRPr lang="en-US" dirty="0" smtClean="0">
              <a:latin typeface="Times New Roman" pitchFamily="18" charset="0"/>
              <a:cs typeface="Times New Roman" pitchFamily="18" charset="0"/>
            </a:endParaRPr>
          </a:p>
          <a:p>
            <a:pPr algn="just">
              <a:lnSpc>
                <a:spcPct val="150000"/>
              </a:lnSpc>
              <a:defRPr/>
            </a:pPr>
            <a:r>
              <a:rPr lang="en-US" dirty="0" smtClean="0">
                <a:latin typeface="Times New Roman" pitchFamily="18" charset="0"/>
                <a:cs typeface="Times New Roman" pitchFamily="18" charset="0"/>
              </a:rPr>
              <a:t>A good title is defined as </a:t>
            </a:r>
            <a:r>
              <a:rPr lang="en-US" i="1" dirty="0" smtClean="0">
                <a:latin typeface="Times New Roman" pitchFamily="18" charset="0"/>
                <a:cs typeface="Times New Roman" pitchFamily="18" charset="0"/>
              </a:rPr>
              <a:t>the fewest possible words that </a:t>
            </a:r>
            <a:r>
              <a:rPr lang="en-US" b="1" i="1" dirty="0" smtClean="0">
                <a:latin typeface="Times New Roman" pitchFamily="18" charset="0"/>
                <a:cs typeface="Times New Roman" pitchFamily="18" charset="0"/>
              </a:rPr>
              <a:t>adequately describe</a:t>
            </a:r>
            <a:r>
              <a:rPr lang="en-US" i="1" dirty="0" smtClean="0">
                <a:latin typeface="Times New Roman" pitchFamily="18" charset="0"/>
                <a:cs typeface="Times New Roman" pitchFamily="18" charset="0"/>
              </a:rPr>
              <a:t> the contents of the paper.</a:t>
            </a:r>
          </a:p>
          <a:p>
            <a:pPr algn="just">
              <a:lnSpc>
                <a:spcPct val="150000"/>
              </a:lnSpc>
              <a:defRPr/>
            </a:pPr>
            <a:r>
              <a:rPr lang="en-US" dirty="0" smtClean="0">
                <a:latin typeface="Times New Roman" pitchFamily="18" charset="0"/>
                <a:cs typeface="Times New Roman" pitchFamily="18" charset="0"/>
              </a:rPr>
              <a:t>The title is extremely important and must be chosen with great care as it will be read by thousands, whereas few will read the entire paper</a:t>
            </a:r>
          </a:p>
          <a:p>
            <a:pPr algn="just">
              <a:defRPr/>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00800"/>
          </a:xfrm>
        </p:spPr>
        <p:txBody>
          <a:bodyPr>
            <a:noAutofit/>
          </a:bodyPr>
          <a:lstStyle/>
          <a:p>
            <a:pPr algn="just">
              <a:defRPr/>
            </a:pPr>
            <a:r>
              <a:rPr lang="en-US" sz="2400" dirty="0" smtClean="0">
                <a:latin typeface="Times New Roman" pitchFamily="18" charset="0"/>
                <a:cs typeface="Times New Roman" pitchFamily="18" charset="0"/>
              </a:rPr>
              <a:t>Indexing and abstracting of the paper depends on the accuracy of the title. </a:t>
            </a:r>
          </a:p>
          <a:p>
            <a:pPr algn="just">
              <a:defRPr/>
            </a:pPr>
            <a:r>
              <a:rPr lang="en-US" sz="2400" dirty="0" smtClean="0">
                <a:latin typeface="Times New Roman" pitchFamily="18" charset="0"/>
                <a:cs typeface="Times New Roman" pitchFamily="18" charset="0"/>
              </a:rPr>
              <a:t>An improperly titled paper will get lost and will never be read.</a:t>
            </a:r>
          </a:p>
          <a:p>
            <a:pPr algn="just">
              <a:defRPr/>
            </a:pPr>
            <a:r>
              <a:rPr lang="en-US" sz="2400" dirty="0" smtClean="0">
                <a:latin typeface="Times New Roman" pitchFamily="18" charset="0"/>
                <a:cs typeface="Times New Roman" pitchFamily="18" charset="0"/>
              </a:rPr>
              <a:t>Avoid Acronyms that are known only to specialized community</a:t>
            </a:r>
          </a:p>
          <a:p>
            <a:pPr algn="just">
              <a:defRPr/>
            </a:pPr>
            <a:r>
              <a:rPr lang="en-US" sz="2400" dirty="0" smtClean="0">
                <a:latin typeface="Times New Roman" pitchFamily="18" charset="0"/>
                <a:cs typeface="Times New Roman" pitchFamily="18" charset="0"/>
              </a:rPr>
              <a:t>It should capture the fundamental nature of the experiments and findings</a:t>
            </a:r>
          </a:p>
          <a:p>
            <a:pPr marL="609600" indent="-609600" algn="just">
              <a:lnSpc>
                <a:spcPts val="3363"/>
              </a:lnSpc>
              <a:buNone/>
            </a:pPr>
            <a:r>
              <a:rPr lang="en-US" sz="2400" dirty="0" smtClean="0">
                <a:latin typeface="Times New Roman" pitchFamily="18" charset="0"/>
                <a:cs typeface="Times New Roman" pitchFamily="18" charset="0"/>
              </a:rPr>
              <a:t>Example 1: Action of Antibiotics on Bacteria</a:t>
            </a:r>
          </a:p>
          <a:p>
            <a:pPr marL="1157288" lvl="2" indent="-609600" algn="just">
              <a:lnSpc>
                <a:spcPts val="3363"/>
              </a:lnSpc>
              <a:buFont typeface="Wingdings" pitchFamily="2" charset="2"/>
              <a:buChar char="Ø"/>
            </a:pPr>
            <a:r>
              <a:rPr lang="en-US" i="1" dirty="0" smtClean="0">
                <a:latin typeface="Times New Roman" pitchFamily="18" charset="0"/>
                <a:cs typeface="Times New Roman" pitchFamily="18" charset="0"/>
              </a:rPr>
              <a:t>Action: should be defined</a:t>
            </a:r>
          </a:p>
          <a:p>
            <a:pPr marL="1157288" lvl="2" indent="-609600" algn="just">
              <a:lnSpc>
                <a:spcPts val="3363"/>
              </a:lnSpc>
              <a:buFont typeface="Wingdings" pitchFamily="2" charset="2"/>
              <a:buChar char="Ø"/>
            </a:pPr>
            <a:r>
              <a:rPr lang="en-US" i="1" dirty="0" smtClean="0">
                <a:latin typeface="Times New Roman" pitchFamily="18" charset="0"/>
                <a:cs typeface="Times New Roman" pitchFamily="18" charset="0"/>
              </a:rPr>
              <a:t>Antibiotics: should be listed</a:t>
            </a:r>
          </a:p>
          <a:p>
            <a:pPr marL="1157288" lvl="2" indent="-609600" algn="just">
              <a:lnSpc>
                <a:spcPts val="3363"/>
              </a:lnSpc>
              <a:buFont typeface="Wingdings" pitchFamily="2" charset="2"/>
              <a:buChar char="Ø"/>
            </a:pPr>
            <a:r>
              <a:rPr lang="en-US" i="1" dirty="0" smtClean="0">
                <a:latin typeface="Times New Roman" pitchFamily="18" charset="0"/>
                <a:cs typeface="Times New Roman" pitchFamily="18" charset="0"/>
              </a:rPr>
              <a:t>Bacteria: should be </a:t>
            </a:r>
            <a:r>
              <a:rPr lang="en-US" i="1" dirty="0" smtClean="0">
                <a:latin typeface="Times New Roman" pitchFamily="18" charset="0"/>
                <a:cs typeface="Times New Roman" pitchFamily="18" charset="0"/>
              </a:rPr>
              <a:t>listed</a:t>
            </a:r>
          </a:p>
          <a:p>
            <a:pPr marL="1157288" lvl="2" indent="-609600" algn="just">
              <a:lnSpc>
                <a:spcPts val="3363"/>
              </a:lnSpc>
              <a:buNone/>
            </a:pPr>
            <a:r>
              <a:rPr lang="en-US" dirty="0" smtClean="0">
                <a:latin typeface="Times New Roman" pitchFamily="18" charset="0"/>
                <a:cs typeface="Times New Roman" pitchFamily="18" charset="0"/>
              </a:rPr>
              <a:t>Example 2: </a:t>
            </a:r>
            <a:r>
              <a:rPr lang="en-US" b="1" dirty="0" smtClean="0">
                <a:solidFill>
                  <a:srgbClr val="0070C0"/>
                </a:solidFill>
                <a:latin typeface="Times New Roman" pitchFamily="18" charset="0"/>
                <a:cs typeface="Times New Roman" pitchFamily="18" charset="0"/>
              </a:rPr>
              <a:t>Too </a:t>
            </a:r>
            <a:r>
              <a:rPr lang="en-US" b="1" dirty="0" smtClean="0">
                <a:solidFill>
                  <a:srgbClr val="0070C0"/>
                </a:solidFill>
                <a:latin typeface="Times New Roman" pitchFamily="18" charset="0"/>
                <a:cs typeface="Times New Roman" pitchFamily="18" charset="0"/>
              </a:rPr>
              <a:t>vague: "Measuring a nerve response in a Frog"</a:t>
            </a:r>
          </a:p>
          <a:p>
            <a:pPr marL="1157288" lvl="2" indent="-609600" algn="just">
              <a:lnSpc>
                <a:spcPts val="3363"/>
              </a:lnSpc>
              <a:buNone/>
            </a:pPr>
            <a:r>
              <a:rPr lang="en-US" b="1" dirty="0" smtClean="0">
                <a:solidFill>
                  <a:srgbClr val="0070C0"/>
                </a:solidFill>
                <a:latin typeface="Times New Roman" pitchFamily="18" charset="0"/>
                <a:cs typeface="Times New Roman" pitchFamily="18" charset="0"/>
              </a:rPr>
              <a:t>         Just </a:t>
            </a:r>
            <a:r>
              <a:rPr lang="en-US" b="1" dirty="0" smtClean="0">
                <a:solidFill>
                  <a:srgbClr val="0070C0"/>
                </a:solidFill>
                <a:latin typeface="Times New Roman" pitchFamily="18" charset="0"/>
                <a:cs typeface="Times New Roman" pitchFamily="18" charset="0"/>
              </a:rPr>
              <a:t>right:  "The Effects of Ethanol on the Compound Action Potential of a Frog Sciatic Nerve"</a:t>
            </a:r>
            <a:endParaRPr lang="en-US" b="1" dirty="0">
              <a:solidFill>
                <a:srgbClr val="0070C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50CA511-D75F-422A-ABBC-D6C8FBE0AB7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200" b="1" dirty="0" smtClean="0">
                <a:latin typeface="Times New Roman" pitchFamily="18" charset="0"/>
                <a:cs typeface="Times New Roman" pitchFamily="18" charset="0"/>
              </a:rPr>
              <a:t>How to Prepare the Title?</a:t>
            </a:r>
            <a:endParaRPr lang="en-US" sz="3200" b="1" dirty="0"/>
          </a:p>
        </p:txBody>
      </p:sp>
      <p:sp>
        <p:nvSpPr>
          <p:cNvPr id="3" name="Content Placeholder 2"/>
          <p:cNvSpPr>
            <a:spLocks noGrp="1"/>
          </p:cNvSpPr>
          <p:nvPr>
            <p:ph idx="1"/>
          </p:nvPr>
        </p:nvSpPr>
        <p:spPr>
          <a:xfrm>
            <a:off x="228600" y="838200"/>
            <a:ext cx="8763000" cy="5867400"/>
          </a:xfrm>
        </p:spPr>
        <p:txBody>
          <a:bodyPr>
            <a:normAutofit fontScale="85000" lnSpcReduction="10000"/>
          </a:bodyPr>
          <a:lstStyle/>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Make a list of the most important keywords</a:t>
            </a:r>
          </a:p>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Think of a title that contains these words</a:t>
            </a:r>
          </a:p>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The title could state the conclusion of the paper</a:t>
            </a:r>
          </a:p>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The title </a:t>
            </a:r>
            <a:r>
              <a:rPr lang="en-US" b="1" dirty="0" smtClean="0">
                <a:solidFill>
                  <a:srgbClr val="00B0F0"/>
                </a:solidFill>
                <a:latin typeface="Times New Roman" pitchFamily="18" charset="0"/>
                <a:cs typeface="Times New Roman" pitchFamily="18" charset="0"/>
              </a:rPr>
              <a:t>NEVER</a:t>
            </a:r>
            <a:r>
              <a:rPr lang="en-US" b="1" dirty="0" smtClean="0">
                <a:solidFill>
                  <a:srgbClr val="FF0066"/>
                </a:solidFill>
                <a:latin typeface="Times New Roman" pitchFamily="18" charset="0"/>
                <a:cs typeface="Times New Roman" pitchFamily="18" charset="0"/>
              </a:rPr>
              <a:t> </a:t>
            </a:r>
            <a:r>
              <a:rPr lang="en-US" dirty="0" smtClean="0">
                <a:latin typeface="Times New Roman" pitchFamily="18" charset="0"/>
                <a:cs typeface="Times New Roman" pitchFamily="18" charset="0"/>
              </a:rPr>
              <a:t>contains abbreviations, chemical formulas, proprietary names or jargon</a:t>
            </a:r>
          </a:p>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Think, rethink of the title before submitting the paper</a:t>
            </a:r>
          </a:p>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Be very careful of the grammatical errors due to faulty word order</a:t>
            </a:r>
          </a:p>
          <a:p>
            <a:pPr marL="514350" indent="-514350">
              <a:lnSpc>
                <a:spcPct val="150000"/>
              </a:lnSpc>
              <a:spcBef>
                <a:spcPts val="580"/>
              </a:spcBef>
              <a:buFont typeface="+mj-lt"/>
              <a:buAutoNum type="arabicParenR"/>
              <a:defRPr/>
            </a:pPr>
            <a:r>
              <a:rPr lang="en-US" dirty="0" smtClean="0">
                <a:latin typeface="Times New Roman" pitchFamily="18" charset="0"/>
                <a:cs typeface="Times New Roman" pitchFamily="18" charset="0"/>
              </a:rPr>
              <a:t>Avoid the use of the word “using”</a:t>
            </a:r>
            <a:endParaRPr lang="en-US" dirty="0"/>
          </a:p>
        </p:txBody>
      </p:sp>
      <p:sp>
        <p:nvSpPr>
          <p:cNvPr id="4" name="Slide Number Placeholder 3"/>
          <p:cNvSpPr>
            <a:spLocks noGrp="1"/>
          </p:cNvSpPr>
          <p:nvPr>
            <p:ph type="sldNum" sz="quarter" idx="12"/>
          </p:nvPr>
        </p:nvSpPr>
        <p:spPr/>
        <p:txBody>
          <a:bodyPr/>
          <a:lstStyle/>
          <a:p>
            <a:fld id="{750CA511-D75F-422A-ABBC-D6C8FBE0AB7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11494</TotalTime>
  <Words>4045</Words>
  <Application>Microsoft Office PowerPoint</Application>
  <PresentationFormat>On-screen Show (4:3)</PresentationFormat>
  <Paragraphs>504</Paragraphs>
  <Slides>48</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1" baseType="lpstr">
      <vt:lpstr>Office Theme</vt:lpstr>
      <vt:lpstr>MS Org Chart</vt:lpstr>
      <vt:lpstr>Gráfico</vt:lpstr>
      <vt:lpstr>CHAPTER FIVE </vt:lpstr>
      <vt:lpstr>Scientific Research Writing</vt:lpstr>
      <vt:lpstr> Proposal writing </vt:lpstr>
      <vt:lpstr>Slide 4</vt:lpstr>
      <vt:lpstr>Slide 5</vt:lpstr>
      <vt:lpstr> Components of a scientific research </vt:lpstr>
      <vt:lpstr>TITLE PAGE</vt:lpstr>
      <vt:lpstr>Slide 8</vt:lpstr>
      <vt:lpstr>How to Prepare the Title?</vt:lpstr>
      <vt:lpstr>Slide 10</vt:lpstr>
      <vt:lpstr>Slide 11</vt:lpstr>
      <vt:lpstr>Short description of an abstract</vt:lpstr>
      <vt:lpstr> INTRODUCTION </vt:lpstr>
      <vt:lpstr>Slide 14</vt:lpstr>
      <vt:lpstr> Guidelines for writing the Introduction part </vt:lpstr>
      <vt:lpstr>Slide 16</vt:lpstr>
      <vt:lpstr>Advices on the Introduction </vt:lpstr>
      <vt:lpstr> AIMS AND OBJECTIVES </vt:lpstr>
      <vt:lpstr> LITERATURE REVIEW </vt:lpstr>
      <vt:lpstr> Questions to Ask Yourself </vt:lpstr>
      <vt:lpstr> MATERIALS AND METHODS (EXPERIMENTAL SECTION) </vt:lpstr>
      <vt:lpstr>Slide 22</vt:lpstr>
      <vt:lpstr>The Components of Materials and Methods</vt:lpstr>
      <vt:lpstr>RESULTS</vt:lpstr>
      <vt:lpstr>Slide 25</vt:lpstr>
      <vt:lpstr>Methods of presenting the data</vt:lpstr>
      <vt:lpstr>DISCUSSION</vt:lpstr>
      <vt:lpstr>Components of the discussion</vt:lpstr>
      <vt:lpstr>CONCLUSIONS</vt:lpstr>
      <vt:lpstr> ACKNOWLEDGEMENTS </vt:lpstr>
      <vt:lpstr> BUDGET </vt:lpstr>
      <vt:lpstr> REFERENCES </vt:lpstr>
      <vt:lpstr>Slide 33</vt:lpstr>
      <vt:lpstr>Slide 34</vt:lpstr>
      <vt:lpstr>Slide 35</vt:lpstr>
      <vt:lpstr>Presentation of scientific paper</vt:lpstr>
      <vt:lpstr> Top tips for successful presentations </vt:lpstr>
      <vt:lpstr>Slide 38</vt:lpstr>
      <vt:lpstr>Slide 39</vt:lpstr>
      <vt:lpstr>Slide 40</vt:lpstr>
      <vt:lpstr>Slide 41</vt:lpstr>
      <vt:lpstr>Slide 42</vt:lpstr>
      <vt:lpstr>Cont…d</vt:lpstr>
      <vt:lpstr>Preparing slides with graphics</vt:lpstr>
      <vt:lpstr>Slide 45</vt:lpstr>
      <vt:lpstr>Slide 46</vt:lpstr>
      <vt:lpstr>Slide 47</vt:lpstr>
      <vt:lpstr>Slide 48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dc:title>
  <dc:creator>Destaw</dc:creator>
  <cp:lastModifiedBy>Destaw</cp:lastModifiedBy>
  <cp:revision>303</cp:revision>
  <dcterms:created xsi:type="dcterms:W3CDTF">2020-03-18T12:46:32Z</dcterms:created>
  <dcterms:modified xsi:type="dcterms:W3CDTF">2020-05-08T06:43:49Z</dcterms:modified>
</cp:coreProperties>
</file>