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9"/>
  </p:notesMasterIdLst>
  <p:sldIdLst>
    <p:sldId id="256" r:id="rId2"/>
    <p:sldId id="378" r:id="rId3"/>
    <p:sldId id="383" r:id="rId4"/>
    <p:sldId id="398" r:id="rId5"/>
    <p:sldId id="399" r:id="rId6"/>
    <p:sldId id="385" r:id="rId7"/>
    <p:sldId id="386" r:id="rId8"/>
    <p:sldId id="387" r:id="rId9"/>
    <p:sldId id="388" r:id="rId10"/>
    <p:sldId id="377" r:id="rId11"/>
    <p:sldId id="379" r:id="rId12"/>
    <p:sldId id="380" r:id="rId13"/>
    <p:sldId id="381" r:id="rId14"/>
    <p:sldId id="257" r:id="rId15"/>
    <p:sldId id="258" r:id="rId16"/>
    <p:sldId id="372" r:id="rId17"/>
    <p:sldId id="373" r:id="rId18"/>
    <p:sldId id="374" r:id="rId19"/>
    <p:sldId id="375" r:id="rId20"/>
    <p:sldId id="376" r:id="rId21"/>
    <p:sldId id="259" r:id="rId22"/>
    <p:sldId id="260" r:id="rId23"/>
    <p:sldId id="261" r:id="rId24"/>
    <p:sldId id="263" r:id="rId25"/>
    <p:sldId id="264" r:id="rId26"/>
    <p:sldId id="265" r:id="rId27"/>
    <p:sldId id="276" r:id="rId28"/>
    <p:sldId id="266" r:id="rId29"/>
    <p:sldId id="267" r:id="rId30"/>
    <p:sldId id="312" r:id="rId31"/>
    <p:sldId id="269" r:id="rId32"/>
    <p:sldId id="396" r:id="rId33"/>
    <p:sldId id="270" r:id="rId34"/>
    <p:sldId id="394" r:id="rId35"/>
    <p:sldId id="395" r:id="rId36"/>
    <p:sldId id="271" r:id="rId37"/>
    <p:sldId id="272" r:id="rId38"/>
    <p:sldId id="390" r:id="rId39"/>
    <p:sldId id="391" r:id="rId40"/>
    <p:sldId id="392" r:id="rId41"/>
    <p:sldId id="393" r:id="rId42"/>
    <p:sldId id="389" r:id="rId43"/>
    <p:sldId id="397" r:id="rId44"/>
    <p:sldId id="313" r:id="rId45"/>
    <p:sldId id="273" r:id="rId46"/>
    <p:sldId id="274" r:id="rId47"/>
    <p:sldId id="314" r:id="rId48"/>
    <p:sldId id="275" r:id="rId49"/>
    <p:sldId id="278" r:id="rId50"/>
    <p:sldId id="279" r:id="rId51"/>
    <p:sldId id="280" r:id="rId52"/>
    <p:sldId id="281" r:id="rId53"/>
    <p:sldId id="282" r:id="rId54"/>
    <p:sldId id="283" r:id="rId55"/>
    <p:sldId id="284" r:id="rId56"/>
    <p:sldId id="285" r:id="rId57"/>
    <p:sldId id="286" r:id="rId58"/>
    <p:sldId id="287" r:id="rId59"/>
    <p:sldId id="288" r:id="rId60"/>
    <p:sldId id="370" r:id="rId61"/>
    <p:sldId id="371" r:id="rId62"/>
    <p:sldId id="289" r:id="rId63"/>
    <p:sldId id="290" r:id="rId64"/>
    <p:sldId id="291" r:id="rId65"/>
    <p:sldId id="292" r:id="rId66"/>
    <p:sldId id="293" r:id="rId67"/>
    <p:sldId id="294" r:id="rId68"/>
    <p:sldId id="295" r:id="rId69"/>
    <p:sldId id="359" r:id="rId70"/>
    <p:sldId id="296" r:id="rId71"/>
    <p:sldId id="297" r:id="rId72"/>
    <p:sldId id="298" r:id="rId73"/>
    <p:sldId id="360" r:id="rId74"/>
    <p:sldId id="299" r:id="rId75"/>
    <p:sldId id="300" r:id="rId76"/>
    <p:sldId id="302" r:id="rId77"/>
    <p:sldId id="303" r:id="rId78"/>
    <p:sldId id="304" r:id="rId79"/>
    <p:sldId id="305" r:id="rId80"/>
    <p:sldId id="364" r:id="rId81"/>
    <p:sldId id="306" r:id="rId82"/>
    <p:sldId id="366" r:id="rId83"/>
    <p:sldId id="365" r:id="rId84"/>
    <p:sldId id="307" r:id="rId85"/>
    <p:sldId id="367" r:id="rId86"/>
    <p:sldId id="308" r:id="rId87"/>
    <p:sldId id="309" r:id="rId88"/>
    <p:sldId id="310" r:id="rId89"/>
    <p:sldId id="315" r:id="rId90"/>
    <p:sldId id="316" r:id="rId91"/>
    <p:sldId id="317" r:id="rId92"/>
    <p:sldId id="368" r:id="rId93"/>
    <p:sldId id="318" r:id="rId94"/>
    <p:sldId id="319" r:id="rId95"/>
    <p:sldId id="320" r:id="rId96"/>
    <p:sldId id="321" r:id="rId97"/>
    <p:sldId id="322" r:id="rId98"/>
    <p:sldId id="323" r:id="rId99"/>
    <p:sldId id="324" r:id="rId100"/>
    <p:sldId id="325" r:id="rId101"/>
    <p:sldId id="326" r:id="rId102"/>
    <p:sldId id="327" r:id="rId103"/>
    <p:sldId id="328" r:id="rId104"/>
    <p:sldId id="329" r:id="rId105"/>
    <p:sldId id="330" r:id="rId106"/>
    <p:sldId id="331" r:id="rId107"/>
    <p:sldId id="332" r:id="rId108"/>
    <p:sldId id="333" r:id="rId109"/>
    <p:sldId id="334" r:id="rId110"/>
    <p:sldId id="335" r:id="rId111"/>
    <p:sldId id="336" r:id="rId112"/>
    <p:sldId id="337" r:id="rId113"/>
    <p:sldId id="338" r:id="rId114"/>
    <p:sldId id="339" r:id="rId115"/>
    <p:sldId id="340" r:id="rId116"/>
    <p:sldId id="341" r:id="rId117"/>
    <p:sldId id="369" r:id="rId118"/>
    <p:sldId id="342" r:id="rId119"/>
    <p:sldId id="343" r:id="rId120"/>
    <p:sldId id="344" r:id="rId121"/>
    <p:sldId id="345" r:id="rId122"/>
    <p:sldId id="346" r:id="rId123"/>
    <p:sldId id="347" r:id="rId124"/>
    <p:sldId id="348" r:id="rId125"/>
    <p:sldId id="349" r:id="rId126"/>
    <p:sldId id="350" r:id="rId127"/>
    <p:sldId id="351" r:id="rId128"/>
    <p:sldId id="352" r:id="rId129"/>
    <p:sldId id="353" r:id="rId130"/>
    <p:sldId id="354" r:id="rId131"/>
    <p:sldId id="355" r:id="rId132"/>
    <p:sldId id="356" r:id="rId133"/>
    <p:sldId id="357" r:id="rId134"/>
    <p:sldId id="358" r:id="rId135"/>
    <p:sldId id="361" r:id="rId136"/>
    <p:sldId id="362" r:id="rId137"/>
    <p:sldId id="363"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2" autoAdjust="0"/>
  </p:normalViewPr>
  <p:slideViewPr>
    <p:cSldViewPr>
      <p:cViewPr>
        <p:scale>
          <a:sx n="75" d="100"/>
          <a:sy n="75" d="100"/>
        </p:scale>
        <p:origin x="-1140" y="-246"/>
      </p:cViewPr>
      <p:guideLst>
        <p:guide orient="horz" pos="2160"/>
        <p:guide pos="2880"/>
      </p:guideLst>
    </p:cSldViewPr>
  </p:slideViewPr>
  <p:outlineViewPr>
    <p:cViewPr>
      <p:scale>
        <a:sx n="33" d="100"/>
        <a:sy n="33" d="100"/>
      </p:scale>
      <p:origin x="0" y="1034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46BE67-9C96-4D7E-8597-DA520EB0B675}" type="datetimeFigureOut">
              <a:rPr lang="en-US" smtClean="0"/>
              <a:t>3/20/2020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EB765-29FC-40D0-8A30-DAB06FF6657B}" type="slidenum">
              <a:rPr lang="en-US" smtClean="0"/>
              <a:t>‹#›</a:t>
            </a:fld>
            <a:endParaRPr lang="en-US"/>
          </a:p>
        </p:txBody>
      </p:sp>
    </p:spTree>
    <p:extLst>
      <p:ext uri="{BB962C8B-B14F-4D97-AF65-F5344CB8AC3E}">
        <p14:creationId xmlns:p14="http://schemas.microsoft.com/office/powerpoint/2010/main" val="71758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EB765-29FC-40D0-8A30-DAB06FF6657B}" type="slidenum">
              <a:rPr lang="en-US" smtClean="0"/>
              <a:t>17</a:t>
            </a:fld>
            <a:endParaRPr lang="en-US"/>
          </a:p>
        </p:txBody>
      </p:sp>
    </p:spTree>
    <p:extLst>
      <p:ext uri="{BB962C8B-B14F-4D97-AF65-F5344CB8AC3E}">
        <p14:creationId xmlns:p14="http://schemas.microsoft.com/office/powerpoint/2010/main" val="2618915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FC3EC9B-57F0-4639-98D4-71E560F0ED6F}" type="datetime1">
              <a:rPr lang="en-US" smtClean="0"/>
              <a:t>3/20/2020</a:t>
            </a:fld>
            <a:endParaRPr lang="en-US"/>
          </a:p>
        </p:txBody>
      </p:sp>
      <p:sp>
        <p:nvSpPr>
          <p:cNvPr id="17" name="Footer Placeholder 16"/>
          <p:cNvSpPr>
            <a:spLocks noGrp="1"/>
          </p:cNvSpPr>
          <p:nvPr>
            <p:ph type="ftr" sz="quarter" idx="11"/>
          </p:nvPr>
        </p:nvSpPr>
        <p:spPr/>
        <p:txBody>
          <a:bodyPr/>
          <a:lstStyle/>
          <a:p>
            <a:r>
              <a:rPr lang="en-US" smtClean="0"/>
              <a:t>Environmental chem</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549CD88-2F3E-440A-9131-23013783229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3FFD74-90F2-4202-9C6E-6C0B7DDF864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8B0A1C-C7DE-4D23-B4B5-7F2BA2669FE0}"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149ACC-A196-40DB-B425-16E6E4439F34}" type="datetime1">
              <a:rPr lang="en-US" smtClean="0"/>
              <a:t>3/20/2020</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Environmental chem</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549CD88-2F3E-440A-9131-23013783229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BC6A02-4D02-413D-BB4E-F687428907D8}" type="datetime1">
              <a:rPr lang="en-US" smtClean="0"/>
              <a:t>3/20/2020</a:t>
            </a:fld>
            <a:endParaRPr lang="en-US"/>
          </a:p>
        </p:txBody>
      </p:sp>
      <p:sp>
        <p:nvSpPr>
          <p:cNvPr id="6" name="Footer Placeholder 5"/>
          <p:cNvSpPr>
            <a:spLocks noGrp="1"/>
          </p:cNvSpPr>
          <p:nvPr>
            <p:ph type="ftr" sz="quarter" idx="11"/>
          </p:nvPr>
        </p:nvSpPr>
        <p:spPr/>
        <p:txBody>
          <a:bodyPr/>
          <a:lstStyle/>
          <a:p>
            <a:r>
              <a:rPr lang="en-US" smtClean="0"/>
              <a:t>Environmental chem</a:t>
            </a:r>
            <a:endParaRPr lang="en-US"/>
          </a:p>
        </p:txBody>
      </p:sp>
      <p:sp>
        <p:nvSpPr>
          <p:cNvPr id="7" name="Slide Number Placeholder 6"/>
          <p:cNvSpPr>
            <a:spLocks noGrp="1"/>
          </p:cNvSpPr>
          <p:nvPr>
            <p:ph type="sldNum" sz="quarter" idx="12"/>
          </p:nvPr>
        </p:nvSpPr>
        <p:spPr/>
        <p:txBody>
          <a:bodyPr/>
          <a:lstStyle/>
          <a:p>
            <a:fld id="{E549CD88-2F3E-440A-9131-23013783229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21A4613-7B6A-42E4-AE1B-41A349F3C9BE}" type="datetime1">
              <a:rPr lang="en-US" smtClean="0"/>
              <a:t>3/20/2020</a:t>
            </a:fld>
            <a:endParaRPr lang="en-US"/>
          </a:p>
        </p:txBody>
      </p:sp>
      <p:sp>
        <p:nvSpPr>
          <p:cNvPr id="8" name="Footer Placeholder 7"/>
          <p:cNvSpPr>
            <a:spLocks noGrp="1"/>
          </p:cNvSpPr>
          <p:nvPr>
            <p:ph type="ftr" sz="quarter" idx="11"/>
          </p:nvPr>
        </p:nvSpPr>
        <p:spPr/>
        <p:txBody>
          <a:bodyPr/>
          <a:lstStyle/>
          <a:p>
            <a:r>
              <a:rPr lang="en-US" smtClean="0"/>
              <a:t>Environmental chem</a:t>
            </a:r>
            <a:endParaRPr lang="en-US"/>
          </a:p>
        </p:txBody>
      </p:sp>
      <p:sp>
        <p:nvSpPr>
          <p:cNvPr id="9" name="Slide Number Placeholder 8"/>
          <p:cNvSpPr>
            <a:spLocks noGrp="1"/>
          </p:cNvSpPr>
          <p:nvPr>
            <p:ph type="sldNum" sz="quarter" idx="12"/>
          </p:nvPr>
        </p:nvSpPr>
        <p:spPr/>
        <p:txBody>
          <a:bodyPr/>
          <a:lstStyle/>
          <a:p>
            <a:fld id="{E549CD88-2F3E-440A-9131-23013783229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CA6A82-2A81-4F2F-AA05-1C2A48584962}"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D6366-B172-4248-BAD3-2D561E85F2F2}" type="datetime1">
              <a:rPr lang="en-US" smtClean="0"/>
              <a:t>3/20/2020</a:t>
            </a:fld>
            <a:endParaRPr lang="en-US"/>
          </a:p>
        </p:txBody>
      </p:sp>
      <p:sp>
        <p:nvSpPr>
          <p:cNvPr id="3" name="Footer Placeholder 2"/>
          <p:cNvSpPr>
            <a:spLocks noGrp="1"/>
          </p:cNvSpPr>
          <p:nvPr>
            <p:ph type="ftr" sz="quarter" idx="11"/>
          </p:nvPr>
        </p:nvSpPr>
        <p:spPr/>
        <p:txBody>
          <a:bodyPr/>
          <a:lstStyle/>
          <a:p>
            <a:r>
              <a:rPr lang="en-US" smtClean="0"/>
              <a:t>Environmental chem</a:t>
            </a:r>
            <a:endParaRPr lang="en-US"/>
          </a:p>
        </p:txBody>
      </p:sp>
      <p:sp>
        <p:nvSpPr>
          <p:cNvPr id="4" name="Slide Number Placeholder 3"/>
          <p:cNvSpPr>
            <a:spLocks noGrp="1"/>
          </p:cNvSpPr>
          <p:nvPr>
            <p:ph type="sldNum" sz="quarter" idx="12"/>
          </p:nvPr>
        </p:nvSpPr>
        <p:spPr/>
        <p:txBody>
          <a:bodyPr/>
          <a:lstStyle/>
          <a:p>
            <a:fld id="{E549CD88-2F3E-440A-9131-2301378322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ACA955-3EFC-4027-B688-D12D1A5B28F2}" type="datetime1">
              <a:rPr lang="en-US" smtClean="0"/>
              <a:t>3/20/2020</a:t>
            </a:fld>
            <a:endParaRPr lang="en-US"/>
          </a:p>
        </p:txBody>
      </p:sp>
      <p:sp>
        <p:nvSpPr>
          <p:cNvPr id="6" name="Footer Placeholder 5"/>
          <p:cNvSpPr>
            <a:spLocks noGrp="1"/>
          </p:cNvSpPr>
          <p:nvPr>
            <p:ph type="ftr" sz="quarter" idx="11"/>
          </p:nvPr>
        </p:nvSpPr>
        <p:spPr/>
        <p:txBody>
          <a:bodyPr/>
          <a:lstStyle/>
          <a:p>
            <a:r>
              <a:rPr lang="en-US" smtClean="0"/>
              <a:t>Environmental chem</a:t>
            </a:r>
            <a:endParaRPr lang="en-US"/>
          </a:p>
        </p:txBody>
      </p:sp>
      <p:sp>
        <p:nvSpPr>
          <p:cNvPr id="7" name="Slide Number Placeholder 6"/>
          <p:cNvSpPr>
            <a:spLocks noGrp="1"/>
          </p:cNvSpPr>
          <p:nvPr>
            <p:ph type="sldNum" sz="quarter" idx="12"/>
          </p:nvPr>
        </p:nvSpPr>
        <p:spPr/>
        <p:txBody>
          <a:bodyPr/>
          <a:lstStyle/>
          <a:p>
            <a:fld id="{E549CD88-2F3E-440A-9131-23013783229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9050C8-1166-4065-B2F3-06E2F9685AE9}" type="datetime1">
              <a:rPr lang="en-US" smtClean="0"/>
              <a:t>3/20/2020</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Environmental chem</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549CD88-2F3E-440A-9131-23013783229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0C75D6C-E1B5-4392-9D64-94CA05C1AB9A}" type="datetime1">
              <a:rPr lang="en-US" smtClean="0"/>
              <a:t>3/20/2020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Environmental chem</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549CD88-2F3E-440A-9131-2301378322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0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10600" cy="2667000"/>
          </a:xfrm>
        </p:spPr>
        <p:txBody>
          <a:bodyPr>
            <a:noAutofit/>
          </a:bodyPr>
          <a:lstStyle/>
          <a:p>
            <a:pPr algn="ctr"/>
            <a:r>
              <a:rPr lang="en-US" sz="3200" dirty="0" smtClean="0">
                <a:solidFill>
                  <a:srgbClr val="0070C0"/>
                </a:solidFill>
                <a:latin typeface="Times New Roman" pitchFamily="18" charset="0"/>
                <a:cs typeface="Times New Roman" pitchFamily="18" charset="0"/>
              </a:rPr>
              <a:t>Debre Markos University</a:t>
            </a:r>
            <a:br>
              <a:rPr lang="en-US" sz="3200" dirty="0" smtClean="0">
                <a:solidFill>
                  <a:srgbClr val="0070C0"/>
                </a:solidFill>
                <a:latin typeface="Times New Roman" pitchFamily="18" charset="0"/>
                <a:cs typeface="Times New Roman" pitchFamily="18" charset="0"/>
              </a:rPr>
            </a:br>
            <a:r>
              <a:rPr lang="en-US" sz="3200" dirty="0" smtClean="0">
                <a:solidFill>
                  <a:srgbClr val="0070C0"/>
                </a:solidFill>
                <a:latin typeface="Times New Roman" pitchFamily="18" charset="0"/>
                <a:cs typeface="Times New Roman" pitchFamily="18" charset="0"/>
              </a:rPr>
              <a:t>College of natural and computational science</a:t>
            </a:r>
            <a:r>
              <a:rPr lang="en-US" sz="2800" dirty="0" smtClean="0">
                <a:solidFill>
                  <a:srgbClr val="0070C0"/>
                </a:solidFill>
                <a:latin typeface="Times New Roman" pitchFamily="18" charset="0"/>
                <a:cs typeface="Times New Roman" pitchFamily="18" charset="0"/>
              </a:rPr>
              <a:t/>
            </a:r>
            <a:br>
              <a:rPr lang="en-US" sz="2800" dirty="0" smtClean="0">
                <a:solidFill>
                  <a:srgbClr val="0070C0"/>
                </a:solidFill>
                <a:latin typeface="Times New Roman" pitchFamily="18" charset="0"/>
                <a:cs typeface="Times New Roman" pitchFamily="18" charset="0"/>
              </a:rPr>
            </a:br>
            <a:r>
              <a:rPr lang="en-US" sz="2800" dirty="0">
                <a:solidFill>
                  <a:srgbClr val="0070C0"/>
                </a:solidFill>
                <a:latin typeface="Times New Roman" pitchFamily="18" charset="0"/>
                <a:cs typeface="Times New Roman" pitchFamily="18" charset="0"/>
              </a:rPr>
              <a:t/>
            </a:r>
            <a:br>
              <a:rPr lang="en-US" sz="2800" dirty="0">
                <a:solidFill>
                  <a:srgbClr val="0070C0"/>
                </a:solidFill>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D3B56CCF-2E2F-4B3D-AA0A-12984FA6F2ED}" type="datetime1">
              <a:rPr lang="en-US" smtClean="0"/>
              <a:t>3/20/2020</a:t>
            </a:fld>
            <a:endParaRPr lang="en-US"/>
          </a:p>
        </p:txBody>
      </p:sp>
      <p:sp>
        <p:nvSpPr>
          <p:cNvPr id="3" name="Footer Placeholder 2"/>
          <p:cNvSpPr>
            <a:spLocks noGrp="1"/>
          </p:cNvSpPr>
          <p:nvPr>
            <p:ph type="ftr" sz="quarter" idx="11"/>
          </p:nvPr>
        </p:nvSpPr>
        <p:spPr/>
        <p:txBody>
          <a:bodyPr/>
          <a:lstStyle/>
          <a:p>
            <a:r>
              <a:rPr lang="en-US" smtClean="0"/>
              <a:t>Environmental chem</a:t>
            </a:r>
            <a:endParaRPr lang="en-US"/>
          </a:p>
        </p:txBody>
      </p:sp>
      <p:sp>
        <p:nvSpPr>
          <p:cNvPr id="7" name="Slide Number Placeholder 6"/>
          <p:cNvSpPr>
            <a:spLocks noGrp="1"/>
          </p:cNvSpPr>
          <p:nvPr>
            <p:ph type="sldNum" sz="quarter" idx="12"/>
          </p:nvPr>
        </p:nvSpPr>
        <p:spPr/>
        <p:txBody>
          <a:bodyPr/>
          <a:lstStyle/>
          <a:p>
            <a:fld id="{E549CD88-2F3E-440A-9131-230137832295}" type="slidenum">
              <a:rPr lang="en-US" smtClean="0"/>
              <a:t>1</a:t>
            </a:fld>
            <a:endParaRPr lang="en-US"/>
          </a:p>
        </p:txBody>
      </p:sp>
      <p:sp>
        <p:nvSpPr>
          <p:cNvPr id="5" name="Content Placeholder 4"/>
          <p:cNvSpPr>
            <a:spLocks noGrp="1"/>
          </p:cNvSpPr>
          <p:nvPr>
            <p:ph sz="quarter" idx="1"/>
          </p:nvPr>
        </p:nvSpPr>
        <p:spPr>
          <a:xfrm>
            <a:off x="457200" y="1676400"/>
            <a:ext cx="8229600" cy="4876800"/>
          </a:xfrm>
        </p:spPr>
        <p:txBody>
          <a:bodyPr>
            <a:normAutofit lnSpcReduction="10000"/>
          </a:bodyPr>
          <a:lstStyle/>
          <a:p>
            <a:pPr marL="0" indent="0" algn="ctr">
              <a:lnSpc>
                <a:spcPct val="160000"/>
              </a:lnSpc>
              <a:buNone/>
            </a:pPr>
            <a:r>
              <a:rPr lang="en-US" sz="3000" dirty="0" smtClean="0">
                <a:solidFill>
                  <a:srgbClr val="FF0000"/>
                </a:solidFill>
                <a:latin typeface="Times New Roman" pitchFamily="18" charset="0"/>
                <a:cs typeface="Times New Roman" pitchFamily="18" charset="0"/>
              </a:rPr>
              <a:t>Chemistry Department (3</a:t>
            </a:r>
            <a:r>
              <a:rPr lang="en-US" sz="3000" baseline="30000" dirty="0" smtClean="0">
                <a:solidFill>
                  <a:srgbClr val="FF0000"/>
                </a:solidFill>
                <a:latin typeface="Times New Roman" pitchFamily="18" charset="0"/>
                <a:cs typeface="Times New Roman" pitchFamily="18" charset="0"/>
              </a:rPr>
              <a:t>rd</a:t>
            </a:r>
            <a:r>
              <a:rPr lang="en-US" sz="3000" dirty="0" smtClean="0">
                <a:solidFill>
                  <a:srgbClr val="FF0000"/>
                </a:solidFill>
                <a:latin typeface="Times New Roman" pitchFamily="18" charset="0"/>
                <a:cs typeface="Times New Roman" pitchFamily="18" charset="0"/>
              </a:rPr>
              <a:t> year)</a:t>
            </a:r>
          </a:p>
          <a:p>
            <a:pPr marL="0" indent="0" algn="ctr">
              <a:lnSpc>
                <a:spcPct val="160000"/>
              </a:lnSpc>
              <a:buNone/>
            </a:pPr>
            <a:r>
              <a:rPr lang="en-US" sz="3000" dirty="0" smtClean="0">
                <a:solidFill>
                  <a:srgbClr val="FF0000"/>
                </a:solidFill>
                <a:latin typeface="Times New Roman" pitchFamily="18" charset="0"/>
                <a:cs typeface="Times New Roman" pitchFamily="18" charset="0"/>
              </a:rPr>
              <a:t>Environmental chemistry and toxicology (Chem3114)</a:t>
            </a:r>
          </a:p>
          <a:p>
            <a:pPr marL="0" indent="0" algn="ctr">
              <a:lnSpc>
                <a:spcPct val="160000"/>
              </a:lnSpc>
              <a:buNone/>
            </a:pPr>
            <a:r>
              <a:rPr lang="en-US" sz="3000" dirty="0" smtClean="0">
                <a:solidFill>
                  <a:srgbClr val="FF0000"/>
                </a:solidFill>
                <a:latin typeface="Times New Roman" pitchFamily="18" charset="0"/>
                <a:cs typeface="Times New Roman" pitchFamily="18" charset="0"/>
              </a:rPr>
              <a:t>Email:- minbaleend2009@gmail.com</a:t>
            </a:r>
          </a:p>
          <a:p>
            <a:pPr marL="0" indent="0" algn="ctr">
              <a:buNone/>
            </a:pPr>
            <a:endParaRPr lang="en-US" dirty="0"/>
          </a:p>
          <a:p>
            <a:pPr marL="0" indent="0" algn="ctr">
              <a:buNone/>
            </a:pPr>
            <a:endParaRPr lang="en-US" dirty="0" smtClean="0"/>
          </a:p>
          <a:p>
            <a:pPr marL="0" indent="0" algn="ctr">
              <a:buNone/>
            </a:pPr>
            <a:endParaRPr lang="en-US" dirty="0"/>
          </a:p>
          <a:p>
            <a:pPr marL="0" indent="0" algn="r">
              <a:buNone/>
            </a:pPr>
            <a:r>
              <a:rPr lang="en-US" sz="2800" b="1" i="1" dirty="0" smtClean="0">
                <a:latin typeface="Times New Roman" pitchFamily="18" charset="0"/>
                <a:cs typeface="Times New Roman" pitchFamily="18" charset="0"/>
              </a:rPr>
              <a:t>By</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Minbale</a:t>
            </a:r>
            <a:r>
              <a:rPr lang="en-US" sz="2800" dirty="0" smtClean="0">
                <a:latin typeface="Times New Roman" pitchFamily="18" charset="0"/>
                <a:cs typeface="Times New Roman" pitchFamily="18" charset="0"/>
              </a:rPr>
              <a:t> E.</a:t>
            </a:r>
          </a:p>
          <a:p>
            <a:pPr marL="0" indent="0" algn="ctr">
              <a:buNone/>
            </a:pPr>
            <a:endParaRPr lang="en-US" dirty="0"/>
          </a:p>
        </p:txBody>
      </p:sp>
    </p:spTree>
    <p:extLst>
      <p:ext uri="{BB962C8B-B14F-4D97-AF65-F5344CB8AC3E}">
        <p14:creationId xmlns:p14="http://schemas.microsoft.com/office/powerpoint/2010/main" val="393028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a:t>
            </a:fld>
            <a:endParaRPr lang="en-US"/>
          </a:p>
        </p:txBody>
      </p:sp>
      <p:pic>
        <p:nvPicPr>
          <p:cNvPr id="2050" name="Picture 2" descr="C:\Users\TOSHIBA\Desktop\mezmur\for geby gubay1\Daniel\photo\wallpeper\amazing_background-_desktop-_wallpaper.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382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202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lvl="2" algn="l" rtl="0">
              <a:spcBef>
                <a:spcPct val="0"/>
              </a:spcBef>
            </a:pPr>
            <a:r>
              <a:rPr lang="en-US" sz="2400" b="1" dirty="0" smtClean="0">
                <a:solidFill>
                  <a:srgbClr val="FF0000"/>
                </a:solidFill>
                <a:latin typeface="Segoe Print" pitchFamily="2" charset="0"/>
              </a:rPr>
              <a:t>3.2.6. Atmospheric water</a:t>
            </a:r>
            <a:endParaRPr lang="en-US" sz="4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100</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algn="just">
              <a:lnSpc>
                <a:spcPct val="150000"/>
              </a:lnSpc>
            </a:pPr>
            <a:r>
              <a:rPr lang="en-US" sz="2400" dirty="0" smtClean="0">
                <a:latin typeface="Times New Roman" pitchFamily="18" charset="0"/>
                <a:cs typeface="Times New Roman" pitchFamily="18" charset="0"/>
              </a:rPr>
              <a:t>The percentage of water in the atmosphere decreases rapidly with increasing altitude. </a:t>
            </a:r>
          </a:p>
          <a:p>
            <a:pPr algn="just">
              <a:lnSpc>
                <a:spcPct val="150000"/>
              </a:lnSpc>
            </a:pPr>
            <a:r>
              <a:rPr lang="en-US" sz="2400" dirty="0" smtClean="0">
                <a:latin typeface="Times New Roman" pitchFamily="18" charset="0"/>
                <a:cs typeface="Times New Roman" pitchFamily="18" charset="0"/>
              </a:rPr>
              <a:t>Clouds formed from water vapor reflect light from the sun and have a temperature-lowering effect. </a:t>
            </a:r>
          </a:p>
          <a:p>
            <a:pPr algn="just">
              <a:lnSpc>
                <a:spcPct val="150000"/>
              </a:lnSpc>
            </a:pPr>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ater vapor in the atmosphere acts as a kind of “</a:t>
            </a:r>
            <a:r>
              <a:rPr lang="en-US" sz="2400" dirty="0" smtClean="0">
                <a:solidFill>
                  <a:srgbClr val="0070C0"/>
                </a:solidFill>
                <a:latin typeface="Times New Roman" pitchFamily="18" charset="0"/>
                <a:cs typeface="Times New Roman" pitchFamily="18" charset="0"/>
              </a:rPr>
              <a:t>blanket</a:t>
            </a:r>
            <a:r>
              <a:rPr lang="en-US" sz="2400" dirty="0" smtClean="0">
                <a:latin typeface="Times New Roman" pitchFamily="18" charset="0"/>
                <a:cs typeface="Times New Roman" pitchFamily="18" charset="0"/>
              </a:rPr>
              <a:t>” at night, retaining heat from the earth’s surface by absorption of infrared radiation. </a:t>
            </a:r>
          </a:p>
          <a:p>
            <a:pPr algn="just">
              <a:lnSpc>
                <a:spcPct val="150000"/>
              </a:lnSpc>
            </a:pPr>
            <a:r>
              <a:rPr lang="en-US" sz="2400" dirty="0">
                <a:latin typeface="Times New Roman" pitchFamily="18" charset="0"/>
                <a:cs typeface="Times New Roman" pitchFamily="18" charset="0"/>
              </a:rPr>
              <a:t>The cold </a:t>
            </a:r>
            <a:r>
              <a:rPr lang="en-US" sz="2400" dirty="0" err="1">
                <a:latin typeface="Times New Roman" pitchFamily="18" charset="0"/>
                <a:cs typeface="Times New Roman" pitchFamily="18" charset="0"/>
              </a:rPr>
              <a:t>tropopause</a:t>
            </a:r>
            <a:r>
              <a:rPr lang="en-US" sz="2400" dirty="0">
                <a:latin typeface="Times New Roman" pitchFamily="18" charset="0"/>
                <a:cs typeface="Times New Roman" pitchFamily="18" charset="0"/>
              </a:rPr>
              <a:t> serves as a barrier to the movement of water into the stratosphere.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683051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101</a:t>
            </a:fld>
            <a:endParaRPr lang="en-US"/>
          </a:p>
        </p:txBody>
      </p:sp>
      <p:sp>
        <p:nvSpPr>
          <p:cNvPr id="6" name="Content Placeholder 5"/>
          <p:cNvSpPr>
            <a:spLocks noGrp="1"/>
          </p:cNvSpPr>
          <p:nvPr>
            <p:ph sz="quarter" idx="1"/>
          </p:nvPr>
        </p:nvSpPr>
        <p:spPr>
          <a:xfrm>
            <a:off x="152400" y="609600"/>
            <a:ext cx="8839200" cy="6019800"/>
          </a:xfrm>
        </p:spPr>
        <p:txBody>
          <a:bodyPr>
            <a:normAutofit/>
          </a:bodyPr>
          <a:lstStyle/>
          <a:p>
            <a:pPr algn="just">
              <a:lnSpc>
                <a:spcPct val="150000"/>
              </a:lnSpc>
            </a:pPr>
            <a:r>
              <a:rPr lang="en-US" sz="2400" dirty="0">
                <a:latin typeface="Times New Roman" pitchFamily="18" charset="0"/>
                <a:cs typeface="Times New Roman" pitchFamily="18" charset="0"/>
              </a:rPr>
              <a:t>Thus, little water is transferred from the troposphere to the </a:t>
            </a:r>
            <a:r>
              <a:rPr lang="en-US" sz="2400" dirty="0">
                <a:solidFill>
                  <a:srgbClr val="0070C0"/>
                </a:solidFill>
                <a:latin typeface="Times New Roman" pitchFamily="18" charset="0"/>
                <a:cs typeface="Times New Roman" pitchFamily="18" charset="0"/>
              </a:rPr>
              <a:t>stratosphere</a:t>
            </a:r>
            <a:r>
              <a:rPr lang="en-US" sz="2400" dirty="0">
                <a:latin typeface="Times New Roman" pitchFamily="18" charset="0"/>
                <a:cs typeface="Times New Roman" pitchFamily="18" charset="0"/>
              </a:rPr>
              <a:t>, and the main source of water in the stratosphere is the photochemical oxidation of methane</a:t>
            </a:r>
            <a:r>
              <a:rPr lang="en-US" sz="2400" dirty="0" smtClean="0">
                <a:latin typeface="Times New Roman" pitchFamily="18" charset="0"/>
                <a:cs typeface="Times New Roman" pitchFamily="18" charset="0"/>
              </a:rPr>
              <a:t>:</a:t>
            </a:r>
          </a:p>
          <a:p>
            <a:endParaRPr lang="en-US" sz="2400" dirty="0"/>
          </a:p>
          <a:p>
            <a:endParaRPr lang="en-US" sz="2400" dirty="0" smtClean="0"/>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water thus produced serves as a source of stratospheric hydroxyl radical as shown by the following reaction:</a:t>
            </a:r>
          </a:p>
          <a:p>
            <a:endParaRPr lang="en-US" sz="2400" dirty="0" smtClean="0"/>
          </a:p>
          <a:p>
            <a:endParaRPr lang="en-US" sz="2400" dirty="0"/>
          </a:p>
          <a:p>
            <a:endParaRPr lang="en-US" sz="2400" dirty="0"/>
          </a:p>
        </p:txBody>
      </p:sp>
      <p:pic>
        <p:nvPicPr>
          <p:cNvPr id="7" name="Picture 6"/>
          <p:cNvPicPr/>
          <p:nvPr/>
        </p:nvPicPr>
        <p:blipFill>
          <a:blip r:embed="rId2"/>
          <a:stretch>
            <a:fillRect/>
          </a:stretch>
        </p:blipFill>
        <p:spPr>
          <a:xfrm>
            <a:off x="1752600" y="2971800"/>
            <a:ext cx="4114800" cy="381000"/>
          </a:xfrm>
          <a:prstGeom prst="rect">
            <a:avLst/>
          </a:prstGeom>
        </p:spPr>
      </p:pic>
      <p:pic>
        <p:nvPicPr>
          <p:cNvPr id="8" name="Picture 7"/>
          <p:cNvPicPr/>
          <p:nvPr/>
        </p:nvPicPr>
        <p:blipFill>
          <a:blip r:embed="rId3"/>
          <a:stretch>
            <a:fillRect/>
          </a:stretch>
        </p:blipFill>
        <p:spPr>
          <a:xfrm>
            <a:off x="2586990" y="5334000"/>
            <a:ext cx="2446020" cy="457200"/>
          </a:xfrm>
          <a:prstGeom prst="rect">
            <a:avLst/>
          </a:prstGeom>
        </p:spPr>
      </p:pic>
    </p:spTree>
    <p:extLst>
      <p:ext uri="{BB962C8B-B14F-4D97-AF65-F5344CB8AC3E}">
        <p14:creationId xmlns:p14="http://schemas.microsoft.com/office/powerpoint/2010/main" val="15756764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lvl="1" algn="l" rtl="0">
              <a:spcBef>
                <a:spcPct val="0"/>
              </a:spcBef>
            </a:pPr>
            <a:r>
              <a:rPr lang="en-US" sz="2800" b="1" dirty="0" smtClean="0">
                <a:solidFill>
                  <a:srgbClr val="FF0000"/>
                </a:solidFill>
                <a:latin typeface="Segoe Print" pitchFamily="2" charset="0"/>
              </a:rPr>
              <a:t>3.3. Air quality</a:t>
            </a:r>
            <a:endParaRPr lang="en-US" sz="4800"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102</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algn="just">
              <a:lnSpc>
                <a:spcPct val="150000"/>
              </a:lnSpc>
            </a:pPr>
            <a:r>
              <a:rPr lang="en-US" sz="2400" dirty="0">
                <a:latin typeface="Times New Roman" pitchFamily="18" charset="0"/>
                <a:cs typeface="Times New Roman" pitchFamily="18" charset="0"/>
              </a:rPr>
              <a:t>Ambient  air  quality  is  defined  as  the  physical  and  chemical </a:t>
            </a:r>
            <a:r>
              <a:rPr lang="en-US" sz="2400" dirty="0">
                <a:solidFill>
                  <a:srgbClr val="FF0000"/>
                </a:solidFill>
                <a:latin typeface="Times New Roman" pitchFamily="18" charset="0"/>
                <a:cs typeface="Times New Roman" pitchFamily="18" charset="0"/>
              </a:rPr>
              <a:t>measure  of  pollutant  concentrations  </a:t>
            </a:r>
            <a:r>
              <a:rPr lang="en-US" sz="2400" dirty="0">
                <a:latin typeface="Times New Roman" pitchFamily="18" charset="0"/>
                <a:cs typeface="Times New Roman" pitchFamily="18" charset="0"/>
              </a:rPr>
              <a:t>in  the  ambient atmosphere  to  which  the  general  population  will  be exposed.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Air quality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affected by pollutants emitted by numerous sources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These  </a:t>
            </a:r>
            <a:r>
              <a:rPr lang="en-US" sz="2400" b="1" dirty="0">
                <a:latin typeface="Times New Roman" pitchFamily="18" charset="0"/>
                <a:cs typeface="Times New Roman" pitchFamily="18" charset="0"/>
              </a:rPr>
              <a:t>sources</a:t>
            </a:r>
            <a:r>
              <a:rPr lang="en-US" sz="2400" dirty="0">
                <a:latin typeface="Times New Roman" pitchFamily="18" charset="0"/>
                <a:cs typeface="Times New Roman" pitchFamily="18" charset="0"/>
              </a:rPr>
              <a:t>  include  power  generation  activities, </a:t>
            </a:r>
            <a:r>
              <a:rPr lang="en-US" sz="2400" dirty="0">
                <a:solidFill>
                  <a:srgbClr val="0070C0"/>
                </a:solidFill>
                <a:latin typeface="Times New Roman" pitchFamily="18" charset="0"/>
                <a:cs typeface="Times New Roman" pitchFamily="18" charset="0"/>
              </a:rPr>
              <a:t>industrial  processes,  waste  disposal,  transportation  </a:t>
            </a:r>
            <a:r>
              <a:rPr lang="en-US" sz="2400" dirty="0" smtClean="0">
                <a:solidFill>
                  <a:srgbClr val="0070C0"/>
                </a:solidFill>
                <a:latin typeface="Times New Roman" pitchFamily="18" charset="0"/>
                <a:cs typeface="Times New Roman" pitchFamily="18" charset="0"/>
              </a:rPr>
              <a:t>(vehicles</a:t>
            </a:r>
            <a:r>
              <a:rPr lang="en-US" sz="2400" dirty="0">
                <a:solidFill>
                  <a:srgbClr val="0070C0"/>
                </a:solidFill>
                <a:latin typeface="Times New Roman" pitchFamily="18" charset="0"/>
                <a:cs typeface="Times New Roman" pitchFamily="18" charset="0"/>
              </a:rPr>
              <a:t>), biomass burning, domestic fuel burning, landfill sites, waste water treatment and agriculture.</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781140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pPr lvl="1" algn="l" rtl="0">
              <a:spcBef>
                <a:spcPct val="0"/>
              </a:spcBef>
            </a:pPr>
            <a:r>
              <a:rPr lang="en-US" sz="2400" b="1" dirty="0" smtClean="0">
                <a:solidFill>
                  <a:srgbClr val="FF0000"/>
                </a:solidFill>
                <a:latin typeface="Segoe Print" pitchFamily="2" charset="0"/>
              </a:rPr>
              <a:t>3.4. Nature </a:t>
            </a:r>
            <a:r>
              <a:rPr lang="en-US" sz="2400" b="1" dirty="0">
                <a:solidFill>
                  <a:srgbClr val="FF0000"/>
                </a:solidFill>
                <a:latin typeface="Segoe Print" pitchFamily="2" charset="0"/>
              </a:rPr>
              <a:t>and classification of air </a:t>
            </a:r>
            <a:r>
              <a:rPr lang="en-US" sz="2400" b="1" dirty="0" smtClean="0">
                <a:solidFill>
                  <a:srgbClr val="FF0000"/>
                </a:solidFill>
                <a:latin typeface="Segoe Print" pitchFamily="2" charset="0"/>
              </a:rPr>
              <a:t>pollutants</a:t>
            </a:r>
            <a:endParaRPr lang="en-US" sz="44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103</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marL="0" lvl="2" indent="0" algn="just">
              <a:spcBef>
                <a:spcPts val="580"/>
              </a:spcBef>
              <a:buClr>
                <a:schemeClr val="accent1"/>
              </a:buClr>
              <a:buNone/>
            </a:pPr>
            <a:r>
              <a:rPr lang="en-US" sz="2800" dirty="0" smtClean="0">
                <a:solidFill>
                  <a:srgbClr val="0070C0"/>
                </a:solidFill>
                <a:latin typeface="Times New Roman" pitchFamily="18" charset="0"/>
                <a:cs typeface="Times New Roman" pitchFamily="18" charset="0"/>
              </a:rPr>
              <a:t>3.4.1. Gaseous </a:t>
            </a:r>
            <a:r>
              <a:rPr lang="en-US" sz="2800" dirty="0">
                <a:solidFill>
                  <a:srgbClr val="0070C0"/>
                </a:solidFill>
                <a:latin typeface="Times New Roman" pitchFamily="18" charset="0"/>
                <a:cs typeface="Times New Roman" pitchFamily="18" charset="0"/>
              </a:rPr>
              <a:t>inorganic air </a:t>
            </a:r>
            <a:r>
              <a:rPr lang="en-US" sz="2800" dirty="0" smtClean="0">
                <a:solidFill>
                  <a:srgbClr val="0070C0"/>
                </a:solidFill>
                <a:latin typeface="Times New Roman" pitchFamily="18" charset="0"/>
                <a:cs typeface="Times New Roman" pitchFamily="18" charset="0"/>
              </a:rPr>
              <a:t>pollutants</a:t>
            </a:r>
          </a:p>
          <a:p>
            <a:pPr marL="457200" lvl="2" indent="-457200" algn="just">
              <a:lnSpc>
                <a:spcPct val="150000"/>
              </a:lnSpc>
              <a:spcBef>
                <a:spcPts val="580"/>
              </a:spcBef>
              <a:buClr>
                <a:schemeClr val="accent1"/>
              </a:buClr>
            </a:pPr>
            <a:r>
              <a:rPr lang="en-US" sz="2400" dirty="0">
                <a:latin typeface="Times New Roman" pitchFamily="18" charset="0"/>
                <a:cs typeface="Times New Roman" pitchFamily="18" charset="0"/>
              </a:rPr>
              <a:t>A number of gaseous inorganic pollutants enter the atmosphere as the result of human activities. </a:t>
            </a:r>
            <a:endParaRPr lang="en-US" sz="2400" dirty="0" smtClean="0">
              <a:latin typeface="Times New Roman" pitchFamily="18" charset="0"/>
              <a:cs typeface="Times New Roman" pitchFamily="18" charset="0"/>
            </a:endParaRPr>
          </a:p>
          <a:p>
            <a:pPr marL="457200" lvl="2" indent="-457200" algn="just">
              <a:lnSpc>
                <a:spcPct val="150000"/>
              </a:lnSpc>
              <a:spcBef>
                <a:spcPts val="580"/>
              </a:spcBef>
              <a:buClr>
                <a:schemeClr val="accent1"/>
              </a:buClr>
            </a:pPr>
            <a:r>
              <a:rPr lang="en-US" sz="2400" dirty="0">
                <a:latin typeface="Times New Roman" pitchFamily="18" charset="0"/>
                <a:cs typeface="Times New Roman" pitchFamily="18" charset="0"/>
              </a:rPr>
              <a:t>Those added in the greatest quantities are CO, SO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NO, and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lvl="2" indent="-457200" algn="just">
              <a:lnSpc>
                <a:spcPct val="150000"/>
              </a:lnSpc>
              <a:spcBef>
                <a:spcPts val="580"/>
              </a:spcBef>
              <a:buClr>
                <a:schemeClr val="accent1"/>
              </a:buClr>
            </a:pPr>
            <a:r>
              <a:rPr lang="en-US" sz="2400" dirty="0" smtClean="0">
                <a:latin typeface="Times New Roman" pitchFamily="18" charset="0"/>
                <a:cs typeface="Times New Roman" pitchFamily="18" charset="0"/>
              </a:rPr>
              <a:t>Other </a:t>
            </a:r>
            <a:r>
              <a:rPr lang="en-US" sz="2400" dirty="0">
                <a:latin typeface="Times New Roman" pitchFamily="18" charset="0"/>
                <a:cs typeface="Times New Roman" pitchFamily="18" charset="0"/>
              </a:rPr>
              <a:t>inorganic pollutant gases include NH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r>
              <a:rPr lang="en-US" sz="2400" baseline="-25000" dirty="0">
                <a:latin typeface="Times New Roman" pitchFamily="18" charset="0"/>
                <a:cs typeface="Times New Roman" pitchFamily="18" charset="0"/>
              </a:rPr>
              <a:t>5</a:t>
            </a:r>
            <a:r>
              <a:rPr lang="en-US" sz="2400" dirty="0">
                <a:latin typeface="Times New Roman" pitchFamily="18" charset="0"/>
                <a:cs typeface="Times New Roman" pitchFamily="18" charset="0"/>
              </a:rPr>
              <a:t>,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S, Cl</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and HF</a:t>
            </a:r>
            <a:r>
              <a:rPr lang="en-US" sz="2400" dirty="0" smtClean="0">
                <a:latin typeface="Times New Roman" pitchFamily="18" charset="0"/>
                <a:cs typeface="Times New Roman" pitchFamily="18" charset="0"/>
              </a:rPr>
              <a:t>.</a:t>
            </a:r>
          </a:p>
          <a:p>
            <a:pPr marL="0" lvl="2" indent="0" algn="just">
              <a:lnSpc>
                <a:spcPct val="150000"/>
              </a:lnSpc>
              <a:spcBef>
                <a:spcPts val="580"/>
              </a:spcBef>
              <a:buClr>
                <a:schemeClr val="accent1"/>
              </a:buClr>
              <a:buNone/>
            </a:pPr>
            <a:r>
              <a:rPr lang="en-US" sz="2400" dirty="0" smtClean="0">
                <a:solidFill>
                  <a:srgbClr val="0070C0"/>
                </a:solidFill>
                <a:latin typeface="Times New Roman" pitchFamily="18" charset="0"/>
                <a:cs typeface="Times New Roman" pitchFamily="18" charset="0"/>
              </a:rPr>
              <a:t>1. </a:t>
            </a:r>
            <a:r>
              <a:rPr lang="en-US" sz="2400" dirty="0">
                <a:solidFill>
                  <a:srgbClr val="0070C0"/>
                </a:solidFill>
                <a:latin typeface="Times New Roman" pitchFamily="18" charset="0"/>
                <a:cs typeface="Times New Roman" pitchFamily="18" charset="0"/>
              </a:rPr>
              <a:t>Production and control of carbon monoxide</a:t>
            </a:r>
          </a:p>
          <a:p>
            <a:pPr marL="457200" lvl="2" indent="-457200" algn="just">
              <a:lnSpc>
                <a:spcPct val="150000"/>
              </a:lnSpc>
              <a:spcBef>
                <a:spcPts val="580"/>
              </a:spcBef>
              <a:buClr>
                <a:schemeClr val="accent1"/>
              </a:buClr>
            </a:pPr>
            <a:r>
              <a:rPr lang="en-US" sz="2400" dirty="0">
                <a:latin typeface="Times New Roman" pitchFamily="18" charset="0"/>
                <a:cs typeface="Times New Roman" pitchFamily="18" charset="0"/>
              </a:rPr>
              <a:t>Carbon monoxide, CO, causes problems in cases of locally high concentrations because of its </a:t>
            </a:r>
            <a:r>
              <a:rPr lang="en-US" sz="2400" dirty="0">
                <a:solidFill>
                  <a:srgbClr val="0070C0"/>
                </a:solidFill>
                <a:latin typeface="Times New Roman" pitchFamily="18" charset="0"/>
                <a:cs typeface="Times New Roman" pitchFamily="18" charset="0"/>
              </a:rPr>
              <a:t>toxicity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lvl="2" indent="-457200" algn="just">
              <a:lnSpc>
                <a:spcPct val="150000"/>
              </a:lnSpc>
              <a:spcBef>
                <a:spcPts val="580"/>
              </a:spcBef>
              <a:buClr>
                <a:schemeClr val="accent1"/>
              </a:buClr>
            </a:pPr>
            <a:endParaRPr lang="en-US" sz="2400" dirty="0">
              <a:solidFill>
                <a:srgbClr val="0070C0"/>
              </a:solidFill>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092342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104</a:t>
            </a:fld>
            <a:endParaRPr lang="en-US"/>
          </a:p>
        </p:txBody>
      </p:sp>
      <p:sp>
        <p:nvSpPr>
          <p:cNvPr id="6" name="Content Placeholder 5"/>
          <p:cNvSpPr>
            <a:spLocks noGrp="1"/>
          </p:cNvSpPr>
          <p:nvPr>
            <p:ph sz="quarter" idx="1"/>
          </p:nvPr>
        </p:nvSpPr>
        <p:spPr>
          <a:xfrm>
            <a:off x="228600" y="609600"/>
            <a:ext cx="8686800" cy="6096000"/>
          </a:xfrm>
        </p:spPr>
        <p:txBody>
          <a:bodyPr>
            <a:normAutofit/>
          </a:bodyPr>
          <a:lstStyle/>
          <a:p>
            <a:pPr marL="274320" lvl="2" indent="-274320" algn="just">
              <a:lnSpc>
                <a:spcPct val="150000"/>
              </a:lnSpc>
              <a:spcBef>
                <a:spcPts val="580"/>
              </a:spcBef>
              <a:buClr>
                <a:schemeClr val="accent1"/>
              </a:buClr>
            </a:pPr>
            <a:r>
              <a:rPr lang="en-US" sz="2400" dirty="0">
                <a:latin typeface="Times New Roman" pitchFamily="18" charset="0"/>
                <a:cs typeface="Times New Roman" pitchFamily="18" charset="0"/>
              </a:rPr>
              <a:t>It shows a positive correlation with the density of vehicular traffic, and a negative correlation with wind speed. </a:t>
            </a:r>
          </a:p>
          <a:p>
            <a:pPr algn="just">
              <a:lnSpc>
                <a:spcPct val="150000"/>
              </a:lnSpc>
            </a:pPr>
            <a:r>
              <a:rPr lang="en-US" sz="2400" dirty="0" smtClean="0">
                <a:latin typeface="Times New Roman" pitchFamily="18" charset="0"/>
                <a:cs typeface="Times New Roman" pitchFamily="18" charset="0"/>
              </a:rPr>
              <a:t>Carbon </a:t>
            </a:r>
            <a:r>
              <a:rPr lang="en-US" sz="2400" dirty="0">
                <a:latin typeface="Times New Roman" pitchFamily="18" charset="0"/>
                <a:cs typeface="Times New Roman" pitchFamily="18" charset="0"/>
              </a:rPr>
              <a:t>monoxide emissions may be </a:t>
            </a:r>
            <a:r>
              <a:rPr lang="en-US" sz="2400" dirty="0">
                <a:solidFill>
                  <a:srgbClr val="0070C0"/>
                </a:solidFill>
                <a:latin typeface="Times New Roman" pitchFamily="18" charset="0"/>
                <a:cs typeface="Times New Roman" pitchFamily="18" charset="0"/>
              </a:rPr>
              <a:t>lowered by </a:t>
            </a:r>
            <a:r>
              <a:rPr lang="en-US" sz="2400" dirty="0">
                <a:latin typeface="Times New Roman" pitchFamily="18" charset="0"/>
                <a:cs typeface="Times New Roman" pitchFamily="18" charset="0"/>
              </a:rPr>
              <a:t>employing a </a:t>
            </a:r>
            <a:r>
              <a:rPr lang="en-US" sz="2400" dirty="0">
                <a:solidFill>
                  <a:srgbClr val="0070C0"/>
                </a:solidFill>
                <a:latin typeface="Times New Roman" pitchFamily="18" charset="0"/>
                <a:cs typeface="Times New Roman" pitchFamily="18" charset="0"/>
              </a:rPr>
              <a:t>leaner air-fuel </a:t>
            </a:r>
            <a:r>
              <a:rPr lang="en-US" sz="2400" dirty="0" smtClean="0">
                <a:solidFill>
                  <a:srgbClr val="0070C0"/>
                </a:solidFill>
                <a:latin typeface="Times New Roman" pitchFamily="18" charset="0"/>
                <a:cs typeface="Times New Roman" pitchFamily="18" charset="0"/>
              </a:rPr>
              <a:t>mixture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It is generally agreed that carbon monoxide is </a:t>
            </a:r>
            <a:r>
              <a:rPr lang="en-US" sz="2400" dirty="0">
                <a:solidFill>
                  <a:srgbClr val="0070C0"/>
                </a:solidFill>
                <a:latin typeface="Times New Roman" pitchFamily="18" charset="0"/>
                <a:cs typeface="Times New Roman" pitchFamily="18" charset="0"/>
              </a:rPr>
              <a:t>removed</a:t>
            </a:r>
            <a:r>
              <a:rPr lang="en-US" sz="2400" dirty="0">
                <a:latin typeface="Times New Roman" pitchFamily="18" charset="0"/>
                <a:cs typeface="Times New Roman" pitchFamily="18" charset="0"/>
              </a:rPr>
              <a:t> from the atmosphere by reaction with hydroxyl radical, </a:t>
            </a:r>
            <a:r>
              <a:rPr lang="en-US" sz="2400" dirty="0">
                <a:solidFill>
                  <a:srgbClr val="0070C0"/>
                </a:solidFill>
                <a:latin typeface="Times New Roman" pitchFamily="18" charset="0"/>
                <a:cs typeface="Times New Roman" pitchFamily="18" charset="0"/>
              </a:rPr>
              <a:t>HO</a:t>
            </a:r>
            <a:r>
              <a:rPr lang="en-US" sz="2400" dirty="0" smtClean="0">
                <a:solidFill>
                  <a:srgbClr val="0070C0"/>
                </a:solidFill>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914274" y="4267200"/>
            <a:ext cx="2276476" cy="204788"/>
          </a:xfrm>
          <a:prstGeom prst="rect">
            <a:avLst/>
          </a:prstGeom>
        </p:spPr>
      </p:pic>
      <p:pic>
        <p:nvPicPr>
          <p:cNvPr id="8" name="Picture 7"/>
          <p:cNvPicPr/>
          <p:nvPr/>
        </p:nvPicPr>
        <p:blipFill>
          <a:blip r:embed="rId3"/>
          <a:stretch>
            <a:fillRect/>
          </a:stretch>
        </p:blipFill>
        <p:spPr>
          <a:xfrm>
            <a:off x="2879638" y="4724400"/>
            <a:ext cx="2729288" cy="190500"/>
          </a:xfrm>
          <a:prstGeom prst="rect">
            <a:avLst/>
          </a:prstGeom>
        </p:spPr>
      </p:pic>
      <p:pic>
        <p:nvPicPr>
          <p:cNvPr id="9" name="Picture 8"/>
          <p:cNvPicPr/>
          <p:nvPr/>
        </p:nvPicPr>
        <p:blipFill>
          <a:blip r:embed="rId4"/>
          <a:stretch>
            <a:fillRect/>
          </a:stretch>
        </p:blipFill>
        <p:spPr>
          <a:xfrm>
            <a:off x="2914274" y="5181600"/>
            <a:ext cx="2729288" cy="729904"/>
          </a:xfrm>
          <a:prstGeom prst="rect">
            <a:avLst/>
          </a:prstGeom>
        </p:spPr>
      </p:pic>
      <p:pic>
        <p:nvPicPr>
          <p:cNvPr id="10" name="Picture 9"/>
          <p:cNvPicPr/>
          <p:nvPr/>
        </p:nvPicPr>
        <p:blipFill>
          <a:blip r:embed="rId5"/>
          <a:stretch>
            <a:fillRect/>
          </a:stretch>
        </p:blipFill>
        <p:spPr>
          <a:xfrm>
            <a:off x="3057524" y="6019800"/>
            <a:ext cx="2551402" cy="190500"/>
          </a:xfrm>
          <a:prstGeom prst="rect">
            <a:avLst/>
          </a:prstGeom>
        </p:spPr>
      </p:pic>
    </p:spTree>
    <p:extLst>
      <p:ext uri="{BB962C8B-B14F-4D97-AF65-F5344CB8AC3E}">
        <p14:creationId xmlns:p14="http://schemas.microsoft.com/office/powerpoint/2010/main" val="4421343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105</a:t>
            </a:fld>
            <a:endParaRPr lang="en-US"/>
          </a:p>
        </p:txBody>
      </p:sp>
      <p:sp>
        <p:nvSpPr>
          <p:cNvPr id="6" name="Content Placeholder 5"/>
          <p:cNvSpPr>
            <a:spLocks noGrp="1"/>
          </p:cNvSpPr>
          <p:nvPr>
            <p:ph sz="quarter" idx="1"/>
          </p:nvPr>
        </p:nvSpPr>
        <p:spPr>
          <a:xfrm>
            <a:off x="228600" y="533400"/>
            <a:ext cx="8686800" cy="6172200"/>
          </a:xfrm>
        </p:spPr>
        <p:txBody>
          <a:bodyPr>
            <a:normAutofit/>
          </a:bodyPr>
          <a:lstStyle/>
          <a:p>
            <a:pPr marL="0" lvl="0" indent="0" algn="just">
              <a:buNone/>
            </a:pPr>
            <a:r>
              <a:rPr lang="en-US" sz="2400" dirty="0" smtClean="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Sulfur dioxide sources and the sulfur </a:t>
            </a:r>
            <a:r>
              <a:rPr lang="en-US" sz="2400" dirty="0" smtClean="0">
                <a:solidFill>
                  <a:srgbClr val="0070C0"/>
                </a:solidFill>
                <a:latin typeface="Times New Roman" pitchFamily="18" charset="0"/>
                <a:cs typeface="Times New Roman" pitchFamily="18" charset="0"/>
              </a:rPr>
              <a:t>cycle</a:t>
            </a:r>
          </a:p>
          <a:p>
            <a:pPr algn="just">
              <a:lnSpc>
                <a:spcPct val="150000"/>
              </a:lnSpc>
            </a:pPr>
            <a:r>
              <a:rPr lang="en-US" sz="2400" dirty="0" smtClean="0">
                <a:latin typeface="Times New Roman" pitchFamily="18" charset="0"/>
                <a:cs typeface="Times New Roman" pitchFamily="18" charset="0"/>
              </a:rPr>
              <a:t>Sulfur enters </a:t>
            </a:r>
            <a:r>
              <a:rPr lang="en-US" sz="2400" dirty="0">
                <a:latin typeface="Times New Roman" pitchFamily="18" charset="0"/>
                <a:cs typeface="Times New Roman" pitchFamily="18" charset="0"/>
              </a:rPr>
              <a:t>the atmosphere largely as SO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and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S from </a:t>
            </a:r>
            <a:r>
              <a:rPr lang="en-US" sz="2400" dirty="0">
                <a:solidFill>
                  <a:srgbClr val="0070C0"/>
                </a:solidFill>
                <a:latin typeface="Times New Roman" pitchFamily="18" charset="0"/>
                <a:cs typeface="Times New Roman" pitchFamily="18" charset="0"/>
              </a:rPr>
              <a:t>volcanoes</a:t>
            </a:r>
            <a:r>
              <a:rPr lang="en-US" sz="2400" dirty="0">
                <a:latin typeface="Times New Roman" pitchFamily="18" charset="0"/>
                <a:cs typeface="Times New Roman" pitchFamily="18" charset="0"/>
              </a:rPr>
              <a:t>, and as (CH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S and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S from the </a:t>
            </a:r>
            <a:r>
              <a:rPr lang="en-US" sz="2400" dirty="0">
                <a:solidFill>
                  <a:srgbClr val="0070C0"/>
                </a:solidFill>
                <a:latin typeface="Times New Roman" pitchFamily="18" charset="0"/>
                <a:cs typeface="Times New Roman" pitchFamily="18" charset="0"/>
              </a:rPr>
              <a:t>biological decay </a:t>
            </a:r>
            <a:r>
              <a:rPr lang="en-US" sz="2400" dirty="0">
                <a:latin typeface="Times New Roman" pitchFamily="18" charset="0"/>
                <a:cs typeface="Times New Roman" pitchFamily="18" charset="0"/>
              </a:rPr>
              <a:t>of organic matter and reduction of sulfate.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Any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S that does get into the atmosphere is converted rapidly to SO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by the following overall process:</a:t>
            </a:r>
            <a:endParaRPr lang="en-US" sz="2400" dirty="0">
              <a:solidFill>
                <a:srgbClr val="0070C0"/>
              </a:solidFill>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initial reaction is hydrogen ion abstraction by hydroxyl radical, followed by the following two reactions to give SO</a:t>
            </a:r>
            <a:r>
              <a:rPr lang="en-US" sz="2400" baseline="-25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marL="0" indent="0" algn="just">
              <a:lnSpc>
                <a:spcPct val="150000"/>
              </a:lnSpc>
              <a:buNone/>
            </a:pPr>
            <a:endParaRPr lang="en-US" sz="2400" dirty="0">
              <a:solidFill>
                <a:srgbClr val="0070C0"/>
              </a:solidFill>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970628" y="3826412"/>
            <a:ext cx="3429000" cy="304800"/>
          </a:xfrm>
          <a:prstGeom prst="rect">
            <a:avLst/>
          </a:prstGeom>
        </p:spPr>
      </p:pic>
      <p:pic>
        <p:nvPicPr>
          <p:cNvPr id="8" name="Picture 7"/>
          <p:cNvPicPr/>
          <p:nvPr/>
        </p:nvPicPr>
        <p:blipFill>
          <a:blip r:embed="rId3"/>
          <a:stretch>
            <a:fillRect/>
          </a:stretch>
        </p:blipFill>
        <p:spPr>
          <a:xfrm>
            <a:off x="2133601" y="5261264"/>
            <a:ext cx="2854902" cy="301336"/>
          </a:xfrm>
          <a:prstGeom prst="rect">
            <a:avLst/>
          </a:prstGeom>
        </p:spPr>
      </p:pic>
      <p:pic>
        <p:nvPicPr>
          <p:cNvPr id="9" name="Picture 8"/>
          <p:cNvPicPr/>
          <p:nvPr/>
        </p:nvPicPr>
        <p:blipFill>
          <a:blip r:embed="rId4"/>
          <a:stretch>
            <a:fillRect/>
          </a:stretch>
        </p:blipFill>
        <p:spPr>
          <a:xfrm>
            <a:off x="2321070" y="5611956"/>
            <a:ext cx="3048000" cy="708313"/>
          </a:xfrm>
          <a:prstGeom prst="rect">
            <a:avLst/>
          </a:prstGeom>
        </p:spPr>
      </p:pic>
    </p:spTree>
    <p:extLst>
      <p:ext uri="{BB962C8B-B14F-4D97-AF65-F5344CB8AC3E}">
        <p14:creationId xmlns:p14="http://schemas.microsoft.com/office/powerpoint/2010/main" val="29239122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106</a:t>
            </a:fld>
            <a:endParaRPr lang="en-US"/>
          </a:p>
        </p:txBody>
      </p:sp>
      <p:sp>
        <p:nvSpPr>
          <p:cNvPr id="6" name="Content Placeholder 5"/>
          <p:cNvSpPr>
            <a:spLocks noGrp="1"/>
          </p:cNvSpPr>
          <p:nvPr>
            <p:ph sz="quarter" idx="1"/>
          </p:nvPr>
        </p:nvSpPr>
        <p:spPr>
          <a:xfrm>
            <a:off x="228600" y="6096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Approximately half of the sulfur in coal is in some form of pyrite, FeS</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and the other half is organic sulfur.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Essentially all of the sulfur is converted to SO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and only 1 or 2% to SO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a:t>
            </a:r>
          </a:p>
          <a:p>
            <a:pPr algn="just">
              <a:lnSpc>
                <a:spcPct val="150000"/>
              </a:lnSpc>
            </a:pPr>
            <a:r>
              <a:rPr lang="en-US" sz="2400"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ow </a:t>
            </a:r>
            <a:r>
              <a:rPr lang="en-US" sz="2400" dirty="0">
                <a:latin typeface="Times New Roman" pitchFamily="18" charset="0"/>
                <a:cs typeface="Times New Roman" pitchFamily="18" charset="0"/>
              </a:rPr>
              <a:t>levels of </a:t>
            </a:r>
            <a:r>
              <a:rPr lang="en-US" sz="2400" dirty="0">
                <a:solidFill>
                  <a:srgbClr val="0070C0"/>
                </a:solidFill>
                <a:latin typeface="Times New Roman" pitchFamily="18" charset="0"/>
                <a:cs typeface="Times New Roman" pitchFamily="18" charset="0"/>
              </a:rPr>
              <a:t>sulfur dioxide </a:t>
            </a:r>
            <a:r>
              <a:rPr lang="en-US" sz="2400" dirty="0">
                <a:latin typeface="Times New Roman" pitchFamily="18" charset="0"/>
                <a:cs typeface="Times New Roman" pitchFamily="18" charset="0"/>
              </a:rPr>
              <a:t>in air do have </a:t>
            </a:r>
            <a:r>
              <a:rPr lang="en-US" sz="2400" dirty="0">
                <a:solidFill>
                  <a:srgbClr val="0070C0"/>
                </a:solidFill>
                <a:latin typeface="Times New Roman" pitchFamily="18" charset="0"/>
                <a:cs typeface="Times New Roman" pitchFamily="18" charset="0"/>
              </a:rPr>
              <a:t>some health effects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Its </a:t>
            </a:r>
            <a:r>
              <a:rPr lang="en-US" sz="2400" dirty="0">
                <a:latin typeface="Times New Roman" pitchFamily="18" charset="0"/>
                <a:cs typeface="Times New Roman" pitchFamily="18" charset="0"/>
              </a:rPr>
              <a:t>primary effect is upon the </a:t>
            </a:r>
            <a:r>
              <a:rPr lang="en-US" sz="2400" dirty="0">
                <a:solidFill>
                  <a:srgbClr val="0070C0"/>
                </a:solidFill>
                <a:latin typeface="Times New Roman" pitchFamily="18" charset="0"/>
                <a:cs typeface="Times New Roman" pitchFamily="18" charset="0"/>
              </a:rPr>
              <a:t>respiratory tract</a:t>
            </a:r>
            <a:r>
              <a:rPr lang="en-US" sz="2400" dirty="0">
                <a:latin typeface="Times New Roman" pitchFamily="18" charset="0"/>
                <a:cs typeface="Times New Roman" pitchFamily="18" charset="0"/>
              </a:rPr>
              <a:t>, producing </a:t>
            </a:r>
            <a:r>
              <a:rPr lang="en-US" sz="2400" dirty="0">
                <a:solidFill>
                  <a:srgbClr val="0070C0"/>
                </a:solidFill>
                <a:latin typeface="Times New Roman" pitchFamily="18" charset="0"/>
                <a:cs typeface="Times New Roman" pitchFamily="18" charset="0"/>
              </a:rPr>
              <a:t>irritation</a:t>
            </a:r>
            <a:r>
              <a:rPr lang="en-US" sz="2400" dirty="0">
                <a:latin typeface="Times New Roman" pitchFamily="18" charset="0"/>
                <a:cs typeface="Times New Roman" pitchFamily="18" charset="0"/>
              </a:rPr>
              <a:t> and increasing airway resistance, especially to people with respiratory weaknesses and sensitized asthmatics.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286000" y="1981200"/>
            <a:ext cx="3200400" cy="352425"/>
          </a:xfrm>
          <a:prstGeom prst="rect">
            <a:avLst/>
          </a:prstGeom>
        </p:spPr>
      </p:pic>
    </p:spTree>
    <p:extLst>
      <p:ext uri="{BB962C8B-B14F-4D97-AF65-F5344CB8AC3E}">
        <p14:creationId xmlns:p14="http://schemas.microsoft.com/office/powerpoint/2010/main" val="18741842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107</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Therefore, exposure to the gas may increase the effort required to </a:t>
            </a:r>
            <a:r>
              <a:rPr lang="en-US" sz="2400" dirty="0" smtClean="0">
                <a:latin typeface="Times New Roman" pitchFamily="18" charset="0"/>
                <a:cs typeface="Times New Roman" pitchFamily="18" charset="0"/>
              </a:rPr>
              <a:t>breathe.</a:t>
            </a:r>
          </a:p>
          <a:p>
            <a:pPr algn="just">
              <a:lnSpc>
                <a:spcPct val="150000"/>
              </a:lnSpc>
            </a:pPr>
            <a:r>
              <a:rPr lang="en-US" sz="2400" dirty="0" smtClean="0">
                <a:solidFill>
                  <a:srgbClr val="0070C0"/>
                </a:solidFill>
                <a:latin typeface="Times New Roman" pitchFamily="18" charset="0"/>
                <a:cs typeface="Times New Roman" pitchFamily="18" charset="0"/>
              </a:rPr>
              <a:t>Mucus </a:t>
            </a:r>
            <a:r>
              <a:rPr lang="en-US" sz="2400" dirty="0">
                <a:solidFill>
                  <a:srgbClr val="0070C0"/>
                </a:solidFill>
                <a:latin typeface="Times New Roman" pitchFamily="18" charset="0"/>
                <a:cs typeface="Times New Roman" pitchFamily="18" charset="0"/>
              </a:rPr>
              <a:t>secretion </a:t>
            </a:r>
            <a:r>
              <a:rPr lang="en-US" sz="2400" dirty="0">
                <a:latin typeface="Times New Roman" pitchFamily="18" charset="0"/>
                <a:cs typeface="Times New Roman" pitchFamily="18" charset="0"/>
              </a:rPr>
              <a:t>is also stimulated by exposure to air contaminated by sulfur dioxide. </a:t>
            </a:r>
          </a:p>
          <a:p>
            <a:pPr algn="just">
              <a:lnSpc>
                <a:spcPct val="150000"/>
              </a:lnSpc>
            </a:pPr>
            <a:r>
              <a:rPr lang="en-US" sz="2400" dirty="0">
                <a:latin typeface="Times New Roman" pitchFamily="18" charset="0"/>
                <a:cs typeface="Times New Roman" pitchFamily="18" charset="0"/>
              </a:rPr>
              <a:t>Although SO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causes death </a:t>
            </a:r>
            <a:r>
              <a:rPr lang="en-US" sz="2400" dirty="0">
                <a:latin typeface="Times New Roman" pitchFamily="18" charset="0"/>
                <a:cs typeface="Times New Roman" pitchFamily="18" charset="0"/>
              </a:rPr>
              <a:t>in humans at 500 ppm, it has not been found to harm laboratory animals at 5 ppm</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Atmospheric sulfur dioxide is harmful to </a:t>
            </a:r>
            <a:r>
              <a:rPr lang="en-US" sz="2400" dirty="0" smtClean="0">
                <a:latin typeface="Times New Roman" pitchFamily="18" charset="0"/>
                <a:cs typeface="Times New Roman" pitchFamily="18" charset="0"/>
              </a:rPr>
              <a:t>plants.</a:t>
            </a:r>
          </a:p>
          <a:p>
            <a:pPr algn="just">
              <a:lnSpc>
                <a:spcPct val="150000"/>
              </a:lnSpc>
            </a:pPr>
            <a:r>
              <a:rPr lang="en-US" sz="2400" dirty="0">
                <a:solidFill>
                  <a:srgbClr val="0070C0"/>
                </a:solidFill>
                <a:latin typeface="Times New Roman" pitchFamily="18" charset="0"/>
                <a:cs typeface="Times New Roman" pitchFamily="18" charset="0"/>
              </a:rPr>
              <a:t>Acute</a:t>
            </a:r>
            <a:r>
              <a:rPr lang="en-US" sz="2400" dirty="0">
                <a:latin typeface="Times New Roman" pitchFamily="18" charset="0"/>
                <a:cs typeface="Times New Roman" pitchFamily="18" charset="0"/>
              </a:rPr>
              <a:t> exposure to high levels of the gas </a:t>
            </a:r>
            <a:r>
              <a:rPr lang="en-US" sz="2400" dirty="0">
                <a:solidFill>
                  <a:srgbClr val="0070C0"/>
                </a:solidFill>
                <a:latin typeface="Times New Roman" pitchFamily="18" charset="0"/>
                <a:cs typeface="Times New Roman" pitchFamily="18" charset="0"/>
              </a:rPr>
              <a:t>kills leaf tissue</a:t>
            </a:r>
            <a:r>
              <a:rPr lang="en-US" sz="2400" dirty="0">
                <a:latin typeface="Times New Roman" pitchFamily="18" charset="0"/>
                <a:cs typeface="Times New Roman" pitchFamily="18" charset="0"/>
              </a:rPr>
              <a:t>, a condition called leaf necrosis.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208048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108</a:t>
            </a:fld>
            <a:endParaRPr lang="en-US"/>
          </a:p>
        </p:txBody>
      </p:sp>
      <p:sp>
        <p:nvSpPr>
          <p:cNvPr id="6" name="Content Placeholder 5"/>
          <p:cNvSpPr>
            <a:spLocks noGrp="1"/>
          </p:cNvSpPr>
          <p:nvPr>
            <p:ph sz="quarter" idx="1"/>
          </p:nvPr>
        </p:nvSpPr>
        <p:spPr>
          <a:xfrm>
            <a:off x="304800" y="609600"/>
            <a:ext cx="8610600" cy="6019800"/>
          </a:xfrm>
        </p:spPr>
        <p:txBody>
          <a:bodyPr>
            <a:normAutofit/>
          </a:bodyPr>
          <a:lstStyle/>
          <a:p>
            <a:pPr algn="just">
              <a:lnSpc>
                <a:spcPct val="150000"/>
              </a:lnSpc>
            </a:pPr>
            <a:r>
              <a:rPr lang="en-US" sz="2400" dirty="0">
                <a:latin typeface="Times New Roman" pitchFamily="18" charset="0"/>
                <a:cs typeface="Times New Roman" pitchFamily="18" charset="0"/>
              </a:rPr>
              <a:t>The edges of the leaves and the areas between the leaf veins show characteristic damage. </a:t>
            </a:r>
            <a:endParaRPr lang="en-US" sz="2400" dirty="0" smtClean="0">
              <a:latin typeface="Times New Roman" pitchFamily="18" charset="0"/>
              <a:cs typeface="Times New Roman" pitchFamily="18" charset="0"/>
            </a:endParaRPr>
          </a:p>
          <a:p>
            <a:pPr algn="just">
              <a:lnSpc>
                <a:spcPct val="150000"/>
              </a:lnSpc>
            </a:pPr>
            <a:r>
              <a:rPr lang="en-US" sz="2400" dirty="0" smtClean="0">
                <a:solidFill>
                  <a:srgbClr val="0070C0"/>
                </a:solidFill>
                <a:latin typeface="Times New Roman" pitchFamily="18" charset="0"/>
                <a:cs typeface="Times New Roman" pitchFamily="18" charset="0"/>
              </a:rPr>
              <a:t>Chronic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exposure of plants to sulfur dioxide causes </a:t>
            </a:r>
            <a:r>
              <a:rPr lang="en-US" sz="2400" dirty="0" err="1">
                <a:solidFill>
                  <a:srgbClr val="0070C0"/>
                </a:solidFill>
                <a:latin typeface="Times New Roman" pitchFamily="18" charset="0"/>
                <a:cs typeface="Times New Roman" pitchFamily="18" charset="0"/>
              </a:rPr>
              <a:t>chlorosis</a:t>
            </a:r>
            <a:r>
              <a:rPr lang="en-US" sz="2400" dirty="0">
                <a:latin typeface="Times New Roman" pitchFamily="18" charset="0"/>
                <a:cs typeface="Times New Roman" pitchFamily="18" charset="0"/>
              </a:rPr>
              <a:t>, a bleaching or yellowing of the normally green portions of the leaf.</a:t>
            </a:r>
          </a:p>
          <a:p>
            <a:pPr algn="just">
              <a:lnSpc>
                <a:spcPct val="150000"/>
              </a:lnSpc>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areas with high levels of sulfur dioxide pollution, plants may be damaged by sulfuric acid aerosols.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main effects </a:t>
            </a:r>
            <a:r>
              <a:rPr lang="en-US" sz="2400" dirty="0">
                <a:latin typeface="Times New Roman" pitchFamily="18" charset="0"/>
                <a:cs typeface="Times New Roman" pitchFamily="18" charset="0"/>
              </a:rPr>
              <a:t>of sulfur dioxide pollution is </a:t>
            </a:r>
            <a:r>
              <a:rPr lang="en-US" sz="2400" dirty="0">
                <a:solidFill>
                  <a:srgbClr val="0070C0"/>
                </a:solidFill>
                <a:latin typeface="Times New Roman" pitchFamily="18" charset="0"/>
                <a:cs typeface="Times New Roman" pitchFamily="18" charset="0"/>
              </a:rPr>
              <a:t>deterioration of building materials</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9418383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109</a:t>
            </a:fld>
            <a:endParaRPr lang="en-US"/>
          </a:p>
        </p:txBody>
      </p:sp>
      <p:sp>
        <p:nvSpPr>
          <p:cNvPr id="6" name="Content Placeholder 5"/>
          <p:cNvSpPr>
            <a:spLocks noGrp="1"/>
          </p:cNvSpPr>
          <p:nvPr>
            <p:ph sz="quarter" idx="1"/>
          </p:nvPr>
        </p:nvSpPr>
        <p:spPr>
          <a:xfrm>
            <a:off x="304800" y="609600"/>
            <a:ext cx="8610600" cy="6019800"/>
          </a:xfrm>
        </p:spPr>
        <p:txBody>
          <a:bodyPr>
            <a:normAutofit/>
          </a:bodyPr>
          <a:lstStyle/>
          <a:p>
            <a:pPr algn="just">
              <a:lnSpc>
                <a:spcPct val="150000"/>
              </a:lnSpc>
            </a:pPr>
            <a:r>
              <a:rPr lang="en-US" sz="2400" dirty="0">
                <a:latin typeface="Times New Roman" pitchFamily="18" charset="0"/>
                <a:cs typeface="Times New Roman" pitchFamily="18" charset="0"/>
              </a:rPr>
              <a:t>Many kinds of </a:t>
            </a:r>
            <a:r>
              <a:rPr lang="en-US" sz="2400" dirty="0">
                <a:solidFill>
                  <a:srgbClr val="0070C0"/>
                </a:solidFill>
                <a:latin typeface="Times New Roman" pitchFamily="18" charset="0"/>
                <a:cs typeface="Times New Roman" pitchFamily="18" charset="0"/>
              </a:rPr>
              <a:t>recovery processes </a:t>
            </a:r>
            <a:r>
              <a:rPr lang="en-US" sz="2400" dirty="0">
                <a:latin typeface="Times New Roman" pitchFamily="18" charset="0"/>
                <a:cs typeface="Times New Roman" pitchFamily="18" charset="0"/>
              </a:rPr>
              <a:t>have been investigated, including those that involve scrubbing with magnesium oxide slurry, sodium hydroxide solution, sodium sulfite solution, ammonia solution, or sodium citrate solution</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Sulfur dioxide trapped in a stack-gas-scrubbing process can be converted to hydrogen sulfide by reaction with synthesis gas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CO, CH</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Claus reaction is then employed to produce elemental sulfur:</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1828800" y="4648200"/>
            <a:ext cx="4191000" cy="381000"/>
          </a:xfrm>
          <a:prstGeom prst="rect">
            <a:avLst/>
          </a:prstGeom>
        </p:spPr>
      </p:pic>
      <p:pic>
        <p:nvPicPr>
          <p:cNvPr id="8" name="Picture 7"/>
          <p:cNvPicPr/>
          <p:nvPr/>
        </p:nvPicPr>
        <p:blipFill>
          <a:blip r:embed="rId3"/>
          <a:stretch>
            <a:fillRect/>
          </a:stretch>
        </p:blipFill>
        <p:spPr>
          <a:xfrm>
            <a:off x="2057400" y="5943600"/>
            <a:ext cx="2971800" cy="381000"/>
          </a:xfrm>
          <a:prstGeom prst="rect">
            <a:avLst/>
          </a:prstGeom>
        </p:spPr>
      </p:pic>
    </p:spTree>
    <p:extLst>
      <p:ext uri="{BB962C8B-B14F-4D97-AF65-F5344CB8AC3E}">
        <p14:creationId xmlns:p14="http://schemas.microsoft.com/office/powerpoint/2010/main" val="321272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a:t>
            </a:fld>
            <a:endParaRPr lang="en-US"/>
          </a:p>
        </p:txBody>
      </p:sp>
      <p:pic>
        <p:nvPicPr>
          <p:cNvPr id="4098" name="Picture 2" descr="C:\Users\TOSHIBA\Desktop\mezmur\for geby gubay1\Daniel\photo\wallpeper\nature-wallpapers-hd-6803718-nature-hd-desktop-wallpaper-download-for-mobile-1024x768-pc-full-size-3d-images.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4721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87362"/>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110</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marL="0" lvl="0" indent="0" algn="just">
              <a:buNone/>
            </a:pPr>
            <a:r>
              <a:rPr lang="en-US" sz="2400" dirty="0" smtClean="0">
                <a:solidFill>
                  <a:srgbClr val="0070C0"/>
                </a:solidFill>
                <a:latin typeface="Times New Roman" pitchFamily="18" charset="0"/>
                <a:cs typeface="Times New Roman" pitchFamily="18" charset="0"/>
              </a:rPr>
              <a:t>3.</a:t>
            </a:r>
            <a:r>
              <a:rPr lang="en-US" sz="2400" dirty="0">
                <a:solidFill>
                  <a:srgbClr val="0070C0"/>
                </a:solidFill>
                <a:latin typeface="Times New Roman" pitchFamily="18" charset="0"/>
                <a:cs typeface="Times New Roman" pitchFamily="18" charset="0"/>
              </a:rPr>
              <a:t> Nitrogen oxides in the atmosphere</a:t>
            </a:r>
          </a:p>
          <a:p>
            <a:pPr algn="just">
              <a:lnSpc>
                <a:spcPct val="150000"/>
              </a:lnSpc>
            </a:pPr>
            <a:r>
              <a:rPr lang="en-US" dirty="0">
                <a:latin typeface="Times New Roman" pitchFamily="18" charset="0"/>
                <a:cs typeface="Times New Roman" pitchFamily="18" charset="0"/>
              </a:rPr>
              <a:t>The three oxides of nitrogen normally encountered in the atmosphere are nitrous oxide (N</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 nitric oxide (NO), and nitrogen dioxide (NO</a:t>
            </a:r>
            <a:r>
              <a:rPr lang="en-US" baseline="-25000" dirty="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lgn="just">
              <a:lnSpc>
                <a:spcPct val="150000"/>
              </a:lnSpc>
            </a:pPr>
            <a:r>
              <a:rPr lang="en-US" dirty="0" smtClean="0">
                <a:solidFill>
                  <a:srgbClr val="00B0F0"/>
                </a:solidFill>
                <a:latin typeface="Times New Roman" pitchFamily="18" charset="0"/>
                <a:cs typeface="Times New Roman" pitchFamily="18" charset="0"/>
              </a:rPr>
              <a:t>N</a:t>
            </a:r>
            <a:r>
              <a:rPr lang="en-US" baseline="-25000" dirty="0" smtClean="0">
                <a:solidFill>
                  <a:srgbClr val="00B0F0"/>
                </a:solidFill>
                <a:latin typeface="Times New Roman" pitchFamily="18" charset="0"/>
                <a:cs typeface="Times New Roman" pitchFamily="18" charset="0"/>
              </a:rPr>
              <a:t>2</a:t>
            </a:r>
            <a:r>
              <a:rPr lang="en-US" dirty="0" smtClean="0">
                <a:solidFill>
                  <a:srgbClr val="00B0F0"/>
                </a:solidFill>
                <a:latin typeface="Times New Roman" pitchFamily="18" charset="0"/>
                <a:cs typeface="Times New Roman" pitchFamily="18" charset="0"/>
              </a:rPr>
              <a:t>O</a:t>
            </a:r>
            <a:r>
              <a:rPr lang="en-US" dirty="0" smtClean="0">
                <a:latin typeface="Times New Roman" pitchFamily="18" charset="0"/>
                <a:cs typeface="Times New Roman" pitchFamily="18" charset="0"/>
              </a:rPr>
              <a:t>, a </a:t>
            </a:r>
            <a:r>
              <a:rPr lang="en-US" dirty="0">
                <a:latin typeface="Times New Roman" pitchFamily="18" charset="0"/>
                <a:cs typeface="Times New Roman" pitchFamily="18" charset="0"/>
              </a:rPr>
              <a:t>commonly </a:t>
            </a:r>
            <a:r>
              <a:rPr lang="en-US" dirty="0" smtClean="0">
                <a:latin typeface="Times New Roman" pitchFamily="18" charset="0"/>
                <a:cs typeface="Times New Roman" pitchFamily="18" charset="0"/>
              </a:rPr>
              <a:t>known </a:t>
            </a:r>
            <a:r>
              <a:rPr lang="en-US" dirty="0">
                <a:latin typeface="Times New Roman" pitchFamily="18" charset="0"/>
                <a:cs typeface="Times New Roman" pitchFamily="18" charset="0"/>
              </a:rPr>
              <a:t>as “laughing gas,” is produced by microbiological processes and is a component of the unpolluted atmosphere at a level of </a:t>
            </a:r>
            <a:r>
              <a:rPr lang="en-US" dirty="0" smtClean="0">
                <a:latin typeface="Times New Roman" pitchFamily="18" charset="0"/>
                <a:cs typeface="Times New Roman" pitchFamily="18" charset="0"/>
              </a:rPr>
              <a:t>about </a:t>
            </a:r>
            <a:r>
              <a:rPr lang="en-US" dirty="0">
                <a:latin typeface="Times New Roman" pitchFamily="18" charset="0"/>
                <a:cs typeface="Times New Roman" pitchFamily="18" charset="0"/>
              </a:rPr>
              <a:t>0.3 ppm</a:t>
            </a:r>
            <a:r>
              <a:rPr lang="en-US" dirty="0" smtClean="0">
                <a:latin typeface="Times New Roman" pitchFamily="18" charset="0"/>
                <a:cs typeface="Times New Roman" pitchFamily="18" charset="0"/>
              </a:rPr>
              <a:t>.</a:t>
            </a: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This gas is relatively unreactive and probably does not significantly influence important chemical reactions in the lower atmosphere.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467315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111</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nSpc>
                <a:spcPct val="150000"/>
              </a:lnSpc>
            </a:pPr>
            <a:r>
              <a:rPr lang="en-US" sz="2400" dirty="0">
                <a:latin typeface="Times New Roman" pitchFamily="18" charset="0"/>
                <a:cs typeface="Times New Roman" pitchFamily="18" charset="0"/>
              </a:rPr>
              <a:t>Its concentration decreases with altitude in the stratosphere due to photochemical reaction</a:t>
            </a:r>
            <a:r>
              <a:rPr lang="en-US" sz="2400" dirty="0" smtClean="0">
                <a:latin typeface="Times New Roman" pitchFamily="18" charset="0"/>
                <a:cs typeface="Times New Roman" pitchFamily="18" charset="0"/>
              </a:rPr>
              <a:t>.</a:t>
            </a:r>
          </a:p>
          <a:p>
            <a:pPr>
              <a:lnSpc>
                <a:spcPct val="150000"/>
              </a:lnSpc>
            </a:pPr>
            <a:endParaRPr lang="en-US" sz="2400" dirty="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And some reactions with singlet atomic oxygen,</a:t>
            </a:r>
          </a:p>
          <a:p>
            <a:pPr>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These reactions are significant in terms of depletion of the ozone layer.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Most </a:t>
            </a:r>
            <a:r>
              <a:rPr lang="en-US" sz="2400" dirty="0" err="1">
                <a:latin typeface="Times New Roman" pitchFamily="18" charset="0"/>
                <a:cs typeface="Times New Roman" pitchFamily="18" charset="0"/>
              </a:rPr>
              <a:t>NO</a:t>
            </a:r>
            <a:r>
              <a:rPr lang="en-US" sz="2400" baseline="-25000" dirty="0" err="1">
                <a:latin typeface="Times New Roman" pitchFamily="18" charset="0"/>
                <a:cs typeface="Times New Roman" pitchFamily="18" charset="0"/>
              </a:rPr>
              <a:t>x</a:t>
            </a:r>
            <a:r>
              <a:rPr lang="en-US" sz="2400" dirty="0">
                <a:latin typeface="Times New Roman" pitchFamily="18" charset="0"/>
                <a:cs typeface="Times New Roman" pitchFamily="18" charset="0"/>
              </a:rPr>
              <a:t> entering the atmosphere from pollution sources does so as NO generated from internal combustion engines.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At high temperature N</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2NO</a:t>
            </a:r>
          </a:p>
          <a:p>
            <a:pPr>
              <a:lnSpc>
                <a:spcPct val="150000"/>
              </a:lnSpc>
            </a:pPr>
            <a:endParaRPr lang="en-US" sz="2400" dirty="0" smtClean="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a:p>
            <a:endParaRPr lang="en-US" sz="2400" dirty="0"/>
          </a:p>
        </p:txBody>
      </p:sp>
      <p:pic>
        <p:nvPicPr>
          <p:cNvPr id="7" name="Picture 6"/>
          <p:cNvPicPr/>
          <p:nvPr/>
        </p:nvPicPr>
        <p:blipFill>
          <a:blip r:embed="rId2"/>
          <a:stretch>
            <a:fillRect/>
          </a:stretch>
        </p:blipFill>
        <p:spPr>
          <a:xfrm>
            <a:off x="2057400" y="1676400"/>
            <a:ext cx="2514600" cy="466725"/>
          </a:xfrm>
          <a:prstGeom prst="rect">
            <a:avLst/>
          </a:prstGeom>
        </p:spPr>
      </p:pic>
      <p:pic>
        <p:nvPicPr>
          <p:cNvPr id="8" name="Picture 7"/>
          <p:cNvPicPr/>
          <p:nvPr/>
        </p:nvPicPr>
        <p:blipFill>
          <a:blip r:embed="rId3"/>
          <a:stretch>
            <a:fillRect/>
          </a:stretch>
        </p:blipFill>
        <p:spPr>
          <a:xfrm>
            <a:off x="2286000" y="2895600"/>
            <a:ext cx="3276600" cy="762000"/>
          </a:xfrm>
          <a:prstGeom prst="rect">
            <a:avLst/>
          </a:prstGeom>
        </p:spPr>
      </p:pic>
    </p:spTree>
    <p:extLst>
      <p:ext uri="{BB962C8B-B14F-4D97-AF65-F5344CB8AC3E}">
        <p14:creationId xmlns:p14="http://schemas.microsoft.com/office/powerpoint/2010/main" val="23832991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112</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Atmospheric chemical reactions convert </a:t>
            </a:r>
            <a:r>
              <a:rPr lang="en-US" sz="2400" dirty="0" err="1">
                <a:latin typeface="Times New Roman" pitchFamily="18" charset="0"/>
                <a:cs typeface="Times New Roman" pitchFamily="18" charset="0"/>
              </a:rPr>
              <a:t>NO</a:t>
            </a:r>
            <a:r>
              <a:rPr lang="en-US" sz="2400" baseline="-25000" dirty="0" err="1">
                <a:latin typeface="Times New Roman" pitchFamily="18" charset="0"/>
                <a:cs typeface="Times New Roman" pitchFamily="18" charset="0"/>
              </a:rPr>
              <a:t>x</a:t>
            </a:r>
            <a:r>
              <a:rPr lang="en-US" sz="2400" dirty="0">
                <a:latin typeface="Times New Roman" pitchFamily="18" charset="0"/>
                <a:cs typeface="Times New Roman" pitchFamily="18" charset="0"/>
              </a:rPr>
              <a:t> to nitric acid, inorganic nitrate salts, organic nitrates, and </a:t>
            </a:r>
            <a:r>
              <a:rPr lang="en-US" sz="2400" dirty="0" err="1">
                <a:latin typeface="Times New Roman" pitchFamily="18" charset="0"/>
                <a:cs typeface="Times New Roman" pitchFamily="18" charset="0"/>
              </a:rPr>
              <a:t>peroxyacetyl</a:t>
            </a:r>
            <a:r>
              <a:rPr lang="en-US" sz="2400" dirty="0">
                <a:latin typeface="Times New Roman" pitchFamily="18" charset="0"/>
                <a:cs typeface="Times New Roman" pitchFamily="18" charset="0"/>
              </a:rPr>
              <a:t> nitrate.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principal reactive nitrogen oxide species in the troposphere are NO,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and HNO</a:t>
            </a:r>
            <a:r>
              <a:rPr lang="en-US" sz="2400" baseline="-25000" dirty="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Nitrogen </a:t>
            </a:r>
            <a:r>
              <a:rPr lang="en-US" sz="2400" dirty="0">
                <a:latin typeface="Times New Roman" pitchFamily="18" charset="0"/>
                <a:cs typeface="Times New Roman" pitchFamily="18" charset="0"/>
              </a:rPr>
              <a:t>dioxide is a very reactive and significant species in the atmosphere.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 the troposphere </a:t>
            </a:r>
            <a:r>
              <a:rPr lang="en-US" sz="2400" dirty="0">
                <a:latin typeface="Times New Roman" pitchFamily="18" charset="0"/>
                <a:cs typeface="Times New Roman" pitchFamily="18" charset="0"/>
              </a:rPr>
              <a:t>below 398 nm, photo dissociation occurs</a:t>
            </a: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819400" y="4876800"/>
            <a:ext cx="2362200" cy="361950"/>
          </a:xfrm>
          <a:prstGeom prst="rect">
            <a:avLst/>
          </a:prstGeom>
        </p:spPr>
      </p:pic>
    </p:spTree>
    <p:extLst>
      <p:ext uri="{BB962C8B-B14F-4D97-AF65-F5344CB8AC3E}">
        <p14:creationId xmlns:p14="http://schemas.microsoft.com/office/powerpoint/2010/main" val="38608962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113</a:t>
            </a:fld>
            <a:endParaRPr lang="en-US"/>
          </a:p>
        </p:txBody>
      </p:sp>
      <p:sp>
        <p:nvSpPr>
          <p:cNvPr id="6" name="Content Placeholder 5"/>
          <p:cNvSpPr>
            <a:spLocks noGrp="1"/>
          </p:cNvSpPr>
          <p:nvPr>
            <p:ph sz="quarter" idx="1"/>
          </p:nvPr>
        </p:nvSpPr>
        <p:spPr>
          <a:xfrm>
            <a:off x="228600" y="533400"/>
            <a:ext cx="8686800" cy="6019800"/>
          </a:xfrm>
        </p:spPr>
        <p:txBody>
          <a:bodyPr>
            <a:normAutofit/>
          </a:bodyPr>
          <a:lstStyle/>
          <a:p>
            <a:endParaRPr lang="en-US" sz="2400" dirty="0" smtClean="0"/>
          </a:p>
          <a:p>
            <a:endParaRPr lang="en-US" sz="2400" dirty="0"/>
          </a:p>
          <a:p>
            <a:endParaRPr lang="en-US" sz="2400" dirty="0" smtClean="0"/>
          </a:p>
          <a:p>
            <a:pPr marL="0" indent="0">
              <a:buNone/>
            </a:pPr>
            <a:endParaRPr lang="en-US" sz="2400" dirty="0"/>
          </a:p>
          <a:p>
            <a:endParaRPr lang="en-US" sz="2400" dirty="0" smtClean="0"/>
          </a:p>
          <a:p>
            <a:endParaRPr lang="en-US" sz="2400" dirty="0"/>
          </a:p>
          <a:p>
            <a:endParaRPr lang="en-US" sz="2400" dirty="0" smtClean="0"/>
          </a:p>
          <a:p>
            <a:pPr algn="just">
              <a:lnSpc>
                <a:spcPct val="150000"/>
              </a:lnSpc>
            </a:pPr>
            <a:r>
              <a:rPr lang="en-US" sz="2400" dirty="0" smtClean="0">
                <a:latin typeface="Times New Roman" pitchFamily="18" charset="0"/>
                <a:cs typeface="Times New Roman" pitchFamily="18" charset="0"/>
              </a:rPr>
              <a:t>Nitrogen </a:t>
            </a:r>
            <a:r>
              <a:rPr lang="en-US" sz="2400" dirty="0">
                <a:latin typeface="Times New Roman" pitchFamily="18" charset="0"/>
                <a:cs typeface="Times New Roman" pitchFamily="18" charset="0"/>
              </a:rPr>
              <a:t>dioxide ultimately is removed from the atmosphere as nitric acid, nitrates, </a:t>
            </a:r>
            <a:r>
              <a:rPr lang="en-US" sz="2400" dirty="0" smtClean="0">
                <a:latin typeface="Times New Roman" pitchFamily="18" charset="0"/>
                <a:cs typeface="Times New Roman" pitchFamily="18" charset="0"/>
              </a:rPr>
              <a:t>photochemical </a:t>
            </a:r>
            <a:r>
              <a:rPr lang="en-US" sz="2400" dirty="0">
                <a:latin typeface="Times New Roman" pitchFamily="18" charset="0"/>
                <a:cs typeface="Times New Roman" pitchFamily="18" charset="0"/>
              </a:rPr>
              <a:t>smog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organic nitrogen.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In the </a:t>
            </a:r>
            <a:r>
              <a:rPr lang="en-US" sz="2400" dirty="0">
                <a:solidFill>
                  <a:srgbClr val="0070C0"/>
                </a:solidFill>
                <a:latin typeface="Times New Roman" pitchFamily="18" charset="0"/>
                <a:cs typeface="Times New Roman" pitchFamily="18" charset="0"/>
              </a:rPr>
              <a:t>stratosphere</a:t>
            </a:r>
            <a:r>
              <a:rPr lang="en-US" sz="2400" dirty="0">
                <a:latin typeface="Times New Roman" pitchFamily="18" charset="0"/>
                <a:cs typeface="Times New Roman" pitchFamily="18" charset="0"/>
              </a:rPr>
              <a:t>, nitrogen dioxide reacts with hydroxyl radicals to produce nitric acid: </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p>
        </p:txBody>
      </p:sp>
      <p:pic>
        <p:nvPicPr>
          <p:cNvPr id="7" name="Picture 6"/>
          <p:cNvPicPr/>
          <p:nvPr/>
        </p:nvPicPr>
        <p:blipFill>
          <a:blip r:embed="rId2"/>
          <a:stretch>
            <a:fillRect/>
          </a:stretch>
        </p:blipFill>
        <p:spPr>
          <a:xfrm>
            <a:off x="914400" y="838200"/>
            <a:ext cx="5638800" cy="2667000"/>
          </a:xfrm>
          <a:prstGeom prst="rect">
            <a:avLst/>
          </a:prstGeom>
        </p:spPr>
      </p:pic>
      <p:pic>
        <p:nvPicPr>
          <p:cNvPr id="8" name="Picture 7"/>
          <p:cNvPicPr/>
          <p:nvPr/>
        </p:nvPicPr>
        <p:blipFill>
          <a:blip r:embed="rId3"/>
          <a:stretch>
            <a:fillRect/>
          </a:stretch>
        </p:blipFill>
        <p:spPr>
          <a:xfrm>
            <a:off x="3962400" y="5562600"/>
            <a:ext cx="2809876" cy="393065"/>
          </a:xfrm>
          <a:prstGeom prst="rect">
            <a:avLst/>
          </a:prstGeom>
        </p:spPr>
      </p:pic>
    </p:spTree>
    <p:extLst>
      <p:ext uri="{BB962C8B-B14F-4D97-AF65-F5344CB8AC3E}">
        <p14:creationId xmlns:p14="http://schemas.microsoft.com/office/powerpoint/2010/main" val="133209190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114</a:t>
            </a:fld>
            <a:endParaRPr lang="en-US"/>
          </a:p>
        </p:txBody>
      </p:sp>
      <p:sp>
        <p:nvSpPr>
          <p:cNvPr id="6" name="Content Placeholder 5"/>
          <p:cNvSpPr>
            <a:spLocks noGrp="1"/>
          </p:cNvSpPr>
          <p:nvPr>
            <p:ph sz="quarter" idx="1"/>
          </p:nvPr>
        </p:nvSpPr>
        <p:spPr>
          <a:xfrm>
            <a:off x="228600" y="623455"/>
            <a:ext cx="8686800" cy="5929745"/>
          </a:xfrm>
        </p:spPr>
        <p:txBody>
          <a:bodyPr>
            <a:normAutofit/>
          </a:bodyPr>
          <a:lstStyle/>
          <a:p>
            <a:pPr algn="just">
              <a:lnSpc>
                <a:spcPct val="150000"/>
              </a:lnSpc>
            </a:pPr>
            <a:r>
              <a:rPr lang="en-US" sz="2400" dirty="0" smtClean="0">
                <a:latin typeface="Times New Roman" pitchFamily="18" charset="0"/>
                <a:cs typeface="Times New Roman" pitchFamily="18" charset="0"/>
              </a:rPr>
              <a:t>HNO</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produced </a:t>
            </a:r>
            <a:r>
              <a:rPr lang="en-US" sz="2400" dirty="0">
                <a:latin typeface="Times New Roman" pitchFamily="18" charset="0"/>
                <a:cs typeface="Times New Roman" pitchFamily="18" charset="0"/>
              </a:rPr>
              <a:t>from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is removed as precipitation, or reacts with bases (ammonia, particulate lime) to produce particulate nitrates.</a:t>
            </a:r>
          </a:p>
          <a:p>
            <a:pPr algn="just">
              <a:lnSpc>
                <a:spcPct val="150000"/>
              </a:lnSpc>
            </a:pPr>
            <a:r>
              <a:rPr lang="en-US" sz="2400" dirty="0">
                <a:latin typeface="Times New Roman" pitchFamily="18" charset="0"/>
                <a:cs typeface="Times New Roman" pitchFamily="18" charset="0"/>
              </a:rPr>
              <a:t>Nitric </a:t>
            </a:r>
            <a:r>
              <a:rPr lang="en-US" sz="2400" dirty="0" smtClean="0">
                <a:latin typeface="Times New Roman" pitchFamily="18" charset="0"/>
                <a:cs typeface="Times New Roman" pitchFamily="18" charset="0"/>
              </a:rPr>
              <a:t>oxide (</a:t>
            </a:r>
            <a:r>
              <a:rPr lang="en-US" sz="2400" dirty="0" smtClean="0">
                <a:solidFill>
                  <a:srgbClr val="0070C0"/>
                </a:solidFill>
                <a:latin typeface="Times New Roman" pitchFamily="18" charset="0"/>
                <a:cs typeface="Times New Roman" pitchFamily="18" charset="0"/>
              </a:rPr>
              <a:t>NO</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less toxic than NO</a:t>
            </a:r>
            <a:r>
              <a:rPr lang="en-US" sz="2400" baseline="-25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Like </a:t>
            </a:r>
            <a:r>
              <a:rPr lang="en-US" sz="2400" dirty="0">
                <a:latin typeface="Times New Roman" pitchFamily="18" charset="0"/>
                <a:cs typeface="Times New Roman" pitchFamily="18" charset="0"/>
              </a:rPr>
              <a:t>carbon monoxide and nitrite, NO attaches to hemoglobin and reduces oxygen </a:t>
            </a:r>
            <a:r>
              <a:rPr lang="en-US" sz="2400" dirty="0">
                <a:solidFill>
                  <a:srgbClr val="0070C0"/>
                </a:solidFill>
                <a:latin typeface="Times New Roman" pitchFamily="18" charset="0"/>
                <a:cs typeface="Times New Roman" pitchFamily="18" charset="0"/>
              </a:rPr>
              <a:t>transport efficiency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 a </a:t>
            </a:r>
            <a:r>
              <a:rPr lang="en-US" sz="2400" dirty="0">
                <a:latin typeface="Times New Roman" pitchFamily="18" charset="0"/>
                <a:cs typeface="Times New Roman" pitchFamily="18" charset="0"/>
              </a:rPr>
              <a:t>polluted atmosphere, the concentration of </a:t>
            </a:r>
            <a:r>
              <a:rPr lang="en-US" sz="2400" dirty="0" smtClean="0">
                <a:latin typeface="Times New Roman" pitchFamily="18" charset="0"/>
                <a:cs typeface="Times New Roman" pitchFamily="18" charset="0"/>
              </a:rPr>
              <a:t>NO normally </a:t>
            </a:r>
            <a:r>
              <a:rPr lang="en-US" sz="2400" dirty="0">
                <a:latin typeface="Times New Roman" pitchFamily="18" charset="0"/>
                <a:cs typeface="Times New Roman" pitchFamily="18" charset="0"/>
              </a:rPr>
              <a:t>is much lower than that of </a:t>
            </a:r>
            <a:r>
              <a:rPr lang="en-US" sz="2400" dirty="0" smtClean="0">
                <a:latin typeface="Times New Roman" pitchFamily="18" charset="0"/>
                <a:cs typeface="Times New Roman" pitchFamily="18" charset="0"/>
              </a:rPr>
              <a:t>CO due to this the effect </a:t>
            </a:r>
            <a:r>
              <a:rPr lang="en-US" sz="2400" dirty="0">
                <a:latin typeface="Times New Roman" pitchFamily="18" charset="0"/>
                <a:cs typeface="Times New Roman" pitchFamily="18" charset="0"/>
              </a:rPr>
              <a:t>on hemoglobin is much less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Acute exposure to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can be quite harmful to human health.</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61517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115</a:t>
            </a:fld>
            <a:endParaRPr lang="en-US"/>
          </a:p>
        </p:txBody>
      </p:sp>
      <p:sp>
        <p:nvSpPr>
          <p:cNvPr id="6" name="Content Placeholder 5"/>
          <p:cNvSpPr>
            <a:spLocks noGrp="1"/>
          </p:cNvSpPr>
          <p:nvPr>
            <p:ph sz="quarter" idx="1"/>
          </p:nvPr>
        </p:nvSpPr>
        <p:spPr>
          <a:xfrm>
            <a:off x="228600" y="533400"/>
            <a:ext cx="8686800" cy="6019800"/>
          </a:xfrm>
        </p:spPr>
        <p:txBody>
          <a:bodyPr>
            <a:normAutofit/>
          </a:bodyPr>
          <a:lstStyle/>
          <a:p>
            <a:pPr algn="just">
              <a:lnSpc>
                <a:spcPct val="150000"/>
              </a:lnSpc>
            </a:pPr>
            <a:r>
              <a:rPr lang="en-US" sz="2400" dirty="0" smtClean="0">
                <a:latin typeface="Times New Roman" pitchFamily="18" charset="0"/>
                <a:cs typeface="Times New Roman" pitchFamily="18" charset="0"/>
              </a:rPr>
              <a:t>NO</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laboratory causes leaf spotting and breakdown of plant tissue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NO</a:t>
            </a:r>
            <a:r>
              <a:rPr lang="en-US" sz="2400" baseline="-25000"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are </a:t>
            </a:r>
            <a:r>
              <a:rPr lang="en-US" sz="2400" dirty="0">
                <a:latin typeface="Times New Roman" pitchFamily="18" charset="0"/>
                <a:cs typeface="Times New Roman" pitchFamily="18" charset="0"/>
              </a:rPr>
              <a:t>known to cause fading of dyes and inks used in some textiles.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has been observed in gas clothes dryers and is due to </a:t>
            </a:r>
            <a:r>
              <a:rPr lang="en-US" sz="2400" dirty="0" err="1" smtClean="0">
                <a:latin typeface="Times New Roman" pitchFamily="18" charset="0"/>
                <a:cs typeface="Times New Roman" pitchFamily="18" charset="0"/>
              </a:rPr>
              <a:t>NOx</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formed in the dryer flame</a:t>
            </a:r>
            <a:r>
              <a:rPr lang="en-US" sz="2400" dirty="0" smtClean="0">
                <a:latin typeface="Times New Roman" pitchFamily="18" charset="0"/>
                <a:cs typeface="Times New Roman" pitchFamily="18" charset="0"/>
              </a:rPr>
              <a:t>. </a:t>
            </a: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net reaction destroys ozone.</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896474" y="4724401"/>
            <a:ext cx="1933575" cy="343120"/>
          </a:xfrm>
          <a:prstGeom prst="rect">
            <a:avLst/>
          </a:prstGeom>
        </p:spPr>
      </p:pic>
      <p:pic>
        <p:nvPicPr>
          <p:cNvPr id="8" name="Picture 7"/>
          <p:cNvPicPr/>
          <p:nvPr/>
        </p:nvPicPr>
        <p:blipFill>
          <a:blip r:embed="rId3"/>
          <a:stretch>
            <a:fillRect/>
          </a:stretch>
        </p:blipFill>
        <p:spPr>
          <a:xfrm>
            <a:off x="2803132" y="5181600"/>
            <a:ext cx="1838325" cy="335863"/>
          </a:xfrm>
          <a:prstGeom prst="rect">
            <a:avLst/>
          </a:prstGeom>
        </p:spPr>
      </p:pic>
      <p:pic>
        <p:nvPicPr>
          <p:cNvPr id="9" name="Picture 8"/>
          <p:cNvPicPr/>
          <p:nvPr/>
        </p:nvPicPr>
        <p:blipFill>
          <a:blip r:embed="rId4"/>
          <a:stretch>
            <a:fillRect/>
          </a:stretch>
        </p:blipFill>
        <p:spPr>
          <a:xfrm>
            <a:off x="2828847" y="5715000"/>
            <a:ext cx="1647825" cy="323850"/>
          </a:xfrm>
          <a:prstGeom prst="rect">
            <a:avLst/>
          </a:prstGeom>
        </p:spPr>
      </p:pic>
    </p:spTree>
    <p:extLst>
      <p:ext uri="{BB962C8B-B14F-4D97-AF65-F5344CB8AC3E}">
        <p14:creationId xmlns:p14="http://schemas.microsoft.com/office/powerpoint/2010/main" val="38842651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116</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marL="0" lvl="0" indent="0" algn="just">
              <a:lnSpc>
                <a:spcPct val="150000"/>
              </a:lnSpc>
              <a:buNone/>
            </a:pPr>
            <a:r>
              <a:rPr lang="en-US" sz="2400" b="1" dirty="0" smtClean="0">
                <a:solidFill>
                  <a:srgbClr val="0070C0"/>
                </a:solidFill>
                <a:latin typeface="Times New Roman" pitchFamily="18" charset="0"/>
                <a:cs typeface="Times New Roman" pitchFamily="18" charset="0"/>
              </a:rPr>
              <a:t>4. </a:t>
            </a:r>
            <a:r>
              <a:rPr lang="en-US" sz="2400" b="1" dirty="0">
                <a:solidFill>
                  <a:srgbClr val="0070C0"/>
                </a:solidFill>
                <a:latin typeface="Times New Roman" pitchFamily="18" charset="0"/>
                <a:cs typeface="Times New Roman" pitchFamily="18" charset="0"/>
              </a:rPr>
              <a:t>Acid </a:t>
            </a:r>
            <a:r>
              <a:rPr lang="en-US" sz="2400" b="1" dirty="0" smtClean="0">
                <a:solidFill>
                  <a:srgbClr val="0070C0"/>
                </a:solidFill>
                <a:latin typeface="Times New Roman" pitchFamily="18" charset="0"/>
                <a:cs typeface="Times New Roman" pitchFamily="18" charset="0"/>
              </a:rPr>
              <a:t>rain</a:t>
            </a:r>
          </a:p>
          <a:p>
            <a:pPr algn="just">
              <a:lnSpc>
                <a:spcPct val="150000"/>
              </a:lnSpc>
            </a:pPr>
            <a:r>
              <a:rPr lang="en-US" sz="2400" dirty="0">
                <a:latin typeface="Times New Roman" pitchFamily="18" charset="0"/>
                <a:cs typeface="Times New Roman" pitchFamily="18" charset="0"/>
              </a:rPr>
              <a:t>Acid rain is an air </a:t>
            </a:r>
            <a:r>
              <a:rPr lang="en-US" sz="2400" dirty="0" smtClean="0">
                <a:latin typeface="Times New Roman" pitchFamily="18" charset="0"/>
                <a:cs typeface="Times New Roman" pitchFamily="18" charset="0"/>
              </a:rPr>
              <a:t>pollutant</a:t>
            </a:r>
            <a:r>
              <a:rPr lang="en-US" sz="2400" b="1"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Much </a:t>
            </a:r>
            <a:r>
              <a:rPr lang="en-US" sz="2400" dirty="0">
                <a:latin typeface="Times New Roman" pitchFamily="18" charset="0"/>
                <a:cs typeface="Times New Roman" pitchFamily="18" charset="0"/>
              </a:rPr>
              <a:t>of the sulfur and nitrogen oxides entering the atmosphere are converted to sulfuric and nitric acids, respectively.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H</a:t>
            </a:r>
            <a:r>
              <a:rPr lang="en-US" sz="2400" dirty="0" smtClean="0">
                <a:latin typeface="Times New Roman" pitchFamily="18" charset="0"/>
                <a:cs typeface="Times New Roman" pitchFamily="18" charset="0"/>
              </a:rPr>
              <a:t>ydrogen </a:t>
            </a:r>
            <a:r>
              <a:rPr lang="en-US" sz="2400" dirty="0">
                <a:latin typeface="Times New Roman" pitchFamily="18" charset="0"/>
                <a:cs typeface="Times New Roman" pitchFamily="18" charset="0"/>
              </a:rPr>
              <a:t>chloride </a:t>
            </a:r>
            <a:r>
              <a:rPr lang="en-US" sz="2400" dirty="0" smtClean="0">
                <a:latin typeface="Times New Roman" pitchFamily="18" charset="0"/>
                <a:cs typeface="Times New Roman" pitchFamily="18" charset="0"/>
              </a:rPr>
              <a:t>emissions cause </a:t>
            </a:r>
            <a:r>
              <a:rPr lang="en-US" sz="2400" dirty="0">
                <a:latin typeface="Times New Roman" pitchFamily="18" charset="0"/>
                <a:cs typeface="Times New Roman" pitchFamily="18" charset="0"/>
              </a:rPr>
              <a:t>acidic precipitation (acid rain) that is now a major pollution problem in some areas. </a:t>
            </a:r>
            <a:endParaRPr lang="en-US" sz="2400" dirty="0" smtClean="0">
              <a:latin typeface="Times New Roman" pitchFamily="18" charset="0"/>
              <a:cs typeface="Times New Roman" pitchFamily="18" charset="0"/>
            </a:endParaRPr>
          </a:p>
          <a:p>
            <a:pPr marL="0" indent="0" algn="just">
              <a:lnSpc>
                <a:spcPct val="150000"/>
              </a:lnSpc>
              <a:buNone/>
            </a:pPr>
            <a:endParaRPr lang="en-US" sz="2400" dirty="0" smtClean="0">
              <a:latin typeface="Times New Roman" pitchFamily="18" charset="0"/>
              <a:cs typeface="Times New Roman" pitchFamily="18" charset="0"/>
            </a:endParaRPr>
          </a:p>
          <a:p>
            <a:pPr marL="0" lvl="0" indent="0" algn="just">
              <a:lnSpc>
                <a:spcPct val="150000"/>
              </a:lnSpc>
              <a:buNone/>
            </a:pPr>
            <a:endParaRPr lang="en-US" sz="2400" b="1" dirty="0">
              <a:solidFill>
                <a:srgbClr val="0070C0"/>
              </a:solidFill>
              <a:latin typeface="Times New Roman" pitchFamily="18" charset="0"/>
              <a:cs typeface="Times New Roman" pitchFamily="18" charset="0"/>
            </a:endParaRPr>
          </a:p>
          <a:p>
            <a:pPr marL="0" indent="0" algn="just">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1749074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117</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marL="0" lvl="0" indent="0" algn="just">
              <a:buNone/>
            </a:pPr>
            <a:r>
              <a:rPr lang="en-US" sz="2400" dirty="0" smtClean="0">
                <a:solidFill>
                  <a:srgbClr val="0070C0"/>
                </a:solidFill>
                <a:latin typeface="Times New Roman" pitchFamily="18" charset="0"/>
                <a:cs typeface="Times New Roman" pitchFamily="18" charset="0"/>
              </a:rPr>
              <a:t>5</a:t>
            </a:r>
            <a:r>
              <a:rPr lang="en-US" sz="2400" dirty="0">
                <a:solidFill>
                  <a:srgbClr val="0070C0"/>
                </a:solidFill>
                <a:latin typeface="Times New Roman" pitchFamily="18" charset="0"/>
                <a:cs typeface="Times New Roman" pitchFamily="18" charset="0"/>
              </a:rPr>
              <a:t>. Ammonia in the atmosphere</a:t>
            </a:r>
          </a:p>
          <a:p>
            <a:pPr algn="just">
              <a:lnSpc>
                <a:spcPct val="150000"/>
              </a:lnSpc>
            </a:pP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concentrations of ammonia gas in the atmosphere are generally indicative of accidental release of the gas. </a:t>
            </a:r>
          </a:p>
          <a:p>
            <a:pPr algn="just">
              <a:lnSpc>
                <a:spcPct val="150000"/>
              </a:lnSpc>
            </a:pPr>
            <a:r>
              <a:rPr lang="en-US" sz="2400" dirty="0">
                <a:latin typeface="Times New Roman" pitchFamily="18" charset="0"/>
                <a:cs typeface="Times New Roman" pitchFamily="18" charset="0"/>
              </a:rPr>
              <a:t>Ammonia is removed from the atmosphere by its affinity for water and by its action as a base. </a:t>
            </a:r>
          </a:p>
          <a:p>
            <a:pPr algn="just">
              <a:lnSpc>
                <a:spcPct val="150000"/>
              </a:lnSpc>
            </a:pPr>
            <a:r>
              <a:rPr lang="en-US" sz="2400" dirty="0">
                <a:latin typeface="Times New Roman" pitchFamily="18" charset="0"/>
                <a:cs typeface="Times New Roman" pitchFamily="18" charset="0"/>
              </a:rPr>
              <a:t>Ammonia reacts with these acidic aerosols to form ammonium salts</a:t>
            </a:r>
            <a:r>
              <a:rPr lang="en-US" sz="2400" dirty="0" smtClean="0">
                <a:latin typeface="Times New Roman" pitchFamily="18" charset="0"/>
                <a:cs typeface="Times New Roman" pitchFamily="18" charset="0"/>
              </a:rPr>
              <a:t>: </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Ammonium salts are among the more </a:t>
            </a:r>
            <a:r>
              <a:rPr lang="en-US" sz="2400" dirty="0">
                <a:solidFill>
                  <a:srgbClr val="0070C0"/>
                </a:solidFill>
                <a:latin typeface="Times New Roman" pitchFamily="18" charset="0"/>
                <a:cs typeface="Times New Roman" pitchFamily="18" charset="0"/>
              </a:rPr>
              <a:t>corrosive</a:t>
            </a:r>
            <a:r>
              <a:rPr lang="en-US" sz="2400" dirty="0">
                <a:latin typeface="Times New Roman" pitchFamily="18" charset="0"/>
                <a:cs typeface="Times New Roman" pitchFamily="18" charset="0"/>
              </a:rPr>
              <a:t> salts in atmospheric aerosols.</a:t>
            </a:r>
          </a:p>
          <a:p>
            <a:pPr algn="just">
              <a:lnSpc>
                <a:spcPct val="150000"/>
              </a:lnSpc>
            </a:pPr>
            <a:endParaRPr lang="en-US" sz="2400" dirty="0">
              <a:solidFill>
                <a:srgbClr val="0070C0"/>
              </a:solidFill>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1981200" y="4267200"/>
            <a:ext cx="3200400" cy="680720"/>
          </a:xfrm>
          <a:prstGeom prst="rect">
            <a:avLst/>
          </a:prstGeom>
        </p:spPr>
      </p:pic>
    </p:spTree>
    <p:extLst>
      <p:ext uri="{BB962C8B-B14F-4D97-AF65-F5344CB8AC3E}">
        <p14:creationId xmlns:p14="http://schemas.microsoft.com/office/powerpoint/2010/main" val="14114322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118</a:t>
            </a:fld>
            <a:endParaRPr lang="en-US"/>
          </a:p>
        </p:txBody>
      </p:sp>
      <p:sp>
        <p:nvSpPr>
          <p:cNvPr id="6" name="Content Placeholder 5"/>
          <p:cNvSpPr>
            <a:spLocks noGrp="1"/>
          </p:cNvSpPr>
          <p:nvPr>
            <p:ph sz="quarter" idx="1"/>
          </p:nvPr>
        </p:nvSpPr>
        <p:spPr>
          <a:xfrm>
            <a:off x="228600" y="533400"/>
            <a:ext cx="8686800" cy="6019800"/>
          </a:xfrm>
        </p:spPr>
        <p:txBody>
          <a:bodyPr>
            <a:normAutofit/>
          </a:bodyPr>
          <a:lstStyle/>
          <a:p>
            <a:pPr marL="0" lvl="0" indent="0" algn="just">
              <a:lnSpc>
                <a:spcPct val="150000"/>
              </a:lnSpc>
              <a:buNone/>
            </a:pPr>
            <a:r>
              <a:rPr lang="en-US" sz="2400" dirty="0" smtClean="0">
                <a:solidFill>
                  <a:srgbClr val="0070C0"/>
                </a:solidFill>
                <a:latin typeface="Times New Roman" pitchFamily="18" charset="0"/>
                <a:cs typeface="Times New Roman" pitchFamily="18" charset="0"/>
              </a:rPr>
              <a:t>6. </a:t>
            </a:r>
            <a:r>
              <a:rPr lang="en-US" sz="2400" dirty="0">
                <a:solidFill>
                  <a:srgbClr val="0070C0"/>
                </a:solidFill>
                <a:latin typeface="Times New Roman" pitchFamily="18" charset="0"/>
                <a:cs typeface="Times New Roman" pitchFamily="18" charset="0"/>
              </a:rPr>
              <a:t>Fluorine, chlorine, and their gaseous compounds</a:t>
            </a:r>
          </a:p>
          <a:p>
            <a:pPr algn="just">
              <a:lnSpc>
                <a:spcPct val="150000"/>
              </a:lnSpc>
            </a:pPr>
            <a:r>
              <a:rPr lang="en-US" sz="2400" dirty="0">
                <a:solidFill>
                  <a:srgbClr val="0070C0"/>
                </a:solidFill>
                <a:latin typeface="Times New Roman" pitchFamily="18" charset="0"/>
                <a:cs typeface="Times New Roman" pitchFamily="18" charset="0"/>
              </a:rPr>
              <a:t>Hydrogen</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fluoride</a:t>
            </a:r>
            <a:r>
              <a:rPr lang="en-US" sz="2400" dirty="0">
                <a:latin typeface="Times New Roman" pitchFamily="18" charset="0"/>
                <a:cs typeface="Times New Roman" pitchFamily="18" charset="0"/>
              </a:rPr>
              <a:t> gas is a dangerous substance that is so corrosive it even reacts with glass.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t>
            </a:r>
            <a:r>
              <a:rPr lang="en-US" sz="2400" dirty="0">
                <a:solidFill>
                  <a:srgbClr val="0070C0"/>
                </a:solidFill>
                <a:latin typeface="Times New Roman" pitchFamily="18" charset="0"/>
                <a:cs typeface="Times New Roman" pitchFamily="18" charset="0"/>
              </a:rPr>
              <a:t>irritating</a:t>
            </a:r>
            <a:r>
              <a:rPr lang="en-US" sz="2400" dirty="0">
                <a:latin typeface="Times New Roman" pitchFamily="18" charset="0"/>
                <a:cs typeface="Times New Roman" pitchFamily="18" charset="0"/>
              </a:rPr>
              <a:t> to body tissues, and the </a:t>
            </a:r>
            <a:r>
              <a:rPr lang="en-US" sz="2400" dirty="0">
                <a:solidFill>
                  <a:srgbClr val="0070C0"/>
                </a:solidFill>
                <a:latin typeface="Times New Roman" pitchFamily="18" charset="0"/>
                <a:cs typeface="Times New Roman" pitchFamily="18" charset="0"/>
              </a:rPr>
              <a:t>respiratory</a:t>
            </a:r>
            <a:r>
              <a:rPr lang="en-US" sz="2400" dirty="0">
                <a:latin typeface="Times New Roman" pitchFamily="18" charset="0"/>
                <a:cs typeface="Times New Roman" pitchFamily="18" charset="0"/>
              </a:rPr>
              <a:t> tract is very sensitive to it.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Brief </a:t>
            </a:r>
            <a:r>
              <a:rPr lang="en-US" sz="2400" dirty="0">
                <a:latin typeface="Times New Roman" pitchFamily="18" charset="0"/>
                <a:cs typeface="Times New Roman" pitchFamily="18" charset="0"/>
              </a:rPr>
              <a:t>exposure to HF vapors at the </a:t>
            </a:r>
            <a:r>
              <a:rPr lang="en-US" sz="2400" dirty="0" err="1" smtClean="0">
                <a:solidFill>
                  <a:srgbClr val="0070C0"/>
                </a:solidFill>
                <a:latin typeface="Times New Roman" pitchFamily="18" charset="0"/>
                <a:cs typeface="Times New Roman" pitchFamily="18" charset="0"/>
              </a:rPr>
              <a:t>ppt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level may be </a:t>
            </a:r>
            <a:r>
              <a:rPr lang="en-US" sz="2400" dirty="0" smtClean="0">
                <a:solidFill>
                  <a:srgbClr val="0070C0"/>
                </a:solidFill>
                <a:latin typeface="Times New Roman" pitchFamily="18" charset="0"/>
                <a:cs typeface="Times New Roman" pitchFamily="18" charset="0"/>
              </a:rPr>
              <a:t>fatal</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The </a:t>
            </a:r>
            <a:r>
              <a:rPr lang="en-US" sz="2400" dirty="0">
                <a:solidFill>
                  <a:srgbClr val="00B0F0"/>
                </a:solidFill>
                <a:latin typeface="Times New Roman" pitchFamily="18" charset="0"/>
                <a:cs typeface="Times New Roman" pitchFamily="18" charset="0"/>
              </a:rPr>
              <a:t>acute</a:t>
            </a:r>
            <a:r>
              <a:rPr lang="en-US" sz="2400" dirty="0">
                <a:latin typeface="Times New Roman" pitchFamily="18" charset="0"/>
                <a:cs typeface="Times New Roman" pitchFamily="18" charset="0"/>
              </a:rPr>
              <a:t> toxicity of F</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is even higher than that of HF. </a:t>
            </a:r>
            <a:endParaRPr lang="en-US" sz="2400" dirty="0" smtClean="0">
              <a:latin typeface="Times New Roman" pitchFamily="18" charset="0"/>
              <a:cs typeface="Times New Roman" pitchFamily="18" charset="0"/>
            </a:endParaRPr>
          </a:p>
          <a:p>
            <a:pPr algn="just">
              <a:lnSpc>
                <a:spcPct val="150000"/>
              </a:lnSpc>
            </a:pPr>
            <a:r>
              <a:rPr lang="en-US" sz="2400" dirty="0" smtClean="0">
                <a:solidFill>
                  <a:srgbClr val="00B0F0"/>
                </a:solidFill>
                <a:latin typeface="Times New Roman" pitchFamily="18" charset="0"/>
                <a:cs typeface="Times New Roman" pitchFamily="18" charset="0"/>
              </a:rPr>
              <a:t>Chronic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exposure to high levels of fluorides causes’ fluorosis, the symptoms of which include </a:t>
            </a:r>
            <a:r>
              <a:rPr lang="en-US" sz="2400" dirty="0">
                <a:solidFill>
                  <a:srgbClr val="0070C0"/>
                </a:solidFill>
                <a:latin typeface="Times New Roman" pitchFamily="18" charset="0"/>
                <a:cs typeface="Times New Roman" pitchFamily="18" charset="0"/>
              </a:rPr>
              <a:t>mottled</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teeth</a:t>
            </a:r>
            <a:r>
              <a:rPr lang="en-US" sz="2400" dirty="0">
                <a:latin typeface="Times New Roman" pitchFamily="18" charset="0"/>
                <a:cs typeface="Times New Roman" pitchFamily="18" charset="0"/>
              </a:rPr>
              <a:t> and pathological </a:t>
            </a:r>
            <a:r>
              <a:rPr lang="en-US" sz="2400" dirty="0">
                <a:solidFill>
                  <a:srgbClr val="0070C0"/>
                </a:solidFill>
                <a:latin typeface="Times New Roman" pitchFamily="18" charset="0"/>
                <a:cs typeface="Times New Roman" pitchFamily="18" charset="0"/>
              </a:rPr>
              <a:t>bone</a:t>
            </a:r>
            <a:r>
              <a:rPr lang="en-US" sz="2400" dirty="0">
                <a:latin typeface="Times New Roman" pitchFamily="18" charset="0"/>
                <a:cs typeface="Times New Roman" pitchFamily="18" charset="0"/>
              </a:rPr>
              <a:t> conditions.</a:t>
            </a:r>
          </a:p>
          <a:p>
            <a:pPr algn="just">
              <a:lnSpc>
                <a:spcPct val="150000"/>
              </a:lnSpc>
            </a:pPr>
            <a:endParaRPr lang="en-US" sz="2400" dirty="0">
              <a:solidFill>
                <a:srgbClr val="0070C0"/>
              </a:solidFill>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914542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119</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Fluoride is </a:t>
            </a:r>
            <a:r>
              <a:rPr lang="en-US" sz="2400" dirty="0" smtClean="0">
                <a:latin typeface="Times New Roman" pitchFamily="18" charset="0"/>
                <a:cs typeface="Times New Roman" pitchFamily="18" charset="0"/>
              </a:rPr>
              <a:t>a poison </a:t>
            </a:r>
            <a:r>
              <a:rPr lang="en-US" sz="2400" dirty="0">
                <a:latin typeface="Times New Roman" pitchFamily="18" charset="0"/>
                <a:cs typeface="Times New Roman" pitchFamily="18" charset="0"/>
              </a:rPr>
              <a:t>in plants, </a:t>
            </a:r>
            <a:r>
              <a:rPr lang="en-US" sz="2400" dirty="0" smtClean="0">
                <a:latin typeface="Times New Roman" pitchFamily="18" charset="0"/>
                <a:cs typeface="Times New Roman" pitchFamily="18" charset="0"/>
              </a:rPr>
              <a:t>even </a:t>
            </a:r>
            <a:r>
              <a:rPr lang="en-US" sz="2400" dirty="0">
                <a:latin typeface="Times New Roman" pitchFamily="18" charset="0"/>
                <a:cs typeface="Times New Roman" pitchFamily="18" charset="0"/>
              </a:rPr>
              <a:t>very low levels of fluorides for prolonged periods results in damage.</a:t>
            </a:r>
          </a:p>
          <a:p>
            <a:pPr algn="just">
              <a:lnSpc>
                <a:spcPct val="150000"/>
              </a:lnSpc>
            </a:pPr>
            <a:r>
              <a:rPr lang="en-US" sz="2400" dirty="0">
                <a:latin typeface="Times New Roman" pitchFamily="18" charset="0"/>
                <a:cs typeface="Times New Roman" pitchFamily="18" charset="0"/>
              </a:rPr>
              <a:t>Silicon </a:t>
            </a:r>
            <a:r>
              <a:rPr lang="en-US" sz="2400" dirty="0" err="1">
                <a:latin typeface="Times New Roman" pitchFamily="18" charset="0"/>
                <a:cs typeface="Times New Roman" pitchFamily="18" charset="0"/>
              </a:rPr>
              <a:t>tetrafluoride</a:t>
            </a:r>
            <a:r>
              <a:rPr lang="en-US" sz="2400" dirty="0">
                <a:latin typeface="Times New Roman" pitchFamily="18" charset="0"/>
                <a:cs typeface="Times New Roman" pitchFamily="18" charset="0"/>
              </a:rPr>
              <a:t> gas, </a:t>
            </a:r>
            <a:r>
              <a:rPr lang="en-US" sz="2400" dirty="0">
                <a:solidFill>
                  <a:srgbClr val="0070C0"/>
                </a:solidFill>
                <a:latin typeface="Times New Roman" pitchFamily="18" charset="0"/>
                <a:cs typeface="Times New Roman" pitchFamily="18" charset="0"/>
              </a:rPr>
              <a:t>SiF</a:t>
            </a:r>
            <a:r>
              <a:rPr lang="en-US" sz="2400" baseline="-25000" dirty="0">
                <a:solidFill>
                  <a:srgbClr val="0070C0"/>
                </a:solidFill>
                <a:latin typeface="Times New Roman" pitchFamily="18" charset="0"/>
                <a:cs typeface="Times New Roman" pitchFamily="18" charset="0"/>
              </a:rPr>
              <a:t>4</a:t>
            </a:r>
            <a:r>
              <a:rPr lang="en-US" sz="2400" dirty="0">
                <a:latin typeface="Times New Roman" pitchFamily="18" charset="0"/>
                <a:cs typeface="Times New Roman" pitchFamily="18" charset="0"/>
              </a:rPr>
              <a:t>, is </a:t>
            </a:r>
            <a:r>
              <a:rPr lang="en-US" sz="2400" dirty="0" smtClean="0">
                <a:latin typeface="Times New Roman" pitchFamily="18" charset="0"/>
                <a:cs typeface="Times New Roman" pitchFamily="18" charset="0"/>
              </a:rPr>
              <a:t>a pollutant </a:t>
            </a:r>
            <a:r>
              <a:rPr lang="en-US" sz="2400" dirty="0">
                <a:latin typeface="Times New Roman" pitchFamily="18" charset="0"/>
                <a:cs typeface="Times New Roman" pitchFamily="18" charset="0"/>
              </a:rPr>
              <a:t>produced during some steel and metal smelting operations that employ CaF</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fluorspar.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Fluorspar </a:t>
            </a:r>
            <a:r>
              <a:rPr lang="en-US" sz="2400" dirty="0">
                <a:latin typeface="Times New Roman" pitchFamily="18" charset="0"/>
                <a:cs typeface="Times New Roman" pitchFamily="18" charset="0"/>
              </a:rPr>
              <a:t>reacts with </a:t>
            </a:r>
            <a:r>
              <a:rPr lang="en-US" sz="2400" dirty="0" smtClean="0">
                <a:latin typeface="Times New Roman" pitchFamily="18" charset="0"/>
                <a:cs typeface="Times New Roman" pitchFamily="18" charset="0"/>
              </a:rPr>
              <a:t>sand, </a:t>
            </a:r>
            <a:r>
              <a:rPr lang="en-US" sz="2400" dirty="0">
                <a:latin typeface="Times New Roman" pitchFamily="18" charset="0"/>
                <a:cs typeface="Times New Roman" pitchFamily="18" charset="0"/>
              </a:rPr>
              <a:t>releasing SiF</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gas</a:t>
            </a:r>
            <a:r>
              <a:rPr lang="en-US" sz="2400" dirty="0" smtClean="0">
                <a:latin typeface="Times New Roman" pitchFamily="18" charset="0"/>
                <a:cs typeface="Times New Roman" pitchFamily="18" charset="0"/>
              </a:rPr>
              <a: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ulfur hexafluoride (</a:t>
            </a:r>
            <a:r>
              <a:rPr lang="en-US" sz="2400" dirty="0" smtClean="0">
                <a:solidFill>
                  <a:srgbClr val="0070C0"/>
                </a:solidFill>
                <a:latin typeface="Times New Roman" pitchFamily="18" charset="0"/>
                <a:cs typeface="Times New Roman" pitchFamily="18" charset="0"/>
              </a:rPr>
              <a:t>SF</a:t>
            </a:r>
            <a:r>
              <a:rPr lang="en-US" sz="2400" baseline="-25000" dirty="0" smtClean="0">
                <a:solidFill>
                  <a:srgbClr val="0070C0"/>
                </a:solidFill>
                <a:latin typeface="Times New Roman" pitchFamily="18" charset="0"/>
                <a:cs typeface="Times New Roman" pitchFamily="18" charset="0"/>
              </a:rPr>
              <a:t>6</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the most powerful greenhouse gas known, with a global warming </a:t>
            </a:r>
            <a:r>
              <a:rPr lang="en-US" sz="2400" dirty="0" smtClean="0">
                <a:latin typeface="Times New Roman" pitchFamily="18" charset="0"/>
                <a:cs typeface="Times New Roman" pitchFamily="18" charset="0"/>
              </a:rPr>
              <a:t>potential.</a:t>
            </a: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209800" y="3907631"/>
            <a:ext cx="3200400" cy="414337"/>
          </a:xfrm>
          <a:prstGeom prst="rect">
            <a:avLst/>
          </a:prstGeom>
        </p:spPr>
      </p:pic>
    </p:spTree>
    <p:extLst>
      <p:ext uri="{BB962C8B-B14F-4D97-AF65-F5344CB8AC3E}">
        <p14:creationId xmlns:p14="http://schemas.microsoft.com/office/powerpoint/2010/main" val="406574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a:t>
            </a:fld>
            <a:endParaRPr lang="en-US"/>
          </a:p>
        </p:txBody>
      </p:sp>
      <p:pic>
        <p:nvPicPr>
          <p:cNvPr id="5122" name="Picture 2" descr="C:\Users\TOSHIBA\Desktop\mezmur\for geby gubay1\Daniel\photo\wallpeper\nature-wallpaper-desktop-308_ySxPe7m.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845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120</a:t>
            </a:fld>
            <a:endParaRPr lang="en-US"/>
          </a:p>
        </p:txBody>
      </p:sp>
      <p:sp>
        <p:nvSpPr>
          <p:cNvPr id="6" name="Content Placeholder 5"/>
          <p:cNvSpPr>
            <a:spLocks noGrp="1"/>
          </p:cNvSpPr>
          <p:nvPr>
            <p:ph sz="quarter" idx="1"/>
          </p:nvPr>
        </p:nvSpPr>
        <p:spPr>
          <a:xfrm>
            <a:off x="228600" y="609600"/>
            <a:ext cx="8610600" cy="5943600"/>
          </a:xfrm>
        </p:spPr>
        <p:txBody>
          <a:bodyPr>
            <a:normAutofit/>
          </a:bodyPr>
          <a:lstStyle/>
          <a:p>
            <a:pPr algn="just">
              <a:lnSpc>
                <a:spcPct val="150000"/>
              </a:lnSpc>
            </a:pPr>
            <a:r>
              <a:rPr lang="en-US" sz="2400" dirty="0">
                <a:solidFill>
                  <a:srgbClr val="0070C0"/>
                </a:solidFill>
                <a:latin typeface="Times New Roman" pitchFamily="18" charset="0"/>
                <a:cs typeface="Times New Roman" pitchFamily="18" charset="0"/>
              </a:rPr>
              <a:t>Chlorine</a:t>
            </a:r>
            <a:r>
              <a:rPr lang="en-US" sz="2400" dirty="0">
                <a:latin typeface="Times New Roman" pitchFamily="18" charset="0"/>
                <a:cs typeface="Times New Roman" pitchFamily="18" charset="0"/>
              </a:rPr>
              <a:t> is quite toxic and is a mucous membrane irritant.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very reactive and a powerful oxidizing agent.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Chlorine </a:t>
            </a:r>
            <a:r>
              <a:rPr lang="en-US" sz="2400" dirty="0">
                <a:latin typeface="Times New Roman" pitchFamily="18" charset="0"/>
                <a:cs typeface="Times New Roman" pitchFamily="18" charset="0"/>
              </a:rPr>
              <a:t>dissolves in atmospheric water droplets, yielding hydrochloric acid and </a:t>
            </a:r>
            <a:r>
              <a:rPr lang="en-US" sz="2400" dirty="0" err="1">
                <a:latin typeface="Times New Roman" pitchFamily="18" charset="0"/>
                <a:cs typeface="Times New Roman" pitchFamily="18" charset="0"/>
              </a:rPr>
              <a:t>hypochlorous</a:t>
            </a:r>
            <a:r>
              <a:rPr lang="en-US" sz="2400" dirty="0">
                <a:latin typeface="Times New Roman" pitchFamily="18" charset="0"/>
                <a:cs typeface="Times New Roman" pitchFamily="18" charset="0"/>
              </a:rPr>
              <a:t> acid, an oxidizing agent</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Spills of chlorine gas have caused </a:t>
            </a:r>
            <a:r>
              <a:rPr lang="en-US" sz="2400" dirty="0">
                <a:solidFill>
                  <a:srgbClr val="0070C0"/>
                </a:solidFill>
                <a:latin typeface="Times New Roman" pitchFamily="18" charset="0"/>
                <a:cs typeface="Times New Roman" pitchFamily="18" charset="0"/>
              </a:rPr>
              <a:t>fatalities</a:t>
            </a:r>
            <a:r>
              <a:rPr lang="en-US" sz="2400" dirty="0">
                <a:latin typeface="Times New Roman" pitchFamily="18" charset="0"/>
                <a:cs typeface="Times New Roman" pitchFamily="18" charset="0"/>
              </a:rPr>
              <a:t> among exposed persons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Incineration of chlorinated plastics, such as polyvinylchloride, releases </a:t>
            </a:r>
            <a:r>
              <a:rPr lang="en-US" sz="2400" dirty="0" err="1">
                <a:latin typeface="Times New Roman" pitchFamily="18" charset="0"/>
                <a:cs typeface="Times New Roman" pitchFamily="18" charset="0"/>
              </a:rPr>
              <a:t>HCl</a:t>
            </a:r>
            <a:r>
              <a:rPr lang="en-US" sz="2400" dirty="0">
                <a:latin typeface="Times New Roman" pitchFamily="18" charset="0"/>
                <a:cs typeface="Times New Roman" pitchFamily="18" charset="0"/>
              </a:rPr>
              <a:t> as a combustion product</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362200" y="3300963"/>
            <a:ext cx="3076575" cy="423862"/>
          </a:xfrm>
          <a:prstGeom prst="rect">
            <a:avLst/>
          </a:prstGeom>
        </p:spPr>
      </p:pic>
    </p:spTree>
    <p:extLst>
      <p:ext uri="{BB962C8B-B14F-4D97-AF65-F5344CB8AC3E}">
        <p14:creationId xmlns:p14="http://schemas.microsoft.com/office/powerpoint/2010/main" val="31438413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121</a:t>
            </a:fld>
            <a:endParaRPr lang="en-US"/>
          </a:p>
        </p:txBody>
      </p:sp>
      <p:sp>
        <p:nvSpPr>
          <p:cNvPr id="6" name="Content Placeholder 5"/>
          <p:cNvSpPr>
            <a:spLocks noGrp="1"/>
          </p:cNvSpPr>
          <p:nvPr>
            <p:ph sz="quarter" idx="1"/>
          </p:nvPr>
        </p:nvSpPr>
        <p:spPr>
          <a:xfrm>
            <a:off x="228600" y="533400"/>
            <a:ext cx="8686800" cy="6019800"/>
          </a:xfrm>
        </p:spPr>
        <p:txBody>
          <a:bodyPr>
            <a:normAutofit/>
          </a:bodyPr>
          <a:lstStyle/>
          <a:p>
            <a:pPr marL="0" lvl="0" indent="0" algn="just">
              <a:lnSpc>
                <a:spcPct val="150000"/>
              </a:lnSpc>
              <a:buNone/>
            </a:pPr>
            <a:r>
              <a:rPr lang="en-US" sz="2400" dirty="0" smtClean="0">
                <a:solidFill>
                  <a:srgbClr val="0070C0"/>
                </a:solidFill>
                <a:latin typeface="Times New Roman" pitchFamily="18" charset="0"/>
                <a:cs typeface="Times New Roman" pitchFamily="18" charset="0"/>
              </a:rPr>
              <a:t>7. </a:t>
            </a:r>
            <a:r>
              <a:rPr lang="en-US" sz="2400" dirty="0">
                <a:solidFill>
                  <a:srgbClr val="0070C0"/>
                </a:solidFill>
                <a:latin typeface="Times New Roman" pitchFamily="18" charset="0"/>
                <a:cs typeface="Times New Roman" pitchFamily="18" charset="0"/>
              </a:rPr>
              <a:t>Hydrogen sulfide, carbonyl sulfide, and carbon </a:t>
            </a:r>
            <a:r>
              <a:rPr lang="en-US" sz="2400" dirty="0" smtClean="0">
                <a:solidFill>
                  <a:srgbClr val="0070C0"/>
                </a:solidFill>
                <a:latin typeface="Times New Roman" pitchFamily="18" charset="0"/>
                <a:cs typeface="Times New Roman" pitchFamily="18" charset="0"/>
              </a:rPr>
              <a:t>disulfide</a:t>
            </a:r>
          </a:p>
          <a:p>
            <a:pPr algn="just">
              <a:lnSpc>
                <a:spcPct val="150000"/>
              </a:lnSpc>
            </a:pPr>
            <a:r>
              <a:rPr lang="en-US" sz="2400" dirty="0">
                <a:latin typeface="Times New Roman" pitchFamily="18" charset="0"/>
                <a:cs typeface="Times New Roman" pitchFamily="18" charset="0"/>
              </a:rPr>
              <a:t>Hydrogen sulfide is produced by microbial processes </a:t>
            </a:r>
            <a:r>
              <a:rPr lang="en-US" sz="2400" dirty="0" smtClean="0">
                <a:latin typeface="Times New Roman" pitchFamily="18" charset="0"/>
                <a:cs typeface="Times New Roman" pitchFamily="18" charset="0"/>
              </a:rPr>
              <a:t>(decay </a:t>
            </a:r>
            <a:r>
              <a:rPr lang="en-US" sz="2400" dirty="0">
                <a:latin typeface="Times New Roman" pitchFamily="18" charset="0"/>
                <a:cs typeface="Times New Roman" pitchFamily="18" charset="0"/>
              </a:rPr>
              <a:t>of sulfur compounds and bacterial reduction of </a:t>
            </a:r>
            <a:r>
              <a:rPr lang="en-US" sz="2400" dirty="0" smtClean="0">
                <a:latin typeface="Times New Roman" pitchFamily="18" charset="0"/>
                <a:cs typeface="Times New Roman" pitchFamily="18" charset="0"/>
              </a:rPr>
              <a:t>sulfate), released </a:t>
            </a:r>
            <a:r>
              <a:rPr lang="en-US" sz="2400" dirty="0">
                <a:latin typeface="Times New Roman" pitchFamily="18" charset="0"/>
                <a:cs typeface="Times New Roman" pitchFamily="18" charset="0"/>
              </a:rPr>
              <a:t>from geothermal </a:t>
            </a:r>
            <a:r>
              <a:rPr lang="en-US" sz="2400" dirty="0" smtClean="0">
                <a:latin typeface="Times New Roman" pitchFamily="18" charset="0"/>
                <a:cs typeface="Times New Roman" pitchFamily="18" charset="0"/>
              </a:rPr>
              <a:t>steam.</a:t>
            </a:r>
          </a:p>
          <a:p>
            <a:pPr algn="just">
              <a:lnSpc>
                <a:spcPct val="150000"/>
              </a:lnSpc>
            </a:pPr>
            <a:r>
              <a:rPr lang="en-US" sz="2400" dirty="0" smtClean="0">
                <a:solidFill>
                  <a:srgbClr val="0070C0"/>
                </a:solidFill>
                <a:latin typeface="Times New Roman" pitchFamily="18" charset="0"/>
                <a:cs typeface="Times New Roman" pitchFamily="18" charset="0"/>
              </a:rPr>
              <a:t>H</a:t>
            </a:r>
            <a:r>
              <a:rPr lang="en-US" sz="2400" baseline="-25000" dirty="0" smtClean="0">
                <a:solidFill>
                  <a:srgbClr val="0070C0"/>
                </a:solidFill>
                <a:latin typeface="Times New Roman" pitchFamily="18" charset="0"/>
                <a:cs typeface="Times New Roman" pitchFamily="18" charset="0"/>
              </a:rPr>
              <a:t>2</a:t>
            </a:r>
            <a:r>
              <a:rPr lang="en-US" sz="2400" dirty="0" smtClean="0">
                <a:solidFill>
                  <a:srgbClr val="0070C0"/>
                </a:solidFill>
                <a:latin typeface="Times New Roman" pitchFamily="18" charset="0"/>
                <a:cs typeface="Times New Roman" pitchFamily="18" charset="0"/>
              </a:rPr>
              <a:t>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emissions </a:t>
            </a:r>
            <a:r>
              <a:rPr lang="en-US" sz="2400" dirty="0" smtClean="0">
                <a:latin typeface="Times New Roman" pitchFamily="18" charset="0"/>
                <a:cs typeface="Times New Roman" pitchFamily="18" charset="0"/>
              </a:rPr>
              <a:t>damages  </a:t>
            </a:r>
            <a:r>
              <a:rPr lang="en-US" sz="2400" dirty="0">
                <a:latin typeface="Times New Roman" pitchFamily="18" charset="0"/>
                <a:cs typeface="Times New Roman" pitchFamily="18" charset="0"/>
              </a:rPr>
              <a:t>human health and even fatalities.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symptoms of poisoning included </a:t>
            </a:r>
            <a:r>
              <a:rPr lang="en-US" sz="2400" dirty="0">
                <a:solidFill>
                  <a:srgbClr val="0070C0"/>
                </a:solidFill>
                <a:latin typeface="Times New Roman" pitchFamily="18" charset="0"/>
                <a:cs typeface="Times New Roman" pitchFamily="18" charset="0"/>
              </a:rPr>
              <a:t>irritation</a:t>
            </a:r>
            <a:r>
              <a:rPr lang="en-US" sz="2400" dirty="0">
                <a:latin typeface="Times New Roman" pitchFamily="18" charset="0"/>
                <a:cs typeface="Times New Roman" pitchFamily="18" charset="0"/>
              </a:rPr>
              <a:t> of the respiratory tract and </a:t>
            </a:r>
            <a:r>
              <a:rPr lang="en-US" sz="2400" dirty="0">
                <a:solidFill>
                  <a:srgbClr val="0070C0"/>
                </a:solidFill>
                <a:latin typeface="Times New Roman" pitchFamily="18" charset="0"/>
                <a:cs typeface="Times New Roman" pitchFamily="18" charset="0"/>
              </a:rPr>
              <a:t>damage</a:t>
            </a:r>
            <a:r>
              <a:rPr lang="en-US" sz="2400" dirty="0">
                <a:latin typeface="Times New Roman" pitchFamily="18" charset="0"/>
                <a:cs typeface="Times New Roman" pitchFamily="18" charset="0"/>
              </a:rPr>
              <a:t> to the </a:t>
            </a:r>
            <a:r>
              <a:rPr lang="en-US" sz="2400" dirty="0">
                <a:solidFill>
                  <a:srgbClr val="0070C0"/>
                </a:solidFill>
                <a:latin typeface="Times New Roman" pitchFamily="18" charset="0"/>
                <a:cs typeface="Times New Roman" pitchFamily="18" charset="0"/>
              </a:rPr>
              <a:t>central</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nervous</a:t>
            </a:r>
            <a:r>
              <a:rPr lang="en-US" sz="2400" dirty="0">
                <a:latin typeface="Times New Roman" pitchFamily="18" charset="0"/>
                <a:cs typeface="Times New Roman" pitchFamily="18" charset="0"/>
              </a:rPr>
              <a:t> system.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Both COS and CS</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are oxidized in the atmosphere by reactions initiated by the hydroxyl radical. </a:t>
            </a:r>
          </a:p>
          <a:p>
            <a:pPr algn="just">
              <a:lnSpc>
                <a:spcPct val="150000"/>
              </a:lnSpc>
            </a:pPr>
            <a:endParaRPr lang="en-US" sz="2400" dirty="0">
              <a:solidFill>
                <a:srgbClr val="0070C0"/>
              </a:solidFill>
              <a:latin typeface="Times New Roman" pitchFamily="18" charset="0"/>
              <a:cs typeface="Times New Roman" pitchFamily="18" charset="0"/>
            </a:endParaRPr>
          </a:p>
          <a:p>
            <a:pPr marL="0" indent="0" algn="just">
              <a:lnSpc>
                <a:spcPct val="150000"/>
              </a:lnSpc>
              <a:buNone/>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4876800" y="5410200"/>
            <a:ext cx="2895600" cy="838200"/>
          </a:xfrm>
          <a:prstGeom prst="rect">
            <a:avLst/>
          </a:prstGeom>
        </p:spPr>
      </p:pic>
    </p:spTree>
    <p:extLst>
      <p:ext uri="{BB962C8B-B14F-4D97-AF65-F5344CB8AC3E}">
        <p14:creationId xmlns:p14="http://schemas.microsoft.com/office/powerpoint/2010/main" val="952714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lvl="2" algn="l" rtl="0">
              <a:spcBef>
                <a:spcPct val="0"/>
              </a:spcBef>
            </a:pPr>
            <a:r>
              <a:rPr lang="en-US" sz="2800" b="1" dirty="0" smtClean="0">
                <a:solidFill>
                  <a:srgbClr val="FF0000"/>
                </a:solidFill>
                <a:latin typeface="Segoe Print" pitchFamily="2" charset="0"/>
              </a:rPr>
              <a:t>3.4.2. </a:t>
            </a:r>
            <a:r>
              <a:rPr lang="en-US" sz="2800" b="1" dirty="0">
                <a:solidFill>
                  <a:srgbClr val="FF0000"/>
                </a:solidFill>
                <a:latin typeface="Segoe Print" pitchFamily="2" charset="0"/>
              </a:rPr>
              <a:t>Organic air </a:t>
            </a:r>
            <a:r>
              <a:rPr lang="en-US" sz="2800" b="1" dirty="0" smtClean="0">
                <a:solidFill>
                  <a:srgbClr val="FF0000"/>
                </a:solidFill>
                <a:latin typeface="Segoe Print" pitchFamily="2" charset="0"/>
              </a:rPr>
              <a:t>pollutants</a:t>
            </a:r>
            <a:endParaRPr lang="en-US" sz="2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122</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algn="just">
              <a:lnSpc>
                <a:spcPct val="150000"/>
              </a:lnSpc>
            </a:pPr>
            <a:r>
              <a:rPr lang="en-US" sz="2400" dirty="0">
                <a:latin typeface="Times New Roman" pitchFamily="18" charset="0"/>
                <a:cs typeface="Times New Roman" pitchFamily="18" charset="0"/>
              </a:rPr>
              <a:t>The effects of organic pollutants in the atmosphere may be divided into two major categories. </a:t>
            </a:r>
            <a:endParaRPr lang="en-US" sz="2400" dirty="0" smtClean="0">
              <a:latin typeface="Times New Roman" pitchFamily="18" charset="0"/>
              <a:cs typeface="Times New Roman" pitchFamily="18" charset="0"/>
            </a:endParaRPr>
          </a:p>
          <a:p>
            <a:pPr marL="0" indent="0" algn="just">
              <a:lnSpc>
                <a:spcPct val="150000"/>
              </a:lnSpc>
              <a:buNone/>
            </a:pPr>
            <a:r>
              <a:rPr lang="en-US" sz="2400" dirty="0" smtClean="0">
                <a:latin typeface="Times New Roman" pitchFamily="18" charset="0"/>
                <a:cs typeface="Times New Roman" pitchFamily="18" charset="0"/>
              </a:rPr>
              <a:t>1). </a:t>
            </a: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irect </a:t>
            </a:r>
            <a:r>
              <a:rPr lang="en-US" sz="2400" dirty="0">
                <a:latin typeface="Times New Roman" pitchFamily="18" charset="0"/>
                <a:cs typeface="Times New Roman" pitchFamily="18" charset="0"/>
              </a:rPr>
              <a:t>effects, such as cancer caused by exposure to vinyl chloride. </a:t>
            </a:r>
            <a:endParaRPr lang="en-US" sz="2400" dirty="0" smtClean="0">
              <a:latin typeface="Times New Roman" pitchFamily="18" charset="0"/>
              <a:cs typeface="Times New Roman" pitchFamily="18" charset="0"/>
            </a:endParaRPr>
          </a:p>
          <a:p>
            <a:pPr marL="0" indent="0" algn="just">
              <a:lnSpc>
                <a:spcPct val="150000"/>
              </a:lnSpc>
              <a:buNone/>
            </a:pPr>
            <a:r>
              <a:rPr lang="en-US" sz="2400" dirty="0" smtClean="0">
                <a:latin typeface="Times New Roman" pitchFamily="18" charset="0"/>
                <a:cs typeface="Times New Roman" pitchFamily="18" charset="0"/>
              </a:rPr>
              <a:t>2). </a:t>
            </a:r>
            <a:r>
              <a:rPr lang="en-US" sz="2400" dirty="0">
                <a:latin typeface="Times New Roman" pitchFamily="18" charset="0"/>
                <a:cs typeface="Times New Roman" pitchFamily="18" charset="0"/>
              </a:rPr>
              <a:t>F</a:t>
            </a:r>
            <a:r>
              <a:rPr lang="en-US" sz="2400" dirty="0" smtClean="0">
                <a:latin typeface="Times New Roman" pitchFamily="18" charset="0"/>
                <a:cs typeface="Times New Roman" pitchFamily="18" charset="0"/>
              </a:rPr>
              <a:t>ormation </a:t>
            </a:r>
            <a:r>
              <a:rPr lang="en-US" sz="2400" dirty="0">
                <a:latin typeface="Times New Roman" pitchFamily="18" charset="0"/>
                <a:cs typeface="Times New Roman" pitchFamily="18" charset="0"/>
              </a:rPr>
              <a:t>of secondary pollutants, especially photochemical smog</a:t>
            </a:r>
            <a:r>
              <a:rPr lang="en-US" sz="2400" dirty="0" smtClean="0">
                <a:latin typeface="Times New Roman" pitchFamily="18" charset="0"/>
                <a:cs typeface="Times New Roman" pitchFamily="18" charset="0"/>
              </a:rPr>
              <a:t>.</a:t>
            </a:r>
          </a:p>
          <a:p>
            <a:pPr algn="just">
              <a:lnSpc>
                <a:spcPct val="150000"/>
              </a:lnSpc>
            </a:pPr>
            <a:r>
              <a:rPr lang="en-US" sz="2400" b="1" dirty="0" smtClean="0">
                <a:solidFill>
                  <a:srgbClr val="00B0F0"/>
                </a:solidFill>
                <a:latin typeface="Times New Roman" pitchFamily="18" charset="0"/>
                <a:cs typeface="Times New Roman" pitchFamily="18" charset="0"/>
              </a:rPr>
              <a:t>Ways of organic pollutants lost to the atmosphere include </a:t>
            </a:r>
            <a:r>
              <a:rPr lang="en-US" sz="2400" dirty="0" smtClean="0">
                <a:latin typeface="Times New Roman" pitchFamily="18" charset="0"/>
                <a:cs typeface="Times New Roman" pitchFamily="18" charset="0"/>
              </a:rPr>
              <a:t>rain water, dry </a:t>
            </a:r>
            <a:r>
              <a:rPr lang="en-US" sz="2400" dirty="0">
                <a:latin typeface="Times New Roman" pitchFamily="18" charset="0"/>
                <a:cs typeface="Times New Roman" pitchFamily="18" charset="0"/>
              </a:rPr>
              <a:t>deposition, photochemical reactions, </a:t>
            </a:r>
            <a:r>
              <a:rPr lang="en-US" sz="2400" dirty="0" smtClean="0">
                <a:latin typeface="Times New Roman" pitchFamily="18" charset="0"/>
                <a:cs typeface="Times New Roman" pitchFamily="18" charset="0"/>
              </a:rPr>
              <a:t>formation and </a:t>
            </a:r>
            <a:r>
              <a:rPr lang="en-US" sz="2400" dirty="0">
                <a:latin typeface="Times New Roman" pitchFamily="18" charset="0"/>
                <a:cs typeface="Times New Roman" pitchFamily="18" charset="0"/>
              </a:rPr>
              <a:t>incorporation into particulate </a:t>
            </a:r>
            <a:r>
              <a:rPr lang="en-US" sz="2400" dirty="0" smtClean="0">
                <a:latin typeface="Times New Roman" pitchFamily="18" charset="0"/>
                <a:cs typeface="Times New Roman" pitchFamily="18" charset="0"/>
              </a:rPr>
              <a:t>matter </a:t>
            </a:r>
            <a:r>
              <a:rPr lang="en-US" sz="2400" dirty="0">
                <a:latin typeface="Times New Roman" pitchFamily="18" charset="0"/>
                <a:cs typeface="Times New Roman" pitchFamily="18" charset="0"/>
              </a:rPr>
              <a:t>and uptake by plants.</a:t>
            </a:r>
          </a:p>
          <a:p>
            <a:pPr algn="just">
              <a:lnSpc>
                <a:spcPct val="150000"/>
              </a:lnSpc>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72887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pPr lvl="3" algn="l" rtl="0">
              <a:spcBef>
                <a:spcPct val="0"/>
              </a:spcBef>
            </a:pPr>
            <a:r>
              <a:rPr lang="en-US" sz="2800" dirty="0">
                <a:solidFill>
                  <a:srgbClr val="0070C0"/>
                </a:solidFill>
                <a:latin typeface="Segoe Print" pitchFamily="2" charset="0"/>
              </a:rPr>
              <a:t>Organic compounds from natural </a:t>
            </a:r>
            <a:r>
              <a:rPr lang="en-US" sz="2800" dirty="0" smtClean="0">
                <a:solidFill>
                  <a:srgbClr val="0070C0"/>
                </a:solidFill>
                <a:latin typeface="Segoe Print" pitchFamily="2" charset="0"/>
              </a:rPr>
              <a:t>sources</a:t>
            </a:r>
            <a:endParaRPr lang="en-US" sz="4800" dirty="0">
              <a:solidFill>
                <a:srgbClr val="0070C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123</a:t>
            </a:fld>
            <a:endParaRPr lang="en-US"/>
          </a:p>
        </p:txBody>
      </p:sp>
      <p:sp>
        <p:nvSpPr>
          <p:cNvPr id="6" name="Content Placeholder 5"/>
          <p:cNvSpPr>
            <a:spLocks noGrp="1"/>
          </p:cNvSpPr>
          <p:nvPr>
            <p:ph sz="quarter" idx="1"/>
          </p:nvPr>
        </p:nvSpPr>
        <p:spPr>
          <a:xfrm>
            <a:off x="228600" y="533400"/>
            <a:ext cx="8686800" cy="6019800"/>
          </a:xfrm>
        </p:spPr>
        <p:txBody>
          <a:bodyPr>
            <a:normAutofit fontScale="92500" lnSpcReduction="10000"/>
          </a:bodyPr>
          <a:lstStyle/>
          <a:p>
            <a:pPr algn="just">
              <a:lnSpc>
                <a:spcPct val="150000"/>
              </a:lnSpc>
            </a:pPr>
            <a:r>
              <a:rPr lang="en-US" sz="2400" dirty="0">
                <a:latin typeface="Times New Roman" pitchFamily="18" charset="0"/>
                <a:cs typeface="Times New Roman" pitchFamily="18" charset="0"/>
              </a:rPr>
              <a:t>Atmospheric hydrocarbons produced by living sources are called </a:t>
            </a:r>
            <a:r>
              <a:rPr lang="en-US" sz="2400" b="1" dirty="0">
                <a:latin typeface="Times New Roman" pitchFamily="18" charset="0"/>
                <a:cs typeface="Times New Roman" pitchFamily="18" charset="0"/>
              </a:rPr>
              <a:t>biogenic hydrocarbons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Natural </a:t>
            </a:r>
            <a:r>
              <a:rPr lang="en-US" sz="2400" dirty="0">
                <a:latin typeface="Times New Roman" pitchFamily="18" charset="0"/>
                <a:cs typeface="Times New Roman" pitchFamily="18" charset="0"/>
              </a:rPr>
              <a:t>sources </a:t>
            </a:r>
            <a:r>
              <a:rPr lang="en-US" sz="2400" dirty="0" smtClean="0">
                <a:latin typeface="Times New Roman" pitchFamily="18" charset="0"/>
                <a:cs typeface="Times New Roman" pitchFamily="18" charset="0"/>
              </a:rPr>
              <a:t>include vegetation, </a:t>
            </a:r>
            <a:r>
              <a:rPr lang="en-US" sz="2400" dirty="0">
                <a:latin typeface="Times New Roman" pitchFamily="18" charset="0"/>
                <a:cs typeface="Times New Roman" pitchFamily="18" charset="0"/>
              </a:rPr>
              <a:t>microorganisms, forest fires, animal </a:t>
            </a:r>
            <a:r>
              <a:rPr lang="en-US" sz="2400" dirty="0" smtClean="0">
                <a:latin typeface="Times New Roman" pitchFamily="18" charset="0"/>
                <a:cs typeface="Times New Roman" pitchFamily="18" charset="0"/>
              </a:rPr>
              <a:t>wastes </a:t>
            </a:r>
            <a:r>
              <a:rPr lang="en-US" sz="2400" dirty="0">
                <a:latin typeface="Times New Roman" pitchFamily="18" charset="0"/>
                <a:cs typeface="Times New Roman" pitchFamily="18" charset="0"/>
              </a:rPr>
              <a:t>and volcanoes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greatest variety of compounds emitted by plants consists of </a:t>
            </a:r>
            <a:r>
              <a:rPr lang="en-US" sz="2400" b="1" dirty="0">
                <a:latin typeface="Times New Roman" pitchFamily="18" charset="0"/>
                <a:cs typeface="Times New Roman" pitchFamily="18" charset="0"/>
              </a:rPr>
              <a:t>esters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Formaldehyde and acetaldehyde are produced by microorganisms, and acetaldehyde is emitted by some kinds of vegetation</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Because of their volatility, the lower alcohols, especially methanol and ethanol, predominate as atmospheric pollutants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Phenols </a:t>
            </a:r>
            <a:r>
              <a:rPr lang="en-US" sz="2400" dirty="0">
                <a:latin typeface="Times New Roman" pitchFamily="18" charset="0"/>
                <a:cs typeface="Times New Roman" pitchFamily="18" charset="0"/>
              </a:rPr>
              <a:t>are more noted as water pollutants than as air pollutants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Ethers are relatively uncommon atmospheric </a:t>
            </a:r>
            <a:r>
              <a:rPr lang="en-US" sz="2400" dirty="0" smtClean="0">
                <a:latin typeface="Times New Roman" pitchFamily="18" charset="0"/>
                <a:cs typeface="Times New Roman" pitchFamily="18" charset="0"/>
              </a:rPr>
              <a:t>pollutants</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904492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124</a:t>
            </a:fld>
            <a:endParaRPr lang="en-US"/>
          </a:p>
        </p:txBody>
      </p:sp>
      <p:sp>
        <p:nvSpPr>
          <p:cNvPr id="6" name="Content Placeholder 5"/>
          <p:cNvSpPr>
            <a:spLocks noGrp="1"/>
          </p:cNvSpPr>
          <p:nvPr>
            <p:ph sz="quarter" idx="1"/>
          </p:nvPr>
        </p:nvSpPr>
        <p:spPr>
          <a:xfrm>
            <a:off x="228600" y="533400"/>
            <a:ext cx="8686800" cy="6019800"/>
          </a:xfrm>
        </p:spPr>
        <p:txBody>
          <a:bodyPr>
            <a:normAutofit/>
          </a:bodyPr>
          <a:lstStyle/>
          <a:p>
            <a:pPr algn="just">
              <a:lnSpc>
                <a:spcPct val="150000"/>
              </a:lnSpc>
            </a:pPr>
            <a:r>
              <a:rPr lang="en-US" sz="2400" dirty="0">
                <a:solidFill>
                  <a:srgbClr val="00B0F0"/>
                </a:solidFill>
                <a:latin typeface="Times New Roman" pitchFamily="18" charset="0"/>
                <a:cs typeface="Times New Roman" pitchFamily="18" charset="0"/>
              </a:rPr>
              <a:t>Ethylene</a:t>
            </a:r>
            <a:r>
              <a:rPr lang="en-US" sz="2400" dirty="0">
                <a:latin typeface="Times New Roman" pitchFamily="18" charset="0"/>
                <a:cs typeface="Times New Roman" pitchFamily="18" charset="0"/>
              </a:rPr>
              <a:t> </a:t>
            </a:r>
            <a:r>
              <a:rPr lang="en-US" sz="2400" dirty="0">
                <a:solidFill>
                  <a:srgbClr val="00B0F0"/>
                </a:solidFill>
                <a:latin typeface="Times New Roman" pitchFamily="18" charset="0"/>
                <a:cs typeface="Times New Roman" pitchFamily="18" charset="0"/>
              </a:rPr>
              <a:t>oxide</a:t>
            </a:r>
            <a:r>
              <a:rPr lang="en-US" sz="2400" dirty="0">
                <a:latin typeface="Times New Roman" pitchFamily="18" charset="0"/>
                <a:cs typeface="Times New Roman" pitchFamily="18" charset="0"/>
              </a:rPr>
              <a:t> is a moderately to highly toxic, sweet-smelling, colorless, flammable, explosive gas used as a chemical intermediate, </a:t>
            </a:r>
            <a:r>
              <a:rPr lang="en-US" sz="2400" dirty="0" err="1">
                <a:latin typeface="Times New Roman" pitchFamily="18" charset="0"/>
                <a:cs typeface="Times New Roman" pitchFamily="18" charset="0"/>
              </a:rPr>
              <a:t>sterilant</a:t>
            </a:r>
            <a:r>
              <a:rPr lang="en-US" sz="2400" dirty="0">
                <a:latin typeface="Times New Roman" pitchFamily="18" charset="0"/>
                <a:cs typeface="Times New Roman" pitchFamily="18" charset="0"/>
              </a:rPr>
              <a:t>, and fumigant</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a mutagen and a carcinogen to experimental animals. It is classified as </a:t>
            </a:r>
            <a:r>
              <a:rPr lang="en-US" sz="2400" dirty="0">
                <a:solidFill>
                  <a:srgbClr val="FF0000"/>
                </a:solidFill>
                <a:latin typeface="Times New Roman" pitchFamily="18" charset="0"/>
                <a:cs typeface="Times New Roman" pitchFamily="18" charset="0"/>
              </a:rPr>
              <a:t>hazardous </a:t>
            </a:r>
            <a:r>
              <a:rPr lang="en-US" sz="2400" dirty="0">
                <a:latin typeface="Times New Roman" pitchFamily="18" charset="0"/>
                <a:cs typeface="Times New Roman" pitchFamily="18" charset="0"/>
              </a:rPr>
              <a:t>for both its </a:t>
            </a:r>
            <a:r>
              <a:rPr lang="en-US" sz="2400" dirty="0">
                <a:solidFill>
                  <a:srgbClr val="FF0000"/>
                </a:solidFill>
                <a:latin typeface="Times New Roman" pitchFamily="18" charset="0"/>
                <a:cs typeface="Times New Roman" pitchFamily="18" charset="0"/>
              </a:rPr>
              <a:t>toxicity </a:t>
            </a:r>
            <a:r>
              <a:rPr lang="en-US" sz="2400" dirty="0">
                <a:latin typeface="Times New Roman" pitchFamily="18" charset="0"/>
                <a:cs typeface="Times New Roman" pitchFamily="18" charset="0"/>
              </a:rPr>
              <a:t>and</a:t>
            </a:r>
            <a:r>
              <a:rPr lang="en-US" sz="2400" dirty="0">
                <a:solidFill>
                  <a:srgbClr val="FF0000"/>
                </a:solidFill>
                <a:latin typeface="Times New Roman" pitchFamily="18" charset="0"/>
                <a:cs typeface="Times New Roman" pitchFamily="18" charset="0"/>
              </a:rPr>
              <a:t> ignitability</a:t>
            </a:r>
            <a:r>
              <a:rPr lang="en-US" sz="2400" dirty="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Many of the </a:t>
            </a:r>
            <a:r>
              <a:rPr lang="en-US" sz="2400" dirty="0">
                <a:solidFill>
                  <a:srgbClr val="00B0F0"/>
                </a:solidFill>
                <a:latin typeface="Times New Roman" pitchFamily="18" charset="0"/>
                <a:cs typeface="Times New Roman" pitchFamily="18" charset="0"/>
              </a:rPr>
              <a:t>carboxylic</a:t>
            </a:r>
            <a:r>
              <a:rPr lang="en-US" sz="2400" dirty="0">
                <a:latin typeface="Times New Roman" pitchFamily="18" charset="0"/>
                <a:cs typeface="Times New Roman" pitchFamily="18" charset="0"/>
              </a:rPr>
              <a:t> </a:t>
            </a:r>
            <a:r>
              <a:rPr lang="en-US" sz="2400" dirty="0">
                <a:solidFill>
                  <a:srgbClr val="00B0F0"/>
                </a:solidFill>
                <a:latin typeface="Times New Roman" pitchFamily="18" charset="0"/>
                <a:cs typeface="Times New Roman" pitchFamily="18" charset="0"/>
              </a:rPr>
              <a:t>acids</a:t>
            </a:r>
            <a:r>
              <a:rPr lang="en-US" sz="2400" dirty="0">
                <a:latin typeface="Times New Roman" pitchFamily="18" charset="0"/>
                <a:cs typeface="Times New Roman" pitchFamily="18" charset="0"/>
              </a:rPr>
              <a:t> found in the atmosphere probably result from the photochemical oxidation of other organic </a:t>
            </a:r>
            <a:r>
              <a:rPr lang="en-US" sz="2400" dirty="0" smtClean="0">
                <a:latin typeface="Times New Roman" pitchFamily="18" charset="0"/>
                <a:cs typeface="Times New Roman" pitchFamily="18" charset="0"/>
              </a:rPr>
              <a:t>compounds.</a:t>
            </a:r>
          </a:p>
          <a:p>
            <a:pPr algn="just">
              <a:lnSpc>
                <a:spcPct val="150000"/>
              </a:lnSpc>
            </a:pPr>
            <a:r>
              <a:rPr lang="en-US" sz="2400" dirty="0">
                <a:solidFill>
                  <a:srgbClr val="00B0F0"/>
                </a:solidFill>
                <a:latin typeface="Times New Roman" pitchFamily="18" charset="0"/>
                <a:cs typeface="Times New Roman" pitchFamily="18" charset="0"/>
              </a:rPr>
              <a:t>Dichlorodifluoromethane</a:t>
            </a:r>
            <a:r>
              <a:rPr lang="en-US" sz="2400" dirty="0">
                <a:latin typeface="Times New Roman" pitchFamily="18" charset="0"/>
                <a:cs typeface="Times New Roman" pitchFamily="18" charset="0"/>
              </a:rPr>
              <a:t> is involved in stratospheric ozone depletion.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927623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74073"/>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125</a:t>
            </a:fld>
            <a:endParaRPr lang="en-US"/>
          </a:p>
        </p:txBody>
      </p:sp>
      <p:sp>
        <p:nvSpPr>
          <p:cNvPr id="6" name="Content Placeholder 5"/>
          <p:cNvSpPr>
            <a:spLocks noGrp="1"/>
          </p:cNvSpPr>
          <p:nvPr>
            <p:ph sz="quarter" idx="1"/>
          </p:nvPr>
        </p:nvSpPr>
        <p:spPr>
          <a:xfrm>
            <a:off x="228600" y="533400"/>
            <a:ext cx="8686800" cy="6019800"/>
          </a:xfrm>
        </p:spPr>
        <p:txBody>
          <a:bodyPr>
            <a:normAutofit fontScale="92500" lnSpcReduction="10000"/>
          </a:bodyPr>
          <a:lstStyle/>
          <a:p>
            <a:pPr algn="just">
              <a:lnSpc>
                <a:spcPct val="150000"/>
              </a:lnSpc>
            </a:pP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ClO</a:t>
            </a:r>
            <a:r>
              <a:rPr lang="en-US" sz="2400" dirty="0">
                <a:latin typeface="Times New Roman" pitchFamily="18" charset="0"/>
                <a:cs typeface="Times New Roman" pitchFamily="18" charset="0"/>
              </a:rPr>
              <a:t> species may react with either O or NO, regenerating </a:t>
            </a:r>
            <a:r>
              <a:rPr lang="en-US" sz="2400" dirty="0" err="1">
                <a:latin typeface="Times New Roman" pitchFamily="18" charset="0"/>
                <a:cs typeface="Times New Roman" pitchFamily="18" charset="0"/>
              </a:rPr>
              <a:t>Cl</a:t>
            </a:r>
            <a:r>
              <a:rPr lang="en-US" sz="2400" dirty="0">
                <a:latin typeface="Times New Roman" pitchFamily="18" charset="0"/>
                <a:cs typeface="Times New Roman" pitchFamily="18" charset="0"/>
              </a:rPr>
              <a:t> atoms and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cause the net destruction of ozone in the region of 25-45 Km:</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err="1" smtClean="0">
                <a:latin typeface="Times New Roman" pitchFamily="18" charset="0"/>
                <a:cs typeface="Times New Roman" pitchFamily="18" charset="0"/>
              </a:rPr>
              <a:t>Perfluorocarbons</a:t>
            </a:r>
            <a:r>
              <a:rPr lang="en-US" sz="2400" dirty="0" smtClean="0">
                <a:latin typeface="Times New Roman" pitchFamily="18" charset="0"/>
                <a:cs typeface="Times New Roman" pitchFamily="18" charset="0"/>
              </a:rPr>
              <a:t> are potential </a:t>
            </a:r>
            <a:r>
              <a:rPr lang="en-US" sz="2400" dirty="0">
                <a:latin typeface="Times New Roman" pitchFamily="18" charset="0"/>
                <a:cs typeface="Times New Roman" pitchFamily="18" charset="0"/>
              </a:rPr>
              <a:t>to cause greenhouse warming.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From </a:t>
            </a:r>
            <a:r>
              <a:rPr lang="en-US" sz="2400" dirty="0" err="1" smtClean="0">
                <a:latin typeface="Times New Roman" pitchFamily="18" charset="0"/>
                <a:cs typeface="Times New Roman" pitchFamily="18" charset="0"/>
              </a:rPr>
              <a:t>organosulpher</a:t>
            </a:r>
            <a:r>
              <a:rPr lang="en-US" sz="2400" dirty="0" smtClean="0">
                <a:latin typeface="Times New Roman" pitchFamily="18" charset="0"/>
                <a:cs typeface="Times New Roman" pitchFamily="18" charset="0"/>
              </a:rPr>
              <a:t> compounds </a:t>
            </a:r>
            <a:r>
              <a:rPr lang="en-US" sz="2400" dirty="0" err="1" smtClean="0">
                <a:latin typeface="Times New Roman" pitchFamily="18" charset="0"/>
                <a:cs typeface="Times New Roman" pitchFamily="18" charset="0"/>
              </a:rPr>
              <a:t>benzenethiol</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a toxic liquid with a severely “repulsive” odor</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O</a:t>
            </a:r>
            <a:r>
              <a:rPr lang="en-US" sz="2400" dirty="0" smtClean="0">
                <a:latin typeface="Times New Roman" pitchFamily="18" charset="0"/>
                <a:cs typeface="Times New Roman" pitchFamily="18" charset="0"/>
              </a:rPr>
              <a:t>rganic </a:t>
            </a:r>
            <a:r>
              <a:rPr lang="en-US" sz="2400" dirty="0">
                <a:latin typeface="Times New Roman" pitchFamily="18" charset="0"/>
                <a:cs typeface="Times New Roman" pitchFamily="18" charset="0"/>
              </a:rPr>
              <a:t>sulfur </a:t>
            </a:r>
            <a:r>
              <a:rPr lang="en-US" sz="2400" dirty="0" smtClean="0">
                <a:latin typeface="Times New Roman" pitchFamily="18" charset="0"/>
                <a:cs typeface="Times New Roman" pitchFamily="18" charset="0"/>
              </a:rPr>
              <a:t>compounds </a:t>
            </a:r>
            <a:r>
              <a:rPr lang="en-US" sz="2400" dirty="0">
                <a:latin typeface="Times New Roman" pitchFamily="18" charset="0"/>
                <a:cs typeface="Times New Roman" pitchFamily="18" charset="0"/>
              </a:rPr>
              <a:t>not highly </a:t>
            </a:r>
            <a:r>
              <a:rPr lang="en-US" sz="2400" dirty="0" smtClean="0">
                <a:latin typeface="Times New Roman" pitchFamily="18" charset="0"/>
                <a:cs typeface="Times New Roman" pitchFamily="18" charset="0"/>
              </a:rPr>
              <a:t>significant atmospheric contaminants, but it cause </a:t>
            </a:r>
            <a:r>
              <a:rPr lang="en-US" sz="2400" dirty="0">
                <a:latin typeface="Times New Roman" pitchFamily="18" charset="0"/>
                <a:cs typeface="Times New Roman" pitchFamily="18" charset="0"/>
              </a:rPr>
              <a:t>local air pollution </a:t>
            </a:r>
            <a:r>
              <a:rPr lang="en-US" sz="2400" dirty="0" smtClean="0">
                <a:latin typeface="Times New Roman" pitchFamily="18" charset="0"/>
                <a:cs typeface="Times New Roman" pitchFamily="18" charset="0"/>
              </a:rPr>
              <a:t>due to its bad </a:t>
            </a:r>
            <a:r>
              <a:rPr lang="en-US" sz="2400" dirty="0">
                <a:latin typeface="Times New Roman" pitchFamily="18" charset="0"/>
                <a:cs typeface="Times New Roman" pitchFamily="18" charset="0"/>
              </a:rPr>
              <a:t>odors</a:t>
            </a:r>
            <a:r>
              <a:rPr lang="en-US" sz="2400" dirty="0" smtClean="0">
                <a:latin typeface="Times New Roman" pitchFamily="18" charset="0"/>
                <a:cs typeface="Times New Roman" pitchFamily="18" charset="0"/>
              </a:rPr>
              <a:t>. </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209800" y="1676400"/>
            <a:ext cx="4149436" cy="1752600"/>
          </a:xfrm>
          <a:prstGeom prst="rect">
            <a:avLst/>
          </a:prstGeom>
        </p:spPr>
      </p:pic>
    </p:spTree>
    <p:extLst>
      <p:ext uri="{BB962C8B-B14F-4D97-AF65-F5344CB8AC3E}">
        <p14:creationId xmlns:p14="http://schemas.microsoft.com/office/powerpoint/2010/main" val="2633678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pPr lvl="2" algn="l" rtl="0">
              <a:spcBef>
                <a:spcPct val="0"/>
              </a:spcBef>
            </a:pPr>
            <a:r>
              <a:rPr lang="en-US" sz="2800" b="1" dirty="0" smtClean="0">
                <a:solidFill>
                  <a:srgbClr val="FF0000"/>
                </a:solidFill>
                <a:latin typeface="Segoe Print" pitchFamily="2" charset="0"/>
              </a:rPr>
              <a:t>3.4.3. Photochemical smog</a:t>
            </a:r>
            <a:endParaRPr lang="en-US" sz="4800"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126</a:t>
            </a:fld>
            <a:endParaRPr lang="en-US"/>
          </a:p>
        </p:txBody>
      </p:sp>
      <p:sp>
        <p:nvSpPr>
          <p:cNvPr id="6" name="Content Placeholder 5"/>
          <p:cNvSpPr>
            <a:spLocks noGrp="1"/>
          </p:cNvSpPr>
          <p:nvPr>
            <p:ph sz="quarter" idx="1"/>
          </p:nvPr>
        </p:nvSpPr>
        <p:spPr>
          <a:xfrm>
            <a:off x="228600" y="533400"/>
            <a:ext cx="8686800" cy="6019800"/>
          </a:xfrm>
        </p:spPr>
        <p:txBody>
          <a:bodyPr>
            <a:normAutofit lnSpcReduction="10000"/>
          </a:bodyPr>
          <a:lstStyle/>
          <a:p>
            <a:pPr algn="just">
              <a:lnSpc>
                <a:spcPct val="150000"/>
              </a:lnSpc>
            </a:pPr>
            <a:r>
              <a:rPr lang="en-US" sz="2400" dirty="0">
                <a:latin typeface="Times New Roman" pitchFamily="18" charset="0"/>
                <a:cs typeface="Times New Roman" pitchFamily="18" charset="0"/>
              </a:rPr>
              <a:t>Smog is a type of air pollution produced when sunlight acts upon motor vehicle exhaust gases to </a:t>
            </a:r>
            <a:r>
              <a:rPr lang="en-US" sz="2400" dirty="0" smtClean="0">
                <a:latin typeface="Times New Roman" pitchFamily="18" charset="0"/>
                <a:cs typeface="Times New Roman" pitchFamily="18" charset="0"/>
              </a:rPr>
              <a:t>form  </a:t>
            </a:r>
            <a:r>
              <a:rPr lang="en-US" sz="2400" dirty="0">
                <a:latin typeface="Times New Roman" pitchFamily="18" charset="0"/>
                <a:cs typeface="Times New Roman" pitchFamily="18" charset="0"/>
              </a:rPr>
              <a:t>harmful substances such as ozone (</a:t>
            </a:r>
            <a:r>
              <a:rPr lang="en-US" sz="2400" dirty="0" smtClean="0">
                <a:latin typeface="Times New Roman" pitchFamily="18" charset="0"/>
                <a:cs typeface="Times New Roman" pitchFamily="18" charset="0"/>
              </a:rPr>
              <a:t>O</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aldehydes and </a:t>
            </a:r>
            <a:r>
              <a:rPr lang="en-US" sz="2400" dirty="0" err="1">
                <a:latin typeface="Times New Roman" pitchFamily="18" charset="0"/>
                <a:cs typeface="Times New Roman" pitchFamily="18" charset="0"/>
              </a:rPr>
              <a:t>peroxyacetylnitrate</a:t>
            </a:r>
            <a:r>
              <a:rPr lang="en-US" sz="2400" dirty="0">
                <a:latin typeface="Times New Roman" pitchFamily="18" charset="0"/>
                <a:cs typeface="Times New Roman" pitchFamily="18" charset="0"/>
              </a:rPr>
              <a:t>  (PAN</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Burning gasoline in motor vehicles is the </a:t>
            </a:r>
            <a:r>
              <a:rPr lang="en-US" sz="2400" dirty="0" smtClean="0">
                <a:latin typeface="Times New Roman" pitchFamily="18" charset="0"/>
                <a:cs typeface="Times New Roman" pitchFamily="18" charset="0"/>
              </a:rPr>
              <a:t>main </a:t>
            </a:r>
            <a:r>
              <a:rPr lang="en-US" sz="2400" dirty="0">
                <a:latin typeface="Times New Roman" pitchFamily="18" charset="0"/>
                <a:cs typeface="Times New Roman" pitchFamily="18" charset="0"/>
              </a:rPr>
              <a:t>source of smog in most </a:t>
            </a:r>
            <a:r>
              <a:rPr lang="en-US" sz="2400" dirty="0" smtClean="0">
                <a:latin typeface="Times New Roman" pitchFamily="18" charset="0"/>
                <a:cs typeface="Times New Roman" pitchFamily="18" charset="0"/>
              </a:rPr>
              <a:t>regions today.</a:t>
            </a:r>
          </a:p>
          <a:p>
            <a:pPr algn="just">
              <a:lnSpc>
                <a:spcPct val="150000"/>
              </a:lnSpc>
            </a:pPr>
            <a:r>
              <a:rPr lang="en-US" sz="2400" dirty="0">
                <a:latin typeface="Times New Roman" pitchFamily="18" charset="0"/>
                <a:cs typeface="Times New Roman" pitchFamily="18" charset="0"/>
              </a:rPr>
              <a:t>The trace gas species formed in photochemical smog include the secondary oxidants ozone, PANs, and inorganic sulfuric and nitric acids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These oxidants and acids play important roles in the effects of smog on agriculture and ecosystems, in human health, and in materials damage on urban, regional, and global scales</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459438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127</a:t>
            </a:fld>
            <a:endParaRPr lang="en-US"/>
          </a:p>
        </p:txBody>
      </p:sp>
      <p:sp>
        <p:nvSpPr>
          <p:cNvPr id="6" name="Content Placeholder 5"/>
          <p:cNvSpPr>
            <a:spLocks noGrp="1"/>
          </p:cNvSpPr>
          <p:nvPr>
            <p:ph sz="quarter" idx="1"/>
          </p:nvPr>
        </p:nvSpPr>
        <p:spPr>
          <a:xfrm>
            <a:off x="228600" y="533400"/>
            <a:ext cx="8763000" cy="6172200"/>
          </a:xfrm>
        </p:spPr>
        <p:txBody>
          <a:bodyPr>
            <a:normAutofit lnSpcReduction="10000"/>
          </a:bodyPr>
          <a:lstStyle/>
          <a:p>
            <a:pPr algn="just">
              <a:lnSpc>
                <a:spcPct val="150000"/>
              </a:lnSpc>
            </a:pPr>
            <a:r>
              <a:rPr lang="en-US" sz="2400" dirty="0">
                <a:latin typeface="Times New Roman" pitchFamily="18" charset="0"/>
                <a:cs typeface="Times New Roman" pitchFamily="18" charset="0"/>
              </a:rPr>
              <a:t>Both aerosols and trace gas species present in smog are also important in determining the </a:t>
            </a:r>
            <a:r>
              <a:rPr lang="en-US" sz="2400" dirty="0" err="1">
                <a:latin typeface="Times New Roman" pitchFamily="18" charset="0"/>
                <a:cs typeface="Times New Roman" pitchFamily="18" charset="0"/>
              </a:rPr>
              <a:t>radiative</a:t>
            </a:r>
            <a:r>
              <a:rPr lang="en-US" sz="2400" dirty="0">
                <a:latin typeface="Times New Roman" pitchFamily="18" charset="0"/>
                <a:cs typeface="Times New Roman" pitchFamily="18" charset="0"/>
              </a:rPr>
              <a:t> balance of the troposphere, a property known as the greenhouse effect</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These species can heat the atmosphere by absorbing infrared and solar radiation, trapping it in the troposphere.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Aerosols </a:t>
            </a:r>
            <a:r>
              <a:rPr lang="en-US" sz="2400" dirty="0">
                <a:latin typeface="Times New Roman" pitchFamily="18" charset="0"/>
                <a:cs typeface="Times New Roman" pitchFamily="18" charset="0"/>
              </a:rPr>
              <a:t>can also contribute to cooling of the atmosphere, both directly by scattering incoming solar radiation back to space and indirectly by enhancing cloud formation.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net effect of aerosols on the </a:t>
            </a:r>
            <a:r>
              <a:rPr lang="en-US" sz="2400" dirty="0" err="1">
                <a:latin typeface="Times New Roman" pitchFamily="18" charset="0"/>
                <a:cs typeface="Times New Roman" pitchFamily="18" charset="0"/>
              </a:rPr>
              <a:t>radiative</a:t>
            </a:r>
            <a:r>
              <a:rPr lang="en-US" sz="2400" dirty="0">
                <a:latin typeface="Times New Roman" pitchFamily="18" charset="0"/>
                <a:cs typeface="Times New Roman" pitchFamily="18" charset="0"/>
              </a:rPr>
              <a:t> balance of the atmosphere depends on the types of aerosols present, their chemical compositions, and where in the atmosphere they are formed.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191544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smtClean="0">
                <a:solidFill>
                  <a:srgbClr val="FF0000"/>
                </a:solidFill>
                <a:latin typeface="Segoe Print" pitchFamily="2" charset="0"/>
              </a:rPr>
              <a:t>Smog formation</a:t>
            </a:r>
            <a:endParaRPr lang="en-US" sz="2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128</a:t>
            </a:fld>
            <a:endParaRPr lang="en-US"/>
          </a:p>
        </p:txBody>
      </p:sp>
      <p:sp>
        <p:nvSpPr>
          <p:cNvPr id="6" name="Content Placeholder 5"/>
          <p:cNvSpPr>
            <a:spLocks noGrp="1"/>
          </p:cNvSpPr>
          <p:nvPr>
            <p:ph sz="quarter" idx="1"/>
          </p:nvPr>
        </p:nvSpPr>
        <p:spPr>
          <a:xfrm>
            <a:off x="228600" y="533400"/>
            <a:ext cx="8686800" cy="6019800"/>
          </a:xfrm>
        </p:spPr>
        <p:txBody>
          <a:bodyPr>
            <a:normAutofit/>
          </a:bodyPr>
          <a:lstStyle/>
          <a:p>
            <a:pPr algn="just">
              <a:lnSpc>
                <a:spcPct val="150000"/>
              </a:lnSpc>
              <a:buFont typeface="Wingdings" pitchFamily="2" charset="2"/>
              <a:buChar char="Ø"/>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formation of photochemical </a:t>
            </a:r>
            <a:r>
              <a:rPr lang="en-US" sz="2400" dirty="0" smtClean="0">
                <a:latin typeface="Times New Roman" pitchFamily="18" charset="0"/>
                <a:cs typeface="Times New Roman" pitchFamily="18" charset="0"/>
              </a:rPr>
              <a:t>smog is </a:t>
            </a:r>
          </a:p>
          <a:p>
            <a:pPr algn="just">
              <a:lnSpc>
                <a:spcPct val="150000"/>
              </a:lnSpc>
            </a:pPr>
            <a:r>
              <a:rPr lang="en-US" sz="2400" dirty="0">
                <a:latin typeface="Times New Roman" pitchFamily="18" charset="0"/>
                <a:cs typeface="Times New Roman" pitchFamily="18" charset="0"/>
              </a:rPr>
              <a:t>Primary photochemical reaction producing oxygen </a:t>
            </a:r>
            <a:r>
              <a:rPr lang="en-US" sz="2400" dirty="0" smtClean="0">
                <a:latin typeface="Times New Roman" pitchFamily="18" charset="0"/>
                <a:cs typeface="Times New Roman" pitchFamily="18" charset="0"/>
              </a:rPr>
              <a:t>atoms </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large number of specific reactions are involved in the overall scheme for the formation of photochemical smog.</a:t>
            </a: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293961" y="2209800"/>
            <a:ext cx="3048635" cy="420370"/>
          </a:xfrm>
          <a:prstGeom prst="rect">
            <a:avLst/>
          </a:prstGeom>
        </p:spPr>
      </p:pic>
      <p:pic>
        <p:nvPicPr>
          <p:cNvPr id="8" name="Picture 7"/>
          <p:cNvPicPr/>
          <p:nvPr/>
        </p:nvPicPr>
        <p:blipFill>
          <a:blip r:embed="rId3"/>
          <a:stretch>
            <a:fillRect/>
          </a:stretch>
        </p:blipFill>
        <p:spPr>
          <a:xfrm>
            <a:off x="2306856" y="2819400"/>
            <a:ext cx="2874744" cy="838200"/>
          </a:xfrm>
          <a:prstGeom prst="rect">
            <a:avLst/>
          </a:prstGeom>
        </p:spPr>
      </p:pic>
    </p:spTree>
    <p:extLst>
      <p:ext uri="{BB962C8B-B14F-4D97-AF65-F5344CB8AC3E}">
        <p14:creationId xmlns:p14="http://schemas.microsoft.com/office/powerpoint/2010/main" val="39950659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129</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a number of significant atmospheric reactions involving nitrogen oxides, water, nitrous acid, and nitric </a:t>
            </a:r>
            <a:r>
              <a:rPr lang="en-US" sz="2400" dirty="0" smtClean="0">
                <a:latin typeface="Times New Roman" pitchFamily="18" charset="0"/>
                <a:cs typeface="Times New Roman" pitchFamily="18" charset="0"/>
              </a:rPr>
              <a:t>acid.</a:t>
            </a:r>
          </a:p>
          <a:p>
            <a:endParaRPr lang="en-US" sz="2400" dirty="0"/>
          </a:p>
          <a:p>
            <a:endParaRPr lang="en-US" sz="2400" dirty="0" smtClean="0"/>
          </a:p>
          <a:p>
            <a:endParaRPr lang="en-US" sz="2400" dirty="0"/>
          </a:p>
          <a:p>
            <a:endParaRPr lang="en-US" sz="2400" dirty="0"/>
          </a:p>
        </p:txBody>
      </p:sp>
      <p:pic>
        <p:nvPicPr>
          <p:cNvPr id="7" name="Picture 6"/>
          <p:cNvPicPr/>
          <p:nvPr/>
        </p:nvPicPr>
        <p:blipFill>
          <a:blip r:embed="rId2"/>
          <a:stretch>
            <a:fillRect/>
          </a:stretch>
        </p:blipFill>
        <p:spPr>
          <a:xfrm>
            <a:off x="1809750" y="685800"/>
            <a:ext cx="3962400" cy="1981200"/>
          </a:xfrm>
          <a:prstGeom prst="rect">
            <a:avLst/>
          </a:prstGeom>
        </p:spPr>
      </p:pic>
      <p:pic>
        <p:nvPicPr>
          <p:cNvPr id="8" name="Picture 7"/>
          <p:cNvPicPr/>
          <p:nvPr/>
        </p:nvPicPr>
        <p:blipFill>
          <a:blip r:embed="rId3"/>
          <a:stretch>
            <a:fillRect/>
          </a:stretch>
        </p:blipFill>
        <p:spPr>
          <a:xfrm>
            <a:off x="685800" y="3792682"/>
            <a:ext cx="2133600" cy="990600"/>
          </a:xfrm>
          <a:prstGeom prst="rect">
            <a:avLst/>
          </a:prstGeom>
        </p:spPr>
      </p:pic>
      <p:pic>
        <p:nvPicPr>
          <p:cNvPr id="9" name="Picture 8"/>
          <p:cNvPicPr/>
          <p:nvPr/>
        </p:nvPicPr>
        <p:blipFill>
          <a:blip r:embed="rId4"/>
          <a:stretch>
            <a:fillRect/>
          </a:stretch>
        </p:blipFill>
        <p:spPr>
          <a:xfrm>
            <a:off x="3352800" y="3758046"/>
            <a:ext cx="2514600" cy="969818"/>
          </a:xfrm>
          <a:prstGeom prst="rect">
            <a:avLst/>
          </a:prstGeom>
        </p:spPr>
      </p:pic>
      <p:pic>
        <p:nvPicPr>
          <p:cNvPr id="10" name="Picture 9"/>
          <p:cNvPicPr/>
          <p:nvPr/>
        </p:nvPicPr>
        <p:blipFill>
          <a:blip r:embed="rId5"/>
          <a:stretch>
            <a:fillRect/>
          </a:stretch>
        </p:blipFill>
        <p:spPr>
          <a:xfrm>
            <a:off x="1447800" y="5105400"/>
            <a:ext cx="1562100" cy="457200"/>
          </a:xfrm>
          <a:prstGeom prst="rect">
            <a:avLst/>
          </a:prstGeom>
        </p:spPr>
      </p:pic>
      <p:pic>
        <p:nvPicPr>
          <p:cNvPr id="11" name="Picture 10"/>
          <p:cNvPicPr/>
          <p:nvPr/>
        </p:nvPicPr>
        <p:blipFill>
          <a:blip r:embed="rId6"/>
          <a:stretch>
            <a:fillRect/>
          </a:stretch>
        </p:blipFill>
        <p:spPr>
          <a:xfrm>
            <a:off x="3581400" y="5215370"/>
            <a:ext cx="2435225" cy="931717"/>
          </a:xfrm>
          <a:prstGeom prst="rect">
            <a:avLst/>
          </a:prstGeom>
        </p:spPr>
      </p:pic>
    </p:spTree>
    <p:extLst>
      <p:ext uri="{BB962C8B-B14F-4D97-AF65-F5344CB8AC3E}">
        <p14:creationId xmlns:p14="http://schemas.microsoft.com/office/powerpoint/2010/main" val="288010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a:t>
            </a:fld>
            <a:endParaRPr lang="en-US"/>
          </a:p>
        </p:txBody>
      </p:sp>
      <p:pic>
        <p:nvPicPr>
          <p:cNvPr id="6146" name="Picture 2" descr="C:\Users\TOSHIBA\Desktop\mezmur\for geby gubay1\Daniel\photo\wallpeper\desktop-wallpaper-pictures-15-desktop-background.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5512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lvl="3" algn="just" rtl="0">
              <a:spcBef>
                <a:spcPct val="0"/>
              </a:spcBef>
            </a:pPr>
            <a:r>
              <a:rPr lang="en-US" sz="2800" b="1" dirty="0">
                <a:solidFill>
                  <a:srgbClr val="FF0000"/>
                </a:solidFill>
                <a:latin typeface="Segoe Print" pitchFamily="2" charset="0"/>
              </a:rPr>
              <a:t>Effects of </a:t>
            </a:r>
            <a:r>
              <a:rPr lang="en-US" sz="2800" b="1" dirty="0" smtClean="0">
                <a:solidFill>
                  <a:srgbClr val="FF0000"/>
                </a:solidFill>
                <a:latin typeface="Segoe Print" pitchFamily="2" charset="0"/>
              </a:rPr>
              <a:t>smog</a:t>
            </a:r>
            <a:endParaRPr lang="en-US" sz="4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130</a:t>
            </a:fld>
            <a:endParaRPr lang="en-US"/>
          </a:p>
        </p:txBody>
      </p:sp>
      <p:sp>
        <p:nvSpPr>
          <p:cNvPr id="6" name="Content Placeholder 5"/>
          <p:cNvSpPr>
            <a:spLocks noGrp="1"/>
          </p:cNvSpPr>
          <p:nvPr>
            <p:ph sz="quarter" idx="1"/>
          </p:nvPr>
        </p:nvSpPr>
        <p:spPr>
          <a:xfrm>
            <a:off x="228600" y="533400"/>
            <a:ext cx="8686800" cy="6019800"/>
          </a:xfrm>
        </p:spPr>
        <p:txBody>
          <a:bodyPr>
            <a:normAutofit fontScale="92500" lnSpcReduction="20000"/>
          </a:bodyPr>
          <a:lstStyle/>
          <a:p>
            <a:pPr algn="just">
              <a:lnSpc>
                <a:spcPct val="160000"/>
              </a:lnSpc>
              <a:buFont typeface="Wingdings" pitchFamily="2" charset="2"/>
              <a:buChar char="Ø"/>
            </a:pPr>
            <a:r>
              <a:rPr lang="en-US" sz="2400" dirty="0">
                <a:latin typeface="Times New Roman" pitchFamily="18" charset="0"/>
                <a:cs typeface="Times New Roman" pitchFamily="18" charset="0"/>
              </a:rPr>
              <a:t>The harmful effects of smog occur mainly in the areas </a:t>
            </a:r>
            <a:r>
              <a:rPr lang="en-US" sz="2400" dirty="0" smtClean="0">
                <a:latin typeface="Times New Roman" pitchFamily="18" charset="0"/>
                <a:cs typeface="Times New Roman" pitchFamily="18" charset="0"/>
              </a:rPr>
              <a:t>of:</a:t>
            </a:r>
          </a:p>
          <a:p>
            <a:pPr lvl="3" algn="just">
              <a:lnSpc>
                <a:spcPct val="160000"/>
              </a:lnSpc>
              <a:buFont typeface="Wingdings" pitchFamily="2" charset="2"/>
              <a:buChar char="ü"/>
            </a:pPr>
            <a:r>
              <a:rPr lang="en-US" sz="2400" dirty="0">
                <a:latin typeface="Times New Roman" pitchFamily="18" charset="0"/>
                <a:cs typeface="Times New Roman" pitchFamily="18" charset="0"/>
              </a:rPr>
              <a:t>(1) human health and comfort</a:t>
            </a:r>
            <a:r>
              <a:rPr lang="en-US" sz="2400" dirty="0" smtClean="0">
                <a:latin typeface="Times New Roman" pitchFamily="18" charset="0"/>
                <a:cs typeface="Times New Roman" pitchFamily="18" charset="0"/>
              </a:rPr>
              <a:t>,</a:t>
            </a:r>
          </a:p>
          <a:p>
            <a:pPr lvl="3" algn="just">
              <a:lnSpc>
                <a:spcPct val="160000"/>
              </a:lnSpc>
              <a:buFont typeface="Wingdings" pitchFamily="2" charset="2"/>
              <a:buChar char="ü"/>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(2) damage to materials</a:t>
            </a:r>
            <a:r>
              <a:rPr lang="en-US" sz="2400" dirty="0" smtClean="0">
                <a:latin typeface="Times New Roman" pitchFamily="18" charset="0"/>
                <a:cs typeface="Times New Roman" pitchFamily="18" charset="0"/>
              </a:rPr>
              <a:t>,</a:t>
            </a:r>
          </a:p>
          <a:p>
            <a:pPr lvl="3" algn="just">
              <a:lnSpc>
                <a:spcPct val="160000"/>
              </a:lnSpc>
              <a:buFont typeface="Wingdings" pitchFamily="2" charset="2"/>
              <a:buChar char="ü"/>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(3) effects on the atmosphere, and </a:t>
            </a:r>
          </a:p>
          <a:p>
            <a:pPr lvl="3" algn="just">
              <a:lnSpc>
                <a:spcPct val="160000"/>
              </a:lnSpc>
              <a:buFont typeface="Wingdings" pitchFamily="2" charset="2"/>
              <a:buChar char="ü"/>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4) toxicity to plants</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lnSpc>
                <a:spcPct val="150000"/>
              </a:lnSpc>
            </a:pPr>
            <a:r>
              <a:rPr lang="en-US" sz="2400" b="1" dirty="0">
                <a:solidFill>
                  <a:srgbClr val="0070C0"/>
                </a:solidFill>
                <a:latin typeface="Times New Roman" pitchFamily="18" charset="0"/>
                <a:cs typeface="Times New Roman" pitchFamily="18" charset="0"/>
              </a:rPr>
              <a:t>Ozone</a:t>
            </a:r>
            <a:r>
              <a:rPr lang="en-US" sz="2400" dirty="0">
                <a:latin typeface="Times New Roman" pitchFamily="18" charset="0"/>
                <a:cs typeface="Times New Roman" pitchFamily="18" charset="0"/>
              </a:rPr>
              <a:t> at 0.15 ppm causes coughing, wheezing, bronchial constriction, and irritation to the respiratory mucous system in healthy, exercising individuals.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addition to ozone, oxidant </a:t>
            </a:r>
            <a:r>
              <a:rPr lang="en-US" sz="2400" dirty="0" err="1">
                <a:solidFill>
                  <a:srgbClr val="0070C0"/>
                </a:solidFill>
                <a:latin typeface="Times New Roman" pitchFamily="18" charset="0"/>
                <a:cs typeface="Times New Roman" pitchFamily="18" charset="0"/>
              </a:rPr>
              <a:t>peroxyacyl</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nitrates</a:t>
            </a:r>
            <a:r>
              <a:rPr lang="en-US" sz="2400" dirty="0">
                <a:latin typeface="Times New Roman" pitchFamily="18" charset="0"/>
                <a:cs typeface="Times New Roman" pitchFamily="18" charset="0"/>
              </a:rPr>
              <a:t> and </a:t>
            </a:r>
            <a:r>
              <a:rPr lang="en-US" sz="2400" dirty="0">
                <a:solidFill>
                  <a:srgbClr val="0070C0"/>
                </a:solidFill>
                <a:latin typeface="Times New Roman" pitchFamily="18" charset="0"/>
                <a:cs typeface="Times New Roman" pitchFamily="18" charset="0"/>
              </a:rPr>
              <a:t>aldehydes</a:t>
            </a:r>
            <a:r>
              <a:rPr lang="en-US" sz="2400" dirty="0">
                <a:latin typeface="Times New Roman" pitchFamily="18" charset="0"/>
                <a:cs typeface="Times New Roman" pitchFamily="18" charset="0"/>
              </a:rPr>
              <a:t> found in smog are eye irritants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Ozone attacks natural rubber and similar materials by oxidizing and breaking double bonds in the </a:t>
            </a:r>
            <a:r>
              <a:rPr lang="en-US" sz="2400" dirty="0" smtClean="0">
                <a:latin typeface="Times New Roman" pitchFamily="18" charset="0"/>
                <a:cs typeface="Times New Roman" pitchFamily="18" charset="0"/>
              </a:rPr>
              <a:t>polymer. </a:t>
            </a:r>
            <a:endParaRPr lang="en-US" sz="2400" dirty="0">
              <a:latin typeface="Times New Roman" pitchFamily="18" charset="0"/>
              <a:cs typeface="Times New Roman" pitchFamily="18" charset="0"/>
            </a:endParaRPr>
          </a:p>
          <a:p>
            <a:pPr algn="just">
              <a:lnSpc>
                <a:spcPct val="150000"/>
              </a:lnSpc>
            </a:pPr>
            <a:endParaRPr lang="en-US"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448924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131</a:t>
            </a:fld>
            <a:endParaRPr lang="en-US"/>
          </a:p>
        </p:txBody>
      </p:sp>
      <p:sp>
        <p:nvSpPr>
          <p:cNvPr id="6" name="Content Placeholder 5"/>
          <p:cNvSpPr>
            <a:spLocks noGrp="1"/>
          </p:cNvSpPr>
          <p:nvPr>
            <p:ph sz="quarter" idx="1"/>
          </p:nvPr>
        </p:nvSpPr>
        <p:spPr>
          <a:xfrm>
            <a:off x="228600" y="533400"/>
            <a:ext cx="8686800" cy="6096000"/>
          </a:xfrm>
        </p:spPr>
        <p:txBody>
          <a:bodyPr>
            <a:normAutofit fontScale="92500"/>
          </a:bodyPr>
          <a:lstStyle/>
          <a:p>
            <a:pPr algn="just">
              <a:lnSpc>
                <a:spcPct val="150000"/>
              </a:lnSpc>
            </a:pPr>
            <a:r>
              <a:rPr lang="en-US" sz="2400" dirty="0">
                <a:latin typeface="Times New Roman" pitchFamily="18" charset="0"/>
                <a:cs typeface="Times New Roman" pitchFamily="18" charset="0"/>
              </a:rPr>
              <a:t>Smog has a known harmful effect on </a:t>
            </a:r>
            <a:r>
              <a:rPr lang="en-US" sz="2400" dirty="0" smtClean="0">
                <a:latin typeface="Times New Roman" pitchFamily="18" charset="0"/>
                <a:cs typeface="Times New Roman" pitchFamily="18" charset="0"/>
              </a:rPr>
              <a:t>plants </a:t>
            </a:r>
            <a:r>
              <a:rPr lang="en-US" sz="2400" dirty="0" smtClean="0">
                <a:solidFill>
                  <a:srgbClr val="00B0F0"/>
                </a:solidFill>
                <a:latin typeface="Times New Roman" pitchFamily="18" charset="0"/>
                <a:cs typeface="Times New Roman" pitchFamily="18" charset="0"/>
              </a:rPr>
              <a:t>due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a:t>
            </a:r>
            <a:r>
              <a:rPr lang="en-US" sz="2400" dirty="0">
                <a:solidFill>
                  <a:srgbClr val="00B0F0"/>
                </a:solidFill>
                <a:latin typeface="Times New Roman" pitchFamily="18" charset="0"/>
                <a:cs typeface="Times New Roman" pitchFamily="18" charset="0"/>
              </a:rPr>
              <a:t>oxidants</a:t>
            </a:r>
            <a:r>
              <a:rPr lang="en-US" sz="2400" dirty="0">
                <a:latin typeface="Times New Roman" pitchFamily="18" charset="0"/>
                <a:cs typeface="Times New Roman" pitchFamily="18" charset="0"/>
              </a:rPr>
              <a:t> in the smoggy atmosphere.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three major oxidants involved are ozone, PAN (</a:t>
            </a:r>
            <a:r>
              <a:rPr lang="en-US" sz="2400" dirty="0" err="1">
                <a:latin typeface="Times New Roman" pitchFamily="18" charset="0"/>
                <a:cs typeface="Times New Roman" pitchFamily="18" charset="0"/>
              </a:rPr>
              <a:t>peroxyacetyl</a:t>
            </a:r>
            <a:r>
              <a:rPr lang="en-US" sz="2400" dirty="0">
                <a:latin typeface="Times New Roman" pitchFamily="18" charset="0"/>
                <a:cs typeface="Times New Roman" pitchFamily="18" charset="0"/>
              </a:rPr>
              <a:t> nitrate), and nitrogen oxides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these, PAN has the highest toxicity to plants, attacking younger leaves and causing “bronzing” and “glazing” of their surfaces.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Fortunately, PAN is usually present at only low levels.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Nitrogen </a:t>
            </a:r>
            <a:r>
              <a:rPr lang="en-US" sz="2400" dirty="0">
                <a:latin typeface="Times New Roman" pitchFamily="18" charset="0"/>
                <a:cs typeface="Times New Roman" pitchFamily="18" charset="0"/>
              </a:rPr>
              <a:t>oxides occur at relatively high concentrations during smoggy conditions, but their toxicity to plants is relatively low.</a:t>
            </a:r>
          </a:p>
          <a:p>
            <a:pPr algn="just">
              <a:lnSpc>
                <a:spcPct val="150000"/>
              </a:lnSpc>
            </a:pPr>
            <a:r>
              <a:rPr lang="en-US" sz="2400" dirty="0" smtClean="0">
                <a:latin typeface="Times New Roman" pitchFamily="18" charset="0"/>
                <a:cs typeface="Times New Roman" pitchFamily="18" charset="0"/>
              </a:rPr>
              <a:t>About </a:t>
            </a:r>
            <a:r>
              <a:rPr lang="en-US" sz="2400" dirty="0" smtClean="0">
                <a:latin typeface="Times New Roman"/>
                <a:cs typeface="Times New Roman"/>
              </a:rPr>
              <a:t>≈</a:t>
            </a:r>
            <a:r>
              <a:rPr lang="en-US" sz="2400" dirty="0" smtClean="0">
                <a:latin typeface="Times New Roman" pitchFamily="18" charset="0"/>
                <a:cs typeface="Times New Roman" pitchFamily="18" charset="0"/>
              </a:rPr>
              <a:t>0.06 </a:t>
            </a:r>
            <a:r>
              <a:rPr lang="en-US" sz="2400" dirty="0">
                <a:latin typeface="Times New Roman" pitchFamily="18" charset="0"/>
                <a:cs typeface="Times New Roman" pitchFamily="18" charset="0"/>
              </a:rPr>
              <a:t>ppm of ozone may temporarily cut photosynthesis rates in some plants in half</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754277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noAutofit/>
          </a:bodyPr>
          <a:lstStyle/>
          <a:p>
            <a:pPr lvl="2" algn="ctr" rtl="0">
              <a:spcBef>
                <a:spcPct val="0"/>
              </a:spcBef>
            </a:pPr>
            <a:r>
              <a:rPr lang="en-US" sz="2400" b="1" dirty="0" smtClean="0">
                <a:solidFill>
                  <a:srgbClr val="FF0000"/>
                </a:solidFill>
                <a:latin typeface="Segoe Print" pitchFamily="2" charset="0"/>
              </a:rPr>
              <a:t>3.4.4. </a:t>
            </a:r>
            <a:r>
              <a:rPr lang="en-US" sz="2400" b="1" dirty="0" err="1" smtClean="0">
                <a:solidFill>
                  <a:srgbClr val="FF0000"/>
                </a:solidFill>
                <a:latin typeface="Segoe Print" pitchFamily="2" charset="0"/>
              </a:rPr>
              <a:t>Chlorofluro</a:t>
            </a:r>
            <a:r>
              <a:rPr lang="en-US" sz="2400" b="1" dirty="0" smtClean="0">
                <a:solidFill>
                  <a:srgbClr val="FF0000"/>
                </a:solidFill>
                <a:latin typeface="Segoe Print" pitchFamily="2" charset="0"/>
              </a:rPr>
              <a:t> </a:t>
            </a:r>
            <a:r>
              <a:rPr lang="en-US" sz="2400" b="1" dirty="0">
                <a:solidFill>
                  <a:srgbClr val="FF0000"/>
                </a:solidFill>
                <a:latin typeface="Segoe Print" pitchFamily="2" charset="0"/>
              </a:rPr>
              <a:t>compounds and ozone layer </a:t>
            </a:r>
            <a:r>
              <a:rPr lang="en-US" sz="2400" b="1" dirty="0" smtClean="0">
                <a:solidFill>
                  <a:srgbClr val="FF0000"/>
                </a:solidFill>
                <a:latin typeface="Segoe Print" pitchFamily="2" charset="0"/>
              </a:rPr>
              <a:t>depletion</a:t>
            </a:r>
            <a:endParaRPr lang="en-US" sz="4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132</a:t>
            </a:fld>
            <a:endParaRPr lang="en-US"/>
          </a:p>
        </p:txBody>
      </p:sp>
      <p:sp>
        <p:nvSpPr>
          <p:cNvPr id="6" name="Content Placeholder 5"/>
          <p:cNvSpPr>
            <a:spLocks noGrp="1"/>
          </p:cNvSpPr>
          <p:nvPr>
            <p:ph sz="quarter" idx="1"/>
          </p:nvPr>
        </p:nvSpPr>
        <p:spPr>
          <a:xfrm>
            <a:off x="152400" y="990600"/>
            <a:ext cx="8763000" cy="5638800"/>
          </a:xfrm>
        </p:spPr>
        <p:txBody>
          <a:bodyPr>
            <a:normAutofit/>
          </a:bodyPr>
          <a:lstStyle/>
          <a:p>
            <a:pPr algn="just">
              <a:lnSpc>
                <a:spcPct val="150000"/>
              </a:lnSpc>
            </a:pPr>
            <a:r>
              <a:rPr lang="en-US" sz="2400" dirty="0">
                <a:latin typeface="Times New Roman" pitchFamily="18" charset="0"/>
                <a:cs typeface="Times New Roman" pitchFamily="18" charset="0"/>
              </a:rPr>
              <a:t>Stratospheric ozone, O</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serves as a shield to absorb harmful ultraviolet radiation in the stratosphere, protecting living beings on the earth from the effects of excessive amounts of such radiation.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two reactions by which stratospheric ozone is produced </a:t>
            </a:r>
            <a:r>
              <a:rPr lang="en-US" sz="2400" dirty="0" smtClean="0">
                <a:latin typeface="Times New Roman" pitchFamily="18" charset="0"/>
                <a:cs typeface="Times New Roman" pitchFamily="18" charset="0"/>
              </a:rPr>
              <a:t>are:</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destroyed by </a:t>
            </a:r>
            <a:r>
              <a:rPr lang="en-US" sz="2400" dirty="0" err="1" smtClean="0">
                <a:latin typeface="Times New Roman" pitchFamily="18" charset="0"/>
                <a:cs typeface="Times New Roman" pitchFamily="18" charset="0"/>
              </a:rPr>
              <a:t>photodissociation</a:t>
            </a:r>
            <a:endParaRPr lang="en-US" sz="2400" dirty="0" smtClean="0">
              <a:latin typeface="Times New Roman" pitchFamily="18" charset="0"/>
              <a:cs typeface="Times New Roman" pitchFamily="18" charset="0"/>
            </a:endParaRPr>
          </a:p>
          <a:p>
            <a:pPr marL="0" indent="0" algn="just">
              <a:lnSpc>
                <a:spcPct val="150000"/>
              </a:lnSpc>
              <a:buNone/>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net result is O + O</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 2O</a:t>
            </a:r>
            <a:r>
              <a:rPr lang="en-US" sz="2400" baseline="-25000" dirty="0" smtClean="0">
                <a:latin typeface="Times New Roman" pitchFamily="18" charset="0"/>
                <a:cs typeface="Times New Roman" pitchFamily="18" charset="0"/>
              </a:rPr>
              <a:t>2</a:t>
            </a:r>
          </a:p>
          <a:p>
            <a:pPr marL="0" indent="0" algn="just">
              <a:lnSpc>
                <a:spcPct val="150000"/>
              </a:lnSpc>
              <a:buNone/>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203938" y="3581400"/>
            <a:ext cx="3426460" cy="990600"/>
          </a:xfrm>
          <a:prstGeom prst="rect">
            <a:avLst/>
          </a:prstGeom>
        </p:spPr>
      </p:pic>
      <p:pic>
        <p:nvPicPr>
          <p:cNvPr id="8" name="Picture 7"/>
          <p:cNvPicPr/>
          <p:nvPr/>
        </p:nvPicPr>
        <p:blipFill>
          <a:blip r:embed="rId3"/>
          <a:stretch>
            <a:fillRect/>
          </a:stretch>
        </p:blipFill>
        <p:spPr>
          <a:xfrm>
            <a:off x="1676400" y="5185703"/>
            <a:ext cx="2712720" cy="413825"/>
          </a:xfrm>
          <a:prstGeom prst="rect">
            <a:avLst/>
          </a:prstGeom>
        </p:spPr>
      </p:pic>
    </p:spTree>
    <p:extLst>
      <p:ext uri="{BB962C8B-B14F-4D97-AF65-F5344CB8AC3E}">
        <p14:creationId xmlns:p14="http://schemas.microsoft.com/office/powerpoint/2010/main" val="16282756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133</a:t>
            </a:fld>
            <a:endParaRPr lang="en-US"/>
          </a:p>
        </p:txBody>
      </p:sp>
      <p:sp>
        <p:nvSpPr>
          <p:cNvPr id="6" name="Content Placeholder 5"/>
          <p:cNvSpPr>
            <a:spLocks noGrp="1"/>
          </p:cNvSpPr>
          <p:nvPr>
            <p:ph sz="quarter" idx="1"/>
          </p:nvPr>
        </p:nvSpPr>
        <p:spPr>
          <a:xfrm>
            <a:off x="228600" y="457200"/>
            <a:ext cx="8686800" cy="6172200"/>
          </a:xfrm>
        </p:spPr>
        <p:txBody>
          <a:bodyPr>
            <a:normAutofit fontScale="92500" lnSpcReduction="20000"/>
          </a:bodyPr>
          <a:lstStyle/>
          <a:p>
            <a:pPr algn="just">
              <a:lnSpc>
                <a:spcPct val="150000"/>
              </a:lnSpc>
            </a:pPr>
            <a:r>
              <a:rPr lang="en-US" sz="2400" dirty="0">
                <a:latin typeface="Times New Roman" pitchFamily="18" charset="0"/>
                <a:cs typeface="Times New Roman" pitchFamily="18" charset="0"/>
              </a:rPr>
              <a:t>Absorption of electromagnetic radiation by ozone converts the radiation’s energy to heat and is responsible for the temperature maximum </a:t>
            </a:r>
            <a:r>
              <a:rPr lang="en-US" sz="2400" dirty="0" smtClean="0">
                <a:latin typeface="Times New Roman" pitchFamily="18" charset="0"/>
                <a:cs typeface="Times New Roman" pitchFamily="18" charset="0"/>
              </a:rPr>
              <a:t>at </a:t>
            </a:r>
            <a:r>
              <a:rPr lang="en-US" sz="2400" dirty="0">
                <a:latin typeface="Times New Roman" pitchFamily="18" charset="0"/>
                <a:cs typeface="Times New Roman" pitchFamily="18" charset="0"/>
              </a:rPr>
              <a:t>the boundary </a:t>
            </a:r>
            <a:r>
              <a:rPr lang="en-US" sz="2400" dirty="0" smtClean="0">
                <a:latin typeface="Times New Roman" pitchFamily="18" charset="0"/>
                <a:cs typeface="Times New Roman" pitchFamily="18" charset="0"/>
              </a:rPr>
              <a:t>between </a:t>
            </a:r>
            <a:r>
              <a:rPr lang="en-US" sz="2400" dirty="0">
                <a:latin typeface="Times New Roman" pitchFamily="18" charset="0"/>
                <a:cs typeface="Times New Roman" pitchFamily="18" charset="0"/>
              </a:rPr>
              <a:t>the stratosphere and the mesosphere at an altitude of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50 km</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reason that the temperature maximum occurs at a higher altitude than that of the maximum ozone concentration arises from </a:t>
            </a:r>
            <a:r>
              <a:rPr lang="en-US" sz="2400" dirty="0" smtClean="0">
                <a:latin typeface="Times New Roman" pitchFamily="18" charset="0"/>
                <a:cs typeface="Times New Roman" pitchFamily="18" charset="0"/>
              </a:rPr>
              <a:t>is that </a:t>
            </a:r>
            <a:r>
              <a:rPr lang="en-US" sz="2400" dirty="0">
                <a:latin typeface="Times New Roman" pitchFamily="18" charset="0"/>
                <a:cs typeface="Times New Roman" pitchFamily="18" charset="0"/>
              </a:rPr>
              <a:t>ozone is such an effective absorber of ultraviolet light, so that most of this radiation is absorbed in the upper stratosphere where it generates heat and only a small fraction reaches the lower altitudes, which remain relatively cool</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O</a:t>
            </a:r>
            <a:r>
              <a:rPr lang="en-US" sz="2400" dirty="0" smtClean="0">
                <a:latin typeface="Times New Roman" pitchFamily="18" charset="0"/>
                <a:cs typeface="Times New Roman" pitchFamily="18" charset="0"/>
              </a:rPr>
              <a:t>zone </a:t>
            </a:r>
            <a:r>
              <a:rPr lang="en-US" sz="2400" dirty="0">
                <a:latin typeface="Times New Roman" pitchFamily="18" charset="0"/>
                <a:cs typeface="Times New Roman" pitchFamily="18" charset="0"/>
              </a:rPr>
              <a:t>destruction would have some significant adverse consequences. One major effect would be on plants, including crops used for </a:t>
            </a:r>
            <a:r>
              <a:rPr lang="en-US" sz="2400" dirty="0" smtClean="0">
                <a:latin typeface="Times New Roman" pitchFamily="18" charset="0"/>
                <a:cs typeface="Times New Roman" pitchFamily="18" charset="0"/>
              </a:rPr>
              <a:t>food.</a:t>
            </a:r>
          </a:p>
          <a:p>
            <a:pPr algn="just">
              <a:lnSpc>
                <a:spcPct val="150000"/>
              </a:lnSpc>
            </a:pPr>
            <a:r>
              <a:rPr lang="en-US" sz="2400" dirty="0" smtClean="0">
                <a:latin typeface="Times New Roman" pitchFamily="18" charset="0"/>
                <a:cs typeface="Times New Roman" pitchFamily="18" charset="0"/>
              </a:rPr>
              <a:t>Human </a:t>
            </a:r>
            <a:r>
              <a:rPr lang="en-US" sz="2400" dirty="0">
                <a:latin typeface="Times New Roman" pitchFamily="18" charset="0"/>
                <a:cs typeface="Times New Roman" pitchFamily="18" charset="0"/>
              </a:rPr>
              <a:t>exposure would result in an increased incidence of cataracts</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044163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134</a:t>
            </a:fld>
            <a:endParaRPr lang="en-US"/>
          </a:p>
        </p:txBody>
      </p:sp>
      <p:sp>
        <p:nvSpPr>
          <p:cNvPr id="6" name="Content Placeholder 5"/>
          <p:cNvSpPr>
            <a:spLocks noGrp="1"/>
          </p:cNvSpPr>
          <p:nvPr>
            <p:ph sz="quarter" idx="1"/>
          </p:nvPr>
        </p:nvSpPr>
        <p:spPr>
          <a:xfrm>
            <a:off x="228600" y="533400"/>
            <a:ext cx="8686800" cy="6019800"/>
          </a:xfrm>
        </p:spPr>
        <p:txBody>
          <a:bodyPr>
            <a:noAutofit/>
          </a:bodyPr>
          <a:lstStyle/>
          <a:p>
            <a:pPr algn="just"/>
            <a:r>
              <a:rPr lang="en-US" sz="2400" dirty="0" smtClean="0">
                <a:latin typeface="Times New Roman" pitchFamily="18" charset="0"/>
                <a:cs typeface="Times New Roman" pitchFamily="18" charset="0"/>
              </a:rPr>
              <a:t>The effect of most concern to humans is the elevated occurrence of skin cancer in individuals exposed to ultraviolet radiation. </a:t>
            </a:r>
          </a:p>
          <a:p>
            <a:pPr algn="just"/>
            <a:r>
              <a:rPr lang="en-US" sz="2400" dirty="0" smtClean="0">
                <a:latin typeface="Times New Roman" pitchFamily="18" charset="0"/>
                <a:cs typeface="Times New Roman" pitchFamily="18" charset="0"/>
              </a:rPr>
              <a:t>photochemical reactions that alter the function of DNA so that the genetic code is improperly translated during cell division. </a:t>
            </a:r>
          </a:p>
          <a:p>
            <a:pPr algn="just"/>
            <a:r>
              <a:rPr lang="en-US" sz="2400" dirty="0" smtClean="0">
                <a:latin typeface="Times New Roman" pitchFamily="18" charset="0"/>
                <a:cs typeface="Times New Roman" pitchFamily="18" charset="0"/>
              </a:rPr>
              <a:t>This can result in uncontrolled cell division leading to skin cancer.</a:t>
            </a:r>
          </a:p>
          <a:p>
            <a:pPr algn="just">
              <a:lnSpc>
                <a:spcPct val="150000"/>
              </a:lnSpc>
            </a:pPr>
            <a:r>
              <a:rPr lang="en-US" sz="2400" dirty="0" smtClean="0">
                <a:latin typeface="Times New Roman" pitchFamily="18" charset="0"/>
                <a:cs typeface="Times New Roman" pitchFamily="18" charset="0"/>
              </a:rPr>
              <a:t>The major culprit in ozone depletion consists of chlorofluorocarbon (CFC) compounds (</a:t>
            </a:r>
            <a:r>
              <a:rPr lang="en-US" sz="2400" dirty="0" err="1" smtClean="0">
                <a:latin typeface="Times New Roman" pitchFamily="18" charset="0"/>
                <a:cs typeface="Times New Roman" pitchFamily="18" charset="0"/>
              </a:rPr>
              <a:t>Freons</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In the stratosphere, the photochemical dissociation of CFCs by intense ultraviolet radiation, yields chlorine atoms,</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This reaction catalysis is the destructions of ozone. </a:t>
            </a:r>
          </a:p>
          <a:p>
            <a:pPr algn="just"/>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685800" y="4724400"/>
            <a:ext cx="2362200" cy="533400"/>
          </a:xfrm>
          <a:prstGeom prst="rect">
            <a:avLst/>
          </a:prstGeom>
        </p:spPr>
      </p:pic>
      <p:pic>
        <p:nvPicPr>
          <p:cNvPr id="8" name="Picture 7"/>
          <p:cNvPicPr/>
          <p:nvPr/>
        </p:nvPicPr>
        <p:blipFill>
          <a:blip r:embed="rId3"/>
          <a:stretch>
            <a:fillRect/>
          </a:stretch>
        </p:blipFill>
        <p:spPr>
          <a:xfrm>
            <a:off x="3890957" y="4856907"/>
            <a:ext cx="2509843" cy="952730"/>
          </a:xfrm>
          <a:prstGeom prst="rect">
            <a:avLst/>
          </a:prstGeom>
        </p:spPr>
      </p:pic>
    </p:spTree>
    <p:extLst>
      <p:ext uri="{BB962C8B-B14F-4D97-AF65-F5344CB8AC3E}">
        <p14:creationId xmlns:p14="http://schemas.microsoft.com/office/powerpoint/2010/main" val="18774019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457200"/>
          </a:xfrm>
        </p:spPr>
        <p:txBody>
          <a:bodyPr>
            <a:noAutofit/>
          </a:bodyPr>
          <a:lstStyle/>
          <a:p>
            <a:pPr lvl="2" algn="ctr" rtl="0">
              <a:spcBef>
                <a:spcPct val="0"/>
              </a:spcBef>
            </a:pPr>
            <a:r>
              <a:rPr lang="en-US" sz="2400" b="1" dirty="0" smtClean="0">
                <a:solidFill>
                  <a:srgbClr val="FF0000"/>
                </a:solidFill>
                <a:latin typeface="Segoe Print" pitchFamily="2" charset="0"/>
              </a:rPr>
              <a:t>3.4.5.Green </a:t>
            </a:r>
            <a:r>
              <a:rPr lang="en-US" sz="2400" b="1" dirty="0">
                <a:solidFill>
                  <a:srgbClr val="FF0000"/>
                </a:solidFill>
                <a:latin typeface="Segoe Print" pitchFamily="2" charset="0"/>
              </a:rPr>
              <a:t>House Gases and Global </a:t>
            </a:r>
            <a:r>
              <a:rPr lang="en-US" sz="2400" b="1" dirty="0" smtClean="0">
                <a:solidFill>
                  <a:srgbClr val="FF0000"/>
                </a:solidFill>
                <a:latin typeface="Segoe Print" pitchFamily="2" charset="0"/>
              </a:rPr>
              <a:t>warming</a:t>
            </a:r>
            <a:endParaRPr lang="en-US" sz="4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135</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Infrared-absorbing trace gases (other than water vapor) in the atmosphere that contribute to global warming.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It is known that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and other greenhouse gases, such as </a:t>
            </a:r>
            <a:r>
              <a:rPr lang="en-US" sz="2400" dirty="0" smtClean="0">
                <a:latin typeface="Times New Roman" pitchFamily="18" charset="0"/>
                <a:cs typeface="Times New Roman" pitchFamily="18" charset="0"/>
              </a:rPr>
              <a:t>CFC, </a:t>
            </a: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absorb infrared radiation by which earth loses </a:t>
            </a:r>
            <a:r>
              <a:rPr lang="en-US" sz="2400" dirty="0" smtClean="0">
                <a:latin typeface="Times New Roman" pitchFamily="18" charset="0"/>
                <a:cs typeface="Times New Roman" pitchFamily="18" charset="0"/>
              </a:rPr>
              <a:t>heat and  these gases increases due to world industrialization.</a:t>
            </a:r>
          </a:p>
          <a:p>
            <a:pPr algn="just">
              <a:lnSpc>
                <a:spcPct val="150000"/>
              </a:lnSpc>
            </a:pPr>
            <a:r>
              <a:rPr lang="en-US" sz="2400" dirty="0">
                <a:latin typeface="Times New Roman" pitchFamily="18" charset="0"/>
                <a:cs typeface="Times New Roman" pitchFamily="18" charset="0"/>
              </a:rPr>
              <a:t>Carbon dioxide is the gas most commonly thought of as a greenhouse gas; it is responsible for about half of the atmospheric heat retained by trace gases.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CH</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is 20–30 times more effective in trapping heat than is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Other </a:t>
            </a:r>
            <a:r>
              <a:rPr lang="en-US" sz="2400" dirty="0">
                <a:latin typeface="Times New Roman" pitchFamily="18" charset="0"/>
                <a:cs typeface="Times New Roman" pitchFamily="18" charset="0"/>
              </a:rPr>
              <a:t>trace gases that contribute are chlorofluorocarbons and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224048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136</a:t>
            </a:fld>
            <a:endParaRPr lang="en-US"/>
          </a:p>
        </p:txBody>
      </p:sp>
      <p:sp>
        <p:nvSpPr>
          <p:cNvPr id="6" name="Content Placeholder 5"/>
          <p:cNvSpPr>
            <a:spLocks noGrp="1"/>
          </p:cNvSpPr>
          <p:nvPr>
            <p:ph sz="quarter" idx="1"/>
          </p:nvPr>
        </p:nvSpPr>
        <p:spPr>
          <a:xfrm>
            <a:off x="228600" y="533400"/>
            <a:ext cx="8686800" cy="6019800"/>
          </a:xfrm>
          <a:ln>
            <a:solidFill>
              <a:schemeClr val="accent1"/>
            </a:solidFill>
          </a:ln>
        </p:spPr>
        <p:txBody>
          <a:bodyPr>
            <a:normAutofit/>
          </a:bodyPr>
          <a:lstStyle/>
          <a:p>
            <a:pPr algn="just">
              <a:lnSpc>
                <a:spcPct val="150000"/>
              </a:lnSpc>
            </a:pPr>
            <a:r>
              <a:rPr lang="en-US" sz="2400" dirty="0">
                <a:latin typeface="Times New Roman" pitchFamily="18" charset="0"/>
                <a:cs typeface="Times New Roman" pitchFamily="18" charset="0"/>
              </a:rPr>
              <a:t>An increase in the concentration of CH</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 CFC, or other greenhouse gases has a comparatively much larger effect than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a:t>
            </a:r>
          </a:p>
          <a:p>
            <a:pPr algn="just">
              <a:lnSpc>
                <a:spcPct val="150000"/>
              </a:lnSpc>
              <a:buFont typeface="Wingdings" pitchFamily="2" charset="2"/>
              <a:buChar char="Ø"/>
            </a:pPr>
            <a:r>
              <a:rPr lang="en-US" sz="2400" dirty="0" smtClean="0">
                <a:latin typeface="Times New Roman" pitchFamily="18" charset="0"/>
                <a:cs typeface="Times New Roman" pitchFamily="18" charset="0"/>
              </a:rPr>
              <a:t>Effects </a:t>
            </a:r>
            <a:r>
              <a:rPr lang="en-US" sz="2400" dirty="0">
                <a:latin typeface="Times New Roman" pitchFamily="18" charset="0"/>
                <a:cs typeface="Times New Roman" pitchFamily="18" charset="0"/>
              </a:rPr>
              <a:t>of global </a:t>
            </a:r>
            <a:r>
              <a:rPr lang="en-US" sz="2400" dirty="0" smtClean="0">
                <a:latin typeface="Times New Roman" pitchFamily="18" charset="0"/>
                <a:cs typeface="Times New Roman" pitchFamily="18" charset="0"/>
              </a:rPr>
              <a:t>warming</a:t>
            </a:r>
          </a:p>
          <a:p>
            <a:pPr algn="just">
              <a:lnSpc>
                <a:spcPct val="150000"/>
              </a:lnSpc>
              <a:buFont typeface="Wingdings" pitchFamily="2" charset="2"/>
              <a:buChar char="ü"/>
            </a:pPr>
            <a:r>
              <a:rPr lang="en-US" sz="2400" dirty="0">
                <a:latin typeface="Times New Roman" pitchFamily="18" charset="0"/>
                <a:cs typeface="Times New Roman" pitchFamily="18" charset="0"/>
              </a:rPr>
              <a:t>world  is  expected  to  have  a  more  extreme  weather,  with  more  rain  during  wet </a:t>
            </a:r>
            <a:r>
              <a:rPr lang="en-US" sz="2400" dirty="0" smtClean="0">
                <a:latin typeface="Times New Roman" pitchFamily="18" charset="0"/>
                <a:cs typeface="Times New Roman" pitchFamily="18" charset="0"/>
              </a:rPr>
              <a:t>periods</a:t>
            </a:r>
            <a:r>
              <a:rPr lang="en-US" sz="2400" dirty="0">
                <a:latin typeface="Times New Roman" pitchFamily="18" charset="0"/>
                <a:cs typeface="Times New Roman" pitchFamily="18" charset="0"/>
              </a:rPr>
              <a:t>, </a:t>
            </a:r>
            <a:r>
              <a:rPr lang="en-US" sz="2400" dirty="0">
                <a:solidFill>
                  <a:srgbClr val="00B0F0"/>
                </a:solidFill>
                <a:latin typeface="Times New Roman" pitchFamily="18" charset="0"/>
                <a:cs typeface="Times New Roman" pitchFamily="18" charset="0"/>
              </a:rPr>
              <a:t>longer droughts</a:t>
            </a:r>
            <a:r>
              <a:rPr lang="en-US" sz="2400" dirty="0">
                <a:latin typeface="Times New Roman" pitchFamily="18" charset="0"/>
                <a:cs typeface="Times New Roman" pitchFamily="18" charset="0"/>
              </a:rPr>
              <a:t>, and more powerful storms</a:t>
            </a:r>
            <a:r>
              <a:rPr lang="en-US" sz="2400" dirty="0" smtClean="0">
                <a:latin typeface="Times New Roman" pitchFamily="18" charset="0"/>
                <a:cs typeface="Times New Roman" pitchFamily="18" charset="0"/>
              </a:rPr>
              <a:t>.</a:t>
            </a:r>
          </a:p>
          <a:p>
            <a:pPr algn="just">
              <a:lnSpc>
                <a:spcPct val="150000"/>
              </a:lnSpc>
              <a:buFont typeface="Wingdings" pitchFamily="2" charset="2"/>
              <a:buChar char="ü"/>
            </a:pPr>
            <a:r>
              <a:rPr lang="en-US" sz="2400" dirty="0">
                <a:solidFill>
                  <a:srgbClr val="00B0F0"/>
                </a:solidFill>
                <a:latin typeface="Times New Roman" pitchFamily="18" charset="0"/>
                <a:cs typeface="Times New Roman" pitchFamily="18" charset="0"/>
              </a:rPr>
              <a:t>Melting  of  the  polar  ice  </a:t>
            </a:r>
            <a:r>
              <a:rPr lang="en-US" sz="2400" dirty="0">
                <a:latin typeface="Times New Roman" pitchFamily="18" charset="0"/>
                <a:cs typeface="Times New Roman" pitchFamily="18" charset="0"/>
              </a:rPr>
              <a:t>caps,  leading  to  a  rise  in  sea  level</a:t>
            </a:r>
            <a:r>
              <a:rPr lang="en-US" sz="2400" dirty="0" smtClean="0">
                <a:latin typeface="Times New Roman" pitchFamily="18" charset="0"/>
                <a:cs typeface="Times New Roman" pitchFamily="18" charset="0"/>
              </a:rPr>
              <a:t>.</a:t>
            </a:r>
          </a:p>
          <a:p>
            <a:pPr algn="just">
              <a:lnSpc>
                <a:spcPct val="150000"/>
              </a:lnSpc>
              <a:buFont typeface="Wingdings" pitchFamily="2" charset="2"/>
              <a:buChar char="ü"/>
            </a:pPr>
            <a:r>
              <a:rPr lang="en-US" sz="2400" dirty="0">
                <a:latin typeface="Times New Roman" pitchFamily="18" charset="0"/>
                <a:cs typeface="Times New Roman" pitchFamily="18" charset="0"/>
              </a:rPr>
              <a:t>Climate  change  may  bring  </a:t>
            </a:r>
            <a:r>
              <a:rPr lang="en-US" sz="2400" dirty="0">
                <a:solidFill>
                  <a:srgbClr val="00B0F0"/>
                </a:solidFill>
                <a:latin typeface="Times New Roman" pitchFamily="18" charset="0"/>
                <a:cs typeface="Times New Roman" pitchFamily="18" charset="0"/>
              </a:rPr>
              <a:t>extinction  for  </a:t>
            </a:r>
            <a:r>
              <a:rPr lang="en-US" sz="2400" dirty="0">
                <a:latin typeface="Times New Roman" pitchFamily="18" charset="0"/>
                <a:cs typeface="Times New Roman" pitchFamily="18" charset="0"/>
              </a:rPr>
              <a:t>many  of  the  world‘s  plant  species,  and  for </a:t>
            </a:r>
            <a:r>
              <a:rPr lang="en-US" sz="2400" dirty="0" smtClean="0">
                <a:latin typeface="Times New Roman" pitchFamily="18" charset="0"/>
                <a:cs typeface="Times New Roman" pitchFamily="18" charset="0"/>
              </a:rPr>
              <a:t>animal </a:t>
            </a:r>
            <a:r>
              <a:rPr lang="en-US" sz="2400" dirty="0">
                <a:latin typeface="Times New Roman" pitchFamily="18" charset="0"/>
                <a:cs typeface="Times New Roman" pitchFamily="18" charset="0"/>
              </a:rPr>
              <a:t>species that are not easily able to shift their </a:t>
            </a:r>
            <a:r>
              <a:rPr lang="en-US" sz="2400" dirty="0" smtClean="0">
                <a:latin typeface="Times New Roman" pitchFamily="18" charset="0"/>
                <a:cs typeface="Times New Roman" pitchFamily="18" charset="0"/>
              </a:rPr>
              <a:t>territories.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566562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137</a:t>
            </a:fld>
            <a:endParaRPr lang="en-US"/>
          </a:p>
        </p:txBody>
      </p:sp>
      <p:sp>
        <p:nvSpPr>
          <p:cNvPr id="6" name="Content Placeholder 5"/>
          <p:cNvSpPr>
            <a:spLocks noGrp="1"/>
          </p:cNvSpPr>
          <p:nvPr>
            <p:ph sz="quarter" idx="1"/>
          </p:nvPr>
        </p:nvSpPr>
        <p:spPr>
          <a:xfrm>
            <a:off x="304800" y="152400"/>
            <a:ext cx="8610600" cy="6400800"/>
          </a:xfrm>
        </p:spPr>
        <p:txBody>
          <a:bodyPr>
            <a:normAutofit/>
          </a:bodyPr>
          <a:lstStyle/>
          <a:p>
            <a:pPr marL="0" indent="0" algn="ctr">
              <a:buNone/>
            </a:pPr>
            <a:r>
              <a:rPr lang="en-US" sz="5400" dirty="0" smtClean="0">
                <a:solidFill>
                  <a:srgbClr val="0070C0"/>
                </a:solidFill>
              </a:rPr>
              <a:t>   </a:t>
            </a:r>
          </a:p>
          <a:p>
            <a:pPr marL="0" indent="0" algn="ctr">
              <a:buNone/>
            </a:pPr>
            <a:endParaRPr lang="en-US" sz="5400" dirty="0">
              <a:solidFill>
                <a:srgbClr val="0070C0"/>
              </a:solidFill>
            </a:endParaRPr>
          </a:p>
          <a:p>
            <a:pPr marL="0" indent="0" algn="ctr">
              <a:buNone/>
            </a:pPr>
            <a:r>
              <a:rPr lang="en-US" sz="5400" dirty="0" smtClean="0">
                <a:solidFill>
                  <a:srgbClr val="0070C0"/>
                </a:solidFill>
              </a:rPr>
              <a:t>     END </a:t>
            </a:r>
          </a:p>
          <a:p>
            <a:pPr marL="0" indent="0" algn="ctr">
              <a:buNone/>
            </a:pPr>
            <a:r>
              <a:rPr lang="en-US" sz="5400" dirty="0" smtClean="0">
                <a:solidFill>
                  <a:srgbClr val="0070C0"/>
                </a:solidFill>
              </a:rPr>
              <a:t>of </a:t>
            </a:r>
          </a:p>
          <a:p>
            <a:pPr marL="0" indent="0" algn="ctr">
              <a:buNone/>
            </a:pPr>
            <a:r>
              <a:rPr lang="en-US" sz="5400" dirty="0" smtClean="0">
                <a:solidFill>
                  <a:srgbClr val="0070C0"/>
                </a:solidFill>
              </a:rPr>
              <a:t>CHAPTER 1,2 &amp; 3</a:t>
            </a:r>
          </a:p>
          <a:p>
            <a:pPr marL="0" indent="0" algn="ctr">
              <a:buNone/>
            </a:pPr>
            <a:endParaRPr lang="en-US" sz="2400" b="1" dirty="0" smtClean="0">
              <a:solidFill>
                <a:srgbClr val="0070C0"/>
              </a:solidFill>
            </a:endParaRPr>
          </a:p>
          <a:p>
            <a:pPr marL="0" indent="0" algn="r">
              <a:buNone/>
            </a:pPr>
            <a:endParaRPr lang="en-US" sz="2400" b="1" dirty="0" smtClean="0">
              <a:solidFill>
                <a:srgbClr val="0070C0"/>
              </a:solidFill>
            </a:endParaRPr>
          </a:p>
          <a:p>
            <a:pPr marL="0" indent="0" algn="r">
              <a:buNone/>
            </a:pPr>
            <a:endParaRPr lang="en-US" sz="2400" b="1" dirty="0">
              <a:solidFill>
                <a:srgbClr val="0070C0"/>
              </a:solidFill>
            </a:endParaRPr>
          </a:p>
          <a:p>
            <a:pPr marL="0" indent="0" algn="r">
              <a:buNone/>
            </a:pPr>
            <a:r>
              <a:rPr lang="en-US" sz="2400" b="1" dirty="0" smtClean="0">
                <a:solidFill>
                  <a:srgbClr val="0070C0"/>
                </a:solidFill>
              </a:rPr>
              <a:t>By: </a:t>
            </a:r>
            <a:r>
              <a:rPr lang="en-US" sz="2400" dirty="0" err="1" smtClean="0">
                <a:solidFill>
                  <a:srgbClr val="0070C0"/>
                </a:solidFill>
              </a:rPr>
              <a:t>Hunachew</a:t>
            </a:r>
            <a:r>
              <a:rPr lang="en-US" sz="2400" dirty="0" smtClean="0">
                <a:solidFill>
                  <a:srgbClr val="0070C0"/>
                </a:solidFill>
              </a:rPr>
              <a:t> </a:t>
            </a:r>
            <a:r>
              <a:rPr lang="en-US" sz="2400" dirty="0" err="1" smtClean="0">
                <a:solidFill>
                  <a:srgbClr val="0070C0"/>
                </a:solidFill>
              </a:rPr>
              <a:t>Anduaalem</a:t>
            </a:r>
            <a:r>
              <a:rPr lang="en-US" sz="2400" dirty="0" smtClean="0">
                <a:solidFill>
                  <a:srgbClr val="0070C0"/>
                </a:solidFill>
              </a:rPr>
              <a:t> (</a:t>
            </a:r>
            <a:r>
              <a:rPr lang="en-US" sz="2400" dirty="0" err="1" smtClean="0">
                <a:solidFill>
                  <a:srgbClr val="0070C0"/>
                </a:solidFill>
              </a:rPr>
              <a:t>Msc</a:t>
            </a:r>
            <a:r>
              <a:rPr lang="en-US" sz="24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1190625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ctr"/>
            <a:r>
              <a:rPr lang="en-US" sz="2800" b="1" dirty="0">
                <a:solidFill>
                  <a:srgbClr val="FF0000"/>
                </a:solidFill>
                <a:latin typeface="Times New Roman" pitchFamily="18" charset="0"/>
                <a:cs typeface="Times New Roman" pitchFamily="18" charset="0"/>
              </a:rPr>
              <a:t>CHAPTER </a:t>
            </a:r>
            <a:r>
              <a:rPr lang="en-US" sz="2800" b="1" dirty="0" smtClean="0">
                <a:solidFill>
                  <a:srgbClr val="FF0000"/>
                </a:solidFill>
                <a:latin typeface="Times New Roman" pitchFamily="18" charset="0"/>
                <a:cs typeface="Times New Roman" pitchFamily="18" charset="0"/>
              </a:rPr>
              <a:t>ONE</a:t>
            </a:r>
            <a:endParaRPr lang="en-US" sz="2800" dirty="0">
              <a:solidFill>
                <a:srgbClr val="FF000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E80ECEC4-15C5-4337-BB62-4C044A94DC31}" type="datetime1">
              <a:rPr lang="en-US" smtClean="0"/>
              <a:t>3/20/2020</a:t>
            </a:fld>
            <a:endParaRPr lang="en-US"/>
          </a:p>
        </p:txBody>
      </p:sp>
      <p:sp>
        <p:nvSpPr>
          <p:cNvPr id="5" name="Footer Placeholder 4"/>
          <p:cNvSpPr>
            <a:spLocks noGrp="1"/>
          </p:cNvSpPr>
          <p:nvPr>
            <p:ph type="ftr" sz="quarter" idx="11"/>
          </p:nvPr>
        </p:nvSpPr>
        <p:spPr/>
        <p:txBody>
          <a:bodyPr/>
          <a:lstStyle/>
          <a:p>
            <a:r>
              <a:rPr lang="en-US" dirty="0" smtClean="0"/>
              <a:t>Environmental </a:t>
            </a:r>
            <a:r>
              <a:rPr lang="en-US" dirty="0" err="1" smtClean="0"/>
              <a:t>chem</a:t>
            </a:r>
            <a:endParaRPr lang="en-US" dirty="0"/>
          </a:p>
        </p:txBody>
      </p:sp>
      <p:sp>
        <p:nvSpPr>
          <p:cNvPr id="6" name="Slide Number Placeholder 5"/>
          <p:cNvSpPr>
            <a:spLocks noGrp="1"/>
          </p:cNvSpPr>
          <p:nvPr>
            <p:ph type="sldNum" sz="quarter" idx="12"/>
          </p:nvPr>
        </p:nvSpPr>
        <p:spPr/>
        <p:txBody>
          <a:bodyPr/>
          <a:lstStyle/>
          <a:p>
            <a:fld id="{E549CD88-2F3E-440A-9131-230137832295}" type="slidenum">
              <a:rPr lang="en-US" smtClean="0"/>
              <a:t>14</a:t>
            </a:fld>
            <a:endParaRPr lang="en-US"/>
          </a:p>
        </p:txBody>
      </p:sp>
      <p:sp>
        <p:nvSpPr>
          <p:cNvPr id="3" name="Content Placeholder 2"/>
          <p:cNvSpPr>
            <a:spLocks noGrp="1"/>
          </p:cNvSpPr>
          <p:nvPr>
            <p:ph sz="quarter" idx="1"/>
          </p:nvPr>
        </p:nvSpPr>
        <p:spPr>
          <a:xfrm>
            <a:off x="304800" y="609600"/>
            <a:ext cx="8534400" cy="6096000"/>
          </a:xfrm>
        </p:spPr>
        <p:txBody>
          <a:bodyPr>
            <a:normAutofit lnSpcReduction="10000"/>
          </a:bodyPr>
          <a:lstStyle/>
          <a:p>
            <a:pPr marL="0" lvl="0" indent="0" algn="ctr">
              <a:buNone/>
            </a:pPr>
            <a:r>
              <a:rPr lang="en-US" sz="2800" b="1" dirty="0">
                <a:solidFill>
                  <a:srgbClr val="0070C0"/>
                </a:solidFill>
                <a:latin typeface="Times New Roman" pitchFamily="18" charset="0"/>
                <a:cs typeface="Times New Roman" pitchFamily="18" charset="0"/>
              </a:rPr>
              <a:t>1</a:t>
            </a:r>
            <a:r>
              <a:rPr lang="en-US" sz="2800" b="1" dirty="0" smtClean="0">
                <a:solidFill>
                  <a:srgbClr val="0070C0"/>
                </a:solidFill>
                <a:latin typeface="Times New Roman" pitchFamily="18" charset="0"/>
                <a:cs typeface="Times New Roman" pitchFamily="18" charset="0"/>
              </a:rPr>
              <a:t>. Introduction </a:t>
            </a:r>
            <a:r>
              <a:rPr lang="en-US" sz="2800" b="1" dirty="0">
                <a:solidFill>
                  <a:srgbClr val="0070C0"/>
                </a:solidFill>
                <a:latin typeface="Times New Roman" pitchFamily="18" charset="0"/>
                <a:cs typeface="Times New Roman" pitchFamily="18" charset="0"/>
              </a:rPr>
              <a:t>to Environmental Chemistry</a:t>
            </a:r>
            <a:endParaRPr lang="en-US" sz="2800" dirty="0">
              <a:solidFill>
                <a:srgbClr val="0070C0"/>
              </a:solidFill>
              <a:latin typeface="Times New Roman" pitchFamily="18" charset="0"/>
              <a:cs typeface="Times New Roman" pitchFamily="18" charset="0"/>
            </a:endParaRPr>
          </a:p>
          <a:p>
            <a:pPr algn="just">
              <a:lnSpc>
                <a:spcPct val="150000"/>
              </a:lnSpc>
            </a:pPr>
            <a:r>
              <a:rPr lang="en-US" sz="2400" dirty="0"/>
              <a:t>To understand the concept of environmental chemistry, it is important to have some appreciation of environmental science as a whole.</a:t>
            </a:r>
            <a:r>
              <a:rPr lang="en-US" sz="2400" dirty="0" smtClean="0">
                <a:solidFill>
                  <a:srgbClr val="0070C0"/>
                </a:solidFill>
              </a:rPr>
              <a:t> </a:t>
            </a:r>
            <a:r>
              <a:rPr lang="en-US" sz="2400" dirty="0">
                <a:latin typeface="Times New Roman" pitchFamily="18" charset="0"/>
                <a:cs typeface="Times New Roman" pitchFamily="18" charset="0"/>
              </a:rPr>
              <a:t>Environmental science  includes </a:t>
            </a:r>
            <a:r>
              <a:rPr lang="en-US" sz="2400" dirty="0" smtClean="0">
                <a:latin typeface="Times New Roman" pitchFamily="18" charset="0"/>
                <a:cs typeface="Times New Roman" pitchFamily="18" charset="0"/>
              </a:rPr>
              <a:t>chemistry</a:t>
            </a:r>
            <a:r>
              <a:rPr lang="en-US" sz="2400" dirty="0">
                <a:latin typeface="Times New Roman" pitchFamily="18" charset="0"/>
                <a:cs typeface="Times New Roman" pitchFamily="18" charset="0"/>
              </a:rPr>
              <a:t>,  biology,  ecology,  sociology  and  government. </a:t>
            </a:r>
            <a:endParaRPr lang="en-US" sz="2400" dirty="0" smtClean="0">
              <a:latin typeface="Times New Roman" pitchFamily="18" charset="0"/>
              <a:cs typeface="Times New Roman" pitchFamily="18" charset="0"/>
            </a:endParaRPr>
          </a:p>
          <a:p>
            <a:pPr algn="just">
              <a:lnSpc>
                <a:spcPct val="150000"/>
              </a:lnSpc>
            </a:pPr>
            <a:r>
              <a:rPr lang="en-US" sz="2400" u="sng" dirty="0" smtClean="0">
                <a:solidFill>
                  <a:srgbClr val="00B0F0"/>
                </a:solidFill>
                <a:latin typeface="Times New Roman" pitchFamily="18" charset="0"/>
                <a:cs typeface="Times New Roman" pitchFamily="18" charset="0"/>
              </a:rPr>
              <a:t> </a:t>
            </a:r>
            <a:r>
              <a:rPr lang="en-US" sz="2400" u="sng" dirty="0">
                <a:solidFill>
                  <a:srgbClr val="00B0F0"/>
                </a:solidFill>
                <a:latin typeface="Times New Roman" pitchFamily="18" charset="0"/>
                <a:cs typeface="Times New Roman" pitchFamily="18" charset="0"/>
              </a:rPr>
              <a:t>Environmental  science  </a:t>
            </a:r>
            <a:r>
              <a:rPr lang="en-US" sz="2400" dirty="0" smtClean="0">
                <a:latin typeface="Times New Roman" pitchFamily="18" charset="0"/>
                <a:cs typeface="Times New Roman" pitchFamily="18" charset="0"/>
              </a:rPr>
              <a:t>is  the  complex interactions  </a:t>
            </a:r>
            <a:r>
              <a:rPr lang="en-US" sz="2400" dirty="0">
                <a:latin typeface="Times New Roman" pitchFamily="18" charset="0"/>
                <a:cs typeface="Times New Roman" pitchFamily="18" charset="0"/>
              </a:rPr>
              <a:t>that  occur  among  the  terrestrial,  atmospheric, </a:t>
            </a:r>
            <a:r>
              <a:rPr lang="en-US" sz="2400" dirty="0" smtClean="0">
                <a:latin typeface="Times New Roman" pitchFamily="18" charset="0"/>
                <a:cs typeface="Times New Roman" pitchFamily="18" charset="0"/>
              </a:rPr>
              <a:t> aquatic</a:t>
            </a:r>
            <a:r>
              <a:rPr lang="en-US" sz="2400" dirty="0">
                <a:latin typeface="Times New Roman" pitchFamily="18" charset="0"/>
                <a:cs typeface="Times New Roman" pitchFamily="18" charset="0"/>
              </a:rPr>
              <a:t>, living and anthropological </a:t>
            </a:r>
            <a:r>
              <a:rPr lang="en-US" sz="2400" dirty="0" smtClean="0">
                <a:latin typeface="Times New Roman" pitchFamily="18" charset="0"/>
                <a:cs typeface="Times New Roman" pitchFamily="18" charset="0"/>
              </a:rPr>
              <a:t>environments. </a:t>
            </a:r>
          </a:p>
          <a:p>
            <a:pPr algn="just">
              <a:lnSpc>
                <a:spcPct val="150000"/>
              </a:lnSpc>
            </a:pPr>
            <a:r>
              <a:rPr lang="en-US" sz="2400" dirty="0">
                <a:latin typeface="Times New Roman" pitchFamily="18" charset="0"/>
                <a:cs typeface="Times New Roman" pitchFamily="18" charset="0"/>
              </a:rPr>
              <a:t>Environment </a:t>
            </a:r>
            <a:r>
              <a:rPr lang="en-US" sz="2400" dirty="0" smtClean="0">
                <a:latin typeface="Times New Roman" pitchFamily="18" charset="0"/>
                <a:cs typeface="Times New Roman" pitchFamily="18" charset="0"/>
              </a:rPr>
              <a:t> is an external  </a:t>
            </a:r>
            <a:r>
              <a:rPr lang="en-US" sz="2400" dirty="0">
                <a:latin typeface="Times New Roman" pitchFamily="18" charset="0"/>
                <a:cs typeface="Times New Roman" pitchFamily="18" charset="0"/>
              </a:rPr>
              <a:t>factors  that  affect  an  </a:t>
            </a:r>
            <a:r>
              <a:rPr lang="en-US" sz="2400" dirty="0" smtClean="0">
                <a:latin typeface="Times New Roman" pitchFamily="18" charset="0"/>
                <a:cs typeface="Times New Roman" pitchFamily="18" charset="0"/>
              </a:rPr>
              <a:t>organism.</a:t>
            </a:r>
          </a:p>
          <a:p>
            <a:pPr algn="just">
              <a:lnSpc>
                <a:spcPct val="150000"/>
              </a:lnSpc>
            </a:pPr>
            <a:r>
              <a:rPr lang="en-US" sz="2400" dirty="0">
                <a:latin typeface="Times New Roman" pitchFamily="18" charset="0"/>
                <a:cs typeface="Times New Roman" pitchFamily="18" charset="0"/>
              </a:rPr>
              <a:t>Environmental science </a:t>
            </a:r>
            <a:r>
              <a:rPr lang="en-US" sz="2400" dirty="0" smtClean="0">
                <a:latin typeface="Times New Roman" pitchFamily="18" charset="0"/>
                <a:cs typeface="Times New Roman" pitchFamily="18" charset="0"/>
              </a:rPr>
              <a:t>also defined </a:t>
            </a:r>
            <a:r>
              <a:rPr lang="en-US" sz="2400" dirty="0">
                <a:latin typeface="Times New Roman" pitchFamily="18" charset="0"/>
                <a:cs typeface="Times New Roman" pitchFamily="18" charset="0"/>
              </a:rPr>
              <a:t>as the study of the earth, air, water, and living environments, and the effects of technology. </a:t>
            </a:r>
            <a:endParaRPr lang="en-US" sz="2400" dirty="0" smtClean="0">
              <a:latin typeface="Times New Roman" pitchFamily="18" charset="0"/>
              <a:cs typeface="Times New Roman" pitchFamily="18" charset="0"/>
            </a:endParaRPr>
          </a:p>
          <a:p>
            <a:endParaRPr lang="en-US" sz="2400" dirty="0" smtClean="0"/>
          </a:p>
        </p:txBody>
      </p:sp>
    </p:spTree>
    <p:extLst>
      <p:ext uri="{BB962C8B-B14F-4D97-AF65-F5344CB8AC3E}">
        <p14:creationId xmlns:p14="http://schemas.microsoft.com/office/powerpoint/2010/main" val="296211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800" b="1" dirty="0" err="1">
                <a:solidFill>
                  <a:srgbClr val="FF0000"/>
                </a:solidFill>
                <a:latin typeface="Segoe Print" pitchFamily="2" charset="0"/>
              </a:rPr>
              <a:t>C</a:t>
            </a:r>
            <a:r>
              <a:rPr lang="en-US" sz="2800" b="1" dirty="0" err="1" smtClean="0">
                <a:solidFill>
                  <a:srgbClr val="FF0000"/>
                </a:solidFill>
                <a:latin typeface="Segoe Print" pitchFamily="2" charset="0"/>
              </a:rPr>
              <a:t>ont</a:t>
            </a:r>
            <a:r>
              <a:rPr lang="en-US" sz="2800" b="1" dirty="0" smtClean="0">
                <a:solidFill>
                  <a:srgbClr val="FF0000"/>
                </a:solidFill>
                <a:latin typeface="Segoe Print" pitchFamily="2" charset="0"/>
              </a:rPr>
              <a:t>…</a:t>
            </a:r>
            <a:endParaRPr lang="en-US" sz="2800" b="1"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BF9AA1DC-0DDC-4C88-B9A4-903372AAEA32}"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15</a:t>
            </a:fld>
            <a:endParaRPr lang="en-US"/>
          </a:p>
        </p:txBody>
      </p:sp>
      <p:sp>
        <p:nvSpPr>
          <p:cNvPr id="3" name="Content Placeholder 2"/>
          <p:cNvSpPr>
            <a:spLocks noGrp="1"/>
          </p:cNvSpPr>
          <p:nvPr>
            <p:ph sz="quarter" idx="1"/>
          </p:nvPr>
        </p:nvSpPr>
        <p:spPr>
          <a:xfrm>
            <a:off x="228600" y="685800"/>
            <a:ext cx="8610600" cy="5943600"/>
          </a:xfrm>
        </p:spPr>
        <p:txBody>
          <a:bodyPr>
            <a:normAutofit/>
          </a:bodyPr>
          <a:lstStyle/>
          <a:p>
            <a:pPr algn="just">
              <a:lnSpc>
                <a:spcPct val="150000"/>
              </a:lnSpc>
            </a:pPr>
            <a:r>
              <a:rPr lang="en-US" sz="2400" dirty="0"/>
              <a:t>our physical universe is divided into solids, liquids and gases</a:t>
            </a:r>
            <a:r>
              <a:rPr lang="en-US" sz="2400" dirty="0" smtClean="0"/>
              <a:t>.</a:t>
            </a:r>
          </a:p>
          <a:p>
            <a:pPr algn="just">
              <a:lnSpc>
                <a:spcPct val="150000"/>
              </a:lnSpc>
            </a:pPr>
            <a:r>
              <a:rPr lang="en-US" sz="2400" dirty="0" smtClean="0"/>
              <a:t> </a:t>
            </a:r>
            <a:r>
              <a:rPr lang="en-US" sz="2400" dirty="0"/>
              <a:t>For convenience our physical environment can be divided into </a:t>
            </a:r>
            <a:endParaRPr lang="en-US" sz="2400" dirty="0" smtClean="0"/>
          </a:p>
          <a:p>
            <a:pPr algn="just">
              <a:lnSpc>
                <a:spcPct val="150000"/>
              </a:lnSpc>
            </a:pPr>
            <a:r>
              <a:rPr lang="en-US" sz="2400" b="1" dirty="0" smtClean="0"/>
              <a:t>atmosphere</a:t>
            </a:r>
            <a:endParaRPr lang="en-US" sz="2400" dirty="0" smtClean="0"/>
          </a:p>
          <a:p>
            <a:pPr algn="just">
              <a:lnSpc>
                <a:spcPct val="150000"/>
              </a:lnSpc>
            </a:pPr>
            <a:r>
              <a:rPr lang="en-US" sz="2400" dirty="0" smtClean="0"/>
              <a:t> </a:t>
            </a:r>
            <a:r>
              <a:rPr lang="en-US" sz="2400" b="1" dirty="0" smtClean="0"/>
              <a:t>geosphere</a:t>
            </a:r>
            <a:endParaRPr lang="en-US" sz="2400" dirty="0" smtClean="0"/>
          </a:p>
          <a:p>
            <a:pPr algn="just">
              <a:lnSpc>
                <a:spcPct val="150000"/>
              </a:lnSpc>
            </a:pPr>
            <a:r>
              <a:rPr lang="en-US" sz="2400" dirty="0" smtClean="0"/>
              <a:t>  </a:t>
            </a:r>
            <a:r>
              <a:rPr lang="en-US" sz="2400" b="1" dirty="0" smtClean="0"/>
              <a:t>hydrosphere</a:t>
            </a:r>
            <a:endParaRPr lang="en-US" sz="2400" dirty="0" smtClean="0"/>
          </a:p>
          <a:p>
            <a:pPr algn="just">
              <a:lnSpc>
                <a:spcPct val="150000"/>
              </a:lnSpc>
            </a:pPr>
            <a:r>
              <a:rPr lang="en-US" sz="2400" dirty="0" smtClean="0"/>
              <a:t> </a:t>
            </a:r>
            <a:r>
              <a:rPr lang="en-US" sz="2400" b="1" dirty="0" smtClean="0"/>
              <a:t>biosphere</a:t>
            </a:r>
          </a:p>
          <a:p>
            <a:pPr algn="just">
              <a:lnSpc>
                <a:spcPct val="150000"/>
              </a:lnSpc>
            </a:pPr>
            <a:r>
              <a:rPr lang="en-US" sz="2400" b="1" dirty="0" smtClean="0"/>
              <a:t> anthroposphere</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57349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normAutofit/>
          </a:bodyPr>
          <a:lstStyle/>
          <a:p>
            <a:r>
              <a:rPr lang="en-US" sz="2800" b="1" dirty="0">
                <a:solidFill>
                  <a:schemeClr val="tx1"/>
                </a:solidFill>
              </a:rPr>
              <a:t>The Atmosphere</a:t>
            </a: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16</a:t>
            </a:fld>
            <a:endParaRPr lang="en-US"/>
          </a:p>
        </p:txBody>
      </p:sp>
      <p:sp>
        <p:nvSpPr>
          <p:cNvPr id="6" name="Content Placeholder 5"/>
          <p:cNvSpPr>
            <a:spLocks noGrp="1"/>
          </p:cNvSpPr>
          <p:nvPr>
            <p:ph sz="quarter" idx="1"/>
          </p:nvPr>
        </p:nvSpPr>
        <p:spPr>
          <a:xfrm>
            <a:off x="152400" y="914400"/>
            <a:ext cx="8839200" cy="5715000"/>
          </a:xfrm>
        </p:spPr>
        <p:txBody>
          <a:bodyPr>
            <a:normAutofit/>
          </a:bodyPr>
          <a:lstStyle/>
          <a:p>
            <a:pPr algn="just"/>
            <a:r>
              <a:rPr lang="en-US" dirty="0"/>
              <a:t>The atmosphere is the gaseous envelope that surrounds the solid body of the planet. </a:t>
            </a:r>
          </a:p>
          <a:p>
            <a:pPr lvl="0" algn="just"/>
            <a:r>
              <a:rPr lang="en-US" dirty="0" smtClean="0"/>
              <a:t>Is </a:t>
            </a:r>
            <a:r>
              <a:rPr lang="en-US" dirty="0"/>
              <a:t>the source of </a:t>
            </a:r>
            <a:r>
              <a:rPr lang="en-US" dirty="0" err="1"/>
              <a:t>carbondioxide</a:t>
            </a:r>
            <a:r>
              <a:rPr lang="en-US" dirty="0"/>
              <a:t> for plant photosynthesis and of oxygen for respiration.</a:t>
            </a:r>
          </a:p>
          <a:p>
            <a:pPr lvl="0" algn="just"/>
            <a:r>
              <a:rPr lang="en-US" dirty="0"/>
              <a:t>Provides the nitrogen that nitrogen-fixing bacteria and ammonia-manufacturing industrial plants use to produce chemically-bound nitrogen, an essential component of life molecules.</a:t>
            </a:r>
          </a:p>
          <a:p>
            <a:pPr lvl="0" algn="just"/>
            <a:r>
              <a:rPr lang="en-US" dirty="0"/>
              <a:t>Transports water from the oceans to land, thus acting as the condenser in a vast solar powered still.</a:t>
            </a:r>
          </a:p>
          <a:p>
            <a:pPr algn="just"/>
            <a:r>
              <a:rPr lang="en-US" dirty="0"/>
              <a:t>Serves a vital protective function, absorbing harmful ultraviolet radiation from the sun and stabilizing Earth’s </a:t>
            </a:r>
            <a:r>
              <a:rPr lang="en-US" dirty="0" smtClean="0"/>
              <a:t>temperature.</a:t>
            </a:r>
            <a:endParaRPr lang="en-US" dirty="0"/>
          </a:p>
        </p:txBody>
      </p:sp>
    </p:spTree>
    <p:extLst>
      <p:ext uri="{BB962C8B-B14F-4D97-AF65-F5344CB8AC3E}">
        <p14:creationId xmlns:p14="http://schemas.microsoft.com/office/powerpoint/2010/main" val="451845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Autofit/>
          </a:bodyPr>
          <a:lstStyle/>
          <a:p>
            <a:pPr lvl="2" algn="l" rtl="0">
              <a:spcBef>
                <a:spcPct val="0"/>
              </a:spcBef>
            </a:pPr>
            <a:r>
              <a:rPr lang="x-none" sz="2800" b="1"/>
              <a:t>The Hydrosphere</a:t>
            </a:r>
            <a:r>
              <a:rPr lang="en-US" sz="1400" b="1" dirty="0"/>
              <a:t/>
            </a:r>
            <a:br>
              <a:rPr lang="en-US" sz="1400" b="1" dirty="0"/>
            </a:br>
            <a:endParaRPr lang="en-US" sz="20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17</a:t>
            </a:fld>
            <a:endParaRPr lang="en-US"/>
          </a:p>
        </p:txBody>
      </p:sp>
      <p:sp>
        <p:nvSpPr>
          <p:cNvPr id="6" name="Content Placeholder 5"/>
          <p:cNvSpPr>
            <a:spLocks noGrp="1"/>
          </p:cNvSpPr>
          <p:nvPr>
            <p:ph sz="quarter" idx="1"/>
          </p:nvPr>
        </p:nvSpPr>
        <p:spPr>
          <a:xfrm>
            <a:off x="304800" y="1066800"/>
            <a:ext cx="8610600" cy="5562600"/>
          </a:xfrm>
        </p:spPr>
        <p:txBody>
          <a:bodyPr>
            <a:normAutofit/>
          </a:bodyPr>
          <a:lstStyle/>
          <a:p>
            <a:r>
              <a:rPr lang="en-US" dirty="0"/>
              <a:t>The hydrosphere is the layer of water that covers approximately 70.8 percent of the surface of the earth.</a:t>
            </a:r>
          </a:p>
          <a:p>
            <a:r>
              <a:rPr lang="en-US" b="1" dirty="0" smtClean="0"/>
              <a:t>Water:</a:t>
            </a:r>
            <a:r>
              <a:rPr lang="en-US" dirty="0"/>
              <a:t> </a:t>
            </a:r>
            <a:r>
              <a:rPr lang="en-US" dirty="0" smtClean="0"/>
              <a:t>Covers </a:t>
            </a:r>
            <a:r>
              <a:rPr lang="en-US" dirty="0"/>
              <a:t>about 70% of Earth’s surface and over 97 % of this water exist in oceans.</a:t>
            </a:r>
          </a:p>
          <a:p>
            <a:pPr lvl="0" algn="just"/>
            <a:r>
              <a:rPr lang="en-US" dirty="0"/>
              <a:t>Occurs in all spheres of the environment—in the oceans as a vast reservoir of saltwater, on land as surface water in lakes and rivers, underground as groundwater, in the atmosphere as water  vapor, in the polar icecaps as solid </a:t>
            </a:r>
            <a:r>
              <a:rPr lang="en-US" dirty="0" smtClean="0"/>
              <a:t>ice</a:t>
            </a:r>
            <a:r>
              <a:rPr lang="en-US" dirty="0"/>
              <a:t>.</a:t>
            </a:r>
            <a:endParaRPr lang="en-US" dirty="0" smtClean="0"/>
          </a:p>
          <a:p>
            <a:pPr lvl="0" algn="just"/>
            <a:r>
              <a:rPr lang="en-US" dirty="0" smtClean="0"/>
              <a:t>Is </a:t>
            </a:r>
            <a:r>
              <a:rPr lang="en-US" dirty="0"/>
              <a:t>an essential part of all living systems and is the medium from which life evolved and in which life exists.</a:t>
            </a:r>
          </a:p>
          <a:p>
            <a:pPr lvl="0" algn="just"/>
            <a:r>
              <a:rPr lang="en-US" dirty="0"/>
              <a:t>Carries energy and matter are through various spheres of the environment.</a:t>
            </a:r>
          </a:p>
          <a:p>
            <a:endParaRPr lang="en-US" dirty="0"/>
          </a:p>
        </p:txBody>
      </p:sp>
    </p:spTree>
    <p:extLst>
      <p:ext uri="{BB962C8B-B14F-4D97-AF65-F5344CB8AC3E}">
        <p14:creationId xmlns:p14="http://schemas.microsoft.com/office/powerpoint/2010/main" val="3393616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lvl="2" algn="l" rtl="0">
              <a:spcBef>
                <a:spcPct val="0"/>
              </a:spcBef>
            </a:pPr>
            <a:r>
              <a:rPr lang="x-none" sz="2800" b="1" smtClean="0"/>
              <a:t>The Geosphere</a:t>
            </a:r>
            <a:r>
              <a:rPr lang="en-US" sz="1200" b="1" dirty="0"/>
              <a:t/>
            </a:r>
            <a:br>
              <a:rPr lang="en-US" sz="1200" b="1" dirty="0"/>
            </a:br>
            <a:endParaRPr lang="en-US"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18</a:t>
            </a:fld>
            <a:endParaRPr lang="en-US"/>
          </a:p>
        </p:txBody>
      </p:sp>
      <p:sp>
        <p:nvSpPr>
          <p:cNvPr id="6" name="Content Placeholder 5"/>
          <p:cNvSpPr>
            <a:spLocks noGrp="1"/>
          </p:cNvSpPr>
          <p:nvPr>
            <p:ph sz="quarter" idx="1"/>
          </p:nvPr>
        </p:nvSpPr>
        <p:spPr>
          <a:xfrm>
            <a:off x="304800" y="762000"/>
            <a:ext cx="8610600" cy="5867400"/>
          </a:xfrm>
        </p:spPr>
        <p:txBody>
          <a:bodyPr/>
          <a:lstStyle/>
          <a:p>
            <a:endParaRPr lang="en-US" dirty="0" smtClean="0"/>
          </a:p>
          <a:p>
            <a:r>
              <a:rPr lang="en-US" dirty="0" smtClean="0"/>
              <a:t>The </a:t>
            </a:r>
            <a:r>
              <a:rPr lang="en-US" b="1" dirty="0"/>
              <a:t>geosphere</a:t>
            </a:r>
            <a:r>
              <a:rPr lang="en-US" dirty="0"/>
              <a:t>, is part of the Earth upon which humans live and from which they extract most of their food, minerals, and fuels. </a:t>
            </a:r>
            <a:endParaRPr lang="en-US" dirty="0" smtClean="0"/>
          </a:p>
          <a:p>
            <a:r>
              <a:rPr lang="en-US" dirty="0" smtClean="0"/>
              <a:t>It </a:t>
            </a:r>
            <a:r>
              <a:rPr lang="en-US" dirty="0"/>
              <a:t>is divided into layers, which include the solid, iron-rich inner core, molten outer core, and the lithosphere. </a:t>
            </a:r>
            <a:endParaRPr lang="en-US" dirty="0" smtClean="0"/>
          </a:p>
          <a:p>
            <a:r>
              <a:rPr lang="en-US" dirty="0" smtClean="0"/>
              <a:t>Lithosphere </a:t>
            </a:r>
            <a:r>
              <a:rPr lang="en-US" dirty="0"/>
              <a:t>consists of the upper mantle and the </a:t>
            </a:r>
            <a:r>
              <a:rPr lang="en-US" dirty="0" smtClean="0"/>
              <a:t>crust.</a:t>
            </a:r>
          </a:p>
          <a:p>
            <a:r>
              <a:rPr lang="en-US" dirty="0" smtClean="0"/>
              <a:t>Environmental </a:t>
            </a:r>
            <a:r>
              <a:rPr lang="en-US" dirty="0"/>
              <a:t>science is most concerned with the </a:t>
            </a:r>
            <a:r>
              <a:rPr lang="en-US" b="1" dirty="0"/>
              <a:t>lithosphere.</a:t>
            </a:r>
            <a:r>
              <a:rPr lang="en-US" dirty="0"/>
              <a:t> </a:t>
            </a:r>
            <a:endParaRPr lang="en-US" dirty="0" smtClean="0"/>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57650"/>
            <a:ext cx="44672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02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normAutofit fontScale="90000"/>
          </a:bodyPr>
          <a:lstStyle/>
          <a:p>
            <a:pPr lvl="2" algn="l" rtl="0">
              <a:spcBef>
                <a:spcPct val="0"/>
              </a:spcBef>
            </a:pPr>
            <a:r>
              <a:rPr lang="x-none" sz="3100" b="1"/>
              <a:t>The Biosphere</a:t>
            </a:r>
            <a:r>
              <a:rPr lang="en-US" sz="1200" b="1" dirty="0"/>
              <a:t/>
            </a:r>
            <a:br>
              <a:rPr lang="en-US" sz="1200" b="1" dirty="0"/>
            </a:br>
            <a:endParaRPr lang="en-US"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19</a:t>
            </a:fld>
            <a:endParaRPr lang="en-US"/>
          </a:p>
        </p:txBody>
      </p:sp>
      <p:sp>
        <p:nvSpPr>
          <p:cNvPr id="6" name="Content Placeholder 5"/>
          <p:cNvSpPr>
            <a:spLocks noGrp="1"/>
          </p:cNvSpPr>
          <p:nvPr>
            <p:ph sz="quarter" idx="1"/>
          </p:nvPr>
        </p:nvSpPr>
        <p:spPr>
          <a:xfrm>
            <a:off x="152400" y="1066800"/>
            <a:ext cx="8839200" cy="5486400"/>
          </a:xfrm>
        </p:spPr>
        <p:txBody>
          <a:bodyPr/>
          <a:lstStyle/>
          <a:p>
            <a:r>
              <a:rPr lang="en-US" dirty="0"/>
              <a:t>The Biosphere is the earth’s relatively thin zone of air, soil, and water that is capable of supporting life, ranging from about 10 km into the atmosphere to the deepest ocean floor. </a:t>
            </a:r>
            <a:endParaRPr lang="en-US" dirty="0" smtClean="0"/>
          </a:p>
          <a:p>
            <a:endParaRPr lang="en-US" dirty="0" smtClean="0"/>
          </a:p>
          <a:p>
            <a:r>
              <a:rPr lang="en-US" dirty="0"/>
              <a:t>Life in this zone depends on the sun’s energy and on the circulation of heat and essential nutrients</a:t>
            </a:r>
            <a:r>
              <a:rPr lang="en-US" dirty="0" smtClean="0"/>
              <a:t>.</a:t>
            </a:r>
          </a:p>
          <a:p>
            <a:endParaRPr lang="en-US" dirty="0"/>
          </a:p>
          <a:p>
            <a:pPr lvl="0"/>
            <a:r>
              <a:rPr lang="en-US" dirty="0"/>
              <a:t>Is virtually contained by the geosphere and hydrosphere in the very thin layer where these </a:t>
            </a:r>
            <a:r>
              <a:rPr lang="en-US" dirty="0" smtClean="0"/>
              <a:t>environmental </a:t>
            </a:r>
            <a:r>
              <a:rPr lang="en-US" dirty="0"/>
              <a:t>spheres interface with the atmosphere. </a:t>
            </a:r>
          </a:p>
          <a:p>
            <a:endParaRPr lang="en-US" dirty="0"/>
          </a:p>
        </p:txBody>
      </p:sp>
    </p:spTree>
    <p:extLst>
      <p:ext uri="{BB962C8B-B14F-4D97-AF65-F5344CB8AC3E}">
        <p14:creationId xmlns:p14="http://schemas.microsoft.com/office/powerpoint/2010/main" val="1804343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2</a:t>
            </a:fld>
            <a:endParaRPr lang="en-US"/>
          </a:p>
        </p:txBody>
      </p:sp>
      <p:pic>
        <p:nvPicPr>
          <p:cNvPr id="3074" name="Picture 2" descr="C:\Users\TOSHIBA\Desktop\FB_IMG_15832429835226650.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8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lvl="2" algn="l" rtl="0">
              <a:spcBef>
                <a:spcPct val="0"/>
              </a:spcBef>
            </a:pPr>
            <a:r>
              <a:rPr lang="x-none" sz="3100" b="1"/>
              <a:t>The Anthroposphere</a:t>
            </a:r>
            <a:r>
              <a:rPr lang="en-US" sz="1200" b="1" dirty="0"/>
              <a:t/>
            </a:r>
            <a:br>
              <a:rPr lang="en-US" sz="1200" b="1" dirty="0"/>
            </a:br>
            <a:endParaRPr lang="en-US"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20</a:t>
            </a:fld>
            <a:endParaRPr lang="en-US"/>
          </a:p>
        </p:txBody>
      </p:sp>
      <p:sp>
        <p:nvSpPr>
          <p:cNvPr id="6" name="Content Placeholder 5"/>
          <p:cNvSpPr>
            <a:spLocks noGrp="1"/>
          </p:cNvSpPr>
          <p:nvPr>
            <p:ph sz="quarter" idx="1"/>
          </p:nvPr>
        </p:nvSpPr>
        <p:spPr>
          <a:xfrm>
            <a:off x="228600" y="762000"/>
            <a:ext cx="8610600" cy="5562600"/>
          </a:xfrm>
        </p:spPr>
        <p:txBody>
          <a:bodyPr/>
          <a:lstStyle/>
          <a:p>
            <a:pPr lvl="0" algn="just"/>
            <a:r>
              <a:rPr lang="en-US" dirty="0"/>
              <a:t>The </a:t>
            </a:r>
            <a:r>
              <a:rPr lang="en-US" dirty="0" err="1"/>
              <a:t>anthroposphere</a:t>
            </a:r>
            <a:r>
              <a:rPr lang="en-US" dirty="0"/>
              <a:t> is that part of the environment that is made or modified by humans for use in human activities and human habitats.</a:t>
            </a:r>
            <a:endParaRPr lang="en-US" dirty="0" smtClean="0"/>
          </a:p>
          <a:p>
            <a:pPr lvl="0" algn="just"/>
            <a:r>
              <a:rPr lang="en-US" dirty="0" smtClean="0"/>
              <a:t>Is </a:t>
            </a:r>
            <a:r>
              <a:rPr lang="en-US" dirty="0"/>
              <a:t>a strongly interconnected to the biosphere</a:t>
            </a:r>
            <a:r>
              <a:rPr lang="en-US" dirty="0" smtClean="0"/>
              <a:t>.</a:t>
            </a:r>
          </a:p>
          <a:p>
            <a:pPr lvl="0" algn="just"/>
            <a:endParaRPr lang="en-US" dirty="0"/>
          </a:p>
          <a:p>
            <a:pPr lvl="0" algn="just"/>
            <a:r>
              <a:rPr lang="en-US" dirty="0"/>
              <a:t>Has strongly influenced the biosphere </a:t>
            </a:r>
            <a:endParaRPr lang="en-US" dirty="0" smtClean="0"/>
          </a:p>
          <a:p>
            <a:pPr lvl="0" algn="just"/>
            <a:endParaRPr lang="en-US" dirty="0" smtClean="0"/>
          </a:p>
          <a:p>
            <a:pPr lvl="0" algn="just"/>
            <a:r>
              <a:rPr lang="en-US" dirty="0" smtClean="0"/>
              <a:t>For </a:t>
            </a:r>
            <a:r>
              <a:rPr lang="en-US" dirty="0"/>
              <a:t>example, destruction of wild life habitat has resulted in the extinction of vast numbers of species. </a:t>
            </a:r>
            <a:endParaRPr lang="en-US" dirty="0" smtClean="0"/>
          </a:p>
          <a:p>
            <a:pPr lvl="0" algn="just"/>
            <a:endParaRPr lang="en-US" dirty="0"/>
          </a:p>
          <a:p>
            <a:pPr lvl="0" algn="just"/>
            <a:r>
              <a:rPr lang="en-US" dirty="0"/>
              <a:t>It is the responsibility of </a:t>
            </a:r>
            <a:r>
              <a:rPr lang="en-US" dirty="0" smtClean="0"/>
              <a:t>human kind </a:t>
            </a:r>
            <a:r>
              <a:rPr lang="en-US" dirty="0"/>
              <a:t>to make such changes intelligently to protect and nurture the biosphere.</a:t>
            </a:r>
          </a:p>
          <a:p>
            <a:endParaRPr lang="en-US" dirty="0"/>
          </a:p>
        </p:txBody>
      </p:sp>
    </p:spTree>
    <p:extLst>
      <p:ext uri="{BB962C8B-B14F-4D97-AF65-F5344CB8AC3E}">
        <p14:creationId xmlns:p14="http://schemas.microsoft.com/office/powerpoint/2010/main" val="2554928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lvl="1" algn="ctr" rtl="0">
              <a:spcBef>
                <a:spcPct val="0"/>
              </a:spcBef>
            </a:pPr>
            <a:r>
              <a:rPr lang="en-US" sz="2800" dirty="0">
                <a:solidFill>
                  <a:srgbClr val="FF0000"/>
                </a:solidFill>
                <a:latin typeface="Eras Medium ITC" pitchFamily="34" charset="0"/>
              </a:rPr>
              <a:t>1</a:t>
            </a:r>
            <a:r>
              <a:rPr lang="en-US" sz="2800" dirty="0" smtClean="0">
                <a:solidFill>
                  <a:srgbClr val="FF0000"/>
                </a:solidFill>
                <a:latin typeface="Eras Medium ITC" pitchFamily="34" charset="0"/>
              </a:rPr>
              <a:t>.1. Basic </a:t>
            </a:r>
            <a:r>
              <a:rPr lang="en-US" sz="2800" dirty="0">
                <a:solidFill>
                  <a:srgbClr val="FF0000"/>
                </a:solidFill>
                <a:latin typeface="Eras Medium ITC" pitchFamily="34" charset="0"/>
              </a:rPr>
              <a:t>concepts in Environmental </a:t>
            </a:r>
            <a:r>
              <a:rPr lang="en-US" sz="2800" dirty="0" smtClean="0">
                <a:solidFill>
                  <a:srgbClr val="FF0000"/>
                </a:solidFill>
                <a:latin typeface="Eras Medium ITC" pitchFamily="34" charset="0"/>
              </a:rPr>
              <a:t>chemistry</a:t>
            </a:r>
            <a:endParaRPr lang="en-US" sz="28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39101C6-9F87-4B87-B608-8B62A4C38F0E}"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21</a:t>
            </a:fld>
            <a:endParaRPr lang="en-US"/>
          </a:p>
        </p:txBody>
      </p:sp>
      <p:sp>
        <p:nvSpPr>
          <p:cNvPr id="3" name="Content Placeholder 2"/>
          <p:cNvSpPr>
            <a:spLocks noGrp="1"/>
          </p:cNvSpPr>
          <p:nvPr>
            <p:ph sz="quarter" idx="1"/>
          </p:nvPr>
        </p:nvSpPr>
        <p:spPr>
          <a:xfrm>
            <a:off x="228600" y="685800"/>
            <a:ext cx="8686800" cy="5943600"/>
          </a:xfrm>
        </p:spPr>
        <p:txBody>
          <a:bodyPr>
            <a:normAutofit/>
          </a:bodyPr>
          <a:lstStyle/>
          <a:p>
            <a:pPr algn="just">
              <a:lnSpc>
                <a:spcPct val="200000"/>
              </a:lnSpc>
            </a:pPr>
            <a:r>
              <a:rPr lang="en-US" sz="2400" u="sng" dirty="0">
                <a:solidFill>
                  <a:srgbClr val="00B0F0"/>
                </a:solidFill>
                <a:latin typeface="Times New Roman" pitchFamily="18" charset="0"/>
                <a:cs typeface="Times New Roman" pitchFamily="18" charset="0"/>
              </a:rPr>
              <a:t>Environmental </a:t>
            </a:r>
            <a:r>
              <a:rPr lang="en-US" sz="2400" u="sng" dirty="0" smtClean="0">
                <a:solidFill>
                  <a:srgbClr val="00B0F0"/>
                </a:solidFill>
                <a:latin typeface="Times New Roman" pitchFamily="18" charset="0"/>
                <a:cs typeface="Times New Roman" pitchFamily="18" charset="0"/>
              </a:rPr>
              <a:t>chemistry</a:t>
            </a: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may </a:t>
            </a:r>
            <a:r>
              <a:rPr lang="en-US" sz="2400" dirty="0">
                <a:latin typeface="Times New Roman" pitchFamily="18" charset="0"/>
                <a:cs typeface="Times New Roman" pitchFamily="18" charset="0"/>
              </a:rPr>
              <a:t>be defined as the study of the sources, reactions, transport, effects, and fates of chemical species in water, soil, air, and living environments, and the effects of technology thereon.</a:t>
            </a:r>
          </a:p>
          <a:p>
            <a:pPr algn="just">
              <a:lnSpc>
                <a:spcPct val="200000"/>
              </a:lnSpc>
            </a:pPr>
            <a:r>
              <a:rPr lang="en-US" sz="2400" dirty="0">
                <a:latin typeface="Times New Roman" pitchFamily="18" charset="0"/>
                <a:cs typeface="Times New Roman" pitchFamily="18" charset="0"/>
              </a:rPr>
              <a:t>Environmental  chemistry  clearly  </a:t>
            </a:r>
            <a:r>
              <a:rPr lang="en-US" sz="2400" u="sng" dirty="0">
                <a:latin typeface="Times New Roman" pitchFamily="18" charset="0"/>
                <a:cs typeface="Times New Roman" pitchFamily="18" charset="0"/>
              </a:rPr>
              <a:t>points  the  way  to  minimize  the  environmental  impacts  of  the </a:t>
            </a:r>
            <a:r>
              <a:rPr lang="en-US" sz="2400" u="sng" dirty="0" smtClean="0">
                <a:latin typeface="Times New Roman" pitchFamily="18" charset="0"/>
                <a:cs typeface="Times New Roman" pitchFamily="18" charset="0"/>
              </a:rPr>
              <a:t>emissions </a:t>
            </a:r>
            <a:r>
              <a:rPr lang="en-US" sz="2400" u="sng" dirty="0">
                <a:latin typeface="Times New Roman" pitchFamily="18" charset="0"/>
                <a:cs typeface="Times New Roman" pitchFamily="18" charset="0"/>
              </a:rPr>
              <a:t>and by-products of industrial </a:t>
            </a:r>
            <a:r>
              <a:rPr lang="en-US" sz="2400" u="sng" dirty="0" smtClean="0">
                <a:latin typeface="Times New Roman" pitchFamily="18" charset="0"/>
                <a:cs typeface="Times New Roman" pitchFamily="18" charset="0"/>
              </a:rPr>
              <a:t>systems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76514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400" b="1" dirty="0" smtClean="0">
                <a:solidFill>
                  <a:srgbClr val="FF0000"/>
                </a:solidFill>
                <a:latin typeface="Segoe Print" pitchFamily="2" charset="0"/>
                <a:ea typeface="Arial Unicode MS" pitchFamily="34" charset="-128"/>
                <a:cs typeface="Arial Unicode MS" pitchFamily="34" charset="-128"/>
              </a:rPr>
              <a:t>1.2. Properties </a:t>
            </a:r>
            <a:r>
              <a:rPr lang="en-US" sz="2400" b="1" dirty="0">
                <a:solidFill>
                  <a:srgbClr val="FF0000"/>
                </a:solidFill>
                <a:latin typeface="Segoe Print" pitchFamily="2" charset="0"/>
                <a:ea typeface="Arial Unicode MS" pitchFamily="34" charset="-128"/>
                <a:cs typeface="Arial Unicode MS" pitchFamily="34" charset="-128"/>
              </a:rPr>
              <a:t>of chemicals in the environment</a:t>
            </a:r>
          </a:p>
        </p:txBody>
      </p:sp>
      <p:sp>
        <p:nvSpPr>
          <p:cNvPr id="4" name="Date Placeholder 3"/>
          <p:cNvSpPr>
            <a:spLocks noGrp="1"/>
          </p:cNvSpPr>
          <p:nvPr>
            <p:ph type="dt" sz="half" idx="10"/>
          </p:nvPr>
        </p:nvSpPr>
        <p:spPr/>
        <p:txBody>
          <a:bodyPr/>
          <a:lstStyle/>
          <a:p>
            <a:fld id="{954E6205-3B91-4F7E-8AD9-DD056DE525EE}"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22</a:t>
            </a:fld>
            <a:endParaRPr lang="en-US"/>
          </a:p>
        </p:txBody>
      </p:sp>
      <p:sp>
        <p:nvSpPr>
          <p:cNvPr id="3" name="Content Placeholder 2"/>
          <p:cNvSpPr>
            <a:spLocks noGrp="1"/>
          </p:cNvSpPr>
          <p:nvPr>
            <p:ph sz="quarter" idx="1"/>
          </p:nvPr>
        </p:nvSpPr>
        <p:spPr>
          <a:xfrm>
            <a:off x="228600" y="533400"/>
            <a:ext cx="8686800" cy="6019800"/>
          </a:xfrm>
        </p:spPr>
        <p:txBody>
          <a:bodyPr>
            <a:normAutofit/>
          </a:bodyPr>
          <a:lstStyle/>
          <a:p>
            <a:pPr algn="just">
              <a:lnSpc>
                <a:spcPct val="150000"/>
              </a:lnSpc>
            </a:pPr>
            <a:r>
              <a:rPr lang="en-US" sz="2400" dirty="0">
                <a:latin typeface="Times New Roman" pitchFamily="18" charset="0"/>
                <a:cs typeface="Times New Roman" pitchFamily="18" charset="0"/>
              </a:rPr>
              <a:t>As the name implies, atmospheric chemistry deals with </a:t>
            </a:r>
            <a:r>
              <a:rPr lang="en-US" sz="2400" dirty="0">
                <a:solidFill>
                  <a:srgbClr val="0070C0"/>
                </a:solidFill>
                <a:latin typeface="Times New Roman" pitchFamily="18" charset="0"/>
                <a:cs typeface="Times New Roman" pitchFamily="18" charset="0"/>
              </a:rPr>
              <a:t>chemical phenomena in the atmosphere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b="1" dirty="0">
                <a:latin typeface="Times New Roman" pitchFamily="18" charset="0"/>
                <a:cs typeface="Times New Roman" pitchFamily="18" charset="0"/>
              </a:rPr>
              <a:t>Vapor Pressure (</a:t>
            </a:r>
            <a:r>
              <a:rPr lang="en-US" sz="2400" b="1" dirty="0" err="1">
                <a:latin typeface="Times New Roman" pitchFamily="18" charset="0"/>
                <a:cs typeface="Times New Roman" pitchFamily="18" charset="0"/>
              </a:rPr>
              <a:t>Pv</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pressure exerted by a chemical in the vapor phase in equilibrium with </a:t>
            </a:r>
            <a:r>
              <a:rPr lang="en-US" sz="2400" dirty="0" smtClean="0">
                <a:latin typeface="Times New Roman" pitchFamily="18" charset="0"/>
                <a:cs typeface="Times New Roman" pitchFamily="18" charset="0"/>
              </a:rPr>
              <a:t>its  </a:t>
            </a:r>
            <a:r>
              <a:rPr lang="en-US" sz="2400" dirty="0">
                <a:latin typeface="Times New Roman" pitchFamily="18" charset="0"/>
                <a:cs typeface="Times New Roman" pitchFamily="18" charset="0"/>
              </a:rPr>
              <a:t>solid  or  liquid  form. </a:t>
            </a:r>
            <a:endParaRPr lang="en-US" sz="2400" dirty="0" smtClean="0">
              <a:latin typeface="Times New Roman" pitchFamily="18" charset="0"/>
              <a:cs typeface="Times New Roman" pitchFamily="18" charset="0"/>
            </a:endParaRPr>
          </a:p>
          <a:p>
            <a:pPr algn="just">
              <a:lnSpc>
                <a:spcPct val="150000"/>
              </a:lnSpc>
            </a:pPr>
            <a:r>
              <a:rPr lang="en-US" sz="2400" b="1" dirty="0" err="1" smtClean="0">
                <a:latin typeface="Times New Roman" pitchFamily="18" charset="0"/>
                <a:cs typeface="Times New Roman" pitchFamily="18" charset="0"/>
              </a:rPr>
              <a:t>Bioconcentration</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Factor (BCF): </a:t>
            </a:r>
            <a:r>
              <a:rPr lang="en-US" sz="2400" dirty="0">
                <a:latin typeface="Times New Roman" pitchFamily="18" charset="0"/>
                <a:cs typeface="Times New Roman" pitchFamily="18" charset="0"/>
              </a:rPr>
              <a:t>The equilibrium ratio of the concentration of a chemical in an </a:t>
            </a:r>
            <a:r>
              <a:rPr lang="en-US" sz="2400" dirty="0" smtClean="0">
                <a:latin typeface="Times New Roman" pitchFamily="18" charset="0"/>
                <a:cs typeface="Times New Roman" pitchFamily="18" charset="0"/>
              </a:rPr>
              <a:t>exposed </a:t>
            </a:r>
            <a:r>
              <a:rPr lang="en-US" sz="2400" dirty="0">
                <a:latin typeface="Times New Roman" pitchFamily="18" charset="0"/>
                <a:cs typeface="Times New Roman" pitchFamily="18" charset="0"/>
              </a:rPr>
              <a:t>organism to the concentration of the chemical in the surrounding water</a:t>
            </a:r>
            <a:r>
              <a:rPr lang="en-US" sz="2400" dirty="0" smtClean="0">
                <a:cs typeface="Times New Roman" pitchFamily="18" charset="0"/>
              </a:rPr>
              <a:t>.</a:t>
            </a:r>
          </a:p>
          <a:p>
            <a:pPr algn="just">
              <a:lnSpc>
                <a:spcPct val="150000"/>
              </a:lnSpc>
            </a:pPr>
            <a:r>
              <a:rPr lang="en-US" sz="2400" b="1" dirty="0">
                <a:latin typeface="Times New Roman" pitchFamily="18" charset="0"/>
                <a:cs typeface="Times New Roman" pitchFamily="18" charset="0"/>
              </a:rPr>
              <a:t>Biodegradation:</a:t>
            </a:r>
            <a:r>
              <a:rPr lang="en-US" sz="2400" dirty="0">
                <a:latin typeface="Times New Roman" pitchFamily="18" charset="0"/>
                <a:cs typeface="Times New Roman" pitchFamily="18" charset="0"/>
              </a:rPr>
              <a:t>  The transformation of chemical compounds by living organisms. </a:t>
            </a:r>
          </a:p>
          <a:p>
            <a:pPr algn="just">
              <a:lnSpc>
                <a:spcPct val="150000"/>
              </a:lnSpc>
            </a:pPr>
            <a:endParaRPr lang="en-US" sz="2400" dirty="0" smtClean="0">
              <a:cs typeface="Times New Roman" pitchFamily="18" charset="0"/>
            </a:endParaRPr>
          </a:p>
          <a:p>
            <a:pPr algn="just">
              <a:lnSpc>
                <a:spcPct val="150000"/>
              </a:lnSpc>
            </a:pPr>
            <a:endParaRPr lang="en-US" sz="2400" dirty="0">
              <a:cs typeface="Times New Roman" pitchFamily="18" charset="0"/>
            </a:endParaRPr>
          </a:p>
        </p:txBody>
      </p:sp>
    </p:spTree>
    <p:extLst>
      <p:ext uri="{BB962C8B-B14F-4D97-AF65-F5344CB8AC3E}">
        <p14:creationId xmlns:p14="http://schemas.microsoft.com/office/powerpoint/2010/main" val="37627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23</a:t>
            </a:fld>
            <a:endParaRPr lang="en-US"/>
          </a:p>
        </p:txBody>
      </p:sp>
      <p:sp>
        <p:nvSpPr>
          <p:cNvPr id="3" name="Content Placeholder 2"/>
          <p:cNvSpPr>
            <a:spLocks noGrp="1"/>
          </p:cNvSpPr>
          <p:nvPr>
            <p:ph sz="quarter" idx="1"/>
          </p:nvPr>
        </p:nvSpPr>
        <p:spPr>
          <a:xfrm>
            <a:off x="228600" y="685800"/>
            <a:ext cx="8686800" cy="6019800"/>
          </a:xfrm>
        </p:spPr>
        <p:txBody>
          <a:bodyPr>
            <a:normAutofit/>
          </a:bodyPr>
          <a:lstStyle/>
          <a:p>
            <a:pPr algn="just">
              <a:lnSpc>
                <a:spcPct val="150000"/>
              </a:lnSpc>
            </a:pPr>
            <a:r>
              <a:rPr lang="en-US" sz="2400" b="1" dirty="0" smtClean="0">
                <a:latin typeface="Times New Roman" pitchFamily="18" charset="0"/>
                <a:cs typeface="Times New Roman" pitchFamily="18" charset="0"/>
              </a:rPr>
              <a:t>Hydrolysis</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  chemical  transformation  process  in  which  a  chemical  reacts  with  water</a:t>
            </a:r>
            <a:r>
              <a:rPr lang="en-US" sz="2400" dirty="0" smtClean="0">
                <a:latin typeface="Times New Roman" pitchFamily="18" charset="0"/>
                <a:cs typeface="Times New Roman" pitchFamily="18" charset="0"/>
              </a:rPr>
              <a:t>.</a:t>
            </a:r>
          </a:p>
          <a:p>
            <a:pPr algn="just">
              <a:lnSpc>
                <a:spcPct val="170000"/>
              </a:lnSpc>
            </a:pPr>
            <a:r>
              <a:rPr lang="en-US" sz="2400" b="1" dirty="0" smtClean="0">
                <a:latin typeface="Times New Roman" pitchFamily="18" charset="0"/>
                <a:cs typeface="Times New Roman" pitchFamily="18" charset="0"/>
              </a:rPr>
              <a:t>Photo oxidation: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  process  in  which  </a:t>
            </a:r>
            <a:r>
              <a:rPr lang="en-US" sz="2400" dirty="0">
                <a:solidFill>
                  <a:srgbClr val="00B0F0"/>
                </a:solidFill>
                <a:latin typeface="Times New Roman" pitchFamily="18" charset="0"/>
                <a:cs typeface="Times New Roman" pitchFamily="18" charset="0"/>
              </a:rPr>
              <a:t>solar  radiation  </a:t>
            </a:r>
            <a:r>
              <a:rPr lang="en-US" sz="2400" dirty="0">
                <a:latin typeface="Times New Roman" pitchFamily="18" charset="0"/>
                <a:cs typeface="Times New Roman" pitchFamily="18" charset="0"/>
              </a:rPr>
              <a:t>generates  an  </a:t>
            </a:r>
            <a:r>
              <a:rPr lang="en-US" sz="2400" dirty="0">
                <a:solidFill>
                  <a:srgbClr val="0070C0"/>
                </a:solidFill>
                <a:latin typeface="Times New Roman" pitchFamily="18" charset="0"/>
                <a:cs typeface="Times New Roman" pitchFamily="18" charset="0"/>
              </a:rPr>
              <a:t>oxidizing  agent</a:t>
            </a:r>
            <a:r>
              <a:rPr lang="en-US" sz="2400" dirty="0">
                <a:latin typeface="Times New Roman" pitchFamily="18" charset="0"/>
                <a:cs typeface="Times New Roman" pitchFamily="18" charset="0"/>
              </a:rPr>
              <a:t>,  such  as  the hydroxyl radical, which reacts </a:t>
            </a:r>
            <a:r>
              <a:rPr lang="en-US" sz="2400" dirty="0" smtClean="0">
                <a:latin typeface="Times New Roman" pitchFamily="18" charset="0"/>
                <a:cs typeface="Times New Roman" pitchFamily="18" charset="0"/>
              </a:rPr>
              <a:t>and transforms </a:t>
            </a:r>
            <a:r>
              <a:rPr lang="en-US" sz="2400" dirty="0">
                <a:latin typeface="Times New Roman" pitchFamily="18" charset="0"/>
                <a:cs typeface="Times New Roman" pitchFamily="18" charset="0"/>
              </a:rPr>
              <a:t>a chemical.</a:t>
            </a:r>
          </a:p>
          <a:p>
            <a:pPr algn="just">
              <a:lnSpc>
                <a:spcPct val="170000"/>
              </a:lnSpc>
            </a:pPr>
            <a:r>
              <a:rPr lang="en-US" sz="2400" b="1" dirty="0">
                <a:latin typeface="Times New Roman" pitchFamily="18" charset="0"/>
                <a:cs typeface="Times New Roman" pitchFamily="18" charset="0"/>
              </a:rPr>
              <a:t>Water  Solubility  (S):  </a:t>
            </a:r>
            <a:r>
              <a:rPr lang="en-US" sz="2400" dirty="0">
                <a:latin typeface="Times New Roman" pitchFamily="18" charset="0"/>
                <a:cs typeface="Times New Roman" pitchFamily="18" charset="0"/>
              </a:rPr>
              <a:t>is  the  maximum  amount  of  a  chemical  that  can  be  dissolved  in  a  given amount of pure water at </a:t>
            </a:r>
            <a:r>
              <a:rPr lang="en-US" sz="2400" dirty="0" smtClean="0">
                <a:latin typeface="Times New Roman" pitchFamily="18" charset="0"/>
                <a:cs typeface="Times New Roman" pitchFamily="18" charset="0"/>
              </a:rPr>
              <a:t>STP.</a:t>
            </a: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54335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24</a:t>
            </a:fld>
            <a:endParaRPr lang="en-US"/>
          </a:p>
        </p:txBody>
      </p:sp>
      <p:sp>
        <p:nvSpPr>
          <p:cNvPr id="3" name="Content Placeholder 2"/>
          <p:cNvSpPr>
            <a:spLocks noGrp="1"/>
          </p:cNvSpPr>
          <p:nvPr>
            <p:ph sz="quarter" idx="1"/>
          </p:nvPr>
        </p:nvSpPr>
        <p:spPr>
          <a:xfrm>
            <a:off x="304800" y="685800"/>
            <a:ext cx="8534400" cy="5943600"/>
          </a:xfrm>
        </p:spPr>
        <p:txBody>
          <a:bodyPr>
            <a:normAutofit/>
          </a:bodyPr>
          <a:lstStyle/>
          <a:p>
            <a:pPr algn="just">
              <a:lnSpc>
                <a:spcPct val="170000"/>
              </a:lnSpc>
            </a:pPr>
            <a:r>
              <a:rPr lang="en-US" sz="2400" b="1" dirty="0" smtClean="0">
                <a:latin typeface="Times New Roman" pitchFamily="18" charset="0"/>
                <a:cs typeface="Times New Roman" pitchFamily="18" charset="0"/>
              </a:rPr>
              <a:t>Mobility</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The tendency for a chemical to  </a:t>
            </a:r>
            <a:r>
              <a:rPr lang="en-US" sz="2400" dirty="0">
                <a:solidFill>
                  <a:srgbClr val="0070C0"/>
                </a:solidFill>
                <a:latin typeface="Times New Roman" pitchFamily="18" charset="0"/>
                <a:cs typeface="Times New Roman" pitchFamily="18" charset="0"/>
              </a:rPr>
              <a:t>move  in the  environment</a:t>
            </a:r>
            <a:r>
              <a:rPr lang="en-US" sz="2400" dirty="0">
                <a:latin typeface="Times New Roman" pitchFamily="18" charset="0"/>
                <a:cs typeface="Times New Roman" pitchFamily="18" charset="0"/>
              </a:rPr>
              <a:t> (i.e., through soil  with the </a:t>
            </a:r>
            <a:r>
              <a:rPr lang="en-US" sz="2400" dirty="0" smtClean="0">
                <a:latin typeface="Times New Roman" pitchFamily="18" charset="0"/>
                <a:cs typeface="Times New Roman" pitchFamily="18" charset="0"/>
              </a:rPr>
              <a:t>percolation </a:t>
            </a:r>
            <a:r>
              <a:rPr lang="en-US" sz="2400" dirty="0">
                <a:latin typeface="Times New Roman" pitchFamily="18" charset="0"/>
                <a:cs typeface="Times New Roman" pitchFamily="18" charset="0"/>
              </a:rPr>
              <a:t>of water</a:t>
            </a:r>
            <a:r>
              <a:rPr lang="en-US" sz="2400" dirty="0" smtClean="0">
                <a:latin typeface="Times New Roman" pitchFamily="18" charset="0"/>
                <a:cs typeface="Times New Roman" pitchFamily="18" charset="0"/>
              </a:rPr>
              <a:t>).</a:t>
            </a:r>
          </a:p>
          <a:p>
            <a:pPr algn="just">
              <a:lnSpc>
                <a:spcPct val="170000"/>
              </a:lnSpc>
            </a:pPr>
            <a:r>
              <a:rPr lang="en-US" sz="2400" b="1" dirty="0">
                <a:latin typeface="Times New Roman" pitchFamily="18" charset="0"/>
                <a:cs typeface="Times New Roman" pitchFamily="18" charset="0"/>
              </a:rPr>
              <a:t>Persistence:  </a:t>
            </a:r>
            <a:r>
              <a:rPr lang="en-US" sz="2400" dirty="0">
                <a:latin typeface="Times New Roman" pitchFamily="18" charset="0"/>
                <a:cs typeface="Times New Roman" pitchFamily="18" charset="0"/>
              </a:rPr>
              <a:t>The ability of a chemical substance to remain in a particular environment in </a:t>
            </a:r>
            <a:r>
              <a:rPr lang="en-US" sz="2400" dirty="0" smtClean="0">
                <a:latin typeface="Times New Roman" pitchFamily="18" charset="0"/>
                <a:cs typeface="Times New Roman" pitchFamily="18" charset="0"/>
              </a:rPr>
              <a:t>an </a:t>
            </a:r>
            <a:r>
              <a:rPr lang="en-US" sz="2400" b="1" dirty="0">
                <a:solidFill>
                  <a:srgbClr val="FF0000"/>
                </a:solidFill>
                <a:latin typeface="Times New Roman" pitchFamily="18" charset="0"/>
                <a:cs typeface="Times New Roman" pitchFamily="18" charset="0"/>
              </a:rPr>
              <a:t>unchanged </a:t>
            </a:r>
            <a:r>
              <a:rPr lang="en-US" sz="2400" dirty="0">
                <a:latin typeface="Times New Roman" pitchFamily="18" charset="0"/>
                <a:cs typeface="Times New Roman" pitchFamily="18" charset="0"/>
              </a:rPr>
              <a:t>form</a:t>
            </a:r>
            <a:r>
              <a:rPr lang="en-US" sz="2400" dirty="0" smtClean="0">
                <a:latin typeface="Times New Roman" pitchFamily="18" charset="0"/>
                <a:cs typeface="Times New Roman" pitchFamily="18" charset="0"/>
              </a:rPr>
              <a:t>.</a:t>
            </a:r>
          </a:p>
          <a:p>
            <a:pPr algn="just">
              <a:lnSpc>
                <a:spcPct val="170000"/>
              </a:lnSpc>
            </a:pPr>
            <a:r>
              <a:rPr lang="en-US" sz="2400" b="1" dirty="0">
                <a:latin typeface="Times New Roman" pitchFamily="18" charset="0"/>
                <a:cs typeface="Times New Roman" pitchFamily="18" charset="0"/>
              </a:rPr>
              <a:t>Organic Carbon Partition Coefficient (K ):  </a:t>
            </a:r>
            <a:r>
              <a:rPr lang="en-US" sz="2400" dirty="0">
                <a:latin typeface="Times New Roman" pitchFamily="18" charset="0"/>
                <a:cs typeface="Times New Roman" pitchFamily="18" charset="0"/>
              </a:rPr>
              <a:t>The proportion of a chemical </a:t>
            </a:r>
            <a:r>
              <a:rPr lang="en-US" sz="2400" dirty="0" err="1">
                <a:latin typeface="Times New Roman" pitchFamily="18" charset="0"/>
                <a:cs typeface="Times New Roman" pitchFamily="18" charset="0"/>
              </a:rPr>
              <a:t>sorbed</a:t>
            </a:r>
            <a:r>
              <a:rPr lang="en-US" sz="2400" dirty="0">
                <a:latin typeface="Times New Roman" pitchFamily="18" charset="0"/>
                <a:cs typeface="Times New Roman" pitchFamily="18" charset="0"/>
              </a:rPr>
              <a:t> to the solid or </a:t>
            </a:r>
            <a:r>
              <a:rPr lang="en-US" sz="2400" dirty="0" smtClean="0">
                <a:latin typeface="Times New Roman" pitchFamily="18" charset="0"/>
                <a:cs typeface="Times New Roman" pitchFamily="18" charset="0"/>
              </a:rPr>
              <a:t>phase</a:t>
            </a:r>
            <a:r>
              <a:rPr lang="en-US" sz="2400" dirty="0">
                <a:latin typeface="Times New Roman" pitchFamily="18" charset="0"/>
                <a:cs typeface="Times New Roman" pitchFamily="18" charset="0"/>
              </a:rPr>
              <a:t>,  at  equilibrium  in  a  two-phase,  water/soil  or  water/sediment  system  expressed  on  an </a:t>
            </a:r>
            <a:r>
              <a:rPr lang="en-US" sz="2400" dirty="0" smtClean="0">
                <a:latin typeface="Times New Roman" pitchFamily="18" charset="0"/>
                <a:cs typeface="Times New Roman" pitchFamily="18" charset="0"/>
              </a:rPr>
              <a:t>organic </a:t>
            </a:r>
            <a:r>
              <a:rPr lang="en-US" sz="2400" dirty="0">
                <a:latin typeface="Times New Roman" pitchFamily="18" charset="0"/>
                <a:cs typeface="Times New Roman" pitchFamily="18" charset="0"/>
              </a:rPr>
              <a:t>carbon basis.</a:t>
            </a:r>
          </a:p>
        </p:txBody>
      </p:sp>
    </p:spTree>
    <p:extLst>
      <p:ext uri="{BB962C8B-B14F-4D97-AF65-F5344CB8AC3E}">
        <p14:creationId xmlns:p14="http://schemas.microsoft.com/office/powerpoint/2010/main" val="1775235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25</a:t>
            </a:fld>
            <a:endParaRPr lang="en-US"/>
          </a:p>
        </p:txBody>
      </p:sp>
      <p:sp>
        <p:nvSpPr>
          <p:cNvPr id="3" name="Content Placeholder 2"/>
          <p:cNvSpPr>
            <a:spLocks noGrp="1"/>
          </p:cNvSpPr>
          <p:nvPr>
            <p:ph sz="quarter" idx="1"/>
          </p:nvPr>
        </p:nvSpPr>
        <p:spPr>
          <a:xfrm>
            <a:off x="228600" y="609600"/>
            <a:ext cx="8686800" cy="6019800"/>
          </a:xfrm>
        </p:spPr>
        <p:txBody>
          <a:bodyPr>
            <a:normAutofit/>
          </a:bodyPr>
          <a:lstStyle/>
          <a:p>
            <a:pPr algn="just">
              <a:lnSpc>
                <a:spcPct val="150000"/>
              </a:lnSpc>
            </a:pPr>
            <a:r>
              <a:rPr lang="en-US" sz="2400" b="1" dirty="0">
                <a:latin typeface="Times New Roman" pitchFamily="18" charset="0"/>
                <a:cs typeface="Times New Roman" pitchFamily="18" charset="0"/>
              </a:rPr>
              <a:t>Percent Removal:  </a:t>
            </a:r>
            <a:r>
              <a:rPr lang="en-US" sz="2400" dirty="0">
                <a:latin typeface="Times New Roman" pitchFamily="18" charset="0"/>
                <a:cs typeface="Times New Roman" pitchFamily="18" charset="0"/>
              </a:rPr>
              <a:t>The amount of the chemical that can be removed from sewage by standard </a:t>
            </a:r>
            <a:r>
              <a:rPr lang="en-US" sz="2400" dirty="0" smtClean="0">
                <a:latin typeface="Times New Roman" pitchFamily="18" charset="0"/>
                <a:cs typeface="Times New Roman" pitchFamily="18" charset="0"/>
              </a:rPr>
              <a:t>waste </a:t>
            </a:r>
            <a:r>
              <a:rPr lang="en-US" sz="2400" dirty="0">
                <a:latin typeface="Times New Roman" pitchFamily="18" charset="0"/>
                <a:cs typeface="Times New Roman" pitchFamily="18" charset="0"/>
              </a:rPr>
              <a:t>water treatment processes, expressed in terms of the </a:t>
            </a:r>
            <a:r>
              <a:rPr lang="en-US" sz="2400" dirty="0" smtClean="0">
                <a:latin typeface="Times New Roman" pitchFamily="18" charset="0"/>
                <a:cs typeface="Times New Roman" pitchFamily="18" charset="0"/>
              </a:rPr>
              <a:t>percent.</a:t>
            </a:r>
          </a:p>
          <a:p>
            <a:pPr algn="just">
              <a:lnSpc>
                <a:spcPct val="150000"/>
              </a:lnSpc>
            </a:pPr>
            <a:r>
              <a:rPr lang="en-US" sz="2400" b="1" dirty="0">
                <a:latin typeface="Times New Roman" pitchFamily="18" charset="0"/>
                <a:cs typeface="Times New Roman" pitchFamily="18" charset="0"/>
              </a:rPr>
              <a:t>Photolysis:</a:t>
            </a:r>
            <a:r>
              <a:rPr lang="en-US" sz="2400" dirty="0">
                <a:latin typeface="Times New Roman" pitchFamily="18" charset="0"/>
                <a:cs typeface="Times New Roman" pitchFamily="18" charset="0"/>
              </a:rPr>
              <a:t> The transformation of a chemical by light energy</a:t>
            </a:r>
            <a:r>
              <a:rPr lang="en-US" sz="2400" dirty="0" smtClean="0">
                <a:latin typeface="Times New Roman" pitchFamily="18" charset="0"/>
                <a:cs typeface="Times New Roman" pitchFamily="18" charset="0"/>
              </a:rPr>
              <a:t>.</a:t>
            </a:r>
          </a:p>
          <a:p>
            <a:pPr algn="just">
              <a:lnSpc>
                <a:spcPct val="150000"/>
              </a:lnSpc>
            </a:pPr>
            <a:r>
              <a:rPr lang="en-US" sz="2400" b="1" dirty="0">
                <a:latin typeface="Times New Roman" pitchFamily="18" charset="0"/>
                <a:cs typeface="Times New Roman" pitchFamily="18" charset="0"/>
              </a:rPr>
              <a:t>Treatability:</a:t>
            </a:r>
            <a:r>
              <a:rPr lang="en-US" sz="2400" dirty="0">
                <a:latin typeface="Times New Roman" pitchFamily="18" charset="0"/>
                <a:cs typeface="Times New Roman" pitchFamily="18" charset="0"/>
              </a:rPr>
              <a:t>  The amenability of a chemical substance or waste stream to removal during waste </a:t>
            </a:r>
            <a:r>
              <a:rPr lang="en-US" sz="2400" dirty="0" smtClean="0">
                <a:latin typeface="Times New Roman" pitchFamily="18" charset="0"/>
                <a:cs typeface="Times New Roman" pitchFamily="18" charset="0"/>
              </a:rPr>
              <a:t>water </a:t>
            </a:r>
            <a:r>
              <a:rPr lang="en-US" sz="2400" dirty="0">
                <a:latin typeface="Times New Roman" pitchFamily="18" charset="0"/>
                <a:cs typeface="Times New Roman" pitchFamily="18" charset="0"/>
              </a:rPr>
              <a:t>treatment, without adversely affecting the normal operation of the treatment plant</a:t>
            </a:r>
            <a:r>
              <a:rPr lang="en-US" sz="2400" dirty="0" smtClean="0">
                <a:latin typeface="Times New Roman" pitchFamily="18" charset="0"/>
                <a:cs typeface="Times New Roman" pitchFamily="18" charset="0"/>
              </a:rPr>
              <a: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marL="0" indent="0" algn="just">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42895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381000"/>
          </a:xfrm>
        </p:spPr>
        <p:txBody>
          <a:bodyPr>
            <a:noAutofit/>
          </a:bodyPr>
          <a:lstStyle/>
          <a:p>
            <a:r>
              <a:rPr lang="en-US" sz="2800" dirty="0">
                <a:solidFill>
                  <a:srgbClr val="FF0000"/>
                </a:solidFill>
                <a:latin typeface="Eras Medium ITC" pitchFamily="34" charset="0"/>
              </a:rPr>
              <a:t> </a:t>
            </a:r>
            <a:r>
              <a:rPr lang="en-US" sz="2800" dirty="0" smtClean="0">
                <a:solidFill>
                  <a:srgbClr val="FF0000"/>
                </a:solidFill>
                <a:latin typeface="Eras Medium ITC" pitchFamily="34" charset="0"/>
              </a:rPr>
              <a:t>1.3. Environmental transformation and degradation</a:t>
            </a:r>
            <a:endParaRPr lang="en-US" sz="28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26</a:t>
            </a:fld>
            <a:endParaRPr lang="en-US"/>
          </a:p>
        </p:txBody>
      </p:sp>
      <p:sp>
        <p:nvSpPr>
          <p:cNvPr id="3" name="Content Placeholder 2"/>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Transformation is  </a:t>
            </a:r>
            <a:r>
              <a:rPr lang="en-US" sz="2400" dirty="0">
                <a:solidFill>
                  <a:srgbClr val="0070C0"/>
                </a:solidFill>
                <a:latin typeface="Times New Roman" pitchFamily="18" charset="0"/>
                <a:cs typeface="Times New Roman" pitchFamily="18" charset="0"/>
              </a:rPr>
              <a:t>partial change  in structure </a:t>
            </a:r>
            <a:r>
              <a:rPr lang="en-US" sz="2400" dirty="0">
                <a:latin typeface="Times New Roman" pitchFamily="18" charset="0"/>
                <a:cs typeface="Times New Roman" pitchFamily="18" charset="0"/>
              </a:rPr>
              <a:t>of  contaminants  due to biological (biotic) or </a:t>
            </a:r>
            <a:r>
              <a:rPr lang="en-US" sz="2400" dirty="0" smtClean="0">
                <a:latin typeface="Times New Roman" pitchFamily="18" charset="0"/>
                <a:cs typeface="Times New Roman" pitchFamily="18" charset="0"/>
              </a:rPr>
              <a:t>non biological </a:t>
            </a:r>
            <a:r>
              <a:rPr lang="en-US" sz="2400" dirty="0">
                <a:latin typeface="Times New Roman" pitchFamily="18" charset="0"/>
                <a:cs typeface="Times New Roman" pitchFamily="18" charset="0"/>
              </a:rPr>
              <a:t>(abiotic) reaction; transformation product may still retain toxicity</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Degradation  is  </a:t>
            </a:r>
            <a:r>
              <a:rPr lang="en-US" sz="2400" dirty="0">
                <a:solidFill>
                  <a:srgbClr val="0070C0"/>
                </a:solidFill>
                <a:latin typeface="Times New Roman" pitchFamily="18" charset="0"/>
                <a:cs typeface="Times New Roman" pitchFamily="18" charset="0"/>
              </a:rPr>
              <a:t>decrease  in  concentration  </a:t>
            </a:r>
            <a:r>
              <a:rPr lang="en-US" sz="2400" dirty="0">
                <a:latin typeface="Times New Roman" pitchFamily="18" charset="0"/>
                <a:cs typeface="Times New Roman" pitchFamily="18" charset="0"/>
              </a:rPr>
              <a:t>of  a  contaminant  due  to  nonreversible  alteration  </a:t>
            </a:r>
            <a:r>
              <a:rPr lang="en-US" sz="2400" dirty="0" smtClean="0">
                <a:latin typeface="Times New Roman" pitchFamily="18" charset="0"/>
                <a:cs typeface="Times New Roman" pitchFamily="18" charset="0"/>
              </a:rPr>
              <a:t>of chemical </a:t>
            </a:r>
            <a:r>
              <a:rPr lang="en-US" sz="2400" dirty="0">
                <a:latin typeface="Times New Roman" pitchFamily="18" charset="0"/>
                <a:cs typeface="Times New Roman" pitchFamily="18" charset="0"/>
              </a:rPr>
              <a:t>structure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We can classify environmental degradation as </a:t>
            </a:r>
            <a:r>
              <a:rPr lang="en-US" sz="2400" u="sng" dirty="0" smtClean="0">
                <a:solidFill>
                  <a:srgbClr val="00B0F0"/>
                </a:solidFill>
                <a:latin typeface="Times New Roman" pitchFamily="18" charset="0"/>
                <a:cs typeface="Times New Roman" pitchFamily="18" charset="0"/>
              </a:rPr>
              <a:t>abiotic</a:t>
            </a:r>
            <a:r>
              <a:rPr lang="en-US" sz="2400" dirty="0" smtClean="0">
                <a:latin typeface="Times New Roman" pitchFamily="18" charset="0"/>
                <a:cs typeface="Times New Roman" pitchFamily="18" charset="0"/>
              </a:rPr>
              <a:t> and </a:t>
            </a:r>
            <a:r>
              <a:rPr lang="en-US" sz="2400" u="sng" dirty="0" smtClean="0">
                <a:solidFill>
                  <a:srgbClr val="00B0F0"/>
                </a:solidFill>
                <a:latin typeface="Times New Roman" pitchFamily="18" charset="0"/>
                <a:cs typeface="Times New Roman" pitchFamily="18" charset="0"/>
              </a:rPr>
              <a:t>biotic</a:t>
            </a:r>
            <a:r>
              <a:rPr lang="en-US" sz="2400" dirty="0" smtClean="0">
                <a:latin typeface="Times New Roman" pitchFamily="18" charset="0"/>
                <a:cs typeface="Times New Roman" pitchFamily="18" charset="0"/>
              </a:rPr>
              <a:t> degradations. </a:t>
            </a:r>
          </a:p>
          <a:p>
            <a:pPr marL="0" indent="0" algn="just">
              <a:lnSpc>
                <a:spcPct val="150000"/>
              </a:lnSpc>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7604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marL="0" lvl="2" indent="0" algn="ctr">
              <a:lnSpc>
                <a:spcPct val="150000"/>
              </a:lnSpc>
            </a:pPr>
            <a:r>
              <a:rPr lang="en-US" sz="2800" b="1" dirty="0" smtClean="0">
                <a:solidFill>
                  <a:srgbClr val="FF0000"/>
                </a:solidFill>
                <a:latin typeface="Eras Medium ITC" pitchFamily="34" charset="0"/>
              </a:rPr>
              <a:t>Abiotic transformation and degradation</a:t>
            </a:r>
            <a:endParaRPr lang="en-US" sz="40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27</a:t>
            </a:fld>
            <a:endParaRPr lang="en-US"/>
          </a:p>
        </p:txBody>
      </p:sp>
      <p:sp>
        <p:nvSpPr>
          <p:cNvPr id="3" name="Content Placeholder 2"/>
          <p:cNvSpPr>
            <a:spLocks noGrp="1"/>
          </p:cNvSpPr>
          <p:nvPr>
            <p:ph sz="quarter" idx="1"/>
          </p:nvPr>
        </p:nvSpPr>
        <p:spPr>
          <a:xfrm>
            <a:off x="228600" y="609600"/>
            <a:ext cx="8686800" cy="6096000"/>
          </a:xfrm>
        </p:spPr>
        <p:txBody>
          <a:bodyPr>
            <a:normAutofit lnSpcReduction="10000"/>
          </a:bodyPr>
          <a:lstStyle/>
          <a:p>
            <a:pPr marL="342900" lvl="2" indent="-342900" algn="just">
              <a:lnSpc>
                <a:spcPct val="150000"/>
              </a:lnSpc>
            </a:pPr>
            <a:r>
              <a:rPr lang="en-US" sz="2400" dirty="0">
                <a:latin typeface="Times New Roman" pitchFamily="18" charset="0"/>
                <a:cs typeface="Times New Roman" pitchFamily="18" charset="0"/>
              </a:rPr>
              <a:t>The most important abiotic reactions are </a:t>
            </a:r>
            <a:r>
              <a:rPr lang="en-US" sz="2400" dirty="0">
                <a:solidFill>
                  <a:srgbClr val="00B0F0"/>
                </a:solidFill>
                <a:latin typeface="Times New Roman" pitchFamily="18" charset="0"/>
                <a:cs typeface="Times New Roman" pitchFamily="18" charset="0"/>
              </a:rPr>
              <a:t>photochemical transformations</a:t>
            </a:r>
            <a:r>
              <a:rPr lang="en-US" sz="2400" dirty="0">
                <a:latin typeface="Times New Roman" pitchFamily="18" charset="0"/>
                <a:cs typeface="Times New Roman" pitchFamily="18" charset="0"/>
              </a:rPr>
              <a:t> and </a:t>
            </a:r>
            <a:r>
              <a:rPr lang="en-US" sz="2400" dirty="0">
                <a:solidFill>
                  <a:srgbClr val="00B0F0"/>
                </a:solidFill>
                <a:latin typeface="Times New Roman" pitchFamily="18" charset="0"/>
                <a:cs typeface="Times New Roman" pitchFamily="18" charset="0"/>
              </a:rPr>
              <a:t>chemically mediated transformations </a:t>
            </a:r>
            <a:r>
              <a:rPr lang="en-US" sz="2400" dirty="0">
                <a:latin typeface="Times New Roman" pitchFamily="18" charset="0"/>
                <a:cs typeface="Times New Roman" pitchFamily="18" charset="0"/>
              </a:rPr>
              <a:t>as hydrolysis, oxidation and reduction. </a:t>
            </a:r>
          </a:p>
          <a:p>
            <a:pPr marL="342900" lvl="2" indent="-342900" algn="just">
              <a:lnSpc>
                <a:spcPct val="150000"/>
              </a:lnSpc>
            </a:pPr>
            <a:r>
              <a:rPr lang="en-US" sz="2400" dirty="0" smtClean="0">
                <a:latin typeface="Times New Roman" pitchFamily="18" charset="0"/>
                <a:cs typeface="Times New Roman" pitchFamily="18" charset="0"/>
              </a:rPr>
              <a:t>Photo degradation </a:t>
            </a:r>
            <a:r>
              <a:rPr lang="en-US" sz="2400" dirty="0">
                <a:latin typeface="Times New Roman" pitchFamily="18" charset="0"/>
                <a:cs typeface="Times New Roman" pitchFamily="18" charset="0"/>
              </a:rPr>
              <a:t>does occur in aquatic systems and also in terrestrial areas mainly on the soil surface, e.g. mediated by </a:t>
            </a:r>
            <a:r>
              <a:rPr lang="en-US" sz="2400" dirty="0" err="1">
                <a:latin typeface="Times New Roman" pitchFamily="18" charset="0"/>
                <a:cs typeface="Times New Roman" pitchFamily="18" charset="0"/>
              </a:rPr>
              <a:t>humic</a:t>
            </a:r>
            <a:r>
              <a:rPr lang="en-US" sz="2400" dirty="0">
                <a:latin typeface="Times New Roman" pitchFamily="18" charset="0"/>
                <a:cs typeface="Times New Roman" pitchFamily="18" charset="0"/>
              </a:rPr>
              <a:t> matter. </a:t>
            </a:r>
          </a:p>
          <a:p>
            <a:pPr algn="just">
              <a:lnSpc>
                <a:spcPct val="150000"/>
              </a:lnSpc>
            </a:pPr>
            <a:r>
              <a:rPr lang="en-US" sz="2400" dirty="0" smtClean="0">
                <a:latin typeface="Times New Roman" pitchFamily="18" charset="0"/>
                <a:cs typeface="Times New Roman" pitchFamily="18" charset="0"/>
              </a:rPr>
              <a:t>During </a:t>
            </a:r>
            <a:r>
              <a:rPr lang="en-US" sz="2400" dirty="0">
                <a:latin typeface="Times New Roman" pitchFamily="18" charset="0"/>
                <a:cs typeface="Times New Roman" pitchFamily="18" charset="0"/>
              </a:rPr>
              <a:t>hydrolysis, 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or OH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originating from the dissociation of water attack the organic substrate, breaking an existent bond and forming a new one with the latter.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Hydrolysis </a:t>
            </a:r>
            <a:r>
              <a:rPr lang="en-US" sz="2400" dirty="0">
                <a:latin typeface="Times New Roman" pitchFamily="18" charset="0"/>
                <a:cs typeface="Times New Roman" pitchFamily="18" charset="0"/>
              </a:rPr>
              <a:t>in the soil aqueous phase may be </a:t>
            </a:r>
            <a:r>
              <a:rPr lang="en-US" sz="2400" dirty="0" smtClean="0">
                <a:latin typeface="Times New Roman" pitchFamily="18" charset="0"/>
                <a:cs typeface="Times New Roman" pitchFamily="18" charset="0"/>
              </a:rPr>
              <a:t>pH </a:t>
            </a:r>
            <a:r>
              <a:rPr lang="en-US" sz="2400" dirty="0">
                <a:latin typeface="Times New Roman" pitchFamily="18" charset="0"/>
                <a:cs typeface="Times New Roman" pitchFamily="18" charset="0"/>
              </a:rPr>
              <a:t>moderated or </a:t>
            </a:r>
            <a:r>
              <a:rPr lang="en-US" sz="2400" dirty="0" smtClean="0">
                <a:latin typeface="Times New Roman" pitchFamily="18" charset="0"/>
                <a:cs typeface="Times New Roman" pitchFamily="18" charset="0"/>
              </a:rPr>
              <a:t>pH </a:t>
            </a:r>
            <a:r>
              <a:rPr lang="en-US" sz="2400" dirty="0">
                <a:latin typeface="Times New Roman" pitchFamily="18" charset="0"/>
                <a:cs typeface="Times New Roman" pitchFamily="18" charset="0"/>
              </a:rPr>
              <a:t>independent.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51944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smtClean="0">
                <a:solidFill>
                  <a:srgbClr val="FF0000"/>
                </a:solidFill>
                <a:latin typeface="Eras Medium ITC" pitchFamily="34" charset="0"/>
              </a:rPr>
              <a:t>Biotransformation</a:t>
            </a:r>
            <a:r>
              <a:rPr lang="en-US" sz="2800" dirty="0" smtClean="0">
                <a:solidFill>
                  <a:srgbClr val="FF0000"/>
                </a:solidFill>
                <a:latin typeface="Eras Medium ITC" pitchFamily="34" charset="0"/>
              </a:rPr>
              <a:t> </a:t>
            </a:r>
            <a:r>
              <a:rPr lang="en-US" sz="2800" b="1" dirty="0" smtClean="0">
                <a:solidFill>
                  <a:srgbClr val="FF0000"/>
                </a:solidFill>
                <a:latin typeface="Eras Medium ITC" pitchFamily="34" charset="0"/>
              </a:rPr>
              <a:t>and</a:t>
            </a:r>
            <a:r>
              <a:rPr lang="en-US" sz="2800" dirty="0" smtClean="0">
                <a:solidFill>
                  <a:srgbClr val="FF0000"/>
                </a:solidFill>
                <a:latin typeface="Eras Medium ITC" pitchFamily="34" charset="0"/>
              </a:rPr>
              <a:t> </a:t>
            </a:r>
            <a:r>
              <a:rPr lang="en-US" sz="2800" b="1" dirty="0" smtClean="0">
                <a:solidFill>
                  <a:srgbClr val="FF0000"/>
                </a:solidFill>
                <a:latin typeface="Eras Medium ITC" pitchFamily="34" charset="0"/>
              </a:rPr>
              <a:t>degradation</a:t>
            </a:r>
            <a:endParaRPr lang="en-US" sz="2800" b="1"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28</a:t>
            </a:fld>
            <a:endParaRPr lang="en-US"/>
          </a:p>
        </p:txBody>
      </p:sp>
      <p:sp>
        <p:nvSpPr>
          <p:cNvPr id="3" name="Content Placeholder 2"/>
          <p:cNvSpPr>
            <a:spLocks noGrp="1"/>
          </p:cNvSpPr>
          <p:nvPr>
            <p:ph sz="quarter" idx="1"/>
          </p:nvPr>
        </p:nvSpPr>
        <p:spPr>
          <a:xfrm>
            <a:off x="228600" y="609600"/>
            <a:ext cx="8686800" cy="6096000"/>
          </a:xfrm>
        </p:spPr>
        <p:txBody>
          <a:bodyPr>
            <a:normAutofit/>
          </a:bodyPr>
          <a:lstStyle/>
          <a:p>
            <a:pPr algn="just"/>
            <a:r>
              <a:rPr lang="en-US" sz="2400" dirty="0">
                <a:latin typeface="Times New Roman" pitchFamily="18" charset="0"/>
                <a:cs typeface="Times New Roman" pitchFamily="18" charset="0"/>
              </a:rPr>
              <a:t>It is generally </a:t>
            </a:r>
            <a:r>
              <a:rPr lang="en-US" sz="2400" dirty="0" smtClean="0">
                <a:latin typeface="Times New Roman" pitchFamily="18" charset="0"/>
                <a:cs typeface="Times New Roman" pitchFamily="18" charset="0"/>
              </a:rPr>
              <a:t>biotic </a:t>
            </a:r>
            <a:r>
              <a:rPr lang="en-US" sz="2400" dirty="0">
                <a:latin typeface="Times New Roman" pitchFamily="18" charset="0"/>
                <a:cs typeface="Times New Roman" pitchFamily="18" charset="0"/>
              </a:rPr>
              <a:t>reactions </a:t>
            </a:r>
            <a:r>
              <a:rPr lang="en-US" sz="2400" dirty="0">
                <a:solidFill>
                  <a:srgbClr val="0070C0"/>
                </a:solidFill>
                <a:latin typeface="Times New Roman" pitchFamily="18" charset="0"/>
                <a:cs typeface="Times New Roman" pitchFamily="18" charset="0"/>
              </a:rPr>
              <a:t>driven by microorganisms </a:t>
            </a:r>
            <a:r>
              <a:rPr lang="en-US" sz="2400" dirty="0">
                <a:latin typeface="Times New Roman" pitchFamily="18" charset="0"/>
                <a:cs typeface="Times New Roman" pitchFamily="18" charset="0"/>
              </a:rPr>
              <a:t>are of major significance for the fate and persistence of a pollutant in aquatic and terrestrial ecosystems.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Biodegradation is considered to be the dominant </a:t>
            </a:r>
            <a:r>
              <a:rPr lang="en-US" sz="2400" dirty="0" err="1">
                <a:latin typeface="Times New Roman" pitchFamily="18" charset="0"/>
                <a:cs typeface="Times New Roman" pitchFamily="18" charset="0"/>
              </a:rPr>
              <a:t>degradative</a:t>
            </a:r>
            <a:r>
              <a:rPr lang="en-US" sz="2400" dirty="0">
                <a:latin typeface="Times New Roman" pitchFamily="18" charset="0"/>
                <a:cs typeface="Times New Roman" pitchFamily="18" charset="0"/>
              </a:rPr>
              <a:t> route for various organic chemicals</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Aerobic biodegradation involves the breakdown of molecules either by biotransformation (primary biodegradation) into less complex metabolites or by mineralization (ultimate biodegradation) into  inorganic chemicals (H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a:t>
            </a:r>
            <a:r>
              <a:rPr lang="en-US" sz="2400" dirty="0">
                <a:solidFill>
                  <a:srgbClr val="FF0000"/>
                </a:solidFill>
                <a:latin typeface="Times New Roman" pitchFamily="18" charset="0"/>
                <a:cs typeface="Times New Roman" pitchFamily="18" charset="0"/>
              </a:rPr>
              <a:t>extent and rate </a:t>
            </a:r>
            <a:r>
              <a:rPr lang="en-US" sz="2400" dirty="0">
                <a:latin typeface="Times New Roman" pitchFamily="18" charset="0"/>
                <a:cs typeface="Times New Roman" pitchFamily="18" charset="0"/>
              </a:rPr>
              <a:t>of biodegradation </a:t>
            </a:r>
            <a:r>
              <a:rPr lang="en-US" sz="2400" dirty="0">
                <a:solidFill>
                  <a:srgbClr val="FF0000"/>
                </a:solidFill>
                <a:latin typeface="Times New Roman" pitchFamily="18" charset="0"/>
                <a:cs typeface="Times New Roman" pitchFamily="18" charset="0"/>
              </a:rPr>
              <a:t>depend on </a:t>
            </a:r>
            <a:r>
              <a:rPr lang="en-US" sz="2400" dirty="0">
                <a:latin typeface="Times New Roman" pitchFamily="18" charset="0"/>
                <a:cs typeface="Times New Roman" pitchFamily="18" charset="0"/>
              </a:rPr>
              <a:t>many factors like </a:t>
            </a:r>
            <a:r>
              <a:rPr lang="en-US" sz="2400" dirty="0">
                <a:solidFill>
                  <a:srgbClr val="0070C0"/>
                </a:solidFill>
                <a:latin typeface="Times New Roman" pitchFamily="18" charset="0"/>
                <a:cs typeface="Times New Roman" pitchFamily="18" charset="0"/>
              </a:rPr>
              <a:t>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pH, temperature, moisture level </a:t>
            </a:r>
            <a:r>
              <a:rPr lang="en-US" sz="2400" dirty="0">
                <a:latin typeface="Times New Roman" pitchFamily="18" charset="0"/>
                <a:cs typeface="Times New Roman" pitchFamily="18" charset="0"/>
              </a:rPr>
              <a:t>or better water activity, microbial population, degree of adaptation, accessibility of nutrients, chemical structure of the compound, cellular transport properties, and chemical portioning in the growth medium. </a:t>
            </a:r>
          </a:p>
        </p:txBody>
      </p:sp>
    </p:spTree>
    <p:extLst>
      <p:ext uri="{BB962C8B-B14F-4D97-AF65-F5344CB8AC3E}">
        <p14:creationId xmlns:p14="http://schemas.microsoft.com/office/powerpoint/2010/main" val="14704006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29</a:t>
            </a:fld>
            <a:endParaRPr lang="en-US"/>
          </a:p>
        </p:txBody>
      </p:sp>
      <p:sp>
        <p:nvSpPr>
          <p:cNvPr id="3" name="Content Placeholder 2"/>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Microorganisms responsible for biodegradation may be divided in two major categories, based on their abilities to live under different environmental </a:t>
            </a:r>
            <a:r>
              <a:rPr lang="en-US" sz="2400" dirty="0" smtClean="0">
                <a:latin typeface="Times New Roman" pitchFamily="18" charset="0"/>
                <a:cs typeface="Times New Roman" pitchFamily="18" charset="0"/>
              </a:rPr>
              <a:t>conditions</a:t>
            </a:r>
          </a:p>
          <a:p>
            <a:pPr algn="just">
              <a:lnSpc>
                <a:spcPct val="150000"/>
              </a:lnSpc>
            </a:pPr>
            <a:r>
              <a:rPr lang="en-US" sz="2400" b="1" dirty="0" err="1" smtClean="0">
                <a:latin typeface="Times New Roman" pitchFamily="18" charset="0"/>
                <a:cs typeface="Times New Roman" pitchFamily="18" charset="0"/>
              </a:rPr>
              <a:t>Oligotrophs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active under </a:t>
            </a:r>
            <a:r>
              <a:rPr lang="en-US" sz="2400" dirty="0">
                <a:solidFill>
                  <a:srgbClr val="0070C0"/>
                </a:solidFill>
                <a:latin typeface="Times New Roman" pitchFamily="18" charset="0"/>
                <a:cs typeface="Times New Roman" pitchFamily="18" charset="0"/>
              </a:rPr>
              <a:t>low concentrations of organic carbon</a:t>
            </a:r>
            <a:r>
              <a:rPr lang="en-US" sz="2400" dirty="0">
                <a:latin typeface="Times New Roman" pitchFamily="18" charset="0"/>
                <a:cs typeface="Times New Roman" pitchFamily="18" charset="0"/>
              </a:rPr>
              <a:t> and may be inhibited by high concentrations. </a:t>
            </a:r>
            <a:endParaRPr lang="en-US" sz="2400" dirty="0" smtClean="0">
              <a:latin typeface="Times New Roman" pitchFamily="18" charset="0"/>
              <a:cs typeface="Times New Roman" pitchFamily="18" charset="0"/>
            </a:endParaRPr>
          </a:p>
          <a:p>
            <a:pPr algn="just">
              <a:lnSpc>
                <a:spcPct val="150000"/>
              </a:lnSpc>
            </a:pPr>
            <a:r>
              <a:rPr lang="en-US" sz="2400" b="1" dirty="0" err="1" smtClean="0">
                <a:latin typeface="Times New Roman" pitchFamily="18" charset="0"/>
                <a:cs typeface="Times New Roman" pitchFamily="18" charset="0"/>
              </a:rPr>
              <a:t>Eutrophs</a:t>
            </a: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on the contrary, are microorganisms that proliferate under </a:t>
            </a:r>
            <a:r>
              <a:rPr lang="en-US" sz="2400" dirty="0">
                <a:solidFill>
                  <a:srgbClr val="0070C0"/>
                </a:solidFill>
                <a:latin typeface="Times New Roman" pitchFamily="18" charset="0"/>
                <a:cs typeface="Times New Roman" pitchFamily="18" charset="0"/>
              </a:rPr>
              <a:t>high carbon concentrations </a:t>
            </a:r>
            <a:r>
              <a:rPr lang="en-US" sz="2400" dirty="0">
                <a:latin typeface="Times New Roman" pitchFamily="18" charset="0"/>
                <a:cs typeface="Times New Roman" pitchFamily="18" charset="0"/>
              </a:rPr>
              <a:t>and may be inhibited at low concentrations. </a:t>
            </a:r>
          </a:p>
        </p:txBody>
      </p:sp>
    </p:spTree>
    <p:extLst>
      <p:ext uri="{BB962C8B-B14F-4D97-AF65-F5344CB8AC3E}">
        <p14:creationId xmlns:p14="http://schemas.microsoft.com/office/powerpoint/2010/main" val="3679837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3</a:t>
            </a:fld>
            <a:endParaRPr lang="en-US"/>
          </a:p>
        </p:txBody>
      </p:sp>
      <p:pic>
        <p:nvPicPr>
          <p:cNvPr id="8194" name="Picture 2" descr="C:\Users\TOSHIBA\Desktop\IMG_20200304_185143_4.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305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520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30</a:t>
            </a:fld>
            <a:endParaRPr lang="en-US"/>
          </a:p>
        </p:txBody>
      </p:sp>
      <p:sp>
        <p:nvSpPr>
          <p:cNvPr id="3" name="Content Placeholder 2"/>
          <p:cNvSpPr>
            <a:spLocks noGrp="1"/>
          </p:cNvSpPr>
          <p:nvPr>
            <p:ph sz="quarter" idx="1"/>
          </p:nvPr>
        </p:nvSpPr>
        <p:spPr>
          <a:xfrm>
            <a:off x="228600" y="685800"/>
            <a:ext cx="8686800" cy="5943600"/>
          </a:xfrm>
        </p:spPr>
        <p:txBody>
          <a:bodyPr>
            <a:normAutofit/>
          </a:bodyPr>
          <a:lstStyle/>
          <a:p>
            <a:pPr algn="just">
              <a:lnSpc>
                <a:spcPct val="150000"/>
              </a:lnSpc>
              <a:buFont typeface="Wingdings" pitchFamily="2" charset="2"/>
              <a:buChar char="Ø"/>
            </a:pPr>
            <a:r>
              <a:rPr lang="en-US" sz="2400" dirty="0">
                <a:latin typeface="Times New Roman" pitchFamily="18" charset="0"/>
                <a:cs typeface="Times New Roman" pitchFamily="18" charset="0"/>
              </a:rPr>
              <a:t>In general </a:t>
            </a:r>
            <a:r>
              <a:rPr lang="en-US" sz="2400" u="sng" dirty="0">
                <a:solidFill>
                  <a:srgbClr val="0070C0"/>
                </a:solidFill>
                <a:latin typeface="Times New Roman" pitchFamily="18" charset="0"/>
                <a:cs typeface="Times New Roman" pitchFamily="18" charset="0"/>
              </a:rPr>
              <a:t>two types of biodegradation</a:t>
            </a:r>
            <a:r>
              <a:rPr lang="en-US" sz="2400" dirty="0">
                <a:latin typeface="Times New Roman" pitchFamily="18" charset="0"/>
                <a:cs typeface="Times New Roman" pitchFamily="18" charset="0"/>
              </a:rPr>
              <a:t> processes may be distinguished:</a:t>
            </a:r>
          </a:p>
          <a:p>
            <a:pPr marL="0" indent="0" algn="just">
              <a:lnSpc>
                <a:spcPct val="150000"/>
              </a:lnSpc>
              <a:buNone/>
            </a:pPr>
            <a:r>
              <a:rPr lang="en-US" sz="2400" dirty="0" smtClean="0">
                <a:latin typeface="Times New Roman" pitchFamily="18" charset="0"/>
                <a:cs typeface="Times New Roman" pitchFamily="18" charset="0"/>
              </a:rPr>
              <a:t>1. Primary  </a:t>
            </a:r>
            <a:r>
              <a:rPr lang="en-US" sz="2400" dirty="0">
                <a:latin typeface="Times New Roman" pitchFamily="18" charset="0"/>
                <a:cs typeface="Times New Roman" pitchFamily="18" charset="0"/>
              </a:rPr>
              <a:t>biodegradation;  any  biologically  induced  </a:t>
            </a:r>
            <a:r>
              <a:rPr lang="en-US" sz="2400" dirty="0">
                <a:solidFill>
                  <a:srgbClr val="0070C0"/>
                </a:solidFill>
                <a:latin typeface="Times New Roman" pitchFamily="18" charset="0"/>
                <a:cs typeface="Times New Roman" pitchFamily="18" charset="0"/>
              </a:rPr>
              <a:t>structural  transformation  </a:t>
            </a:r>
            <a:r>
              <a:rPr lang="en-US" sz="2400" dirty="0">
                <a:latin typeface="Times New Roman" pitchFamily="18" charset="0"/>
                <a:cs typeface="Times New Roman" pitchFamily="18" charset="0"/>
              </a:rPr>
              <a:t>in  the  parent </a:t>
            </a:r>
            <a:r>
              <a:rPr lang="en-US" sz="2400" dirty="0" smtClean="0">
                <a:latin typeface="Times New Roman" pitchFamily="18" charset="0"/>
                <a:cs typeface="Times New Roman" pitchFamily="18" charset="0"/>
              </a:rPr>
              <a:t>compound</a:t>
            </a:r>
            <a:r>
              <a:rPr lang="en-US" sz="2400" dirty="0">
                <a:latin typeface="Times New Roman" pitchFamily="18" charset="0"/>
                <a:cs typeface="Times New Roman" pitchFamily="18" charset="0"/>
              </a:rPr>
              <a:t>.</a:t>
            </a:r>
          </a:p>
          <a:p>
            <a:pPr marL="0" indent="0" algn="just">
              <a:lnSpc>
                <a:spcPct val="150000"/>
              </a:lnSpc>
              <a:buNone/>
            </a:pPr>
            <a:r>
              <a:rPr lang="en-US" sz="2400" dirty="0" smtClean="0">
                <a:latin typeface="Times New Roman" pitchFamily="18" charset="0"/>
                <a:cs typeface="Times New Roman" pitchFamily="18" charset="0"/>
              </a:rPr>
              <a:t>2. Ultimate </a:t>
            </a:r>
            <a:r>
              <a:rPr lang="en-US" sz="2400" dirty="0">
                <a:latin typeface="Times New Roman" pitchFamily="18" charset="0"/>
                <a:cs typeface="Times New Roman" pitchFamily="18" charset="0"/>
              </a:rPr>
              <a:t>biodegradation or </a:t>
            </a:r>
            <a:r>
              <a:rPr lang="en-US" sz="2400" dirty="0" smtClean="0">
                <a:latin typeface="Times New Roman" pitchFamily="18" charset="0"/>
                <a:cs typeface="Times New Roman" pitchFamily="18" charset="0"/>
              </a:rPr>
              <a:t>mineralization; </a:t>
            </a:r>
            <a:r>
              <a:rPr lang="en-US" sz="2400" dirty="0">
                <a:latin typeface="Times New Roman" pitchFamily="18" charset="0"/>
                <a:cs typeface="Times New Roman" pitchFamily="18" charset="0"/>
              </a:rPr>
              <a:t>biologically mediated conversion of an organic </a:t>
            </a:r>
            <a:r>
              <a:rPr lang="en-US" sz="2400" dirty="0" smtClean="0">
                <a:latin typeface="Times New Roman" pitchFamily="18" charset="0"/>
                <a:cs typeface="Times New Roman" pitchFamily="18" charset="0"/>
              </a:rPr>
              <a:t>compound  </a:t>
            </a:r>
            <a:r>
              <a:rPr lang="en-US" sz="2400" dirty="0">
                <a:latin typeface="Times New Roman" pitchFamily="18" charset="0"/>
                <a:cs typeface="Times New Roman" pitchFamily="18" charset="0"/>
              </a:rPr>
              <a:t>that  </a:t>
            </a:r>
            <a:r>
              <a:rPr lang="en-US" sz="2400" dirty="0">
                <a:solidFill>
                  <a:srgbClr val="0070C0"/>
                </a:solidFill>
                <a:latin typeface="Times New Roman" pitchFamily="18" charset="0"/>
                <a:cs typeface="Times New Roman" pitchFamily="18" charset="0"/>
              </a:rPr>
              <a:t>changes</a:t>
            </a:r>
            <a:r>
              <a:rPr lang="en-US" sz="2400" dirty="0">
                <a:latin typeface="Times New Roman" pitchFamily="18" charset="0"/>
                <a:cs typeface="Times New Roman" pitchFamily="18" charset="0"/>
              </a:rPr>
              <a:t>  its  molecular  </a:t>
            </a:r>
            <a:r>
              <a:rPr lang="en-US" sz="2400" dirty="0">
                <a:solidFill>
                  <a:srgbClr val="0070C0"/>
                </a:solidFill>
                <a:latin typeface="Times New Roman" pitchFamily="18" charset="0"/>
                <a:cs typeface="Times New Roman" pitchFamily="18" charset="0"/>
              </a:rPr>
              <a:t>integrity  </a:t>
            </a:r>
            <a:r>
              <a:rPr lang="en-US" sz="2400" dirty="0">
                <a:latin typeface="Times New Roman" pitchFamily="18" charset="0"/>
                <a:cs typeface="Times New Roman" pitchFamily="18" charset="0"/>
              </a:rPr>
              <a:t>to</a:t>
            </a:r>
            <a:r>
              <a:rPr lang="en-US" sz="2400" dirty="0">
                <a:solidFill>
                  <a:srgbClr val="0070C0"/>
                </a:solidFill>
                <a:latin typeface="Times New Roman" pitchFamily="18" charset="0"/>
                <a:cs typeface="Times New Roman" pitchFamily="18" charset="0"/>
              </a:rPr>
              <a:t>  inorganic  compounds  </a:t>
            </a:r>
            <a:r>
              <a:rPr lang="en-US" sz="2400" dirty="0">
                <a:latin typeface="Times New Roman" pitchFamily="18" charset="0"/>
                <a:cs typeface="Times New Roman" pitchFamily="18" charset="0"/>
              </a:rPr>
              <a:t>and  products </a:t>
            </a:r>
            <a:r>
              <a:rPr lang="en-US" sz="2400" dirty="0" smtClean="0">
                <a:latin typeface="Times New Roman" pitchFamily="18" charset="0"/>
                <a:cs typeface="Times New Roman" pitchFamily="18" charset="0"/>
              </a:rPr>
              <a:t>associated </a:t>
            </a:r>
            <a:r>
              <a:rPr lang="en-US" sz="2400" dirty="0">
                <a:latin typeface="Times New Roman" pitchFamily="18" charset="0"/>
                <a:cs typeface="Times New Roman" pitchFamily="18" charset="0"/>
              </a:rPr>
              <a:t>with normal metabolic processes.</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82408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r>
              <a:rPr lang="en-US" sz="2800" dirty="0" smtClean="0">
                <a:solidFill>
                  <a:srgbClr val="FF0000"/>
                </a:solidFill>
                <a:latin typeface="Eras Medium ITC" pitchFamily="34" charset="0"/>
                <a:cs typeface="Times New Roman" pitchFamily="18" charset="0"/>
              </a:rPr>
              <a:t>1.4. Matter and cycles of matter</a:t>
            </a:r>
            <a:endParaRPr lang="en-US" sz="2800" dirty="0">
              <a:solidFill>
                <a:srgbClr val="FF0000"/>
              </a:solidFill>
              <a:latin typeface="Eras Medium ITC" pitchFamily="34" charset="0"/>
              <a:cs typeface="Times New Roman" pitchFamily="18"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31</a:t>
            </a:fld>
            <a:endParaRPr lang="en-US"/>
          </a:p>
        </p:txBody>
      </p:sp>
      <p:sp>
        <p:nvSpPr>
          <p:cNvPr id="3" name="Content Placeholder 2"/>
          <p:cNvSpPr>
            <a:spLocks noGrp="1"/>
          </p:cNvSpPr>
          <p:nvPr>
            <p:ph sz="quarter" idx="1"/>
          </p:nvPr>
        </p:nvSpPr>
        <p:spPr>
          <a:xfrm>
            <a:off x="152400" y="533400"/>
            <a:ext cx="8763000" cy="6172200"/>
          </a:xfrm>
        </p:spPr>
        <p:txBody>
          <a:bodyPr>
            <a:normAutofit fontScale="92500" lnSpcReduction="10000"/>
          </a:bodyPr>
          <a:lstStyle/>
          <a:p>
            <a:pPr algn="just">
              <a:lnSpc>
                <a:spcPct val="150000"/>
              </a:lnSpc>
            </a:pP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xisting </a:t>
            </a:r>
            <a:r>
              <a:rPr lang="en-US" sz="2400" dirty="0">
                <a:latin typeface="Times New Roman" pitchFamily="18" charset="0"/>
                <a:cs typeface="Times New Roman" pitchFamily="18" charset="0"/>
              </a:rPr>
              <a:t>matter must cycle continuously for this planet to support life. Water, carbon, nitrogen, phosphorus, and even rocks move through cycles</a:t>
            </a:r>
            <a:r>
              <a:rPr lang="en-US" sz="2400" dirty="0" smtClean="0">
                <a:latin typeface="Times New Roman" pitchFamily="18" charset="0"/>
                <a:cs typeface="Times New Roman" pitchFamily="18" charset="0"/>
              </a:rPr>
              <a:t>.</a:t>
            </a:r>
          </a:p>
          <a:p>
            <a:pPr algn="just">
              <a:lnSpc>
                <a:spcPct val="150000"/>
              </a:lnSpc>
              <a:buFont typeface="Wingdings" pitchFamily="2" charset="2"/>
              <a:buChar char="Ø"/>
            </a:pPr>
            <a:r>
              <a:rPr lang="en-US" sz="2400" b="1" dirty="0">
                <a:latin typeface="Times New Roman" pitchFamily="18" charset="0"/>
                <a:cs typeface="Times New Roman" pitchFamily="18" charset="0"/>
              </a:rPr>
              <a:t>The Rock </a:t>
            </a:r>
            <a:r>
              <a:rPr lang="en-US" sz="2400" b="1" dirty="0" smtClean="0">
                <a:latin typeface="Times New Roman" pitchFamily="18" charset="0"/>
                <a:cs typeface="Times New Roman" pitchFamily="18" charset="0"/>
              </a:rPr>
              <a:t>Cycle: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Several geologic processes can change rock from one type to another. These processes include melting, cooling, cementation, heat, pressure, weathering, and erosion. </a:t>
            </a:r>
            <a:endParaRPr lang="en-US" sz="2400" dirty="0" smtClean="0">
              <a:latin typeface="Times New Roman" pitchFamily="18" charset="0"/>
              <a:cs typeface="Times New Roman" pitchFamily="18" charset="0"/>
            </a:endParaRPr>
          </a:p>
          <a:p>
            <a:pPr marL="0" indent="0" algn="just">
              <a:lnSpc>
                <a:spcPct val="150000"/>
              </a:lnSpc>
              <a:buNone/>
            </a:pPr>
            <a:r>
              <a:rPr lang="en-US" sz="2400" b="1" dirty="0" smtClean="0">
                <a:latin typeface="Times New Roman" pitchFamily="18" charset="0"/>
                <a:cs typeface="Times New Roman" pitchFamily="18" charset="0"/>
              </a:rPr>
              <a:t>1. Sedimentary </a:t>
            </a:r>
            <a:r>
              <a:rPr lang="en-US" sz="2400" b="1" dirty="0">
                <a:latin typeface="Times New Roman" pitchFamily="18" charset="0"/>
                <a:cs typeface="Times New Roman" pitchFamily="18" charset="0"/>
              </a:rPr>
              <a:t>rocks:</a:t>
            </a:r>
            <a:r>
              <a:rPr lang="en-US" sz="2400" dirty="0">
                <a:latin typeface="Times New Roman" pitchFamily="18" charset="0"/>
                <a:cs typeface="Times New Roman" pitchFamily="18" charset="0"/>
              </a:rPr>
              <a:t> form when rocks break into smaller pieces and those pieces become cemented together, </a:t>
            </a:r>
          </a:p>
          <a:p>
            <a:pPr marL="0" indent="0" algn="just">
              <a:lnSpc>
                <a:spcPct val="150000"/>
              </a:lnSpc>
              <a:buNone/>
            </a:pPr>
            <a:r>
              <a:rPr lang="en-US" sz="2400" b="1" dirty="0" smtClean="0">
                <a:latin typeface="Times New Roman" pitchFamily="18" charset="0"/>
                <a:cs typeface="Times New Roman" pitchFamily="18" charset="0"/>
              </a:rPr>
              <a:t>2. Igneous </a:t>
            </a:r>
            <a:r>
              <a:rPr lang="en-US" sz="2400" b="1" dirty="0">
                <a:latin typeface="Times New Roman" pitchFamily="18" charset="0"/>
                <a:cs typeface="Times New Roman" pitchFamily="18" charset="0"/>
              </a:rPr>
              <a:t>rocks:</a:t>
            </a:r>
            <a:r>
              <a:rPr lang="en-US" sz="2400" dirty="0">
                <a:latin typeface="Times New Roman" pitchFamily="18" charset="0"/>
                <a:cs typeface="Times New Roman" pitchFamily="18" charset="0"/>
              </a:rPr>
              <a:t> form when hot, liquid </a:t>
            </a:r>
            <a:r>
              <a:rPr lang="en-US" sz="2400" dirty="0" smtClean="0">
                <a:latin typeface="Times New Roman" pitchFamily="18" charset="0"/>
                <a:cs typeface="Times New Roman" pitchFamily="18" charset="0"/>
              </a:rPr>
              <a:t>rock called magma cools </a:t>
            </a:r>
            <a:r>
              <a:rPr lang="en-US" sz="2400" dirty="0">
                <a:latin typeface="Times New Roman" pitchFamily="18" charset="0"/>
                <a:cs typeface="Times New Roman" pitchFamily="18" charset="0"/>
              </a:rPr>
              <a:t>and becomes solid), and </a:t>
            </a:r>
          </a:p>
          <a:p>
            <a:pPr marL="0" indent="0" algn="just">
              <a:lnSpc>
                <a:spcPct val="150000"/>
              </a:lnSpc>
              <a:buNone/>
            </a:pPr>
            <a:r>
              <a:rPr lang="en-US" sz="2400" b="1" dirty="0" smtClean="0">
                <a:latin typeface="Times New Roman" pitchFamily="18" charset="0"/>
                <a:cs typeface="Times New Roman" pitchFamily="18" charset="0"/>
              </a:rPr>
              <a:t>3. Metamorphic </a:t>
            </a:r>
            <a:r>
              <a:rPr lang="en-US" sz="2400" b="1" dirty="0">
                <a:latin typeface="Times New Roman" pitchFamily="18" charset="0"/>
                <a:cs typeface="Times New Roman" pitchFamily="18" charset="0"/>
              </a:rPr>
              <a:t>rocks: </a:t>
            </a:r>
            <a:r>
              <a:rPr lang="en-US" sz="2400" dirty="0">
                <a:latin typeface="Times New Roman" pitchFamily="18" charset="0"/>
                <a:cs typeface="Times New Roman" pitchFamily="18" charset="0"/>
              </a:rPr>
              <a:t>form when rock is changed because of chemical processes or changes in temperature and </a:t>
            </a:r>
            <a:r>
              <a:rPr lang="en-US" sz="2400" dirty="0" smtClean="0">
                <a:latin typeface="Times New Roman" pitchFamily="18" charset="0"/>
                <a:cs typeface="Times New Roman" pitchFamily="18" charset="0"/>
              </a:rPr>
              <a:t>pressure.</a:t>
            </a: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64836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normAutofit/>
          </a:bodyPr>
          <a:lstStyle/>
          <a:p>
            <a:r>
              <a:rPr lang="en-US" sz="3600" b="1" dirty="0">
                <a:solidFill>
                  <a:schemeClr val="tx1"/>
                </a:solidFill>
              </a:rPr>
              <a:t>Endogenic and </a:t>
            </a:r>
            <a:r>
              <a:rPr lang="en-US" sz="3600" b="1" dirty="0" err="1">
                <a:solidFill>
                  <a:schemeClr val="tx1"/>
                </a:solidFill>
              </a:rPr>
              <a:t>Exogenic</a:t>
            </a:r>
            <a:r>
              <a:rPr lang="en-US" sz="3600" b="1" dirty="0">
                <a:solidFill>
                  <a:schemeClr val="tx1"/>
                </a:solidFill>
              </a:rPr>
              <a:t> Cycles</a:t>
            </a:r>
            <a:endParaRPr lang="en-US" sz="3600" dirty="0">
              <a:solidFill>
                <a:schemeClr val="tx1"/>
              </a:solidFill>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32</a:t>
            </a:fld>
            <a:endParaRPr lang="en-US"/>
          </a:p>
        </p:txBody>
      </p:sp>
      <p:sp>
        <p:nvSpPr>
          <p:cNvPr id="6" name="Content Placeholder 5"/>
          <p:cNvSpPr>
            <a:spLocks noGrp="1"/>
          </p:cNvSpPr>
          <p:nvPr>
            <p:ph sz="quarter" idx="1"/>
          </p:nvPr>
        </p:nvSpPr>
        <p:spPr>
          <a:xfrm>
            <a:off x="914400" y="1447800"/>
            <a:ext cx="7772400" cy="5029200"/>
          </a:xfrm>
        </p:spPr>
        <p:txBody>
          <a:bodyPr/>
          <a:lstStyle/>
          <a:p>
            <a:pPr algn="just"/>
            <a:r>
              <a:rPr lang="en-US" dirty="0"/>
              <a:t>Materials cycles may be divided broadly </a:t>
            </a:r>
          </a:p>
          <a:p>
            <a:pPr algn="just"/>
            <a:r>
              <a:rPr lang="en-US" b="1" dirty="0" smtClean="0"/>
              <a:t>endogenic </a:t>
            </a:r>
            <a:r>
              <a:rPr lang="en-US" b="1" dirty="0"/>
              <a:t>cycles</a:t>
            </a:r>
            <a:r>
              <a:rPr lang="en-US" dirty="0"/>
              <a:t>, which predominantly involve subsurface rocks of various kinds, </a:t>
            </a:r>
            <a:endParaRPr lang="en-US" dirty="0" smtClean="0"/>
          </a:p>
          <a:p>
            <a:pPr algn="just"/>
            <a:r>
              <a:rPr lang="en-US" dirty="0"/>
              <a:t>endogenic cycles </a:t>
            </a:r>
            <a:r>
              <a:rPr lang="en-US" dirty="0" smtClean="0"/>
              <a:t>do </a:t>
            </a:r>
            <a:r>
              <a:rPr lang="en-US" dirty="0"/>
              <a:t>not have a gaseous </a:t>
            </a:r>
            <a:r>
              <a:rPr lang="en-US" dirty="0" smtClean="0"/>
              <a:t>component. Cycles like phosphorus one of</a:t>
            </a:r>
            <a:r>
              <a:rPr lang="en-US" dirty="0"/>
              <a:t> endogenic </a:t>
            </a:r>
            <a:r>
              <a:rPr lang="en-US" dirty="0" smtClean="0"/>
              <a:t>cycles.</a:t>
            </a:r>
            <a:endParaRPr lang="en-US" dirty="0"/>
          </a:p>
          <a:p>
            <a:pPr algn="just"/>
            <a:r>
              <a:rPr lang="en-US" dirty="0" smtClean="0"/>
              <a:t> </a:t>
            </a:r>
            <a:r>
              <a:rPr lang="en-US" b="1" dirty="0" err="1"/>
              <a:t>exogenic</a:t>
            </a:r>
            <a:r>
              <a:rPr lang="en-US" b="1" dirty="0"/>
              <a:t> cycles</a:t>
            </a:r>
            <a:r>
              <a:rPr lang="en-US" dirty="0"/>
              <a:t>, which occur largely on Earth’s surface and usually have an atmospheric component</a:t>
            </a:r>
            <a:r>
              <a:rPr lang="en-US" dirty="0" smtClean="0"/>
              <a:t>.</a:t>
            </a:r>
          </a:p>
          <a:p>
            <a:pPr algn="just"/>
            <a:r>
              <a:rPr lang="en-US" dirty="0"/>
              <a:t>Many are </a:t>
            </a:r>
            <a:r>
              <a:rPr lang="en-US" dirty="0" err="1"/>
              <a:t>exogenic</a:t>
            </a:r>
            <a:r>
              <a:rPr lang="en-US" dirty="0"/>
              <a:t> cycles in which the element in question spends part of the cycle in the atmosphere—O</a:t>
            </a:r>
            <a:r>
              <a:rPr lang="en-US" baseline="-25000" dirty="0"/>
              <a:t>2</a:t>
            </a:r>
            <a:r>
              <a:rPr lang="en-US" dirty="0"/>
              <a:t> for oxygen, N</a:t>
            </a:r>
            <a:r>
              <a:rPr lang="en-US" baseline="-25000" dirty="0"/>
              <a:t>2</a:t>
            </a:r>
            <a:r>
              <a:rPr lang="en-US" dirty="0"/>
              <a:t> for nitrogen, CO</a:t>
            </a:r>
            <a:r>
              <a:rPr lang="en-US" baseline="-25000" dirty="0"/>
              <a:t>2</a:t>
            </a:r>
            <a:r>
              <a:rPr lang="en-US" dirty="0"/>
              <a:t> for carbon.</a:t>
            </a:r>
          </a:p>
        </p:txBody>
      </p:sp>
    </p:spTree>
    <p:extLst>
      <p:ext uri="{BB962C8B-B14F-4D97-AF65-F5344CB8AC3E}">
        <p14:creationId xmlns:p14="http://schemas.microsoft.com/office/powerpoint/2010/main" val="232375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2800" b="1" dirty="0" smtClean="0">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The Water </a:t>
            </a:r>
            <a:r>
              <a:rPr lang="en-US" sz="2800" b="1" dirty="0" smtClean="0">
                <a:solidFill>
                  <a:schemeClr val="tx1"/>
                </a:solidFill>
                <a:latin typeface="Times New Roman" pitchFamily="18" charset="0"/>
                <a:cs typeface="Times New Roman" pitchFamily="18" charset="0"/>
              </a:rPr>
              <a:t>Cycle</a:t>
            </a:r>
            <a:endParaRPr lang="en-US" sz="2800"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33</a:t>
            </a:fld>
            <a:endParaRPr lang="en-US"/>
          </a:p>
        </p:txBody>
      </p:sp>
      <p:sp>
        <p:nvSpPr>
          <p:cNvPr id="3" name="Content Placeholder 2"/>
          <p:cNvSpPr>
            <a:spLocks noGrp="1"/>
          </p:cNvSpPr>
          <p:nvPr>
            <p:ph sz="quarter" idx="1"/>
          </p:nvPr>
        </p:nvSpPr>
        <p:spPr>
          <a:xfrm>
            <a:off x="152400" y="533400"/>
            <a:ext cx="8839200" cy="6096000"/>
          </a:xfrm>
        </p:spPr>
        <p:txBody>
          <a:bodyPr>
            <a:normAutofit/>
          </a:bodyPr>
          <a:lstStyle/>
          <a:p>
            <a:pPr algn="just">
              <a:lnSpc>
                <a:spcPct val="150000"/>
              </a:lnSpc>
              <a:buFont typeface="Wingdings" pitchFamily="2" charset="2"/>
              <a:buChar char="Ø"/>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water cycle is the continuous movement of water between the atmosphere, the land, and the oceans</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Steps of water cycle </a:t>
            </a:r>
            <a:r>
              <a:rPr lang="en-US" sz="2400" dirty="0" smtClean="0">
                <a:latin typeface="Times New Roman" pitchFamily="18" charset="0"/>
                <a:cs typeface="Times New Roman" pitchFamily="18" charset="0"/>
              </a:rPr>
              <a:t>are:</a:t>
            </a:r>
          </a:p>
          <a:p>
            <a:pPr marL="0" indent="0" algn="just">
              <a:buNone/>
            </a:pPr>
            <a:endParaRPr lang="en-US" sz="2400" dirty="0"/>
          </a:p>
        </p:txBody>
      </p:sp>
      <p:sp>
        <p:nvSpPr>
          <p:cNvPr id="7" name="Rectangle 6"/>
          <p:cNvSpPr/>
          <p:nvPr/>
        </p:nvSpPr>
        <p:spPr>
          <a:xfrm>
            <a:off x="595745" y="2983468"/>
            <a:ext cx="3519055" cy="830997"/>
          </a:xfrm>
          <a:prstGeom prst="rect">
            <a:avLst/>
          </a:prstGeom>
          <a:ln>
            <a:solidFill>
              <a:srgbClr val="FF0000">
                <a:alpha val="99000"/>
              </a:srgbClr>
            </a:solidFill>
          </a:ln>
        </p:spPr>
        <p:txBody>
          <a:bodyPr wrap="square">
            <a:spAutoFit/>
          </a:bodyPr>
          <a:lstStyle/>
          <a:p>
            <a:r>
              <a:rPr lang="en-US" sz="2400" dirty="0">
                <a:latin typeface="Bell MT" pitchFamily="18" charset="0"/>
              </a:rPr>
              <a:t>water from water surface and </a:t>
            </a:r>
            <a:r>
              <a:rPr lang="en-US" sz="2400" dirty="0" smtClean="0">
                <a:latin typeface="Bell MT" pitchFamily="18" charset="0"/>
              </a:rPr>
              <a:t>leaves </a:t>
            </a:r>
            <a:r>
              <a:rPr lang="en-US" sz="2400" dirty="0">
                <a:latin typeface="Bell MT" pitchFamily="18" charset="0"/>
              </a:rPr>
              <a:t>of plants</a:t>
            </a:r>
          </a:p>
        </p:txBody>
      </p:sp>
      <p:sp>
        <p:nvSpPr>
          <p:cNvPr id="8" name="Rectangle 7"/>
          <p:cNvSpPr/>
          <p:nvPr/>
        </p:nvSpPr>
        <p:spPr>
          <a:xfrm>
            <a:off x="5562600" y="3121967"/>
            <a:ext cx="1260764" cy="523220"/>
          </a:xfrm>
          <a:prstGeom prst="rect">
            <a:avLst/>
          </a:prstGeom>
          <a:ln>
            <a:solidFill>
              <a:schemeClr val="tx1">
                <a:alpha val="98000"/>
              </a:schemeClr>
            </a:solidFill>
          </a:ln>
        </p:spPr>
        <p:txBody>
          <a:bodyPr wrap="square">
            <a:spAutoFit/>
          </a:bodyPr>
          <a:lstStyle/>
          <a:p>
            <a:r>
              <a:rPr lang="en-US" sz="2800" dirty="0" smtClean="0">
                <a:solidFill>
                  <a:srgbClr val="FF0000"/>
                </a:solidFill>
                <a:latin typeface="Times New Roman" pitchFamily="18" charset="0"/>
                <a:cs typeface="Times New Roman" pitchFamily="18" charset="0"/>
              </a:rPr>
              <a:t>Clouds</a:t>
            </a:r>
            <a:endParaRPr lang="en-US" sz="2800" dirty="0">
              <a:solidFill>
                <a:srgbClr val="FF0000"/>
              </a:solidFill>
              <a:latin typeface="Times New Roman" pitchFamily="18" charset="0"/>
              <a:cs typeface="Times New Roman" pitchFamily="18" charset="0"/>
            </a:endParaRPr>
          </a:p>
        </p:txBody>
      </p:sp>
      <p:sp>
        <p:nvSpPr>
          <p:cNvPr id="9" name="Rectangle 8"/>
          <p:cNvSpPr/>
          <p:nvPr/>
        </p:nvSpPr>
        <p:spPr>
          <a:xfrm>
            <a:off x="4958617" y="4875694"/>
            <a:ext cx="2874181" cy="830997"/>
          </a:xfrm>
          <a:prstGeom prst="rect">
            <a:avLst/>
          </a:prstGeom>
          <a:ln>
            <a:solidFill>
              <a:srgbClr val="0070C0">
                <a:alpha val="98000"/>
              </a:srgbClr>
            </a:solidFill>
          </a:ln>
        </p:spPr>
        <p:txBody>
          <a:bodyPr wrap="square">
            <a:spAutoFit/>
          </a:bodyPr>
          <a:lstStyle/>
          <a:p>
            <a:r>
              <a:rPr lang="en-US" sz="2400" dirty="0">
                <a:latin typeface="Bell MT" pitchFamily="18" charset="0"/>
              </a:rPr>
              <a:t>W</a:t>
            </a:r>
            <a:r>
              <a:rPr lang="en-US" sz="2400" dirty="0" smtClean="0">
                <a:latin typeface="Bell MT" pitchFamily="18" charset="0"/>
              </a:rPr>
              <a:t>ater </a:t>
            </a:r>
            <a:r>
              <a:rPr lang="en-US" sz="2400" dirty="0">
                <a:latin typeface="Bell MT" pitchFamily="18" charset="0"/>
              </a:rPr>
              <a:t>droplets become large enough</a:t>
            </a:r>
          </a:p>
        </p:txBody>
      </p:sp>
      <p:sp>
        <p:nvSpPr>
          <p:cNvPr id="10" name="Rectangle 9"/>
          <p:cNvSpPr/>
          <p:nvPr/>
        </p:nvSpPr>
        <p:spPr>
          <a:xfrm>
            <a:off x="457200" y="4955979"/>
            <a:ext cx="2790372" cy="830997"/>
          </a:xfrm>
          <a:prstGeom prst="rect">
            <a:avLst/>
          </a:prstGeom>
          <a:ln>
            <a:solidFill>
              <a:srgbClr val="0070C0">
                <a:alpha val="98000"/>
              </a:srgbClr>
            </a:solidFill>
          </a:ln>
        </p:spPr>
        <p:txBody>
          <a:bodyPr wrap="square">
            <a:spAutoFit/>
          </a:bodyPr>
          <a:lstStyle/>
          <a:p>
            <a:r>
              <a:rPr lang="en-US" sz="2400" dirty="0">
                <a:latin typeface="Bell MT" pitchFamily="18" charset="0"/>
              </a:rPr>
              <a:t>F</a:t>
            </a:r>
            <a:r>
              <a:rPr lang="en-US" sz="2400" dirty="0" smtClean="0">
                <a:latin typeface="Bell MT" pitchFamily="18" charset="0"/>
              </a:rPr>
              <a:t>all </a:t>
            </a:r>
            <a:r>
              <a:rPr lang="en-US" sz="2400" dirty="0">
                <a:latin typeface="Bell MT" pitchFamily="18" charset="0"/>
              </a:rPr>
              <a:t>back to Earth as </a:t>
            </a:r>
            <a:r>
              <a:rPr lang="en-US" sz="2400" dirty="0" smtClean="0">
                <a:latin typeface="Bell MT" pitchFamily="18" charset="0"/>
              </a:rPr>
              <a:t>precipitation  (rain)</a:t>
            </a:r>
            <a:endParaRPr lang="en-US" sz="2400" dirty="0">
              <a:latin typeface="Bell MT" pitchFamily="18" charset="0"/>
            </a:endParaRPr>
          </a:p>
        </p:txBody>
      </p:sp>
      <p:sp>
        <p:nvSpPr>
          <p:cNvPr id="12" name="Right Arrow 11"/>
          <p:cNvSpPr/>
          <p:nvPr/>
        </p:nvSpPr>
        <p:spPr>
          <a:xfrm>
            <a:off x="4151581" y="3340574"/>
            <a:ext cx="1295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25916" y="2971242"/>
            <a:ext cx="732701" cy="369332"/>
          </a:xfrm>
          <a:prstGeom prst="rect">
            <a:avLst/>
          </a:prstGeom>
        </p:spPr>
        <p:txBody>
          <a:bodyPr wrap="none">
            <a:spAutoFit/>
          </a:bodyPr>
          <a:lstStyle/>
          <a:p>
            <a:r>
              <a:rPr lang="en-US" b="1" dirty="0">
                <a:solidFill>
                  <a:srgbClr val="00B050"/>
                </a:solidFill>
              </a:rPr>
              <a:t>vapor</a:t>
            </a:r>
          </a:p>
        </p:txBody>
      </p:sp>
      <p:sp>
        <p:nvSpPr>
          <p:cNvPr id="14" name="Down Arrow 13"/>
          <p:cNvSpPr/>
          <p:nvPr/>
        </p:nvSpPr>
        <p:spPr>
          <a:xfrm>
            <a:off x="6192706" y="3664902"/>
            <a:ext cx="121158" cy="1144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3311892" y="5216482"/>
            <a:ext cx="1605816" cy="149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1385316" y="3918068"/>
            <a:ext cx="121158"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109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2011362"/>
          </a:xfrm>
        </p:spPr>
        <p:txBody>
          <a:bodyPr>
            <a:noAutofit/>
          </a:bodyPr>
          <a:lstStyle/>
          <a:p>
            <a:pPr algn="ctr"/>
            <a:r>
              <a:rPr lang="en-US" sz="2400" dirty="0" smtClean="0">
                <a:solidFill>
                  <a:schemeClr val="tx1"/>
                </a:solidFill>
              </a:rPr>
              <a:t>Water  </a:t>
            </a:r>
            <a:r>
              <a:rPr lang="en-US" sz="2400" dirty="0">
                <a:solidFill>
                  <a:schemeClr val="tx1"/>
                </a:solidFill>
              </a:rPr>
              <a:t>enters </a:t>
            </a:r>
            <a:r>
              <a:rPr lang="en-US" sz="2400" dirty="0" smtClean="0">
                <a:solidFill>
                  <a:schemeClr val="tx1"/>
                </a:solidFill>
              </a:rPr>
              <a:t> the  atmosphere  from  </a:t>
            </a:r>
            <a:r>
              <a:rPr lang="en-US" sz="2400" dirty="0">
                <a:solidFill>
                  <a:schemeClr val="tx1"/>
                </a:solidFill>
              </a:rPr>
              <a:t>surface water </a:t>
            </a:r>
            <a:r>
              <a:rPr lang="en-US" sz="2400" dirty="0" smtClean="0">
                <a:solidFill>
                  <a:schemeClr val="tx1"/>
                </a:solidFill>
              </a:rPr>
              <a:t>evaporation and plant </a:t>
            </a:r>
            <a:r>
              <a:rPr lang="en-US" sz="2400" dirty="0">
                <a:solidFill>
                  <a:schemeClr val="tx1"/>
                </a:solidFill>
              </a:rPr>
              <a:t>transpiration. </a:t>
            </a:r>
            <a:br>
              <a:rPr lang="en-US" sz="2400" dirty="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Surface </a:t>
            </a:r>
            <a:r>
              <a:rPr lang="en-US" sz="2400" dirty="0">
                <a:solidFill>
                  <a:schemeClr val="tx1"/>
                </a:solidFill>
              </a:rPr>
              <a:t>water loss due to evaporation and transpiration are generally combined and referred to as </a:t>
            </a:r>
            <a:r>
              <a:rPr lang="en-US" sz="2400" b="1" dirty="0" err="1">
                <a:solidFill>
                  <a:schemeClr val="tx1"/>
                </a:solidFill>
              </a:rPr>
              <a:t>evapo</a:t>
            </a:r>
            <a:r>
              <a:rPr lang="en-US" sz="2400" b="1" dirty="0">
                <a:solidFill>
                  <a:schemeClr val="tx1"/>
                </a:solidFill>
              </a:rPr>
              <a:t>-transpiration. </a:t>
            </a: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34</a:t>
            </a:fld>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591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solidFill>
                  <a:schemeClr val="tx1"/>
                </a:solidFill>
              </a:rPr>
              <a:t>Carbon cycle</a:t>
            </a:r>
            <a:endParaRPr lang="en-US" dirty="0">
              <a:solidFill>
                <a:schemeClr val="tx1"/>
              </a:solidFill>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35</a:t>
            </a:fld>
            <a:endParaRPr lang="en-US"/>
          </a:p>
        </p:txBody>
      </p:sp>
      <p:sp>
        <p:nvSpPr>
          <p:cNvPr id="6" name="Content Placeholder 5"/>
          <p:cNvSpPr>
            <a:spLocks noGrp="1"/>
          </p:cNvSpPr>
          <p:nvPr>
            <p:ph sz="quarter" idx="1"/>
          </p:nvPr>
        </p:nvSpPr>
        <p:spPr>
          <a:xfrm>
            <a:off x="228600" y="1371600"/>
            <a:ext cx="8686800" cy="5181600"/>
          </a:xfrm>
        </p:spPr>
        <p:txBody>
          <a:bodyPr>
            <a:normAutofit/>
          </a:bodyPr>
          <a:lstStyle/>
          <a:p>
            <a:pPr algn="just"/>
            <a:r>
              <a:rPr lang="en-US" sz="2800" dirty="0"/>
              <a:t>Carbon is circulated through the </a:t>
            </a:r>
            <a:r>
              <a:rPr lang="en-US" sz="2800" b="1" dirty="0"/>
              <a:t>carbon </a:t>
            </a:r>
            <a:r>
              <a:rPr lang="en-US" sz="2800" b="1" dirty="0" smtClean="0"/>
              <a:t>cycle.</a:t>
            </a:r>
            <a:r>
              <a:rPr lang="en-US" sz="2800" dirty="0" smtClean="0"/>
              <a:t> </a:t>
            </a:r>
          </a:p>
          <a:p>
            <a:pPr algn="just"/>
            <a:r>
              <a:rPr lang="en-US" sz="2800" dirty="0" smtClean="0"/>
              <a:t>This </a:t>
            </a:r>
            <a:r>
              <a:rPr lang="en-US" sz="2800" dirty="0"/>
              <a:t>cycle shows that carbon may be present as gaseous atmospheric CO2, constituting a relatively small but highly significant portion of global carbon. </a:t>
            </a:r>
            <a:endParaRPr lang="en-US" sz="2800" dirty="0" smtClean="0"/>
          </a:p>
          <a:p>
            <a:pPr algn="just"/>
            <a:r>
              <a:rPr lang="en-US" sz="2800" dirty="0" smtClean="0"/>
              <a:t>Some </a:t>
            </a:r>
            <a:r>
              <a:rPr lang="en-US" sz="2800" dirty="0"/>
              <a:t>of the carbon is dissolved in surface water and groundwater as HCO</a:t>
            </a:r>
            <a:r>
              <a:rPr lang="en-US" sz="2800" baseline="-25000" dirty="0"/>
              <a:t>3</a:t>
            </a:r>
            <a:r>
              <a:rPr lang="en-US" sz="2800" dirty="0"/>
              <a:t> </a:t>
            </a:r>
            <a:r>
              <a:rPr lang="en-US" sz="2800" baseline="30000" dirty="0"/>
              <a:t>-</a:t>
            </a:r>
            <a:r>
              <a:rPr lang="en-US" sz="2800" dirty="0"/>
              <a:t> or molecular CO</a:t>
            </a:r>
            <a:r>
              <a:rPr lang="en-US" sz="2800" baseline="-25000" dirty="0"/>
              <a:t>2</a:t>
            </a:r>
            <a:r>
              <a:rPr lang="en-US" sz="2800" dirty="0"/>
              <a:t>(</a:t>
            </a:r>
            <a:r>
              <a:rPr lang="en-US" sz="2800" i="1" dirty="0" err="1"/>
              <a:t>aq</a:t>
            </a:r>
            <a:r>
              <a:rPr lang="en-US" sz="2800" dirty="0"/>
              <a:t>). </a:t>
            </a:r>
            <a:endParaRPr lang="en-US" sz="2800" dirty="0" smtClean="0"/>
          </a:p>
          <a:p>
            <a:pPr algn="just"/>
            <a:r>
              <a:rPr lang="en-US" sz="2800" dirty="0" smtClean="0"/>
              <a:t>A </a:t>
            </a:r>
            <a:r>
              <a:rPr lang="en-US" sz="2800" dirty="0"/>
              <a:t>very large amount of carbon is present in minerals, particularly calcium and magnesium carbonates such as CaCO</a:t>
            </a:r>
            <a:r>
              <a:rPr lang="en-US" sz="2800" baseline="-25000" dirty="0"/>
              <a:t>3</a:t>
            </a:r>
            <a:r>
              <a:rPr lang="en-US" sz="2800" dirty="0"/>
              <a:t>. </a:t>
            </a:r>
          </a:p>
        </p:txBody>
      </p:sp>
    </p:spTree>
    <p:extLst>
      <p:ext uri="{BB962C8B-B14F-4D97-AF65-F5344CB8AC3E}">
        <p14:creationId xmlns:p14="http://schemas.microsoft.com/office/powerpoint/2010/main" val="2017697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457200"/>
          </a:xfrm>
        </p:spPr>
        <p:txBody>
          <a:bodyPr>
            <a:noAutofit/>
          </a:bodyPr>
          <a:lstStyle/>
          <a:p>
            <a:r>
              <a:rPr lang="en-US" sz="2800" dirty="0" err="1">
                <a:solidFill>
                  <a:srgbClr val="FF0000"/>
                </a:solidFill>
                <a:latin typeface="Segoe Print" pitchFamily="2" charset="0"/>
              </a:rPr>
              <a:t>Cont</a:t>
            </a:r>
            <a:r>
              <a:rPr lang="en-US" sz="2800" dirty="0">
                <a:solidFill>
                  <a:srgbClr val="FF0000"/>
                </a:solidFill>
                <a:latin typeface="Segoe Print" pitchFamily="2" charset="0"/>
              </a:rPr>
              <a:t>…</a:t>
            </a:r>
            <a:endParaRPr lang="en-US" sz="2800"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36</a:t>
            </a:fld>
            <a:endParaRPr lang="en-US"/>
          </a:p>
        </p:txBody>
      </p:sp>
      <p:sp>
        <p:nvSpPr>
          <p:cNvPr id="3" name="Content Placeholder 2"/>
          <p:cNvSpPr>
            <a:spLocks noGrp="1"/>
          </p:cNvSpPr>
          <p:nvPr>
            <p:ph sz="quarter" idx="1"/>
          </p:nvPr>
        </p:nvSpPr>
        <p:spPr>
          <a:xfrm>
            <a:off x="228600" y="533400"/>
            <a:ext cx="8686800" cy="6019800"/>
          </a:xfrm>
        </p:spPr>
        <p:txBody>
          <a:bodyPr>
            <a:normAutofit/>
          </a:bodyPr>
          <a:lstStyle/>
          <a:p>
            <a:pPr algn="just">
              <a:lnSpc>
                <a:spcPct val="150000"/>
              </a:lnSpc>
              <a:buFont typeface="Wingdings" pitchFamily="2" charset="2"/>
              <a:buChar char="Ø"/>
            </a:pPr>
            <a:r>
              <a:rPr lang="en-US" sz="2400" b="1" dirty="0">
                <a:latin typeface="Times New Roman" pitchFamily="18" charset="0"/>
                <a:cs typeface="Times New Roman" pitchFamily="18" charset="0"/>
              </a:rPr>
              <a:t>The Carbon </a:t>
            </a:r>
            <a:r>
              <a:rPr lang="en-US" sz="2400" b="1" dirty="0" smtClean="0">
                <a:latin typeface="Times New Roman" pitchFamily="18" charset="0"/>
                <a:cs typeface="Times New Roman" pitchFamily="18" charset="0"/>
              </a:rPr>
              <a:t>Cycle</a:t>
            </a:r>
            <a:r>
              <a:rPr lang="en-US" sz="2400" dirty="0" smtClean="0">
                <a:latin typeface="Times New Roman" pitchFamily="18" charset="0"/>
                <a:cs typeface="Times New Roman" pitchFamily="18" charset="0"/>
              </a:rPr>
              <a:t>: Carbon </a:t>
            </a:r>
            <a:r>
              <a:rPr lang="en-US" sz="2400" dirty="0">
                <a:latin typeface="Times New Roman" pitchFamily="18" charset="0"/>
                <a:cs typeface="Times New Roman" pitchFamily="18" charset="0"/>
              </a:rPr>
              <a:t>is part of the proteins, fats, and carbohydrates in living </a:t>
            </a:r>
            <a:r>
              <a:rPr lang="en-US" sz="2400" dirty="0" smtClean="0">
                <a:latin typeface="Times New Roman" pitchFamily="18" charset="0"/>
                <a:cs typeface="Times New Roman" pitchFamily="18" charset="0"/>
              </a:rPr>
              <a:t>things and it is also </a:t>
            </a:r>
            <a:r>
              <a:rPr lang="en-US" sz="2400" dirty="0">
                <a:latin typeface="Times New Roman" pitchFamily="18" charset="0"/>
                <a:cs typeface="Times New Roman" pitchFamily="18" charset="0"/>
              </a:rPr>
              <a:t>in the atmosphere, the water, the land, and the remains of living things. </a:t>
            </a:r>
          </a:p>
        </p:txBody>
      </p:sp>
      <p:sp>
        <p:nvSpPr>
          <p:cNvPr id="7" name="Rectangle 6"/>
          <p:cNvSpPr/>
          <p:nvPr/>
        </p:nvSpPr>
        <p:spPr>
          <a:xfrm>
            <a:off x="1260796" y="2645169"/>
            <a:ext cx="2362200" cy="707886"/>
          </a:xfrm>
          <a:prstGeom prst="rect">
            <a:avLst/>
          </a:prstGeom>
          <a:ln>
            <a:solidFill>
              <a:srgbClr val="00B050">
                <a:alpha val="97000"/>
              </a:srgbClr>
            </a:solidFill>
          </a:ln>
        </p:spPr>
        <p:txBody>
          <a:bodyPr wrap="square">
            <a:spAutoFit/>
          </a:bodyPr>
          <a:lstStyle/>
          <a:p>
            <a:r>
              <a:rPr lang="en-US" sz="2000" dirty="0">
                <a:latin typeface="Bell MT" pitchFamily="18" charset="0"/>
              </a:rPr>
              <a:t>P</a:t>
            </a:r>
            <a:r>
              <a:rPr lang="en-US" sz="2000" dirty="0" smtClean="0">
                <a:latin typeface="Bell MT" pitchFamily="18" charset="0"/>
              </a:rPr>
              <a:t>lants use (CO</a:t>
            </a:r>
            <a:r>
              <a:rPr lang="en-US" sz="2000" baseline="-25000" dirty="0" smtClean="0">
                <a:latin typeface="Bell MT" pitchFamily="18" charset="0"/>
              </a:rPr>
              <a:t>2</a:t>
            </a:r>
            <a:r>
              <a:rPr lang="en-US" sz="2000" dirty="0" smtClean="0">
                <a:latin typeface="Bell MT" pitchFamily="18" charset="0"/>
              </a:rPr>
              <a:t>) to prepare energy</a:t>
            </a:r>
            <a:endParaRPr lang="en-US" sz="2000" dirty="0">
              <a:latin typeface="Bell MT" pitchFamily="18" charset="0"/>
            </a:endParaRPr>
          </a:p>
        </p:txBody>
      </p:sp>
      <p:sp>
        <p:nvSpPr>
          <p:cNvPr id="8" name="Rectangle 7"/>
          <p:cNvSpPr/>
          <p:nvPr/>
        </p:nvSpPr>
        <p:spPr>
          <a:xfrm>
            <a:off x="4649014" y="2682853"/>
            <a:ext cx="2971800" cy="707886"/>
          </a:xfrm>
          <a:prstGeom prst="rect">
            <a:avLst/>
          </a:prstGeom>
          <a:ln>
            <a:solidFill>
              <a:srgbClr val="00B050">
                <a:alpha val="97000"/>
              </a:srgbClr>
            </a:solidFill>
          </a:ln>
        </p:spPr>
        <p:txBody>
          <a:bodyPr wrap="square">
            <a:spAutoFit/>
          </a:bodyPr>
          <a:lstStyle/>
          <a:p>
            <a:r>
              <a:rPr lang="en-US" sz="2000" dirty="0" smtClean="0">
                <a:latin typeface="Bell MT" pitchFamily="18" charset="0"/>
              </a:rPr>
              <a:t>Animals </a:t>
            </a:r>
            <a:r>
              <a:rPr lang="en-US" sz="2000" dirty="0">
                <a:latin typeface="Bell MT" pitchFamily="18" charset="0"/>
              </a:rPr>
              <a:t>eat </a:t>
            </a:r>
            <a:r>
              <a:rPr lang="en-US" sz="2000" dirty="0" smtClean="0">
                <a:latin typeface="Bell MT" pitchFamily="18" charset="0"/>
              </a:rPr>
              <a:t>plants</a:t>
            </a:r>
            <a:r>
              <a:rPr lang="en-US" sz="2000" dirty="0">
                <a:latin typeface="Bell MT" pitchFamily="18" charset="0"/>
              </a:rPr>
              <a:t>, </a:t>
            </a:r>
            <a:r>
              <a:rPr lang="en-US" sz="2000" dirty="0" smtClean="0">
                <a:latin typeface="Bell MT" pitchFamily="18" charset="0"/>
              </a:rPr>
              <a:t>energy  </a:t>
            </a:r>
            <a:r>
              <a:rPr lang="en-US" sz="2000" dirty="0">
                <a:latin typeface="Bell MT" pitchFamily="18" charset="0"/>
              </a:rPr>
              <a:t>transferred to the animals.</a:t>
            </a:r>
          </a:p>
        </p:txBody>
      </p:sp>
      <p:sp>
        <p:nvSpPr>
          <p:cNvPr id="9" name="Rectangle 8"/>
          <p:cNvSpPr/>
          <p:nvPr/>
        </p:nvSpPr>
        <p:spPr>
          <a:xfrm>
            <a:off x="4572814" y="4504025"/>
            <a:ext cx="3124200" cy="1015663"/>
          </a:xfrm>
          <a:prstGeom prst="rect">
            <a:avLst/>
          </a:prstGeom>
          <a:ln>
            <a:solidFill>
              <a:srgbClr val="00B050">
                <a:alpha val="97000"/>
              </a:srgbClr>
            </a:solidFill>
          </a:ln>
        </p:spPr>
        <p:txBody>
          <a:bodyPr wrap="square">
            <a:spAutoFit/>
          </a:bodyPr>
          <a:lstStyle/>
          <a:p>
            <a:r>
              <a:rPr lang="en-US" sz="2000" dirty="0">
                <a:latin typeface="Bell MT" pitchFamily="18" charset="0"/>
              </a:rPr>
              <a:t>A</a:t>
            </a:r>
            <a:r>
              <a:rPr lang="en-US" sz="2000" dirty="0" smtClean="0">
                <a:latin typeface="Bell MT" pitchFamily="18" charset="0"/>
              </a:rPr>
              <a:t>nimals </a:t>
            </a:r>
            <a:r>
              <a:rPr lang="en-US" sz="2000" dirty="0">
                <a:latin typeface="Bell MT" pitchFamily="18" charset="0"/>
              </a:rPr>
              <a:t>break </a:t>
            </a:r>
            <a:r>
              <a:rPr lang="en-US" sz="2000" dirty="0" smtClean="0">
                <a:latin typeface="Bell MT" pitchFamily="18" charset="0"/>
              </a:rPr>
              <a:t>down, carbon  returned </a:t>
            </a:r>
            <a:r>
              <a:rPr lang="en-US" sz="2000" dirty="0">
                <a:latin typeface="Bell MT" pitchFamily="18" charset="0"/>
              </a:rPr>
              <a:t>to the air as CO</a:t>
            </a:r>
            <a:r>
              <a:rPr lang="en-US" sz="2000" baseline="-25000" dirty="0">
                <a:latin typeface="Bell MT" pitchFamily="18" charset="0"/>
              </a:rPr>
              <a:t>2</a:t>
            </a:r>
            <a:endParaRPr lang="en-US" sz="2000" dirty="0">
              <a:latin typeface="Bell MT" pitchFamily="18" charset="0"/>
            </a:endParaRPr>
          </a:p>
        </p:txBody>
      </p:sp>
      <p:sp>
        <p:nvSpPr>
          <p:cNvPr id="10" name="Rectangle 9"/>
          <p:cNvSpPr/>
          <p:nvPr/>
        </p:nvSpPr>
        <p:spPr>
          <a:xfrm>
            <a:off x="2038514" y="4652848"/>
            <a:ext cx="1612191" cy="707886"/>
          </a:xfrm>
          <a:prstGeom prst="rect">
            <a:avLst/>
          </a:prstGeom>
          <a:ln>
            <a:solidFill>
              <a:srgbClr val="00B050">
                <a:alpha val="97000"/>
              </a:srgbClr>
            </a:solidFill>
          </a:ln>
        </p:spPr>
        <p:txBody>
          <a:bodyPr wrap="square">
            <a:spAutoFit/>
          </a:bodyPr>
          <a:lstStyle/>
          <a:p>
            <a:r>
              <a:rPr lang="en-US" sz="2000" dirty="0">
                <a:latin typeface="Bell MT" pitchFamily="18" charset="0"/>
              </a:rPr>
              <a:t>CO</a:t>
            </a:r>
            <a:r>
              <a:rPr lang="en-US" sz="2000" baseline="-25000" dirty="0">
                <a:latin typeface="Bell MT" pitchFamily="18" charset="0"/>
              </a:rPr>
              <a:t>2</a:t>
            </a:r>
            <a:r>
              <a:rPr lang="en-US" sz="2000" dirty="0">
                <a:latin typeface="Bell MT" pitchFamily="18" charset="0"/>
              </a:rPr>
              <a:t> is reused by plants</a:t>
            </a:r>
          </a:p>
        </p:txBody>
      </p:sp>
      <p:sp>
        <p:nvSpPr>
          <p:cNvPr id="11" name="Down Arrow 10"/>
          <p:cNvSpPr/>
          <p:nvPr/>
        </p:nvSpPr>
        <p:spPr>
          <a:xfrm>
            <a:off x="6234596" y="3439230"/>
            <a:ext cx="166204" cy="100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V="1">
            <a:off x="3650705" y="2907742"/>
            <a:ext cx="998309" cy="126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3698315" y="4812265"/>
            <a:ext cx="902208" cy="257380"/>
          </a:xfrm>
          <a:prstGeom prst="leftArrow">
            <a:avLst>
              <a:gd name="adj1" fmla="val 15694"/>
              <a:gd name="adj2" fmla="val 52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52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smtClean="0">
                <a:solidFill>
                  <a:schemeClr val="tx1"/>
                </a:solidFill>
                <a:latin typeface="Times New Roman" pitchFamily="18" charset="0"/>
                <a:cs typeface="Times New Roman" pitchFamily="18" charset="0"/>
              </a:rPr>
              <a:t>The </a:t>
            </a:r>
            <a:r>
              <a:rPr lang="en-US" sz="2800" b="1" dirty="0">
                <a:solidFill>
                  <a:schemeClr val="tx1"/>
                </a:solidFill>
                <a:latin typeface="Times New Roman" pitchFamily="18" charset="0"/>
                <a:cs typeface="Times New Roman" pitchFamily="18" charset="0"/>
              </a:rPr>
              <a:t>Nitrogen </a:t>
            </a:r>
            <a:r>
              <a:rPr lang="en-US" sz="2800" b="1" dirty="0" smtClean="0">
                <a:solidFill>
                  <a:schemeClr val="tx1"/>
                </a:solidFill>
                <a:latin typeface="Times New Roman" pitchFamily="18" charset="0"/>
                <a:cs typeface="Times New Roman" pitchFamily="18" charset="0"/>
              </a:rPr>
              <a:t>Cycle</a:t>
            </a:r>
            <a:endParaRPr lang="en-US" sz="2800" dirty="0">
              <a:solidFill>
                <a:schemeClr val="tx1"/>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37</a:t>
            </a:fld>
            <a:endParaRPr lang="en-US"/>
          </a:p>
        </p:txBody>
      </p:sp>
      <p:sp>
        <p:nvSpPr>
          <p:cNvPr id="3" name="Content Placeholder 2"/>
          <p:cNvSpPr>
            <a:spLocks noGrp="1"/>
          </p:cNvSpPr>
          <p:nvPr>
            <p:ph sz="quarter" idx="1"/>
          </p:nvPr>
        </p:nvSpPr>
        <p:spPr>
          <a:xfrm>
            <a:off x="228600" y="685800"/>
            <a:ext cx="8686800" cy="5867400"/>
          </a:xfrm>
        </p:spPr>
        <p:txBody>
          <a:bodyPr>
            <a:normAutofit lnSpcReduction="10000"/>
          </a:bodyPr>
          <a:lstStyle/>
          <a:p>
            <a:pPr algn="just">
              <a:lnSpc>
                <a:spcPct val="150000"/>
              </a:lnSpc>
              <a:buFont typeface="Wingdings" pitchFamily="2" charset="2"/>
              <a:buChar char="Ø"/>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circulation of nitrogen among Earth’s spheres is called the nitrogen cycle.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Certain </a:t>
            </a:r>
            <a:r>
              <a:rPr lang="en-US" sz="2400" dirty="0">
                <a:solidFill>
                  <a:srgbClr val="0070C0"/>
                </a:solidFill>
                <a:latin typeface="Times New Roman" pitchFamily="18" charset="0"/>
                <a:cs typeface="Times New Roman" pitchFamily="18" charset="0"/>
              </a:rPr>
              <a:t>bacteria in soil change atmospheric nitrogen</a:t>
            </a:r>
            <a:r>
              <a:rPr lang="en-US" sz="2400" dirty="0">
                <a:latin typeface="Times New Roman" pitchFamily="18" charset="0"/>
                <a:cs typeface="Times New Roman" pitchFamily="18" charset="0"/>
              </a:rPr>
              <a:t>,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into forms of nitrogen that plants can use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Other organisms get the nitrogen that they need by eating plants.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organisms die, decomposers release nitrogen from the dead organisms back into the soil.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Then</a:t>
            </a:r>
            <a:r>
              <a:rPr lang="en-US" sz="2400" dirty="0">
                <a:latin typeface="Times New Roman" pitchFamily="18" charset="0"/>
                <a:cs typeface="Times New Roman" pitchFamily="18" charset="0"/>
              </a:rPr>
              <a:t>, plants use some of this nitrogen. Some bacteria in soil change this nitrogen into atmospheric nitrogen, which returns to the air</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04896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38</a:t>
            </a:fld>
            <a:endParaRPr lang="en-US"/>
          </a:p>
        </p:txBody>
      </p:sp>
      <p:sp>
        <p:nvSpPr>
          <p:cNvPr id="6" name="Content Placeholder 5"/>
          <p:cNvSpPr>
            <a:spLocks noGrp="1"/>
          </p:cNvSpPr>
          <p:nvPr>
            <p:ph sz="quarter" idx="1"/>
          </p:nvPr>
        </p:nvSpPr>
        <p:spPr>
          <a:xfrm>
            <a:off x="228600" y="1143000"/>
            <a:ext cx="8686800" cy="5181600"/>
          </a:xfrm>
        </p:spPr>
        <p:txBody>
          <a:bodyPr/>
          <a:lstStyle/>
          <a:p>
            <a:pPr algn="just"/>
            <a:r>
              <a:rPr lang="en-US" sz="2800" dirty="0" smtClean="0"/>
              <a:t>Four major nitrogen transformation process exist in nature</a:t>
            </a:r>
          </a:p>
          <a:p>
            <a:pPr marL="0" indent="0" algn="just">
              <a:buNone/>
            </a:pPr>
            <a:r>
              <a:rPr lang="en-US" sz="3600" b="1" dirty="0" smtClean="0"/>
              <a:t>             Nitrogen Fixation</a:t>
            </a:r>
          </a:p>
          <a:p>
            <a:pPr algn="just"/>
            <a:r>
              <a:rPr lang="en-US" sz="2800" dirty="0"/>
              <a:t>The process of converting N2 into biologically available nitrogen is called nitrogen fixation. </a:t>
            </a:r>
            <a:endParaRPr lang="en-US" sz="2800" dirty="0" smtClean="0"/>
          </a:p>
          <a:p>
            <a:pPr algn="just"/>
            <a:endParaRPr lang="en-US" sz="2800" dirty="0" smtClean="0"/>
          </a:p>
          <a:p>
            <a:pPr algn="just"/>
            <a:r>
              <a:rPr lang="en-US" sz="2800" dirty="0" smtClean="0"/>
              <a:t>N2 </a:t>
            </a:r>
            <a:r>
              <a:rPr lang="en-US" sz="2800" dirty="0"/>
              <a:t>gas is a very stable compound due to the strength of the triple bond between the nitrogen atoms, and it requires a large amount of energy to break this bond</a:t>
            </a:r>
            <a:r>
              <a:rPr lang="en-US" sz="2800" dirty="0" smtClean="0"/>
              <a:t>.</a:t>
            </a:r>
          </a:p>
          <a:p>
            <a:endParaRPr lang="en-US" dirty="0"/>
          </a:p>
        </p:txBody>
      </p:sp>
    </p:spTree>
    <p:extLst>
      <p:ext uri="{BB962C8B-B14F-4D97-AF65-F5344CB8AC3E}">
        <p14:creationId xmlns:p14="http://schemas.microsoft.com/office/powerpoint/2010/main" val="659874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249362"/>
          </a:xfrm>
        </p:spPr>
        <p:txBody>
          <a:bodyPr>
            <a:normAutofit fontScale="90000"/>
          </a:bodyPr>
          <a:lstStyle/>
          <a:p>
            <a:r>
              <a:rPr lang="en-US" b="1" dirty="0" smtClean="0">
                <a:solidFill>
                  <a:schemeClr val="tx1"/>
                </a:solidFill>
              </a:rPr>
              <a:t>     Ammonification</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39</a:t>
            </a:fld>
            <a:endParaRPr lang="en-US"/>
          </a:p>
        </p:txBody>
      </p:sp>
      <p:sp>
        <p:nvSpPr>
          <p:cNvPr id="6" name="Content Placeholder 5"/>
          <p:cNvSpPr>
            <a:spLocks noGrp="1"/>
          </p:cNvSpPr>
          <p:nvPr>
            <p:ph sz="quarter" idx="1"/>
          </p:nvPr>
        </p:nvSpPr>
        <p:spPr>
          <a:xfrm>
            <a:off x="228600" y="1143000"/>
            <a:ext cx="8610600" cy="5181600"/>
          </a:xfrm>
        </p:spPr>
        <p:txBody>
          <a:bodyPr/>
          <a:lstStyle/>
          <a:p>
            <a:pPr algn="just"/>
            <a:r>
              <a:rPr lang="en-US" dirty="0" smtClean="0"/>
              <a:t>When </a:t>
            </a:r>
            <a:r>
              <a:rPr lang="en-US" dirty="0"/>
              <a:t>an organism excretes waste or dies, the nitrogen in its tissues is in the form of organic nitrogen (e.g. amino acids, DNA). </a:t>
            </a:r>
            <a:endParaRPr lang="en-US" dirty="0" smtClean="0"/>
          </a:p>
          <a:p>
            <a:pPr algn="just"/>
            <a:r>
              <a:rPr lang="en-US" dirty="0" smtClean="0"/>
              <a:t>Various </a:t>
            </a:r>
            <a:r>
              <a:rPr lang="en-US" dirty="0"/>
              <a:t>fungi and prokaryotes then decompose the tissue and release inorganic nitrogen back into the ecosystem as ammonia in the process known as ammonification. </a:t>
            </a:r>
            <a:endParaRPr lang="en-US" dirty="0" smtClean="0"/>
          </a:p>
          <a:p>
            <a:pPr algn="just"/>
            <a:r>
              <a:rPr lang="en-US" dirty="0" smtClean="0"/>
              <a:t>The </a:t>
            </a:r>
            <a:r>
              <a:rPr lang="en-US" dirty="0"/>
              <a:t>ammonia then becomes available for uptake by plants and other microorganisms for growth.</a:t>
            </a:r>
          </a:p>
        </p:txBody>
      </p:sp>
    </p:spTree>
    <p:extLst>
      <p:ext uri="{BB962C8B-B14F-4D97-AF65-F5344CB8AC3E}">
        <p14:creationId xmlns:p14="http://schemas.microsoft.com/office/powerpoint/2010/main" val="115414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4</a:t>
            </a:fld>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75355" y="1447800"/>
            <a:ext cx="545049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533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20762"/>
          </a:xfrm>
        </p:spPr>
        <p:txBody>
          <a:bodyPr>
            <a:normAutofit fontScale="90000"/>
          </a:bodyPr>
          <a:lstStyle/>
          <a:p>
            <a:r>
              <a:rPr lang="en-US" b="1" dirty="0" smtClean="0">
                <a:solidFill>
                  <a:schemeClr val="tx1"/>
                </a:solidFill>
              </a:rPr>
              <a:t>         Nitrification</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40</a:t>
            </a:fld>
            <a:endParaRPr lang="en-US"/>
          </a:p>
        </p:txBody>
      </p:sp>
      <p:sp>
        <p:nvSpPr>
          <p:cNvPr id="6" name="Content Placeholder 5"/>
          <p:cNvSpPr>
            <a:spLocks noGrp="1"/>
          </p:cNvSpPr>
          <p:nvPr>
            <p:ph sz="quarter" idx="1"/>
          </p:nvPr>
        </p:nvSpPr>
        <p:spPr>
          <a:xfrm>
            <a:off x="304800" y="914400"/>
            <a:ext cx="8382000" cy="5638800"/>
          </a:xfrm>
        </p:spPr>
        <p:txBody>
          <a:bodyPr>
            <a:normAutofit/>
          </a:bodyPr>
          <a:lstStyle/>
          <a:p>
            <a:pPr algn="just"/>
            <a:r>
              <a:rPr lang="en-US" dirty="0" smtClean="0"/>
              <a:t>Nitrification </a:t>
            </a:r>
            <a:r>
              <a:rPr lang="en-US" dirty="0"/>
              <a:t>is the process that converts ammonia to nitrite and then to nitrate and is another important step in the global nitrogen cycle. </a:t>
            </a:r>
            <a:endParaRPr lang="en-US" dirty="0" smtClean="0"/>
          </a:p>
          <a:p>
            <a:pPr algn="just"/>
            <a:r>
              <a:rPr lang="en-US" dirty="0" smtClean="0"/>
              <a:t>Most </a:t>
            </a:r>
            <a:r>
              <a:rPr lang="en-US" dirty="0"/>
              <a:t>nitrification occurs aerobically and is carried out exclusively by prokaryotes. </a:t>
            </a:r>
            <a:endParaRPr lang="en-US" dirty="0" smtClean="0"/>
          </a:p>
          <a:p>
            <a:pPr algn="just"/>
            <a:r>
              <a:rPr lang="en-US" dirty="0" smtClean="0"/>
              <a:t>There </a:t>
            </a:r>
            <a:r>
              <a:rPr lang="en-US" dirty="0"/>
              <a:t>are two distinct steps of nitrification that are carried out by distinct types of microorganisms. </a:t>
            </a:r>
            <a:endParaRPr lang="en-US" dirty="0" smtClean="0"/>
          </a:p>
          <a:p>
            <a:pPr algn="just"/>
            <a:r>
              <a:rPr lang="en-US" dirty="0" smtClean="0"/>
              <a:t>The </a:t>
            </a:r>
            <a:r>
              <a:rPr lang="en-US" dirty="0"/>
              <a:t>first step is the oxidation of ammonia to nitrite, which is carried out by microbes known as ammonia-oxidizers. </a:t>
            </a:r>
            <a:endParaRPr lang="en-US" dirty="0" smtClean="0"/>
          </a:p>
          <a:p>
            <a:pPr algn="just"/>
            <a:r>
              <a:rPr lang="en-US" dirty="0" smtClean="0"/>
              <a:t>The </a:t>
            </a:r>
            <a:r>
              <a:rPr lang="en-US" dirty="0"/>
              <a:t>second step in nitrification is the oxidation of nitrite (NO2-) to nitrate (NO3-</a:t>
            </a:r>
            <a:r>
              <a:rPr lang="en-US" dirty="0" smtClean="0"/>
              <a:t>). </a:t>
            </a:r>
          </a:p>
          <a:p>
            <a:pPr algn="just"/>
            <a:r>
              <a:rPr lang="en-US" dirty="0" smtClean="0"/>
              <a:t>This </a:t>
            </a:r>
            <a:r>
              <a:rPr lang="en-US" dirty="0"/>
              <a:t>step is carried out by a completely separate group of prokaryotes, known as nitrite-oxidizing Bacteria.</a:t>
            </a:r>
          </a:p>
        </p:txBody>
      </p:sp>
    </p:spTree>
    <p:extLst>
      <p:ext uri="{BB962C8B-B14F-4D97-AF65-F5344CB8AC3E}">
        <p14:creationId xmlns:p14="http://schemas.microsoft.com/office/powerpoint/2010/main" val="2304723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fontScale="90000"/>
          </a:bodyPr>
          <a:lstStyle/>
          <a:p>
            <a:r>
              <a:rPr lang="en-US" b="1" dirty="0" smtClean="0">
                <a:solidFill>
                  <a:schemeClr val="tx1"/>
                </a:solidFill>
              </a:rPr>
              <a:t>          </a:t>
            </a:r>
            <a:r>
              <a:rPr lang="en-US" b="1" dirty="0" err="1" smtClean="0">
                <a:solidFill>
                  <a:schemeClr val="tx1"/>
                </a:solidFill>
              </a:rPr>
              <a:t>Denitrification</a:t>
            </a:r>
            <a:r>
              <a:rPr lang="en-US" dirty="0"/>
              <a:t/>
            </a:r>
            <a:br>
              <a:rPr lang="en-US" dirty="0"/>
            </a:br>
            <a:endParaRPr lang="en-US"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41</a:t>
            </a:fld>
            <a:endParaRPr lang="en-US"/>
          </a:p>
        </p:txBody>
      </p:sp>
      <p:sp>
        <p:nvSpPr>
          <p:cNvPr id="6" name="Content Placeholder 5"/>
          <p:cNvSpPr>
            <a:spLocks noGrp="1"/>
          </p:cNvSpPr>
          <p:nvPr>
            <p:ph sz="quarter" idx="1"/>
          </p:nvPr>
        </p:nvSpPr>
        <p:spPr>
          <a:xfrm>
            <a:off x="228600" y="838200"/>
            <a:ext cx="8458200" cy="5562600"/>
          </a:xfrm>
        </p:spPr>
        <p:txBody>
          <a:bodyPr/>
          <a:lstStyle/>
          <a:p>
            <a:pPr algn="just"/>
            <a:r>
              <a:rPr lang="en-US" dirty="0" err="1" smtClean="0"/>
              <a:t>Denitrification</a:t>
            </a:r>
            <a:r>
              <a:rPr lang="en-US" dirty="0" smtClean="0"/>
              <a:t> </a:t>
            </a:r>
            <a:r>
              <a:rPr lang="en-US" dirty="0"/>
              <a:t>is the process that converts nitrate to nitrogen gas, thus removing bioavailable nitrogen and returning it to the atmosphere</a:t>
            </a:r>
            <a:r>
              <a:rPr lang="en-US" dirty="0" smtClean="0"/>
              <a:t>.</a:t>
            </a:r>
          </a:p>
          <a:p>
            <a:pPr algn="just"/>
            <a:endParaRPr lang="en-US" dirty="0" smtClean="0"/>
          </a:p>
          <a:p>
            <a:pPr algn="just"/>
            <a:r>
              <a:rPr lang="en-US" dirty="0" smtClean="0"/>
              <a:t> </a:t>
            </a:r>
            <a:r>
              <a:rPr lang="en-US" dirty="0" err="1"/>
              <a:t>Dinitrogen</a:t>
            </a:r>
            <a:r>
              <a:rPr lang="en-US" dirty="0"/>
              <a:t> gas (N2) is the ultimate end product of </a:t>
            </a:r>
            <a:r>
              <a:rPr lang="en-US" dirty="0" err="1"/>
              <a:t>denitrification</a:t>
            </a:r>
            <a:r>
              <a:rPr lang="en-US" dirty="0"/>
              <a:t>, but other intermediate gaseous forms of nitrogen exist </a:t>
            </a:r>
            <a:endParaRPr lang="en-US" dirty="0" smtClean="0"/>
          </a:p>
          <a:p>
            <a:pPr algn="just"/>
            <a:endParaRPr lang="en-US" dirty="0"/>
          </a:p>
          <a:p>
            <a:pPr algn="just"/>
            <a:r>
              <a:rPr lang="en-US" dirty="0" smtClean="0"/>
              <a:t>Some </a:t>
            </a:r>
            <a:r>
              <a:rPr lang="en-US" dirty="0"/>
              <a:t>of these gases, such as nitrous oxide (N2O), are considered greenhouse gasses, reacting with ozone and contributing to air pollution.</a:t>
            </a:r>
          </a:p>
        </p:txBody>
      </p:sp>
    </p:spTree>
    <p:extLst>
      <p:ext uri="{BB962C8B-B14F-4D97-AF65-F5344CB8AC3E}">
        <p14:creationId xmlns:p14="http://schemas.microsoft.com/office/powerpoint/2010/main" val="1264619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2057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100" dirty="0" smtClean="0">
                <a:solidFill>
                  <a:schemeClr val="tx1"/>
                </a:solidFill>
              </a:rPr>
              <a:t>Four </a:t>
            </a:r>
            <a:r>
              <a:rPr lang="en-US" sz="3100" dirty="0">
                <a:solidFill>
                  <a:schemeClr val="tx1"/>
                </a:solidFill>
              </a:rPr>
              <a:t>major nitrogen transformation process exist in nature</a:t>
            </a:r>
            <a:br>
              <a:rPr lang="en-US" sz="3100" dirty="0">
                <a:solidFill>
                  <a:schemeClr val="tx1"/>
                </a:solidFill>
              </a:rPr>
            </a:br>
            <a:endParaRPr lang="en-US" sz="3100" dirty="0">
              <a:solidFill>
                <a:schemeClr val="tx1"/>
              </a:solidFill>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42</a:t>
            </a:fld>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05037" y="1905000"/>
            <a:ext cx="51911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145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The Oxygen Cycle</a:t>
            </a:r>
            <a:r>
              <a:rPr lang="en-US" b="1" dirty="0"/>
              <a:t/>
            </a:r>
            <a:br>
              <a:rPr lang="en-US" b="1" dirty="0"/>
            </a:br>
            <a:endParaRPr lang="en-US" b="1"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43</a:t>
            </a:fld>
            <a:endParaRPr lang="en-US"/>
          </a:p>
        </p:txBody>
      </p:sp>
      <p:sp>
        <p:nvSpPr>
          <p:cNvPr id="6" name="Content Placeholder 5"/>
          <p:cNvSpPr>
            <a:spLocks noGrp="1"/>
          </p:cNvSpPr>
          <p:nvPr>
            <p:ph sz="quarter" idx="1"/>
          </p:nvPr>
        </p:nvSpPr>
        <p:spPr>
          <a:xfrm>
            <a:off x="304800" y="990600"/>
            <a:ext cx="8610600" cy="5791200"/>
          </a:xfrm>
        </p:spPr>
        <p:txBody>
          <a:bodyPr>
            <a:normAutofit/>
          </a:bodyPr>
          <a:lstStyle/>
          <a:p>
            <a:pPr algn="just"/>
            <a:r>
              <a:rPr lang="en-US" sz="2800" dirty="0"/>
              <a:t>It involves the interchange of oxygen between the elemental forms of gaseous O</a:t>
            </a:r>
            <a:r>
              <a:rPr lang="en-US" sz="2800" baseline="-25000" dirty="0"/>
              <a:t>2</a:t>
            </a:r>
            <a:r>
              <a:rPr lang="en-US" sz="2800" dirty="0"/>
              <a:t>, contained in a huge reservoir in the atmosphere</a:t>
            </a:r>
            <a:r>
              <a:rPr lang="en-US" sz="2800" dirty="0" smtClean="0"/>
              <a:t>,</a:t>
            </a:r>
          </a:p>
          <a:p>
            <a:pPr algn="just"/>
            <a:r>
              <a:rPr lang="en-US" sz="2800" dirty="0"/>
              <a:t>Elemental oxygen becomes chemically bound by various energy yielding processes, particularly combustion and metabolic processes in organisms</a:t>
            </a:r>
            <a:r>
              <a:rPr lang="en-US" sz="2800" dirty="0" smtClean="0"/>
              <a:t>.</a:t>
            </a:r>
          </a:p>
          <a:p>
            <a:pPr algn="just"/>
            <a:r>
              <a:rPr lang="en-US" sz="2800" dirty="0" smtClean="0"/>
              <a:t> </a:t>
            </a:r>
            <a:r>
              <a:rPr lang="en-US" sz="2800" dirty="0"/>
              <a:t>It is released in photosynthesis</a:t>
            </a:r>
            <a:r>
              <a:rPr lang="en-US" sz="2800" dirty="0" smtClean="0"/>
              <a:t>.</a:t>
            </a:r>
          </a:p>
          <a:p>
            <a:pPr algn="just"/>
            <a:r>
              <a:rPr lang="en-US" sz="2800" dirty="0"/>
              <a:t>The oxygen cycle is completed by the return of elemental O</a:t>
            </a:r>
            <a:r>
              <a:rPr lang="en-US" sz="2800" baseline="-25000" dirty="0"/>
              <a:t>2</a:t>
            </a:r>
            <a:r>
              <a:rPr lang="en-US" sz="2800" dirty="0"/>
              <a:t> to the atmosphere. </a:t>
            </a:r>
            <a:endParaRPr lang="en-US" sz="2800" dirty="0" smtClean="0"/>
          </a:p>
          <a:p>
            <a:pPr algn="just"/>
            <a:r>
              <a:rPr lang="en-US" sz="2800" dirty="0" smtClean="0"/>
              <a:t>The </a:t>
            </a:r>
            <a:r>
              <a:rPr lang="en-US" sz="2800" dirty="0"/>
              <a:t>only significant way in which this is done is through photosynthesis mediated by plants. </a:t>
            </a:r>
          </a:p>
          <a:p>
            <a:endParaRPr lang="en-US" sz="2800" dirty="0"/>
          </a:p>
        </p:txBody>
      </p:sp>
    </p:spTree>
    <p:extLst>
      <p:ext uri="{BB962C8B-B14F-4D97-AF65-F5344CB8AC3E}">
        <p14:creationId xmlns:p14="http://schemas.microsoft.com/office/powerpoint/2010/main" val="653276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2800" b="1" dirty="0" smtClean="0">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The Phosphorus Cycle</a:t>
            </a:r>
            <a:r>
              <a:rPr lang="en-US" sz="2800" dirty="0">
                <a:solidFill>
                  <a:schemeClr val="tx1"/>
                </a:solidFill>
                <a:latin typeface="Times New Roman" pitchFamily="18" charset="0"/>
                <a:cs typeface="Times New Roman" pitchFamily="18" charset="0"/>
              </a:rPr>
              <a:t>: </a:t>
            </a:r>
            <a:endParaRPr lang="en-US" sz="2800" dirty="0">
              <a:solidFill>
                <a:schemeClr val="tx1"/>
              </a:solidFill>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44</a:t>
            </a:fld>
            <a:endParaRPr lang="en-US"/>
          </a:p>
        </p:txBody>
      </p:sp>
      <p:sp>
        <p:nvSpPr>
          <p:cNvPr id="3" name="Content Placeholder 2"/>
          <p:cNvSpPr>
            <a:spLocks noGrp="1"/>
          </p:cNvSpPr>
          <p:nvPr>
            <p:ph sz="quarter" idx="1"/>
          </p:nvPr>
        </p:nvSpPr>
        <p:spPr>
          <a:xfrm>
            <a:off x="152400" y="533400"/>
            <a:ext cx="8763000" cy="6019800"/>
          </a:xfrm>
        </p:spPr>
        <p:txBody>
          <a:bodyPr>
            <a:normAutofit fontScale="85000" lnSpcReduction="20000"/>
          </a:bodyPr>
          <a:lstStyle/>
          <a:p>
            <a:pPr algn="just">
              <a:lnSpc>
                <a:spcPct val="150000"/>
              </a:lnSpc>
              <a:buFont typeface="Wingdings" pitchFamily="2" charset="2"/>
              <a:buChar char="Ø"/>
            </a:pPr>
            <a:r>
              <a:rPr lang="en-US" sz="3000" dirty="0"/>
              <a:t>There are no common stable gaseous forms of phosphorus, so the phosphorus cycle is endogenic. </a:t>
            </a:r>
            <a:endParaRPr lang="en-US" sz="3000" b="1" dirty="0" smtClean="0">
              <a:latin typeface="Times New Roman" pitchFamily="18" charset="0"/>
              <a:cs typeface="Times New Roman" pitchFamily="18" charset="0"/>
            </a:endParaRPr>
          </a:p>
          <a:p>
            <a:pPr algn="just">
              <a:lnSpc>
                <a:spcPct val="150000"/>
              </a:lnSpc>
              <a:buFont typeface="Wingdings" pitchFamily="2" charset="2"/>
              <a:buChar char="Ø"/>
            </a:pPr>
            <a:r>
              <a:rPr lang="en-US" dirty="0" smtClean="0">
                <a:latin typeface="Times New Roman" pitchFamily="18" charset="0"/>
                <a:cs typeface="Times New Roman" pitchFamily="18" charset="0"/>
              </a:rPr>
              <a:t>Phosphorus </a:t>
            </a:r>
            <a:r>
              <a:rPr lang="en-US" dirty="0">
                <a:latin typeface="Times New Roman" pitchFamily="18" charset="0"/>
                <a:cs typeface="Times New Roman" pitchFamily="18" charset="0"/>
              </a:rPr>
              <a:t>is found in living </a:t>
            </a:r>
            <a:r>
              <a:rPr lang="en-US" dirty="0" smtClean="0">
                <a:latin typeface="Times New Roman" pitchFamily="18" charset="0"/>
                <a:cs typeface="Times New Roman" pitchFamily="18" charset="0"/>
              </a:rPr>
              <a:t>things. </a:t>
            </a:r>
          </a:p>
          <a:p>
            <a:pPr algn="just">
              <a:lnSpc>
                <a:spcPct val="150000"/>
              </a:lnSpc>
            </a:pPr>
            <a:r>
              <a:rPr lang="en-US" dirty="0" smtClean="0">
                <a:latin typeface="Times New Roman" pitchFamily="18" charset="0"/>
                <a:cs typeface="Times New Roman" pitchFamily="18" charset="0"/>
              </a:rPr>
              <a:t>It is also found in soil, rock, and water. </a:t>
            </a:r>
          </a:p>
          <a:p>
            <a:pPr algn="just">
              <a:lnSpc>
                <a:spcPct val="15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roots of plants absorb phosphorus from the </a:t>
            </a:r>
            <a:r>
              <a:rPr lang="en-US" dirty="0" smtClean="0">
                <a:latin typeface="Times New Roman" pitchFamily="18" charset="0"/>
                <a:cs typeface="Times New Roman" pitchFamily="18" charset="0"/>
              </a:rPr>
              <a:t>soil and then</a:t>
            </a:r>
            <a:r>
              <a:rPr lang="en-US" dirty="0">
                <a:latin typeface="Times New Roman" pitchFamily="18" charset="0"/>
                <a:cs typeface="Times New Roman" pitchFamily="18" charset="0"/>
              </a:rPr>
              <a:t>, animals obtain phosphorus when they eat the plants.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 animals die, the phosphorus returns to the soil through decomposition</a:t>
            </a:r>
            <a:r>
              <a:rPr lang="en-US" dirty="0" smtClean="0">
                <a:latin typeface="Times New Roman" pitchFamily="18" charset="0"/>
                <a:cs typeface="Times New Roman" pitchFamily="18" charset="0"/>
              </a:rPr>
              <a:t>.</a:t>
            </a:r>
          </a:p>
          <a:p>
            <a:pPr algn="just">
              <a:lnSpc>
                <a:spcPct val="150000"/>
              </a:lnSpc>
            </a:pPr>
            <a:r>
              <a:rPr lang="en-US" dirty="0" smtClean="0"/>
              <a:t> </a:t>
            </a:r>
            <a:r>
              <a:rPr lang="en-US" sz="3000" dirty="0"/>
              <a:t>In the geosphere, phosphorus is held largely in poorly soluble minerals, </a:t>
            </a:r>
            <a:r>
              <a:rPr lang="en-US" sz="3000" dirty="0" smtClean="0"/>
              <a:t>as </a:t>
            </a:r>
            <a:r>
              <a:rPr lang="en-US" sz="3000" dirty="0"/>
              <a:t>a calcium </a:t>
            </a:r>
            <a:r>
              <a:rPr lang="en-US" sz="3000" dirty="0" smtClean="0"/>
              <a:t>salt deposits Ca</a:t>
            </a:r>
            <a:r>
              <a:rPr lang="en-US" sz="1900" dirty="0" smtClean="0"/>
              <a:t>5</a:t>
            </a:r>
            <a:r>
              <a:rPr lang="en-US" sz="2100" dirty="0" smtClean="0"/>
              <a:t> (</a:t>
            </a:r>
            <a:r>
              <a:rPr lang="en-US" sz="2800" dirty="0" smtClean="0"/>
              <a:t>OH)</a:t>
            </a:r>
            <a:r>
              <a:rPr lang="en-US" sz="2100" dirty="0" smtClean="0"/>
              <a:t> (</a:t>
            </a:r>
            <a:r>
              <a:rPr lang="en-US" sz="2800" dirty="0" smtClean="0"/>
              <a:t>PO</a:t>
            </a:r>
            <a:r>
              <a:rPr lang="en-US" sz="1900" dirty="0" smtClean="0"/>
              <a:t>4</a:t>
            </a:r>
            <a:r>
              <a:rPr lang="en-US" sz="2100" dirty="0" smtClean="0"/>
              <a:t>)</a:t>
            </a:r>
            <a:r>
              <a:rPr lang="en-US" sz="1900" dirty="0" smtClean="0"/>
              <a:t>3</a:t>
            </a:r>
            <a:r>
              <a:rPr lang="en-US" sz="2100" dirty="0" smtClean="0"/>
              <a:t> </a:t>
            </a:r>
            <a:r>
              <a:rPr lang="en-US" sz="3000" dirty="0" smtClean="0"/>
              <a:t>of </a:t>
            </a:r>
            <a:r>
              <a:rPr lang="en-US" sz="3000" dirty="0"/>
              <a:t>which constitute the major reservoir of environmental phosphate.</a:t>
            </a:r>
            <a:endParaRPr lang="en-US" sz="3000" dirty="0">
              <a:latin typeface="Times New Roman" pitchFamily="18" charset="0"/>
              <a:cs typeface="Times New Roman" pitchFamily="18" charset="0"/>
            </a:endParaRPr>
          </a:p>
          <a:p>
            <a:pPr>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91505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noAutofit/>
          </a:bodyPr>
          <a:lstStyle/>
          <a:p>
            <a:r>
              <a:rPr lang="en-US" sz="2800" b="1" dirty="0" smtClean="0">
                <a:solidFill>
                  <a:srgbClr val="FF0000"/>
                </a:solidFill>
                <a:latin typeface="Eras Medium ITC" pitchFamily="34" charset="0"/>
              </a:rPr>
              <a:t>                     CHAPTER 2</a:t>
            </a:r>
            <a:endParaRPr lang="en-US" sz="28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45</a:t>
            </a:fld>
            <a:endParaRPr lang="en-US"/>
          </a:p>
        </p:txBody>
      </p:sp>
      <p:sp>
        <p:nvSpPr>
          <p:cNvPr id="3" name="Content Placeholder 2"/>
          <p:cNvSpPr>
            <a:spLocks noGrp="1"/>
          </p:cNvSpPr>
          <p:nvPr>
            <p:ph sz="quarter" idx="1"/>
          </p:nvPr>
        </p:nvSpPr>
        <p:spPr>
          <a:xfrm>
            <a:off x="152400" y="609600"/>
            <a:ext cx="8839200" cy="6019800"/>
          </a:xfrm>
        </p:spPr>
        <p:txBody>
          <a:bodyPr>
            <a:normAutofit/>
          </a:bodyPr>
          <a:lstStyle/>
          <a:p>
            <a:pPr marL="0" lvl="0" indent="0" algn="ctr">
              <a:buNone/>
            </a:pPr>
            <a:r>
              <a:rPr lang="en-US" sz="2400" b="1" dirty="0" smtClean="0">
                <a:solidFill>
                  <a:srgbClr val="00B0F0"/>
                </a:solidFill>
                <a:latin typeface="Segoe Print" pitchFamily="2" charset="0"/>
              </a:rPr>
              <a:t>2. AQUATIC </a:t>
            </a:r>
            <a:r>
              <a:rPr lang="en-US" sz="2400" b="1" dirty="0">
                <a:solidFill>
                  <a:srgbClr val="00B0F0"/>
                </a:solidFill>
                <a:latin typeface="Segoe Print" pitchFamily="2" charset="0"/>
              </a:rPr>
              <a:t>CHEMISTRY AND WATER </a:t>
            </a:r>
            <a:r>
              <a:rPr lang="en-US" sz="2400" b="1" dirty="0" smtClean="0">
                <a:solidFill>
                  <a:srgbClr val="00B0F0"/>
                </a:solidFill>
                <a:latin typeface="Segoe Print" pitchFamily="2" charset="0"/>
              </a:rPr>
              <a:t>POLLUTION</a:t>
            </a:r>
          </a:p>
          <a:p>
            <a:pPr marL="0" indent="0" algn="ctr">
              <a:buNone/>
            </a:pPr>
            <a:r>
              <a:rPr lang="en-US" sz="2400" b="1" dirty="0" smtClean="0">
                <a:solidFill>
                  <a:srgbClr val="FF0000"/>
                </a:solidFill>
                <a:latin typeface="Eras Medium ITC" pitchFamily="34" charset="0"/>
              </a:rPr>
              <a:t>2.1. Introduction </a:t>
            </a:r>
            <a:r>
              <a:rPr lang="en-US" sz="2400" b="1" dirty="0">
                <a:solidFill>
                  <a:srgbClr val="FF0000"/>
                </a:solidFill>
                <a:latin typeface="Eras Medium ITC" pitchFamily="34" charset="0"/>
              </a:rPr>
              <a:t>to the Fundamentals of aquatic </a:t>
            </a:r>
            <a:r>
              <a:rPr lang="en-US" sz="2400" b="1" dirty="0" smtClean="0">
                <a:solidFill>
                  <a:srgbClr val="FF0000"/>
                </a:solidFill>
                <a:latin typeface="Eras Medium ITC" pitchFamily="34" charset="0"/>
              </a:rPr>
              <a:t>chemistry</a:t>
            </a:r>
          </a:p>
          <a:p>
            <a:pPr algn="just">
              <a:lnSpc>
                <a:spcPct val="150000"/>
              </a:lnSpc>
            </a:pPr>
            <a:r>
              <a:rPr lang="en-US" sz="2400" dirty="0">
                <a:latin typeface="Times New Roman" pitchFamily="18" charset="0"/>
                <a:cs typeface="Times New Roman" pitchFamily="18" charset="0"/>
              </a:rPr>
              <a:t>The study of water is known as </a:t>
            </a:r>
            <a:r>
              <a:rPr lang="en-US" sz="2400" b="1" dirty="0">
                <a:solidFill>
                  <a:srgbClr val="0070C0"/>
                </a:solidFill>
                <a:latin typeface="Times New Roman" pitchFamily="18" charset="0"/>
                <a:cs typeface="Times New Roman" pitchFamily="18" charset="0"/>
              </a:rPr>
              <a:t>hydrology </a:t>
            </a:r>
            <a:r>
              <a:rPr lang="en-US" sz="2400" dirty="0">
                <a:latin typeface="Times New Roman" pitchFamily="18" charset="0"/>
                <a:cs typeface="Times New Roman" pitchFamily="18" charset="0"/>
              </a:rPr>
              <a:t>and is divided into a number of subcategories.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About 97% of Earth’s water is found in the oceans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There is a strong connection between the hydrosphere, where water is found, and the lithosphere, which is that part of the geosphere accessible to water. </a:t>
            </a:r>
            <a:endParaRPr lang="en-US" sz="2400" dirty="0" smtClean="0">
              <a:latin typeface="Times New Roman" pitchFamily="18" charset="0"/>
              <a:cs typeface="Times New Roman" pitchFamily="18" charset="0"/>
            </a:endParaRPr>
          </a:p>
          <a:p>
            <a:pPr algn="just">
              <a:lnSpc>
                <a:spcPct val="150000"/>
              </a:lnSpc>
            </a:pPr>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3188231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pPr lvl="1" algn="ctr" rtl="0">
              <a:spcBef>
                <a:spcPct val="0"/>
              </a:spcBef>
            </a:pPr>
            <a:r>
              <a:rPr lang="en-US" sz="2800" dirty="0" smtClean="0">
                <a:solidFill>
                  <a:srgbClr val="FF0000"/>
                </a:solidFill>
                <a:latin typeface="Eras Medium ITC" pitchFamily="34" charset="0"/>
              </a:rPr>
              <a:t>2.2.The </a:t>
            </a:r>
            <a:r>
              <a:rPr lang="en-US" sz="2800" dirty="0">
                <a:solidFill>
                  <a:srgbClr val="FF0000"/>
                </a:solidFill>
                <a:latin typeface="Eras Medium ITC" pitchFamily="34" charset="0"/>
              </a:rPr>
              <a:t>Properties of water, a unique </a:t>
            </a:r>
            <a:r>
              <a:rPr lang="en-US" sz="2800" dirty="0" smtClean="0">
                <a:solidFill>
                  <a:srgbClr val="FF0000"/>
                </a:solidFill>
                <a:latin typeface="Eras Medium ITC" pitchFamily="34" charset="0"/>
              </a:rPr>
              <a:t>substance</a:t>
            </a:r>
            <a:endParaRPr lang="en-US" sz="54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46</a:t>
            </a:fld>
            <a:endParaRPr lang="en-US"/>
          </a:p>
        </p:txBody>
      </p:sp>
      <p:sp>
        <p:nvSpPr>
          <p:cNvPr id="3" name="Content Placeholder 2"/>
          <p:cNvSpPr>
            <a:spLocks noGrp="1"/>
          </p:cNvSpPr>
          <p:nvPr>
            <p:ph sz="quarter" idx="1"/>
          </p:nvPr>
        </p:nvSpPr>
        <p:spPr>
          <a:xfrm>
            <a:off x="228600" y="533400"/>
            <a:ext cx="8686800" cy="6096000"/>
          </a:xfrm>
        </p:spPr>
        <p:txBody>
          <a:bodyPr>
            <a:normAutofit/>
          </a:bodyPr>
          <a:lstStyle/>
          <a:p>
            <a:pPr>
              <a:lnSpc>
                <a:spcPct val="150000"/>
              </a:lnSpc>
            </a:pPr>
            <a:r>
              <a:rPr lang="en-US" sz="2400" dirty="0">
                <a:latin typeface="Times New Roman" pitchFamily="18" charset="0"/>
                <a:cs typeface="Times New Roman" pitchFamily="18" charset="0"/>
              </a:rPr>
              <a:t>Water has a number of unique properties that are essential to </a:t>
            </a:r>
            <a:r>
              <a:rPr lang="en-US" sz="2400" dirty="0" smtClean="0">
                <a:latin typeface="Times New Roman" pitchFamily="18" charset="0"/>
                <a:cs typeface="Times New Roman" pitchFamily="18" charset="0"/>
              </a:rPr>
              <a:t>life.</a:t>
            </a:r>
          </a:p>
          <a:p>
            <a:pPr>
              <a:lnSpc>
                <a:spcPct val="150000"/>
              </a:lnSpc>
            </a:pP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of the special characteristics of water include its </a:t>
            </a:r>
            <a:r>
              <a:rPr lang="en-US" sz="2400" dirty="0" smtClean="0">
                <a:latin typeface="Times New Roman" pitchFamily="18" charset="0"/>
                <a:cs typeface="Times New Roman" pitchFamily="18" charset="0"/>
              </a:rPr>
              <a:t>polar character</a:t>
            </a:r>
            <a:r>
              <a:rPr lang="en-US" sz="2400" dirty="0">
                <a:latin typeface="Times New Roman" pitchFamily="18" charset="0"/>
                <a:cs typeface="Times New Roman" pitchFamily="18" charset="0"/>
              </a:rPr>
              <a:t>, tendency to form hydrogen bonds, and ability to hydrate metal ions. </a:t>
            </a:r>
          </a:p>
          <a:p>
            <a:pPr>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71385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381000"/>
          </a:xfrm>
        </p:spPr>
        <p:txBody>
          <a:bodyPr>
            <a:noAutofit/>
          </a:bodyPr>
          <a:lstStyle/>
          <a:p>
            <a:r>
              <a:rPr lang="en-US" sz="2400" dirty="0" smtClean="0"/>
              <a:t>Table 2.1. properties of water </a:t>
            </a:r>
            <a:endParaRPr lang="en-US" sz="24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47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70982413"/>
              </p:ext>
            </p:extLst>
          </p:nvPr>
        </p:nvGraphicFramePr>
        <p:xfrm>
          <a:off x="533400" y="685800"/>
          <a:ext cx="8305800" cy="6546783"/>
        </p:xfrm>
        <a:graphic>
          <a:graphicData uri="http://schemas.openxmlformats.org/drawingml/2006/table">
            <a:tbl>
              <a:tblPr firstRow="1" firstCol="1" bandRow="1">
                <a:tableStyleId>{5940675A-B579-460E-94D1-54222C63F5DA}</a:tableStyleId>
              </a:tblPr>
              <a:tblGrid>
                <a:gridCol w="2530642"/>
                <a:gridCol w="5775158"/>
              </a:tblGrid>
              <a:tr h="312822">
                <a:tc>
                  <a:txBody>
                    <a:bodyPr/>
                    <a:lstStyle/>
                    <a:p>
                      <a:pPr marL="0" marR="0" algn="just">
                        <a:lnSpc>
                          <a:spcPct val="150000"/>
                        </a:lnSpc>
                        <a:spcBef>
                          <a:spcPts val="0"/>
                        </a:spcBef>
                        <a:spcAft>
                          <a:spcPts val="0"/>
                        </a:spcAft>
                      </a:pPr>
                      <a:r>
                        <a:rPr lang="en-US" sz="1600" dirty="0">
                          <a:effectLst/>
                        </a:rPr>
                        <a:t>Property </a:t>
                      </a:r>
                      <a:endParaRPr lang="en-US" sz="1600" dirty="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Effects and Significance </a:t>
                      </a:r>
                      <a:endParaRPr lang="en-US" sz="1600" dirty="0">
                        <a:effectLst/>
                        <a:latin typeface="Calibri"/>
                        <a:ea typeface="Calibri"/>
                        <a:cs typeface="Times New Roman"/>
                      </a:endParaRPr>
                    </a:p>
                  </a:txBody>
                  <a:tcPr marL="59552" marR="59552" marT="0" marB="0"/>
                </a:tc>
              </a:tr>
              <a:tr h="625642">
                <a:tc>
                  <a:txBody>
                    <a:bodyPr/>
                    <a:lstStyle/>
                    <a:p>
                      <a:pPr marL="0" marR="0" algn="just">
                        <a:lnSpc>
                          <a:spcPct val="150000"/>
                        </a:lnSpc>
                        <a:spcBef>
                          <a:spcPts val="0"/>
                        </a:spcBef>
                        <a:spcAft>
                          <a:spcPts val="0"/>
                        </a:spcAft>
                      </a:pPr>
                      <a:r>
                        <a:rPr lang="en-US" sz="1600" dirty="0">
                          <a:effectLst/>
                        </a:rPr>
                        <a:t>Excellent solvent</a:t>
                      </a:r>
                      <a:endParaRPr lang="en-US" sz="1600" dirty="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a:effectLst/>
                        </a:rPr>
                        <a:t>Transport of nutrients and waste products, making biological processes possible in an aqueous medium</a:t>
                      </a:r>
                      <a:endParaRPr lang="en-US" sz="1600">
                        <a:effectLst/>
                        <a:latin typeface="Calibri"/>
                        <a:ea typeface="Calibri"/>
                        <a:cs typeface="Times New Roman"/>
                      </a:endParaRPr>
                    </a:p>
                  </a:txBody>
                  <a:tcPr marL="59552" marR="59552" marT="0" marB="0"/>
                </a:tc>
              </a:tr>
              <a:tr h="625642">
                <a:tc>
                  <a:txBody>
                    <a:bodyPr/>
                    <a:lstStyle/>
                    <a:p>
                      <a:pPr marL="0" marR="0" algn="just">
                        <a:lnSpc>
                          <a:spcPct val="150000"/>
                        </a:lnSpc>
                        <a:spcBef>
                          <a:spcPts val="0"/>
                        </a:spcBef>
                        <a:spcAft>
                          <a:spcPts val="0"/>
                        </a:spcAft>
                      </a:pPr>
                      <a:r>
                        <a:rPr lang="en-US" sz="1600" dirty="0">
                          <a:effectLst/>
                        </a:rPr>
                        <a:t>Highest dielectric constant of any common liquid</a:t>
                      </a:r>
                      <a:endParaRPr lang="en-US" sz="1600" dirty="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High solubility of ionic substances and their ionization in solution</a:t>
                      </a:r>
                      <a:endParaRPr lang="en-US" sz="1600" dirty="0">
                        <a:effectLst/>
                        <a:latin typeface="Calibri"/>
                        <a:ea typeface="Calibri"/>
                        <a:cs typeface="Times New Roman"/>
                      </a:endParaRPr>
                    </a:p>
                  </a:txBody>
                  <a:tcPr marL="59552" marR="59552" marT="0" marB="0"/>
                </a:tc>
              </a:tr>
              <a:tr h="625642">
                <a:tc>
                  <a:txBody>
                    <a:bodyPr/>
                    <a:lstStyle/>
                    <a:p>
                      <a:pPr marL="0" marR="0" algn="just">
                        <a:lnSpc>
                          <a:spcPct val="150000"/>
                        </a:lnSpc>
                        <a:spcBef>
                          <a:spcPts val="0"/>
                        </a:spcBef>
                        <a:spcAft>
                          <a:spcPts val="0"/>
                        </a:spcAft>
                      </a:pPr>
                      <a:r>
                        <a:rPr lang="en-US" sz="1600" dirty="0">
                          <a:effectLst/>
                        </a:rPr>
                        <a:t>Higher surface tension than any other liquid</a:t>
                      </a:r>
                      <a:endParaRPr lang="en-US" sz="1600" dirty="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Controlling factor in physiology; governs drop and surface  phenomena</a:t>
                      </a:r>
                      <a:endParaRPr lang="en-US" sz="1600" dirty="0">
                        <a:effectLst/>
                        <a:latin typeface="Calibri"/>
                        <a:ea typeface="Calibri"/>
                        <a:cs typeface="Times New Roman"/>
                      </a:endParaRPr>
                    </a:p>
                  </a:txBody>
                  <a:tcPr marL="59552" marR="59552" marT="0" marB="0"/>
                </a:tc>
              </a:tr>
              <a:tr h="938463">
                <a:tc>
                  <a:txBody>
                    <a:bodyPr/>
                    <a:lstStyle/>
                    <a:p>
                      <a:pPr marL="0" marR="0" algn="just">
                        <a:lnSpc>
                          <a:spcPct val="150000"/>
                        </a:lnSpc>
                        <a:spcBef>
                          <a:spcPts val="0"/>
                        </a:spcBef>
                        <a:spcAft>
                          <a:spcPts val="0"/>
                        </a:spcAft>
                      </a:pPr>
                      <a:r>
                        <a:rPr lang="en-US" sz="1600">
                          <a:effectLst/>
                        </a:rPr>
                        <a:t>Transparent to visible and longer-wavelength fraction of ultraviolet light</a:t>
                      </a:r>
                      <a:endParaRPr lang="en-US" sz="160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Colorless, allowing light required for photosynthesis to reach considerable depths in bodies of water</a:t>
                      </a:r>
                      <a:endParaRPr lang="en-US" sz="1600" dirty="0">
                        <a:effectLst/>
                        <a:latin typeface="Calibri"/>
                        <a:ea typeface="Calibri"/>
                        <a:cs typeface="Times New Roman"/>
                      </a:endParaRPr>
                    </a:p>
                  </a:txBody>
                  <a:tcPr marL="59552" marR="59552" marT="0" marB="0"/>
                </a:tc>
              </a:tr>
              <a:tr h="625642">
                <a:tc>
                  <a:txBody>
                    <a:bodyPr/>
                    <a:lstStyle/>
                    <a:p>
                      <a:pPr marL="0" marR="0" algn="just">
                        <a:lnSpc>
                          <a:spcPct val="150000"/>
                        </a:lnSpc>
                        <a:spcBef>
                          <a:spcPts val="0"/>
                        </a:spcBef>
                        <a:spcAft>
                          <a:spcPts val="0"/>
                        </a:spcAft>
                      </a:pPr>
                      <a:r>
                        <a:rPr lang="en-US" sz="1600">
                          <a:effectLst/>
                        </a:rPr>
                        <a:t>Maximum density as a liquid at 4˚C</a:t>
                      </a:r>
                      <a:endParaRPr lang="en-US" sz="160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Ice floats; vertical circulation restricted in stratified bodies of water</a:t>
                      </a:r>
                      <a:endParaRPr lang="en-US" sz="1600" dirty="0">
                        <a:effectLst/>
                        <a:latin typeface="Calibri"/>
                        <a:ea typeface="Calibri"/>
                        <a:cs typeface="Times New Roman"/>
                      </a:endParaRPr>
                    </a:p>
                  </a:txBody>
                  <a:tcPr marL="59552" marR="59552" marT="0" marB="0"/>
                </a:tc>
              </a:tr>
              <a:tr h="625642">
                <a:tc>
                  <a:txBody>
                    <a:bodyPr/>
                    <a:lstStyle/>
                    <a:p>
                      <a:pPr marL="0" marR="0" algn="just">
                        <a:lnSpc>
                          <a:spcPct val="150000"/>
                        </a:lnSpc>
                        <a:spcBef>
                          <a:spcPts val="0"/>
                        </a:spcBef>
                        <a:spcAft>
                          <a:spcPts val="0"/>
                        </a:spcAft>
                      </a:pPr>
                      <a:r>
                        <a:rPr lang="en-US" sz="1600">
                          <a:effectLst/>
                        </a:rPr>
                        <a:t>Higher heat of evaporation than any other material</a:t>
                      </a:r>
                      <a:endParaRPr lang="en-US" sz="160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Determines transfer of heat and water molecules between the atmosphere and bodies of water</a:t>
                      </a:r>
                      <a:endParaRPr lang="en-US" sz="1600" dirty="0">
                        <a:effectLst/>
                        <a:latin typeface="Calibri"/>
                        <a:ea typeface="Calibri"/>
                        <a:cs typeface="Times New Roman"/>
                      </a:endParaRPr>
                    </a:p>
                  </a:txBody>
                  <a:tcPr marL="59552" marR="59552" marT="0" marB="0"/>
                </a:tc>
              </a:tr>
              <a:tr h="938463">
                <a:tc>
                  <a:txBody>
                    <a:bodyPr/>
                    <a:lstStyle/>
                    <a:p>
                      <a:pPr marL="0" marR="0" algn="just">
                        <a:lnSpc>
                          <a:spcPct val="150000"/>
                        </a:lnSpc>
                        <a:spcBef>
                          <a:spcPts val="0"/>
                        </a:spcBef>
                        <a:spcAft>
                          <a:spcPts val="0"/>
                        </a:spcAft>
                      </a:pPr>
                      <a:r>
                        <a:rPr lang="en-US" sz="1600">
                          <a:effectLst/>
                        </a:rPr>
                        <a:t>Higher latent heat of fusion than any other liquid except ammonia</a:t>
                      </a:r>
                      <a:endParaRPr lang="en-US" sz="160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Temperature stabilized at the freezing point of water</a:t>
                      </a:r>
                      <a:endParaRPr lang="en-US" sz="1600" dirty="0">
                        <a:effectLst/>
                        <a:latin typeface="Calibri"/>
                        <a:ea typeface="Calibri"/>
                        <a:cs typeface="Times New Roman"/>
                      </a:endParaRPr>
                    </a:p>
                  </a:txBody>
                  <a:tcPr marL="59552" marR="59552" marT="0" marB="0"/>
                </a:tc>
              </a:tr>
              <a:tr h="625642">
                <a:tc>
                  <a:txBody>
                    <a:bodyPr/>
                    <a:lstStyle/>
                    <a:p>
                      <a:pPr marL="0" marR="0" algn="just">
                        <a:lnSpc>
                          <a:spcPct val="150000"/>
                        </a:lnSpc>
                        <a:spcBef>
                          <a:spcPts val="0"/>
                        </a:spcBef>
                        <a:spcAft>
                          <a:spcPts val="0"/>
                        </a:spcAft>
                      </a:pPr>
                      <a:r>
                        <a:rPr lang="en-US" sz="1600">
                          <a:effectLst/>
                        </a:rPr>
                        <a:t>Higher heat capacity than any other liquid except ammonia</a:t>
                      </a:r>
                      <a:endParaRPr lang="en-US" sz="1600">
                        <a:effectLst/>
                        <a:latin typeface="Calibri"/>
                        <a:ea typeface="Calibri"/>
                        <a:cs typeface="Times New Roman"/>
                      </a:endParaRPr>
                    </a:p>
                  </a:txBody>
                  <a:tcPr marL="59552" marR="59552" marT="0" marB="0"/>
                </a:tc>
                <a:tc>
                  <a:txBody>
                    <a:bodyPr/>
                    <a:lstStyle/>
                    <a:p>
                      <a:pPr marL="0" marR="0" algn="just">
                        <a:lnSpc>
                          <a:spcPct val="150000"/>
                        </a:lnSpc>
                        <a:spcBef>
                          <a:spcPts val="0"/>
                        </a:spcBef>
                        <a:spcAft>
                          <a:spcPts val="0"/>
                        </a:spcAft>
                      </a:pPr>
                      <a:r>
                        <a:rPr lang="en-US" sz="1600" dirty="0">
                          <a:effectLst/>
                        </a:rPr>
                        <a:t>Stabilization of temperatures of organisms and geographical regions</a:t>
                      </a:r>
                      <a:endParaRPr lang="en-US" sz="1600" dirty="0">
                        <a:effectLst/>
                        <a:latin typeface="Calibri"/>
                        <a:ea typeface="Calibri"/>
                        <a:cs typeface="Times New Roman"/>
                      </a:endParaRPr>
                    </a:p>
                  </a:txBody>
                  <a:tcPr marL="59552" marR="59552" marT="0" marB="0"/>
                </a:tc>
              </a:tr>
            </a:tbl>
          </a:graphicData>
        </a:graphic>
      </p:graphicFrame>
    </p:spTree>
    <p:extLst>
      <p:ext uri="{BB962C8B-B14F-4D97-AF65-F5344CB8AC3E}">
        <p14:creationId xmlns:p14="http://schemas.microsoft.com/office/powerpoint/2010/main" val="1970062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48</a:t>
            </a:fld>
            <a:endParaRPr lang="en-US"/>
          </a:p>
        </p:txBody>
      </p:sp>
      <p:sp>
        <p:nvSpPr>
          <p:cNvPr id="3" name="Content Placeholder 2"/>
          <p:cNvSpPr>
            <a:spLocks noGrp="1"/>
          </p:cNvSpPr>
          <p:nvPr>
            <p:ph sz="quarter" idx="1"/>
          </p:nvPr>
        </p:nvSpPr>
        <p:spPr>
          <a:xfrm>
            <a:off x="228600" y="609600"/>
            <a:ext cx="8763000" cy="5943600"/>
          </a:xfrm>
        </p:spPr>
        <p:txBody>
          <a:bodyPr>
            <a:normAutofit/>
          </a:bodyPr>
          <a:lstStyle/>
          <a:p>
            <a:pPr algn="just"/>
            <a:r>
              <a:rPr lang="en-US" sz="2400" dirty="0">
                <a:latin typeface="Times New Roman" pitchFamily="18" charset="0"/>
                <a:cs typeface="Times New Roman" pitchFamily="18" charset="0"/>
              </a:rPr>
              <a:t>Water’s properties can best be understood by considering the structure and bonding of the water molecules: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water dipole maybe attracted to either positively or negatively charged ions.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xample</a:t>
            </a:r>
            <a:r>
              <a:rPr lang="en-US" sz="2400" dirty="0">
                <a:latin typeface="Times New Roman" pitchFamily="18" charset="0"/>
                <a:cs typeface="Times New Roman" pitchFamily="18" charset="0"/>
              </a:rPr>
              <a:t>, when </a:t>
            </a:r>
            <a:r>
              <a:rPr lang="en-US" sz="2400" dirty="0" err="1">
                <a:latin typeface="Times New Roman" pitchFamily="18" charset="0"/>
                <a:cs typeface="Times New Roman" pitchFamily="18" charset="0"/>
              </a:rPr>
              <a:t>NaCl</a:t>
            </a:r>
            <a:r>
              <a:rPr lang="en-US" sz="2400" dirty="0">
                <a:latin typeface="Times New Roman" pitchFamily="18" charset="0"/>
                <a:cs typeface="Times New Roman" pitchFamily="18" charset="0"/>
              </a:rPr>
              <a:t> dissolves in water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positive </a:t>
            </a:r>
            <a:r>
              <a:rPr lang="en-US" sz="2400" dirty="0" smtClean="0">
                <a:latin typeface="Times New Roman" pitchFamily="18" charset="0"/>
                <a:cs typeface="Times New Roman" pitchFamily="18" charset="0"/>
              </a:rPr>
              <a:t>Na</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are </a:t>
            </a:r>
            <a:r>
              <a:rPr lang="en-US" sz="2400" dirty="0">
                <a:latin typeface="Times New Roman" pitchFamily="18" charset="0"/>
                <a:cs typeface="Times New Roman" pitchFamily="18" charset="0"/>
              </a:rPr>
              <a:t>surrounded by water molecules with their negative ends pointed at the ions, and the </a:t>
            </a:r>
            <a:r>
              <a:rPr lang="en-US" sz="2400" dirty="0" err="1" smtClean="0">
                <a:latin typeface="Times New Roman" pitchFamily="18" charset="0"/>
                <a:cs typeface="Times New Roman" pitchFamily="18" charset="0"/>
              </a:rPr>
              <a:t>Cl</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are </a:t>
            </a:r>
            <a:r>
              <a:rPr lang="en-US" sz="2400" dirty="0">
                <a:latin typeface="Times New Roman" pitchFamily="18" charset="0"/>
                <a:cs typeface="Times New Roman" pitchFamily="18" charset="0"/>
              </a:rPr>
              <a:t>surrounded by water molecules with their positive ends pointing at the negative </a:t>
            </a:r>
            <a:r>
              <a:rPr lang="en-US" sz="2400" dirty="0" smtClean="0">
                <a:latin typeface="Times New Roman" pitchFamily="18" charset="0"/>
                <a:cs typeface="Times New Roman" pitchFamily="18" charset="0"/>
              </a:rPr>
              <a:t>ions.</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362200" y="1600200"/>
            <a:ext cx="1600200" cy="1066800"/>
          </a:xfrm>
          <a:prstGeom prst="rect">
            <a:avLst/>
          </a:prstGeom>
        </p:spPr>
      </p:pic>
      <p:pic>
        <p:nvPicPr>
          <p:cNvPr id="8" name="Picture 7"/>
          <p:cNvPicPr/>
          <p:nvPr/>
        </p:nvPicPr>
        <p:blipFill>
          <a:blip r:embed="rId3"/>
          <a:stretch>
            <a:fillRect/>
          </a:stretch>
        </p:blipFill>
        <p:spPr>
          <a:xfrm>
            <a:off x="2243137" y="5105400"/>
            <a:ext cx="3438525" cy="1485900"/>
          </a:xfrm>
          <a:prstGeom prst="rect">
            <a:avLst/>
          </a:prstGeom>
        </p:spPr>
      </p:pic>
    </p:spTree>
    <p:extLst>
      <p:ext uri="{BB962C8B-B14F-4D97-AF65-F5344CB8AC3E}">
        <p14:creationId xmlns:p14="http://schemas.microsoft.com/office/powerpoint/2010/main" val="28554338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49</a:t>
            </a:fld>
            <a:endParaRPr lang="en-US"/>
          </a:p>
        </p:txBody>
      </p:sp>
      <p:sp>
        <p:nvSpPr>
          <p:cNvPr id="3" name="Content Placeholder 2"/>
          <p:cNvSpPr>
            <a:spLocks noGrp="1"/>
          </p:cNvSpPr>
          <p:nvPr>
            <p:ph sz="quarter" idx="1"/>
          </p:nvPr>
        </p:nvSpPr>
        <p:spPr>
          <a:xfrm>
            <a:off x="228600" y="533400"/>
            <a:ext cx="8686800" cy="6172200"/>
          </a:xfrm>
        </p:spPr>
        <p:txBody>
          <a:bodyPr>
            <a:normAutofit/>
          </a:bodyPr>
          <a:lstStyle/>
          <a:p>
            <a:pPr algn="just">
              <a:lnSpc>
                <a:spcPct val="150000"/>
              </a:lnSpc>
            </a:pPr>
            <a:r>
              <a:rPr lang="en-US" sz="2400" dirty="0">
                <a:latin typeface="Times New Roman" pitchFamily="18" charset="0"/>
                <a:cs typeface="Times New Roman" pitchFamily="18" charset="0"/>
              </a:rPr>
              <a:t>Many minerals, some organic pollutants, </a:t>
            </a:r>
            <a:r>
              <a:rPr lang="en-US" sz="2400" dirty="0" err="1">
                <a:latin typeface="Times New Roman" pitchFamily="18" charset="0"/>
                <a:cs typeface="Times New Roman" pitchFamily="18" charset="0"/>
              </a:rPr>
              <a:t>proteinaceous</a:t>
            </a:r>
            <a:r>
              <a:rPr lang="en-US" sz="2400" dirty="0">
                <a:latin typeface="Times New Roman" pitchFamily="18" charset="0"/>
                <a:cs typeface="Times New Roman" pitchFamily="18" charset="0"/>
              </a:rPr>
              <a:t> materials, some algae, and some bacteria are suspended in water as very small particles.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Water has its maximum density at </a:t>
            </a:r>
            <a:r>
              <a:rPr lang="en-US" sz="2400" dirty="0">
                <a:solidFill>
                  <a:srgbClr val="0070C0"/>
                </a:solidFill>
                <a:latin typeface="Times New Roman" pitchFamily="18" charset="0"/>
                <a:cs typeface="Times New Roman" pitchFamily="18" charset="0"/>
              </a:rPr>
              <a:t>4˚C</a:t>
            </a:r>
            <a:r>
              <a:rPr lang="en-US" sz="2400" dirty="0">
                <a:latin typeface="Times New Roman" pitchFamily="18" charset="0"/>
                <a:cs typeface="Times New Roman" pitchFamily="18" charset="0"/>
              </a:rPr>
              <a:t>, a temperature above its freezing point.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5959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5</a:t>
            </a:fld>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1" y="1752600"/>
            <a:ext cx="4919662"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328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pPr lvl="1" algn="ctr" rtl="0">
              <a:spcBef>
                <a:spcPct val="0"/>
              </a:spcBef>
            </a:pPr>
            <a:r>
              <a:rPr lang="en-US" sz="2800" dirty="0" smtClean="0">
                <a:solidFill>
                  <a:srgbClr val="FF0000"/>
                </a:solidFill>
                <a:latin typeface="Eras Medium ITC" pitchFamily="34" charset="0"/>
              </a:rPr>
              <a:t>2.3. Water Quality</a:t>
            </a:r>
            <a:endParaRPr lang="en-US" sz="54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50</a:t>
            </a:fld>
            <a:endParaRPr lang="en-US"/>
          </a:p>
        </p:txBody>
      </p:sp>
      <p:sp>
        <p:nvSpPr>
          <p:cNvPr id="3" name="Content Placeholder 2"/>
          <p:cNvSpPr>
            <a:spLocks noGrp="1"/>
          </p:cNvSpPr>
          <p:nvPr>
            <p:ph sz="quarter" idx="1"/>
          </p:nvPr>
        </p:nvSpPr>
        <p:spPr>
          <a:xfrm>
            <a:off x="228600" y="609600"/>
            <a:ext cx="8686800" cy="6019800"/>
          </a:xfrm>
        </p:spPr>
        <p:txBody>
          <a:bodyPr>
            <a:noAutofit/>
          </a:bodyPr>
          <a:lstStyle/>
          <a:p>
            <a:pPr algn="just">
              <a:lnSpc>
                <a:spcPct val="150000"/>
              </a:lnSpc>
            </a:pPr>
            <a:r>
              <a:rPr lang="en-US" sz="2400" dirty="0">
                <a:latin typeface="Times New Roman" pitchFamily="18" charset="0"/>
                <a:cs typeface="Times New Roman" pitchFamily="18" charset="0"/>
              </a:rPr>
              <a:t>Liquid freshwater </a:t>
            </a:r>
            <a:r>
              <a:rPr lang="en-US" sz="2400" dirty="0" smtClean="0">
                <a:latin typeface="Times New Roman" pitchFamily="18" charset="0"/>
                <a:cs typeface="Times New Roman" pitchFamily="18" charset="0"/>
              </a:rPr>
              <a:t>exists </a:t>
            </a:r>
            <a:r>
              <a:rPr lang="en-US" sz="2400" dirty="0">
                <a:latin typeface="Times New Roman" pitchFamily="18" charset="0"/>
                <a:cs typeface="Times New Roman" pitchFamily="18" charset="0"/>
              </a:rPr>
              <a:t>on Earth either as surface water (lakes, rivers, streams, ponds, etc.) or as groundwater.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An aquifer is a layer of rock or soil capable of holding large amounts of water</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 significant difference between surface water and groundwater is the accumulation of sediments by the former.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tools </a:t>
            </a:r>
            <a:r>
              <a:rPr lang="en-US" sz="2400" dirty="0" smtClean="0">
                <a:latin typeface="Times New Roman" pitchFamily="18" charset="0"/>
                <a:cs typeface="Times New Roman" pitchFamily="18" charset="0"/>
              </a:rPr>
              <a:t>used  </a:t>
            </a:r>
            <a:r>
              <a:rPr lang="en-US" sz="2400" dirty="0">
                <a:latin typeface="Times New Roman" pitchFamily="18" charset="0"/>
                <a:cs typeface="Times New Roman" pitchFamily="18" charset="0"/>
              </a:rPr>
              <a:t>to  measure  water  quality </a:t>
            </a:r>
            <a:r>
              <a:rPr lang="en-US" sz="2400" dirty="0" smtClean="0">
                <a:latin typeface="Times New Roman" pitchFamily="18" charset="0"/>
                <a:cs typeface="Times New Roman" pitchFamily="18" charset="0"/>
              </a:rPr>
              <a:t>called  &lt;“indicators”.</a:t>
            </a:r>
          </a:p>
          <a:p>
            <a:pPr algn="just">
              <a:lnSpc>
                <a:spcPct val="150000"/>
              </a:lnSpc>
            </a:pPr>
            <a:r>
              <a:rPr lang="en-US" sz="2400" dirty="0">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quality  of  water  </a:t>
            </a:r>
            <a:r>
              <a:rPr lang="en-US" sz="2400" dirty="0">
                <a:latin typeface="Times New Roman" pitchFamily="18" charset="0"/>
                <a:cs typeface="Times New Roman" pitchFamily="18" charset="0"/>
              </a:rPr>
              <a:t>that  we  use  for  different  purposes  </a:t>
            </a:r>
            <a:r>
              <a:rPr lang="en-US" sz="2400" dirty="0" smtClean="0">
                <a:latin typeface="Times New Roman" pitchFamily="18" charset="0"/>
                <a:cs typeface="Times New Roman" pitchFamily="18" charset="0"/>
              </a:rPr>
              <a:t>can  </a:t>
            </a:r>
            <a:r>
              <a:rPr lang="en-US" sz="2400" dirty="0">
                <a:latin typeface="Times New Roman" pitchFamily="18" charset="0"/>
                <a:cs typeface="Times New Roman" pitchFamily="18" charset="0"/>
              </a:rPr>
              <a:t>be  evaluated  by  using </a:t>
            </a: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biological</a:t>
            </a:r>
            <a:r>
              <a:rPr lang="en-US" sz="2400" dirty="0">
                <a:solidFill>
                  <a:srgbClr val="0070C0"/>
                </a:solidFill>
                <a:latin typeface="Times New Roman" pitchFamily="18" charset="0"/>
                <a:cs typeface="Times New Roman" pitchFamily="18" charset="0"/>
              </a:rPr>
              <a:t>,  physical  and  chemical  </a:t>
            </a:r>
            <a:r>
              <a:rPr lang="en-US" sz="2400" dirty="0">
                <a:latin typeface="Times New Roman" pitchFamily="18" charset="0"/>
                <a:cs typeface="Times New Roman" pitchFamily="18" charset="0"/>
              </a:rPr>
              <a:t>parameters. </a:t>
            </a:r>
          </a:p>
        </p:txBody>
      </p:sp>
    </p:spTree>
    <p:extLst>
      <p:ext uri="{BB962C8B-B14F-4D97-AF65-F5344CB8AC3E}">
        <p14:creationId xmlns:p14="http://schemas.microsoft.com/office/powerpoint/2010/main" val="4252489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400" b="1" dirty="0">
                <a:solidFill>
                  <a:srgbClr val="FF0000"/>
                </a:solidFill>
                <a:latin typeface="Segoe Print" pitchFamily="2" charset="0"/>
              </a:rPr>
              <a:t>Physical Water Quality Parameters</a:t>
            </a: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51</a:t>
            </a:fld>
            <a:endParaRPr lang="en-US"/>
          </a:p>
        </p:txBody>
      </p:sp>
      <p:sp>
        <p:nvSpPr>
          <p:cNvPr id="3" name="Content Placeholder 2"/>
          <p:cNvSpPr>
            <a:spLocks noGrp="1"/>
          </p:cNvSpPr>
          <p:nvPr>
            <p:ph sz="quarter" idx="1"/>
          </p:nvPr>
        </p:nvSpPr>
        <p:spPr>
          <a:xfrm>
            <a:off x="228600" y="533400"/>
            <a:ext cx="8686800" cy="61722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Suspended  </a:t>
            </a:r>
            <a:r>
              <a:rPr lang="en-US" sz="2400" dirty="0">
                <a:latin typeface="Times New Roman" pitchFamily="18" charset="0"/>
                <a:cs typeface="Times New Roman" pitchFamily="18" charset="0"/>
              </a:rPr>
              <a:t>solids,  turbidity,  color,  taste  and  odor,  and  temperature  fall  in  </a:t>
            </a:r>
            <a:r>
              <a:rPr lang="en-US" sz="2400" dirty="0" smtClean="0">
                <a:latin typeface="Times New Roman" pitchFamily="18" charset="0"/>
                <a:cs typeface="Times New Roman" pitchFamily="18" charset="0"/>
              </a:rPr>
              <a:t>physical category</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b="1" dirty="0">
                <a:latin typeface="Times New Roman" pitchFamily="18" charset="0"/>
                <a:cs typeface="Times New Roman" pitchFamily="18" charset="0"/>
              </a:rPr>
              <a:t>Suspended solids - </a:t>
            </a:r>
            <a:r>
              <a:rPr lang="en-US" sz="2400" dirty="0">
                <a:latin typeface="Times New Roman" pitchFamily="18" charset="0"/>
                <a:cs typeface="Times New Roman" pitchFamily="18" charset="0"/>
              </a:rPr>
              <a:t>Sources and impacts </a:t>
            </a:r>
            <a:r>
              <a:rPr lang="en-US" sz="2400" dirty="0" smtClean="0">
                <a:latin typeface="Times New Roman" pitchFamily="18" charset="0"/>
                <a:cs typeface="Times New Roman" pitchFamily="18" charset="0"/>
              </a:rPr>
              <a:t>Solids  </a:t>
            </a:r>
            <a:r>
              <a:rPr lang="en-US" sz="2400" dirty="0">
                <a:latin typeface="Times New Roman" pitchFamily="18" charset="0"/>
                <a:cs typeface="Times New Roman" pitchFamily="18" charset="0"/>
              </a:rPr>
              <a:t>can  be  dispersed  in  water  in  both  suspended  and  dissolved  forms. </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dirty="0" smtClean="0">
                <a:latin typeface="Times New Roman" pitchFamily="18" charset="0"/>
                <a:cs typeface="Times New Roman" pitchFamily="18" charset="0"/>
              </a:rPr>
              <a:t>We can </a:t>
            </a:r>
            <a:r>
              <a:rPr lang="en-US" sz="2400" dirty="0" err="1" smtClean="0">
                <a:latin typeface="Times New Roman" pitchFamily="18" charset="0"/>
                <a:cs typeface="Times New Roman" pitchFamily="18" charset="0"/>
              </a:rPr>
              <a:t>classifiy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ss</a:t>
            </a:r>
            <a:r>
              <a:rPr lang="en-US" sz="2400" dirty="0" smtClean="0">
                <a:latin typeface="Times New Roman" pitchFamily="18" charset="0"/>
                <a:cs typeface="Times New Roman" pitchFamily="18" charset="0"/>
              </a:rPr>
              <a:t> in to two</a:t>
            </a:r>
          </a:p>
          <a:p>
            <a:pPr algn="just">
              <a:lnSpc>
                <a:spcPct val="150000"/>
              </a:lnSpc>
              <a:buFont typeface="Wingdings" pitchFamily="2" charset="2"/>
              <a:buChar char="Ø"/>
            </a:pPr>
            <a:r>
              <a:rPr lang="en-US" sz="2400" dirty="0" err="1" smtClean="0">
                <a:latin typeface="Times New Roman" pitchFamily="18" charset="0"/>
                <a:cs typeface="Times New Roman" pitchFamily="18" charset="0"/>
              </a:rPr>
              <a:t>Tss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tds</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Solids suspended in water may consist of </a:t>
            </a:r>
            <a:r>
              <a:rPr lang="en-US" sz="2400" dirty="0">
                <a:solidFill>
                  <a:srgbClr val="FF0000"/>
                </a:solidFill>
                <a:latin typeface="Times New Roman" pitchFamily="18" charset="0"/>
                <a:cs typeface="Times New Roman" pitchFamily="18" charset="0"/>
              </a:rPr>
              <a:t>inorganic substances </a:t>
            </a:r>
            <a:r>
              <a:rPr lang="en-US" sz="2400" dirty="0">
                <a:latin typeface="Times New Roman" pitchFamily="18" charset="0"/>
                <a:cs typeface="Times New Roman" pitchFamily="18" charset="0"/>
              </a:rPr>
              <a:t>such as  clay and silt or </a:t>
            </a:r>
            <a:r>
              <a:rPr lang="en-US" sz="2400" dirty="0">
                <a:solidFill>
                  <a:srgbClr val="FF0000"/>
                </a:solidFill>
                <a:latin typeface="Times New Roman" pitchFamily="18" charset="0"/>
                <a:cs typeface="Times New Roman" pitchFamily="18" charset="0"/>
              </a:rPr>
              <a:t>organic </a:t>
            </a:r>
            <a:r>
              <a:rPr lang="en-US" sz="2400" dirty="0" smtClean="0">
                <a:solidFill>
                  <a:srgbClr val="FF0000"/>
                </a:solidFill>
                <a:latin typeface="Times New Roman" pitchFamily="18" charset="0"/>
                <a:cs typeface="Times New Roman" pitchFamily="18" charset="0"/>
              </a:rPr>
              <a:t>particles </a:t>
            </a:r>
            <a:r>
              <a:rPr lang="en-US" sz="2400" dirty="0">
                <a:latin typeface="Times New Roman" pitchFamily="18" charset="0"/>
                <a:cs typeface="Times New Roman" pitchFamily="18" charset="0"/>
              </a:rPr>
              <a:t>such as plant fibers, algal and bacterial remains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Other suspended material may also result </a:t>
            </a:r>
            <a:r>
              <a:rPr lang="en-US" sz="2400" dirty="0" smtClean="0">
                <a:latin typeface="Times New Roman" pitchFamily="18" charset="0"/>
                <a:cs typeface="Times New Roman" pitchFamily="18" charset="0"/>
              </a:rPr>
              <a:t>from  </a:t>
            </a:r>
            <a:r>
              <a:rPr lang="en-US" sz="2400" dirty="0">
                <a:latin typeface="Times New Roman" pitchFamily="18" charset="0"/>
                <a:cs typeface="Times New Roman" pitchFamily="18" charset="0"/>
              </a:rPr>
              <a:t>human use  of the </a:t>
            </a:r>
            <a:r>
              <a:rPr lang="en-US" sz="2400" dirty="0" smtClean="0">
                <a:latin typeface="Times New Roman" pitchFamily="18" charset="0"/>
                <a:cs typeface="Times New Roman" pitchFamily="18" charset="0"/>
              </a:rPr>
              <a:t>water and industrial use.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48682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52</a:t>
            </a:fld>
            <a:endParaRPr lang="en-US"/>
          </a:p>
        </p:txBody>
      </p:sp>
      <p:sp>
        <p:nvSpPr>
          <p:cNvPr id="3" name="Content Placeholder 2"/>
          <p:cNvSpPr>
            <a:spLocks noGrp="1"/>
          </p:cNvSpPr>
          <p:nvPr>
            <p:ph sz="quarter" idx="1"/>
          </p:nvPr>
        </p:nvSpPr>
        <p:spPr>
          <a:xfrm>
            <a:off x="228600" y="533400"/>
            <a:ext cx="8610600" cy="6096000"/>
          </a:xfrm>
        </p:spPr>
        <p:txBody>
          <a:bodyPr>
            <a:normAutofit/>
          </a:bodyPr>
          <a:lstStyle/>
          <a:p>
            <a:pPr algn="just">
              <a:lnSpc>
                <a:spcPct val="150000"/>
              </a:lnSpc>
            </a:pPr>
            <a:r>
              <a:rPr lang="en-US" sz="2400" dirty="0">
                <a:latin typeface="Times New Roman" pitchFamily="18" charset="0"/>
                <a:cs typeface="Times New Roman" pitchFamily="18" charset="0"/>
              </a:rPr>
              <a:t>Suspended  materials  in  water  make  the  water  aesthetically  unpleasant  and  provide </a:t>
            </a:r>
            <a:r>
              <a:rPr lang="en-US" sz="2400" dirty="0" smtClean="0">
                <a:latin typeface="Times New Roman" pitchFamily="18" charset="0"/>
                <a:cs typeface="Times New Roman" pitchFamily="18" charset="0"/>
              </a:rPr>
              <a:t>adsorption </a:t>
            </a:r>
            <a:r>
              <a:rPr lang="en-US" sz="2400" dirty="0">
                <a:latin typeface="Times New Roman" pitchFamily="18" charset="0"/>
                <a:cs typeface="Times New Roman" pitchFamily="18" charset="0"/>
              </a:rPr>
              <a:t>sites for chemical and biological agents.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Biologically  active  (live)  suspended  solids  may </a:t>
            </a:r>
            <a:r>
              <a:rPr lang="en-US" sz="2400" dirty="0" smtClean="0">
                <a:latin typeface="Times New Roman" pitchFamily="18" charset="0"/>
                <a:cs typeface="Times New Roman" pitchFamily="18" charset="0"/>
              </a:rPr>
              <a:t>include </a:t>
            </a:r>
            <a:r>
              <a:rPr lang="en-US" sz="2400" dirty="0">
                <a:solidFill>
                  <a:srgbClr val="0070C0"/>
                </a:solidFill>
                <a:latin typeface="Times New Roman" pitchFamily="18" charset="0"/>
                <a:cs typeface="Times New Roman" pitchFamily="18" charset="0"/>
              </a:rPr>
              <a:t>disease causing</a:t>
            </a:r>
            <a:r>
              <a:rPr lang="en-US" sz="2400" dirty="0">
                <a:latin typeface="Times New Roman" pitchFamily="18" charset="0"/>
                <a:cs typeface="Times New Roman" pitchFamily="18" charset="0"/>
              </a:rPr>
              <a:t> organisms as well as organisms such as toxin-producing strains of </a:t>
            </a:r>
            <a:r>
              <a:rPr lang="en-US" sz="2400" dirty="0" smtClean="0">
                <a:latin typeface="Times New Roman" pitchFamily="18" charset="0"/>
                <a:cs typeface="Times New Roman" pitchFamily="18" charset="0"/>
              </a:rPr>
              <a:t>algae.</a:t>
            </a:r>
          </a:p>
          <a:p>
            <a:pPr algn="just">
              <a:lnSpc>
                <a:spcPct val="150000"/>
              </a:lnSpc>
            </a:pPr>
            <a:r>
              <a:rPr lang="en-US" sz="2400" dirty="0" smtClean="0">
                <a:latin typeface="Times New Roman" pitchFamily="18" charset="0"/>
                <a:cs typeface="Times New Roman" pitchFamily="18" charset="0"/>
              </a:rPr>
              <a:t>Suspended </a:t>
            </a:r>
            <a:r>
              <a:rPr lang="en-US" sz="2400" dirty="0">
                <a:latin typeface="Times New Roman" pitchFamily="18" charset="0"/>
                <a:cs typeface="Times New Roman" pitchFamily="18" charset="0"/>
              </a:rPr>
              <a:t>solids could be divided into filterable residues and non-filterable residues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EPA has set a maximum suspended-  solids standard of 30 mg/L for most </a:t>
            </a:r>
            <a:r>
              <a:rPr lang="en-US" sz="2400" dirty="0" smtClean="0">
                <a:latin typeface="Times New Roman" pitchFamily="18" charset="0"/>
                <a:cs typeface="Times New Roman" pitchFamily="18" charset="0"/>
              </a:rPr>
              <a:t>treated </a:t>
            </a:r>
            <a:r>
              <a:rPr lang="en-US" sz="2400" dirty="0">
                <a:latin typeface="Times New Roman" pitchFamily="18" charset="0"/>
                <a:cs typeface="Times New Roman" pitchFamily="18" charset="0"/>
              </a:rPr>
              <a:t>wastewater discharges</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2093849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53</a:t>
            </a:fld>
            <a:endParaRPr lang="en-US"/>
          </a:p>
        </p:txBody>
      </p:sp>
      <p:sp>
        <p:nvSpPr>
          <p:cNvPr id="3" name="Content Placeholder 2"/>
          <p:cNvSpPr>
            <a:spLocks noGrp="1"/>
          </p:cNvSpPr>
          <p:nvPr>
            <p:ph sz="quarter" idx="1"/>
          </p:nvPr>
        </p:nvSpPr>
        <p:spPr>
          <a:xfrm>
            <a:off x="152400" y="533400"/>
            <a:ext cx="8763000" cy="6096000"/>
          </a:xfrm>
        </p:spPr>
        <p:txBody>
          <a:bodyPr>
            <a:normAutofit fontScale="92500"/>
          </a:bodyPr>
          <a:lstStyle/>
          <a:p>
            <a:pPr algn="just">
              <a:lnSpc>
                <a:spcPct val="150000"/>
              </a:lnSpc>
              <a:buFont typeface="Wingdings" pitchFamily="2" charset="2"/>
              <a:buChar char="Ø"/>
            </a:pPr>
            <a:r>
              <a:rPr lang="en-US" sz="2400" b="1" dirty="0">
                <a:latin typeface="Times New Roman" pitchFamily="18" charset="0"/>
                <a:cs typeface="Times New Roman" pitchFamily="18" charset="0"/>
              </a:rPr>
              <a:t>Turbidity: </a:t>
            </a:r>
            <a:r>
              <a:rPr lang="en-US" sz="2400" dirty="0">
                <a:latin typeface="Times New Roman" pitchFamily="18" charset="0"/>
                <a:cs typeface="Times New Roman" pitchFamily="18" charset="0"/>
              </a:rPr>
              <a:t> is the measure of the extent to which light is either absorbed or scattered by suspended particles  in  water.</a:t>
            </a:r>
          </a:p>
          <a:p>
            <a:pPr algn="just">
              <a:lnSpc>
                <a:spcPct val="150000"/>
              </a:lnSpc>
            </a:pPr>
            <a:r>
              <a:rPr lang="en-US" sz="2400" dirty="0">
                <a:latin typeface="Times New Roman" pitchFamily="18" charset="0"/>
                <a:cs typeface="Times New Roman" pitchFamily="18" charset="0"/>
              </a:rPr>
              <a:t>Absorption  and  scattering  are  known  to  be  influenced  by  both  the  size  and surface  characteristics  of  the  suspended  material.</a:t>
            </a:r>
          </a:p>
          <a:p>
            <a:pPr algn="just">
              <a:lnSpc>
                <a:spcPct val="150000"/>
              </a:lnSpc>
            </a:pPr>
            <a:r>
              <a:rPr lang="en-US" sz="2400" dirty="0" smtClean="0">
                <a:latin typeface="Times New Roman" pitchFamily="18" charset="0"/>
                <a:cs typeface="Times New Roman" pitchFamily="18" charset="0"/>
              </a:rPr>
              <a:t>Therefore</a:t>
            </a:r>
            <a:r>
              <a:rPr lang="en-US" sz="2400" dirty="0">
                <a:latin typeface="Times New Roman" pitchFamily="18" charset="0"/>
                <a:cs typeface="Times New Roman" pitchFamily="18" charset="0"/>
              </a:rPr>
              <a:t>,  turbidity  cannot  be  a  direct </a:t>
            </a:r>
            <a:r>
              <a:rPr lang="en-US" sz="2400" dirty="0" smtClean="0">
                <a:latin typeface="Times New Roman" pitchFamily="18" charset="0"/>
                <a:cs typeface="Times New Roman" pitchFamily="18" charset="0"/>
              </a:rPr>
              <a:t>quantitative </a:t>
            </a:r>
            <a:r>
              <a:rPr lang="en-US" sz="2400" dirty="0">
                <a:latin typeface="Times New Roman" pitchFamily="18" charset="0"/>
                <a:cs typeface="Times New Roman" pitchFamily="18" charset="0"/>
              </a:rPr>
              <a:t>measure of suspended solids</a:t>
            </a:r>
            <a:r>
              <a:rPr lang="en-US" sz="2400" dirty="0" smtClean="0">
                <a:latin typeface="Times New Roman" pitchFamily="18" charset="0"/>
                <a:cs typeface="Times New Roman" pitchFamily="18" charset="0"/>
              </a:rPr>
              <a:t>. </a:t>
            </a:r>
          </a:p>
          <a:p>
            <a:pPr algn="just">
              <a:lnSpc>
                <a:spcPct val="150000"/>
              </a:lnSpc>
            </a:pPr>
            <a:r>
              <a:rPr lang="en-US" sz="2400" dirty="0">
                <a:latin typeface="Times New Roman" pitchFamily="18" charset="0"/>
                <a:cs typeface="Times New Roman" pitchFamily="18" charset="0"/>
              </a:rPr>
              <a:t>Turbidity in surface waters results from soil erosion</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Turbidity  </a:t>
            </a:r>
            <a:r>
              <a:rPr lang="en-US" sz="2400" dirty="0">
                <a:latin typeface="Times New Roman" pitchFamily="18" charset="0"/>
                <a:cs typeface="Times New Roman" pitchFamily="18" charset="0"/>
              </a:rPr>
              <a:t>makes  drinking  water  aesthetically  displeasing  and  the  colloidal  materials  associated </a:t>
            </a:r>
            <a:r>
              <a:rPr lang="en-US" sz="2400" dirty="0" smtClean="0">
                <a:latin typeface="Times New Roman" pitchFamily="18" charset="0"/>
                <a:cs typeface="Times New Roman" pitchFamily="18" charset="0"/>
              </a:rPr>
              <a:t>with </a:t>
            </a:r>
            <a:r>
              <a:rPr lang="en-US" sz="2400" dirty="0">
                <a:latin typeface="Times New Roman" pitchFamily="18" charset="0"/>
                <a:cs typeface="Times New Roman" pitchFamily="18" charset="0"/>
              </a:rPr>
              <a:t>turbidity provide adsorption sites for chemicals that  may be  </a:t>
            </a:r>
            <a:r>
              <a:rPr lang="en-US" sz="2400" dirty="0">
                <a:solidFill>
                  <a:srgbClr val="0070C0"/>
                </a:solidFill>
                <a:latin typeface="Times New Roman" pitchFamily="18" charset="0"/>
                <a:cs typeface="Times New Roman" pitchFamily="18" charset="0"/>
              </a:rPr>
              <a:t>harmful</a:t>
            </a:r>
            <a:r>
              <a:rPr lang="en-US" sz="2400" dirty="0">
                <a:latin typeface="Times New Roman" pitchFamily="18" charset="0"/>
                <a:cs typeface="Times New Roman" pitchFamily="18" charset="0"/>
              </a:rPr>
              <a:t>  or cause </a:t>
            </a:r>
            <a:r>
              <a:rPr lang="en-US" sz="2400" dirty="0">
                <a:solidFill>
                  <a:srgbClr val="0070C0"/>
                </a:solidFill>
                <a:latin typeface="Times New Roman" pitchFamily="18" charset="0"/>
                <a:cs typeface="Times New Roman" pitchFamily="18" charset="0"/>
              </a:rPr>
              <a:t>undesirable </a:t>
            </a:r>
            <a:r>
              <a:rPr lang="en-US" sz="2400" dirty="0" smtClean="0">
                <a:solidFill>
                  <a:srgbClr val="0070C0"/>
                </a:solidFill>
                <a:latin typeface="Times New Roman" pitchFamily="18" charset="0"/>
                <a:cs typeface="Times New Roman" pitchFamily="18" charset="0"/>
              </a:rPr>
              <a:t>tastes </a:t>
            </a:r>
            <a:r>
              <a:rPr lang="en-US" sz="2400" dirty="0">
                <a:latin typeface="Times New Roman" pitchFamily="18" charset="0"/>
                <a:cs typeface="Times New Roman" pitchFamily="18" charset="0"/>
              </a:rPr>
              <a:t>and </a:t>
            </a:r>
            <a:r>
              <a:rPr lang="en-US" sz="2400" dirty="0">
                <a:solidFill>
                  <a:srgbClr val="0070C0"/>
                </a:solidFill>
                <a:latin typeface="Times New Roman" pitchFamily="18" charset="0"/>
                <a:cs typeface="Times New Roman" pitchFamily="18" charset="0"/>
              </a:rPr>
              <a:t>odors</a:t>
            </a:r>
            <a:r>
              <a:rPr lang="en-US" sz="2400" dirty="0">
                <a:latin typeface="Times New Roman" pitchFamily="18" charset="0"/>
                <a:cs typeface="Times New Roman" pitchFamily="18" charset="0"/>
              </a:rPr>
              <a:t> and for biological organisms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may be harmful to health.</a:t>
            </a:r>
          </a:p>
        </p:txBody>
      </p:sp>
    </p:spTree>
    <p:extLst>
      <p:ext uri="{BB962C8B-B14F-4D97-AF65-F5344CB8AC3E}">
        <p14:creationId xmlns:p14="http://schemas.microsoft.com/office/powerpoint/2010/main" val="759335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54</a:t>
            </a:fld>
            <a:endParaRPr lang="en-US"/>
          </a:p>
        </p:txBody>
      </p:sp>
      <p:sp>
        <p:nvSpPr>
          <p:cNvPr id="3" name="Content Placeholder 2"/>
          <p:cNvSpPr>
            <a:spLocks noGrp="1"/>
          </p:cNvSpPr>
          <p:nvPr>
            <p:ph sz="quarter" idx="1"/>
          </p:nvPr>
        </p:nvSpPr>
        <p:spPr>
          <a:xfrm>
            <a:off x="152400" y="609600"/>
            <a:ext cx="8763000" cy="6096000"/>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Color: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ue </a:t>
            </a:r>
            <a:r>
              <a:rPr lang="en-US" sz="2400" dirty="0">
                <a:latin typeface="Times New Roman" pitchFamily="18" charset="0"/>
                <a:cs typeface="Times New Roman" pitchFamily="18" charset="0"/>
              </a:rPr>
              <a:t>to foreign materials (iron oxides cause reddish </a:t>
            </a:r>
            <a:r>
              <a:rPr lang="en-US" sz="2400" dirty="0" smtClean="0">
                <a:latin typeface="Times New Roman" pitchFamily="18" charset="0"/>
                <a:cs typeface="Times New Roman" pitchFamily="18" charset="0"/>
              </a:rPr>
              <a:t>water) </a:t>
            </a:r>
            <a:r>
              <a:rPr lang="en-US" sz="2400" dirty="0">
                <a:latin typeface="Times New Roman" pitchFamily="18" charset="0"/>
                <a:cs typeface="Times New Roman" pitchFamily="18" charset="0"/>
              </a:rPr>
              <a:t>natural water is often colored.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water </a:t>
            </a:r>
            <a:r>
              <a:rPr lang="en-US" sz="2400" dirty="0">
                <a:latin typeface="Times New Roman" pitchFamily="18" charset="0"/>
                <a:cs typeface="Times New Roman" pitchFamily="18" charset="0"/>
              </a:rPr>
              <a:t>coloration coming from filterable suspended matter is said to be  apparent color  and </a:t>
            </a:r>
            <a:r>
              <a:rPr lang="en-US" sz="2400" dirty="0" smtClean="0">
                <a:latin typeface="Times New Roman" pitchFamily="18" charset="0"/>
                <a:cs typeface="Times New Roman" pitchFamily="18" charset="0"/>
              </a:rPr>
              <a:t>that contributed  </a:t>
            </a:r>
            <a:r>
              <a:rPr lang="en-US" sz="2400" dirty="0">
                <a:latin typeface="Times New Roman" pitchFamily="18" charset="0"/>
                <a:cs typeface="Times New Roman" pitchFamily="18" charset="0"/>
              </a:rPr>
              <a:t>by  dissolved  solids,  which  remain  after  removal  of  filterable  suspended  matter,  is </a:t>
            </a:r>
            <a:r>
              <a:rPr lang="en-US" sz="2400" dirty="0" smtClean="0">
                <a:latin typeface="Times New Roman" pitchFamily="18" charset="0"/>
                <a:cs typeface="Times New Roman" pitchFamily="18" charset="0"/>
              </a:rPr>
              <a:t>known </a:t>
            </a:r>
            <a:r>
              <a:rPr lang="en-US" sz="2400" dirty="0">
                <a:latin typeface="Times New Roman" pitchFamily="18" charset="0"/>
                <a:cs typeface="Times New Roman" pitchFamily="18" charset="0"/>
              </a:rPr>
              <a:t>as true color</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olored </a:t>
            </a:r>
            <a:r>
              <a:rPr lang="en-US" sz="2400" dirty="0">
                <a:latin typeface="Times New Roman" pitchFamily="18" charset="0"/>
                <a:cs typeface="Times New Roman" pitchFamily="18" charset="0"/>
              </a:rPr>
              <a:t>water is less marketable both for domestic and industrial use.</a:t>
            </a:r>
          </a:p>
          <a:p>
            <a:pPr algn="just">
              <a:lnSpc>
                <a:spcPct val="150000"/>
              </a:lnSpc>
            </a:pPr>
            <a:r>
              <a:rPr lang="en-US" sz="2400" dirty="0" smtClean="0">
                <a:latin typeface="Times New Roman" pitchFamily="18" charset="0"/>
                <a:cs typeface="Times New Roman" pitchFamily="18" charset="0"/>
              </a:rPr>
              <a:t>Highly colored  </a:t>
            </a:r>
            <a:r>
              <a:rPr lang="en-US" sz="2400" dirty="0">
                <a:latin typeface="Times New Roman" pitchFamily="18" charset="0"/>
                <a:cs typeface="Times New Roman" pitchFamily="18" charset="0"/>
              </a:rPr>
              <a:t>water  is  </a:t>
            </a:r>
            <a:r>
              <a:rPr lang="en-US" sz="2400" dirty="0">
                <a:solidFill>
                  <a:srgbClr val="0070C0"/>
                </a:solidFill>
                <a:latin typeface="Times New Roman" pitchFamily="18" charset="0"/>
                <a:cs typeface="Times New Roman" pitchFamily="18" charset="0"/>
              </a:rPr>
              <a:t>unsuitable  for  laundering</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dyeing</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papermaking</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beverage  </a:t>
            </a:r>
            <a:r>
              <a:rPr lang="en-US" sz="2400" dirty="0" smtClean="0">
                <a:solidFill>
                  <a:srgbClr val="0070C0"/>
                </a:solidFill>
                <a:latin typeface="Times New Roman" pitchFamily="18" charset="0"/>
                <a:cs typeface="Times New Roman" pitchFamily="18" charset="0"/>
              </a:rPr>
              <a:t>manufacturing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dairy </a:t>
            </a:r>
            <a:r>
              <a:rPr lang="en-US" sz="2400" dirty="0">
                <a:latin typeface="Times New Roman" pitchFamily="18" charset="0"/>
                <a:cs typeface="Times New Roman" pitchFamily="18" charset="0"/>
              </a:rPr>
              <a:t>production. </a:t>
            </a:r>
          </a:p>
        </p:txBody>
      </p:sp>
    </p:spTree>
    <p:extLst>
      <p:ext uri="{BB962C8B-B14F-4D97-AF65-F5344CB8AC3E}">
        <p14:creationId xmlns:p14="http://schemas.microsoft.com/office/powerpoint/2010/main" val="1617052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dirty="0">
                <a:solidFill>
                  <a:srgbClr val="FF0000"/>
                </a:solidFill>
                <a:latin typeface="Eras Medium ITC" pitchFamily="34"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55</a:t>
            </a:fld>
            <a:endParaRPr lang="en-US"/>
          </a:p>
        </p:txBody>
      </p:sp>
      <p:sp>
        <p:nvSpPr>
          <p:cNvPr id="3" name="Content Placeholder 2"/>
          <p:cNvSpPr>
            <a:spLocks noGrp="1"/>
          </p:cNvSpPr>
          <p:nvPr>
            <p:ph sz="quarter" idx="1"/>
          </p:nvPr>
        </p:nvSpPr>
        <p:spPr>
          <a:xfrm>
            <a:off x="228600" y="609600"/>
            <a:ext cx="8686800" cy="6019800"/>
          </a:xfrm>
        </p:spPr>
        <p:txBody>
          <a:bodyPr>
            <a:normAutofit fontScale="92500" lnSpcReduction="20000"/>
          </a:bodyPr>
          <a:lstStyle/>
          <a:p>
            <a:pPr algn="just">
              <a:lnSpc>
                <a:spcPct val="150000"/>
              </a:lnSpc>
              <a:buFont typeface="Wingdings" pitchFamily="2" charset="2"/>
              <a:buChar char="Ø"/>
            </a:pPr>
            <a:r>
              <a:rPr lang="en-US" sz="2400" b="1" dirty="0">
                <a:latin typeface="Times New Roman" pitchFamily="18" charset="0"/>
                <a:cs typeface="Times New Roman" pitchFamily="18" charset="0"/>
              </a:rPr>
              <a:t>Taste and </a:t>
            </a:r>
            <a:r>
              <a:rPr lang="en-US" sz="2400" b="1" dirty="0" smtClean="0">
                <a:latin typeface="Times New Roman" pitchFamily="18" charset="0"/>
                <a:cs typeface="Times New Roman" pitchFamily="18" charset="0"/>
              </a:rPr>
              <a:t>odor:</a:t>
            </a:r>
            <a:r>
              <a:rPr lang="en-US" sz="2400" dirty="0">
                <a:latin typeface="Times New Roman" pitchFamily="18" charset="0"/>
                <a:cs typeface="Times New Roman" pitchFamily="18" charset="0"/>
              </a:rPr>
              <a:t>  Organic materials or, their biological decomposition, are known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produce both taste and odor problems in water.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Also</a:t>
            </a:r>
            <a:r>
              <a:rPr lang="en-US" sz="2400" dirty="0">
                <a:latin typeface="Times New Roman" pitchFamily="18" charset="0"/>
                <a:cs typeface="Times New Roman" pitchFamily="18" charset="0"/>
              </a:rPr>
              <a:t>, certain species of algae  secrete an oily </a:t>
            </a:r>
            <a:r>
              <a:rPr lang="en-US" sz="2400" dirty="0" smtClean="0">
                <a:latin typeface="Times New Roman" pitchFamily="18" charset="0"/>
                <a:cs typeface="Times New Roman" pitchFamily="18" charset="0"/>
              </a:rPr>
              <a:t>substance  </a:t>
            </a:r>
            <a:r>
              <a:rPr lang="en-US" sz="2400" dirty="0">
                <a:latin typeface="Times New Roman" pitchFamily="18" charset="0"/>
                <a:cs typeface="Times New Roman" pitchFamily="18" charset="0"/>
              </a:rPr>
              <a:t>that  may  result  in  both  taste  and  odor.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combination  of  two  or  more  substances </a:t>
            </a:r>
            <a:r>
              <a:rPr lang="en-US" sz="2400" dirty="0" smtClean="0">
                <a:latin typeface="Times New Roman" pitchFamily="18" charset="0"/>
                <a:cs typeface="Times New Roman" pitchFamily="18" charset="0"/>
              </a:rPr>
              <a:t>neither  </a:t>
            </a:r>
            <a:r>
              <a:rPr lang="en-US" sz="2400" dirty="0">
                <a:latin typeface="Times New Roman" pitchFamily="18" charset="0"/>
                <a:cs typeface="Times New Roman" pitchFamily="18" charset="0"/>
              </a:rPr>
              <a:t>of  which  would  produce  taste  or  odor  by  itself  may  sometimes  result  in  taste  or  odor </a:t>
            </a:r>
            <a:r>
              <a:rPr lang="en-US" sz="2400" dirty="0" smtClean="0">
                <a:latin typeface="Times New Roman" pitchFamily="18" charset="0"/>
                <a:cs typeface="Times New Roman" pitchFamily="18" charset="0"/>
              </a:rPr>
              <a:t>problems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b="1" dirty="0" smtClean="0">
                <a:solidFill>
                  <a:srgbClr val="0070C0"/>
                </a:solidFill>
                <a:latin typeface="Times New Roman" pitchFamily="18" charset="0"/>
                <a:cs typeface="Times New Roman" pitchFamily="18" charset="0"/>
              </a:rPr>
              <a:t>Alkaline </a:t>
            </a:r>
            <a:r>
              <a:rPr lang="en-US" sz="2400" b="1" dirty="0">
                <a:solidFill>
                  <a:srgbClr val="0070C0"/>
                </a:solidFill>
                <a:latin typeface="Times New Roman" pitchFamily="18" charset="0"/>
                <a:cs typeface="Times New Roman" pitchFamily="18" charset="0"/>
              </a:rPr>
              <a:t>mineral </a:t>
            </a:r>
            <a:r>
              <a:rPr lang="en-US" sz="2400" dirty="0">
                <a:solidFill>
                  <a:srgbClr val="0070C0"/>
                </a:solidFill>
                <a:latin typeface="Times New Roman" pitchFamily="18" charset="0"/>
                <a:cs typeface="Times New Roman" pitchFamily="18" charset="0"/>
              </a:rPr>
              <a:t>imparts a bitter taste to  water, while </a:t>
            </a:r>
            <a:r>
              <a:rPr lang="en-US" sz="2400" b="1" dirty="0">
                <a:solidFill>
                  <a:srgbClr val="0070C0"/>
                </a:solidFill>
                <a:latin typeface="Times New Roman" pitchFamily="18" charset="0"/>
                <a:cs typeface="Times New Roman" pitchFamily="18" charset="0"/>
              </a:rPr>
              <a:t>metallic salts</a:t>
            </a:r>
            <a:r>
              <a:rPr lang="en-US" sz="2400" dirty="0">
                <a:solidFill>
                  <a:srgbClr val="0070C0"/>
                </a:solidFill>
                <a:latin typeface="Times New Roman" pitchFamily="18" charset="0"/>
                <a:cs typeface="Times New Roman" pitchFamily="18" charset="0"/>
              </a:rPr>
              <a:t> may give a salty or </a:t>
            </a:r>
            <a:r>
              <a:rPr lang="en-US" sz="2400" dirty="0" smtClean="0">
                <a:solidFill>
                  <a:srgbClr val="0070C0"/>
                </a:solidFill>
                <a:latin typeface="Times New Roman" pitchFamily="18" charset="0"/>
                <a:cs typeface="Times New Roman" pitchFamily="18" charset="0"/>
              </a:rPr>
              <a:t>bitter taste</a:t>
            </a:r>
            <a:r>
              <a:rPr lang="en-US" sz="2400" dirty="0" smtClean="0">
                <a:latin typeface="Times New Roman" pitchFamily="18" charset="0"/>
                <a:cs typeface="Times New Roman" pitchFamily="18" charset="0"/>
              </a:rPr>
              <a:t>. </a:t>
            </a:r>
          </a:p>
          <a:p>
            <a:pPr algn="just">
              <a:lnSpc>
                <a:spcPct val="150000"/>
              </a:lnSpc>
            </a:pPr>
            <a:r>
              <a:rPr lang="en-US" sz="2400" dirty="0" smtClean="0">
                <a:latin typeface="Times New Roman" pitchFamily="18" charset="0"/>
                <a:cs typeface="Times New Roman" pitchFamily="18" charset="0"/>
              </a:rPr>
              <a:t>Taste </a:t>
            </a:r>
            <a:r>
              <a:rPr lang="en-US" sz="2400" dirty="0">
                <a:latin typeface="Times New Roman" pitchFamily="18" charset="0"/>
                <a:cs typeface="Times New Roman" pitchFamily="18" charset="0"/>
              </a:rPr>
              <a:t>and odor make water aesthetically displeasing to consumers.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of the substances that </a:t>
            </a:r>
            <a:r>
              <a:rPr lang="en-US" sz="2400" dirty="0" smtClean="0">
                <a:latin typeface="Times New Roman" pitchFamily="18" charset="0"/>
                <a:cs typeface="Times New Roman" pitchFamily="18" charset="0"/>
              </a:rPr>
              <a:t>impart </a:t>
            </a:r>
            <a:r>
              <a:rPr lang="en-US" sz="2400" dirty="0">
                <a:latin typeface="Times New Roman" pitchFamily="18" charset="0"/>
                <a:cs typeface="Times New Roman" pitchFamily="18" charset="0"/>
              </a:rPr>
              <a:t>bad taste and odor may be </a:t>
            </a:r>
            <a:r>
              <a:rPr lang="en-US" sz="2400" b="1" dirty="0">
                <a:solidFill>
                  <a:srgbClr val="0070C0"/>
                </a:solidFill>
                <a:latin typeface="Times New Roman" pitchFamily="18" charset="0"/>
                <a:cs typeface="Times New Roman" pitchFamily="18" charset="0"/>
              </a:rPr>
              <a:t>carcinogenic</a:t>
            </a:r>
            <a:r>
              <a:rPr lang="en-US" sz="2400"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58187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56</a:t>
            </a:fld>
            <a:endParaRPr lang="en-US"/>
          </a:p>
        </p:txBody>
      </p:sp>
      <p:sp>
        <p:nvSpPr>
          <p:cNvPr id="3" name="Content Placeholder 2"/>
          <p:cNvSpPr>
            <a:spLocks noGrp="1"/>
          </p:cNvSpPr>
          <p:nvPr>
            <p:ph sz="quarter" idx="1"/>
          </p:nvPr>
        </p:nvSpPr>
        <p:spPr>
          <a:xfrm>
            <a:off x="228600" y="609600"/>
            <a:ext cx="8686800" cy="6096000"/>
          </a:xfrm>
        </p:spPr>
        <p:txBody>
          <a:bodyPr>
            <a:normAutofit/>
          </a:bodyPr>
          <a:lstStyle/>
          <a:p>
            <a:pPr algn="just">
              <a:lnSpc>
                <a:spcPct val="150000"/>
              </a:lnSpc>
              <a:buFont typeface="Wingdings" pitchFamily="2" charset="2"/>
              <a:buChar char="Ø"/>
            </a:pPr>
            <a:r>
              <a:rPr lang="en-US" sz="2400" b="1" dirty="0" smtClean="0">
                <a:latin typeface="Times New Roman" pitchFamily="18" charset="0"/>
                <a:cs typeface="Times New Roman" pitchFamily="18" charset="0"/>
              </a:rPr>
              <a:t>Temperature: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used  as  a  parameter  to  evaluate  potable  water  or  wastewater  directly.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temperature </a:t>
            </a:r>
            <a:r>
              <a:rPr lang="en-US" sz="2400" dirty="0">
                <a:latin typeface="Times New Roman" pitchFamily="18" charset="0"/>
                <a:cs typeface="Times New Roman" pitchFamily="18" charset="0"/>
              </a:rPr>
              <a:t>of surface waters governs to a large  extent the </a:t>
            </a:r>
            <a:r>
              <a:rPr lang="en-US" sz="2400" dirty="0" smtClean="0">
                <a:latin typeface="Times New Roman" pitchFamily="18" charset="0"/>
                <a:cs typeface="Times New Roman" pitchFamily="18" charset="0"/>
              </a:rPr>
              <a:t>biological </a:t>
            </a:r>
            <a:r>
              <a:rPr lang="en-US" sz="2400" dirty="0">
                <a:latin typeface="Times New Roman" pitchFamily="18" charset="0"/>
                <a:cs typeface="Times New Roman" pitchFamily="18" charset="0"/>
              </a:rPr>
              <a:t>species present and their </a:t>
            </a:r>
            <a:r>
              <a:rPr lang="en-US" sz="2400" dirty="0" smtClean="0">
                <a:latin typeface="Times New Roman" pitchFamily="18" charset="0"/>
                <a:cs typeface="Times New Roman" pitchFamily="18" charset="0"/>
              </a:rPr>
              <a:t>rates </a:t>
            </a:r>
            <a:r>
              <a:rPr lang="en-US" sz="2400" dirty="0">
                <a:latin typeface="Times New Roman" pitchFamily="18" charset="0"/>
                <a:cs typeface="Times New Roman" pitchFamily="18" charset="0"/>
              </a:rPr>
              <a:t>of activity.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also influences most chemical reactions that occur in natural water system the </a:t>
            </a:r>
            <a:r>
              <a:rPr lang="en-US" sz="2400" dirty="0" smtClean="0">
                <a:latin typeface="Times New Roman" pitchFamily="18" charset="0"/>
                <a:cs typeface="Times New Roman" pitchFamily="18" charset="0"/>
              </a:rPr>
              <a:t>solubility  </a:t>
            </a:r>
            <a:r>
              <a:rPr lang="en-US" sz="2400" dirty="0">
                <a:latin typeface="Times New Roman" pitchFamily="18" charset="0"/>
                <a:cs typeface="Times New Roman" pitchFamily="18" charset="0"/>
              </a:rPr>
              <a:t>of  gases  in  water.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hallow  </a:t>
            </a:r>
            <a:r>
              <a:rPr lang="en-US" sz="2400" dirty="0">
                <a:latin typeface="Times New Roman" pitchFamily="18" charset="0"/>
                <a:cs typeface="Times New Roman" pitchFamily="18" charset="0"/>
              </a:rPr>
              <a:t>bodies  of  water  are  more  affected  by  ambient </a:t>
            </a:r>
            <a:r>
              <a:rPr lang="en-US" sz="2400" dirty="0" smtClean="0">
                <a:latin typeface="Times New Roman" pitchFamily="18" charset="0"/>
                <a:cs typeface="Times New Roman" pitchFamily="18" charset="0"/>
              </a:rPr>
              <a:t>temperatures than </a:t>
            </a:r>
            <a:r>
              <a:rPr lang="en-US" sz="2400" dirty="0">
                <a:latin typeface="Times New Roman" pitchFamily="18" charset="0"/>
                <a:cs typeface="Times New Roman" pitchFamily="18" charset="0"/>
              </a:rPr>
              <a:t>are deeper bodies.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Algal growth is often accelerated in </a:t>
            </a:r>
            <a:r>
              <a:rPr lang="en-US" sz="2400" dirty="0" smtClean="0">
                <a:latin typeface="Times New Roman" pitchFamily="18" charset="0"/>
                <a:cs typeface="Times New Roman" pitchFamily="18" charset="0"/>
              </a:rPr>
              <a:t>warm </a:t>
            </a:r>
            <a:r>
              <a:rPr lang="en-US" sz="2400" dirty="0">
                <a:latin typeface="Times New Roman" pitchFamily="18" charset="0"/>
                <a:cs typeface="Times New Roman" pitchFamily="18" charset="0"/>
              </a:rPr>
              <a:t>water and can become a problem when cells cluster into algae mats.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20341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57</a:t>
            </a:fld>
            <a:endParaRPr lang="en-US"/>
          </a:p>
        </p:txBody>
      </p:sp>
      <p:sp>
        <p:nvSpPr>
          <p:cNvPr id="3" name="Content Placeholder 2"/>
          <p:cNvSpPr>
            <a:spLocks noGrp="1"/>
          </p:cNvSpPr>
          <p:nvPr>
            <p:ph sz="quarter" idx="1"/>
          </p:nvPr>
        </p:nvSpPr>
        <p:spPr>
          <a:xfrm>
            <a:off x="228600" y="609600"/>
            <a:ext cx="8686800" cy="6019800"/>
          </a:xfrm>
        </p:spPr>
        <p:txBody>
          <a:bodyPr>
            <a:normAutofit/>
          </a:bodyPr>
          <a:lstStyle/>
          <a:p>
            <a:pPr algn="just">
              <a:lnSpc>
                <a:spcPct val="150000"/>
              </a:lnSpc>
            </a:pPr>
            <a:r>
              <a:rPr lang="en-US" sz="2400" dirty="0" smtClean="0">
                <a:latin typeface="Times New Roman" pitchFamily="18" charset="0"/>
                <a:cs typeface="Times New Roman" pitchFamily="18" charset="0"/>
              </a:rPr>
              <a:t>Game </a:t>
            </a:r>
            <a:r>
              <a:rPr lang="en-US" sz="2400" dirty="0">
                <a:latin typeface="Times New Roman" pitchFamily="18" charset="0"/>
                <a:cs typeface="Times New Roman" pitchFamily="18" charset="0"/>
              </a:rPr>
              <a:t>fish </a:t>
            </a:r>
            <a:r>
              <a:rPr lang="en-US" sz="2400" dirty="0" smtClean="0">
                <a:latin typeface="Times New Roman" pitchFamily="18" charset="0"/>
                <a:cs typeface="Times New Roman" pitchFamily="18" charset="0"/>
              </a:rPr>
              <a:t> requires </a:t>
            </a:r>
            <a:r>
              <a:rPr lang="en-US" sz="2400" dirty="0">
                <a:latin typeface="Times New Roman" pitchFamily="18" charset="0"/>
                <a:cs typeface="Times New Roman" pitchFamily="18" charset="0"/>
              </a:rPr>
              <a:t>cooler </a:t>
            </a:r>
            <a:r>
              <a:rPr lang="en-US" sz="2400" dirty="0" smtClean="0">
                <a:latin typeface="Times New Roman" pitchFamily="18" charset="0"/>
                <a:cs typeface="Times New Roman" pitchFamily="18" charset="0"/>
              </a:rPr>
              <a:t>temperatures </a:t>
            </a:r>
            <a:r>
              <a:rPr lang="en-US" sz="2400" dirty="0">
                <a:latin typeface="Times New Roman" pitchFamily="18" charset="0"/>
                <a:cs typeface="Times New Roman" pitchFamily="18" charset="0"/>
              </a:rPr>
              <a:t>and higher dissolved-oxygen levels</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Most </a:t>
            </a:r>
            <a:r>
              <a:rPr lang="en-US" sz="2400" dirty="0">
                <a:solidFill>
                  <a:srgbClr val="FF0000"/>
                </a:solidFill>
                <a:latin typeface="Times New Roman" pitchFamily="18" charset="0"/>
                <a:cs typeface="Times New Roman" pitchFamily="18" charset="0"/>
              </a:rPr>
              <a:t>chemical </a:t>
            </a:r>
            <a:r>
              <a:rPr lang="en-US" sz="2400" dirty="0" smtClean="0">
                <a:solidFill>
                  <a:srgbClr val="FF0000"/>
                </a:solidFill>
                <a:latin typeface="Times New Roman" pitchFamily="18" charset="0"/>
                <a:cs typeface="Times New Roman" pitchFamily="18" charset="0"/>
              </a:rPr>
              <a:t>reactions  </a:t>
            </a:r>
            <a:r>
              <a:rPr lang="en-US" sz="2400" dirty="0">
                <a:latin typeface="Times New Roman" pitchFamily="18" charset="0"/>
                <a:cs typeface="Times New Roman" pitchFamily="18" charset="0"/>
              </a:rPr>
              <a:t>involving  </a:t>
            </a:r>
            <a:r>
              <a:rPr lang="en-US" sz="2400" dirty="0" smtClean="0">
                <a:latin typeface="Times New Roman" pitchFamily="18" charset="0"/>
                <a:cs typeface="Times New Roman" pitchFamily="18" charset="0"/>
              </a:rPr>
              <a:t>solids  </a:t>
            </a:r>
            <a:r>
              <a:rPr lang="en-US" sz="2400" dirty="0">
                <a:latin typeface="Times New Roman" pitchFamily="18" charset="0"/>
                <a:cs typeface="Times New Roman" pitchFamily="18" charset="0"/>
              </a:rPr>
              <a:t>are  </a:t>
            </a:r>
            <a:r>
              <a:rPr lang="en-US" sz="2400" dirty="0">
                <a:solidFill>
                  <a:srgbClr val="FF0000"/>
                </a:solidFill>
                <a:latin typeface="Times New Roman" pitchFamily="18" charset="0"/>
                <a:cs typeface="Times New Roman" pitchFamily="18" charset="0"/>
              </a:rPr>
              <a:t>accelerated</a:t>
            </a:r>
            <a:r>
              <a:rPr lang="en-US" sz="2400" dirty="0">
                <a:latin typeface="Times New Roman" pitchFamily="18" charset="0"/>
                <a:cs typeface="Times New Roman" pitchFamily="18" charset="0"/>
              </a:rPr>
              <a:t>  by  an  increase  in  temperature.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solubility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gases decreases </a:t>
            </a:r>
            <a:r>
              <a:rPr lang="en-US" sz="2400" dirty="0">
                <a:latin typeface="Times New Roman" pitchFamily="18" charset="0"/>
                <a:cs typeface="Times New Roman" pitchFamily="18" charset="0"/>
              </a:rPr>
              <a:t>at elevated </a:t>
            </a:r>
            <a:r>
              <a:rPr lang="en-US" sz="2400" dirty="0" smtClean="0">
                <a:latin typeface="Times New Roman" pitchFamily="18" charset="0"/>
                <a:cs typeface="Times New Roman" pitchFamily="18" charset="0"/>
              </a:rPr>
              <a:t>temperatures and thus the  </a:t>
            </a:r>
            <a:r>
              <a:rPr lang="en-US" sz="2400" dirty="0">
                <a:latin typeface="Times New Roman" pitchFamily="18" charset="0"/>
                <a:cs typeface="Times New Roman" pitchFamily="18" charset="0"/>
              </a:rPr>
              <a:t>level  of  dissolved  oxygen  </a:t>
            </a:r>
            <a:r>
              <a:rPr lang="en-US" sz="2400" dirty="0" smtClean="0">
                <a:latin typeface="Times New Roman" pitchFamily="18" charset="0"/>
                <a:cs typeface="Times New Roman" pitchFamily="18" charset="0"/>
              </a:rPr>
              <a:t>will  </a:t>
            </a:r>
            <a:r>
              <a:rPr lang="en-US" sz="2400" dirty="0">
                <a:latin typeface="Times New Roman" pitchFamily="18" charset="0"/>
                <a:cs typeface="Times New Roman" pitchFamily="18" charset="0"/>
              </a:rPr>
              <a:t>decrease.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undesirable  situation  since </a:t>
            </a:r>
            <a:r>
              <a:rPr lang="en-US" sz="2400" dirty="0" smtClean="0">
                <a:latin typeface="Times New Roman" pitchFamily="18" charset="0"/>
                <a:cs typeface="Times New Roman" pitchFamily="18" charset="0"/>
              </a:rPr>
              <a:t>biological </a:t>
            </a:r>
            <a:r>
              <a:rPr lang="en-US" sz="2400" dirty="0">
                <a:latin typeface="Times New Roman" pitchFamily="18" charset="0"/>
                <a:cs typeface="Times New Roman" pitchFamily="18" charset="0"/>
              </a:rPr>
              <a:t>oxidation of organics in streams is dependent on adequate supply dissolved oxygen</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8360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400" b="1" dirty="0">
                <a:solidFill>
                  <a:srgbClr val="FF0000"/>
                </a:solidFill>
                <a:latin typeface="Segoe Print" pitchFamily="2" charset="0"/>
              </a:rPr>
              <a:t>Chemical water quality parameters</a:t>
            </a: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dirty="0"/>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58</a:t>
            </a:fld>
            <a:endParaRPr lang="en-US"/>
          </a:p>
        </p:txBody>
      </p:sp>
      <p:sp>
        <p:nvSpPr>
          <p:cNvPr id="3" name="Content Placeholder 2"/>
          <p:cNvSpPr>
            <a:spLocks noGrp="1"/>
          </p:cNvSpPr>
          <p:nvPr>
            <p:ph sz="quarter" idx="1"/>
          </p:nvPr>
        </p:nvSpPr>
        <p:spPr>
          <a:xfrm>
            <a:off x="228600" y="533400"/>
            <a:ext cx="8686800" cy="6096000"/>
          </a:xfrm>
        </p:spPr>
        <p:txBody>
          <a:bodyPr>
            <a:noAutofit/>
          </a:bodyPr>
          <a:lstStyle/>
          <a:p>
            <a:pPr marL="0" indent="0" algn="just">
              <a:lnSpc>
                <a:spcPct val="150000"/>
              </a:lnSpc>
              <a:buNone/>
            </a:pPr>
            <a:r>
              <a:rPr lang="en-US" sz="2400" dirty="0">
                <a:latin typeface="Times New Roman" pitchFamily="18" charset="0"/>
                <a:cs typeface="Times New Roman" pitchFamily="18" charset="0"/>
              </a:rPr>
              <a:t>Total dissolved solids, </a:t>
            </a:r>
            <a:r>
              <a:rPr lang="en-US" sz="2400" dirty="0" smtClean="0">
                <a:latin typeface="Times New Roman" pitchFamily="18" charset="0"/>
                <a:cs typeface="Times New Roman" pitchFamily="18" charset="0"/>
              </a:rPr>
              <a:t>alkalinity, </a:t>
            </a:r>
            <a:r>
              <a:rPr lang="en-US" sz="2400" dirty="0">
                <a:latin typeface="Times New Roman" pitchFamily="18" charset="0"/>
                <a:cs typeface="Times New Roman" pitchFamily="18" charset="0"/>
              </a:rPr>
              <a:t>hardness, fluorides, metals, organics and </a:t>
            </a:r>
            <a:r>
              <a:rPr lang="en-US" sz="2400" dirty="0" smtClean="0">
                <a:latin typeface="Times New Roman" pitchFamily="18" charset="0"/>
                <a:cs typeface="Times New Roman" pitchFamily="18" charset="0"/>
              </a:rPr>
              <a:t>nutrients </a:t>
            </a:r>
            <a:r>
              <a:rPr lang="en-US" sz="2400" dirty="0">
                <a:latin typeface="Times New Roman" pitchFamily="18" charset="0"/>
                <a:cs typeface="Times New Roman" pitchFamily="18" charset="0"/>
              </a:rPr>
              <a:t>are chemical parameters </a:t>
            </a:r>
            <a:r>
              <a:rPr lang="en-US" sz="2400" dirty="0" smtClean="0">
                <a:latin typeface="Times New Roman" pitchFamily="18" charset="0"/>
                <a:cs typeface="Times New Roman" pitchFamily="18" charset="0"/>
              </a:rPr>
              <a:t>water </a:t>
            </a:r>
            <a:r>
              <a:rPr lang="en-US" sz="2400" dirty="0">
                <a:latin typeface="Times New Roman" pitchFamily="18" charset="0"/>
                <a:cs typeface="Times New Roman" pitchFamily="18" charset="0"/>
              </a:rPr>
              <a:t>quality management</a:t>
            </a:r>
            <a:r>
              <a:rPr lang="en-US" sz="2400" dirty="0" smtClean="0">
                <a:latin typeface="Times New Roman" pitchFamily="18" charset="0"/>
                <a:cs typeface="Times New Roman" pitchFamily="18" charset="0"/>
              </a:rPr>
              <a:t>.</a:t>
            </a:r>
          </a:p>
          <a:p>
            <a:pPr algn="just">
              <a:lnSpc>
                <a:spcPct val="150000"/>
              </a:lnSpc>
              <a:buFont typeface="Wingdings" pitchFamily="2" charset="2"/>
              <a:buChar char="Ø"/>
            </a:pPr>
            <a:r>
              <a:rPr lang="en-US" sz="2400" b="1" dirty="0">
                <a:latin typeface="Times New Roman" pitchFamily="18" charset="0"/>
                <a:cs typeface="Times New Roman" pitchFamily="18" charset="0"/>
              </a:rPr>
              <a:t>Dissolved Oxygen (DO</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essential  for  the  survival  and  propagation  of  aquatic  </a:t>
            </a:r>
            <a:r>
              <a:rPr lang="en-US" sz="2400" dirty="0" smtClean="0">
                <a:latin typeface="Times New Roman" pitchFamily="18" charset="0"/>
                <a:cs typeface="Times New Roman" pitchFamily="18" charset="0"/>
              </a:rPr>
              <a:t>organisms  and  it may declined by different pollutants.  </a:t>
            </a:r>
          </a:p>
          <a:p>
            <a:pPr algn="just">
              <a:lnSpc>
                <a:spcPct val="150000"/>
              </a:lnSpc>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the  amount  of </a:t>
            </a:r>
            <a:r>
              <a:rPr lang="en-US" sz="2400" dirty="0" smtClean="0">
                <a:latin typeface="Times New Roman" pitchFamily="18" charset="0"/>
                <a:cs typeface="Times New Roman" pitchFamily="18" charset="0"/>
              </a:rPr>
              <a:t>oxygen </a:t>
            </a:r>
            <a:r>
              <a:rPr lang="en-US" sz="2400" dirty="0">
                <a:latin typeface="Times New Roman" pitchFamily="18" charset="0"/>
                <a:cs typeface="Times New Roman" pitchFamily="18" charset="0"/>
              </a:rPr>
              <a:t>dissolved in water falls below the minimum requirements for survival, aquatic organisms </a:t>
            </a:r>
            <a:r>
              <a:rPr lang="en-US" sz="2400" dirty="0" smtClean="0">
                <a:latin typeface="Times New Roman" pitchFamily="18" charset="0"/>
                <a:cs typeface="Times New Roman" pitchFamily="18" charset="0"/>
              </a:rPr>
              <a:t>may die.</a:t>
            </a:r>
          </a:p>
          <a:p>
            <a:pPr algn="just">
              <a:lnSpc>
                <a:spcPct val="150000"/>
              </a:lnSpc>
            </a:pPr>
            <a:r>
              <a:rPr lang="en-US" sz="2400" dirty="0" smtClean="0">
                <a:latin typeface="Times New Roman" pitchFamily="18" charset="0"/>
                <a:cs typeface="Times New Roman" pitchFamily="18" charset="0"/>
              </a:rPr>
              <a:t>DO concentrations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lowest </a:t>
            </a:r>
            <a:r>
              <a:rPr lang="en-US" sz="2400" dirty="0">
                <a:latin typeface="Times New Roman" pitchFamily="18" charset="0"/>
                <a:cs typeface="Times New Roman" pitchFamily="18" charset="0"/>
              </a:rPr>
              <a:t>in the  morning, climbing </a:t>
            </a:r>
            <a:r>
              <a:rPr lang="en-US" sz="2400" dirty="0" smtClean="0">
                <a:latin typeface="Times New Roman" pitchFamily="18" charset="0"/>
                <a:cs typeface="Times New Roman" pitchFamily="18" charset="0"/>
              </a:rPr>
              <a:t>the day  </a:t>
            </a:r>
            <a:r>
              <a:rPr lang="en-US" sz="2400" dirty="0">
                <a:latin typeface="Times New Roman" pitchFamily="18" charset="0"/>
                <a:cs typeface="Times New Roman" pitchFamily="18" charset="0"/>
              </a:rPr>
              <a:t>due  to  photosynthesis  and  peaking  near  dusk,  then  steadily  declining  during  the  hours  of </a:t>
            </a:r>
            <a:r>
              <a:rPr lang="en-US" sz="2400" dirty="0" smtClean="0">
                <a:latin typeface="Times New Roman" pitchFamily="18" charset="0"/>
                <a:cs typeface="Times New Roman" pitchFamily="18" charset="0"/>
              </a:rPr>
              <a:t>darkness.</a:t>
            </a:r>
          </a:p>
        </p:txBody>
      </p:sp>
    </p:spTree>
    <p:extLst>
      <p:ext uri="{BB962C8B-B14F-4D97-AF65-F5344CB8AC3E}">
        <p14:creationId xmlns:p14="http://schemas.microsoft.com/office/powerpoint/2010/main" val="15241574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59</a:t>
            </a:fld>
            <a:endParaRPr lang="en-US"/>
          </a:p>
        </p:txBody>
      </p:sp>
      <p:sp>
        <p:nvSpPr>
          <p:cNvPr id="3" name="Content Placeholder 2"/>
          <p:cNvSpPr>
            <a:spLocks noGrp="1"/>
          </p:cNvSpPr>
          <p:nvPr>
            <p:ph sz="quarter" idx="1"/>
          </p:nvPr>
        </p:nvSpPr>
        <p:spPr>
          <a:xfrm>
            <a:off x="228600" y="685800"/>
            <a:ext cx="8686800" cy="5943600"/>
          </a:xfrm>
        </p:spPr>
        <p:txBody>
          <a:bodyPr>
            <a:normAutofit lnSpcReduction="10000"/>
          </a:bodyPr>
          <a:lstStyle/>
          <a:p>
            <a:pPr algn="just">
              <a:lnSpc>
                <a:spcPct val="160000"/>
              </a:lnSpc>
              <a:buFont typeface="Wingdings" pitchFamily="2" charset="2"/>
              <a:buChar char="Ø"/>
            </a:pPr>
            <a:r>
              <a:rPr lang="en-US" sz="2400" b="1" dirty="0" smtClean="0">
                <a:latin typeface="Times New Roman" pitchFamily="18" charset="0"/>
                <a:cs typeface="Times New Roman" pitchFamily="18" charset="0"/>
              </a:rPr>
              <a:t>Biochemical </a:t>
            </a:r>
            <a:r>
              <a:rPr lang="en-US" sz="2400" b="1" dirty="0">
                <a:latin typeface="Times New Roman" pitchFamily="18" charset="0"/>
                <a:cs typeface="Times New Roman" pitchFamily="18" charset="0"/>
              </a:rPr>
              <a:t>oxygen demand (BOD</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chemical procedure for determining how fast </a:t>
            </a:r>
            <a:r>
              <a:rPr lang="en-US" sz="2400" dirty="0" smtClean="0">
                <a:latin typeface="Times New Roman" pitchFamily="18" charset="0"/>
                <a:cs typeface="Times New Roman" pitchFamily="18" charset="0"/>
              </a:rPr>
              <a:t>biological </a:t>
            </a:r>
            <a:r>
              <a:rPr lang="en-US" sz="2400" dirty="0">
                <a:latin typeface="Times New Roman" pitchFamily="18" charset="0"/>
                <a:cs typeface="Times New Roman" pitchFamily="18" charset="0"/>
              </a:rPr>
              <a:t>organisms use up oxygen in a body of water.</a:t>
            </a:r>
            <a:endParaRPr lang="en-US" sz="2400" dirty="0" smtClean="0">
              <a:latin typeface="Times New Roman" pitchFamily="18" charset="0"/>
              <a:cs typeface="Times New Roman" pitchFamily="18" charset="0"/>
            </a:endParaRPr>
          </a:p>
          <a:p>
            <a:pPr algn="just">
              <a:lnSpc>
                <a:spcPct val="16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BOD test indicates the amount of biologically </a:t>
            </a:r>
            <a:r>
              <a:rPr lang="en-US" sz="2400" dirty="0" err="1">
                <a:latin typeface="Times New Roman" pitchFamily="18" charset="0"/>
                <a:cs typeface="Times New Roman" pitchFamily="18" charset="0"/>
              </a:rPr>
              <a:t>oxidizable</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carbon</a:t>
            </a:r>
            <a:r>
              <a:rPr lang="en-US" sz="2400" dirty="0">
                <a:latin typeface="Times New Roman" pitchFamily="18" charset="0"/>
                <a:cs typeface="Times New Roman" pitchFamily="18" charset="0"/>
              </a:rPr>
              <a:t> and </a:t>
            </a:r>
            <a:r>
              <a:rPr lang="en-US" sz="2400" dirty="0">
                <a:solidFill>
                  <a:srgbClr val="FF0000"/>
                </a:solidFill>
                <a:latin typeface="Times New Roman" pitchFamily="18" charset="0"/>
                <a:cs typeface="Times New Roman" pitchFamily="18" charset="0"/>
              </a:rPr>
              <a:t>nitrogen</a:t>
            </a:r>
            <a:r>
              <a:rPr lang="en-US" sz="2400" dirty="0">
                <a:latin typeface="Times New Roman" pitchFamily="18" charset="0"/>
                <a:cs typeface="Times New Roman" pitchFamily="18" charset="0"/>
              </a:rPr>
              <a:t> that is present in  wastewater or  in  natural  water</a:t>
            </a:r>
            <a:r>
              <a:rPr lang="en-US" sz="2400" dirty="0" smtClean="0">
                <a:latin typeface="Times New Roman" pitchFamily="18" charset="0"/>
                <a:cs typeface="Times New Roman" pitchFamily="18" charset="0"/>
              </a:rPr>
              <a:t>.</a:t>
            </a:r>
          </a:p>
          <a:p>
            <a:pPr algn="just">
              <a:lnSpc>
                <a:spcPct val="160000"/>
              </a:lnSpc>
            </a:pPr>
            <a:r>
              <a:rPr lang="en-US" sz="2400" dirty="0">
                <a:latin typeface="Times New Roman" pitchFamily="18" charset="0"/>
                <a:cs typeface="Times New Roman" pitchFamily="18" charset="0"/>
              </a:rPr>
              <a:t>BOD is the amount of oxygen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DO</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required for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biological decomposition of organic matter</a:t>
            </a:r>
            <a:r>
              <a:rPr lang="en-US" sz="2400" dirty="0" smtClean="0">
                <a:latin typeface="Times New Roman" pitchFamily="18" charset="0"/>
                <a:cs typeface="Times New Roman" pitchFamily="18" charset="0"/>
              </a:rPr>
              <a:t>.</a:t>
            </a:r>
          </a:p>
          <a:p>
            <a:pPr algn="just">
              <a:lnSpc>
                <a:spcPct val="160000"/>
              </a:lnSpc>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the inhibitor is not </a:t>
            </a:r>
            <a:r>
              <a:rPr lang="en-US" sz="2400" dirty="0" smtClean="0">
                <a:latin typeface="Times New Roman" pitchFamily="18" charset="0"/>
                <a:cs typeface="Times New Roman" pitchFamily="18" charset="0"/>
              </a:rPr>
              <a:t>added</a:t>
            </a:r>
            <a:r>
              <a:rPr lang="en-US" sz="2400" dirty="0">
                <a:latin typeface="Times New Roman" pitchFamily="18" charset="0"/>
                <a:cs typeface="Times New Roman" pitchFamily="18" charset="0"/>
              </a:rPr>
              <a:t>, the BOD will be between 10% and 40%higher than can be accounted for by </a:t>
            </a:r>
            <a:r>
              <a:rPr lang="en-US" sz="2400" dirty="0" smtClean="0">
                <a:latin typeface="Times New Roman" pitchFamily="18" charset="0"/>
                <a:cs typeface="Times New Roman" pitchFamily="18" charset="0"/>
              </a:rPr>
              <a:t>carbonaceous oxidation. </a:t>
            </a:r>
            <a:endParaRPr lang="en-US" sz="2400" dirty="0">
              <a:latin typeface="Times New Roman" pitchFamily="18" charset="0"/>
              <a:cs typeface="Times New Roman" pitchFamily="18" charset="0"/>
            </a:endParaRPr>
          </a:p>
          <a:p>
            <a:pPr algn="just">
              <a:lnSpc>
                <a:spcPct val="16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54735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6</a:t>
            </a:fld>
            <a:endParaRPr lang="en-US"/>
          </a:p>
        </p:txBody>
      </p:sp>
      <p:pic>
        <p:nvPicPr>
          <p:cNvPr id="10242" name="Picture 2" descr="C:\Users\TOSHIBA\Desktop\IMG_20200304_185435_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8229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1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60</a:t>
            </a:fld>
            <a:endParaRPr lang="en-US"/>
          </a:p>
        </p:txBody>
      </p:sp>
      <p:sp>
        <p:nvSpPr>
          <p:cNvPr id="6" name="Content Placeholder 5"/>
          <p:cNvSpPr>
            <a:spLocks noGrp="1"/>
          </p:cNvSpPr>
          <p:nvPr>
            <p:ph sz="quarter" idx="1"/>
          </p:nvPr>
        </p:nvSpPr>
        <p:spPr>
          <a:xfrm>
            <a:off x="228600" y="533400"/>
            <a:ext cx="8686800" cy="6096000"/>
          </a:xfrm>
        </p:spPr>
        <p:txBody>
          <a:bodyPr>
            <a:normAutofit fontScale="85000" lnSpcReduction="10000"/>
          </a:bodyPr>
          <a:lstStyle/>
          <a:p>
            <a:pPr algn="just">
              <a:lnSpc>
                <a:spcPct val="160000"/>
              </a:lnSpc>
              <a:buFont typeface="Wingdings" pitchFamily="2" charset="2"/>
              <a:buChar char="Ø"/>
            </a:pPr>
            <a:r>
              <a:rPr lang="en-US" sz="2400" b="1" dirty="0" smtClean="0">
                <a:latin typeface="Times New Roman" pitchFamily="18" charset="0"/>
                <a:cs typeface="Times New Roman" pitchFamily="18" charset="0"/>
              </a:rPr>
              <a:t>Chemical oxygen demand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COD): This test is carried out on the sewage to determine the extent of readily </a:t>
            </a:r>
            <a:r>
              <a:rPr lang="en-US" sz="2400" dirty="0" err="1">
                <a:latin typeface="Times New Roman" pitchFamily="18" charset="0"/>
                <a:cs typeface="Times New Roman" pitchFamily="18" charset="0"/>
              </a:rPr>
              <a:t>oxidizable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organic </a:t>
            </a:r>
            <a:r>
              <a:rPr lang="en-US" sz="2400" dirty="0">
                <a:latin typeface="Times New Roman" pitchFamily="18" charset="0"/>
                <a:cs typeface="Times New Roman" pitchFamily="18" charset="0"/>
              </a:rPr>
              <a:t>matter</a:t>
            </a:r>
            <a:r>
              <a:rPr lang="en-US" sz="2400" dirty="0">
                <a:solidFill>
                  <a:srgbClr val="0070C0"/>
                </a:solidFill>
                <a:latin typeface="Times New Roman" pitchFamily="18" charset="0"/>
                <a:cs typeface="Times New Roman" pitchFamily="18" charset="0"/>
              </a:rPr>
              <a:t>, which is of two types</a:t>
            </a:r>
            <a:r>
              <a:rPr lang="en-US" sz="2400" dirty="0" smtClean="0">
                <a:latin typeface="Times New Roman" pitchFamily="18" charset="0"/>
                <a:cs typeface="Times New Roman" pitchFamily="18" charset="0"/>
              </a:rPr>
              <a:t>:</a:t>
            </a:r>
          </a:p>
          <a:p>
            <a:pPr marL="0" indent="0" algn="just">
              <a:lnSpc>
                <a:spcPct val="160000"/>
              </a:lnSpc>
              <a:buNone/>
            </a:pPr>
            <a:r>
              <a:rPr lang="en-US" sz="2400" dirty="0" smtClean="0">
                <a:latin typeface="Times New Roman" pitchFamily="18" charset="0"/>
                <a:cs typeface="Times New Roman" pitchFamily="18" charset="0"/>
              </a:rPr>
              <a:t>a.  Organic </a:t>
            </a:r>
            <a:r>
              <a:rPr lang="en-US" sz="2400" dirty="0">
                <a:latin typeface="Times New Roman" pitchFamily="18" charset="0"/>
                <a:cs typeface="Times New Roman" pitchFamily="18" charset="0"/>
              </a:rPr>
              <a:t>matter which can be </a:t>
            </a:r>
            <a:r>
              <a:rPr lang="en-US" sz="2400" dirty="0" smtClean="0">
                <a:latin typeface="Times New Roman" pitchFamily="18" charset="0"/>
                <a:cs typeface="Times New Roman" pitchFamily="18" charset="0"/>
              </a:rPr>
              <a:t>biologically oxidized </a:t>
            </a:r>
            <a:r>
              <a:rPr lang="en-US" sz="2400" dirty="0">
                <a:latin typeface="Times New Roman" pitchFamily="18" charset="0"/>
                <a:cs typeface="Times New Roman" pitchFamily="18" charset="0"/>
              </a:rPr>
              <a:t>is called biologically active </a:t>
            </a:r>
          </a:p>
          <a:p>
            <a:pPr marL="0" indent="0" algn="just">
              <a:lnSpc>
                <a:spcPct val="160000"/>
              </a:lnSpc>
              <a:buNone/>
            </a:pPr>
            <a:r>
              <a:rPr lang="en-US" sz="2400" dirty="0" smtClean="0">
                <a:latin typeface="Times New Roman" pitchFamily="18" charset="0"/>
                <a:cs typeface="Times New Roman" pitchFamily="18" charset="0"/>
              </a:rPr>
              <a:t>b. Organic </a:t>
            </a:r>
            <a:r>
              <a:rPr lang="en-US" sz="2400" dirty="0">
                <a:latin typeface="Times New Roman" pitchFamily="18" charset="0"/>
                <a:cs typeface="Times New Roman" pitchFamily="18" charset="0"/>
              </a:rPr>
              <a:t>matter which cannot be oxidized biologically is called biologically inactive. </a:t>
            </a:r>
            <a:endParaRPr lang="en-US" sz="2400" dirty="0" smtClean="0">
              <a:latin typeface="Times New Roman" pitchFamily="18" charset="0"/>
              <a:cs typeface="Times New Roman" pitchFamily="18" charset="0"/>
            </a:endParaRPr>
          </a:p>
          <a:p>
            <a:pPr algn="just">
              <a:lnSpc>
                <a:spcPct val="160000"/>
              </a:lnSpc>
            </a:pPr>
            <a:r>
              <a:rPr lang="en-US" sz="2400" dirty="0" smtClean="0">
                <a:solidFill>
                  <a:srgbClr val="0070C0"/>
                </a:solidFill>
                <a:latin typeface="Times New Roman" pitchFamily="18" charset="0"/>
                <a:cs typeface="Times New Roman" pitchFamily="18" charset="0"/>
              </a:rPr>
              <a:t>COD </a:t>
            </a:r>
            <a:r>
              <a:rPr lang="en-US" sz="2400" dirty="0">
                <a:solidFill>
                  <a:srgbClr val="0070C0"/>
                </a:solidFill>
                <a:latin typeface="Times New Roman" pitchFamily="18" charset="0"/>
                <a:cs typeface="Times New Roman" pitchFamily="18" charset="0"/>
              </a:rPr>
              <a:t>gives the oxygen required for the complete oxidation of both </a:t>
            </a:r>
            <a:r>
              <a:rPr lang="en-US" sz="2400" dirty="0" smtClean="0">
                <a:solidFill>
                  <a:srgbClr val="0070C0"/>
                </a:solidFill>
                <a:latin typeface="Times New Roman" pitchFamily="18" charset="0"/>
                <a:cs typeface="Times New Roman" pitchFamily="18" charset="0"/>
              </a:rPr>
              <a:t>biodegradable </a:t>
            </a:r>
            <a:r>
              <a:rPr lang="en-US" sz="2400" dirty="0">
                <a:solidFill>
                  <a:srgbClr val="0070C0"/>
                </a:solidFill>
                <a:latin typeface="Times New Roman" pitchFamily="18" charset="0"/>
                <a:cs typeface="Times New Roman" pitchFamily="18" charset="0"/>
              </a:rPr>
              <a:t>and </a:t>
            </a:r>
            <a:r>
              <a:rPr lang="en-US" sz="2400" dirty="0" smtClean="0">
                <a:solidFill>
                  <a:srgbClr val="0070C0"/>
                </a:solidFill>
                <a:latin typeface="Times New Roman" pitchFamily="18" charset="0"/>
                <a:cs typeface="Times New Roman" pitchFamily="18" charset="0"/>
              </a:rPr>
              <a:t>non-biodegradable </a:t>
            </a:r>
            <a:r>
              <a:rPr lang="en-US" sz="2400" dirty="0">
                <a:solidFill>
                  <a:srgbClr val="0070C0"/>
                </a:solidFill>
                <a:latin typeface="Times New Roman" pitchFamily="18" charset="0"/>
                <a:cs typeface="Times New Roman" pitchFamily="18" charset="0"/>
              </a:rPr>
              <a:t>matter. </a:t>
            </a:r>
            <a:endParaRPr lang="en-US" sz="2400" dirty="0" smtClean="0">
              <a:solidFill>
                <a:srgbClr val="0070C0"/>
              </a:solidFill>
              <a:latin typeface="Times New Roman" pitchFamily="18" charset="0"/>
              <a:cs typeface="Times New Roman" pitchFamily="18" charset="0"/>
            </a:endParaRPr>
          </a:p>
          <a:p>
            <a:pPr algn="just">
              <a:lnSpc>
                <a:spcPct val="16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 measure of the oxygen equivalent of the organic matter content of a sample that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susceptible to oxidation by a strong chemical oxidant. </a:t>
            </a:r>
          </a:p>
          <a:p>
            <a:pPr algn="just">
              <a:lnSpc>
                <a:spcPct val="160000"/>
              </a:lnSpc>
            </a:pPr>
            <a:r>
              <a:rPr lang="en-US" sz="2400" u="sng" dirty="0" smtClean="0">
                <a:solidFill>
                  <a:srgbClr val="0070C0"/>
                </a:solidFill>
                <a:latin typeface="Times New Roman" pitchFamily="18" charset="0"/>
                <a:cs typeface="Times New Roman" pitchFamily="18" charset="0"/>
              </a:rPr>
              <a:t> </a:t>
            </a:r>
            <a:r>
              <a:rPr lang="en-US" sz="2400" u="sng" dirty="0">
                <a:solidFill>
                  <a:srgbClr val="0070C0"/>
                </a:solidFill>
                <a:latin typeface="Times New Roman" pitchFamily="18" charset="0"/>
                <a:cs typeface="Times New Roman" pitchFamily="18" charset="0"/>
              </a:rPr>
              <a:t>It is an indirect method to measure the amount of organic compounds in water. </a:t>
            </a:r>
          </a:p>
          <a:p>
            <a:pPr algn="just">
              <a:lnSpc>
                <a:spcPct val="16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expressed in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mg/L), which indicates the mass of oxygen </a:t>
            </a:r>
            <a:r>
              <a:rPr lang="en-US" sz="2400" dirty="0" smtClean="0">
                <a:latin typeface="Times New Roman" pitchFamily="18" charset="0"/>
                <a:cs typeface="Times New Roman" pitchFamily="18" charset="0"/>
              </a:rPr>
              <a:t>consumed </a:t>
            </a:r>
            <a:r>
              <a:rPr lang="en-US" sz="2400" dirty="0">
                <a:latin typeface="Times New Roman" pitchFamily="18" charset="0"/>
                <a:cs typeface="Times New Roman" pitchFamily="18" charset="0"/>
              </a:rPr>
              <a:t>per liter of solution. </a:t>
            </a:r>
          </a:p>
        </p:txBody>
      </p:sp>
    </p:spTree>
    <p:extLst>
      <p:ext uri="{BB962C8B-B14F-4D97-AF65-F5344CB8AC3E}">
        <p14:creationId xmlns:p14="http://schemas.microsoft.com/office/powerpoint/2010/main" val="3023409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61</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solidFill>
                  <a:srgbClr val="0070C0"/>
                </a:solidFill>
              </a:rPr>
              <a:t>COD always oxidize things </a:t>
            </a:r>
            <a:r>
              <a:rPr lang="en-US" sz="2400" dirty="0" smtClean="0">
                <a:solidFill>
                  <a:srgbClr val="0070C0"/>
                </a:solidFill>
              </a:rPr>
              <a:t>that the </a:t>
            </a:r>
            <a:r>
              <a:rPr lang="en-US" sz="2400" dirty="0">
                <a:solidFill>
                  <a:srgbClr val="0070C0"/>
                </a:solidFill>
              </a:rPr>
              <a:t>BOD cannot or will not measure; therefore, COD is </a:t>
            </a:r>
            <a:r>
              <a:rPr lang="en-US" sz="2400" dirty="0" smtClean="0">
                <a:solidFill>
                  <a:srgbClr val="0070C0"/>
                </a:solidFill>
              </a:rPr>
              <a:t>always </a:t>
            </a:r>
            <a:r>
              <a:rPr lang="en-US" sz="2400" dirty="0">
                <a:solidFill>
                  <a:srgbClr val="0070C0"/>
                </a:solidFill>
              </a:rPr>
              <a:t>higher than the BOD. </a:t>
            </a:r>
            <a:endParaRPr lang="en-US" sz="2400" dirty="0" smtClean="0">
              <a:solidFill>
                <a:srgbClr val="0070C0"/>
              </a:solidFill>
            </a:endParaRPr>
          </a:p>
          <a:p>
            <a:pPr algn="just">
              <a:lnSpc>
                <a:spcPct val="150000"/>
              </a:lnSpc>
            </a:pPr>
            <a:r>
              <a:rPr lang="en-US" sz="2400" dirty="0" smtClean="0"/>
              <a:t>The common compounds </a:t>
            </a:r>
            <a:r>
              <a:rPr lang="en-US" sz="2400" dirty="0"/>
              <a:t>which cause COD to be higher </a:t>
            </a:r>
            <a:r>
              <a:rPr lang="en-US" sz="2400" dirty="0" smtClean="0"/>
              <a:t>than </a:t>
            </a:r>
            <a:r>
              <a:rPr lang="en-US" sz="2400" dirty="0"/>
              <a:t>BOD include sulfides, sulfites, thiosulfates and chlorides. </a:t>
            </a:r>
          </a:p>
        </p:txBody>
      </p:sp>
    </p:spTree>
    <p:extLst>
      <p:ext uri="{BB962C8B-B14F-4D97-AF65-F5344CB8AC3E}">
        <p14:creationId xmlns:p14="http://schemas.microsoft.com/office/powerpoint/2010/main" val="1341087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62</a:t>
            </a:fld>
            <a:endParaRPr lang="en-US"/>
          </a:p>
        </p:txBody>
      </p:sp>
      <p:sp>
        <p:nvSpPr>
          <p:cNvPr id="3" name="Content Placeholder 2"/>
          <p:cNvSpPr>
            <a:spLocks noGrp="1"/>
          </p:cNvSpPr>
          <p:nvPr>
            <p:ph sz="quarter" idx="1"/>
          </p:nvPr>
        </p:nvSpPr>
        <p:spPr>
          <a:xfrm>
            <a:off x="152400" y="609600"/>
            <a:ext cx="8763000" cy="6019800"/>
          </a:xfrm>
        </p:spPr>
        <p:txBody>
          <a:bodyPr>
            <a:normAutofit/>
          </a:bodyPr>
          <a:lstStyle/>
          <a:p>
            <a:pPr algn="just">
              <a:lnSpc>
                <a:spcPct val="150000"/>
              </a:lnSpc>
              <a:buFont typeface="Wingdings" pitchFamily="2" charset="2"/>
              <a:buChar char="Ø"/>
            </a:pPr>
            <a:r>
              <a:rPr lang="en-US" sz="2400" b="1" dirty="0">
                <a:latin typeface="Times New Roman" pitchFamily="18" charset="0"/>
                <a:cs typeface="Times New Roman" pitchFamily="18" charset="0"/>
              </a:rPr>
              <a:t>pH </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measure  of the  hydrogen  ion concentration  of  water, and  is used to  indicate  degree  of </a:t>
            </a:r>
            <a:r>
              <a:rPr lang="en-US" sz="2400" dirty="0" smtClean="0">
                <a:latin typeface="Times New Roman" pitchFamily="18" charset="0"/>
                <a:cs typeface="Times New Roman" pitchFamily="18" charset="0"/>
              </a:rPr>
              <a:t>acidity. </a:t>
            </a:r>
          </a:p>
          <a:p>
            <a:pPr algn="just">
              <a:lnSpc>
                <a:spcPct val="150000"/>
              </a:lnSpc>
            </a:pPr>
            <a:r>
              <a:rPr lang="en-US" sz="2400" dirty="0">
                <a:latin typeface="Times New Roman" pitchFamily="18" charset="0"/>
                <a:cs typeface="Times New Roman" pitchFamily="18" charset="0"/>
              </a:rPr>
              <a:t>Photosynthesis by </a:t>
            </a:r>
            <a:r>
              <a:rPr lang="en-US" sz="2400" dirty="0" smtClean="0">
                <a:latin typeface="Times New Roman" pitchFamily="18" charset="0"/>
                <a:cs typeface="Times New Roman" pitchFamily="18" charset="0"/>
              </a:rPr>
              <a:t>phytoplankton (algae) </a:t>
            </a:r>
            <a:r>
              <a:rPr lang="en-US" sz="2400" dirty="0">
                <a:latin typeface="Times New Roman" pitchFamily="18" charset="0"/>
                <a:cs typeface="Times New Roman" pitchFamily="18" charset="0"/>
              </a:rPr>
              <a:t>consumes carbon dioxide during the day, which results in a rise </a:t>
            </a:r>
            <a:r>
              <a:rPr lang="en-US" sz="2400" dirty="0" smtClean="0">
                <a:latin typeface="Times New Roman" pitchFamily="18" charset="0"/>
                <a:cs typeface="Times New Roman" pitchFamily="18" charset="0"/>
              </a:rPr>
              <a:t>in </a:t>
            </a:r>
            <a:r>
              <a:rPr lang="en-US" sz="2400" dirty="0" err="1">
                <a:latin typeface="Times New Roman" pitchFamily="18" charset="0"/>
                <a:cs typeface="Times New Roman" pitchFamily="18" charset="0"/>
              </a:rPr>
              <a:t>pH</a:t>
            </a:r>
            <a:r>
              <a:rPr lang="en-US" sz="2400" dirty="0" err="1"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lnSpc>
                <a:spcPct val="150000"/>
              </a:lnSpc>
              <a:buFont typeface="Wingdings" pitchFamily="2" charset="2"/>
              <a:buChar char="Ø"/>
            </a:pPr>
            <a:r>
              <a:rPr lang="en-US" sz="2400" b="1" dirty="0" smtClean="0">
                <a:latin typeface="Times New Roman" pitchFamily="18" charset="0"/>
                <a:cs typeface="Times New Roman" pitchFamily="18" charset="0"/>
              </a:rPr>
              <a:t>Nutrients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 most important plant nutrients, in terms of water quality, are </a:t>
            </a:r>
            <a:r>
              <a:rPr lang="en-US" sz="2400" dirty="0">
                <a:solidFill>
                  <a:srgbClr val="0070C0"/>
                </a:solidFill>
                <a:latin typeface="Times New Roman" pitchFamily="18" charset="0"/>
                <a:cs typeface="Times New Roman" pitchFamily="18" charset="0"/>
              </a:rPr>
              <a:t>phosphorus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dirty="0">
                <a:solidFill>
                  <a:srgbClr val="0070C0"/>
                </a:solidFill>
                <a:latin typeface="Times New Roman" pitchFamily="18" charset="0"/>
                <a:cs typeface="Times New Roman" pitchFamily="18" charset="0"/>
              </a:rPr>
              <a:t>nitrogen</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TP </a:t>
            </a:r>
            <a:r>
              <a:rPr lang="en-US" sz="2400" dirty="0" smtClean="0">
                <a:latin typeface="Times New Roman" pitchFamily="18" charset="0"/>
                <a:cs typeface="Times New Roman" pitchFamily="18" charset="0"/>
              </a:rPr>
              <a:t>(total phosphorous) </a:t>
            </a:r>
            <a:r>
              <a:rPr lang="en-US" sz="2400" dirty="0">
                <a:latin typeface="Times New Roman" pitchFamily="18" charset="0"/>
                <a:cs typeface="Times New Roman" pitchFamily="18" charset="0"/>
              </a:rPr>
              <a:t>includes  all  of  the  various  forms  of  phosphorus  (organic,  inorganic,  dissolved,  and </a:t>
            </a:r>
            <a:r>
              <a:rPr lang="en-US" sz="2400" dirty="0" smtClean="0">
                <a:latin typeface="Times New Roman" pitchFamily="18" charset="0"/>
                <a:cs typeface="Times New Roman" pitchFamily="18" charset="0"/>
              </a:rPr>
              <a:t>particulate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present.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50811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lvl="2" algn="ctr"/>
            <a:r>
              <a:rPr lang="en-US" sz="2800" b="1" dirty="0" smtClean="0">
                <a:solidFill>
                  <a:srgbClr val="FF0000"/>
                </a:solidFill>
                <a:latin typeface="Segoe Print" pitchFamily="2" charset="0"/>
              </a:rPr>
              <a:t>2.3.1. Water </a:t>
            </a:r>
            <a:r>
              <a:rPr lang="en-US" sz="2800" b="1" dirty="0">
                <a:solidFill>
                  <a:srgbClr val="FF0000"/>
                </a:solidFill>
                <a:latin typeface="Segoe Print" pitchFamily="2" charset="0"/>
              </a:rPr>
              <a:t>quality requirements</a:t>
            </a:r>
            <a:endParaRPr lang="en-US" sz="2400" b="1"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63</a:t>
            </a:fld>
            <a:endParaRPr lang="en-US"/>
          </a:p>
        </p:txBody>
      </p:sp>
      <p:sp>
        <p:nvSpPr>
          <p:cNvPr id="3" name="Content Placeholder 2"/>
          <p:cNvSpPr>
            <a:spLocks noGrp="1"/>
          </p:cNvSpPr>
          <p:nvPr>
            <p:ph sz="quarter" idx="1"/>
          </p:nvPr>
        </p:nvSpPr>
        <p:spPr>
          <a:xfrm>
            <a:off x="228600" y="685800"/>
            <a:ext cx="8686800" cy="5867400"/>
          </a:xfrm>
        </p:spPr>
        <p:txBody>
          <a:bodyPr>
            <a:normAutofit fontScale="92500"/>
          </a:bodyPr>
          <a:lstStyle/>
          <a:p>
            <a:pPr algn="just">
              <a:lnSpc>
                <a:spcPct val="150000"/>
              </a:lnSpc>
            </a:pPr>
            <a:r>
              <a:rPr lang="en-US" sz="2400" b="1" dirty="0">
                <a:latin typeface="Times New Roman" pitchFamily="18" charset="0"/>
                <a:cs typeface="Times New Roman" pitchFamily="18" charset="0"/>
              </a:rPr>
              <a:t>Water quality requirements</a:t>
            </a:r>
            <a:r>
              <a:rPr lang="en-US" sz="2400" dirty="0">
                <a:latin typeface="Times New Roman" pitchFamily="18" charset="0"/>
                <a:cs typeface="Times New Roman" pitchFamily="18" charset="0"/>
              </a:rPr>
              <a:t>, expressed as water quality criteria </a:t>
            </a:r>
            <a:r>
              <a:rPr lang="en-US" sz="2400" b="1" dirty="0" smtClean="0">
                <a:solidFill>
                  <a:srgbClr val="00B0F0"/>
                </a:solidFill>
                <a:latin typeface="Times New Roman" pitchFamily="18" charset="0"/>
                <a:cs typeface="Times New Roman" pitchFamily="18" charset="0"/>
              </a:rPr>
              <a:t>use-specific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or </a:t>
            </a:r>
            <a:r>
              <a:rPr lang="en-US" sz="2400" b="1" dirty="0" smtClean="0">
                <a:solidFill>
                  <a:srgbClr val="00B0F0"/>
                </a:solidFill>
                <a:latin typeface="Times New Roman" pitchFamily="18" charset="0"/>
                <a:cs typeface="Times New Roman" pitchFamily="18" charset="0"/>
              </a:rPr>
              <a:t>targeted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the protection of the most sensitive water </a:t>
            </a:r>
            <a:r>
              <a:rPr lang="en-US" sz="2400" dirty="0" smtClean="0">
                <a:latin typeface="Times New Roman" pitchFamily="18" charset="0"/>
                <a:cs typeface="Times New Roman" pitchFamily="18" charset="0"/>
              </a:rPr>
              <a:t>use.</a:t>
            </a:r>
          </a:p>
          <a:p>
            <a:pPr algn="just">
              <a:lnSpc>
                <a:spcPct val="150000"/>
              </a:lnSpc>
            </a:pPr>
            <a:r>
              <a:rPr lang="en-US" sz="2400" dirty="0">
                <a:latin typeface="Times New Roman" pitchFamily="18" charset="0"/>
                <a:cs typeface="Times New Roman" pitchFamily="18" charset="0"/>
              </a:rPr>
              <a:t>Water quality criteria provide basic scientific information about the effects of water pollutants on a specific water use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Water </a:t>
            </a:r>
            <a:r>
              <a:rPr lang="en-US" sz="2400" dirty="0">
                <a:latin typeface="Times New Roman" pitchFamily="18" charset="0"/>
                <a:cs typeface="Times New Roman" pitchFamily="18" charset="0"/>
              </a:rPr>
              <a:t>quality criteria are based on variables that characterize the quality of water and/or the quality of the suspended particulate matter, the bottom sediment and the biota</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Many </a:t>
            </a:r>
            <a:r>
              <a:rPr lang="en-US" sz="2400" u="sng" dirty="0">
                <a:solidFill>
                  <a:srgbClr val="0070C0"/>
                </a:solidFill>
                <a:latin typeface="Times New Roman" pitchFamily="18" charset="0"/>
                <a:cs typeface="Times New Roman" pitchFamily="18" charset="0"/>
              </a:rPr>
              <a:t>water quality criteria set a maximum level for the concentration of a substance</a:t>
            </a:r>
            <a:r>
              <a:rPr lang="en-US" sz="2400" dirty="0">
                <a:latin typeface="Times New Roman" pitchFamily="18" charset="0"/>
                <a:cs typeface="Times New Roman" pitchFamily="18" charset="0"/>
              </a:rPr>
              <a:t> in a particular medium </a:t>
            </a:r>
            <a:r>
              <a:rPr lang="en-US" sz="2400" dirty="0" smtClean="0">
                <a:latin typeface="Times New Roman" pitchFamily="18" charset="0"/>
                <a:cs typeface="Times New Roman" pitchFamily="18" charset="0"/>
              </a:rPr>
              <a:t>which </a:t>
            </a:r>
            <a:r>
              <a:rPr lang="en-US" sz="2400" dirty="0">
                <a:solidFill>
                  <a:srgbClr val="FF0000"/>
                </a:solidFill>
                <a:latin typeface="Times New Roman" pitchFamily="18" charset="0"/>
                <a:cs typeface="Times New Roman" pitchFamily="18" charset="0"/>
              </a:rPr>
              <a:t>will not be harmful</a:t>
            </a:r>
            <a:r>
              <a:rPr lang="en-US" sz="2400" dirty="0">
                <a:latin typeface="Times New Roman" pitchFamily="18" charset="0"/>
                <a:cs typeface="Times New Roman" pitchFamily="18" charset="0"/>
              </a:rPr>
              <a:t> when the specific medium is used </a:t>
            </a:r>
            <a:r>
              <a:rPr lang="en-US" sz="2400" dirty="0" smtClean="0">
                <a:latin typeface="Times New Roman" pitchFamily="18" charset="0"/>
                <a:cs typeface="Times New Roman" pitchFamily="18" charset="0"/>
              </a:rPr>
              <a:t>continuously.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01210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lvl="2" algn="ctr" rtl="0">
              <a:spcBef>
                <a:spcPct val="0"/>
              </a:spcBef>
            </a:pPr>
            <a:r>
              <a:rPr lang="en-US" sz="2800" b="1" dirty="0" smtClean="0">
                <a:solidFill>
                  <a:srgbClr val="FF0000"/>
                </a:solidFill>
                <a:latin typeface="Segoe Print" pitchFamily="2" charset="0"/>
              </a:rPr>
              <a:t>2.3.2. Nature </a:t>
            </a:r>
            <a:r>
              <a:rPr lang="en-US" sz="2800" b="1" dirty="0">
                <a:solidFill>
                  <a:srgbClr val="FF0000"/>
                </a:solidFill>
                <a:latin typeface="Segoe Print" pitchFamily="2" charset="0"/>
              </a:rPr>
              <a:t>and types of Water </a:t>
            </a:r>
            <a:r>
              <a:rPr lang="en-US" sz="2800" b="1" dirty="0" smtClean="0">
                <a:solidFill>
                  <a:srgbClr val="FF0000"/>
                </a:solidFill>
                <a:latin typeface="Segoe Print" pitchFamily="2" charset="0"/>
              </a:rPr>
              <a:t>pollutants</a:t>
            </a:r>
            <a:endParaRPr lang="en-US" sz="5400" b="1"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64</a:t>
            </a:fld>
            <a:endParaRPr lang="en-US"/>
          </a:p>
        </p:txBody>
      </p:sp>
      <p:sp>
        <p:nvSpPr>
          <p:cNvPr id="3" name="Content Placeholder 2"/>
          <p:cNvSpPr>
            <a:spLocks noGrp="1"/>
          </p:cNvSpPr>
          <p:nvPr>
            <p:ph sz="quarter" idx="1"/>
          </p:nvPr>
        </p:nvSpPr>
        <p:spPr>
          <a:xfrm>
            <a:off x="152400" y="685800"/>
            <a:ext cx="8763000" cy="5943600"/>
          </a:xfrm>
        </p:spPr>
        <p:txBody>
          <a:bodyPr>
            <a:normAutofit/>
          </a:bodyPr>
          <a:lstStyle/>
          <a:p>
            <a:pPr algn="just">
              <a:lnSpc>
                <a:spcPct val="150000"/>
              </a:lnSpc>
            </a:pPr>
            <a:r>
              <a:rPr lang="en-US" sz="2400" dirty="0">
                <a:latin typeface="Times New Roman" pitchFamily="18" charset="0"/>
                <a:cs typeface="Times New Roman" pitchFamily="18" charset="0"/>
              </a:rPr>
              <a:t>Q</a:t>
            </a:r>
            <a:r>
              <a:rPr lang="en-US" sz="2400" dirty="0" smtClean="0">
                <a:latin typeface="Times New Roman" pitchFamily="18" charset="0"/>
                <a:cs typeface="Times New Roman" pitchFamily="18" charset="0"/>
              </a:rPr>
              <a:t>uality </a:t>
            </a:r>
            <a:r>
              <a:rPr lang="en-US" sz="2400" dirty="0">
                <a:latin typeface="Times New Roman" pitchFamily="18" charset="0"/>
                <a:cs typeface="Times New Roman" pitchFamily="18" charset="0"/>
              </a:rPr>
              <a:t>of drinking water has been a factor in determining human welfare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The possible </a:t>
            </a:r>
            <a:r>
              <a:rPr lang="en-US" sz="2400" dirty="0">
                <a:latin typeface="Times New Roman" pitchFamily="18" charset="0"/>
                <a:cs typeface="Times New Roman" pitchFamily="18" charset="0"/>
              </a:rPr>
              <a:t>sources of chemical </a:t>
            </a:r>
            <a:r>
              <a:rPr lang="en-US" sz="2400" dirty="0" smtClean="0">
                <a:latin typeface="Times New Roman" pitchFamily="18" charset="0"/>
                <a:cs typeface="Times New Roman" pitchFamily="18" charset="0"/>
              </a:rPr>
              <a:t>contaminations are wastes </a:t>
            </a:r>
            <a:r>
              <a:rPr lang="en-US" sz="2400" dirty="0">
                <a:latin typeface="Times New Roman" pitchFamily="18" charset="0"/>
                <a:cs typeface="Times New Roman" pitchFamily="18" charset="0"/>
              </a:rPr>
              <a:t>from </a:t>
            </a:r>
            <a:r>
              <a:rPr lang="en-US" sz="2400" dirty="0">
                <a:solidFill>
                  <a:srgbClr val="0070C0"/>
                </a:solidFill>
                <a:latin typeface="Times New Roman" pitchFamily="18" charset="0"/>
                <a:cs typeface="Times New Roman" pitchFamily="18" charset="0"/>
              </a:rPr>
              <a:t>industrial</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chemical production</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metal plating operations</a:t>
            </a:r>
            <a:r>
              <a:rPr lang="en-US" sz="2400" dirty="0">
                <a:latin typeface="Times New Roman" pitchFamily="18" charset="0"/>
                <a:cs typeface="Times New Roman" pitchFamily="18" charset="0"/>
              </a:rPr>
              <a:t>, and </a:t>
            </a:r>
            <a:r>
              <a:rPr lang="en-US" sz="2400" dirty="0">
                <a:solidFill>
                  <a:srgbClr val="0070C0"/>
                </a:solidFill>
                <a:latin typeface="Times New Roman" pitchFamily="18" charset="0"/>
                <a:cs typeface="Times New Roman" pitchFamily="18" charset="0"/>
              </a:rPr>
              <a:t>pesticide runoff </a:t>
            </a:r>
            <a:r>
              <a:rPr lang="en-US" sz="2400" dirty="0">
                <a:latin typeface="Times New Roman" pitchFamily="18" charset="0"/>
                <a:cs typeface="Times New Roman" pitchFamily="18" charset="0"/>
              </a:rPr>
              <a:t>from agricultural lands.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Some </a:t>
            </a:r>
            <a:r>
              <a:rPr lang="en-US" sz="2400" dirty="0">
                <a:solidFill>
                  <a:srgbClr val="0070C0"/>
                </a:solidFill>
                <a:latin typeface="Times New Roman" pitchFamily="18" charset="0"/>
                <a:cs typeface="Times New Roman" pitchFamily="18" charset="0"/>
              </a:rPr>
              <a:t>specific pollutants </a:t>
            </a:r>
            <a:r>
              <a:rPr lang="en-US" sz="2400" dirty="0">
                <a:latin typeface="Times New Roman" pitchFamily="18" charset="0"/>
                <a:cs typeface="Times New Roman" pitchFamily="18" charset="0"/>
              </a:rPr>
              <a:t>include industrial chemicals such as chlorinated hydrocarbons; heavy </a:t>
            </a:r>
            <a:r>
              <a:rPr lang="en-US" sz="2400" dirty="0" smtClean="0">
                <a:latin typeface="Times New Roman" pitchFamily="18" charset="0"/>
                <a:cs typeface="Times New Roman" pitchFamily="18" charset="0"/>
              </a:rPr>
              <a:t>metals (cadmium</a:t>
            </a:r>
            <a:r>
              <a:rPr lang="en-US" sz="2400" dirty="0">
                <a:latin typeface="Times New Roman" pitchFamily="18" charset="0"/>
                <a:cs typeface="Times New Roman" pitchFamily="18" charset="0"/>
              </a:rPr>
              <a:t>, lead, and </a:t>
            </a:r>
            <a:r>
              <a:rPr lang="en-US" sz="2400" dirty="0" smtClean="0">
                <a:latin typeface="Times New Roman" pitchFamily="18" charset="0"/>
                <a:cs typeface="Times New Roman" pitchFamily="18" charset="0"/>
              </a:rPr>
              <a:t>mercury); </a:t>
            </a:r>
            <a:r>
              <a:rPr lang="en-US" sz="2400" dirty="0">
                <a:latin typeface="Times New Roman" pitchFamily="18" charset="0"/>
                <a:cs typeface="Times New Roman" pitchFamily="18" charset="0"/>
              </a:rPr>
              <a:t>saline water; </a:t>
            </a:r>
            <a:r>
              <a:rPr lang="en-US" sz="2400" dirty="0" smtClean="0">
                <a:latin typeface="Times New Roman" pitchFamily="18" charset="0"/>
                <a:cs typeface="Times New Roman" pitchFamily="18" charset="0"/>
              </a:rPr>
              <a:t>bacteria </a:t>
            </a:r>
            <a:r>
              <a:rPr lang="en-US" sz="2400" dirty="0">
                <a:latin typeface="Times New Roman" pitchFamily="18" charset="0"/>
                <a:cs typeface="Times New Roman" pitchFamily="18" charset="0"/>
              </a:rPr>
              <a:t>and general municipal and industrial wastes.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512839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a:solidFill>
                  <a:srgbClr val="0070C0"/>
                </a:solidFill>
              </a:rPr>
              <a:t>Sources of water pollution </a:t>
            </a:r>
            <a:endParaRPr lang="en-US" sz="2800" dirty="0">
              <a:solidFill>
                <a:srgbClr val="0070C0"/>
              </a:solidFill>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65</a:t>
            </a:fld>
            <a:endParaRPr lang="en-US"/>
          </a:p>
        </p:txBody>
      </p:sp>
      <p:sp>
        <p:nvSpPr>
          <p:cNvPr id="3" name="Content Placeholder 2"/>
          <p:cNvSpPr>
            <a:spLocks noGrp="1"/>
          </p:cNvSpPr>
          <p:nvPr>
            <p:ph sz="quarter" idx="1"/>
          </p:nvPr>
        </p:nvSpPr>
        <p:spPr>
          <a:xfrm>
            <a:off x="152400" y="685800"/>
            <a:ext cx="8763000" cy="5943600"/>
          </a:xfrm>
        </p:spPr>
        <p:txBody>
          <a:bodyPr>
            <a:noAutofit/>
          </a:bodyPr>
          <a:lstStyle/>
          <a:p>
            <a:pPr marL="0" indent="0" algn="just">
              <a:lnSpc>
                <a:spcPct val="150000"/>
              </a:lnSpc>
              <a:buNone/>
            </a:pPr>
            <a:r>
              <a:rPr lang="en-US" sz="2400" dirty="0" smtClean="0">
                <a:latin typeface="Times New Roman" pitchFamily="18" charset="0"/>
                <a:cs typeface="Times New Roman" pitchFamily="18" charset="0"/>
              </a:rPr>
              <a:t>1). </a:t>
            </a:r>
            <a:r>
              <a:rPr lang="en-US" sz="2400" b="1" dirty="0" smtClean="0">
                <a:latin typeface="Times New Roman" pitchFamily="18" charset="0"/>
                <a:cs typeface="Times New Roman" pitchFamily="18" charset="0"/>
              </a:rPr>
              <a:t>Agricultural runoff</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Drainage systems conduct any soil contaminants to surface water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groundwater. </a:t>
            </a:r>
          </a:p>
          <a:p>
            <a:pPr algn="just">
              <a:lnSpc>
                <a:spcPct val="150000"/>
              </a:lnSpc>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includes agricultural chemicals (pesticides, chemical fertilizers), heavy metals leached from the soil by acid rain, atmospheric pollutants carried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rainfall, bacteria from organic </a:t>
            </a:r>
            <a:r>
              <a:rPr lang="en-US" sz="2400" dirty="0" smtClean="0">
                <a:latin typeface="Times New Roman" pitchFamily="18" charset="0"/>
                <a:cs typeface="Times New Roman" pitchFamily="18" charset="0"/>
              </a:rPr>
              <a:t>fertilizers.</a:t>
            </a:r>
          </a:p>
          <a:p>
            <a:pPr marL="0" lvl="0" indent="0" algn="just">
              <a:lnSpc>
                <a:spcPct val="150000"/>
              </a:lnSpc>
              <a:buNone/>
            </a:pPr>
            <a:r>
              <a:rPr lang="en-US" sz="2400" dirty="0" smtClean="0">
                <a:latin typeface="Times New Roman" pitchFamily="18" charset="0"/>
                <a:cs typeface="Times New Roman" pitchFamily="18" charset="0"/>
              </a:rPr>
              <a:t>2). </a:t>
            </a:r>
            <a:r>
              <a:rPr lang="en-US" sz="2400" b="1" dirty="0" smtClean="0">
                <a:latin typeface="Times New Roman" pitchFamily="18" charset="0"/>
                <a:cs typeface="Times New Roman" pitchFamily="18" charset="0"/>
              </a:rPr>
              <a:t>Rain</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it transfer </a:t>
            </a:r>
            <a:r>
              <a:rPr lang="en-US" sz="2400" dirty="0">
                <a:latin typeface="Times New Roman" pitchFamily="18" charset="0"/>
                <a:cs typeface="Times New Roman" pitchFamily="18" charset="0"/>
              </a:rPr>
              <a:t>atmospheric pollutants </a:t>
            </a:r>
            <a:r>
              <a:rPr lang="en-US" sz="2400" dirty="0" smtClean="0">
                <a:latin typeface="Times New Roman" pitchFamily="18" charset="0"/>
                <a:cs typeface="Times New Roman" pitchFamily="18" charset="0"/>
              </a:rPr>
              <a:t>by </a:t>
            </a:r>
            <a:r>
              <a:rPr lang="en-US" sz="2400" dirty="0">
                <a:latin typeface="Times New Roman" pitchFamily="18" charset="0"/>
                <a:cs typeface="Times New Roman" pitchFamily="18" charset="0"/>
              </a:rPr>
              <a:t>dissolving </a:t>
            </a:r>
            <a:r>
              <a:rPr lang="en-US" sz="2400" dirty="0" smtClean="0">
                <a:latin typeface="Times New Roman" pitchFamily="18" charset="0"/>
                <a:cs typeface="Times New Roman" pitchFamily="18" charset="0"/>
              </a:rPr>
              <a:t>directly to </a:t>
            </a:r>
            <a:r>
              <a:rPr lang="en-US" sz="2400" dirty="0">
                <a:latin typeface="Times New Roman" pitchFamily="18" charset="0"/>
                <a:cs typeface="Times New Roman" pitchFamily="18" charset="0"/>
              </a:rPr>
              <a:t>surface water. </a:t>
            </a:r>
            <a:endParaRPr lang="en-US" sz="2400" dirty="0" smtClean="0">
              <a:latin typeface="Times New Roman" pitchFamily="18" charset="0"/>
              <a:cs typeface="Times New Roman" pitchFamily="18" charset="0"/>
            </a:endParaRPr>
          </a:p>
          <a:p>
            <a:pPr marL="0" indent="0" algn="just">
              <a:lnSpc>
                <a:spcPct val="150000"/>
              </a:lnSpc>
              <a:buNone/>
            </a:pPr>
            <a:r>
              <a:rPr lang="en-US" sz="2400" dirty="0" smtClean="0">
                <a:latin typeface="Times New Roman" pitchFamily="18" charset="0"/>
                <a:cs typeface="Times New Roman" pitchFamily="18" charset="0"/>
              </a:rPr>
              <a:t>3). </a:t>
            </a:r>
            <a:r>
              <a:rPr lang="en-US" sz="2400" b="1" dirty="0" smtClean="0">
                <a:latin typeface="Times New Roman" pitchFamily="18" charset="0"/>
                <a:cs typeface="Times New Roman" pitchFamily="18" charset="0"/>
              </a:rPr>
              <a:t>Drainage</a:t>
            </a: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from </a:t>
            </a:r>
            <a:r>
              <a:rPr lang="en-US" sz="2400" dirty="0">
                <a:solidFill>
                  <a:srgbClr val="0070C0"/>
                </a:solidFill>
                <a:latin typeface="Times New Roman" pitchFamily="18" charset="0"/>
                <a:cs typeface="Times New Roman" pitchFamily="18" charset="0"/>
              </a:rPr>
              <a:t>municipal and industrial waste disposal </a:t>
            </a:r>
            <a:r>
              <a:rPr lang="en-US" sz="2400" dirty="0">
                <a:latin typeface="Times New Roman" pitchFamily="18" charset="0"/>
                <a:cs typeface="Times New Roman" pitchFamily="18" charset="0"/>
              </a:rPr>
              <a:t>sites and effluent from industrial discharge is </a:t>
            </a:r>
            <a:r>
              <a:rPr lang="en-US" sz="2400" dirty="0" smtClean="0">
                <a:latin typeface="Times New Roman" pitchFamily="18" charset="0"/>
                <a:cs typeface="Times New Roman" pitchFamily="18" charset="0"/>
              </a:rPr>
              <a:t>potential </a:t>
            </a:r>
            <a:r>
              <a:rPr lang="en-US" sz="2400" dirty="0">
                <a:latin typeface="Times New Roman" pitchFamily="18" charset="0"/>
                <a:cs typeface="Times New Roman" pitchFamily="18" charset="0"/>
              </a:rPr>
              <a:t>source of contamination if not controlled.</a:t>
            </a:r>
          </a:p>
          <a:p>
            <a:pPr marL="0" indent="0" algn="just">
              <a:lnSpc>
                <a:spcPct val="150000"/>
              </a:lnSpc>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945552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b="1" dirty="0">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66</a:t>
            </a:fld>
            <a:endParaRPr lang="en-US"/>
          </a:p>
        </p:txBody>
      </p:sp>
      <p:sp>
        <p:nvSpPr>
          <p:cNvPr id="3" name="Content Placeholder 2"/>
          <p:cNvSpPr>
            <a:spLocks noGrp="1"/>
          </p:cNvSpPr>
          <p:nvPr>
            <p:ph sz="quarter" idx="1"/>
          </p:nvPr>
        </p:nvSpPr>
        <p:spPr>
          <a:xfrm>
            <a:off x="228600" y="609600"/>
            <a:ext cx="8686800" cy="6096000"/>
          </a:xfrm>
        </p:spPr>
        <p:txBody>
          <a:bodyPr>
            <a:normAutofit/>
          </a:bodyPr>
          <a:lstStyle/>
          <a:p>
            <a:pPr marL="0" indent="0" algn="just">
              <a:lnSpc>
                <a:spcPct val="150000"/>
              </a:lnSpc>
              <a:buNone/>
            </a:pPr>
            <a:r>
              <a:rPr lang="en-US" sz="2400" dirty="0">
                <a:latin typeface="Times New Roman" pitchFamily="18" charset="0"/>
                <a:cs typeface="Times New Roman" pitchFamily="18" charset="0"/>
              </a:rPr>
              <a:t>4). </a:t>
            </a:r>
            <a:r>
              <a:rPr lang="en-US" sz="2400" b="1" dirty="0">
                <a:latin typeface="Times New Roman" pitchFamily="18" charset="0"/>
                <a:cs typeface="Times New Roman" pitchFamily="18" charset="0"/>
              </a:rPr>
              <a:t>Runoff:</a:t>
            </a:r>
            <a:r>
              <a:rPr lang="en-US" sz="2400" dirty="0">
                <a:latin typeface="Times New Roman" pitchFamily="18" charset="0"/>
                <a:cs typeface="Times New Roman" pitchFamily="18" charset="0"/>
              </a:rPr>
              <a:t> from </a:t>
            </a:r>
            <a:r>
              <a:rPr lang="en-US" sz="2400" dirty="0">
                <a:solidFill>
                  <a:srgbClr val="0070C0"/>
                </a:solidFill>
                <a:latin typeface="Times New Roman" pitchFamily="18" charset="0"/>
                <a:cs typeface="Times New Roman" pitchFamily="18" charset="0"/>
              </a:rPr>
              <a:t>mine tailings</a:t>
            </a:r>
            <a:r>
              <a:rPr lang="en-US" sz="2400" dirty="0">
                <a:latin typeface="Times New Roman" pitchFamily="18" charset="0"/>
                <a:cs typeface="Times New Roman" pitchFamily="18" charset="0"/>
              </a:rPr>
              <a:t>, which may be rich in heavy metals, can contaminate both surface and ground waters. </a:t>
            </a:r>
          </a:p>
          <a:p>
            <a:pPr marL="0" lvl="0" indent="0" algn="just">
              <a:lnSpc>
                <a:spcPct val="150000"/>
              </a:lnSpc>
              <a:buNone/>
            </a:pPr>
            <a:r>
              <a:rPr lang="en-US" sz="2400" dirty="0" smtClean="0">
                <a:latin typeface="Times New Roman" pitchFamily="18" charset="0"/>
                <a:cs typeface="Times New Roman" pitchFamily="18" charset="0"/>
              </a:rPr>
              <a:t>5). </a:t>
            </a:r>
            <a:r>
              <a:rPr lang="en-US" sz="2400" b="1" dirty="0" smtClean="0">
                <a:latin typeface="Times New Roman" pitchFamily="18" charset="0"/>
                <a:cs typeface="Times New Roman" pitchFamily="18" charset="0"/>
              </a:rPr>
              <a:t>Municipal </a:t>
            </a:r>
            <a:r>
              <a:rPr lang="en-US" sz="2400" b="1" dirty="0">
                <a:latin typeface="Times New Roman" pitchFamily="18" charset="0"/>
                <a:cs typeface="Times New Roman" pitchFamily="18" charset="0"/>
              </a:rPr>
              <a:t>sewage </a:t>
            </a:r>
            <a:r>
              <a:rPr lang="en-US" sz="2400" b="1" dirty="0" smtClean="0">
                <a:latin typeface="Times New Roman" pitchFamily="18" charset="0"/>
                <a:cs typeface="Times New Roman" pitchFamily="18" charset="0"/>
              </a:rPr>
              <a:t>discharge</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Even if treated, this discharge may carry phosphate detergents, chlorine, and other dissolved </a:t>
            </a:r>
            <a:r>
              <a:rPr lang="en-US" sz="2400" dirty="0" err="1">
                <a:latin typeface="Times New Roman" pitchFamily="18" charset="0"/>
                <a:cs typeface="Times New Roman" pitchFamily="18" charset="0"/>
              </a:rPr>
              <a:t>xenobiotics</a:t>
            </a:r>
            <a:r>
              <a:rPr lang="en-US" sz="2400" dirty="0">
                <a:latin typeface="Times New Roman" pitchFamily="18" charset="0"/>
                <a:cs typeface="Times New Roman" pitchFamily="18" charset="0"/>
              </a:rPr>
              <a:t> into water courses. </a:t>
            </a:r>
            <a:endParaRPr lang="en-US" sz="2400" dirty="0" smtClean="0">
              <a:latin typeface="Times New Roman" pitchFamily="18" charset="0"/>
              <a:cs typeface="Times New Roman" pitchFamily="18" charset="0"/>
            </a:endParaRPr>
          </a:p>
          <a:p>
            <a:pPr marL="0" lvl="0" indent="0" algn="just">
              <a:lnSpc>
                <a:spcPct val="150000"/>
              </a:lnSpc>
              <a:buNone/>
            </a:pPr>
            <a:r>
              <a:rPr lang="en-US" sz="2400" dirty="0" smtClean="0">
                <a:latin typeface="Times New Roman" pitchFamily="18" charset="0"/>
                <a:cs typeface="Times New Roman" pitchFamily="18" charset="0"/>
              </a:rPr>
              <a:t>6). </a:t>
            </a:r>
            <a:r>
              <a:rPr lang="en-US" sz="2400" b="1" dirty="0">
                <a:latin typeface="Times New Roman" pitchFamily="18" charset="0"/>
                <a:cs typeface="Times New Roman" pitchFamily="18" charset="0"/>
              </a:rPr>
              <a:t>Natural </a:t>
            </a:r>
            <a:r>
              <a:rPr lang="en-US" sz="2400" b="1" dirty="0" smtClean="0">
                <a:latin typeface="Times New Roman" pitchFamily="18" charset="0"/>
                <a:cs typeface="Times New Roman" pitchFamily="18" charset="0"/>
              </a:rPr>
              <a:t>sources: </a:t>
            </a:r>
            <a:r>
              <a:rPr lang="en-US" sz="2400" dirty="0">
                <a:latin typeface="Times New Roman" pitchFamily="18" charset="0"/>
                <a:cs typeface="Times New Roman" pitchFamily="18" charset="0"/>
              </a:rPr>
              <a:t>Natural toxicants such as </a:t>
            </a:r>
            <a:r>
              <a:rPr lang="en-US" sz="2400" dirty="0">
                <a:solidFill>
                  <a:srgbClr val="0070C0"/>
                </a:solidFill>
                <a:latin typeface="Times New Roman" pitchFamily="18" charset="0"/>
                <a:cs typeface="Times New Roman" pitchFamily="18" charset="0"/>
              </a:rPr>
              <a:t>methyl mercury </a:t>
            </a:r>
            <a:r>
              <a:rPr lang="en-US" sz="2400" dirty="0">
                <a:latin typeface="Times New Roman" pitchFamily="18" charset="0"/>
                <a:cs typeface="Times New Roman" pitchFamily="18" charset="0"/>
              </a:rPr>
              <a:t>can form as a result of bacterial action on mercury leached from </a:t>
            </a:r>
            <a:r>
              <a:rPr lang="en-US" sz="2400" dirty="0" smtClean="0">
                <a:latin typeface="Times New Roman" pitchFamily="18" charset="0"/>
                <a:cs typeface="Times New Roman" pitchFamily="18" charset="0"/>
              </a:rPr>
              <a:t>rock.</a:t>
            </a: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56954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lvl="2" algn="ctr" rtl="0">
              <a:spcBef>
                <a:spcPct val="0"/>
              </a:spcBef>
            </a:pPr>
            <a:r>
              <a:rPr lang="en-US" sz="2800" b="1" dirty="0" smtClean="0">
                <a:solidFill>
                  <a:srgbClr val="FF0000"/>
                </a:solidFill>
                <a:latin typeface="Segoe Print" pitchFamily="2" charset="0"/>
              </a:rPr>
              <a:t>2.3.3. Water treatment</a:t>
            </a:r>
            <a:endParaRPr lang="en-US" sz="4400" b="1"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67</a:t>
            </a:fld>
            <a:endParaRPr lang="en-US"/>
          </a:p>
        </p:txBody>
      </p:sp>
      <p:sp>
        <p:nvSpPr>
          <p:cNvPr id="3" name="Content Placeholder 2"/>
          <p:cNvSpPr>
            <a:spLocks noGrp="1"/>
          </p:cNvSpPr>
          <p:nvPr>
            <p:ph sz="quarter" idx="1"/>
          </p:nvPr>
        </p:nvSpPr>
        <p:spPr>
          <a:xfrm>
            <a:off x="304800" y="609600"/>
            <a:ext cx="8610600" cy="6019800"/>
          </a:xfrm>
        </p:spPr>
        <p:txBody>
          <a:bodyPr>
            <a:normAutofit/>
          </a:bodyPr>
          <a:lstStyle/>
          <a:p>
            <a:pPr algn="just">
              <a:lnSpc>
                <a:spcPct val="150000"/>
              </a:lnSpc>
            </a:pPr>
            <a:r>
              <a:rPr lang="en-US" sz="2400" dirty="0" smtClean="0">
                <a:latin typeface="Times New Roman" pitchFamily="18" charset="0"/>
                <a:cs typeface="Times New Roman" pitchFamily="18" charset="0"/>
              </a:rPr>
              <a:t>The treatment of water may be </a:t>
            </a:r>
            <a:r>
              <a:rPr lang="en-US" sz="2400" dirty="0" smtClean="0">
                <a:solidFill>
                  <a:srgbClr val="0070C0"/>
                </a:solidFill>
                <a:latin typeface="Times New Roman" pitchFamily="18" charset="0"/>
                <a:cs typeface="Times New Roman" pitchFamily="18" charset="0"/>
              </a:rPr>
              <a:t>divided into three major categories</a:t>
            </a:r>
            <a:r>
              <a:rPr lang="en-US" sz="2400" dirty="0" smtClean="0">
                <a:latin typeface="Times New Roman" pitchFamily="18" charset="0"/>
                <a:cs typeface="Times New Roman" pitchFamily="18" charset="0"/>
              </a:rPr>
              <a:t>:</a:t>
            </a:r>
          </a:p>
          <a:p>
            <a:pPr marL="800100" lvl="2" indent="0" algn="just">
              <a:lnSpc>
                <a:spcPct val="150000"/>
              </a:lnSpc>
              <a:buNone/>
            </a:pPr>
            <a:r>
              <a:rPr lang="en-US" sz="16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Treatment for specialized </a:t>
            </a:r>
            <a:r>
              <a:rPr lang="en-US" sz="2400" dirty="0" smtClean="0">
                <a:solidFill>
                  <a:srgbClr val="0070C0"/>
                </a:solidFill>
                <a:latin typeface="Times New Roman" pitchFamily="18" charset="0"/>
                <a:cs typeface="Times New Roman" pitchFamily="18" charset="0"/>
              </a:rPr>
              <a:t>industrial applications</a:t>
            </a:r>
          </a:p>
          <a:p>
            <a:pPr marL="800100" lvl="2" indent="0" algn="just">
              <a:lnSpc>
                <a:spcPct val="150000"/>
              </a:lnSpc>
              <a:buNone/>
            </a:pPr>
            <a:r>
              <a:rPr lang="en-US" sz="2400" dirty="0" smtClean="0">
                <a:latin typeface="Times New Roman" pitchFamily="18" charset="0"/>
                <a:cs typeface="Times New Roman" pitchFamily="18" charset="0"/>
              </a:rPr>
              <a:t>⁃Treatment of wastewater to make it </a:t>
            </a:r>
            <a:r>
              <a:rPr lang="en-US" sz="2400" dirty="0" smtClean="0">
                <a:solidFill>
                  <a:srgbClr val="0070C0"/>
                </a:solidFill>
                <a:latin typeface="Times New Roman" pitchFamily="18" charset="0"/>
                <a:cs typeface="Times New Roman" pitchFamily="18" charset="0"/>
              </a:rPr>
              <a:t>acceptable for release or reuse</a:t>
            </a:r>
          </a:p>
          <a:p>
            <a:pPr marL="800100" lvl="2" indent="0" algn="just">
              <a:lnSpc>
                <a:spcPct val="150000"/>
              </a:lnSpc>
              <a:buNone/>
            </a:pPr>
            <a:r>
              <a:rPr lang="en-US" sz="2400" dirty="0" smtClean="0">
                <a:latin typeface="Times New Roman" pitchFamily="18" charset="0"/>
                <a:cs typeface="Times New Roman" pitchFamily="18" charset="0"/>
              </a:rPr>
              <a:t>⁃Purification </a:t>
            </a:r>
            <a:r>
              <a:rPr lang="en-US" sz="2400" dirty="0" smtClean="0">
                <a:solidFill>
                  <a:srgbClr val="0070C0"/>
                </a:solidFill>
                <a:latin typeface="Times New Roman" pitchFamily="18" charset="0"/>
                <a:cs typeface="Times New Roman" pitchFamily="18" charset="0"/>
              </a:rPr>
              <a:t>for domestic use </a:t>
            </a:r>
          </a:p>
          <a:p>
            <a:pPr algn="just">
              <a:lnSpc>
                <a:spcPct val="150000"/>
              </a:lnSpc>
            </a:pPr>
            <a:r>
              <a:rPr lang="en-US" sz="2400" dirty="0">
                <a:latin typeface="Times New Roman" pitchFamily="18" charset="0"/>
                <a:cs typeface="Times New Roman" pitchFamily="18" charset="0"/>
              </a:rPr>
              <a:t>The type and degree of treatment are strongly dependent upon the source and intended use of the water. </a:t>
            </a: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dirty="0" smtClean="0">
              <a:latin typeface="Times New Roman" pitchFamily="18" charset="0"/>
              <a:cs typeface="Times New Roman" pitchFamily="18" charset="0"/>
            </a:endParaRPr>
          </a:p>
          <a:p>
            <a:pPr marL="800100" lvl="2" indent="0" algn="just">
              <a:lnSpc>
                <a:spcPct val="150000"/>
              </a:lnSpc>
              <a:buNone/>
            </a:pPr>
            <a:endParaRPr lang="en-US" dirty="0">
              <a:latin typeface="Times New Roman" pitchFamily="18" charset="0"/>
              <a:cs typeface="Times New Roman" pitchFamily="18" charset="0"/>
            </a:endParaRPr>
          </a:p>
          <a:p>
            <a:pPr marL="800100" lvl="2" indent="0" algn="just">
              <a:lnSpc>
                <a:spcPct val="150000"/>
              </a:lnSpc>
              <a:buNone/>
            </a:pPr>
            <a:endParaRPr lang="en-US" dirty="0" smtClean="0">
              <a:latin typeface="Times New Roman" pitchFamily="18" charset="0"/>
              <a:cs typeface="Times New Roman" pitchFamily="18" charset="0"/>
            </a:endParaRPr>
          </a:p>
          <a:p>
            <a:pPr lvl="2"/>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090217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noAutofit/>
          </a:bodyPr>
          <a:lstStyle/>
          <a:p>
            <a:r>
              <a:rPr lang="en-US" sz="2800" b="1" dirty="0" err="1" smtClean="0">
                <a:solidFill>
                  <a:srgbClr val="FF0000"/>
                </a:solidFill>
                <a:latin typeface="Segoe Print" pitchFamily="2" charset="0"/>
              </a:rPr>
              <a:t>Cont</a:t>
            </a:r>
            <a:r>
              <a:rPr lang="en-US" sz="2800" b="1" dirty="0" smtClean="0">
                <a:solidFill>
                  <a:srgbClr val="FF0000"/>
                </a:solidFill>
                <a:latin typeface="Segoe Print" pitchFamily="2" charset="0"/>
              </a:rPr>
              <a:t>….</a:t>
            </a:r>
            <a:endParaRPr lang="en-US" sz="2800" b="1"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68</a:t>
            </a:fld>
            <a:endParaRPr lang="en-US"/>
          </a:p>
        </p:txBody>
      </p:sp>
      <p:sp>
        <p:nvSpPr>
          <p:cNvPr id="3" name="Content Placeholder 2"/>
          <p:cNvSpPr>
            <a:spLocks noGrp="1"/>
          </p:cNvSpPr>
          <p:nvPr>
            <p:ph sz="quarter" idx="1"/>
          </p:nvPr>
        </p:nvSpPr>
        <p:spPr>
          <a:xfrm>
            <a:off x="228600" y="609600"/>
            <a:ext cx="8686800" cy="6019800"/>
          </a:xfrm>
        </p:spPr>
        <p:txBody>
          <a:bodyPr>
            <a:normAutofit fontScale="92500"/>
          </a:bodyPr>
          <a:lstStyle/>
          <a:p>
            <a:pPr algn="just">
              <a:lnSpc>
                <a:spcPct val="150000"/>
              </a:lnSpc>
            </a:pPr>
            <a:r>
              <a:rPr lang="en-US" sz="2400" dirty="0">
                <a:latin typeface="Times New Roman" pitchFamily="18" charset="0"/>
                <a:cs typeface="Times New Roman" pitchFamily="18" charset="0"/>
              </a:rPr>
              <a:t>Contact of the water with air (</a:t>
            </a:r>
            <a:r>
              <a:rPr lang="en-US" sz="2400" b="1" dirty="0">
                <a:solidFill>
                  <a:srgbClr val="00B0F0"/>
                </a:solidFill>
                <a:latin typeface="Times New Roman" pitchFamily="18" charset="0"/>
                <a:cs typeface="Times New Roman" pitchFamily="18" charset="0"/>
              </a:rPr>
              <a:t>aeration</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removes volatile solutes </a:t>
            </a:r>
            <a:r>
              <a:rPr lang="en-US" sz="2400" dirty="0">
                <a:latin typeface="Times New Roman" pitchFamily="18" charset="0"/>
                <a:cs typeface="Times New Roman" pitchFamily="18" charset="0"/>
              </a:rPr>
              <a:t>such as hydrogen sulfide, carbon dioxide, methane, and volatile odorous substances such as methane </a:t>
            </a:r>
            <a:r>
              <a:rPr lang="en-US" sz="2400" dirty="0" err="1">
                <a:latin typeface="Times New Roman" pitchFamily="18" charset="0"/>
                <a:cs typeface="Times New Roman" pitchFamily="18" charset="0"/>
              </a:rPr>
              <a:t>thiol</a:t>
            </a:r>
            <a:r>
              <a:rPr lang="en-US" sz="2400" dirty="0">
                <a:latin typeface="Times New Roman" pitchFamily="18" charset="0"/>
                <a:cs typeface="Times New Roman" pitchFamily="18" charset="0"/>
              </a:rPr>
              <a:t> (CH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SH) and bacterial metabolites. </a:t>
            </a:r>
            <a:endParaRPr lang="en-US" sz="2400" dirty="0" smtClean="0">
              <a:latin typeface="Times New Roman" pitchFamily="18" charset="0"/>
              <a:cs typeface="Times New Roman" pitchFamily="18" charset="0"/>
            </a:endParaRPr>
          </a:p>
          <a:p>
            <a:pPr algn="just">
              <a:lnSpc>
                <a:spcPct val="150000"/>
              </a:lnSpc>
            </a:pPr>
            <a:r>
              <a:rPr lang="en-US" sz="2400" b="1" dirty="0" smtClean="0">
                <a:solidFill>
                  <a:srgbClr val="00B0F0"/>
                </a:solidFill>
                <a:latin typeface="Times New Roman" pitchFamily="18" charset="0"/>
                <a:cs typeface="Times New Roman" pitchFamily="18" charset="0"/>
              </a:rPr>
              <a:t>Contact </a:t>
            </a:r>
            <a:r>
              <a:rPr lang="en-US" sz="2400" b="1" dirty="0">
                <a:solidFill>
                  <a:srgbClr val="00B0F0"/>
                </a:solidFill>
                <a:latin typeface="Times New Roman" pitchFamily="18" charset="0"/>
                <a:cs typeface="Times New Roman" pitchFamily="18" charset="0"/>
              </a:rPr>
              <a:t>with oxygen </a:t>
            </a:r>
            <a:r>
              <a:rPr lang="en-US" sz="2400" dirty="0">
                <a:latin typeface="Times New Roman" pitchFamily="18" charset="0"/>
                <a:cs typeface="Times New Roman" pitchFamily="18" charset="0"/>
              </a:rPr>
              <a:t>also aids iron removal by oxidizing soluble iron (II) to insoluble iron(III).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b="1" dirty="0">
                <a:solidFill>
                  <a:srgbClr val="00B0F0"/>
                </a:solidFill>
                <a:latin typeface="Times New Roman" pitchFamily="18" charset="0"/>
                <a:cs typeface="Times New Roman" pitchFamily="18" charset="0"/>
              </a:rPr>
              <a:t>addition of lime </a:t>
            </a:r>
            <a:r>
              <a:rPr lang="en-US" sz="2400" dirty="0">
                <a:latin typeface="Times New Roman" pitchFamily="18" charset="0"/>
                <a:cs typeface="Times New Roman" pitchFamily="18" charset="0"/>
              </a:rPr>
              <a:t>as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Ca</a:t>
            </a:r>
            <a:r>
              <a:rPr lang="en-US" sz="2400" dirty="0">
                <a:latin typeface="Times New Roman" pitchFamily="18" charset="0"/>
                <a:cs typeface="Times New Roman" pitchFamily="18" charset="0"/>
              </a:rPr>
              <a:t>(OH)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after aeration raises the pH and results in the formation of precipitates containing the hardness ions Ca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and Mg</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Much of the solid material remains in suspension and requires the </a:t>
            </a:r>
            <a:r>
              <a:rPr lang="en-US" sz="2400" b="1" dirty="0">
                <a:solidFill>
                  <a:srgbClr val="00B0F0"/>
                </a:solidFill>
                <a:latin typeface="Times New Roman" pitchFamily="18" charset="0"/>
                <a:cs typeface="Times New Roman" pitchFamily="18" charset="0"/>
              </a:rPr>
              <a:t>addition of coagulants </a:t>
            </a:r>
            <a:r>
              <a:rPr lang="en-US" sz="2400" dirty="0">
                <a:latin typeface="Times New Roman" pitchFamily="18" charset="0"/>
                <a:cs typeface="Times New Roman" pitchFamily="18" charset="0"/>
              </a:rPr>
              <a:t>(such as iron(III) and aluminum sulfates, which form gelatinous metal hydroxides) to settle the colloidal </a:t>
            </a:r>
            <a:r>
              <a:rPr lang="en-US" sz="2400" dirty="0" smtClean="0">
                <a:latin typeface="Times New Roman" pitchFamily="18" charset="0"/>
                <a:cs typeface="Times New Roman" pitchFamily="18" charset="0"/>
              </a:rPr>
              <a:t>particles.</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399220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69</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algn="just">
              <a:lnSpc>
                <a:spcPct val="150000"/>
              </a:lnSpc>
            </a:pPr>
            <a:r>
              <a:rPr lang="en-US" sz="2400" dirty="0">
                <a:latin typeface="Times New Roman" pitchFamily="18" charset="0"/>
                <a:cs typeface="Times New Roman" pitchFamily="18" charset="0"/>
              </a:rPr>
              <a:t>Activated silica or synthetic polyelectrolytes may also be added to stimulate coagulation or flocculation. </a:t>
            </a:r>
          </a:p>
          <a:p>
            <a:pPr algn="just">
              <a:lnSpc>
                <a:spcPct val="150000"/>
              </a:lnSpc>
            </a:pPr>
            <a:r>
              <a:rPr lang="en-US" sz="2400" dirty="0">
                <a:latin typeface="Times New Roman" pitchFamily="18" charset="0"/>
                <a:cs typeface="Times New Roman" pitchFamily="18" charset="0"/>
              </a:rPr>
              <a:t>The settling occurs in a secondary basin after the </a:t>
            </a:r>
            <a:r>
              <a:rPr lang="en-US" sz="2400" b="1" dirty="0">
                <a:solidFill>
                  <a:srgbClr val="00B0F0"/>
                </a:solidFill>
                <a:latin typeface="Times New Roman" pitchFamily="18" charset="0"/>
                <a:cs typeface="Times New Roman" pitchFamily="18" charset="0"/>
              </a:rPr>
              <a:t>addition of carbon dioxide</a:t>
            </a:r>
            <a:r>
              <a:rPr lang="en-US" sz="2400" dirty="0">
                <a:latin typeface="Times New Roman" pitchFamily="18" charset="0"/>
                <a:cs typeface="Times New Roman" pitchFamily="18" charset="0"/>
              </a:rPr>
              <a:t> to lower the </a:t>
            </a:r>
            <a:r>
              <a:rPr lang="en-US" sz="2400" dirty="0" err="1">
                <a:latin typeface="Times New Roman" pitchFamily="18" charset="0"/>
                <a:cs typeface="Times New Roman" pitchFamily="18" charset="0"/>
              </a:rPr>
              <a:t>pH.</a:t>
            </a:r>
            <a:r>
              <a:rPr lang="en-US" sz="2400" dirty="0">
                <a:latin typeface="Times New Roman" pitchFamily="18" charset="0"/>
                <a:cs typeface="Times New Roman" pitchFamily="18" charset="0"/>
              </a:rPr>
              <a:t> </a:t>
            </a:r>
          </a:p>
          <a:p>
            <a:pPr algn="just">
              <a:lnSpc>
                <a:spcPct val="150000"/>
              </a:lnSpc>
            </a:pPr>
            <a:r>
              <a:rPr lang="en-US" sz="2400" dirty="0">
                <a:latin typeface="Times New Roman" pitchFamily="18" charset="0"/>
                <a:cs typeface="Times New Roman" pitchFamily="18" charset="0"/>
              </a:rPr>
              <a:t>Sludge from both the primary and secondary basins is pumped to a sludge lagoon.</a:t>
            </a:r>
          </a:p>
          <a:p>
            <a:pPr algn="just">
              <a:lnSpc>
                <a:spcPct val="150000"/>
              </a:lnSpc>
            </a:pPr>
            <a:r>
              <a:rPr lang="en-US" sz="2400" dirty="0">
                <a:latin typeface="Times New Roman" pitchFamily="18" charset="0"/>
                <a:cs typeface="Times New Roman" pitchFamily="18" charset="0"/>
              </a:rPr>
              <a:t> The water is </a:t>
            </a:r>
            <a:r>
              <a:rPr lang="en-US" sz="2400" b="1" dirty="0">
                <a:solidFill>
                  <a:srgbClr val="00B0F0"/>
                </a:solidFill>
                <a:latin typeface="Times New Roman" pitchFamily="18" charset="0"/>
                <a:cs typeface="Times New Roman" pitchFamily="18" charset="0"/>
              </a:rPr>
              <a:t>finally chlorinated</a:t>
            </a:r>
            <a:r>
              <a:rPr lang="en-US" sz="2400" dirty="0">
                <a:latin typeface="Times New Roman" pitchFamily="18" charset="0"/>
                <a:cs typeface="Times New Roman" pitchFamily="18" charset="0"/>
              </a:rPr>
              <a:t>, filtered, and pumped to the city water mains.</a:t>
            </a:r>
          </a:p>
          <a:p>
            <a:pPr>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2012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7</a:t>
            </a:fld>
            <a:endParaRPr lang="en-US"/>
          </a:p>
        </p:txBody>
      </p:sp>
      <p:pic>
        <p:nvPicPr>
          <p:cNvPr id="1026" name="Picture 2" descr="C:\Users\TOSHIBA\Desktop\Hawassa phto\89360871_1718873208307680_7475106303392612352_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7239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11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70</a:t>
            </a:fld>
            <a:endParaRPr lang="en-US"/>
          </a:p>
        </p:txBody>
      </p:sp>
      <p:sp>
        <p:nvSpPr>
          <p:cNvPr id="8" name="Content Placeholder 7"/>
          <p:cNvSpPr>
            <a:spLocks noGrp="1"/>
          </p:cNvSpPr>
          <p:nvPr>
            <p:ph sz="quarter" idx="1"/>
          </p:nvPr>
        </p:nvSpPr>
        <p:spPr>
          <a:xfrm>
            <a:off x="228600" y="609600"/>
            <a:ext cx="8458200" cy="60198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r>
              <a:rPr lang="en-US" sz="2400" dirty="0" smtClean="0"/>
              <a:t>Fig2.1.</a:t>
            </a:r>
            <a:r>
              <a:rPr lang="en-US" sz="2400" dirty="0"/>
              <a:t> Figure 2.4. Schematic of a municipal water treatment plant.</a:t>
            </a:r>
          </a:p>
          <a:p>
            <a:endParaRPr lang="en-US" sz="2400" dirty="0"/>
          </a:p>
        </p:txBody>
      </p:sp>
      <p:pic>
        <p:nvPicPr>
          <p:cNvPr id="9" name="Content Placeholder 6"/>
          <p:cNvPicPr>
            <a:picLocks/>
          </p:cNvPicPr>
          <p:nvPr/>
        </p:nvPicPr>
        <p:blipFill>
          <a:blip r:embed="rId2"/>
          <a:stretch>
            <a:fillRect/>
          </a:stretch>
        </p:blipFill>
        <p:spPr>
          <a:xfrm>
            <a:off x="304800" y="762000"/>
            <a:ext cx="8458200" cy="4876800"/>
          </a:xfrm>
          <a:prstGeom prst="rect">
            <a:avLst/>
          </a:prstGeom>
        </p:spPr>
      </p:pic>
      <p:sp>
        <p:nvSpPr>
          <p:cNvPr id="3" name="Rectangle 2"/>
          <p:cNvSpPr/>
          <p:nvPr/>
        </p:nvSpPr>
        <p:spPr>
          <a:xfrm>
            <a:off x="1219200" y="5634669"/>
            <a:ext cx="6858000" cy="461665"/>
          </a:xfrm>
          <a:prstGeom prst="rect">
            <a:avLst/>
          </a:prstGeom>
        </p:spPr>
        <p:txBody>
          <a:bodyPr wrap="square">
            <a:spAutoFit/>
          </a:bodyPr>
          <a:lstStyle/>
          <a:p>
            <a:r>
              <a:rPr lang="en-US" sz="2400" dirty="0"/>
              <a:t>Figure </a:t>
            </a:r>
            <a:r>
              <a:rPr lang="en-US" sz="2400" dirty="0" smtClean="0"/>
              <a:t>2.1. </a:t>
            </a:r>
            <a:r>
              <a:rPr lang="en-US" sz="2400" dirty="0"/>
              <a:t>Schematic of a municipal water treatment plant.</a:t>
            </a:r>
          </a:p>
        </p:txBody>
      </p:sp>
    </p:spTree>
    <p:extLst>
      <p:ext uri="{BB962C8B-B14F-4D97-AF65-F5344CB8AC3E}">
        <p14:creationId xmlns:p14="http://schemas.microsoft.com/office/powerpoint/2010/main" val="37198610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71</a:t>
            </a:fld>
            <a:endParaRPr lang="en-US"/>
          </a:p>
        </p:txBody>
      </p:sp>
      <p:sp>
        <p:nvSpPr>
          <p:cNvPr id="3" name="Content Placeholder 2"/>
          <p:cNvSpPr>
            <a:spLocks noGrp="1"/>
          </p:cNvSpPr>
          <p:nvPr>
            <p:ph sz="quarter" idx="1"/>
          </p:nvPr>
        </p:nvSpPr>
        <p:spPr>
          <a:xfrm>
            <a:off x="228600" y="609600"/>
            <a:ext cx="8686800" cy="6019800"/>
          </a:xfrm>
        </p:spPr>
        <p:txBody>
          <a:bodyPr>
            <a:normAutofit/>
          </a:bodyPr>
          <a:lstStyle/>
          <a:p>
            <a:pPr algn="just">
              <a:lnSpc>
                <a:spcPct val="150000"/>
              </a:lnSpc>
            </a:pPr>
            <a:r>
              <a:rPr lang="en-US" sz="2400" b="1" dirty="0" smtClean="0">
                <a:solidFill>
                  <a:srgbClr val="00B0F0"/>
                </a:solidFill>
                <a:latin typeface="Times New Roman" pitchFamily="18" charset="0"/>
                <a:cs typeface="Times New Roman" pitchFamily="18" charset="0"/>
              </a:rPr>
              <a:t>Sewage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include </a:t>
            </a:r>
            <a:r>
              <a:rPr lang="en-US" sz="2400" dirty="0" smtClean="0">
                <a:latin typeface="Times New Roman" pitchFamily="18" charset="0"/>
                <a:cs typeface="Times New Roman" pitchFamily="18" charset="0"/>
              </a:rPr>
              <a:t>turbidity, </a:t>
            </a:r>
            <a:r>
              <a:rPr lang="en-US" sz="2400" dirty="0">
                <a:latin typeface="Times New Roman" pitchFamily="18" charset="0"/>
                <a:cs typeface="Times New Roman" pitchFamily="18" charset="0"/>
              </a:rPr>
              <a:t>suspended solids (ppm), total dissolved solids (ppm), acidity (H</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concentration pH</a:t>
            </a:r>
            <a:r>
              <a:rPr lang="en-US" sz="2400" dirty="0">
                <a:latin typeface="Times New Roman" pitchFamily="18" charset="0"/>
                <a:cs typeface="Times New Roman" pitchFamily="18" charset="0"/>
              </a:rPr>
              <a:t>), and dissolved oxygen (in ppm O</a:t>
            </a:r>
            <a:r>
              <a:rPr lang="en-US" sz="2400" baseline="-25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Biochemical </a:t>
            </a:r>
            <a:r>
              <a:rPr lang="en-US" sz="2400" dirty="0">
                <a:latin typeface="Times New Roman" pitchFamily="18" charset="0"/>
                <a:cs typeface="Times New Roman" pitchFamily="18" charset="0"/>
              </a:rPr>
              <a:t>oxygen demand is used as a measure of oxygen-demanding substances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Current processes for the treatment of wastewater may be divided into three main categories of </a:t>
            </a:r>
            <a:r>
              <a:rPr lang="en-US" sz="2400" dirty="0">
                <a:solidFill>
                  <a:srgbClr val="0070C0"/>
                </a:solidFill>
                <a:latin typeface="Times New Roman" pitchFamily="18" charset="0"/>
                <a:cs typeface="Times New Roman" pitchFamily="18" charset="0"/>
              </a:rPr>
              <a:t>primary treatment, secondary treatment, and tertiary treatment</a:t>
            </a:r>
            <a:r>
              <a:rPr lang="en-US" sz="2400" dirty="0" smtClean="0">
                <a:solidFill>
                  <a:srgbClr val="0070C0"/>
                </a:solidFill>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90669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72</a:t>
            </a:fld>
            <a:endParaRPr lang="en-US"/>
          </a:p>
        </p:txBody>
      </p:sp>
      <p:sp>
        <p:nvSpPr>
          <p:cNvPr id="3" name="Content Placeholder 2"/>
          <p:cNvSpPr>
            <a:spLocks noGrp="1"/>
          </p:cNvSpPr>
          <p:nvPr>
            <p:ph sz="quarter" idx="1"/>
          </p:nvPr>
        </p:nvSpPr>
        <p:spPr>
          <a:xfrm>
            <a:off x="228600" y="533400"/>
            <a:ext cx="8686800" cy="6096000"/>
          </a:xfrm>
        </p:spPr>
        <p:txBody>
          <a:bodyPr>
            <a:normAutofit/>
          </a:bodyPr>
          <a:lstStyle/>
          <a:p>
            <a:pPr algn="just">
              <a:lnSpc>
                <a:spcPct val="150000"/>
              </a:lnSpc>
              <a:buFont typeface="Wingdings" pitchFamily="2" charset="2"/>
              <a:buChar char="Ø"/>
            </a:pPr>
            <a:r>
              <a:rPr lang="en-US" sz="2400" b="1" dirty="0">
                <a:latin typeface="Times New Roman" pitchFamily="18" charset="0"/>
                <a:cs typeface="Times New Roman" pitchFamily="18" charset="0"/>
              </a:rPr>
              <a:t>Primary treatment</a:t>
            </a:r>
            <a:r>
              <a:rPr lang="en-US" sz="2400" dirty="0">
                <a:latin typeface="Times New Roman" pitchFamily="18" charset="0"/>
                <a:cs typeface="Times New Roman" pitchFamily="18" charset="0"/>
              </a:rPr>
              <a:t> of wastewater consists of the removal of insoluble matter such as grit, grease, and scum from water.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first step in primary treatment normally is screening.</a:t>
            </a:r>
          </a:p>
          <a:p>
            <a:pPr algn="just">
              <a:lnSpc>
                <a:spcPct val="150000"/>
              </a:lnSpc>
              <a:buFont typeface="Wingdings" pitchFamily="2" charset="2"/>
              <a:buChar char="Ø"/>
            </a:pPr>
            <a:r>
              <a:rPr lang="en-US" sz="2400" b="1" dirty="0">
                <a:latin typeface="Times New Roman" pitchFamily="18" charset="0"/>
                <a:cs typeface="Times New Roman" pitchFamily="18" charset="0"/>
              </a:rPr>
              <a:t>Secondary wastewater</a:t>
            </a:r>
            <a:r>
              <a:rPr lang="en-US" sz="2400" dirty="0">
                <a:latin typeface="Times New Roman" pitchFamily="18" charset="0"/>
                <a:cs typeface="Times New Roman" pitchFamily="18" charset="0"/>
              </a:rPr>
              <a:t> treatment is designed to remove BOD,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most obvious harmful effect of biodegradable organic matter in wastewater is BOD, consisting of a biochemical oxygen demand for dissolved oxygen by microorganism-mediated degradation of the organic matter.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addition, potentially hazardous toxic metals may be found among the dissolved inorganics.</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651162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algn="just"/>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73</a:t>
            </a:fld>
            <a:endParaRPr lang="en-US"/>
          </a:p>
        </p:txBody>
      </p:sp>
      <p:sp>
        <p:nvSpPr>
          <p:cNvPr id="6" name="Content Placeholder 5"/>
          <p:cNvSpPr>
            <a:spLocks noGrp="1"/>
          </p:cNvSpPr>
          <p:nvPr>
            <p:ph sz="quarter" idx="1"/>
          </p:nvPr>
        </p:nvSpPr>
        <p:spPr>
          <a:xfrm>
            <a:off x="228600" y="609600"/>
            <a:ext cx="8686800" cy="5943600"/>
          </a:xfrm>
        </p:spPr>
        <p:txBody>
          <a:bodyPr>
            <a:normAutofit fontScale="92500" lnSpcReduction="10000"/>
          </a:bodyPr>
          <a:lstStyle/>
          <a:p>
            <a:pPr algn="just">
              <a:lnSpc>
                <a:spcPct val="150000"/>
              </a:lnSpc>
              <a:buFont typeface="Wingdings" pitchFamily="2" charset="2"/>
              <a:buChar char="Ø"/>
            </a:pPr>
            <a:r>
              <a:rPr lang="en-US" sz="2400" b="1" dirty="0">
                <a:latin typeface="Times New Roman" pitchFamily="18" charset="0"/>
                <a:cs typeface="Times New Roman" pitchFamily="18" charset="0"/>
              </a:rPr>
              <a:t>Tertiary waste treatment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(advanced </a:t>
            </a:r>
            <a:r>
              <a:rPr lang="en-US" sz="2400" dirty="0">
                <a:latin typeface="Times New Roman" pitchFamily="18" charset="0"/>
                <a:cs typeface="Times New Roman" pitchFamily="18" charset="0"/>
              </a:rPr>
              <a:t>waste treatment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used </a:t>
            </a:r>
            <a:r>
              <a:rPr lang="en-US" sz="2400" dirty="0">
                <a:latin typeface="Times New Roman" pitchFamily="18" charset="0"/>
                <a:cs typeface="Times New Roman" pitchFamily="18" charset="0"/>
              </a:rPr>
              <a:t>to describe a variety of processes performed on the effluent from secondary waste treatment.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ontaminants </a:t>
            </a:r>
            <a:r>
              <a:rPr lang="en-US" sz="2400" dirty="0">
                <a:latin typeface="Times New Roman" pitchFamily="18" charset="0"/>
                <a:cs typeface="Times New Roman" pitchFamily="18" charset="0"/>
              </a:rPr>
              <a:t>removed by tertiary waste treatment fall into the general categories </a:t>
            </a:r>
            <a:r>
              <a:rPr lang="en-US" sz="2400" dirty="0" smtClean="0">
                <a:latin typeface="Times New Roman" pitchFamily="18" charset="0"/>
                <a:cs typeface="Times New Roman" pitchFamily="18" charset="0"/>
              </a:rPr>
              <a:t>of</a:t>
            </a:r>
          </a:p>
          <a:p>
            <a:pPr marL="0" indent="0" algn="just">
              <a:lnSpc>
                <a:spcPct val="150000"/>
              </a:lnSpc>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1) suspended solids, </a:t>
            </a:r>
            <a:endParaRPr lang="en-US" sz="2400" dirty="0" smtClean="0">
              <a:latin typeface="Times New Roman" pitchFamily="18" charset="0"/>
              <a:cs typeface="Times New Roman" pitchFamily="18" charset="0"/>
            </a:endParaRPr>
          </a:p>
          <a:p>
            <a:pPr marL="0" indent="0" algn="just">
              <a:lnSpc>
                <a:spcPct val="150000"/>
              </a:lnSpc>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2) dissolved organic compounds, and </a:t>
            </a:r>
            <a:endParaRPr lang="en-US" sz="2400" dirty="0" smtClean="0">
              <a:latin typeface="Times New Roman" pitchFamily="18" charset="0"/>
              <a:cs typeface="Times New Roman" pitchFamily="18" charset="0"/>
            </a:endParaRPr>
          </a:p>
          <a:p>
            <a:pPr marL="0" indent="0" algn="just">
              <a:lnSpc>
                <a:spcPct val="150000"/>
              </a:lnSpc>
              <a:buNone/>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3) dissolved inorganic materials, including the important class of algal nutrients.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Suspended solids are primarily responsible for residual biological oxygen demand in secondary sewage effluent waters. </a:t>
            </a: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274687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52B10B-7743-4A3E-A420-09CB438C5C33}" type="datetime1">
              <a:rPr lang="en-US" smtClean="0"/>
              <a:t>3/20/2020</a:t>
            </a:fld>
            <a:endParaRPr lang="en-US" dirty="0"/>
          </a:p>
        </p:txBody>
      </p:sp>
      <p:sp>
        <p:nvSpPr>
          <p:cNvPr id="5" name="Footer Placeholder 4"/>
          <p:cNvSpPr>
            <a:spLocks noGrp="1"/>
          </p:cNvSpPr>
          <p:nvPr>
            <p:ph type="ftr" sz="quarter" idx="11"/>
          </p:nvPr>
        </p:nvSpPr>
        <p:spPr/>
        <p:txBody>
          <a:bodyPr/>
          <a:lstStyle/>
          <a:p>
            <a:r>
              <a:rPr lang="en-US" dirty="0" smtClean="0"/>
              <a:t>Environmental </a:t>
            </a:r>
            <a:r>
              <a:rPr lang="en-US" dirty="0" err="1" smtClean="0"/>
              <a:t>chem</a:t>
            </a:r>
            <a:endParaRPr lang="en-US" dirty="0"/>
          </a:p>
        </p:txBody>
      </p:sp>
      <p:sp>
        <p:nvSpPr>
          <p:cNvPr id="6" name="Slide Number Placeholder 5"/>
          <p:cNvSpPr>
            <a:spLocks noGrp="1"/>
          </p:cNvSpPr>
          <p:nvPr>
            <p:ph type="sldNum" sz="quarter" idx="12"/>
          </p:nvPr>
        </p:nvSpPr>
        <p:spPr/>
        <p:txBody>
          <a:bodyPr/>
          <a:lstStyle/>
          <a:p>
            <a:fld id="{E549CD88-2F3E-440A-9131-230137832295}" type="slidenum">
              <a:rPr lang="en-US" smtClean="0"/>
              <a:t>74</a:t>
            </a:fld>
            <a:endParaRPr lang="en-US"/>
          </a:p>
        </p:txBody>
      </p:sp>
      <p:sp>
        <p:nvSpPr>
          <p:cNvPr id="3" name="Content Placeholder 2"/>
          <p:cNvSpPr>
            <a:spLocks noGrp="1"/>
          </p:cNvSpPr>
          <p:nvPr>
            <p:ph sz="quarter" idx="1"/>
          </p:nvPr>
        </p:nvSpPr>
        <p:spPr>
          <a:xfrm>
            <a:off x="228600" y="228600"/>
            <a:ext cx="8686800" cy="6400800"/>
          </a:xfrm>
        </p:spPr>
        <p:txBody>
          <a:bodyPr>
            <a:normAutofit fontScale="85000" lnSpcReduction="20000"/>
          </a:bodyPr>
          <a:lstStyle/>
          <a:p>
            <a:r>
              <a:rPr lang="en-US" sz="2400" dirty="0"/>
              <a:t>Municipal Wastewater can also treat by Physical-Chemical Treatment methods. </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sz="2400" dirty="0"/>
          </a:p>
          <a:p>
            <a:endParaRPr lang="en-US" sz="2400" dirty="0" smtClean="0"/>
          </a:p>
          <a:p>
            <a:endParaRPr lang="en-US" sz="2400" dirty="0"/>
          </a:p>
          <a:p>
            <a:endParaRPr lang="en-US" sz="2400" dirty="0" smtClean="0"/>
          </a:p>
          <a:p>
            <a:endParaRPr lang="en-US" sz="2400" dirty="0" smtClean="0"/>
          </a:p>
          <a:p>
            <a:endParaRPr lang="en-US" sz="2400" dirty="0" smtClean="0"/>
          </a:p>
          <a:p>
            <a:endParaRPr lang="en-US" sz="2400" dirty="0"/>
          </a:p>
          <a:p>
            <a:r>
              <a:rPr lang="en-US" sz="2400" dirty="0" smtClean="0"/>
              <a:t>Figure 2.2.  </a:t>
            </a:r>
            <a:r>
              <a:rPr lang="en-US" sz="2400" dirty="0"/>
              <a:t>Major components of a complete physical-chemical treatment facility for municipal wastewater. </a:t>
            </a:r>
          </a:p>
          <a:p>
            <a:endParaRPr lang="en-US" dirty="0"/>
          </a:p>
        </p:txBody>
      </p:sp>
      <p:pic>
        <p:nvPicPr>
          <p:cNvPr id="7" name="Picture 6"/>
          <p:cNvPicPr/>
          <p:nvPr/>
        </p:nvPicPr>
        <p:blipFill>
          <a:blip r:embed="rId2"/>
          <a:stretch>
            <a:fillRect/>
          </a:stretch>
        </p:blipFill>
        <p:spPr>
          <a:xfrm>
            <a:off x="228600" y="609600"/>
            <a:ext cx="8686800" cy="5105400"/>
          </a:xfrm>
          <a:prstGeom prst="rect">
            <a:avLst/>
          </a:prstGeom>
        </p:spPr>
      </p:pic>
    </p:spTree>
    <p:extLst>
      <p:ext uri="{BB962C8B-B14F-4D97-AF65-F5344CB8AC3E}">
        <p14:creationId xmlns:p14="http://schemas.microsoft.com/office/powerpoint/2010/main" val="25057391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ctr"/>
            <a:r>
              <a:rPr lang="en-US" sz="2800" b="1" dirty="0">
                <a:solidFill>
                  <a:srgbClr val="FF0000"/>
                </a:solidFill>
                <a:latin typeface="Eras Medium ITC" pitchFamily="34" charset="0"/>
              </a:rPr>
              <a:t>CHAPTR </a:t>
            </a:r>
            <a:r>
              <a:rPr lang="en-US" sz="2800" b="1" dirty="0" smtClean="0">
                <a:solidFill>
                  <a:srgbClr val="FF0000"/>
                </a:solidFill>
                <a:latin typeface="Eras Medium ITC" pitchFamily="34" charset="0"/>
              </a:rPr>
              <a:t>3</a:t>
            </a:r>
            <a:endParaRPr lang="en-US" sz="2800" dirty="0">
              <a:solidFill>
                <a:srgbClr val="FF0000"/>
              </a:solidFill>
              <a:latin typeface="Eras Medium ITC" pitchFamily="34"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75</a:t>
            </a:fld>
            <a:endParaRPr lang="en-US"/>
          </a:p>
        </p:txBody>
      </p:sp>
      <p:sp>
        <p:nvSpPr>
          <p:cNvPr id="3" name="Content Placeholder 2"/>
          <p:cNvSpPr>
            <a:spLocks noGrp="1"/>
          </p:cNvSpPr>
          <p:nvPr>
            <p:ph sz="quarter" idx="1"/>
          </p:nvPr>
        </p:nvSpPr>
        <p:spPr>
          <a:xfrm>
            <a:off x="152400" y="609600"/>
            <a:ext cx="8763000" cy="6019800"/>
          </a:xfrm>
        </p:spPr>
        <p:txBody>
          <a:bodyPr>
            <a:normAutofit lnSpcReduction="10000"/>
          </a:bodyPr>
          <a:lstStyle/>
          <a:p>
            <a:pPr marL="0" lvl="0" indent="0" algn="ctr">
              <a:buNone/>
            </a:pPr>
            <a:r>
              <a:rPr lang="en-US" b="1" dirty="0" smtClean="0">
                <a:solidFill>
                  <a:srgbClr val="0070C0"/>
                </a:solidFill>
              </a:rPr>
              <a:t>3</a:t>
            </a:r>
            <a:r>
              <a:rPr lang="en-US" sz="2400" b="1" dirty="0" smtClean="0">
                <a:solidFill>
                  <a:srgbClr val="0070C0"/>
                </a:solidFill>
              </a:rPr>
              <a:t>. ATMOSPHERIC </a:t>
            </a:r>
            <a:r>
              <a:rPr lang="en-US" sz="2400" b="1" dirty="0">
                <a:solidFill>
                  <a:srgbClr val="0070C0"/>
                </a:solidFill>
              </a:rPr>
              <a:t>CHEMISTRY AND </a:t>
            </a:r>
            <a:r>
              <a:rPr lang="en-US" sz="2400" b="1" dirty="0" smtClean="0">
                <a:solidFill>
                  <a:srgbClr val="0070C0"/>
                </a:solidFill>
              </a:rPr>
              <a:t>AIR POLLUTION</a:t>
            </a:r>
            <a:endParaRPr lang="en-US" sz="2000" dirty="0">
              <a:solidFill>
                <a:srgbClr val="0070C0"/>
              </a:solidFill>
            </a:endParaRPr>
          </a:p>
          <a:p>
            <a:pPr marL="0" lvl="0" indent="0" algn="ctr">
              <a:buNone/>
            </a:pPr>
            <a:r>
              <a:rPr lang="en-US" sz="2000" b="1" dirty="0" smtClean="0">
                <a:solidFill>
                  <a:srgbClr val="FF0000"/>
                </a:solidFill>
                <a:latin typeface="Segoe Print" pitchFamily="2" charset="0"/>
              </a:rPr>
              <a:t>3.1. Importance </a:t>
            </a:r>
            <a:r>
              <a:rPr lang="en-US" sz="2000" b="1" dirty="0">
                <a:solidFill>
                  <a:srgbClr val="FF0000"/>
                </a:solidFill>
                <a:latin typeface="Segoe Print" pitchFamily="2" charset="0"/>
              </a:rPr>
              <a:t>and physical characteristics of the </a:t>
            </a:r>
            <a:r>
              <a:rPr lang="en-US" sz="2000" b="1" dirty="0" smtClean="0">
                <a:solidFill>
                  <a:srgbClr val="FF0000"/>
                </a:solidFill>
                <a:latin typeface="Segoe Print" pitchFamily="2" charset="0"/>
              </a:rPr>
              <a:t>atmosphere</a:t>
            </a:r>
          </a:p>
          <a:p>
            <a:pPr algn="just">
              <a:lnSpc>
                <a:spcPct val="150000"/>
              </a:lnSpc>
            </a:pPr>
            <a:r>
              <a:rPr lang="en-US" sz="2400" dirty="0" smtClean="0">
                <a:latin typeface="Times New Roman" pitchFamily="18" charset="0"/>
                <a:cs typeface="Times New Roman" pitchFamily="18" charset="0"/>
              </a:rPr>
              <a:t>Exclusive </a:t>
            </a:r>
            <a:r>
              <a:rPr lang="en-US" sz="2400" dirty="0">
                <a:latin typeface="Times New Roman" pitchFamily="18" charset="0"/>
                <a:cs typeface="Times New Roman" pitchFamily="18" charset="0"/>
              </a:rPr>
              <a:t>of water, atmospheric air is 78.1% (by volume) nitrogen, 21.0% oxygen, 0.9% argon, and 0.03% carbon dioxide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Normally, air contains 1-3% water vapor by volume.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addition, air contains a large variety of trace level gases at levels below 0.002%, including neon (1.818 x 10</a:t>
            </a:r>
            <a:r>
              <a:rPr lang="en-US" sz="2400" baseline="30000" dirty="0">
                <a:latin typeface="Times New Roman" pitchFamily="18" charset="0"/>
                <a:cs typeface="Times New Roman" pitchFamily="18" charset="0"/>
              </a:rPr>
              <a:t>-3</a:t>
            </a:r>
            <a:r>
              <a:rPr lang="en-US" sz="2400" dirty="0">
                <a:latin typeface="Times New Roman" pitchFamily="18" charset="0"/>
                <a:cs typeface="Times New Roman" pitchFamily="18" charset="0"/>
              </a:rPr>
              <a:t> %, ), helium (5.24 x 10</a:t>
            </a:r>
            <a:r>
              <a:rPr lang="en-US" sz="2400" baseline="30000" dirty="0">
                <a:latin typeface="Times New Roman" pitchFamily="18" charset="0"/>
                <a:cs typeface="Times New Roman" pitchFamily="18" charset="0"/>
              </a:rPr>
              <a:t>-4</a:t>
            </a:r>
            <a:r>
              <a:rPr lang="en-US" sz="2400" dirty="0">
                <a:latin typeface="Times New Roman" pitchFamily="18" charset="0"/>
                <a:cs typeface="Times New Roman" pitchFamily="18" charset="0"/>
              </a:rPr>
              <a:t> %), methane (1.6 x 10</a:t>
            </a:r>
            <a:r>
              <a:rPr lang="en-US" sz="2400" baseline="30000" dirty="0">
                <a:latin typeface="Times New Roman" pitchFamily="18" charset="0"/>
                <a:cs typeface="Times New Roman" pitchFamily="18" charset="0"/>
              </a:rPr>
              <a:t>-4 </a:t>
            </a:r>
            <a:r>
              <a:rPr lang="en-US" sz="2400" dirty="0">
                <a:latin typeface="Times New Roman" pitchFamily="18" charset="0"/>
                <a:cs typeface="Times New Roman" pitchFamily="18" charset="0"/>
              </a:rPr>
              <a:t>%), krypton (1.14 x 10</a:t>
            </a:r>
            <a:r>
              <a:rPr lang="en-US" sz="2400" baseline="30000" dirty="0">
                <a:latin typeface="Times New Roman" pitchFamily="18" charset="0"/>
                <a:cs typeface="Times New Roman" pitchFamily="18" charset="0"/>
              </a:rPr>
              <a:t>-4</a:t>
            </a:r>
            <a:r>
              <a:rPr lang="en-US" sz="2400" dirty="0">
                <a:latin typeface="Times New Roman" pitchFamily="18" charset="0"/>
                <a:cs typeface="Times New Roman" pitchFamily="18" charset="0"/>
              </a:rPr>
              <a:t> %), nitrous oxide, hydrogen, xenon (8.7 x 10</a:t>
            </a:r>
            <a:r>
              <a:rPr lang="en-US" sz="2400" baseline="30000" dirty="0">
                <a:latin typeface="Times New Roman" pitchFamily="18" charset="0"/>
                <a:cs typeface="Times New Roman" pitchFamily="18" charset="0"/>
              </a:rPr>
              <a:t>-6</a:t>
            </a:r>
            <a:r>
              <a:rPr lang="en-US" sz="2400" dirty="0">
                <a:latin typeface="Times New Roman" pitchFamily="18" charset="0"/>
                <a:cs typeface="Times New Roman" pitchFamily="18" charset="0"/>
              </a:rPr>
              <a:t> %), sulfur dioxide (~2 x 10</a:t>
            </a:r>
            <a:r>
              <a:rPr lang="en-US" sz="2400" baseline="30000" dirty="0">
                <a:latin typeface="Times New Roman" pitchFamily="18" charset="0"/>
                <a:cs typeface="Times New Roman" pitchFamily="18" charset="0"/>
              </a:rPr>
              <a:t>-8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ozone, </a:t>
            </a:r>
            <a:r>
              <a:rPr lang="en-US" sz="2400" dirty="0">
                <a:latin typeface="Times New Roman" pitchFamily="18" charset="0"/>
                <a:cs typeface="Times New Roman" pitchFamily="18" charset="0"/>
              </a:rPr>
              <a:t>nitrogen dioxide, ammonia (10</a:t>
            </a:r>
            <a:r>
              <a:rPr lang="en-US" sz="2400" baseline="30000" dirty="0">
                <a:latin typeface="Times New Roman" pitchFamily="18" charset="0"/>
                <a:cs typeface="Times New Roman" pitchFamily="18" charset="0"/>
              </a:rPr>
              <a:t>-8</a:t>
            </a:r>
            <a:r>
              <a:rPr lang="en-US" sz="2400" dirty="0">
                <a:latin typeface="Times New Roman" pitchFamily="18" charset="0"/>
                <a:cs typeface="Times New Roman" pitchFamily="18" charset="0"/>
              </a:rPr>
              <a:t>-10</a:t>
            </a:r>
            <a:r>
              <a:rPr lang="en-US" sz="2400" baseline="30000" dirty="0">
                <a:latin typeface="Times New Roman" pitchFamily="18" charset="0"/>
                <a:cs typeface="Times New Roman" pitchFamily="18" charset="0"/>
              </a:rPr>
              <a:t>-7</a:t>
            </a:r>
            <a:r>
              <a:rPr lang="en-US" sz="2400" dirty="0">
                <a:latin typeface="Times New Roman" pitchFamily="18" charset="0"/>
                <a:cs typeface="Times New Roman" pitchFamily="18" charset="0"/>
              </a:rPr>
              <a:t>%), and carbon monoxide (~1.2 x 10-5</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endParaRPr lang="en-US" sz="2400" b="1" dirty="0">
              <a:solidFill>
                <a:srgbClr val="FF0000"/>
              </a:solidFill>
              <a:latin typeface="Eras Light ITC" pitchFamily="34" charset="0"/>
            </a:endParaRPr>
          </a:p>
          <a:p>
            <a:endParaRPr lang="en-US" sz="2400" dirty="0"/>
          </a:p>
        </p:txBody>
      </p:sp>
    </p:spTree>
    <p:extLst>
      <p:ext uri="{BB962C8B-B14F-4D97-AF65-F5344CB8AC3E}">
        <p14:creationId xmlns:p14="http://schemas.microsoft.com/office/powerpoint/2010/main" val="3195104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lvl="2" algn="ctr" rtl="0">
              <a:spcBef>
                <a:spcPct val="0"/>
              </a:spcBef>
            </a:pPr>
            <a:r>
              <a:rPr lang="en-US" sz="2800" dirty="0">
                <a:solidFill>
                  <a:srgbClr val="FF0000"/>
                </a:solidFill>
                <a:latin typeface="Segoe Print" pitchFamily="2" charset="0"/>
              </a:rPr>
              <a:t>Importance of the </a:t>
            </a:r>
            <a:r>
              <a:rPr lang="en-US" sz="2800" dirty="0" smtClean="0">
                <a:solidFill>
                  <a:srgbClr val="FF0000"/>
                </a:solidFill>
                <a:latin typeface="Segoe Print" pitchFamily="2" charset="0"/>
              </a:rPr>
              <a:t>atmosphere</a:t>
            </a:r>
            <a:endParaRPr lang="en-US" sz="5400"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76</a:t>
            </a:fld>
            <a:endParaRPr lang="en-US"/>
          </a:p>
        </p:txBody>
      </p:sp>
      <p:sp>
        <p:nvSpPr>
          <p:cNvPr id="3" name="Content Placeholder 2"/>
          <p:cNvSpPr>
            <a:spLocks noGrp="1"/>
          </p:cNvSpPr>
          <p:nvPr>
            <p:ph sz="quarter" idx="1"/>
          </p:nvPr>
        </p:nvSpPr>
        <p:spPr>
          <a:xfrm>
            <a:off x="228600" y="685800"/>
            <a:ext cx="8686800" cy="5943600"/>
          </a:xfrm>
        </p:spPr>
        <p:txBody>
          <a:bodyPr>
            <a:normAutofit/>
          </a:bodyPr>
          <a:lstStyle/>
          <a:p>
            <a:pPr algn="just">
              <a:lnSpc>
                <a:spcPct val="150000"/>
              </a:lnSpc>
            </a:pPr>
            <a:r>
              <a:rPr lang="en-US" sz="2400" dirty="0">
                <a:latin typeface="Times New Roman" pitchFamily="18" charset="0"/>
                <a:cs typeface="Times New Roman" pitchFamily="18" charset="0"/>
              </a:rPr>
              <a:t>The atmosphere is a </a:t>
            </a:r>
            <a:r>
              <a:rPr lang="en-US" sz="2400" dirty="0">
                <a:solidFill>
                  <a:srgbClr val="0070C0"/>
                </a:solidFill>
                <a:latin typeface="Times New Roman" pitchFamily="18" charset="0"/>
                <a:cs typeface="Times New Roman" pitchFamily="18" charset="0"/>
              </a:rPr>
              <a:t>protective blanket </a:t>
            </a:r>
            <a:r>
              <a:rPr lang="en-US" sz="2400" dirty="0">
                <a:latin typeface="Times New Roman" pitchFamily="18" charset="0"/>
                <a:cs typeface="Times New Roman" pitchFamily="18" charset="0"/>
              </a:rPr>
              <a:t>which nurtures life on the Earth and protects it from the hostile environment of outer space.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atmosphere is the </a:t>
            </a:r>
            <a:r>
              <a:rPr lang="en-US" sz="2400" dirty="0">
                <a:solidFill>
                  <a:srgbClr val="0070C0"/>
                </a:solidFill>
                <a:latin typeface="Times New Roman" pitchFamily="18" charset="0"/>
                <a:cs typeface="Times New Roman" pitchFamily="18" charset="0"/>
              </a:rPr>
              <a:t>source of carbon dioxide </a:t>
            </a:r>
            <a:r>
              <a:rPr lang="en-US" sz="2400" dirty="0">
                <a:latin typeface="Times New Roman" pitchFamily="18" charset="0"/>
                <a:cs typeface="Times New Roman" pitchFamily="18" charset="0"/>
              </a:rPr>
              <a:t>for plant photosynthesis and of oxygen for respiration.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a:t>
            </a:r>
            <a:r>
              <a:rPr lang="en-US" sz="2400" dirty="0">
                <a:solidFill>
                  <a:srgbClr val="0070C0"/>
                </a:solidFill>
                <a:latin typeface="Times New Roman" pitchFamily="18" charset="0"/>
                <a:cs typeface="Times New Roman" pitchFamily="18" charset="0"/>
              </a:rPr>
              <a:t>provides the nitrogen </a:t>
            </a:r>
            <a:r>
              <a:rPr lang="en-US" sz="2400" dirty="0">
                <a:latin typeface="Times New Roman" pitchFamily="18" charset="0"/>
                <a:cs typeface="Times New Roman" pitchFamily="18" charset="0"/>
              </a:rPr>
              <a:t>that nitrogen-fixing bacteria and ammonia-manufacturing plants use to produce chemically-bound nitrogen, an essential component of life molecules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As a basic part of the hydrologic cycle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atmosphere transports water from the oceans to land, thus </a:t>
            </a:r>
            <a:r>
              <a:rPr lang="en-US" sz="2400" dirty="0">
                <a:solidFill>
                  <a:srgbClr val="0070C0"/>
                </a:solidFill>
                <a:latin typeface="Times New Roman" pitchFamily="18" charset="0"/>
                <a:cs typeface="Times New Roman" pitchFamily="18" charset="0"/>
              </a:rPr>
              <a:t>acting as the condenser </a:t>
            </a:r>
            <a:r>
              <a:rPr lang="en-US" sz="2400" dirty="0">
                <a:latin typeface="Times New Roman" pitchFamily="18" charset="0"/>
                <a:cs typeface="Times New Roman" pitchFamily="18" charset="0"/>
              </a:rPr>
              <a:t>in a vast solar-powered still</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187844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77</a:t>
            </a:fld>
            <a:endParaRPr lang="en-US"/>
          </a:p>
        </p:txBody>
      </p:sp>
      <p:sp>
        <p:nvSpPr>
          <p:cNvPr id="3" name="Content Placeholder 2"/>
          <p:cNvSpPr>
            <a:spLocks noGrp="1"/>
          </p:cNvSpPr>
          <p:nvPr>
            <p:ph sz="quarter" idx="1"/>
          </p:nvPr>
        </p:nvSpPr>
        <p:spPr>
          <a:xfrm>
            <a:off x="228600" y="685800"/>
            <a:ext cx="8686800" cy="5943600"/>
          </a:xfrm>
        </p:spPr>
        <p:txBody>
          <a:bodyPr>
            <a:normAutofit/>
          </a:bodyPr>
          <a:lstStyle/>
          <a:p>
            <a:pPr algn="just">
              <a:lnSpc>
                <a:spcPct val="150000"/>
              </a:lnSpc>
            </a:pPr>
            <a:r>
              <a:rPr lang="en-US" sz="2400" dirty="0">
                <a:latin typeface="Times New Roman" pitchFamily="18" charset="0"/>
                <a:cs typeface="Times New Roman" pitchFamily="18" charset="0"/>
              </a:rPr>
              <a:t>The atmosphere </a:t>
            </a:r>
            <a:r>
              <a:rPr lang="en-US" sz="2400" dirty="0">
                <a:solidFill>
                  <a:srgbClr val="0070C0"/>
                </a:solidFill>
                <a:latin typeface="Times New Roman" pitchFamily="18" charset="0"/>
                <a:cs typeface="Times New Roman" pitchFamily="18" charset="0"/>
              </a:rPr>
              <a:t>absorbs most of the cosmic rays</a:t>
            </a:r>
            <a:r>
              <a:rPr lang="en-US" sz="2400" dirty="0">
                <a:latin typeface="Times New Roman" pitchFamily="18" charset="0"/>
                <a:cs typeface="Times New Roman" pitchFamily="18" charset="0"/>
              </a:rPr>
              <a:t> from outer space and protects organisms from their effects. </a:t>
            </a:r>
          </a:p>
          <a:p>
            <a:pPr algn="just">
              <a:lnSpc>
                <a:spcPct val="150000"/>
              </a:lnSpc>
            </a:pPr>
            <a:r>
              <a:rPr lang="en-US" sz="2400" dirty="0" smtClean="0">
                <a:latin typeface="Times New Roman" pitchFamily="18" charset="0"/>
                <a:cs typeface="Times New Roman" pitchFamily="18" charset="0"/>
              </a:rPr>
              <a:t>By </a:t>
            </a:r>
            <a:r>
              <a:rPr lang="en-US" sz="2400" dirty="0">
                <a:latin typeface="Times New Roman" pitchFamily="18" charset="0"/>
                <a:cs typeface="Times New Roman" pitchFamily="18" charset="0"/>
              </a:rPr>
              <a:t>absorbing electromagnetic radiation below 300 nm, the atmosphere filters out damaging ultraviolet radiation that would </a:t>
            </a:r>
            <a:r>
              <a:rPr lang="en-US" sz="2400" dirty="0" smtClean="0">
                <a:latin typeface="Times New Roman" pitchFamily="18" charset="0"/>
                <a:cs typeface="Times New Roman" pitchFamily="18" charset="0"/>
              </a:rPr>
              <a:t>be </a:t>
            </a:r>
            <a:r>
              <a:rPr lang="en-US" sz="2400" dirty="0">
                <a:latin typeface="Times New Roman" pitchFamily="18" charset="0"/>
                <a:cs typeface="Times New Roman" pitchFamily="18" charset="0"/>
              </a:rPr>
              <a:t>very harmful to living organisms. </a:t>
            </a:r>
          </a:p>
        </p:txBody>
      </p:sp>
    </p:spTree>
    <p:extLst>
      <p:ext uri="{BB962C8B-B14F-4D97-AF65-F5344CB8AC3E}">
        <p14:creationId xmlns:p14="http://schemas.microsoft.com/office/powerpoint/2010/main" val="11008396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lvl="2" algn="ctr" rtl="0">
              <a:spcBef>
                <a:spcPct val="0"/>
              </a:spcBef>
            </a:pPr>
            <a:r>
              <a:rPr lang="en-US" sz="2800" dirty="0">
                <a:solidFill>
                  <a:srgbClr val="FF0000"/>
                </a:solidFill>
                <a:latin typeface="Segoe Print" pitchFamily="2" charset="0"/>
              </a:rPr>
              <a:t>Physical characteristics of the </a:t>
            </a:r>
            <a:r>
              <a:rPr lang="en-US" sz="2800" dirty="0" smtClean="0">
                <a:solidFill>
                  <a:srgbClr val="FF0000"/>
                </a:solidFill>
                <a:latin typeface="Segoe Print" pitchFamily="2" charset="0"/>
              </a:rPr>
              <a:t>atmosphere</a:t>
            </a:r>
            <a:endParaRPr lang="en-US" sz="4800"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78</a:t>
            </a:fld>
            <a:endParaRPr lang="en-US"/>
          </a:p>
        </p:txBody>
      </p:sp>
      <p:sp>
        <p:nvSpPr>
          <p:cNvPr id="3" name="Content Placeholder 2"/>
          <p:cNvSpPr>
            <a:spLocks noGrp="1"/>
          </p:cNvSpPr>
          <p:nvPr>
            <p:ph sz="quarter" idx="1"/>
          </p:nvPr>
        </p:nvSpPr>
        <p:spPr>
          <a:xfrm>
            <a:off x="304800" y="685800"/>
            <a:ext cx="8610600" cy="5943600"/>
          </a:xfrm>
        </p:spPr>
        <p:txBody>
          <a:bodyPr>
            <a:normAutofit/>
          </a:bodyPr>
          <a:lstStyle/>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density of the atmosphere decreases sharply with increasing altitude as a consequence of the gas laws and gravity</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More than 99% of the total mass of the atmosphere is found within approximately 30 km </a:t>
            </a:r>
            <a:r>
              <a:rPr lang="en-US" sz="2400" dirty="0" smtClean="0">
                <a:latin typeface="Times New Roman" pitchFamily="18" charset="0"/>
                <a:cs typeface="Times New Roman" pitchFamily="18" charset="0"/>
              </a:rPr>
              <a:t>(</a:t>
            </a:r>
            <a:r>
              <a:rPr lang="en-US" sz="2400" dirty="0" smtClean="0">
                <a:latin typeface="Times New Roman"/>
                <a:cs typeface="Times New Roman"/>
              </a:rPr>
              <a:t>≈ </a:t>
            </a:r>
            <a:r>
              <a:rPr lang="en-US" sz="2400" dirty="0" smtClean="0">
                <a:latin typeface="Times New Roman" pitchFamily="18" charset="0"/>
                <a:cs typeface="Times New Roman" pitchFamily="18" charset="0"/>
              </a:rPr>
              <a:t>20 </a:t>
            </a:r>
            <a:r>
              <a:rPr lang="en-US" sz="2400" dirty="0">
                <a:latin typeface="Times New Roman" pitchFamily="18" charset="0"/>
                <a:cs typeface="Times New Roman" pitchFamily="18" charset="0"/>
              </a:rPr>
              <a:t>miles) of the Earth’s surface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Such an altitude is miniscule compared to the Earth’s diameter.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a:t>
            </a:r>
            <a:r>
              <a:rPr lang="en-US" sz="2400" dirty="0" smtClean="0">
                <a:latin typeface="Times New Roman" pitchFamily="18" charset="0"/>
                <a:cs typeface="Times New Roman" pitchFamily="18" charset="0"/>
              </a:rPr>
              <a:t>tmospheric </a:t>
            </a:r>
            <a:r>
              <a:rPr lang="en-US" sz="2400" dirty="0">
                <a:latin typeface="Times New Roman" pitchFamily="18" charset="0"/>
                <a:cs typeface="Times New Roman" pitchFamily="18" charset="0"/>
              </a:rPr>
              <a:t>pressure decreases as an approximately exponential function of altitude largely determines the characteristics of the atmosphere.</a:t>
            </a:r>
          </a:p>
          <a:p>
            <a:pPr algn="just"/>
            <a:endParaRPr lang="en-US" sz="2400" dirty="0"/>
          </a:p>
        </p:txBody>
      </p:sp>
    </p:spTree>
    <p:extLst>
      <p:ext uri="{BB962C8B-B14F-4D97-AF65-F5344CB8AC3E}">
        <p14:creationId xmlns:p14="http://schemas.microsoft.com/office/powerpoint/2010/main" val="25354405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Autofit/>
          </a:bodyPr>
          <a:lstStyle/>
          <a:p>
            <a:r>
              <a:rPr lang="en-US" sz="2800" b="1" dirty="0">
                <a:solidFill>
                  <a:srgbClr val="0070C0"/>
                </a:solidFill>
                <a:latin typeface="Segoe Print" pitchFamily="2" charset="0"/>
              </a:rPr>
              <a:t>Stratification of the Atmosphere: </a:t>
            </a:r>
            <a:endParaRPr lang="en-US" sz="2800" dirty="0">
              <a:solidFill>
                <a:srgbClr val="0070C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79</a:t>
            </a:fld>
            <a:endParaRPr lang="en-US"/>
          </a:p>
        </p:txBody>
      </p:sp>
      <p:sp>
        <p:nvSpPr>
          <p:cNvPr id="3" name="Content Placeholder 2"/>
          <p:cNvSpPr>
            <a:spLocks noGrp="1"/>
          </p:cNvSpPr>
          <p:nvPr>
            <p:ph sz="quarter" idx="1"/>
          </p:nvPr>
        </p:nvSpPr>
        <p:spPr>
          <a:xfrm>
            <a:off x="228600" y="685800"/>
            <a:ext cx="8686800" cy="6019800"/>
          </a:xfrm>
        </p:spPr>
        <p:txBody>
          <a:bodyPr>
            <a:noAutofit/>
          </a:bodyPr>
          <a:lstStyle/>
          <a:p>
            <a:pPr algn="just">
              <a:lnSpc>
                <a:spcPct val="150000"/>
              </a:lnSpc>
            </a:pPr>
            <a:r>
              <a:rPr lang="en-US" sz="2400" b="1" dirty="0">
                <a:latin typeface="Times New Roman" pitchFamily="18" charset="0"/>
                <a:cs typeface="Times New Roman" pitchFamily="18" charset="0"/>
              </a:rPr>
              <a:t>Troposphere:</a:t>
            </a:r>
            <a:r>
              <a:rPr lang="en-US" sz="2400" dirty="0">
                <a:latin typeface="Times New Roman" pitchFamily="18" charset="0"/>
                <a:cs typeface="Times New Roman" pitchFamily="18" charset="0"/>
              </a:rPr>
              <a:t> is the lowest layer of the atmosphere extending from sea level to an altitude of 10-16 </a:t>
            </a:r>
            <a:r>
              <a:rPr lang="en-US" sz="2400" dirty="0" smtClean="0">
                <a:latin typeface="Times New Roman" pitchFamily="18" charset="0"/>
                <a:cs typeface="Times New Roman" pitchFamily="18" charset="0"/>
              </a:rPr>
              <a:t>km.</a:t>
            </a:r>
          </a:p>
          <a:p>
            <a:pPr algn="just">
              <a:lnSpc>
                <a:spcPct val="150000"/>
              </a:lnSpc>
            </a:pP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ecreasing </a:t>
            </a:r>
            <a:r>
              <a:rPr lang="en-US" sz="2400" dirty="0">
                <a:latin typeface="Times New Roman" pitchFamily="18" charset="0"/>
                <a:cs typeface="Times New Roman" pitchFamily="18" charset="0"/>
              </a:rPr>
              <a:t>temperature with increasing altitude from the heat-radiating surface of the earth.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upper limit of the troposphere, </a:t>
            </a:r>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minimum temperature </a:t>
            </a:r>
            <a:r>
              <a:rPr lang="en-US" sz="2400" dirty="0">
                <a:latin typeface="Times New Roman" pitchFamily="18" charset="0"/>
                <a:cs typeface="Times New Roman" pitchFamily="18" charset="0"/>
              </a:rPr>
              <a:t>of about -56˚</a:t>
            </a:r>
            <a:r>
              <a:rPr lang="en-US" sz="2400" dirty="0" smtClean="0">
                <a:latin typeface="Times New Roman" pitchFamily="18" charset="0"/>
                <a:cs typeface="Times New Roman" pitchFamily="18" charset="0"/>
              </a:rPr>
              <a:t>C</a:t>
            </a:r>
          </a:p>
          <a:p>
            <a:pPr algn="just">
              <a:lnSpc>
                <a:spcPct val="150000"/>
              </a:lnSpc>
            </a:pPr>
            <a:r>
              <a:rPr lang="en-US" sz="2400" b="1" dirty="0">
                <a:latin typeface="Times New Roman" pitchFamily="18" charset="0"/>
                <a:cs typeface="Times New Roman" pitchFamily="18" charset="0"/>
              </a:rPr>
              <a:t>The stratosphere:</a:t>
            </a:r>
            <a:r>
              <a:rPr lang="en-US" sz="2400" dirty="0">
                <a:latin typeface="Times New Roman" pitchFamily="18" charset="0"/>
                <a:cs typeface="Times New Roman" pitchFamily="18" charset="0"/>
              </a:rPr>
              <a:t> is the atmospheric layer directly above the </a:t>
            </a:r>
            <a:r>
              <a:rPr lang="en-US" sz="2400" dirty="0" smtClean="0">
                <a:latin typeface="Times New Roman" pitchFamily="18" charset="0"/>
                <a:cs typeface="Times New Roman" pitchFamily="18" charset="0"/>
              </a:rPr>
              <a:t>troposphere.</a:t>
            </a:r>
          </a:p>
          <a:p>
            <a:pPr algn="just">
              <a:lnSpc>
                <a:spcPct val="150000"/>
              </a:lnSpc>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a:latin typeface="Times New Roman" pitchFamily="18" charset="0"/>
                <a:cs typeface="Times New Roman" pitchFamily="18" charset="0"/>
              </a:rPr>
              <a:t>temperature rises to a maximum of about -2˚C with increasing </a:t>
            </a:r>
            <a:r>
              <a:rPr lang="en-US" sz="2400" dirty="0" smtClean="0">
                <a:latin typeface="Times New Roman" pitchFamily="18" charset="0"/>
                <a:cs typeface="Times New Roman" pitchFamily="18" charset="0"/>
              </a:rPr>
              <a:t>altitude due </a:t>
            </a:r>
            <a:r>
              <a:rPr lang="en-US" sz="2400" dirty="0">
                <a:latin typeface="Times New Roman" pitchFamily="18" charset="0"/>
                <a:cs typeface="Times New Roman" pitchFamily="18" charset="0"/>
              </a:rPr>
              <a:t>to the presence of </a:t>
            </a:r>
            <a:r>
              <a:rPr lang="en-US" sz="2400" dirty="0" smtClean="0">
                <a:latin typeface="Times New Roman" pitchFamily="18" charset="0"/>
                <a:cs typeface="Times New Roman" pitchFamily="18" charset="0"/>
              </a:rPr>
              <a:t>ozone (O</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a:t>
            </a:r>
            <a:endParaRPr lang="en-US" sz="2400" baseline="-250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812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8</a:t>
            </a:fld>
            <a:endParaRPr lang="en-US"/>
          </a:p>
        </p:txBody>
      </p:sp>
      <p:pic>
        <p:nvPicPr>
          <p:cNvPr id="2050" name="Picture 2" descr="C:\Users\TOSHIBA\Desktop\Hawassa phto\89371366_1718874341640900_5412580553071263744_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620000"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234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80</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The heating effect is caused by the absorption of ultraviolet radiation energy by ozone.</a:t>
            </a: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region of maximum ozone concentration is found within the range of 25-30  km high in the  stratosphere where it may reach 10 ppm.</a:t>
            </a:r>
          </a:p>
          <a:p>
            <a:pPr algn="just">
              <a:lnSpc>
                <a:spcPct val="150000"/>
              </a:lnSpc>
            </a:pPr>
            <a:r>
              <a:rPr lang="en-US" sz="2400" dirty="0" smtClean="0">
                <a:latin typeface="Times New Roman" pitchFamily="18" charset="0"/>
                <a:cs typeface="Times New Roman" pitchFamily="18" charset="0"/>
              </a:rPr>
              <a:t>The maximum temperature occurs </a:t>
            </a:r>
            <a:r>
              <a:rPr lang="en-US" sz="2400" dirty="0">
                <a:latin typeface="Times New Roman" pitchFamily="18" charset="0"/>
                <a:cs typeface="Times New Roman" pitchFamily="18" charset="0"/>
              </a:rPr>
              <a:t>at a higher </a:t>
            </a:r>
            <a:r>
              <a:rPr lang="en-US" sz="2400" dirty="0" smtClean="0">
                <a:latin typeface="Times New Roman" pitchFamily="18" charset="0"/>
                <a:cs typeface="Times New Roman" pitchFamily="18" charset="0"/>
              </a:rPr>
              <a:t>altitude due </a:t>
            </a:r>
            <a:r>
              <a:rPr lang="en-US" sz="2400" dirty="0">
                <a:latin typeface="Times New Roman" pitchFamily="18" charset="0"/>
                <a:cs typeface="Times New Roman" pitchFamily="18" charset="0"/>
              </a:rPr>
              <a:t>to the </a:t>
            </a:r>
            <a:r>
              <a:rPr lang="en-US" sz="2400" dirty="0" smtClean="0">
                <a:latin typeface="Times New Roman" pitchFamily="18" charset="0"/>
                <a:cs typeface="Times New Roman" pitchFamily="18" charset="0"/>
              </a:rPr>
              <a:t>effective </a:t>
            </a:r>
            <a:r>
              <a:rPr lang="en-US" sz="2400" dirty="0" err="1" smtClean="0">
                <a:latin typeface="Times New Roman" pitchFamily="18" charset="0"/>
                <a:cs typeface="Times New Roman" pitchFamily="18" charset="0"/>
              </a:rPr>
              <a:t>absorbsion</a:t>
            </a:r>
            <a:r>
              <a:rPr lang="en-US" sz="2400" dirty="0" smtClean="0">
                <a:latin typeface="Times New Roman" pitchFamily="18" charset="0"/>
                <a:cs typeface="Times New Roman" pitchFamily="18" charset="0"/>
              </a:rPr>
              <a:t> of </a:t>
            </a:r>
            <a:r>
              <a:rPr lang="en-US" sz="2400" dirty="0">
                <a:latin typeface="Times New Roman" pitchFamily="18" charset="0"/>
                <a:cs typeface="Times New Roman" pitchFamily="18" charset="0"/>
              </a:rPr>
              <a:t>UV radiation </a:t>
            </a:r>
            <a:r>
              <a:rPr lang="en-US" sz="2400" dirty="0" smtClean="0">
                <a:latin typeface="Times New Roman" pitchFamily="18" charset="0"/>
                <a:cs typeface="Times New Roman" pitchFamily="18" charset="0"/>
              </a:rPr>
              <a:t>by </a:t>
            </a:r>
            <a:r>
              <a:rPr lang="en-US" sz="2400" dirty="0">
                <a:latin typeface="Times New Roman" pitchFamily="18" charset="0"/>
                <a:cs typeface="Times New Roman" pitchFamily="18" charset="0"/>
              </a:rPr>
              <a:t>ozone </a:t>
            </a:r>
            <a:r>
              <a:rPr lang="en-US" sz="2400" dirty="0" smtClean="0">
                <a:latin typeface="Times New Roman" pitchFamily="18" charset="0"/>
                <a:cs typeface="Times New Roman" pitchFamily="18" charset="0"/>
              </a:rPr>
              <a:t>and </a:t>
            </a:r>
            <a:r>
              <a:rPr lang="en-US" sz="2400" dirty="0">
                <a:latin typeface="Times New Roman" pitchFamily="18" charset="0"/>
                <a:cs typeface="Times New Roman" pitchFamily="18" charset="0"/>
              </a:rPr>
              <a:t>most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this  radiation  is  absorbed  in  the  upper  stratosphere  where  it  generates  heat</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50000"/>
              </a:lnSpc>
            </a:pPr>
            <a:endParaRPr lang="en-US" sz="2400" dirty="0"/>
          </a:p>
        </p:txBody>
      </p:sp>
    </p:spTree>
    <p:extLst>
      <p:ext uri="{BB962C8B-B14F-4D97-AF65-F5344CB8AC3E}">
        <p14:creationId xmlns:p14="http://schemas.microsoft.com/office/powerpoint/2010/main" val="8627202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200" b="1" dirty="0" err="1">
                <a:solidFill>
                  <a:srgbClr val="FF0000"/>
                </a:solidFill>
                <a:latin typeface="Segoe Print" pitchFamily="2" charset="0"/>
              </a:rPr>
              <a:t>Cont</a:t>
            </a:r>
            <a:r>
              <a:rPr lang="en-US" sz="3200" b="1" dirty="0">
                <a:solidFill>
                  <a:srgbClr val="FF0000"/>
                </a:solidFill>
                <a:latin typeface="Segoe Print" pitchFamily="2" charset="0"/>
              </a:rPr>
              <a:t>….</a:t>
            </a:r>
            <a:endParaRPr lang="en-US" sz="32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81</a:t>
            </a:fld>
            <a:endParaRPr lang="en-US"/>
          </a:p>
        </p:txBody>
      </p:sp>
      <p:sp>
        <p:nvSpPr>
          <p:cNvPr id="3" name="Content Placeholder 2"/>
          <p:cNvSpPr>
            <a:spLocks noGrp="1"/>
          </p:cNvSpPr>
          <p:nvPr>
            <p:ph sz="quarter" idx="1"/>
          </p:nvPr>
        </p:nvSpPr>
        <p:spPr>
          <a:xfrm>
            <a:off x="228600" y="685800"/>
            <a:ext cx="8686800" cy="5943600"/>
          </a:xfrm>
        </p:spPr>
        <p:txBody>
          <a:bodyPr>
            <a:normAutofit fontScale="92500"/>
          </a:bodyPr>
          <a:lstStyle/>
          <a:p>
            <a:pPr algn="just">
              <a:lnSpc>
                <a:spcPct val="150000"/>
              </a:lnSpc>
            </a:pPr>
            <a:r>
              <a:rPr lang="en-US" sz="2400" b="1" dirty="0">
                <a:latin typeface="Times New Roman" pitchFamily="18" charset="0"/>
                <a:cs typeface="Times New Roman" pitchFamily="18" charset="0"/>
              </a:rPr>
              <a:t>M</a:t>
            </a:r>
            <a:r>
              <a:rPr lang="en-US" sz="2400" b="1" dirty="0" smtClean="0">
                <a:latin typeface="Times New Roman" pitchFamily="18" charset="0"/>
                <a:cs typeface="Times New Roman" pitchFamily="18" charset="0"/>
              </a:rPr>
              <a:t>esosphere</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The absence of high levels of radiation-absorbing species immediately above the stratosphere results in a further temperature decrease to about –92˚C at an altitude around 85 km.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upper regions of the mesosphere and higher define a region called the </a:t>
            </a:r>
            <a:r>
              <a:rPr lang="en-US" sz="2400" b="1" dirty="0">
                <a:solidFill>
                  <a:srgbClr val="FF0000"/>
                </a:solidFill>
                <a:latin typeface="Times New Roman" pitchFamily="18" charset="0"/>
                <a:cs typeface="Times New Roman" pitchFamily="18" charset="0"/>
              </a:rPr>
              <a:t>exosphere</a:t>
            </a:r>
            <a:r>
              <a:rPr lang="en-US" sz="2400" dirty="0">
                <a:latin typeface="Times New Roman" pitchFamily="18" charset="0"/>
                <a:cs typeface="Times New Roman" pitchFamily="18" charset="0"/>
              </a:rPr>
              <a:t> from which </a:t>
            </a:r>
            <a:r>
              <a:rPr lang="en-US" sz="2400" dirty="0">
                <a:solidFill>
                  <a:srgbClr val="0070C0"/>
                </a:solidFill>
                <a:latin typeface="Times New Roman" pitchFamily="18" charset="0"/>
                <a:cs typeface="Times New Roman" pitchFamily="18" charset="0"/>
              </a:rPr>
              <a:t>molecules and ions</a:t>
            </a:r>
            <a:r>
              <a:rPr lang="en-US" sz="2400" dirty="0">
                <a:latin typeface="Times New Roman" pitchFamily="18" charset="0"/>
                <a:cs typeface="Times New Roman" pitchFamily="18" charset="0"/>
              </a:rPr>
              <a:t> can completely escape the atmosphere. </a:t>
            </a:r>
          </a:p>
          <a:p>
            <a:pPr algn="just">
              <a:lnSpc>
                <a:spcPct val="150000"/>
              </a:lnSpc>
            </a:pPr>
            <a:r>
              <a:rPr lang="en-US" sz="2400" b="1" dirty="0">
                <a:latin typeface="Times New Roman" pitchFamily="18" charset="0"/>
                <a:cs typeface="Times New Roman" pitchFamily="18" charset="0"/>
              </a:rPr>
              <a:t>Thermosphere:</a:t>
            </a:r>
            <a:r>
              <a:rPr lang="en-US" sz="2400" dirty="0">
                <a:latin typeface="Times New Roman" pitchFamily="18" charset="0"/>
                <a:cs typeface="Times New Roman" pitchFamily="18" charset="0"/>
              </a:rPr>
              <a:t> part  of  the  atmosphere  which  is  above  80  km  altitude.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It extending </a:t>
            </a:r>
            <a:r>
              <a:rPr lang="en-US" sz="2400" dirty="0">
                <a:latin typeface="Times New Roman" pitchFamily="18" charset="0"/>
                <a:cs typeface="Times New Roman" pitchFamily="18" charset="0"/>
              </a:rPr>
              <a:t>to the far outer reaches of the atmosphere, in which the highly rarified gas reaches temperatures as high as 1200˚C by the </a:t>
            </a:r>
            <a:r>
              <a:rPr lang="en-US" sz="2400" b="1" dirty="0">
                <a:solidFill>
                  <a:srgbClr val="FF0000"/>
                </a:solidFill>
                <a:latin typeface="Times New Roman" pitchFamily="18" charset="0"/>
                <a:cs typeface="Times New Roman" pitchFamily="18" charset="0"/>
              </a:rPr>
              <a:t>absorption of </a:t>
            </a:r>
            <a:r>
              <a:rPr lang="en-US" sz="2400" b="1" dirty="0" smtClean="0">
                <a:solidFill>
                  <a:srgbClr val="FF0000"/>
                </a:solidFill>
                <a:latin typeface="Times New Roman" pitchFamily="18" charset="0"/>
                <a:cs typeface="Times New Roman" pitchFamily="18" charset="0"/>
              </a:rPr>
              <a:t>energetic </a:t>
            </a:r>
            <a:r>
              <a:rPr lang="en-US" sz="2400" b="1" dirty="0">
                <a:solidFill>
                  <a:srgbClr val="FF0000"/>
                </a:solidFill>
                <a:latin typeface="Times New Roman" pitchFamily="18" charset="0"/>
                <a:cs typeface="Times New Roman" pitchFamily="18" charset="0"/>
              </a:rPr>
              <a:t>radiation </a:t>
            </a:r>
            <a:r>
              <a:rPr lang="en-US" sz="2400" dirty="0" smtClean="0">
                <a:latin typeface="Times New Roman" pitchFamily="18" charset="0"/>
                <a:cs typeface="Times New Roman" pitchFamily="18" charset="0"/>
              </a:rPr>
              <a:t>(&lt; 200 nm) in the region.</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421703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82</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In  the  outer  space  of  the thermosphere, most particles consist of single atoms, </a:t>
            </a:r>
            <a:r>
              <a:rPr lang="en-US" sz="2400" dirty="0">
                <a:solidFill>
                  <a:srgbClr val="00B0F0"/>
                </a:solidFill>
                <a:latin typeface="Times New Roman" pitchFamily="18" charset="0"/>
                <a:cs typeface="Times New Roman" pitchFamily="18" charset="0"/>
              </a:rPr>
              <a:t>H</a:t>
            </a:r>
            <a:r>
              <a:rPr lang="en-US" sz="2400" dirty="0">
                <a:latin typeface="Times New Roman" pitchFamily="18" charset="0"/>
                <a:cs typeface="Times New Roman" pitchFamily="18" charset="0"/>
              </a:rPr>
              <a:t>, </a:t>
            </a:r>
            <a:r>
              <a:rPr lang="en-US" sz="2400" dirty="0">
                <a:solidFill>
                  <a:srgbClr val="00B0F0"/>
                </a:solidFill>
                <a:latin typeface="Times New Roman" pitchFamily="18" charset="0"/>
                <a:cs typeface="Times New Roman" pitchFamily="18" charset="0"/>
              </a:rPr>
              <a:t>He</a:t>
            </a:r>
            <a:r>
              <a:rPr lang="en-US" sz="2400" dirty="0">
                <a:latin typeface="Times New Roman" pitchFamily="18" charset="0"/>
                <a:cs typeface="Times New Roman" pitchFamily="18" charset="0"/>
              </a:rPr>
              <a:t>, and </a:t>
            </a:r>
            <a:r>
              <a:rPr lang="en-US" sz="2400" dirty="0">
                <a:solidFill>
                  <a:srgbClr val="00B0F0"/>
                </a:solidFill>
                <a:latin typeface="Times New Roman" pitchFamily="18" charset="0"/>
                <a:cs typeface="Times New Roman" pitchFamily="18" charset="0"/>
              </a:rPr>
              <a:t>O</a:t>
            </a:r>
            <a:r>
              <a:rPr lang="en-US" sz="2400" dirty="0">
                <a:latin typeface="Times New Roman" pitchFamily="18" charset="0"/>
                <a:cs typeface="Times New Roman" pitchFamily="18" charset="0"/>
              </a:rPr>
              <a:t> etc. </a:t>
            </a:r>
          </a:p>
          <a:p>
            <a:pPr algn="just">
              <a:lnSpc>
                <a:spcPct val="150000"/>
              </a:lnSpc>
            </a:pPr>
            <a:r>
              <a:rPr lang="en-US" sz="2400" dirty="0">
                <a:latin typeface="Times New Roman" pitchFamily="18" charset="0"/>
                <a:cs typeface="Times New Roman" pitchFamily="18" charset="0"/>
              </a:rPr>
              <a:t>At lower   altitude (200  -100 km), diatomic  molecules 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NO </a:t>
            </a:r>
            <a:r>
              <a:rPr lang="en-US" sz="2400" dirty="0" err="1">
                <a:latin typeface="Times New Roman" pitchFamily="18" charset="0"/>
                <a:cs typeface="Times New Roman" pitchFamily="18" charset="0"/>
              </a:rPr>
              <a:t>etc</a:t>
            </a:r>
            <a:r>
              <a:rPr lang="en-US" sz="2400" dirty="0">
                <a:latin typeface="Times New Roman" pitchFamily="18" charset="0"/>
                <a:cs typeface="Times New Roman" pitchFamily="18" charset="0"/>
              </a:rPr>
              <a:t> are present. </a:t>
            </a:r>
          </a:p>
          <a:p>
            <a:pPr algn="just">
              <a:lnSpc>
                <a:spcPct val="150000"/>
              </a:lnSpc>
            </a:pPr>
            <a:r>
              <a:rPr lang="en-US" sz="2400" dirty="0">
                <a:latin typeface="Times New Roman" pitchFamily="18" charset="0"/>
                <a:cs typeface="Times New Roman" pitchFamily="18" charset="0"/>
              </a:rPr>
              <a:t>The  </a:t>
            </a:r>
            <a:r>
              <a:rPr lang="en-US" sz="2400" dirty="0">
                <a:solidFill>
                  <a:srgbClr val="00B0F0"/>
                </a:solidFill>
                <a:latin typeface="Times New Roman" pitchFamily="18" charset="0"/>
                <a:cs typeface="Times New Roman" pitchFamily="18" charset="0"/>
              </a:rPr>
              <a:t>high  temperature in this layer is generated </a:t>
            </a:r>
            <a:r>
              <a:rPr lang="en-US" sz="2400" dirty="0">
                <a:latin typeface="Times New Roman" pitchFamily="18" charset="0"/>
                <a:cs typeface="Times New Roman" pitchFamily="18" charset="0"/>
              </a:rPr>
              <a:t>from the </a:t>
            </a:r>
            <a:r>
              <a:rPr lang="en-US" sz="2400" dirty="0">
                <a:solidFill>
                  <a:srgbClr val="00B0F0"/>
                </a:solidFill>
                <a:latin typeface="Times New Roman" pitchFamily="18" charset="0"/>
                <a:cs typeface="Times New Roman" pitchFamily="18" charset="0"/>
              </a:rPr>
              <a:t>absorption of intense solar  radiation  by oxygen molecules (O</a:t>
            </a:r>
            <a:r>
              <a:rPr lang="en-US" sz="2400" baseline="-25000" dirty="0">
                <a:solidFill>
                  <a:srgbClr val="00B0F0"/>
                </a:solidFill>
                <a:latin typeface="Times New Roman" pitchFamily="18" charset="0"/>
                <a:cs typeface="Times New Roman" pitchFamily="18" charset="0"/>
              </a:rPr>
              <a:t>2</a:t>
            </a:r>
            <a:r>
              <a:rPr lang="en-US" sz="2400" dirty="0">
                <a:solidFill>
                  <a:srgbClr val="00B0F0"/>
                </a:solidFill>
                <a:latin typeface="Times New Roman" pitchFamily="18" charset="0"/>
                <a:cs typeface="Times New Roman" pitchFamily="18" charset="0"/>
              </a:rPr>
              <a:t>)</a:t>
            </a:r>
            <a:r>
              <a:rPr lang="en-US" sz="2400" baseline="-25000" dirty="0">
                <a:solidFill>
                  <a:srgbClr val="00B0F0"/>
                </a:solidFill>
                <a:latin typeface="Times New Roman" pitchFamily="18" charset="0"/>
                <a:cs typeface="Times New Roman" pitchFamily="18" charset="0"/>
              </a:rPr>
              <a:t>.</a:t>
            </a:r>
          </a:p>
          <a:p>
            <a:pPr algn="just">
              <a:lnSpc>
                <a:spcPct val="150000"/>
              </a:lnSpc>
            </a:pPr>
            <a:endParaRPr lang="en-US" sz="2400" dirty="0"/>
          </a:p>
        </p:txBody>
      </p:sp>
    </p:spTree>
    <p:extLst>
      <p:ext uri="{BB962C8B-B14F-4D97-AF65-F5344CB8AC3E}">
        <p14:creationId xmlns:p14="http://schemas.microsoft.com/office/powerpoint/2010/main" val="29400160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83</a:t>
            </a:fld>
            <a:endParaRPr lang="en-US"/>
          </a:p>
        </p:txBody>
      </p:sp>
      <p:sp>
        <p:nvSpPr>
          <p:cNvPr id="6" name="Content Placeholder 5"/>
          <p:cNvSpPr>
            <a:spLocks noGrp="1"/>
          </p:cNvSpPr>
          <p:nvPr>
            <p:ph sz="quarter" idx="1"/>
          </p:nvPr>
        </p:nvSpPr>
        <p:spPr>
          <a:xfrm>
            <a:off x="152400" y="76200"/>
            <a:ext cx="8839200" cy="6477000"/>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smtClean="0"/>
          </a:p>
          <a:p>
            <a:pPr marL="0" indent="0">
              <a:buNone/>
            </a:pPr>
            <a:endParaRPr lang="en-US" dirty="0"/>
          </a:p>
          <a:p>
            <a:pPr marL="0" indent="0">
              <a:buNone/>
            </a:pPr>
            <a:r>
              <a:rPr lang="en-US" dirty="0" smtClean="0"/>
              <a:t>    </a:t>
            </a:r>
            <a:endParaRPr lang="en-US" dirty="0"/>
          </a:p>
          <a:p>
            <a:r>
              <a:rPr lang="en-US" dirty="0" smtClean="0"/>
              <a:t>                  </a:t>
            </a:r>
          </a:p>
          <a:p>
            <a:endParaRPr lang="en-US" dirty="0"/>
          </a:p>
          <a:p>
            <a:endParaRPr lang="en-US" dirty="0" smtClean="0"/>
          </a:p>
          <a:p>
            <a:endParaRPr lang="en-US" dirty="0"/>
          </a:p>
          <a:p>
            <a:endParaRPr lang="en-US" dirty="0" smtClean="0"/>
          </a:p>
          <a:p>
            <a:r>
              <a:rPr lang="en-US" dirty="0"/>
              <a:t> </a:t>
            </a:r>
            <a:r>
              <a:rPr lang="en-US" dirty="0" smtClean="0"/>
              <a:t>                            </a:t>
            </a:r>
            <a:r>
              <a:rPr lang="en-US" sz="3100" dirty="0" smtClean="0"/>
              <a:t>Figure 3.1</a:t>
            </a:r>
            <a:r>
              <a:rPr lang="en-US" sz="3100" dirty="0"/>
              <a:t>Major</a:t>
            </a:r>
            <a:r>
              <a:rPr lang="en-US" sz="3100" b="1" dirty="0"/>
              <a:t> </a:t>
            </a:r>
            <a:r>
              <a:rPr lang="en-US" sz="3100" dirty="0"/>
              <a:t>regions of the atmosphere</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458200" cy="6096000"/>
          </a:xfrm>
          <a:prstGeom prst="rect">
            <a:avLst/>
          </a:prstGeom>
          <a:noFill/>
          <a:ln>
            <a:noFill/>
          </a:ln>
        </p:spPr>
      </p:pic>
    </p:spTree>
    <p:extLst>
      <p:ext uri="{BB962C8B-B14F-4D97-AF65-F5344CB8AC3E}">
        <p14:creationId xmlns:p14="http://schemas.microsoft.com/office/powerpoint/2010/main" val="2862940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lvl="1" algn="ctr" rtl="0">
              <a:spcBef>
                <a:spcPct val="0"/>
              </a:spcBef>
            </a:pPr>
            <a:r>
              <a:rPr lang="en-US" sz="2800" b="1" dirty="0" smtClean="0">
                <a:solidFill>
                  <a:srgbClr val="FF0000"/>
                </a:solidFill>
                <a:latin typeface="Segoe Print" pitchFamily="2" charset="0"/>
              </a:rPr>
              <a:t>3.2. Atmospheric </a:t>
            </a:r>
            <a:r>
              <a:rPr lang="en-US" sz="2800" b="1" dirty="0">
                <a:solidFill>
                  <a:srgbClr val="FF0000"/>
                </a:solidFill>
                <a:latin typeface="Segoe Print" pitchFamily="2" charset="0"/>
              </a:rPr>
              <a:t>chemical </a:t>
            </a:r>
            <a:r>
              <a:rPr lang="en-US" sz="2800" b="1" dirty="0" smtClean="0">
                <a:solidFill>
                  <a:srgbClr val="FF0000"/>
                </a:solidFill>
                <a:latin typeface="Segoe Print" pitchFamily="2" charset="0"/>
              </a:rPr>
              <a:t>reactions</a:t>
            </a:r>
            <a:endParaRPr lang="en-US" sz="5400" dirty="0">
              <a:solidFill>
                <a:srgbClr val="FF0000"/>
              </a:solidFill>
              <a:latin typeface="Segoe Print" pitchFamily="2" charset="0"/>
            </a:endParaRPr>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84</a:t>
            </a:fld>
            <a:endParaRPr lang="en-US"/>
          </a:p>
        </p:txBody>
      </p:sp>
      <p:sp>
        <p:nvSpPr>
          <p:cNvPr id="3" name="Content Placeholder 2"/>
          <p:cNvSpPr>
            <a:spLocks noGrp="1"/>
          </p:cNvSpPr>
          <p:nvPr>
            <p:ph sz="quarter" idx="1"/>
          </p:nvPr>
        </p:nvSpPr>
        <p:spPr>
          <a:xfrm>
            <a:off x="228600" y="685800"/>
            <a:ext cx="8686800" cy="5943600"/>
          </a:xfrm>
        </p:spPr>
        <p:txBody>
          <a:bodyPr>
            <a:normAutofit/>
          </a:bodyPr>
          <a:lstStyle/>
          <a:p>
            <a:pPr algn="just">
              <a:lnSpc>
                <a:spcPct val="150000"/>
              </a:lnSpc>
            </a:pPr>
            <a:r>
              <a:rPr lang="en-US" sz="2400" dirty="0">
                <a:latin typeface="Times New Roman" pitchFamily="18" charset="0"/>
                <a:cs typeface="Times New Roman" pitchFamily="18" charset="0"/>
              </a:rPr>
              <a:t>Two constituents of utmost importance in atmospheric chemistry are </a:t>
            </a:r>
            <a:r>
              <a:rPr lang="en-US" sz="2400" dirty="0">
                <a:solidFill>
                  <a:srgbClr val="FF0000"/>
                </a:solidFill>
                <a:latin typeface="Times New Roman" pitchFamily="18" charset="0"/>
                <a:cs typeface="Times New Roman" pitchFamily="18" charset="0"/>
              </a:rPr>
              <a:t>radiant energy </a:t>
            </a:r>
            <a:r>
              <a:rPr lang="en-US" sz="2400" dirty="0">
                <a:latin typeface="Times New Roman" pitchFamily="18" charset="0"/>
                <a:cs typeface="Times New Roman" pitchFamily="18" charset="0"/>
              </a:rPr>
              <a:t>from the sun, predominantly in the ultraviolet region of the spectrum, and the </a:t>
            </a:r>
            <a:r>
              <a:rPr lang="en-US" sz="2400" dirty="0">
                <a:solidFill>
                  <a:srgbClr val="FF0000"/>
                </a:solidFill>
                <a:latin typeface="Times New Roman" pitchFamily="18" charset="0"/>
                <a:cs typeface="Times New Roman" pitchFamily="18" charset="0"/>
              </a:rPr>
              <a:t>hydroxyl radical, HO•. </a:t>
            </a:r>
            <a:endParaRPr lang="en-US" sz="2400" dirty="0" smtClean="0">
              <a:solidFill>
                <a:srgbClr val="FF0000"/>
              </a:solidFill>
              <a:latin typeface="Times New Roman" pitchFamily="18" charset="0"/>
              <a:cs typeface="Times New Roman" pitchFamily="18" charset="0"/>
            </a:endParaRPr>
          </a:p>
          <a:p>
            <a:pPr marL="0" lvl="2" indent="0" algn="just">
              <a:buNone/>
            </a:pPr>
            <a:r>
              <a:rPr lang="en-US" sz="2400" b="1" dirty="0" smtClean="0">
                <a:solidFill>
                  <a:srgbClr val="00B0F0"/>
                </a:solidFill>
                <a:latin typeface="Segoe Print" pitchFamily="2" charset="0"/>
                <a:cs typeface="Times New Roman" pitchFamily="18" charset="0"/>
              </a:rPr>
              <a:t>3.2.1.Photochemical </a:t>
            </a:r>
            <a:r>
              <a:rPr lang="en-US" sz="2400" b="1" dirty="0">
                <a:solidFill>
                  <a:srgbClr val="00B0F0"/>
                </a:solidFill>
                <a:latin typeface="Segoe Print" pitchFamily="2" charset="0"/>
                <a:cs typeface="Times New Roman" pitchFamily="18" charset="0"/>
              </a:rPr>
              <a:t>Processes, Ions and Radicals in the Atmosphere</a:t>
            </a:r>
          </a:p>
          <a:p>
            <a:pPr algn="just">
              <a:lnSpc>
                <a:spcPct val="150000"/>
              </a:lnSpc>
            </a:pPr>
            <a:r>
              <a:rPr lang="en-US" sz="2400" dirty="0">
                <a:latin typeface="Times New Roman" pitchFamily="18" charset="0"/>
                <a:cs typeface="Times New Roman" pitchFamily="18" charset="0"/>
              </a:rPr>
              <a:t>The absorption by chemical species of light, </a:t>
            </a:r>
            <a:r>
              <a:rPr lang="en-US" sz="2400" dirty="0" smtClean="0">
                <a:latin typeface="Times New Roman" pitchFamily="18" charset="0"/>
                <a:cs typeface="Times New Roman" pitchFamily="18" charset="0"/>
              </a:rPr>
              <a:t>can </a:t>
            </a:r>
            <a:r>
              <a:rPr lang="en-US" sz="2400" dirty="0">
                <a:latin typeface="Times New Roman" pitchFamily="18" charset="0"/>
                <a:cs typeface="Times New Roman" pitchFamily="18" charset="0"/>
              </a:rPr>
              <a:t>bring about reactions, called photochemical reactions.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Nitrogen dioxide,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is one of the most </a:t>
            </a:r>
            <a:r>
              <a:rPr lang="en-US" sz="2400" dirty="0" err="1">
                <a:latin typeface="Times New Roman" pitchFamily="18" charset="0"/>
                <a:cs typeface="Times New Roman" pitchFamily="18" charset="0"/>
              </a:rPr>
              <a:t>photochemically</a:t>
            </a:r>
            <a:r>
              <a:rPr lang="en-US" sz="2400" dirty="0">
                <a:latin typeface="Times New Roman" pitchFamily="18" charset="0"/>
                <a:cs typeface="Times New Roman" pitchFamily="18" charset="0"/>
              </a:rPr>
              <a:t> active species found in a polluted atmosphere and is an essential participant in the smog-formation process</a:t>
            </a:r>
            <a:r>
              <a:rPr lang="en-US" sz="2400" dirty="0" smtClean="0">
                <a:latin typeface="Times New Roman" pitchFamily="18" charset="0"/>
                <a:cs typeface="Times New Roman" pitchFamily="18" charset="0"/>
              </a:rPr>
              <a:t>.</a:t>
            </a:r>
          </a:p>
          <a:p>
            <a:pPr algn="just">
              <a:lnSpc>
                <a:spcPct val="150000"/>
              </a:lnSpc>
            </a:pPr>
            <a:endParaRPr lang="en-US" sz="2400"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8496296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85</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lnSpc>
                <a:spcPct val="150000"/>
              </a:lnSpc>
            </a:pPr>
            <a:r>
              <a:rPr lang="en-US" sz="2400" dirty="0">
                <a:latin typeface="Times New Roman" pitchFamily="18" charset="0"/>
                <a:cs typeface="Times New Roman" pitchFamily="18" charset="0"/>
              </a:rPr>
              <a:t>Electronically </a:t>
            </a:r>
            <a:r>
              <a:rPr lang="en-US" sz="2400" b="1" dirty="0">
                <a:solidFill>
                  <a:srgbClr val="0070C0"/>
                </a:solidFill>
                <a:latin typeface="Times New Roman" pitchFamily="18" charset="0"/>
                <a:cs typeface="Times New Roman" pitchFamily="18" charset="0"/>
              </a:rPr>
              <a:t>excited </a:t>
            </a:r>
            <a:r>
              <a:rPr lang="en-US" sz="2400" b="1" dirty="0" smtClean="0">
                <a:solidFill>
                  <a:srgbClr val="0070C0"/>
                </a:solidFill>
                <a:latin typeface="Times New Roman" pitchFamily="18" charset="0"/>
                <a:cs typeface="Times New Roman" pitchFamily="18" charset="0"/>
              </a:rPr>
              <a:t>molecules</a:t>
            </a:r>
            <a:r>
              <a:rPr lang="en-US" sz="2400" b="1" dirty="0" smtClean="0">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ions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consisting of electrically charged atoms or molecular </a:t>
            </a:r>
            <a:r>
              <a:rPr lang="en-US" sz="2400" dirty="0" smtClean="0">
                <a:latin typeface="Times New Roman" pitchFamily="18" charset="0"/>
                <a:cs typeface="Times New Roman" pitchFamily="18" charset="0"/>
              </a:rPr>
              <a:t>fragments and </a:t>
            </a:r>
            <a:r>
              <a:rPr lang="en-US" sz="2400" b="1" dirty="0">
                <a:solidFill>
                  <a:srgbClr val="0070C0"/>
                </a:solidFill>
                <a:latin typeface="Times New Roman" pitchFamily="18" charset="0"/>
                <a:cs typeface="Times New Roman" pitchFamily="18" charset="0"/>
              </a:rPr>
              <a:t>free radicals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are the three relatively reactive and unstable species that are encountered in the atmosphere. </a:t>
            </a:r>
          </a:p>
          <a:p>
            <a:pPr algn="just">
              <a:lnSpc>
                <a:spcPct val="150000"/>
              </a:lnSpc>
            </a:pPr>
            <a:r>
              <a:rPr lang="en-US" sz="2400" dirty="0">
                <a:latin typeface="Times New Roman" pitchFamily="18" charset="0"/>
                <a:cs typeface="Times New Roman" pitchFamily="18" charset="0"/>
              </a:rPr>
              <a:t>They are strongly involved in atmospheric chemical processes</a:t>
            </a:r>
            <a:r>
              <a:rPr lang="en-US" sz="2400" dirty="0" smtClean="0">
                <a:latin typeface="Times New Roman" pitchFamily="18" charset="0"/>
                <a:cs typeface="Times New Roman" pitchFamily="18" charset="0"/>
              </a:rPr>
              <a:t>.</a:t>
            </a:r>
          </a:p>
          <a:p>
            <a:pPr algn="just">
              <a:lnSpc>
                <a:spcPct val="150000"/>
              </a:lnSpc>
            </a:pPr>
            <a:r>
              <a:rPr lang="en-US" sz="2400" b="1" dirty="0">
                <a:solidFill>
                  <a:srgbClr val="00B0F0"/>
                </a:solidFill>
                <a:latin typeface="Times New Roman" pitchFamily="18" charset="0"/>
                <a:cs typeface="Times New Roman" pitchFamily="18" charset="0"/>
              </a:rPr>
              <a:t>Electronically excited molecules</a:t>
            </a:r>
            <a:r>
              <a:rPr lang="en-US" sz="2400" dirty="0">
                <a:solidFill>
                  <a:srgbClr val="00B0F0"/>
                </a:solidFill>
                <a:latin typeface="Times New Roman" pitchFamily="18" charset="0"/>
                <a:cs typeface="Times New Roman" pitchFamily="18" charset="0"/>
              </a:rPr>
              <a:t> </a:t>
            </a:r>
            <a:r>
              <a:rPr lang="en-US" sz="2400" dirty="0">
                <a:latin typeface="Times New Roman" pitchFamily="18" charset="0"/>
                <a:cs typeface="Times New Roman" pitchFamily="18" charset="0"/>
              </a:rPr>
              <a:t>are produced when stable molecules absorb energetic EMR</a:t>
            </a:r>
            <a:r>
              <a:rPr lang="en-US" sz="2400" dirty="0" smtClean="0">
                <a:latin typeface="Times New Roman" pitchFamily="18" charset="0"/>
                <a:cs typeface="Times New Roman" pitchFamily="18" charset="0"/>
              </a:rPr>
              <a:t>.</a:t>
            </a:r>
          </a:p>
          <a:p>
            <a:pPr algn="just">
              <a:lnSpc>
                <a:spcPct val="150000"/>
              </a:lnSpc>
            </a:pPr>
            <a:r>
              <a:rPr lang="en-US" sz="2400" dirty="0">
                <a:latin typeface="Times New Roman" pitchFamily="18" charset="0"/>
                <a:cs typeface="Times New Roman" pitchFamily="18" charset="0"/>
              </a:rPr>
              <a:t>At altitudes of approximately 50 km and up, ions are so prevalent that the region is called the </a:t>
            </a:r>
            <a:r>
              <a:rPr lang="en-US" sz="2400" dirty="0">
                <a:solidFill>
                  <a:srgbClr val="FF0000"/>
                </a:solidFill>
                <a:latin typeface="Times New Roman" pitchFamily="18" charset="0"/>
                <a:cs typeface="Times New Roman" pitchFamily="18" charset="0"/>
              </a:rPr>
              <a:t>ionosphere</a:t>
            </a:r>
            <a:r>
              <a:rPr lang="en-US" sz="2400" dirty="0">
                <a:latin typeface="Times New Roman" pitchFamily="18" charset="0"/>
                <a:cs typeface="Times New Roman" pitchFamily="18" charset="0"/>
              </a:rPr>
              <a:t>. </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977613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86</a:t>
            </a:fld>
            <a:endParaRPr lang="en-US"/>
          </a:p>
        </p:txBody>
      </p:sp>
      <p:sp>
        <p:nvSpPr>
          <p:cNvPr id="3" name="Content Placeholder 2"/>
          <p:cNvSpPr>
            <a:spLocks noGrp="1"/>
          </p:cNvSpPr>
          <p:nvPr>
            <p:ph sz="quarter" idx="1"/>
          </p:nvPr>
        </p:nvSpPr>
        <p:spPr>
          <a:xfrm>
            <a:off x="228600" y="685800"/>
            <a:ext cx="8686800" cy="6019800"/>
          </a:xfrm>
        </p:spPr>
        <p:txBody>
          <a:bodyPr>
            <a:normAutofit/>
          </a:bodyPr>
          <a:lstStyle/>
          <a:p>
            <a:pPr algn="just">
              <a:lnSpc>
                <a:spcPct val="150000"/>
              </a:lnSpc>
            </a:pPr>
            <a:r>
              <a:rPr lang="en-US" sz="2400" dirty="0" smtClean="0">
                <a:latin typeface="Times New Roman" pitchFamily="18" charset="0"/>
                <a:cs typeface="Times New Roman" pitchFamily="18" charset="0"/>
              </a:rPr>
              <a:t>Energetic </a:t>
            </a:r>
            <a:r>
              <a:rPr lang="en-US" sz="2400" dirty="0">
                <a:latin typeface="Times New Roman" pitchFamily="18" charset="0"/>
                <a:cs typeface="Times New Roman" pitchFamily="18" charset="0"/>
              </a:rPr>
              <a:t>electromagnetic radiation in the atmosphere may produce atoms or groups of atoms with unpaired electrons called </a:t>
            </a:r>
            <a:r>
              <a:rPr lang="en-US" sz="2400" dirty="0">
                <a:solidFill>
                  <a:srgbClr val="00B0F0"/>
                </a:solidFill>
                <a:latin typeface="Times New Roman" pitchFamily="18" charset="0"/>
                <a:cs typeface="Times New Roman" pitchFamily="18" charset="0"/>
              </a:rPr>
              <a:t>free </a:t>
            </a:r>
            <a:r>
              <a:rPr lang="en-US" sz="2400" dirty="0" smtClean="0">
                <a:solidFill>
                  <a:srgbClr val="00B0F0"/>
                </a:solidFill>
                <a:latin typeface="Times New Roman" pitchFamily="18" charset="0"/>
                <a:cs typeface="Times New Roman" pitchFamily="18" charset="0"/>
              </a:rPr>
              <a:t>radicals.</a:t>
            </a:r>
          </a:p>
          <a:p>
            <a:pPr algn="just">
              <a:lnSpc>
                <a:spcPct val="150000"/>
              </a:lnSpc>
            </a:pPr>
            <a:endParaRPr lang="en-US" sz="2400" dirty="0" smtClean="0">
              <a:solidFill>
                <a:srgbClr val="00B0F0"/>
              </a:solidFill>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Because of </a:t>
            </a:r>
            <a:r>
              <a:rPr lang="en-US" sz="2400" dirty="0">
                <a:latin typeface="Times New Roman" pitchFamily="18" charset="0"/>
                <a:cs typeface="Times New Roman" pitchFamily="18" charset="0"/>
              </a:rPr>
              <a:t>strong pairing tendencies free radicals are highly reactive. </a:t>
            </a:r>
            <a:r>
              <a:rPr lang="en-US" sz="2400" dirty="0" smtClean="0">
                <a:latin typeface="Times New Roman" pitchFamily="18" charset="0"/>
                <a:cs typeface="Times New Roman" pitchFamily="18" charset="0"/>
              </a:rPr>
              <a:t> </a:t>
            </a:r>
          </a:p>
          <a:p>
            <a:pPr algn="just">
              <a:lnSpc>
                <a:spcPct val="150000"/>
              </a:lnSpc>
            </a:pPr>
            <a:r>
              <a:rPr lang="en-US" sz="2400" dirty="0">
                <a:latin typeface="Times New Roman" pitchFamily="18" charset="0"/>
                <a:cs typeface="Times New Roman" pitchFamily="18" charset="0"/>
              </a:rPr>
              <a:t>The hydroxyl radical, HO•, is the single most important reactive intermediate species in atmospheric chemical </a:t>
            </a:r>
            <a:r>
              <a:rPr lang="en-US" sz="2400" dirty="0" smtClean="0">
                <a:latin typeface="Times New Roman" pitchFamily="18" charset="0"/>
                <a:cs typeface="Times New Roman" pitchFamily="18" charset="0"/>
              </a:rPr>
              <a:t>processes. </a:t>
            </a:r>
          </a:p>
          <a:p>
            <a:pPr algn="just">
              <a:lnSpc>
                <a:spcPct val="150000"/>
              </a:lnSpc>
            </a:pPr>
            <a:r>
              <a:rPr lang="en-US" sz="2400" dirty="0" smtClean="0">
                <a:latin typeface="Times New Roman" pitchFamily="18" charset="0"/>
                <a:cs typeface="Times New Roman" pitchFamily="18" charset="0"/>
              </a:rPr>
              <a:t>At higher altitudes </a:t>
            </a:r>
            <a:r>
              <a:rPr lang="en-US" sz="2400" dirty="0">
                <a:latin typeface="Times New Roman" pitchFamily="18" charset="0"/>
                <a:cs typeface="Times New Roman" pitchFamily="18" charset="0"/>
              </a:rPr>
              <a:t>it is produced by photolysis of </a:t>
            </a:r>
            <a:r>
              <a:rPr lang="en-US" sz="2400" dirty="0" smtClean="0">
                <a:latin typeface="Times New Roman" pitchFamily="18" charset="0"/>
                <a:cs typeface="Times New Roman" pitchFamily="18" charset="0"/>
              </a:rPr>
              <a:t>water.</a:t>
            </a: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1219200" y="2423160"/>
            <a:ext cx="4114800" cy="532015"/>
          </a:xfrm>
          <a:prstGeom prst="rect">
            <a:avLst/>
          </a:prstGeom>
        </p:spPr>
      </p:pic>
      <p:pic>
        <p:nvPicPr>
          <p:cNvPr id="8" name="Picture 7"/>
          <p:cNvPicPr/>
          <p:nvPr/>
        </p:nvPicPr>
        <p:blipFill>
          <a:blip r:embed="rId3"/>
          <a:stretch>
            <a:fillRect/>
          </a:stretch>
        </p:blipFill>
        <p:spPr>
          <a:xfrm>
            <a:off x="3581400" y="6248400"/>
            <a:ext cx="3200400" cy="304800"/>
          </a:xfrm>
          <a:prstGeom prst="rect">
            <a:avLst/>
          </a:prstGeom>
        </p:spPr>
      </p:pic>
    </p:spTree>
    <p:extLst>
      <p:ext uri="{BB962C8B-B14F-4D97-AF65-F5344CB8AC3E}">
        <p14:creationId xmlns:p14="http://schemas.microsoft.com/office/powerpoint/2010/main" val="29844706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87</a:t>
            </a:fld>
            <a:endParaRPr lang="en-US"/>
          </a:p>
        </p:txBody>
      </p:sp>
      <p:sp>
        <p:nvSpPr>
          <p:cNvPr id="3" name="Content Placeholder 2"/>
          <p:cNvSpPr>
            <a:spLocks noGrp="1"/>
          </p:cNvSpPr>
          <p:nvPr>
            <p:ph sz="quarter" idx="1"/>
          </p:nvPr>
        </p:nvSpPr>
        <p:spPr>
          <a:xfrm>
            <a:off x="228600" y="685800"/>
            <a:ext cx="8686800" cy="5943600"/>
          </a:xfrm>
        </p:spPr>
        <p:txBody>
          <a:bodyPr>
            <a:noAutofit/>
          </a:bodyPr>
          <a:lstStyle/>
          <a:p>
            <a:pPr algn="just">
              <a:lnSpc>
                <a:spcPct val="150000"/>
              </a:lnSpc>
            </a:pPr>
            <a:r>
              <a:rPr lang="en-US" sz="2000" dirty="0">
                <a:latin typeface="Times New Roman" pitchFamily="18" charset="0"/>
                <a:cs typeface="Times New Roman" pitchFamily="18" charset="0"/>
              </a:rPr>
              <a:t>In the presence of organic matter, hydroxyl radical is produced in abundant quantities as an intermediate in the formation of photochemical smog.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a certain extent in the atmosphere, and for laboratory experimentation, HO• is made by the photolysis of nitrous acid vapor</a:t>
            </a:r>
            <a:r>
              <a:rPr lang="en-US" sz="2000" dirty="0" smtClean="0">
                <a:latin typeface="Times New Roman" pitchFamily="18" charset="0"/>
                <a:cs typeface="Times New Roman" pitchFamily="18" charset="0"/>
              </a:rPr>
              <a:t>:</a:t>
            </a:r>
          </a:p>
          <a:p>
            <a:pPr algn="just">
              <a:lnSpc>
                <a:spcPct val="150000"/>
              </a:lnSpc>
            </a:pPr>
            <a:endParaRPr lang="en-US" sz="2000" dirty="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 relatively unpolluted troposphere, </a:t>
            </a:r>
            <a:r>
              <a:rPr lang="en-US" sz="2000" dirty="0" smtClean="0">
                <a:latin typeface="Times New Roman" pitchFamily="18" charset="0"/>
                <a:cs typeface="Times New Roman" pitchFamily="18" charset="0"/>
              </a:rPr>
              <a:t>it produced </a:t>
            </a:r>
            <a:r>
              <a:rPr lang="en-US" sz="2000" dirty="0">
                <a:latin typeface="Times New Roman" pitchFamily="18" charset="0"/>
                <a:cs typeface="Times New Roman" pitchFamily="18" charset="0"/>
              </a:rPr>
              <a:t>as the result of the photolysis of ozone, </a:t>
            </a:r>
            <a:endParaRPr lang="en-US" sz="2000" dirty="0" smtClean="0">
              <a:latin typeface="Times New Roman" pitchFamily="18" charset="0"/>
              <a:cs typeface="Times New Roman" pitchFamily="18" charset="0"/>
            </a:endParaRPr>
          </a:p>
          <a:p>
            <a:pPr algn="just">
              <a:lnSpc>
                <a:spcPct val="150000"/>
              </a:lnSpc>
            </a:pPr>
            <a:endParaRPr lang="en-US" sz="2000" dirty="0">
              <a:latin typeface="Times New Roman" pitchFamily="18" charset="0"/>
              <a:cs typeface="Times New Roman" pitchFamily="18" charset="0"/>
            </a:endParaRPr>
          </a:p>
          <a:p>
            <a:pPr marL="0" indent="0" algn="just">
              <a:lnSpc>
                <a:spcPct val="150000"/>
              </a:lnSpc>
              <a:buNone/>
            </a:pPr>
            <a:r>
              <a:rPr lang="en-US" sz="2000" dirty="0" smtClean="0">
                <a:latin typeface="Times New Roman" pitchFamily="18" charset="0"/>
                <a:cs typeface="Times New Roman" pitchFamily="18" charset="0"/>
              </a:rPr>
              <a:t>                  Where O* </a:t>
            </a:r>
            <a:r>
              <a:rPr lang="en-US" sz="2000" dirty="0">
                <a:latin typeface="Times New Roman" pitchFamily="18" charset="0"/>
                <a:cs typeface="Times New Roman" pitchFamily="18" charset="0"/>
              </a:rPr>
              <a:t>excited oxygen </a:t>
            </a:r>
            <a:r>
              <a:rPr lang="en-US" sz="2000" dirty="0" smtClean="0">
                <a:latin typeface="Times New Roman" pitchFamily="18" charset="0"/>
                <a:cs typeface="Times New Roman" pitchFamily="18" charset="0"/>
              </a:rPr>
              <a:t>atoms.</a:t>
            </a:r>
          </a:p>
          <a:p>
            <a:pPr algn="just">
              <a:lnSpc>
                <a:spcPct val="150000"/>
              </a:lnSpc>
            </a:pPr>
            <a:r>
              <a:rPr lang="en-US" sz="2000" dirty="0">
                <a:latin typeface="Times New Roman" pitchFamily="18" charset="0"/>
                <a:cs typeface="Times New Roman" pitchFamily="18" charset="0"/>
              </a:rPr>
              <a:t>Hydroxyl radical is most frequently </a:t>
            </a:r>
            <a:r>
              <a:rPr lang="en-US" sz="2000" dirty="0">
                <a:solidFill>
                  <a:srgbClr val="FF0000"/>
                </a:solidFill>
                <a:latin typeface="Times New Roman" pitchFamily="18" charset="0"/>
                <a:cs typeface="Times New Roman" pitchFamily="18" charset="0"/>
              </a:rPr>
              <a:t>removed</a:t>
            </a:r>
            <a:r>
              <a:rPr lang="en-US" sz="2000" dirty="0">
                <a:latin typeface="Times New Roman" pitchFamily="18" charset="0"/>
                <a:cs typeface="Times New Roman" pitchFamily="18" charset="0"/>
              </a:rPr>
              <a:t> from the troposphere by reaction with </a:t>
            </a:r>
            <a:r>
              <a:rPr lang="en-US" sz="2000" dirty="0">
                <a:solidFill>
                  <a:srgbClr val="FF0000"/>
                </a:solidFill>
                <a:latin typeface="Times New Roman" pitchFamily="18" charset="0"/>
                <a:cs typeface="Times New Roman" pitchFamily="18" charset="0"/>
              </a:rPr>
              <a:t>methane or carbon monoxide</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971800" y="2971800"/>
            <a:ext cx="4359275" cy="266700"/>
          </a:xfrm>
          <a:prstGeom prst="rect">
            <a:avLst/>
          </a:prstGeom>
        </p:spPr>
      </p:pic>
      <p:pic>
        <p:nvPicPr>
          <p:cNvPr id="8" name="Picture 7"/>
          <p:cNvPicPr/>
          <p:nvPr/>
        </p:nvPicPr>
        <p:blipFill>
          <a:blip r:embed="rId3"/>
          <a:stretch>
            <a:fillRect/>
          </a:stretch>
        </p:blipFill>
        <p:spPr>
          <a:xfrm>
            <a:off x="2514600" y="4267200"/>
            <a:ext cx="4343400" cy="228600"/>
          </a:xfrm>
          <a:prstGeom prst="rect">
            <a:avLst/>
          </a:prstGeom>
        </p:spPr>
      </p:pic>
      <p:pic>
        <p:nvPicPr>
          <p:cNvPr id="9" name="Picture 8"/>
          <p:cNvPicPr/>
          <p:nvPr/>
        </p:nvPicPr>
        <p:blipFill>
          <a:blip r:embed="rId4"/>
          <a:stretch>
            <a:fillRect/>
          </a:stretch>
        </p:blipFill>
        <p:spPr>
          <a:xfrm>
            <a:off x="2743200" y="4724400"/>
            <a:ext cx="2949460" cy="228600"/>
          </a:xfrm>
          <a:prstGeom prst="rect">
            <a:avLst/>
          </a:prstGeom>
        </p:spPr>
      </p:pic>
    </p:spTree>
    <p:extLst>
      <p:ext uri="{BB962C8B-B14F-4D97-AF65-F5344CB8AC3E}">
        <p14:creationId xmlns:p14="http://schemas.microsoft.com/office/powerpoint/2010/main" val="34164872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4" name="Date Placeholder 3"/>
          <p:cNvSpPr>
            <a:spLocks noGrp="1"/>
          </p:cNvSpPr>
          <p:nvPr>
            <p:ph type="dt" sz="half" idx="10"/>
          </p:nvPr>
        </p:nvSpPr>
        <p:spPr/>
        <p:txBody>
          <a:bodyPr/>
          <a:lstStyle/>
          <a:p>
            <a:fld id="{E452B10B-7743-4A3E-A420-09CB438C5C33}" type="datetime1">
              <a:rPr lang="en-US" smtClean="0"/>
              <a:t>3/20/2020</a:t>
            </a:fld>
            <a:endParaRPr lang="en-US"/>
          </a:p>
        </p:txBody>
      </p:sp>
      <p:sp>
        <p:nvSpPr>
          <p:cNvPr id="5" name="Footer Placeholder 4"/>
          <p:cNvSpPr>
            <a:spLocks noGrp="1"/>
          </p:cNvSpPr>
          <p:nvPr>
            <p:ph type="ftr" sz="quarter" idx="11"/>
          </p:nvPr>
        </p:nvSpPr>
        <p:spPr/>
        <p:txBody>
          <a:bodyPr/>
          <a:lstStyle/>
          <a:p>
            <a:r>
              <a:rPr lang="en-US" smtClean="0"/>
              <a:t>Environmental chem</a:t>
            </a:r>
            <a:endParaRPr lang="en-US"/>
          </a:p>
        </p:txBody>
      </p:sp>
      <p:sp>
        <p:nvSpPr>
          <p:cNvPr id="6" name="Slide Number Placeholder 5"/>
          <p:cNvSpPr>
            <a:spLocks noGrp="1"/>
          </p:cNvSpPr>
          <p:nvPr>
            <p:ph type="sldNum" sz="quarter" idx="12"/>
          </p:nvPr>
        </p:nvSpPr>
        <p:spPr/>
        <p:txBody>
          <a:bodyPr/>
          <a:lstStyle/>
          <a:p>
            <a:fld id="{E549CD88-2F3E-440A-9131-230137832295}" type="slidenum">
              <a:rPr lang="en-US" smtClean="0"/>
              <a:t>88</a:t>
            </a:fld>
            <a:endParaRPr lang="en-US"/>
          </a:p>
        </p:txBody>
      </p:sp>
      <p:sp>
        <p:nvSpPr>
          <p:cNvPr id="3" name="Content Placeholder 2"/>
          <p:cNvSpPr>
            <a:spLocks noGrp="1"/>
          </p:cNvSpPr>
          <p:nvPr>
            <p:ph sz="quarter" idx="1"/>
          </p:nvPr>
        </p:nvSpPr>
        <p:spPr>
          <a:xfrm>
            <a:off x="228600" y="609600"/>
            <a:ext cx="8686800" cy="6096000"/>
          </a:xfrm>
        </p:spPr>
        <p:txBody>
          <a:bodyPr>
            <a:normAutofit/>
          </a:bodyPr>
          <a:lstStyle/>
          <a:p>
            <a:endParaRPr lang="en-US" sz="2400" dirty="0" smtClean="0"/>
          </a:p>
          <a:p>
            <a:endParaRPr lang="en-US" sz="2400" dirty="0"/>
          </a:p>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highly reactive methyl radical, H</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C•, reacts with O</a:t>
            </a:r>
            <a:r>
              <a:rPr lang="en-US" sz="2400" baseline="-250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form </a:t>
            </a:r>
            <a:r>
              <a:rPr lang="en-US" sz="2400" dirty="0" err="1">
                <a:latin typeface="Times New Roman" pitchFamily="18" charset="0"/>
                <a:cs typeface="Times New Roman" pitchFamily="18" charset="0"/>
              </a:rPr>
              <a:t>methylperoxyl</a:t>
            </a:r>
            <a:r>
              <a:rPr lang="en-US" sz="2400" dirty="0">
                <a:latin typeface="Times New Roman" pitchFamily="18" charset="0"/>
                <a:cs typeface="Times New Roman" pitchFamily="18" charset="0"/>
              </a:rPr>
              <a:t> radical, H3COO•. </a:t>
            </a:r>
            <a:endParaRPr lang="en-US" sz="2400" dirty="0" smtClean="0">
              <a:latin typeface="Times New Roman" pitchFamily="18" charset="0"/>
              <a:cs typeface="Times New Roman" pitchFamily="18" charset="0"/>
            </a:endParaRPr>
          </a:p>
          <a:p>
            <a:endParaRPr lang="en-US" sz="2400" dirty="0"/>
          </a:p>
          <a:p>
            <a:pPr algn="just">
              <a:lnSpc>
                <a:spcPct val="150000"/>
              </a:lnSpc>
            </a:pPr>
            <a:r>
              <a:rPr lang="en-US" sz="2400" dirty="0">
                <a:latin typeface="Times New Roman" pitchFamily="18" charset="0"/>
                <a:cs typeface="Times New Roman" pitchFamily="18" charset="0"/>
              </a:rPr>
              <a:t>The hydrogen atom produced above reacts with 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to produce </a:t>
            </a:r>
            <a:r>
              <a:rPr lang="en-US" sz="2400" dirty="0" err="1">
                <a:latin typeface="Times New Roman" pitchFamily="18" charset="0"/>
                <a:cs typeface="Times New Roman" pitchFamily="18" charset="0"/>
              </a:rPr>
              <a:t>hydroperoxyl</a:t>
            </a:r>
            <a:r>
              <a:rPr lang="en-US" sz="2400" dirty="0">
                <a:latin typeface="Times New Roman" pitchFamily="18" charset="0"/>
                <a:cs typeface="Times New Roman" pitchFamily="18" charset="0"/>
              </a:rPr>
              <a:t> radical</a:t>
            </a:r>
            <a:r>
              <a:rPr lang="en-US" sz="2400" dirty="0" smtClean="0">
                <a:latin typeface="Times New Roman" pitchFamily="18" charset="0"/>
                <a:cs typeface="Times New Roman" pitchFamily="18" charset="0"/>
              </a:rPr>
              <a:t>:</a:t>
            </a:r>
          </a:p>
          <a:p>
            <a:endParaRPr lang="en-US" sz="2400" dirty="0" smtClean="0"/>
          </a:p>
          <a:p>
            <a:r>
              <a:rPr lang="en-US" sz="2400" dirty="0" smtClean="0">
                <a:latin typeface="Times New Roman" pitchFamily="18" charset="0"/>
                <a:cs typeface="Times New Roman" pitchFamily="18" charset="0"/>
              </a:rPr>
              <a:t>The </a:t>
            </a:r>
            <a:r>
              <a:rPr lang="en-US" sz="2400" dirty="0" err="1">
                <a:latin typeface="Times New Roman" pitchFamily="18" charset="0"/>
                <a:cs typeface="Times New Roman" pitchFamily="18" charset="0"/>
              </a:rPr>
              <a:t>hydroperoxyl</a:t>
            </a:r>
            <a:r>
              <a:rPr lang="en-US" sz="2400" dirty="0">
                <a:latin typeface="Times New Roman" pitchFamily="18" charset="0"/>
                <a:cs typeface="Times New Roman" pitchFamily="18" charset="0"/>
              </a:rPr>
              <a:t> radical can undergo chain termination reactions, such as</a:t>
            </a:r>
          </a:p>
          <a:p>
            <a:endParaRPr lang="en-US" sz="2400" dirty="0"/>
          </a:p>
          <a:p>
            <a:endParaRPr lang="en-US" sz="2400" dirty="0" smtClean="0"/>
          </a:p>
          <a:p>
            <a:endParaRPr lang="en-US" sz="2400" dirty="0"/>
          </a:p>
          <a:p>
            <a:endParaRPr lang="en-US" sz="2400" dirty="0"/>
          </a:p>
        </p:txBody>
      </p:sp>
      <p:pic>
        <p:nvPicPr>
          <p:cNvPr id="9" name="Content Placeholder 6"/>
          <p:cNvPicPr>
            <a:picLocks/>
          </p:cNvPicPr>
          <p:nvPr/>
        </p:nvPicPr>
        <p:blipFill>
          <a:blip r:embed="rId2"/>
          <a:stretch>
            <a:fillRect/>
          </a:stretch>
        </p:blipFill>
        <p:spPr>
          <a:xfrm>
            <a:off x="1066800" y="914400"/>
            <a:ext cx="3429000" cy="609600"/>
          </a:xfrm>
          <a:prstGeom prst="rect">
            <a:avLst/>
          </a:prstGeom>
        </p:spPr>
      </p:pic>
      <p:pic>
        <p:nvPicPr>
          <p:cNvPr id="10" name="Picture 9"/>
          <p:cNvPicPr/>
          <p:nvPr/>
        </p:nvPicPr>
        <p:blipFill>
          <a:blip r:embed="rId3"/>
          <a:stretch>
            <a:fillRect/>
          </a:stretch>
        </p:blipFill>
        <p:spPr>
          <a:xfrm>
            <a:off x="1600199" y="2840183"/>
            <a:ext cx="3124199" cy="304800"/>
          </a:xfrm>
          <a:prstGeom prst="rect">
            <a:avLst/>
          </a:prstGeom>
        </p:spPr>
      </p:pic>
      <p:pic>
        <p:nvPicPr>
          <p:cNvPr id="11" name="Picture 10"/>
          <p:cNvPicPr/>
          <p:nvPr/>
        </p:nvPicPr>
        <p:blipFill>
          <a:blip r:embed="rId4"/>
          <a:stretch>
            <a:fillRect/>
          </a:stretch>
        </p:blipFill>
        <p:spPr>
          <a:xfrm>
            <a:off x="2601882" y="4532168"/>
            <a:ext cx="2732809" cy="268432"/>
          </a:xfrm>
          <a:prstGeom prst="rect">
            <a:avLst/>
          </a:prstGeom>
        </p:spPr>
      </p:pic>
      <p:pic>
        <p:nvPicPr>
          <p:cNvPr id="12" name="Picture 11"/>
          <p:cNvPicPr/>
          <p:nvPr/>
        </p:nvPicPr>
        <p:blipFill>
          <a:blip r:embed="rId5"/>
          <a:stretch>
            <a:fillRect/>
          </a:stretch>
        </p:blipFill>
        <p:spPr>
          <a:xfrm>
            <a:off x="2601882" y="5410200"/>
            <a:ext cx="3248198" cy="838200"/>
          </a:xfrm>
          <a:prstGeom prst="rect">
            <a:avLst/>
          </a:prstGeom>
        </p:spPr>
      </p:pic>
    </p:spTree>
    <p:extLst>
      <p:ext uri="{BB962C8B-B14F-4D97-AF65-F5344CB8AC3E}">
        <p14:creationId xmlns:p14="http://schemas.microsoft.com/office/powerpoint/2010/main" val="11547332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89</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eactions </a:t>
            </a:r>
            <a:r>
              <a:rPr lang="en-US" sz="2400" dirty="0">
                <a:latin typeface="Times New Roman" pitchFamily="18" charset="0"/>
                <a:cs typeface="Times New Roman" pitchFamily="18" charset="0"/>
              </a:rPr>
              <a:t>that </a:t>
            </a:r>
            <a:r>
              <a:rPr lang="en-US" sz="2400" dirty="0" smtClean="0">
                <a:latin typeface="Times New Roman" pitchFamily="18" charset="0"/>
                <a:cs typeface="Times New Roman" pitchFamily="18" charset="0"/>
              </a:rPr>
              <a:t>can also regenerate </a:t>
            </a:r>
            <a:r>
              <a:rPr lang="en-US" sz="2400" dirty="0">
                <a:latin typeface="Times New Roman" pitchFamily="18" charset="0"/>
                <a:cs typeface="Times New Roman" pitchFamily="18" charset="0"/>
              </a:rPr>
              <a:t>hydroxyl radical</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sz="2400" dirty="0"/>
          </a:p>
        </p:txBody>
      </p:sp>
      <p:pic>
        <p:nvPicPr>
          <p:cNvPr id="7" name="Picture 6"/>
          <p:cNvPicPr/>
          <p:nvPr/>
        </p:nvPicPr>
        <p:blipFill>
          <a:blip r:embed="rId2"/>
          <a:stretch>
            <a:fillRect/>
          </a:stretch>
        </p:blipFill>
        <p:spPr>
          <a:xfrm>
            <a:off x="914400" y="1524000"/>
            <a:ext cx="2438400" cy="685800"/>
          </a:xfrm>
          <a:prstGeom prst="rect">
            <a:avLst/>
          </a:prstGeom>
        </p:spPr>
      </p:pic>
    </p:spTree>
    <p:extLst>
      <p:ext uri="{BB962C8B-B14F-4D97-AF65-F5344CB8AC3E}">
        <p14:creationId xmlns:p14="http://schemas.microsoft.com/office/powerpoint/2010/main" val="46543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a:t>
            </a:fld>
            <a:endParaRPr lang="en-US"/>
          </a:p>
        </p:txBody>
      </p:sp>
      <p:pic>
        <p:nvPicPr>
          <p:cNvPr id="3074" name="Picture 2" descr="C:\Users\TOSHIBA\Desktop\Hawassa phto\89693133_1718874534974214_6211126822935986176_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848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573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pPr lvl="2" algn="l" rtl="0">
              <a:spcBef>
                <a:spcPct val="0"/>
              </a:spcBef>
            </a:pPr>
            <a:r>
              <a:rPr lang="en-US" sz="2400" b="1" dirty="0" smtClean="0">
                <a:solidFill>
                  <a:srgbClr val="FF0000"/>
                </a:solidFill>
                <a:latin typeface="Segoe Print" pitchFamily="2" charset="0"/>
              </a:rPr>
              <a:t>3.2.2</a:t>
            </a:r>
            <a:r>
              <a:rPr lang="en-US" sz="2800" b="1" dirty="0" smtClean="0">
                <a:solidFill>
                  <a:srgbClr val="FF0000"/>
                </a:solidFill>
                <a:latin typeface="Segoe Print" pitchFamily="2" charset="0"/>
              </a:rPr>
              <a:t>.</a:t>
            </a:r>
            <a:r>
              <a:rPr lang="en-US" sz="2400" b="1" dirty="0" smtClean="0">
                <a:solidFill>
                  <a:srgbClr val="FF0000"/>
                </a:solidFill>
                <a:latin typeface="Segoe Print" pitchFamily="2" charset="0"/>
              </a:rPr>
              <a:t> </a:t>
            </a:r>
            <a:r>
              <a:rPr lang="en-US" sz="2400" b="1" dirty="0">
                <a:solidFill>
                  <a:srgbClr val="FF0000"/>
                </a:solidFill>
                <a:latin typeface="Segoe Print" pitchFamily="2" charset="0"/>
              </a:rPr>
              <a:t>Acid-base reactions in the </a:t>
            </a:r>
            <a:r>
              <a:rPr lang="en-US" sz="2400" b="1" dirty="0" smtClean="0">
                <a:solidFill>
                  <a:srgbClr val="FF0000"/>
                </a:solidFill>
                <a:latin typeface="Segoe Print" pitchFamily="2" charset="0"/>
              </a:rPr>
              <a:t>atmosphere</a:t>
            </a:r>
            <a:endParaRPr lang="en-US" sz="32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90</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gn="just"/>
            <a:r>
              <a:rPr lang="en-US" sz="2400" dirty="0">
                <a:latin typeface="Times New Roman" pitchFamily="18" charset="0"/>
                <a:cs typeface="Times New Roman" pitchFamily="18" charset="0"/>
              </a:rPr>
              <a:t>The atmosphere is normally at least slightly </a:t>
            </a:r>
            <a:r>
              <a:rPr lang="en-US" sz="2400" dirty="0" smtClean="0">
                <a:latin typeface="Times New Roman" pitchFamily="18" charset="0"/>
                <a:cs typeface="Times New Roman" pitchFamily="18" charset="0"/>
              </a:rPr>
              <a:t>acidic</a:t>
            </a:r>
          </a:p>
          <a:p>
            <a:pPr algn="just"/>
            <a:endParaRPr lang="en-US" sz="2400" dirty="0"/>
          </a:p>
          <a:p>
            <a:pPr algn="just"/>
            <a:endParaRPr lang="en-US" sz="2400" dirty="0" smtClean="0"/>
          </a:p>
          <a:p>
            <a:pPr algn="just">
              <a:lnSpc>
                <a:spcPct val="150000"/>
              </a:lnSpc>
            </a:pPr>
            <a:r>
              <a:rPr lang="en-US" sz="2400" dirty="0">
                <a:latin typeface="Times New Roman" pitchFamily="18" charset="0"/>
                <a:cs typeface="Times New Roman" pitchFamily="18" charset="0"/>
              </a:rPr>
              <a:t>Atmospheric sulfur dioxide forms a somewhat stronger acid when it dissolves in water</a:t>
            </a:r>
            <a:r>
              <a:rPr lang="en-US" sz="2400" dirty="0" smtClean="0">
                <a:latin typeface="Times New Roman" pitchFamily="18" charset="0"/>
                <a:cs typeface="Times New Roman" pitchFamily="18" charset="0"/>
              </a:rPr>
              <a:t>:</a:t>
            </a:r>
          </a:p>
          <a:p>
            <a:pPr marL="0" indent="0" algn="just">
              <a:buNone/>
            </a:pPr>
            <a:r>
              <a:rPr lang="en-US" sz="2400" dirty="0" smtClean="0"/>
              <a:t>                    SO</a:t>
            </a:r>
            <a:r>
              <a:rPr lang="en-US" sz="2400" baseline="-25000" dirty="0" smtClean="0"/>
              <a:t>2</a:t>
            </a:r>
            <a:r>
              <a:rPr lang="en-US" sz="2400" dirty="0" smtClean="0"/>
              <a:t> + H</a:t>
            </a:r>
            <a:r>
              <a:rPr lang="en-US" sz="2400" baseline="-25000" dirty="0" smtClean="0"/>
              <a:t>2</a:t>
            </a:r>
            <a:r>
              <a:rPr lang="en-US" sz="2400" dirty="0" smtClean="0"/>
              <a:t>O </a:t>
            </a:r>
            <a:r>
              <a:rPr lang="en-US" sz="2400" dirty="0" smtClean="0">
                <a:latin typeface="Times New Roman"/>
                <a:cs typeface="Times New Roman"/>
              </a:rPr>
              <a:t>→ H</a:t>
            </a:r>
            <a:r>
              <a:rPr lang="en-US" sz="2400" baseline="-25000" dirty="0" smtClean="0">
                <a:latin typeface="Times New Roman"/>
                <a:cs typeface="Times New Roman"/>
              </a:rPr>
              <a:t>2</a:t>
            </a:r>
            <a:r>
              <a:rPr lang="en-US" sz="2400" dirty="0" smtClean="0">
                <a:latin typeface="Times New Roman"/>
                <a:cs typeface="Times New Roman"/>
              </a:rPr>
              <a:t>SO</a:t>
            </a:r>
            <a:r>
              <a:rPr lang="en-US" sz="2400" baseline="-25000" dirty="0" smtClean="0">
                <a:latin typeface="Times New Roman"/>
                <a:cs typeface="Times New Roman"/>
              </a:rPr>
              <a:t>4</a:t>
            </a:r>
            <a:endParaRPr lang="en-US" sz="2400" baseline="-25000" dirty="0" smtClean="0"/>
          </a:p>
          <a:p>
            <a:pPr algn="just">
              <a:lnSpc>
                <a:spcPct val="15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terms of pollution, </a:t>
            </a:r>
            <a:r>
              <a:rPr lang="en-US" sz="2000" dirty="0" smtClean="0">
                <a:latin typeface="Times New Roman" pitchFamily="18" charset="0"/>
                <a:cs typeface="Times New Roman" pitchFamily="18" charset="0"/>
              </a:rPr>
              <a:t>strongly </a:t>
            </a:r>
            <a:r>
              <a:rPr lang="en-US" sz="2000" dirty="0">
                <a:latin typeface="Times New Roman" pitchFamily="18" charset="0"/>
                <a:cs typeface="Times New Roman" pitchFamily="18" charset="0"/>
              </a:rPr>
              <a:t>acidic HNO</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and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SO</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 formed by the atmospheric oxidation of N oxides, SO</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 and H</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S are much more important because they lead to the formation of damaging acid rain.</a:t>
            </a:r>
          </a:p>
          <a:p>
            <a:pPr algn="just">
              <a:lnSpc>
                <a:spcPct val="150000"/>
              </a:lnSpc>
            </a:pPr>
            <a:r>
              <a:rPr lang="en-US" sz="2400" dirty="0"/>
              <a:t>Particulate calcium oxide, hydroxide, and carbonate can get into the atmosphere from ash and ground rock, and can react with </a:t>
            </a:r>
            <a:r>
              <a:rPr lang="en-US" sz="2400" dirty="0" smtClean="0"/>
              <a:t>acids.</a:t>
            </a:r>
          </a:p>
          <a:p>
            <a:pPr marL="0" indent="0" algn="just">
              <a:buNone/>
            </a:pPr>
            <a:r>
              <a:rPr lang="en-US" sz="2400" dirty="0"/>
              <a:t> </a:t>
            </a:r>
            <a:r>
              <a:rPr lang="en-US" sz="2400" dirty="0" smtClean="0"/>
              <a:t>                 </a:t>
            </a:r>
            <a:r>
              <a:rPr lang="en-US" sz="2400" dirty="0" err="1" smtClean="0"/>
              <a:t>Eg</a:t>
            </a:r>
            <a:endParaRPr lang="en-US" sz="2400" dirty="0"/>
          </a:p>
          <a:p>
            <a:pPr algn="just"/>
            <a:endParaRPr lang="en-US" sz="2400" dirty="0" smtClean="0"/>
          </a:p>
          <a:p>
            <a:pPr algn="just"/>
            <a:endParaRPr lang="en-US" sz="2400" dirty="0"/>
          </a:p>
        </p:txBody>
      </p:sp>
      <p:pic>
        <p:nvPicPr>
          <p:cNvPr id="7" name="Picture 6"/>
          <p:cNvPicPr/>
          <p:nvPr/>
        </p:nvPicPr>
        <p:blipFill>
          <a:blip r:embed="rId2"/>
          <a:stretch>
            <a:fillRect/>
          </a:stretch>
        </p:blipFill>
        <p:spPr>
          <a:xfrm>
            <a:off x="1905000" y="1143000"/>
            <a:ext cx="4038600" cy="762000"/>
          </a:xfrm>
          <a:prstGeom prst="rect">
            <a:avLst/>
          </a:prstGeom>
        </p:spPr>
      </p:pic>
      <p:pic>
        <p:nvPicPr>
          <p:cNvPr id="9" name="Picture 8"/>
          <p:cNvPicPr/>
          <p:nvPr/>
        </p:nvPicPr>
        <p:blipFill>
          <a:blip r:embed="rId3"/>
          <a:stretch>
            <a:fillRect/>
          </a:stretch>
        </p:blipFill>
        <p:spPr>
          <a:xfrm>
            <a:off x="2297401" y="6172200"/>
            <a:ext cx="4888634" cy="297873"/>
          </a:xfrm>
          <a:prstGeom prst="rect">
            <a:avLst/>
          </a:prstGeom>
        </p:spPr>
      </p:pic>
    </p:spTree>
    <p:extLst>
      <p:ext uri="{BB962C8B-B14F-4D97-AF65-F5344CB8AC3E}">
        <p14:creationId xmlns:p14="http://schemas.microsoft.com/office/powerpoint/2010/main" val="18695597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91</a:t>
            </a:fld>
            <a:endParaRPr lang="en-US"/>
          </a:p>
        </p:txBody>
      </p:sp>
      <p:sp>
        <p:nvSpPr>
          <p:cNvPr id="6" name="Content Placeholder 5"/>
          <p:cNvSpPr>
            <a:spLocks noGrp="1"/>
          </p:cNvSpPr>
          <p:nvPr>
            <p:ph sz="quarter" idx="1"/>
          </p:nvPr>
        </p:nvSpPr>
        <p:spPr>
          <a:xfrm>
            <a:off x="76200" y="533400"/>
            <a:ext cx="8991600" cy="6172200"/>
          </a:xfrm>
        </p:spPr>
        <p:txBody>
          <a:bodyPr>
            <a:normAutofit/>
          </a:bodyPr>
          <a:lstStyle/>
          <a:p>
            <a:r>
              <a:rPr lang="en-US" sz="2400" dirty="0"/>
              <a:t>The most </a:t>
            </a:r>
            <a:r>
              <a:rPr lang="en-US" sz="2400" dirty="0">
                <a:solidFill>
                  <a:srgbClr val="FF0000"/>
                </a:solidFill>
              </a:rPr>
              <a:t>important basic species </a:t>
            </a:r>
            <a:r>
              <a:rPr lang="en-US" sz="2400" dirty="0"/>
              <a:t>in the atmosphere is gas-phase </a:t>
            </a:r>
            <a:r>
              <a:rPr lang="en-US" sz="2400" dirty="0" smtClean="0"/>
              <a:t>ammonia.</a:t>
            </a:r>
          </a:p>
          <a:p>
            <a:pPr algn="just">
              <a:lnSpc>
                <a:spcPct val="150000"/>
              </a:lnSpc>
            </a:pPr>
            <a:r>
              <a:rPr lang="en-US" sz="2400" dirty="0" smtClean="0"/>
              <a:t>The </a:t>
            </a:r>
            <a:r>
              <a:rPr lang="en-US" sz="2400" dirty="0"/>
              <a:t>major source of atmospheric ammonia is from biodegradation of nitrogen containing biological matter and from bacterial reduction of nitrate:</a:t>
            </a:r>
          </a:p>
          <a:p>
            <a:endParaRPr lang="en-US" sz="2400" dirty="0" smtClean="0"/>
          </a:p>
          <a:p>
            <a:endParaRPr lang="en-US" sz="2400" dirty="0"/>
          </a:p>
          <a:p>
            <a:pPr algn="just">
              <a:lnSpc>
                <a:spcPct val="150000"/>
              </a:lnSpc>
            </a:pPr>
            <a:r>
              <a:rPr lang="en-US" sz="2400" dirty="0">
                <a:cs typeface="Times New Roman" pitchFamily="18" charset="0"/>
              </a:rPr>
              <a:t>Ammonia is particularly important as a base in the air because it is the only water soluble base present at significant levels in the atmosphere. </a:t>
            </a:r>
            <a:endParaRPr lang="en-US" sz="2400" dirty="0" smtClean="0">
              <a:cs typeface="Times New Roman" pitchFamily="18" charset="0"/>
            </a:endParaRPr>
          </a:p>
          <a:p>
            <a:pPr algn="just">
              <a:lnSpc>
                <a:spcPct val="150000"/>
              </a:lnSpc>
            </a:pPr>
            <a:r>
              <a:rPr lang="en-US" sz="2400" dirty="0" smtClean="0">
                <a:cs typeface="Times New Roman" pitchFamily="18" charset="0"/>
              </a:rPr>
              <a:t>Dissolved </a:t>
            </a:r>
            <a:r>
              <a:rPr lang="en-US" sz="2400" dirty="0">
                <a:cs typeface="Times New Roman" pitchFamily="18" charset="0"/>
              </a:rPr>
              <a:t>in atmospheric water droplets, it plays a strong role in neutralizing atmospheric acids:</a:t>
            </a:r>
          </a:p>
          <a:p>
            <a:endParaRPr lang="en-US" sz="2400" dirty="0" smtClean="0"/>
          </a:p>
          <a:p>
            <a:endParaRPr lang="en-US" sz="2400" dirty="0"/>
          </a:p>
        </p:txBody>
      </p:sp>
      <p:pic>
        <p:nvPicPr>
          <p:cNvPr id="7" name="Picture 6"/>
          <p:cNvPicPr/>
          <p:nvPr/>
        </p:nvPicPr>
        <p:blipFill>
          <a:blip r:embed="rId2"/>
          <a:stretch>
            <a:fillRect/>
          </a:stretch>
        </p:blipFill>
        <p:spPr>
          <a:xfrm>
            <a:off x="1565564" y="2559627"/>
            <a:ext cx="5715000" cy="381000"/>
          </a:xfrm>
          <a:prstGeom prst="rect">
            <a:avLst/>
          </a:prstGeom>
        </p:spPr>
      </p:pic>
      <p:pic>
        <p:nvPicPr>
          <p:cNvPr id="8" name="Picture 7"/>
          <p:cNvPicPr/>
          <p:nvPr/>
        </p:nvPicPr>
        <p:blipFill>
          <a:blip r:embed="rId3"/>
          <a:stretch>
            <a:fillRect/>
          </a:stretch>
        </p:blipFill>
        <p:spPr>
          <a:xfrm>
            <a:off x="2743200" y="5601739"/>
            <a:ext cx="4213052" cy="621030"/>
          </a:xfrm>
          <a:prstGeom prst="rect">
            <a:avLst/>
          </a:prstGeom>
        </p:spPr>
      </p:pic>
    </p:spTree>
    <p:extLst>
      <p:ext uri="{BB962C8B-B14F-4D97-AF65-F5344CB8AC3E}">
        <p14:creationId xmlns:p14="http://schemas.microsoft.com/office/powerpoint/2010/main" val="11567699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3810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92</a:t>
            </a:fld>
            <a:endParaRPr lang="en-US"/>
          </a:p>
        </p:txBody>
      </p:sp>
      <p:sp>
        <p:nvSpPr>
          <p:cNvPr id="6" name="Content Placeholder 5"/>
          <p:cNvSpPr>
            <a:spLocks noGrp="1"/>
          </p:cNvSpPr>
          <p:nvPr>
            <p:ph sz="quarter" idx="1"/>
          </p:nvPr>
        </p:nvSpPr>
        <p:spPr>
          <a:xfrm>
            <a:off x="228600" y="533400"/>
            <a:ext cx="8686800" cy="6096000"/>
          </a:xfrm>
        </p:spPr>
        <p:txBody>
          <a:bodyPr>
            <a:normAutofit/>
          </a:bodyPr>
          <a:lstStyle/>
          <a:p>
            <a:pPr>
              <a:lnSpc>
                <a:spcPct val="150000"/>
              </a:lnSpc>
            </a:pPr>
            <a:r>
              <a:rPr lang="en-US" sz="2400" dirty="0">
                <a:latin typeface="Times New Roman" pitchFamily="18" charset="0"/>
                <a:cs typeface="Times New Roman" pitchFamily="18" charset="0"/>
              </a:rPr>
              <a:t>These reactions have three effects:</a:t>
            </a:r>
          </a:p>
          <a:p>
            <a:pPr lvl="3">
              <a:lnSpc>
                <a:spcPct val="150000"/>
              </a:lnSpc>
              <a:buFont typeface="Wingdings" pitchFamily="2" charset="2"/>
              <a:buChar char="ü"/>
            </a:pPr>
            <a:r>
              <a:rPr lang="en-US" sz="2400" dirty="0">
                <a:latin typeface="Times New Roman" pitchFamily="18" charset="0"/>
                <a:cs typeface="Times New Roman" pitchFamily="18" charset="0"/>
              </a:rPr>
              <a:t> (1) They result in the presence of NH</a:t>
            </a:r>
            <a:r>
              <a:rPr lang="en-US" sz="2400" baseline="-25000" dirty="0">
                <a:latin typeface="Times New Roman" pitchFamily="18" charset="0"/>
                <a:cs typeface="Times New Roman" pitchFamily="18" charset="0"/>
              </a:rPr>
              <a:t>4</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ion in the atmosphere as dissolved or solid salts, </a:t>
            </a:r>
          </a:p>
          <a:p>
            <a:pPr lvl="3">
              <a:lnSpc>
                <a:spcPct val="150000"/>
              </a:lnSpc>
              <a:buFont typeface="Wingdings" pitchFamily="2" charset="2"/>
              <a:buChar char="ü"/>
            </a:pPr>
            <a:r>
              <a:rPr lang="en-US" sz="2400" dirty="0">
                <a:latin typeface="Times New Roman" pitchFamily="18" charset="0"/>
                <a:cs typeface="Times New Roman" pitchFamily="18" charset="0"/>
              </a:rPr>
              <a:t>(2) They serve in part to neutralize acidic constituents of the atmosphere, and</a:t>
            </a:r>
          </a:p>
          <a:p>
            <a:pPr lvl="3">
              <a:lnSpc>
                <a:spcPct val="150000"/>
              </a:lnSpc>
              <a:buFont typeface="Wingdings" pitchFamily="2" charset="2"/>
              <a:buChar char="ü"/>
            </a:pPr>
            <a:r>
              <a:rPr lang="en-US" sz="2400" dirty="0">
                <a:latin typeface="Times New Roman" pitchFamily="18" charset="0"/>
                <a:cs typeface="Times New Roman" pitchFamily="18" charset="0"/>
              </a:rPr>
              <a:t>(3) They produce relatively corrosive ammonium salts.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895063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pPr lvl="2" algn="l" rtl="0">
              <a:spcBef>
                <a:spcPct val="0"/>
              </a:spcBef>
            </a:pPr>
            <a:r>
              <a:rPr lang="en-US" sz="2400" b="1" dirty="0" smtClean="0">
                <a:solidFill>
                  <a:srgbClr val="FF0000"/>
                </a:solidFill>
                <a:latin typeface="Segoe Print" pitchFamily="2" charset="0"/>
              </a:rPr>
              <a:t>3.2.3. </a:t>
            </a:r>
            <a:r>
              <a:rPr lang="en-US" sz="2400" b="1" dirty="0">
                <a:solidFill>
                  <a:srgbClr val="FF0000"/>
                </a:solidFill>
                <a:latin typeface="Segoe Print" pitchFamily="2" charset="0"/>
              </a:rPr>
              <a:t>Reactions of atmospheric </a:t>
            </a:r>
            <a:r>
              <a:rPr lang="en-US" sz="2400" b="1" dirty="0" smtClean="0">
                <a:solidFill>
                  <a:srgbClr val="FF0000"/>
                </a:solidFill>
                <a:latin typeface="Segoe Print" pitchFamily="2" charset="0"/>
              </a:rPr>
              <a:t>oxygen</a:t>
            </a:r>
            <a:endParaRPr lang="en-US" sz="24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93</a:t>
            </a:fld>
            <a:endParaRPr lang="en-US"/>
          </a:p>
        </p:txBody>
      </p:sp>
      <p:sp>
        <p:nvSpPr>
          <p:cNvPr id="6" name="Content Placeholder 5"/>
          <p:cNvSpPr>
            <a:spLocks noGrp="1"/>
          </p:cNvSpPr>
          <p:nvPr>
            <p:ph sz="quarter" idx="1"/>
          </p:nvPr>
        </p:nvSpPr>
        <p:spPr>
          <a:xfrm>
            <a:off x="152400" y="533400"/>
            <a:ext cx="8839200" cy="6096000"/>
          </a:xfrm>
        </p:spPr>
        <p:txBody>
          <a:bodyPr>
            <a:normAutofit/>
          </a:bodyPr>
          <a:lstStyle/>
          <a:p>
            <a:r>
              <a:rPr lang="en-US" sz="2400" dirty="0"/>
              <a:t>Atmospheric oxygen takes part in energy-producing reactions, such as the burning of fossil fuels</a:t>
            </a:r>
            <a:r>
              <a:rPr lang="en-US" sz="2400" dirty="0" smtClean="0"/>
              <a:t>:</a:t>
            </a:r>
          </a:p>
          <a:p>
            <a:endParaRPr lang="en-US" sz="2400" dirty="0"/>
          </a:p>
          <a:p>
            <a:pPr>
              <a:lnSpc>
                <a:spcPct val="150000"/>
              </a:lnSpc>
            </a:pPr>
            <a:r>
              <a:rPr lang="en-US" sz="2400" dirty="0" smtClean="0"/>
              <a:t>In </a:t>
            </a:r>
            <a:r>
              <a:rPr lang="en-US" sz="2400" dirty="0"/>
              <a:t>addition to O</a:t>
            </a:r>
            <a:r>
              <a:rPr lang="en-US" sz="2400" baseline="-25000" dirty="0"/>
              <a:t>2</a:t>
            </a:r>
            <a:r>
              <a:rPr lang="en-US" sz="2400" dirty="0"/>
              <a:t>, the upper atmosphere contains oxygen atoms, O; excited oxygen molecules, O</a:t>
            </a:r>
            <a:r>
              <a:rPr lang="en-US" sz="2400" baseline="-25000" dirty="0"/>
              <a:t>2</a:t>
            </a:r>
            <a:r>
              <a:rPr lang="en-US" sz="2400" dirty="0"/>
              <a:t>*; and ozone, O</a:t>
            </a:r>
            <a:r>
              <a:rPr lang="en-US" sz="2400" baseline="-25000" dirty="0"/>
              <a:t>3</a:t>
            </a:r>
            <a:r>
              <a:rPr lang="en-US" sz="2400" dirty="0"/>
              <a:t>. </a:t>
            </a:r>
            <a:endParaRPr lang="en-US" sz="2400" dirty="0" smtClean="0"/>
          </a:p>
          <a:p>
            <a:pPr>
              <a:lnSpc>
                <a:spcPct val="150000"/>
              </a:lnSpc>
            </a:pPr>
            <a:r>
              <a:rPr lang="en-US" sz="2400" dirty="0" smtClean="0"/>
              <a:t>Atomic </a:t>
            </a:r>
            <a:r>
              <a:rPr lang="en-US" sz="2400" dirty="0"/>
              <a:t>oxygen, O, is stable primarily in the </a:t>
            </a:r>
            <a:r>
              <a:rPr lang="en-US" sz="2400" b="1" dirty="0"/>
              <a:t>thermosphere</a:t>
            </a:r>
            <a:r>
              <a:rPr lang="en-US" sz="2400" dirty="0"/>
              <a:t>. </a:t>
            </a:r>
            <a:r>
              <a:rPr lang="en-US" sz="2400" dirty="0" smtClean="0"/>
              <a:t>Atomic </a:t>
            </a:r>
            <a:r>
              <a:rPr lang="en-US" sz="2400" dirty="0"/>
              <a:t>oxygen is produced by a photochemical reaction:</a:t>
            </a:r>
          </a:p>
          <a:p>
            <a:pPr>
              <a:lnSpc>
                <a:spcPct val="150000"/>
              </a:lnSpc>
            </a:pPr>
            <a:r>
              <a:rPr lang="en-US" sz="2400" dirty="0" smtClean="0"/>
              <a:t>Oxygen </a:t>
            </a:r>
            <a:r>
              <a:rPr lang="en-US" sz="2400" dirty="0"/>
              <a:t>atoms in the atmosphere can exist in the ground state (O) and in excited states (O</a:t>
            </a:r>
            <a:r>
              <a:rPr lang="en-US" sz="2400" dirty="0" smtClean="0"/>
              <a:t>*).</a:t>
            </a:r>
          </a:p>
          <a:p>
            <a:r>
              <a:rPr lang="en-US" sz="2400" dirty="0" smtClean="0"/>
              <a:t> </a:t>
            </a:r>
            <a:r>
              <a:rPr lang="en-US" sz="2400" dirty="0"/>
              <a:t>These are produced by the photolysis of ozone, </a:t>
            </a:r>
            <a:endParaRPr lang="en-US" sz="2400" dirty="0" smtClean="0"/>
          </a:p>
          <a:p>
            <a:endParaRPr lang="en-US" sz="2400" dirty="0" smtClean="0"/>
          </a:p>
          <a:p>
            <a:endParaRPr lang="en-US" sz="2400" dirty="0"/>
          </a:p>
        </p:txBody>
      </p:sp>
      <p:pic>
        <p:nvPicPr>
          <p:cNvPr id="7" name="Picture 6"/>
          <p:cNvPicPr/>
          <p:nvPr/>
        </p:nvPicPr>
        <p:blipFill>
          <a:blip r:embed="rId2"/>
          <a:stretch>
            <a:fillRect/>
          </a:stretch>
        </p:blipFill>
        <p:spPr>
          <a:xfrm>
            <a:off x="1905000" y="1371600"/>
            <a:ext cx="4648200" cy="381000"/>
          </a:xfrm>
          <a:prstGeom prst="rect">
            <a:avLst/>
          </a:prstGeom>
        </p:spPr>
      </p:pic>
      <p:pic>
        <p:nvPicPr>
          <p:cNvPr id="8" name="Picture 7"/>
          <p:cNvPicPr/>
          <p:nvPr/>
        </p:nvPicPr>
        <p:blipFill>
          <a:blip r:embed="rId3"/>
          <a:stretch>
            <a:fillRect/>
          </a:stretch>
        </p:blipFill>
        <p:spPr>
          <a:xfrm>
            <a:off x="3733796" y="3997950"/>
            <a:ext cx="2693035" cy="309245"/>
          </a:xfrm>
          <a:prstGeom prst="rect">
            <a:avLst/>
          </a:prstGeom>
        </p:spPr>
      </p:pic>
      <p:pic>
        <p:nvPicPr>
          <p:cNvPr id="9" name="Picture 8"/>
          <p:cNvPicPr/>
          <p:nvPr/>
        </p:nvPicPr>
        <p:blipFill>
          <a:blip r:embed="rId4"/>
          <a:stretch>
            <a:fillRect/>
          </a:stretch>
        </p:blipFill>
        <p:spPr>
          <a:xfrm>
            <a:off x="3325234" y="6096000"/>
            <a:ext cx="3699020" cy="387782"/>
          </a:xfrm>
          <a:prstGeom prst="rect">
            <a:avLst/>
          </a:prstGeom>
        </p:spPr>
      </p:pic>
    </p:spTree>
    <p:extLst>
      <p:ext uri="{BB962C8B-B14F-4D97-AF65-F5344CB8AC3E}">
        <p14:creationId xmlns:p14="http://schemas.microsoft.com/office/powerpoint/2010/main" val="2450376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5334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94</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algn="just"/>
            <a:r>
              <a:rPr lang="en-US" sz="2400" dirty="0"/>
              <a:t>B</a:t>
            </a:r>
            <a:r>
              <a:rPr lang="en-US" sz="2400" dirty="0" smtClean="0"/>
              <a:t>y </a:t>
            </a:r>
            <a:r>
              <a:rPr lang="en-US" sz="2400" dirty="0"/>
              <a:t>highly energetic chemical reactions such </a:t>
            </a:r>
            <a:r>
              <a:rPr lang="en-US" sz="2400" dirty="0" smtClean="0"/>
              <a:t>as</a:t>
            </a:r>
          </a:p>
          <a:p>
            <a:endParaRPr lang="en-US" sz="2400" dirty="0"/>
          </a:p>
          <a:p>
            <a:pPr algn="just">
              <a:lnSpc>
                <a:spcPct val="150000"/>
              </a:lnSpc>
            </a:pPr>
            <a:r>
              <a:rPr lang="en-US" sz="2400" dirty="0" smtClean="0"/>
              <a:t>Oxygen </a:t>
            </a:r>
            <a:r>
              <a:rPr lang="en-US" sz="2400" dirty="0"/>
              <a:t>ion, O</a:t>
            </a:r>
            <a:r>
              <a:rPr lang="en-US" sz="2400" baseline="30000" dirty="0"/>
              <a:t>+</a:t>
            </a:r>
            <a:r>
              <a:rPr lang="en-US" sz="2400" dirty="0"/>
              <a:t>, which may be produced by ultraviolet radiation acting upon oxygen atoms</a:t>
            </a:r>
            <a:r>
              <a:rPr lang="en-US" sz="2400" dirty="0" smtClean="0"/>
              <a:t>,</a:t>
            </a:r>
          </a:p>
          <a:p>
            <a:endParaRPr lang="en-US" sz="2400" dirty="0"/>
          </a:p>
          <a:p>
            <a:pPr>
              <a:lnSpc>
                <a:spcPct val="150000"/>
              </a:lnSpc>
            </a:pPr>
            <a:r>
              <a:rPr lang="en-US" sz="2400" dirty="0" smtClean="0"/>
              <a:t>It </a:t>
            </a:r>
            <a:r>
              <a:rPr lang="en-US" sz="2400" dirty="0"/>
              <a:t>may react with molecular oxygen or nitrogen, to form other positive ions</a:t>
            </a:r>
            <a:r>
              <a:rPr lang="en-US" sz="2400" dirty="0" smtClean="0"/>
              <a:t>.</a:t>
            </a:r>
          </a:p>
          <a:p>
            <a:pPr>
              <a:lnSpc>
                <a:spcPct val="150000"/>
              </a:lnSpc>
            </a:pPr>
            <a:endParaRPr lang="en-US" sz="2400" dirty="0" smtClean="0"/>
          </a:p>
          <a:p>
            <a:r>
              <a:rPr lang="en-US" sz="2400" dirty="0"/>
              <a:t>The  </a:t>
            </a:r>
            <a:r>
              <a:rPr lang="en-US" sz="2400" b="1" dirty="0">
                <a:solidFill>
                  <a:srgbClr val="FF0000"/>
                </a:solidFill>
              </a:rPr>
              <a:t>decomposition of ozone  </a:t>
            </a:r>
            <a:r>
              <a:rPr lang="en-US" sz="2400" dirty="0"/>
              <a:t>in the stratosphere is catalyzed by a number of natural and pollutant trace constituents, including NO, NO</a:t>
            </a:r>
            <a:r>
              <a:rPr lang="en-US" sz="2400" baseline="-25000" dirty="0"/>
              <a:t>2</a:t>
            </a:r>
            <a:r>
              <a:rPr lang="en-US" sz="2400" dirty="0"/>
              <a:t>, H, HO•, HOO•, </a:t>
            </a:r>
            <a:r>
              <a:rPr lang="en-US" sz="2400" dirty="0" err="1"/>
              <a:t>ClO</a:t>
            </a:r>
            <a:r>
              <a:rPr lang="en-US" sz="2400" dirty="0"/>
              <a:t>, </a:t>
            </a:r>
            <a:r>
              <a:rPr lang="en-US" sz="2400" dirty="0" err="1"/>
              <a:t>Cl</a:t>
            </a:r>
            <a:r>
              <a:rPr lang="en-US" sz="2400" dirty="0"/>
              <a:t>, Br, and </a:t>
            </a:r>
            <a:r>
              <a:rPr lang="en-US" sz="2400" dirty="0" err="1"/>
              <a:t>BrO.</a:t>
            </a:r>
            <a:r>
              <a:rPr lang="en-US" sz="2400" dirty="0"/>
              <a:t>  </a:t>
            </a:r>
          </a:p>
          <a:p>
            <a:endParaRPr lang="en-US" sz="2400" dirty="0"/>
          </a:p>
          <a:p>
            <a:endParaRPr lang="en-US" sz="2400" dirty="0"/>
          </a:p>
          <a:p>
            <a:endParaRPr lang="en-US" sz="2400" dirty="0"/>
          </a:p>
          <a:p>
            <a:endParaRPr lang="en-US" sz="2400" dirty="0"/>
          </a:p>
          <a:p>
            <a:endParaRPr lang="en-US" sz="2400" dirty="0"/>
          </a:p>
        </p:txBody>
      </p:sp>
      <p:pic>
        <p:nvPicPr>
          <p:cNvPr id="7" name="Picture 6"/>
          <p:cNvPicPr/>
          <p:nvPr/>
        </p:nvPicPr>
        <p:blipFill>
          <a:blip r:embed="rId2"/>
          <a:stretch>
            <a:fillRect/>
          </a:stretch>
        </p:blipFill>
        <p:spPr>
          <a:xfrm>
            <a:off x="3449781" y="1066800"/>
            <a:ext cx="2895600" cy="304800"/>
          </a:xfrm>
          <a:prstGeom prst="rect">
            <a:avLst/>
          </a:prstGeom>
        </p:spPr>
      </p:pic>
      <p:pic>
        <p:nvPicPr>
          <p:cNvPr id="8" name="Picture 7"/>
          <p:cNvPicPr/>
          <p:nvPr/>
        </p:nvPicPr>
        <p:blipFill>
          <a:blip r:embed="rId3"/>
          <a:stretch>
            <a:fillRect/>
          </a:stretch>
        </p:blipFill>
        <p:spPr>
          <a:xfrm>
            <a:off x="2576945" y="2667000"/>
            <a:ext cx="3768436" cy="252412"/>
          </a:xfrm>
          <a:prstGeom prst="rect">
            <a:avLst/>
          </a:prstGeom>
        </p:spPr>
      </p:pic>
      <p:pic>
        <p:nvPicPr>
          <p:cNvPr id="9" name="Picture 8"/>
          <p:cNvPicPr/>
          <p:nvPr/>
        </p:nvPicPr>
        <p:blipFill>
          <a:blip r:embed="rId4"/>
          <a:stretch>
            <a:fillRect/>
          </a:stretch>
        </p:blipFill>
        <p:spPr>
          <a:xfrm>
            <a:off x="2190028" y="3886200"/>
            <a:ext cx="3608099" cy="551815"/>
          </a:xfrm>
          <a:prstGeom prst="rect">
            <a:avLst/>
          </a:prstGeom>
        </p:spPr>
      </p:pic>
    </p:spTree>
    <p:extLst>
      <p:ext uri="{BB962C8B-B14F-4D97-AF65-F5344CB8AC3E}">
        <p14:creationId xmlns:p14="http://schemas.microsoft.com/office/powerpoint/2010/main" val="23442990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95</a:t>
            </a:fld>
            <a:endParaRPr lang="en-US"/>
          </a:p>
        </p:txBody>
      </p:sp>
      <p:sp>
        <p:nvSpPr>
          <p:cNvPr id="6" name="Content Placeholder 5"/>
          <p:cNvSpPr>
            <a:spLocks noGrp="1"/>
          </p:cNvSpPr>
          <p:nvPr>
            <p:ph sz="quarter" idx="1"/>
          </p:nvPr>
        </p:nvSpPr>
        <p:spPr>
          <a:xfrm>
            <a:off x="228600" y="533400"/>
            <a:ext cx="8686800" cy="6019800"/>
          </a:xfrm>
        </p:spPr>
        <p:txBody>
          <a:bodyPr>
            <a:normAutofit lnSpcReduction="10000"/>
          </a:bodyPr>
          <a:lstStyle/>
          <a:p>
            <a:pPr algn="just"/>
            <a:endParaRPr lang="en-US" sz="2400" dirty="0"/>
          </a:p>
          <a:p>
            <a:pPr algn="just"/>
            <a:endParaRPr lang="en-US" sz="2400" dirty="0" smtClean="0"/>
          </a:p>
          <a:p>
            <a:pPr algn="just"/>
            <a:endParaRPr lang="en-US" sz="2400" dirty="0"/>
          </a:p>
          <a:p>
            <a:pPr algn="just"/>
            <a:r>
              <a:rPr lang="en-US" dirty="0"/>
              <a:t>The HO• radical is regenerated from HOO• by the </a:t>
            </a:r>
            <a:r>
              <a:rPr lang="en-US" dirty="0" smtClean="0"/>
              <a:t>reaction,</a:t>
            </a:r>
          </a:p>
          <a:p>
            <a:pPr algn="just"/>
            <a:endParaRPr lang="en-US" sz="2400" dirty="0"/>
          </a:p>
          <a:p>
            <a:pPr algn="just"/>
            <a:r>
              <a:rPr lang="en-US" sz="2400" dirty="0" smtClean="0"/>
              <a:t>The </a:t>
            </a:r>
            <a:r>
              <a:rPr lang="en-US" sz="2400" dirty="0"/>
              <a:t>NO consumed in this reaction is </a:t>
            </a:r>
            <a:r>
              <a:rPr lang="en-US" sz="2400" dirty="0">
                <a:solidFill>
                  <a:srgbClr val="FF0000"/>
                </a:solidFill>
              </a:rPr>
              <a:t>regenerated from </a:t>
            </a:r>
            <a:r>
              <a:rPr lang="en-US" sz="2400" dirty="0" smtClean="0"/>
              <a:t>NO</a:t>
            </a:r>
            <a:r>
              <a:rPr lang="en-US" sz="2400" baseline="-25000" dirty="0" smtClean="0"/>
              <a:t>2</a:t>
            </a:r>
          </a:p>
          <a:p>
            <a:pPr algn="just"/>
            <a:endParaRPr lang="en-US" sz="2400" baseline="-25000" dirty="0"/>
          </a:p>
          <a:p>
            <a:pPr algn="just"/>
            <a:endParaRPr lang="en-US" sz="2400" baseline="-25000" dirty="0" smtClean="0"/>
          </a:p>
          <a:p>
            <a:pPr algn="just"/>
            <a:endParaRPr lang="en-US" sz="2400" baseline="-25000" dirty="0" smtClean="0"/>
          </a:p>
          <a:p>
            <a:pPr algn="just"/>
            <a:endParaRPr lang="en-US" sz="2400" baseline="-25000" dirty="0"/>
          </a:p>
          <a:p>
            <a:pPr algn="just">
              <a:lnSpc>
                <a:spcPct val="160000"/>
              </a:lnSpc>
            </a:pPr>
            <a:r>
              <a:rPr lang="en-US" dirty="0" smtClean="0"/>
              <a:t>Ozone </a:t>
            </a:r>
            <a:r>
              <a:rPr lang="en-US" dirty="0"/>
              <a:t>is an undesirable pollutant in the troposphere</a:t>
            </a:r>
            <a:r>
              <a:rPr lang="en-US" dirty="0" smtClean="0"/>
              <a:t>.</a:t>
            </a:r>
          </a:p>
          <a:p>
            <a:pPr algn="just">
              <a:lnSpc>
                <a:spcPct val="160000"/>
              </a:lnSpc>
            </a:pPr>
            <a:r>
              <a:rPr lang="en-US" dirty="0" smtClean="0"/>
              <a:t> </a:t>
            </a:r>
            <a:r>
              <a:rPr lang="en-US" dirty="0"/>
              <a:t>It is </a:t>
            </a:r>
            <a:r>
              <a:rPr lang="en-US" dirty="0">
                <a:solidFill>
                  <a:srgbClr val="0070C0"/>
                </a:solidFill>
              </a:rPr>
              <a:t>toxic</a:t>
            </a:r>
            <a:r>
              <a:rPr lang="en-US" dirty="0"/>
              <a:t> to animals and plants and it also damages materials, particularly rubber</a:t>
            </a:r>
            <a:r>
              <a:rPr lang="en-US" dirty="0" smtClean="0"/>
              <a:t>. </a:t>
            </a:r>
            <a:endParaRPr lang="en-US" sz="2400" baseline="-25000" dirty="0" smtClean="0"/>
          </a:p>
          <a:p>
            <a:pPr algn="just"/>
            <a:endParaRPr lang="en-US" sz="2400" baseline="-25000" dirty="0"/>
          </a:p>
          <a:p>
            <a:pPr algn="just"/>
            <a:endParaRPr lang="en-US" sz="2400" baseline="-25000" dirty="0" smtClean="0"/>
          </a:p>
          <a:p>
            <a:pPr algn="just"/>
            <a:endParaRPr lang="en-US" sz="2400" dirty="0"/>
          </a:p>
          <a:p>
            <a:pPr algn="just"/>
            <a:endParaRPr lang="en-US" sz="2400" dirty="0"/>
          </a:p>
        </p:txBody>
      </p:sp>
      <p:pic>
        <p:nvPicPr>
          <p:cNvPr id="7" name="Picture 6"/>
          <p:cNvPicPr/>
          <p:nvPr/>
        </p:nvPicPr>
        <p:blipFill>
          <a:blip r:embed="rId2"/>
          <a:stretch>
            <a:fillRect/>
          </a:stretch>
        </p:blipFill>
        <p:spPr>
          <a:xfrm>
            <a:off x="2830223" y="457200"/>
            <a:ext cx="3124200" cy="1189355"/>
          </a:xfrm>
          <a:prstGeom prst="rect">
            <a:avLst/>
          </a:prstGeom>
        </p:spPr>
      </p:pic>
      <p:pic>
        <p:nvPicPr>
          <p:cNvPr id="8" name="Picture 7"/>
          <p:cNvPicPr/>
          <p:nvPr/>
        </p:nvPicPr>
        <p:blipFill>
          <a:blip r:embed="rId3"/>
          <a:stretch>
            <a:fillRect/>
          </a:stretch>
        </p:blipFill>
        <p:spPr>
          <a:xfrm>
            <a:off x="2686049" y="2209800"/>
            <a:ext cx="3412548" cy="304800"/>
          </a:xfrm>
          <a:prstGeom prst="rect">
            <a:avLst/>
          </a:prstGeom>
        </p:spPr>
      </p:pic>
      <p:pic>
        <p:nvPicPr>
          <p:cNvPr id="9" name="Picture 8"/>
          <p:cNvPicPr/>
          <p:nvPr/>
        </p:nvPicPr>
        <p:blipFill>
          <a:blip r:embed="rId4"/>
          <a:stretch>
            <a:fillRect/>
          </a:stretch>
        </p:blipFill>
        <p:spPr>
          <a:xfrm>
            <a:off x="2787791" y="3086100"/>
            <a:ext cx="3124201" cy="685800"/>
          </a:xfrm>
          <a:prstGeom prst="rect">
            <a:avLst/>
          </a:prstGeom>
        </p:spPr>
      </p:pic>
      <p:pic>
        <p:nvPicPr>
          <p:cNvPr id="10" name="Picture 9"/>
          <p:cNvPicPr/>
          <p:nvPr/>
        </p:nvPicPr>
        <p:blipFill>
          <a:blip r:embed="rId5"/>
          <a:stretch>
            <a:fillRect/>
          </a:stretch>
        </p:blipFill>
        <p:spPr>
          <a:xfrm>
            <a:off x="2837150" y="3962400"/>
            <a:ext cx="2650548" cy="228600"/>
          </a:xfrm>
          <a:prstGeom prst="rect">
            <a:avLst/>
          </a:prstGeom>
        </p:spPr>
      </p:pic>
    </p:spTree>
    <p:extLst>
      <p:ext uri="{BB962C8B-B14F-4D97-AF65-F5344CB8AC3E}">
        <p14:creationId xmlns:p14="http://schemas.microsoft.com/office/powerpoint/2010/main" val="13391368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lvl="2" algn="l" rtl="0">
              <a:spcBef>
                <a:spcPct val="0"/>
              </a:spcBef>
            </a:pPr>
            <a:r>
              <a:rPr lang="en-US" sz="2400" b="1" dirty="0" smtClean="0">
                <a:solidFill>
                  <a:srgbClr val="FF0000"/>
                </a:solidFill>
                <a:latin typeface="Segoe Print" pitchFamily="2" charset="0"/>
              </a:rPr>
              <a:t>3.2.4. Reactions </a:t>
            </a:r>
            <a:r>
              <a:rPr lang="en-US" sz="2400" b="1" dirty="0">
                <a:solidFill>
                  <a:srgbClr val="FF0000"/>
                </a:solidFill>
                <a:latin typeface="Segoe Print" pitchFamily="2" charset="0"/>
              </a:rPr>
              <a:t>of atmospheric nitrogen </a:t>
            </a:r>
            <a:endParaRPr lang="en-US" sz="44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96</a:t>
            </a:fld>
            <a:endParaRPr lang="en-US"/>
          </a:p>
        </p:txBody>
      </p:sp>
      <p:sp>
        <p:nvSpPr>
          <p:cNvPr id="6" name="Content Placeholder 5"/>
          <p:cNvSpPr>
            <a:spLocks noGrp="1"/>
          </p:cNvSpPr>
          <p:nvPr>
            <p:ph sz="quarter" idx="1"/>
          </p:nvPr>
        </p:nvSpPr>
        <p:spPr>
          <a:xfrm>
            <a:off x="228600" y="609600"/>
            <a:ext cx="8686800" cy="6019800"/>
          </a:xfrm>
        </p:spPr>
        <p:txBody>
          <a:bodyPr>
            <a:normAutofit/>
          </a:bodyPr>
          <a:lstStyle/>
          <a:p>
            <a:pPr algn="just">
              <a:lnSpc>
                <a:spcPct val="150000"/>
              </a:lnSpc>
            </a:pPr>
            <a:r>
              <a:rPr lang="en-US" sz="2400" dirty="0">
                <a:latin typeface="Times New Roman" pitchFamily="18" charset="0"/>
                <a:cs typeface="Times New Roman" pitchFamily="18" charset="0"/>
              </a:rPr>
              <a:t>Unlike oxygen, which is almost completely dissociated to the monatomic form in higher regions of the thermosphere, molecular nitrogen is not readily dissociated by ultraviolet radiation</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However, </a:t>
            </a:r>
            <a:r>
              <a:rPr lang="en-US" sz="2400" dirty="0">
                <a:solidFill>
                  <a:srgbClr val="0070C0"/>
                </a:solidFill>
                <a:latin typeface="Times New Roman" pitchFamily="18" charset="0"/>
                <a:cs typeface="Times New Roman" pitchFamily="18" charset="0"/>
              </a:rPr>
              <a:t>at altitudes </a:t>
            </a:r>
            <a:r>
              <a:rPr lang="en-US" sz="2400" dirty="0">
                <a:latin typeface="Times New Roman" pitchFamily="18" charset="0"/>
                <a:cs typeface="Times New Roman" pitchFamily="18" charset="0"/>
              </a:rPr>
              <a:t>exceeding approximately </a:t>
            </a:r>
            <a:r>
              <a:rPr lang="en-US" sz="2400" dirty="0">
                <a:solidFill>
                  <a:srgbClr val="0070C0"/>
                </a:solidFill>
                <a:latin typeface="Times New Roman" pitchFamily="18" charset="0"/>
                <a:cs typeface="Times New Roman" pitchFamily="18" charset="0"/>
              </a:rPr>
              <a:t>100 km</a:t>
            </a:r>
            <a:r>
              <a:rPr lang="en-US" sz="2400" dirty="0">
                <a:latin typeface="Times New Roman" pitchFamily="18" charset="0"/>
                <a:cs typeface="Times New Roman" pitchFamily="18" charset="0"/>
              </a:rPr>
              <a:t>, atomic </a:t>
            </a:r>
            <a:r>
              <a:rPr lang="en-US" sz="2400" dirty="0">
                <a:solidFill>
                  <a:srgbClr val="0070C0"/>
                </a:solidFill>
                <a:latin typeface="Times New Roman" pitchFamily="18" charset="0"/>
                <a:cs typeface="Times New Roman" pitchFamily="18" charset="0"/>
              </a:rPr>
              <a:t>nitrogen is produced </a:t>
            </a:r>
            <a:r>
              <a:rPr lang="en-US" sz="2400" dirty="0">
                <a:latin typeface="Times New Roman" pitchFamily="18" charset="0"/>
                <a:cs typeface="Times New Roman" pitchFamily="18" charset="0"/>
              </a:rPr>
              <a:t>by photochemical reactions</a:t>
            </a:r>
            <a:r>
              <a:rPr lang="en-US" sz="2400" dirty="0" smtClean="0">
                <a:latin typeface="Times New Roman" pitchFamily="18" charset="0"/>
                <a:cs typeface="Times New Roman" pitchFamily="18" charset="0"/>
              </a:rPr>
              <a:t>:</a:t>
            </a:r>
          </a:p>
          <a:p>
            <a:pPr marL="0" indent="0" algn="just">
              <a:lnSpc>
                <a:spcPct val="150000"/>
              </a:lnSpc>
              <a:buNone/>
            </a:pPr>
            <a:r>
              <a:rPr lang="en-US" sz="2400" dirty="0" smtClean="0">
                <a:latin typeface="Times New Roman" pitchFamily="18" charset="0"/>
                <a:cs typeface="Times New Roman" pitchFamily="18" charset="0"/>
              </a:rPr>
              <a:t>      N</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hv</a:t>
            </a:r>
            <a:r>
              <a:rPr lang="en-US" sz="2400" dirty="0">
                <a:latin typeface="Times New Roman" pitchFamily="18" charset="0"/>
                <a:cs typeface="Times New Roman" pitchFamily="18" charset="0"/>
              </a:rPr>
              <a:t> → N + N </a:t>
            </a:r>
            <a:r>
              <a:rPr lang="en-US" sz="2400" dirty="0" smtClean="0">
                <a:latin typeface="Times New Roman" pitchFamily="18" charset="0"/>
                <a:cs typeface="Times New Roman" pitchFamily="18" charset="0"/>
              </a:rPr>
              <a:t>other reactions that form monoatomic nitrogen are:</a:t>
            </a:r>
          </a:p>
          <a:p>
            <a:pPr marL="0" indent="0" algn="just">
              <a:lnSpc>
                <a:spcPct val="150000"/>
              </a:lnSpc>
              <a:buNone/>
            </a:pPr>
            <a:endParaRPr lang="en-US" sz="2400" dirty="0" smtClean="0">
              <a:latin typeface="Times New Roman" pitchFamily="18" charset="0"/>
              <a:cs typeface="Times New Roman" pitchFamily="18" charset="0"/>
            </a:endParaRPr>
          </a:p>
          <a:p>
            <a:pPr marL="0" indent="0" algn="just">
              <a:lnSpc>
                <a:spcPct val="150000"/>
              </a:lnSpc>
              <a:buNone/>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1447800" y="4572000"/>
            <a:ext cx="4121727" cy="1066800"/>
          </a:xfrm>
          <a:prstGeom prst="rect">
            <a:avLst/>
          </a:prstGeom>
        </p:spPr>
      </p:pic>
    </p:spTree>
    <p:extLst>
      <p:ext uri="{BB962C8B-B14F-4D97-AF65-F5344CB8AC3E}">
        <p14:creationId xmlns:p14="http://schemas.microsoft.com/office/powerpoint/2010/main" val="20413710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r>
              <a:rPr lang="en-US" sz="2800" b="1" dirty="0" err="1">
                <a:solidFill>
                  <a:srgbClr val="FF0000"/>
                </a:solidFill>
                <a:latin typeface="Segoe Print" pitchFamily="2" charset="0"/>
              </a:rPr>
              <a:t>Cont</a:t>
            </a:r>
            <a:r>
              <a:rPr lang="en-US" sz="2800" b="1" dirty="0">
                <a:solidFill>
                  <a:srgbClr val="FF0000"/>
                </a:solidFill>
                <a:latin typeface="Segoe Print" pitchFamily="2" charset="0"/>
              </a:rPr>
              <a:t>….</a:t>
            </a:r>
            <a:endParaRPr lang="en-US" sz="2800" dirty="0"/>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97</a:t>
            </a:fld>
            <a:endParaRPr lang="en-US"/>
          </a:p>
        </p:txBody>
      </p:sp>
      <p:sp>
        <p:nvSpPr>
          <p:cNvPr id="6" name="Content Placeholder 5"/>
          <p:cNvSpPr>
            <a:spLocks noGrp="1"/>
          </p:cNvSpPr>
          <p:nvPr>
            <p:ph sz="quarter" idx="1"/>
          </p:nvPr>
        </p:nvSpPr>
        <p:spPr>
          <a:xfrm>
            <a:off x="152400" y="609600"/>
            <a:ext cx="8763000" cy="6019800"/>
          </a:xfrm>
        </p:spPr>
        <p:txBody>
          <a:bodyPr>
            <a:normAutofit/>
          </a:bodyPr>
          <a:lstStyle/>
          <a:p>
            <a:pPr algn="just">
              <a:lnSpc>
                <a:spcPct val="150000"/>
              </a:lnSpc>
            </a:pPr>
            <a:r>
              <a:rPr lang="en-US" sz="2400" dirty="0">
                <a:latin typeface="Times New Roman" pitchFamily="18" charset="0"/>
                <a:cs typeface="Times New Roman" pitchFamily="18" charset="0"/>
              </a:rPr>
              <a:t>A plausible sequence of reactions by which NO</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is formed is the following</a:t>
            </a:r>
            <a:r>
              <a:rPr lang="en-US" sz="2400" dirty="0" smtClean="0">
                <a:latin typeface="Times New Roman" pitchFamily="18" charset="0"/>
                <a:cs typeface="Times New Roman" pitchFamily="18" charset="0"/>
              </a:rPr>
              <a:t>: </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NO</a:t>
            </a:r>
            <a:r>
              <a:rPr lang="en-US" sz="2400" baseline="30000" dirty="0">
                <a:latin typeface="Times New Roman" pitchFamily="18" charset="0"/>
                <a:cs typeface="Times New Roman" pitchFamily="18" charset="0"/>
              </a:rPr>
              <a:t>+</a:t>
            </a:r>
            <a:r>
              <a:rPr lang="en-US" sz="2400" dirty="0">
                <a:latin typeface="Times New Roman" pitchFamily="18" charset="0"/>
                <a:cs typeface="Times New Roman" pitchFamily="18" charset="0"/>
              </a:rPr>
              <a:t> is produced directly by ionizing </a:t>
            </a: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n </a:t>
            </a:r>
            <a:r>
              <a:rPr lang="en-US" sz="2400" dirty="0">
                <a:latin typeface="Times New Roman" pitchFamily="18" charset="0"/>
                <a:cs typeface="Times New Roman" pitchFamily="18" charset="0"/>
              </a:rPr>
              <a:t>the lowest region of the </a:t>
            </a:r>
            <a:r>
              <a:rPr lang="en-US" sz="2400" dirty="0">
                <a:solidFill>
                  <a:srgbClr val="0070C0"/>
                </a:solidFill>
                <a:latin typeface="Times New Roman" pitchFamily="18" charset="0"/>
                <a:cs typeface="Times New Roman" pitchFamily="18" charset="0"/>
              </a:rPr>
              <a:t>ionosphere</a:t>
            </a:r>
            <a:r>
              <a:rPr lang="en-US" sz="2400" dirty="0">
                <a:latin typeface="Times New Roman" pitchFamily="18" charset="0"/>
                <a:cs typeface="Times New Roman" pitchFamily="18" charset="0"/>
              </a:rPr>
              <a:t>, which extends from approximately 50 km in altitude to approximately 85 </a:t>
            </a:r>
            <a:r>
              <a:rPr lang="en-US" sz="2400" dirty="0" smtClean="0">
                <a:latin typeface="Times New Roman" pitchFamily="18" charset="0"/>
                <a:cs typeface="Times New Roman" pitchFamily="18" charset="0"/>
              </a:rPr>
              <a:t>km: </a:t>
            </a:r>
          </a:p>
          <a:p>
            <a:pPr marL="0" indent="0" algn="just">
              <a:lnSpc>
                <a:spcPct val="150000"/>
              </a:lnSpc>
              <a:buNone/>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1447800" y="2228557"/>
            <a:ext cx="2590800" cy="990600"/>
          </a:xfrm>
          <a:prstGeom prst="rect">
            <a:avLst/>
          </a:prstGeom>
        </p:spPr>
      </p:pic>
      <p:pic>
        <p:nvPicPr>
          <p:cNvPr id="8" name="Picture 7"/>
          <p:cNvPicPr/>
          <p:nvPr/>
        </p:nvPicPr>
        <p:blipFill>
          <a:blip r:embed="rId3"/>
          <a:stretch>
            <a:fillRect/>
          </a:stretch>
        </p:blipFill>
        <p:spPr>
          <a:xfrm>
            <a:off x="1981200" y="5324622"/>
            <a:ext cx="3352800" cy="381000"/>
          </a:xfrm>
          <a:prstGeom prst="rect">
            <a:avLst/>
          </a:prstGeom>
        </p:spPr>
      </p:pic>
    </p:spTree>
    <p:extLst>
      <p:ext uri="{BB962C8B-B14F-4D97-AF65-F5344CB8AC3E}">
        <p14:creationId xmlns:p14="http://schemas.microsoft.com/office/powerpoint/2010/main" val="3604895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533400"/>
          </a:xfrm>
        </p:spPr>
        <p:txBody>
          <a:bodyPr>
            <a:noAutofit/>
          </a:bodyPr>
          <a:lstStyle/>
          <a:p>
            <a:r>
              <a:rPr lang="en-US" sz="2800" b="1" dirty="0" err="1" smtClean="0">
                <a:solidFill>
                  <a:srgbClr val="FF0000"/>
                </a:solidFill>
                <a:latin typeface="Segoe Print" pitchFamily="2" charset="0"/>
              </a:rPr>
              <a:t>Cont</a:t>
            </a:r>
            <a:r>
              <a:rPr lang="en-US" sz="2800" b="1" dirty="0" smtClean="0">
                <a:solidFill>
                  <a:srgbClr val="FF0000"/>
                </a:solidFill>
                <a:latin typeface="Segoe Print" pitchFamily="2" charset="0"/>
              </a:rPr>
              <a:t>…</a:t>
            </a:r>
            <a:endParaRPr lang="en-US" sz="28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98</a:t>
            </a:fld>
            <a:endParaRPr lang="en-US"/>
          </a:p>
        </p:txBody>
      </p:sp>
      <p:sp>
        <p:nvSpPr>
          <p:cNvPr id="6" name="Content Placeholder 5"/>
          <p:cNvSpPr>
            <a:spLocks noGrp="1"/>
          </p:cNvSpPr>
          <p:nvPr>
            <p:ph sz="quarter" idx="1"/>
          </p:nvPr>
        </p:nvSpPr>
        <p:spPr>
          <a:xfrm>
            <a:off x="228600" y="685800"/>
            <a:ext cx="8686800" cy="5867400"/>
          </a:xfrm>
        </p:spPr>
        <p:txBody>
          <a:bodyPr>
            <a:normAutofit/>
          </a:bodyPr>
          <a:lstStyle/>
          <a:p>
            <a:pPr algn="just">
              <a:lnSpc>
                <a:spcPct val="150000"/>
              </a:lnSpc>
            </a:pPr>
            <a:r>
              <a:rPr lang="en-US" sz="2400" dirty="0">
                <a:latin typeface="Times New Roman" pitchFamily="18" charset="0"/>
                <a:cs typeface="Times New Roman" pitchFamily="18" charset="0"/>
              </a:rPr>
              <a:t>Pollutant oxides of nitrogen, particularly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are key species involved in air pollution and the formation of photochemical smog.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example, NO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is readily dissociated </a:t>
            </a:r>
            <a:r>
              <a:rPr lang="en-US" sz="2400" dirty="0" err="1">
                <a:latin typeface="Times New Roman" pitchFamily="18" charset="0"/>
                <a:cs typeface="Times New Roman" pitchFamily="18" charset="0"/>
              </a:rPr>
              <a:t>photochemically</a:t>
            </a:r>
            <a:r>
              <a:rPr lang="en-US" sz="2400" dirty="0">
                <a:latin typeface="Times New Roman" pitchFamily="18" charset="0"/>
                <a:cs typeface="Times New Roman" pitchFamily="18" charset="0"/>
              </a:rPr>
              <a:t> to NO and reactive atomic oxygen</a:t>
            </a:r>
            <a:r>
              <a:rPr lang="en-US" sz="2400" dirty="0" smtClean="0">
                <a:latin typeface="Times New Roman" pitchFamily="18" charset="0"/>
                <a:cs typeface="Times New Roman" pitchFamily="18" charset="0"/>
              </a:rPr>
              <a:t>:</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reaction is the most important primary photochemical process involved in smog formation.</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1779299" y="3224324"/>
            <a:ext cx="2644199" cy="350149"/>
          </a:xfrm>
          <a:prstGeom prst="rect">
            <a:avLst/>
          </a:prstGeom>
        </p:spPr>
      </p:pic>
    </p:spTree>
    <p:extLst>
      <p:ext uri="{BB962C8B-B14F-4D97-AF65-F5344CB8AC3E}">
        <p14:creationId xmlns:p14="http://schemas.microsoft.com/office/powerpoint/2010/main" val="10804106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457200"/>
          </a:xfrm>
        </p:spPr>
        <p:txBody>
          <a:bodyPr>
            <a:noAutofit/>
          </a:bodyPr>
          <a:lstStyle/>
          <a:p>
            <a:pPr lvl="2" algn="l" rtl="0">
              <a:spcBef>
                <a:spcPct val="0"/>
              </a:spcBef>
            </a:pPr>
            <a:r>
              <a:rPr lang="en-US" sz="2400" b="1" dirty="0" smtClean="0">
                <a:solidFill>
                  <a:srgbClr val="FF0000"/>
                </a:solidFill>
                <a:latin typeface="Segoe Print" pitchFamily="2" charset="0"/>
              </a:rPr>
              <a:t>3.2.5. Atmospheric </a:t>
            </a:r>
            <a:r>
              <a:rPr lang="en-US" sz="2400" b="1" dirty="0">
                <a:solidFill>
                  <a:srgbClr val="FF0000"/>
                </a:solidFill>
                <a:latin typeface="Segoe Print" pitchFamily="2" charset="0"/>
              </a:rPr>
              <a:t>carbon </a:t>
            </a:r>
            <a:r>
              <a:rPr lang="en-US" sz="2400" b="1" dirty="0" smtClean="0">
                <a:solidFill>
                  <a:srgbClr val="FF0000"/>
                </a:solidFill>
                <a:latin typeface="Segoe Print" pitchFamily="2" charset="0"/>
              </a:rPr>
              <a:t>dioxide</a:t>
            </a:r>
            <a:endParaRPr lang="en-US" sz="4400" b="1" dirty="0">
              <a:solidFill>
                <a:srgbClr val="FF0000"/>
              </a:solidFill>
              <a:latin typeface="Segoe Print" pitchFamily="2" charset="0"/>
            </a:endParaRPr>
          </a:p>
        </p:txBody>
      </p:sp>
      <p:sp>
        <p:nvSpPr>
          <p:cNvPr id="3" name="Date Placeholder 2"/>
          <p:cNvSpPr>
            <a:spLocks noGrp="1"/>
          </p:cNvSpPr>
          <p:nvPr>
            <p:ph type="dt" sz="half" idx="10"/>
          </p:nvPr>
        </p:nvSpPr>
        <p:spPr/>
        <p:txBody>
          <a:bodyPr/>
          <a:lstStyle/>
          <a:p>
            <a:fld id="{E452B10B-7743-4A3E-A420-09CB438C5C33}" type="datetime1">
              <a:rPr lang="en-US" smtClean="0"/>
              <a:t>3/20/2020</a:t>
            </a:fld>
            <a:endParaRPr lang="en-US"/>
          </a:p>
        </p:txBody>
      </p:sp>
      <p:sp>
        <p:nvSpPr>
          <p:cNvPr id="4" name="Footer Placeholder 3"/>
          <p:cNvSpPr>
            <a:spLocks noGrp="1"/>
          </p:cNvSpPr>
          <p:nvPr>
            <p:ph type="ftr" sz="quarter" idx="11"/>
          </p:nvPr>
        </p:nvSpPr>
        <p:spPr/>
        <p:txBody>
          <a:bodyPr/>
          <a:lstStyle/>
          <a:p>
            <a:r>
              <a:rPr lang="en-US" smtClean="0"/>
              <a:t>Environmental chem</a:t>
            </a:r>
            <a:endParaRPr lang="en-US"/>
          </a:p>
        </p:txBody>
      </p:sp>
      <p:sp>
        <p:nvSpPr>
          <p:cNvPr id="5" name="Slide Number Placeholder 4"/>
          <p:cNvSpPr>
            <a:spLocks noGrp="1"/>
          </p:cNvSpPr>
          <p:nvPr>
            <p:ph type="sldNum" sz="quarter" idx="12"/>
          </p:nvPr>
        </p:nvSpPr>
        <p:spPr/>
        <p:txBody>
          <a:bodyPr/>
          <a:lstStyle/>
          <a:p>
            <a:fld id="{E549CD88-2F3E-440A-9131-230137832295}" type="slidenum">
              <a:rPr lang="en-US" smtClean="0"/>
              <a:t>99</a:t>
            </a:fld>
            <a:endParaRPr lang="en-US"/>
          </a:p>
        </p:txBody>
      </p:sp>
      <p:sp>
        <p:nvSpPr>
          <p:cNvPr id="6" name="Content Placeholder 5"/>
          <p:cNvSpPr>
            <a:spLocks noGrp="1"/>
          </p:cNvSpPr>
          <p:nvPr>
            <p:ph sz="quarter" idx="1"/>
          </p:nvPr>
        </p:nvSpPr>
        <p:spPr>
          <a:xfrm>
            <a:off x="228600" y="609600"/>
            <a:ext cx="8763000" cy="6019800"/>
          </a:xfrm>
        </p:spPr>
        <p:txBody>
          <a:bodyPr>
            <a:normAutofit/>
          </a:bodyPr>
          <a:lstStyle/>
          <a:p>
            <a:pPr algn="just">
              <a:lnSpc>
                <a:spcPct val="150000"/>
              </a:lnSpc>
            </a:pPr>
            <a:r>
              <a:rPr lang="en-US" sz="2400" dirty="0">
                <a:latin typeface="Times New Roman" pitchFamily="18" charset="0"/>
                <a:cs typeface="Times New Roman" pitchFamily="18" charset="0"/>
              </a:rPr>
              <a:t>Only about 0.035% (350 ppm) of air consists of carbon dioxide, it is the atmospheric “non pollutant” species of most concern.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most obvious factor contributing to increased atmospheric carbon dioxide is consumption of carbon-containing fossil fuels. </a:t>
            </a:r>
            <a:endParaRPr lang="en-US" sz="2400" dirty="0" smtClean="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The one significant photochemical reaction that carbon dioxide undergoes, and a major source of CO at higher altitudes, is the photo dissociation of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by energetic solar ultraviolet radiation in the stratosphere</a:t>
            </a:r>
            <a:r>
              <a:rPr lang="en-US" sz="2400" dirty="0" smtClean="0">
                <a:latin typeface="Times New Roman" pitchFamily="18" charset="0"/>
                <a:cs typeface="Times New Roman" pitchFamily="18" charset="0"/>
              </a:rPr>
              <a:t>:</a:t>
            </a: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pic>
        <p:nvPicPr>
          <p:cNvPr id="7" name="Picture 6"/>
          <p:cNvPicPr/>
          <p:nvPr/>
        </p:nvPicPr>
        <p:blipFill>
          <a:blip r:embed="rId2"/>
          <a:stretch>
            <a:fillRect/>
          </a:stretch>
        </p:blipFill>
        <p:spPr>
          <a:xfrm>
            <a:off x="2486891" y="5302295"/>
            <a:ext cx="3048000" cy="381000"/>
          </a:xfrm>
          <a:prstGeom prst="rect">
            <a:avLst/>
          </a:prstGeom>
        </p:spPr>
      </p:pic>
    </p:spTree>
    <p:extLst>
      <p:ext uri="{BB962C8B-B14F-4D97-AF65-F5344CB8AC3E}">
        <p14:creationId xmlns:p14="http://schemas.microsoft.com/office/powerpoint/2010/main" val="3923379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7090</TotalTime>
  <Words>10169</Words>
  <Application>Microsoft Office PowerPoint</Application>
  <PresentationFormat>On-screen Show (4:3)</PresentationFormat>
  <Paragraphs>1213</Paragraphs>
  <Slides>137</Slides>
  <Notes>1</Notes>
  <HiddenSlides>0</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Equity</vt:lpstr>
      <vt:lpstr>Debre Markos University College of natural and computational science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ONE</vt:lpstr>
      <vt:lpstr>Cont…</vt:lpstr>
      <vt:lpstr>The Atmosphere</vt:lpstr>
      <vt:lpstr>The Hydrosphere </vt:lpstr>
      <vt:lpstr>The Geosphere </vt:lpstr>
      <vt:lpstr>The Biosphere </vt:lpstr>
      <vt:lpstr>The Anthroposphere </vt:lpstr>
      <vt:lpstr>1.1. Basic concepts in Environmental chemistry</vt:lpstr>
      <vt:lpstr>1.2. Properties of chemicals in the environment</vt:lpstr>
      <vt:lpstr>Cont…</vt:lpstr>
      <vt:lpstr>Cont…</vt:lpstr>
      <vt:lpstr>Cont…</vt:lpstr>
      <vt:lpstr> 1.3. Environmental transformation and degradation</vt:lpstr>
      <vt:lpstr>Abiotic transformation and degradation</vt:lpstr>
      <vt:lpstr>Biotransformation and degradation</vt:lpstr>
      <vt:lpstr>Cont…</vt:lpstr>
      <vt:lpstr>Cont…</vt:lpstr>
      <vt:lpstr>1.4. Matter and cycles of matter</vt:lpstr>
      <vt:lpstr>Endogenic and Exogenic Cycles</vt:lpstr>
      <vt:lpstr> The Water Cycle</vt:lpstr>
      <vt:lpstr>Water  enters  the  atmosphere  from  surface water evaporation and plant transpiration.   Surface water loss due to evaporation and transpiration are generally combined and referred to as evapo-transpiration. </vt:lpstr>
      <vt:lpstr>Carbon cycle</vt:lpstr>
      <vt:lpstr>Cont…</vt:lpstr>
      <vt:lpstr>The Nitrogen Cycle</vt:lpstr>
      <vt:lpstr>PowerPoint Presentation</vt:lpstr>
      <vt:lpstr>     Ammonification </vt:lpstr>
      <vt:lpstr>         Nitrification </vt:lpstr>
      <vt:lpstr>          Denitrification </vt:lpstr>
      <vt:lpstr>     Four major nitrogen transformation process exist in nature </vt:lpstr>
      <vt:lpstr>The Oxygen Cycle </vt:lpstr>
      <vt:lpstr> The Phosphorus Cycle: </vt:lpstr>
      <vt:lpstr>                     CHAPTER 2</vt:lpstr>
      <vt:lpstr>2.2.The Properties of water, a unique substance</vt:lpstr>
      <vt:lpstr>Table 2.1. properties of water </vt:lpstr>
      <vt:lpstr>Cont…</vt:lpstr>
      <vt:lpstr>Cont…</vt:lpstr>
      <vt:lpstr>2.3. Water Quality</vt:lpstr>
      <vt:lpstr>Physical Water Quality Parameters</vt:lpstr>
      <vt:lpstr>Cont…</vt:lpstr>
      <vt:lpstr>Cont…</vt:lpstr>
      <vt:lpstr>Cont…</vt:lpstr>
      <vt:lpstr>Cont…</vt:lpstr>
      <vt:lpstr>Cont…</vt:lpstr>
      <vt:lpstr>Cont…</vt:lpstr>
      <vt:lpstr>Chemical water quality parameters</vt:lpstr>
      <vt:lpstr>Cont…</vt:lpstr>
      <vt:lpstr>Cont…</vt:lpstr>
      <vt:lpstr>Cont…</vt:lpstr>
      <vt:lpstr>Cont…</vt:lpstr>
      <vt:lpstr>2.3.1. Water quality requirements</vt:lpstr>
      <vt:lpstr>2.3.2. Nature and types of Water pollutants</vt:lpstr>
      <vt:lpstr>Sources of water pollution </vt:lpstr>
      <vt:lpstr>Cont…</vt:lpstr>
      <vt:lpstr>2.3.3. Water treatment</vt:lpstr>
      <vt:lpstr>Cont….</vt:lpstr>
      <vt:lpstr>Cont…</vt:lpstr>
      <vt:lpstr>Cont….</vt:lpstr>
      <vt:lpstr>Cont….</vt:lpstr>
      <vt:lpstr>Cont….</vt:lpstr>
      <vt:lpstr>Cont…</vt:lpstr>
      <vt:lpstr>PowerPoint Presentation</vt:lpstr>
      <vt:lpstr>CHAPTR 3</vt:lpstr>
      <vt:lpstr>Importance of the atmosphere</vt:lpstr>
      <vt:lpstr>Cont….</vt:lpstr>
      <vt:lpstr>Physical characteristics of the atmosphere</vt:lpstr>
      <vt:lpstr>Stratification of the Atmosphere: </vt:lpstr>
      <vt:lpstr>Cont….</vt:lpstr>
      <vt:lpstr>Cont….</vt:lpstr>
      <vt:lpstr>Cont…</vt:lpstr>
      <vt:lpstr>PowerPoint Presentation</vt:lpstr>
      <vt:lpstr>3.2. Atmospheric chemical reactions</vt:lpstr>
      <vt:lpstr>Cont…</vt:lpstr>
      <vt:lpstr>Cont….</vt:lpstr>
      <vt:lpstr>Cont….</vt:lpstr>
      <vt:lpstr>Cont….</vt:lpstr>
      <vt:lpstr>Cont….</vt:lpstr>
      <vt:lpstr>3.2.2. Acid-base reactions in the atmosphere</vt:lpstr>
      <vt:lpstr>Cont….</vt:lpstr>
      <vt:lpstr>Cont…</vt:lpstr>
      <vt:lpstr>3.2.3. Reactions of atmospheric oxygen</vt:lpstr>
      <vt:lpstr>Cont….</vt:lpstr>
      <vt:lpstr>Cont….</vt:lpstr>
      <vt:lpstr>3.2.4. Reactions of atmospheric nitrogen </vt:lpstr>
      <vt:lpstr>Cont….</vt:lpstr>
      <vt:lpstr>Cont…</vt:lpstr>
      <vt:lpstr>3.2.5. Atmospheric carbon dioxide</vt:lpstr>
      <vt:lpstr>3.2.6. Atmospheric water</vt:lpstr>
      <vt:lpstr>Cont…</vt:lpstr>
      <vt:lpstr>3.3. Air quality</vt:lpstr>
      <vt:lpstr>3.4. Nature and classification of air pollutants</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Cont…</vt:lpstr>
      <vt:lpstr>3.4.2. Organic air pollutants</vt:lpstr>
      <vt:lpstr>Organic compounds from natural sources</vt:lpstr>
      <vt:lpstr>Cont…</vt:lpstr>
      <vt:lpstr>Cont…</vt:lpstr>
      <vt:lpstr>3.4.3. Photochemical smog</vt:lpstr>
      <vt:lpstr>Cont…</vt:lpstr>
      <vt:lpstr>Smog formation</vt:lpstr>
      <vt:lpstr>Cont…</vt:lpstr>
      <vt:lpstr>Effects of smog</vt:lpstr>
      <vt:lpstr>Cont…</vt:lpstr>
      <vt:lpstr>3.4.4. Chlorofluro compounds and ozone layer depletion</vt:lpstr>
      <vt:lpstr>Cont…</vt:lpstr>
      <vt:lpstr>Cont…</vt:lpstr>
      <vt:lpstr>3.4.5.Green House Gases and Global warming</vt:lpstr>
      <vt:lpstr>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Bule Hora University College of natural and computational science</dc:title>
  <dc:creator>Windows User</dc:creator>
  <cp:lastModifiedBy>TOSHIBA</cp:lastModifiedBy>
  <cp:revision>500</cp:revision>
  <dcterms:created xsi:type="dcterms:W3CDTF">2019-04-06T12:23:41Z</dcterms:created>
  <dcterms:modified xsi:type="dcterms:W3CDTF">2020-03-20T12:56:47Z</dcterms:modified>
</cp:coreProperties>
</file>