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9"/>
  </p:notesMasterIdLst>
  <p:sldIdLst>
    <p:sldId id="256" r:id="rId2"/>
    <p:sldId id="257" r:id="rId3"/>
    <p:sldId id="258" r:id="rId4"/>
    <p:sldId id="259" r:id="rId5"/>
    <p:sldId id="294" r:id="rId6"/>
    <p:sldId id="260" r:id="rId7"/>
    <p:sldId id="359" r:id="rId8"/>
    <p:sldId id="261" r:id="rId9"/>
    <p:sldId id="262" r:id="rId10"/>
    <p:sldId id="360" r:id="rId11"/>
    <p:sldId id="263" r:id="rId12"/>
    <p:sldId id="264" r:id="rId13"/>
    <p:sldId id="265" r:id="rId14"/>
    <p:sldId id="266" r:id="rId15"/>
    <p:sldId id="291" r:id="rId16"/>
    <p:sldId id="267" r:id="rId17"/>
    <p:sldId id="268" r:id="rId18"/>
    <p:sldId id="286" r:id="rId19"/>
    <p:sldId id="292" r:id="rId20"/>
    <p:sldId id="287" r:id="rId21"/>
    <p:sldId id="288" r:id="rId22"/>
    <p:sldId id="289" r:id="rId23"/>
    <p:sldId id="269" r:id="rId24"/>
    <p:sldId id="270" r:id="rId25"/>
    <p:sldId id="271" r:id="rId26"/>
    <p:sldId id="290" r:id="rId27"/>
    <p:sldId id="272" r:id="rId28"/>
    <p:sldId id="273" r:id="rId29"/>
    <p:sldId id="274" r:id="rId30"/>
    <p:sldId id="275" r:id="rId31"/>
    <p:sldId id="276" r:id="rId32"/>
    <p:sldId id="277" r:id="rId33"/>
    <p:sldId id="278" r:id="rId34"/>
    <p:sldId id="279" r:id="rId35"/>
    <p:sldId id="280" r:id="rId36"/>
    <p:sldId id="281" r:id="rId37"/>
    <p:sldId id="293" r:id="rId38"/>
    <p:sldId id="282" r:id="rId39"/>
    <p:sldId id="283" r:id="rId40"/>
    <p:sldId id="284" r:id="rId41"/>
    <p:sldId id="350" r:id="rId42"/>
    <p:sldId id="285" r:id="rId43"/>
    <p:sldId id="295" r:id="rId44"/>
    <p:sldId id="296" r:id="rId45"/>
    <p:sldId id="298" r:id="rId46"/>
    <p:sldId id="299" r:id="rId47"/>
    <p:sldId id="300" r:id="rId48"/>
    <p:sldId id="351" r:id="rId49"/>
    <p:sldId id="301" r:id="rId50"/>
    <p:sldId id="302" r:id="rId51"/>
    <p:sldId id="303" r:id="rId52"/>
    <p:sldId id="304" r:id="rId53"/>
    <p:sldId id="305" r:id="rId54"/>
    <p:sldId id="306" r:id="rId55"/>
    <p:sldId id="307" r:id="rId56"/>
    <p:sldId id="308" r:id="rId57"/>
    <p:sldId id="361" r:id="rId58"/>
    <p:sldId id="309" r:id="rId59"/>
    <p:sldId id="362" r:id="rId60"/>
    <p:sldId id="310" r:id="rId61"/>
    <p:sldId id="311" r:id="rId62"/>
    <p:sldId id="312" r:id="rId63"/>
    <p:sldId id="313" r:id="rId64"/>
    <p:sldId id="363" r:id="rId65"/>
    <p:sldId id="314" r:id="rId66"/>
    <p:sldId id="315" r:id="rId67"/>
    <p:sldId id="352" r:id="rId68"/>
    <p:sldId id="316" r:id="rId69"/>
    <p:sldId id="317" r:id="rId70"/>
    <p:sldId id="318" r:id="rId71"/>
    <p:sldId id="319" r:id="rId72"/>
    <p:sldId id="353" r:id="rId73"/>
    <p:sldId id="320" r:id="rId74"/>
    <p:sldId id="321" r:id="rId75"/>
    <p:sldId id="367" r:id="rId76"/>
    <p:sldId id="364" r:id="rId77"/>
    <p:sldId id="365" r:id="rId78"/>
    <p:sldId id="366" r:id="rId79"/>
    <p:sldId id="348" r:id="rId80"/>
    <p:sldId id="349" r:id="rId81"/>
    <p:sldId id="322" r:id="rId82"/>
    <p:sldId id="336" r:id="rId83"/>
    <p:sldId id="354" r:id="rId84"/>
    <p:sldId id="337" r:id="rId85"/>
    <p:sldId id="338" r:id="rId86"/>
    <p:sldId id="355" r:id="rId87"/>
    <p:sldId id="339" r:id="rId88"/>
    <p:sldId id="340" r:id="rId89"/>
    <p:sldId id="341" r:id="rId90"/>
    <p:sldId id="323" r:id="rId91"/>
    <p:sldId id="356" r:id="rId92"/>
    <p:sldId id="342" r:id="rId93"/>
    <p:sldId id="343" r:id="rId94"/>
    <p:sldId id="344" r:id="rId95"/>
    <p:sldId id="324" r:id="rId96"/>
    <p:sldId id="325" r:id="rId97"/>
    <p:sldId id="326" r:id="rId98"/>
    <p:sldId id="357" r:id="rId99"/>
    <p:sldId id="327" r:id="rId100"/>
    <p:sldId id="328" r:id="rId101"/>
    <p:sldId id="358" r:id="rId102"/>
    <p:sldId id="329" r:id="rId103"/>
    <p:sldId id="368" r:id="rId104"/>
    <p:sldId id="369" r:id="rId105"/>
    <p:sldId id="370" r:id="rId106"/>
    <p:sldId id="371" r:id="rId107"/>
    <p:sldId id="372" r:id="rId108"/>
    <p:sldId id="373" r:id="rId109"/>
    <p:sldId id="374" r:id="rId110"/>
    <p:sldId id="375" r:id="rId111"/>
    <p:sldId id="376" r:id="rId112"/>
    <p:sldId id="377" r:id="rId113"/>
    <p:sldId id="378" r:id="rId114"/>
    <p:sldId id="379" r:id="rId115"/>
    <p:sldId id="380" r:id="rId116"/>
    <p:sldId id="381" r:id="rId117"/>
    <p:sldId id="382" r:id="rId1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62" autoAdjust="0"/>
  </p:normalViewPr>
  <p:slideViewPr>
    <p:cSldViewPr>
      <p:cViewPr varScale="1">
        <p:scale>
          <a:sx n="70" d="100"/>
          <a:sy n="70" d="100"/>
        </p:scale>
        <p:origin x="-1386" y="-90"/>
      </p:cViewPr>
      <p:guideLst>
        <p:guide orient="horz" pos="2160"/>
        <p:guide pos="2880"/>
      </p:guideLst>
    </p:cSldViewPr>
  </p:slideViewPr>
  <p:outlineViewPr>
    <p:cViewPr>
      <p:scale>
        <a:sx n="33" d="100"/>
        <a:sy n="33" d="100"/>
      </p:scale>
      <p:origin x="0" y="46818"/>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D2E5936-9ABF-49CA-9479-BA91E26229D5}" type="datetimeFigureOut">
              <a:rPr lang="en-US" smtClean="0"/>
              <a:t>29-Jun-19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BA4154C-82FE-41B1-8D74-B4EE9CE5AC93}" type="slidenum">
              <a:rPr lang="en-US" smtClean="0"/>
              <a:t>‹#›</a:t>
            </a:fld>
            <a:endParaRPr lang="en-US"/>
          </a:p>
        </p:txBody>
      </p:sp>
    </p:spTree>
    <p:extLst>
      <p:ext uri="{BB962C8B-B14F-4D97-AF65-F5344CB8AC3E}">
        <p14:creationId xmlns:p14="http://schemas.microsoft.com/office/powerpoint/2010/main" val="21226396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0539E32C-E373-40E8-B56F-A71791025C81}" type="datetime1">
              <a:rPr lang="en-US" smtClean="0"/>
              <a:t>29-Jun-19</a:t>
            </a:fld>
            <a:endParaRPr lang="en-US"/>
          </a:p>
        </p:txBody>
      </p:sp>
      <p:sp>
        <p:nvSpPr>
          <p:cNvPr id="17" name="Footer Placeholder 16"/>
          <p:cNvSpPr>
            <a:spLocks noGrp="1"/>
          </p:cNvSpPr>
          <p:nvPr>
            <p:ph type="ftr" sz="quarter" idx="11"/>
          </p:nvPr>
        </p:nvSpPr>
        <p:spPr/>
        <p:txBody>
          <a:bodyPr/>
          <a:lstStyle/>
          <a:p>
            <a:r>
              <a:rPr lang="en-US" smtClean="0"/>
              <a:t>Envt Ch 4-6</a:t>
            </a:r>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09CA2E6E-5AFB-46F8-A351-B3A68AE108F1}" type="slidenum">
              <a:rPr lang="en-US" smtClean="0"/>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0254874-3CA6-4996-94B0-A88525608CA5}" type="datetime1">
              <a:rPr lang="en-US" smtClean="0"/>
              <a:t>29-Jun-19</a:t>
            </a:fld>
            <a:endParaRPr lang="en-US"/>
          </a:p>
        </p:txBody>
      </p:sp>
      <p:sp>
        <p:nvSpPr>
          <p:cNvPr id="5" name="Footer Placeholder 4"/>
          <p:cNvSpPr>
            <a:spLocks noGrp="1"/>
          </p:cNvSpPr>
          <p:nvPr>
            <p:ph type="ftr" sz="quarter" idx="11"/>
          </p:nvPr>
        </p:nvSpPr>
        <p:spPr/>
        <p:txBody>
          <a:bodyPr/>
          <a:lstStyle/>
          <a:p>
            <a:r>
              <a:rPr lang="en-US" smtClean="0"/>
              <a:t>Envt Ch 4-6</a:t>
            </a:r>
            <a:endParaRPr lang="en-US"/>
          </a:p>
        </p:txBody>
      </p:sp>
      <p:sp>
        <p:nvSpPr>
          <p:cNvPr id="6" name="Slide Number Placeholder 5"/>
          <p:cNvSpPr>
            <a:spLocks noGrp="1"/>
          </p:cNvSpPr>
          <p:nvPr>
            <p:ph type="sldNum" sz="quarter" idx="12"/>
          </p:nvPr>
        </p:nvSpPr>
        <p:spPr/>
        <p:txBody>
          <a:bodyPr/>
          <a:lstStyle/>
          <a:p>
            <a:fld id="{09CA2E6E-5AFB-46F8-A351-B3A68AE108F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F60AD9C-C941-44B2-BE95-BE7F4DDFFFD7}" type="datetime1">
              <a:rPr lang="en-US" smtClean="0"/>
              <a:t>29-Jun-19</a:t>
            </a:fld>
            <a:endParaRPr lang="en-US"/>
          </a:p>
        </p:txBody>
      </p:sp>
      <p:sp>
        <p:nvSpPr>
          <p:cNvPr id="5" name="Footer Placeholder 4"/>
          <p:cNvSpPr>
            <a:spLocks noGrp="1"/>
          </p:cNvSpPr>
          <p:nvPr>
            <p:ph type="ftr" sz="quarter" idx="11"/>
          </p:nvPr>
        </p:nvSpPr>
        <p:spPr/>
        <p:txBody>
          <a:bodyPr/>
          <a:lstStyle/>
          <a:p>
            <a:r>
              <a:rPr lang="en-US" smtClean="0"/>
              <a:t>Envt Ch 4-6</a:t>
            </a:r>
            <a:endParaRPr lang="en-US"/>
          </a:p>
        </p:txBody>
      </p:sp>
      <p:sp>
        <p:nvSpPr>
          <p:cNvPr id="6" name="Slide Number Placeholder 5"/>
          <p:cNvSpPr>
            <a:spLocks noGrp="1"/>
          </p:cNvSpPr>
          <p:nvPr>
            <p:ph type="sldNum" sz="quarter" idx="12"/>
          </p:nvPr>
        </p:nvSpPr>
        <p:spPr/>
        <p:txBody>
          <a:bodyPr/>
          <a:lstStyle/>
          <a:p>
            <a:fld id="{09CA2E6E-5AFB-46F8-A351-B3A68AE108F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6A375919-6957-4278-AB2D-6A3D32F32E02}" type="datetime1">
              <a:rPr lang="en-US" smtClean="0"/>
              <a:t>29-Jun-19</a:t>
            </a:fld>
            <a:endParaRPr lang="en-US"/>
          </a:p>
        </p:txBody>
      </p:sp>
      <p:sp>
        <p:nvSpPr>
          <p:cNvPr id="5" name="Footer Placeholder 4"/>
          <p:cNvSpPr>
            <a:spLocks noGrp="1"/>
          </p:cNvSpPr>
          <p:nvPr>
            <p:ph type="ftr" sz="quarter" idx="11"/>
          </p:nvPr>
        </p:nvSpPr>
        <p:spPr/>
        <p:txBody>
          <a:bodyPr/>
          <a:lstStyle/>
          <a:p>
            <a:r>
              <a:rPr lang="en-US" smtClean="0"/>
              <a:t>Envt Ch 4-6</a:t>
            </a:r>
            <a:endParaRPr lang="en-US"/>
          </a:p>
        </p:txBody>
      </p:sp>
      <p:sp>
        <p:nvSpPr>
          <p:cNvPr id="6" name="Slide Number Placeholder 5"/>
          <p:cNvSpPr>
            <a:spLocks noGrp="1"/>
          </p:cNvSpPr>
          <p:nvPr>
            <p:ph type="sldNum" sz="quarter" idx="12"/>
          </p:nvPr>
        </p:nvSpPr>
        <p:spPr/>
        <p:txBody>
          <a:bodyPr/>
          <a:lstStyle/>
          <a:p>
            <a:fld id="{09CA2E6E-5AFB-46F8-A351-B3A68AE108F1}" type="slidenum">
              <a:rPr lang="en-US" smtClean="0"/>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3BAA13F-7942-4BC6-9EB6-86C974E9332F}" type="datetime1">
              <a:rPr lang="en-US" smtClean="0"/>
              <a:t>29-Jun-19</a:t>
            </a:fld>
            <a:endParaRPr lang="en-US"/>
          </a:p>
        </p:txBody>
      </p:sp>
      <p:sp>
        <p:nvSpPr>
          <p:cNvPr id="5" name="Footer Placeholder 4"/>
          <p:cNvSpPr>
            <a:spLocks noGrp="1"/>
          </p:cNvSpPr>
          <p:nvPr>
            <p:ph type="ftr" sz="quarter" idx="11"/>
          </p:nvPr>
        </p:nvSpPr>
        <p:spPr>
          <a:xfrm>
            <a:off x="800100" y="6172200"/>
            <a:ext cx="4000500" cy="457200"/>
          </a:xfrm>
        </p:spPr>
        <p:txBody>
          <a:bodyPr/>
          <a:lstStyle/>
          <a:p>
            <a:r>
              <a:rPr lang="en-US" smtClean="0"/>
              <a:t>Envt Ch 4-6</a:t>
            </a:r>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09CA2E6E-5AFB-46F8-A351-B3A68AE108F1}"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F41677F7-8D7D-4581-AC48-EDECD26D3CA9}" type="datetime1">
              <a:rPr lang="en-US" smtClean="0"/>
              <a:t>29-Jun-19</a:t>
            </a:fld>
            <a:endParaRPr lang="en-US"/>
          </a:p>
        </p:txBody>
      </p:sp>
      <p:sp>
        <p:nvSpPr>
          <p:cNvPr id="6" name="Footer Placeholder 5"/>
          <p:cNvSpPr>
            <a:spLocks noGrp="1"/>
          </p:cNvSpPr>
          <p:nvPr>
            <p:ph type="ftr" sz="quarter" idx="11"/>
          </p:nvPr>
        </p:nvSpPr>
        <p:spPr/>
        <p:txBody>
          <a:bodyPr/>
          <a:lstStyle/>
          <a:p>
            <a:r>
              <a:rPr lang="en-US" smtClean="0"/>
              <a:t>Envt Ch 4-6</a:t>
            </a:r>
            <a:endParaRPr lang="en-US"/>
          </a:p>
        </p:txBody>
      </p:sp>
      <p:sp>
        <p:nvSpPr>
          <p:cNvPr id="7" name="Slide Number Placeholder 6"/>
          <p:cNvSpPr>
            <a:spLocks noGrp="1"/>
          </p:cNvSpPr>
          <p:nvPr>
            <p:ph type="sldNum" sz="quarter" idx="12"/>
          </p:nvPr>
        </p:nvSpPr>
        <p:spPr/>
        <p:txBody>
          <a:bodyPr/>
          <a:lstStyle/>
          <a:p>
            <a:fld id="{09CA2E6E-5AFB-46F8-A351-B3A68AE108F1}" type="slidenum">
              <a:rPr lang="en-US" smtClean="0"/>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8B70CE19-AE7B-4A08-9FF5-34522BAE0652}" type="datetime1">
              <a:rPr lang="en-US" smtClean="0"/>
              <a:t>29-Jun-19</a:t>
            </a:fld>
            <a:endParaRPr lang="en-US"/>
          </a:p>
        </p:txBody>
      </p:sp>
      <p:sp>
        <p:nvSpPr>
          <p:cNvPr id="8" name="Footer Placeholder 7"/>
          <p:cNvSpPr>
            <a:spLocks noGrp="1"/>
          </p:cNvSpPr>
          <p:nvPr>
            <p:ph type="ftr" sz="quarter" idx="11"/>
          </p:nvPr>
        </p:nvSpPr>
        <p:spPr/>
        <p:txBody>
          <a:bodyPr/>
          <a:lstStyle/>
          <a:p>
            <a:r>
              <a:rPr lang="en-US" smtClean="0"/>
              <a:t>Envt Ch 4-6</a:t>
            </a:r>
            <a:endParaRPr lang="en-US"/>
          </a:p>
        </p:txBody>
      </p:sp>
      <p:sp>
        <p:nvSpPr>
          <p:cNvPr id="9" name="Slide Number Placeholder 8"/>
          <p:cNvSpPr>
            <a:spLocks noGrp="1"/>
          </p:cNvSpPr>
          <p:nvPr>
            <p:ph type="sldNum" sz="quarter" idx="12"/>
          </p:nvPr>
        </p:nvSpPr>
        <p:spPr/>
        <p:txBody>
          <a:bodyPr/>
          <a:lstStyle/>
          <a:p>
            <a:fld id="{09CA2E6E-5AFB-46F8-A351-B3A68AE108F1}" type="slidenum">
              <a:rPr lang="en-US" smtClean="0"/>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47B4252-F79E-4E3B-BE39-077884A40F88}" type="datetime1">
              <a:rPr lang="en-US" smtClean="0"/>
              <a:t>29-Jun-19</a:t>
            </a:fld>
            <a:endParaRPr lang="en-US"/>
          </a:p>
        </p:txBody>
      </p:sp>
      <p:sp>
        <p:nvSpPr>
          <p:cNvPr id="4" name="Footer Placeholder 3"/>
          <p:cNvSpPr>
            <a:spLocks noGrp="1"/>
          </p:cNvSpPr>
          <p:nvPr>
            <p:ph type="ftr" sz="quarter" idx="11"/>
          </p:nvPr>
        </p:nvSpPr>
        <p:spPr/>
        <p:txBody>
          <a:bodyPr/>
          <a:lstStyle/>
          <a:p>
            <a:r>
              <a:rPr lang="en-US" smtClean="0"/>
              <a:t>Envt Ch 4-6</a:t>
            </a:r>
            <a:endParaRPr lang="en-US"/>
          </a:p>
        </p:txBody>
      </p:sp>
      <p:sp>
        <p:nvSpPr>
          <p:cNvPr id="5" name="Slide Number Placeholder 4"/>
          <p:cNvSpPr>
            <a:spLocks noGrp="1"/>
          </p:cNvSpPr>
          <p:nvPr>
            <p:ph type="sldNum" sz="quarter" idx="12"/>
          </p:nvPr>
        </p:nvSpPr>
        <p:spPr/>
        <p:txBody>
          <a:bodyPr/>
          <a:lstStyle/>
          <a:p>
            <a:fld id="{09CA2E6E-5AFB-46F8-A351-B3A68AE108F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B746DA-0B31-4395-A7A8-D0E43C9F4528}" type="datetime1">
              <a:rPr lang="en-US" smtClean="0"/>
              <a:t>29-Jun-19</a:t>
            </a:fld>
            <a:endParaRPr lang="en-US"/>
          </a:p>
        </p:txBody>
      </p:sp>
      <p:sp>
        <p:nvSpPr>
          <p:cNvPr id="3" name="Footer Placeholder 2"/>
          <p:cNvSpPr>
            <a:spLocks noGrp="1"/>
          </p:cNvSpPr>
          <p:nvPr>
            <p:ph type="ftr" sz="quarter" idx="11"/>
          </p:nvPr>
        </p:nvSpPr>
        <p:spPr/>
        <p:txBody>
          <a:bodyPr/>
          <a:lstStyle/>
          <a:p>
            <a:r>
              <a:rPr lang="en-US" smtClean="0"/>
              <a:t>Envt Ch 4-6</a:t>
            </a:r>
            <a:endParaRPr lang="en-US"/>
          </a:p>
        </p:txBody>
      </p:sp>
      <p:sp>
        <p:nvSpPr>
          <p:cNvPr id="4" name="Slide Number Placeholder 3"/>
          <p:cNvSpPr>
            <a:spLocks noGrp="1"/>
          </p:cNvSpPr>
          <p:nvPr>
            <p:ph type="sldNum" sz="quarter" idx="12"/>
          </p:nvPr>
        </p:nvSpPr>
        <p:spPr/>
        <p:txBody>
          <a:bodyPr/>
          <a:lstStyle/>
          <a:p>
            <a:fld id="{09CA2E6E-5AFB-46F8-A351-B3A68AE108F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CFE0D60-2A90-4906-9A84-A5831DA8BF87}" type="datetime1">
              <a:rPr lang="en-US" smtClean="0"/>
              <a:t>29-Jun-19</a:t>
            </a:fld>
            <a:endParaRPr lang="en-US"/>
          </a:p>
        </p:txBody>
      </p:sp>
      <p:sp>
        <p:nvSpPr>
          <p:cNvPr id="6" name="Footer Placeholder 5"/>
          <p:cNvSpPr>
            <a:spLocks noGrp="1"/>
          </p:cNvSpPr>
          <p:nvPr>
            <p:ph type="ftr" sz="quarter" idx="11"/>
          </p:nvPr>
        </p:nvSpPr>
        <p:spPr/>
        <p:txBody>
          <a:bodyPr/>
          <a:lstStyle/>
          <a:p>
            <a:r>
              <a:rPr lang="en-US" smtClean="0"/>
              <a:t>Envt Ch 4-6</a:t>
            </a:r>
            <a:endParaRPr lang="en-US"/>
          </a:p>
        </p:txBody>
      </p:sp>
      <p:sp>
        <p:nvSpPr>
          <p:cNvPr id="7" name="Slide Number Placeholder 6"/>
          <p:cNvSpPr>
            <a:spLocks noGrp="1"/>
          </p:cNvSpPr>
          <p:nvPr>
            <p:ph type="sldNum" sz="quarter" idx="12"/>
          </p:nvPr>
        </p:nvSpPr>
        <p:spPr/>
        <p:txBody>
          <a:bodyPr/>
          <a:lstStyle/>
          <a:p>
            <a:fld id="{09CA2E6E-5AFB-46F8-A351-B3A68AE108F1}" type="slidenum">
              <a:rPr lang="en-US" smtClean="0"/>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AD6A9A9-7C82-4E1E-8CAC-1DC8B09B6564}" type="datetime1">
              <a:rPr lang="en-US" smtClean="0"/>
              <a:t>29-Jun-19</a:t>
            </a:fld>
            <a:endParaRPr lang="en-US"/>
          </a:p>
        </p:txBody>
      </p:sp>
      <p:sp>
        <p:nvSpPr>
          <p:cNvPr id="6" name="Footer Placeholder 5"/>
          <p:cNvSpPr>
            <a:spLocks noGrp="1"/>
          </p:cNvSpPr>
          <p:nvPr>
            <p:ph type="ftr" sz="quarter" idx="11"/>
          </p:nvPr>
        </p:nvSpPr>
        <p:spPr>
          <a:xfrm>
            <a:off x="914400" y="6172200"/>
            <a:ext cx="3886200" cy="457200"/>
          </a:xfrm>
        </p:spPr>
        <p:txBody>
          <a:bodyPr/>
          <a:lstStyle/>
          <a:p>
            <a:r>
              <a:rPr lang="en-US" smtClean="0"/>
              <a:t>Envt Ch 4-6</a:t>
            </a:r>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09CA2E6E-5AFB-46F8-A351-B3A68AE108F1}" type="slidenum">
              <a:rPr lang="en-US" smtClean="0"/>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65B1B24B-2A71-4B7A-B8BC-C2D6DE06BD29}" type="datetime1">
              <a:rPr lang="en-US" smtClean="0"/>
              <a:t>29-Jun-19</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r>
              <a:rPr lang="en-US" smtClean="0"/>
              <a:t>Envt Ch 4-6</a:t>
            </a:r>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09CA2E6E-5AFB-46F8-A351-B3A68AE108F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52400"/>
            <a:ext cx="8229600" cy="381000"/>
          </a:xfrm>
        </p:spPr>
        <p:txBody>
          <a:bodyPr>
            <a:noAutofit/>
          </a:bodyPr>
          <a:lstStyle/>
          <a:p>
            <a:r>
              <a:rPr lang="en-US" sz="2800" b="1" dirty="0" smtClean="0">
                <a:solidFill>
                  <a:srgbClr val="FF0000"/>
                </a:solidFill>
                <a:latin typeface="Segoe Print" pitchFamily="2" charset="0"/>
              </a:rPr>
              <a:t>CHAPTER- 4</a:t>
            </a:r>
            <a:endParaRPr lang="en-US" sz="2800" b="1" dirty="0">
              <a:solidFill>
                <a:srgbClr val="FF0000"/>
              </a:solidFill>
              <a:latin typeface="Segoe Print" pitchFamily="2" charset="0"/>
            </a:endParaRPr>
          </a:p>
        </p:txBody>
      </p:sp>
      <p:sp>
        <p:nvSpPr>
          <p:cNvPr id="6" name="Date Placeholder 5"/>
          <p:cNvSpPr>
            <a:spLocks noGrp="1"/>
          </p:cNvSpPr>
          <p:nvPr>
            <p:ph type="dt" sz="half" idx="10"/>
          </p:nvPr>
        </p:nvSpPr>
        <p:spPr/>
        <p:txBody>
          <a:bodyPr/>
          <a:lstStyle/>
          <a:p>
            <a:fld id="{911046C9-63BE-40AC-A0E1-D3FCB274D031}" type="datetime1">
              <a:rPr lang="en-US" smtClean="0"/>
              <a:t>29-Jun-19</a:t>
            </a:fld>
            <a:endParaRPr lang="en-US" dirty="0"/>
          </a:p>
        </p:txBody>
      </p:sp>
      <p:sp>
        <p:nvSpPr>
          <p:cNvPr id="7" name="Footer Placeholder 6"/>
          <p:cNvSpPr>
            <a:spLocks noGrp="1"/>
          </p:cNvSpPr>
          <p:nvPr>
            <p:ph type="ftr" sz="quarter" idx="11"/>
          </p:nvPr>
        </p:nvSpPr>
        <p:spPr/>
        <p:txBody>
          <a:bodyPr/>
          <a:lstStyle/>
          <a:p>
            <a:r>
              <a:rPr lang="en-US" smtClean="0"/>
              <a:t>Envt Ch 4-6</a:t>
            </a:r>
            <a:endParaRPr lang="en-US"/>
          </a:p>
        </p:txBody>
      </p:sp>
      <p:sp>
        <p:nvSpPr>
          <p:cNvPr id="8" name="Slide Number Placeholder 7"/>
          <p:cNvSpPr>
            <a:spLocks noGrp="1"/>
          </p:cNvSpPr>
          <p:nvPr>
            <p:ph type="sldNum" sz="quarter" idx="12"/>
          </p:nvPr>
        </p:nvSpPr>
        <p:spPr/>
        <p:txBody>
          <a:bodyPr/>
          <a:lstStyle/>
          <a:p>
            <a:fld id="{09CA2E6E-5AFB-46F8-A351-B3A68AE108F1}" type="slidenum">
              <a:rPr lang="en-US" smtClean="0"/>
              <a:t>1</a:t>
            </a:fld>
            <a:endParaRPr lang="en-US"/>
          </a:p>
        </p:txBody>
      </p:sp>
      <p:sp>
        <p:nvSpPr>
          <p:cNvPr id="5" name="Content Placeholder 4"/>
          <p:cNvSpPr>
            <a:spLocks noGrp="1"/>
          </p:cNvSpPr>
          <p:nvPr>
            <p:ph sz="quarter" idx="1"/>
          </p:nvPr>
        </p:nvSpPr>
        <p:spPr>
          <a:xfrm>
            <a:off x="228600" y="533400"/>
            <a:ext cx="8763000" cy="6172200"/>
          </a:xfrm>
        </p:spPr>
        <p:txBody>
          <a:bodyPr>
            <a:normAutofit/>
          </a:bodyPr>
          <a:lstStyle/>
          <a:p>
            <a:pPr marL="0" indent="0" algn="ctr">
              <a:lnSpc>
                <a:spcPct val="150000"/>
              </a:lnSpc>
              <a:buNone/>
            </a:pPr>
            <a:r>
              <a:rPr lang="en-US" sz="2400" b="1" dirty="0" smtClean="0">
                <a:solidFill>
                  <a:srgbClr val="0070C0"/>
                </a:solidFill>
                <a:latin typeface="Times New Roman" pitchFamily="18" charset="0"/>
                <a:cs typeface="Times New Roman" pitchFamily="18" charset="0"/>
              </a:rPr>
              <a:t>4. SOIL CHEMISTRY</a:t>
            </a:r>
          </a:p>
          <a:p>
            <a:pPr marL="0" indent="0" algn="just">
              <a:lnSpc>
                <a:spcPct val="150000"/>
              </a:lnSpc>
              <a:buNone/>
            </a:pPr>
            <a:r>
              <a:rPr lang="en-US" sz="2400" dirty="0" smtClean="0">
                <a:latin typeface="Times New Roman" pitchFamily="18" charset="0"/>
                <a:cs typeface="Times New Roman" pitchFamily="18" charset="0"/>
              </a:rPr>
              <a:t>  </a:t>
            </a:r>
            <a:r>
              <a:rPr lang="en-US" sz="2600" b="1" dirty="0" smtClean="0">
                <a:solidFill>
                  <a:srgbClr val="FF0000"/>
                </a:solidFill>
                <a:latin typeface="Segoe Print" pitchFamily="2" charset="0"/>
                <a:cs typeface="Times New Roman" pitchFamily="18" charset="0"/>
              </a:rPr>
              <a:t>4.1. Soil and agriculture</a:t>
            </a:r>
            <a:endParaRPr lang="en-US" sz="2400" b="1" dirty="0" smtClean="0">
              <a:solidFill>
                <a:srgbClr val="FF0000"/>
              </a:solidFill>
              <a:latin typeface="Segoe Print" pitchFamily="2" charset="0"/>
              <a:cs typeface="Times New Roman" pitchFamily="18" charset="0"/>
            </a:endParaRPr>
          </a:p>
          <a:p>
            <a:pPr algn="just">
              <a:lnSpc>
                <a:spcPct val="150000"/>
              </a:lnSpc>
            </a:pPr>
            <a:r>
              <a:rPr lang="en-US" sz="2400" dirty="0" smtClean="0">
                <a:latin typeface="Times New Roman" pitchFamily="18" charset="0"/>
                <a:cs typeface="Times New Roman" pitchFamily="18" charset="0"/>
              </a:rPr>
              <a:t>Cultivation of land and agricultural practices can influence both the atmosphere and the hydrosphere. </a:t>
            </a:r>
            <a:endParaRPr lang="en-US" sz="2400" dirty="0">
              <a:latin typeface="Times New Roman" pitchFamily="18" charset="0"/>
              <a:cs typeface="Times New Roman" pitchFamily="18" charset="0"/>
            </a:endParaRPr>
          </a:p>
          <a:p>
            <a:pPr algn="just">
              <a:lnSpc>
                <a:spcPct val="150000"/>
              </a:lnSpc>
            </a:pPr>
            <a:r>
              <a:rPr lang="en-US" sz="2400" dirty="0" smtClean="0">
                <a:latin typeface="Times New Roman" pitchFamily="18" charset="0"/>
                <a:cs typeface="Times New Roman" pitchFamily="18" charset="0"/>
              </a:rPr>
              <a:t>Agriculture can be divided into the two main categories of crop farming, in which plant photosynthesis is used to produce grain, fruit, and fiber, and livestock farming, in which domesticated animals are grown for animal Products.</a:t>
            </a:r>
          </a:p>
          <a:p>
            <a:pPr algn="just">
              <a:lnSpc>
                <a:spcPct val="150000"/>
              </a:lnSpc>
            </a:pPr>
            <a:r>
              <a:rPr lang="en-US" sz="2400" dirty="0">
                <a:latin typeface="Times New Roman" pitchFamily="18" charset="0"/>
                <a:cs typeface="Times New Roman" pitchFamily="18" charset="0"/>
              </a:rPr>
              <a:t>Often quite different from either parent strain, hybrids tend to exhibit “hybrid vigor” and to have significantly higher yields. </a:t>
            </a:r>
          </a:p>
          <a:p>
            <a:pPr algn="just">
              <a:lnSpc>
                <a:spcPct val="150000"/>
              </a:lnSpc>
            </a:pPr>
            <a:endParaRPr lang="en-US" sz="2400" dirty="0" smtClean="0">
              <a:latin typeface="Times New Roman" pitchFamily="18" charset="0"/>
              <a:cs typeface="Times New Roman" pitchFamily="18" charset="0"/>
            </a:endParaRPr>
          </a:p>
          <a:p>
            <a:pPr algn="just">
              <a:lnSpc>
                <a:spcPct val="150000"/>
              </a:lnSpc>
            </a:pPr>
            <a:endParaRPr lang="en-US" sz="2400" dirty="0" smtClean="0">
              <a:latin typeface="Times New Roman" pitchFamily="18" charset="0"/>
              <a:cs typeface="Times New Roman" pitchFamily="18" charset="0"/>
            </a:endParaRPr>
          </a:p>
          <a:p>
            <a:pPr algn="just">
              <a:lnSpc>
                <a:spcPct val="150000"/>
              </a:lnSpc>
            </a:pP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16754768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76200"/>
            <a:ext cx="7772400" cy="533400"/>
          </a:xfrm>
        </p:spPr>
        <p:txBody>
          <a:bodyPr>
            <a:noAutofit/>
          </a:bodyPr>
          <a:lstStyle/>
          <a:p>
            <a:r>
              <a:rPr lang="en-US" sz="2800" b="1" dirty="0" err="1">
                <a:solidFill>
                  <a:srgbClr val="FF0000"/>
                </a:solidFill>
                <a:latin typeface="Segoe Print" pitchFamily="2" charset="0"/>
              </a:rPr>
              <a:t>Cont</a:t>
            </a:r>
            <a:r>
              <a:rPr lang="en-US" sz="2800" b="1" dirty="0">
                <a:solidFill>
                  <a:srgbClr val="FF0000"/>
                </a:solidFill>
                <a:latin typeface="Segoe Print" pitchFamily="2" charset="0"/>
              </a:rPr>
              <a:t>…</a:t>
            </a:r>
            <a:endParaRPr lang="en-US" sz="2800" dirty="0"/>
          </a:p>
        </p:txBody>
      </p:sp>
      <p:sp>
        <p:nvSpPr>
          <p:cNvPr id="3" name="Date Placeholder 2"/>
          <p:cNvSpPr>
            <a:spLocks noGrp="1"/>
          </p:cNvSpPr>
          <p:nvPr>
            <p:ph type="dt" sz="half" idx="10"/>
          </p:nvPr>
        </p:nvSpPr>
        <p:spPr/>
        <p:txBody>
          <a:bodyPr/>
          <a:lstStyle/>
          <a:p>
            <a:fld id="{6A375919-6957-4278-AB2D-6A3D32F32E02}" type="datetime1">
              <a:rPr lang="en-US" smtClean="0"/>
              <a:t>29-Jun-19</a:t>
            </a:fld>
            <a:endParaRPr lang="en-US"/>
          </a:p>
        </p:txBody>
      </p:sp>
      <p:sp>
        <p:nvSpPr>
          <p:cNvPr id="4" name="Footer Placeholder 3"/>
          <p:cNvSpPr>
            <a:spLocks noGrp="1"/>
          </p:cNvSpPr>
          <p:nvPr>
            <p:ph type="ftr" sz="quarter" idx="11"/>
          </p:nvPr>
        </p:nvSpPr>
        <p:spPr/>
        <p:txBody>
          <a:bodyPr/>
          <a:lstStyle/>
          <a:p>
            <a:r>
              <a:rPr lang="en-US" smtClean="0"/>
              <a:t>Envt Ch 4-6</a:t>
            </a:r>
            <a:endParaRPr lang="en-US"/>
          </a:p>
        </p:txBody>
      </p:sp>
      <p:sp>
        <p:nvSpPr>
          <p:cNvPr id="5" name="Slide Number Placeholder 4"/>
          <p:cNvSpPr>
            <a:spLocks noGrp="1"/>
          </p:cNvSpPr>
          <p:nvPr>
            <p:ph type="sldNum" sz="quarter" idx="12"/>
          </p:nvPr>
        </p:nvSpPr>
        <p:spPr/>
        <p:txBody>
          <a:bodyPr/>
          <a:lstStyle/>
          <a:p>
            <a:fld id="{09CA2E6E-5AFB-46F8-A351-B3A68AE108F1}" type="slidenum">
              <a:rPr lang="en-US" smtClean="0"/>
              <a:t>10</a:t>
            </a:fld>
            <a:endParaRPr lang="en-US"/>
          </a:p>
        </p:txBody>
      </p:sp>
      <p:sp>
        <p:nvSpPr>
          <p:cNvPr id="6" name="Content Placeholder 5"/>
          <p:cNvSpPr>
            <a:spLocks noGrp="1"/>
          </p:cNvSpPr>
          <p:nvPr>
            <p:ph sz="quarter" idx="1"/>
          </p:nvPr>
        </p:nvSpPr>
        <p:spPr>
          <a:xfrm>
            <a:off x="304800" y="609600"/>
            <a:ext cx="8610600" cy="6019800"/>
          </a:xfrm>
        </p:spPr>
        <p:txBody>
          <a:bodyPr>
            <a:normAutofit/>
          </a:bodyPr>
          <a:lstStyle/>
          <a:p>
            <a:pPr algn="just">
              <a:lnSpc>
                <a:spcPct val="150000"/>
              </a:lnSpc>
            </a:pPr>
            <a:r>
              <a:rPr lang="en-US" sz="2400" dirty="0">
                <a:latin typeface="Times New Roman" pitchFamily="18" charset="0"/>
                <a:cs typeface="Times New Roman" pitchFamily="18" charset="0"/>
              </a:rPr>
              <a:t>Water  is  absorbed  on  the  surfaces  of  clay particles.  </a:t>
            </a:r>
          </a:p>
          <a:p>
            <a:pPr algn="just">
              <a:lnSpc>
                <a:spcPct val="150000"/>
              </a:lnSpc>
            </a:pPr>
            <a:r>
              <a:rPr lang="en-US" sz="2400" dirty="0">
                <a:latin typeface="Times New Roman" pitchFamily="18" charset="0"/>
                <a:cs typeface="Times New Roman" pitchFamily="18" charset="0"/>
              </a:rPr>
              <a:t>Because  of  the  high  surface/volume  ratio  of  colloidal  clay  particles,  a  great  deal  of water may be bound in this manner</a:t>
            </a:r>
            <a:r>
              <a:rPr lang="en-US" sz="2400" dirty="0" smtClean="0">
                <a:latin typeface="Times New Roman" pitchFamily="18" charset="0"/>
                <a:cs typeface="Times New Roman" pitchFamily="18" charset="0"/>
              </a:rPr>
              <a:t>.</a:t>
            </a:r>
          </a:p>
          <a:p>
            <a:pPr algn="just">
              <a:lnSpc>
                <a:spcPct val="150000"/>
              </a:lnSpc>
            </a:pPr>
            <a:r>
              <a:rPr lang="en-US" sz="2400" dirty="0">
                <a:latin typeface="Times New Roman" pitchFamily="18" charset="0"/>
                <a:cs typeface="Times New Roman" pitchFamily="18" charset="0"/>
              </a:rPr>
              <a:t>In </a:t>
            </a:r>
            <a:r>
              <a:rPr lang="en-US" sz="2400" dirty="0">
                <a:solidFill>
                  <a:srgbClr val="00B0F0"/>
                </a:solidFill>
                <a:latin typeface="Times New Roman" pitchFamily="18" charset="0"/>
                <a:cs typeface="Times New Roman" pitchFamily="18" charset="0"/>
              </a:rPr>
              <a:t>water</a:t>
            </a:r>
            <a:r>
              <a:rPr lang="en-US" sz="2400" dirty="0">
                <a:latin typeface="Times New Roman" pitchFamily="18" charset="0"/>
                <a:cs typeface="Times New Roman" pitchFamily="18" charset="0"/>
              </a:rPr>
              <a:t> </a:t>
            </a:r>
            <a:r>
              <a:rPr lang="en-US" sz="2400" dirty="0">
                <a:solidFill>
                  <a:srgbClr val="00B0F0"/>
                </a:solidFill>
                <a:latin typeface="Times New Roman" pitchFamily="18" charset="0"/>
                <a:cs typeface="Times New Roman" pitchFamily="18" charset="0"/>
              </a:rPr>
              <a:t>saturated</a:t>
            </a:r>
            <a:r>
              <a:rPr lang="en-US" sz="2400" dirty="0">
                <a:latin typeface="Times New Roman" pitchFamily="18" charset="0"/>
                <a:cs typeface="Times New Roman" pitchFamily="18" charset="0"/>
              </a:rPr>
              <a:t> </a:t>
            </a:r>
            <a:r>
              <a:rPr lang="en-US" sz="2400" dirty="0">
                <a:solidFill>
                  <a:srgbClr val="00B0F0"/>
                </a:solidFill>
                <a:latin typeface="Times New Roman" pitchFamily="18" charset="0"/>
                <a:cs typeface="Times New Roman" pitchFamily="18" charset="0"/>
              </a:rPr>
              <a:t>soil</a:t>
            </a:r>
            <a:r>
              <a:rPr lang="en-US" sz="2400" dirty="0">
                <a:latin typeface="Times New Roman" pitchFamily="18" charset="0"/>
                <a:cs typeface="Times New Roman" pitchFamily="18" charset="0"/>
              </a:rPr>
              <a:t> (waterlogged) oxygen rapidly used up by the respiration  of  microorganisms that degrade soil  organic  matter.</a:t>
            </a:r>
          </a:p>
          <a:p>
            <a:pPr algn="just">
              <a:lnSpc>
                <a:spcPct val="150000"/>
              </a:lnSpc>
            </a:pPr>
            <a:r>
              <a:rPr lang="en-US" sz="2400" dirty="0">
                <a:latin typeface="Times New Roman" pitchFamily="18" charset="0"/>
                <a:cs typeface="Times New Roman" pitchFamily="18" charset="0"/>
              </a:rPr>
              <a:t>Most crops,  exception rice, cannot grow on waterlogged soils.</a:t>
            </a:r>
          </a:p>
          <a:p>
            <a:pPr algn="just">
              <a:lnSpc>
                <a:spcPct val="150000"/>
              </a:lnSpc>
            </a:pPr>
            <a:r>
              <a:rPr lang="en-US" sz="2400" dirty="0">
                <a:latin typeface="Times New Roman" pitchFamily="18" charset="0"/>
                <a:cs typeface="Times New Roman" pitchFamily="18" charset="0"/>
              </a:rPr>
              <a:t>The most marked chemical effects of waterlogging is a reduction of </a:t>
            </a:r>
            <a:r>
              <a:rPr lang="en-US" sz="2400" dirty="0" err="1">
                <a:solidFill>
                  <a:srgbClr val="00B0F0"/>
                </a:solidFill>
                <a:latin typeface="Times New Roman" pitchFamily="18" charset="0"/>
                <a:cs typeface="Times New Roman" pitchFamily="18" charset="0"/>
              </a:rPr>
              <a:t>pE</a:t>
            </a:r>
            <a:r>
              <a:rPr lang="en-US" sz="2400" dirty="0">
                <a:latin typeface="Times New Roman" pitchFamily="18" charset="0"/>
                <a:cs typeface="Times New Roman" pitchFamily="18" charset="0"/>
              </a:rPr>
              <a:t> by the action of organic reducing agents (bacteria).</a:t>
            </a:r>
          </a:p>
          <a:p>
            <a:pPr algn="just">
              <a:lnSpc>
                <a:spcPct val="150000"/>
              </a:lnSpc>
            </a:pPr>
            <a:endParaRPr lang="en-US" sz="2400" dirty="0"/>
          </a:p>
        </p:txBody>
      </p:sp>
    </p:spTree>
    <p:extLst>
      <p:ext uri="{BB962C8B-B14F-4D97-AF65-F5344CB8AC3E}">
        <p14:creationId xmlns:p14="http://schemas.microsoft.com/office/powerpoint/2010/main" val="715101616"/>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636"/>
            <a:ext cx="8229600" cy="422564"/>
          </a:xfrm>
        </p:spPr>
        <p:txBody>
          <a:bodyPr>
            <a:noAutofit/>
          </a:bodyPr>
          <a:lstStyle/>
          <a:p>
            <a:r>
              <a:rPr lang="en-US" sz="2800" b="1" dirty="0" err="1">
                <a:solidFill>
                  <a:srgbClr val="FF0000"/>
                </a:solidFill>
                <a:latin typeface="Segoe Print" pitchFamily="2" charset="0"/>
              </a:rPr>
              <a:t>Cont</a:t>
            </a:r>
            <a:r>
              <a:rPr lang="en-US" sz="2800" b="1" dirty="0">
                <a:solidFill>
                  <a:srgbClr val="FF0000"/>
                </a:solidFill>
                <a:latin typeface="Segoe Print" pitchFamily="2" charset="0"/>
              </a:rPr>
              <a:t>…</a:t>
            </a:r>
            <a:endParaRPr lang="en-US" sz="2800" dirty="0"/>
          </a:p>
        </p:txBody>
      </p:sp>
      <p:sp>
        <p:nvSpPr>
          <p:cNvPr id="4" name="Date Placeholder 3"/>
          <p:cNvSpPr>
            <a:spLocks noGrp="1"/>
          </p:cNvSpPr>
          <p:nvPr>
            <p:ph type="dt" sz="half" idx="10"/>
          </p:nvPr>
        </p:nvSpPr>
        <p:spPr/>
        <p:txBody>
          <a:bodyPr/>
          <a:lstStyle/>
          <a:p>
            <a:fld id="{6A375919-6957-4278-AB2D-6A3D32F32E02}" type="datetime1">
              <a:rPr lang="en-US" smtClean="0"/>
              <a:t>29-Jun-19</a:t>
            </a:fld>
            <a:endParaRPr lang="en-US"/>
          </a:p>
        </p:txBody>
      </p:sp>
      <p:sp>
        <p:nvSpPr>
          <p:cNvPr id="5" name="Footer Placeholder 4"/>
          <p:cNvSpPr>
            <a:spLocks noGrp="1"/>
          </p:cNvSpPr>
          <p:nvPr>
            <p:ph type="ftr" sz="quarter" idx="11"/>
          </p:nvPr>
        </p:nvSpPr>
        <p:spPr/>
        <p:txBody>
          <a:bodyPr/>
          <a:lstStyle/>
          <a:p>
            <a:r>
              <a:rPr lang="en-US" smtClean="0"/>
              <a:t>Envt Ch 4-6</a:t>
            </a:r>
            <a:endParaRPr lang="en-US"/>
          </a:p>
        </p:txBody>
      </p:sp>
      <p:sp>
        <p:nvSpPr>
          <p:cNvPr id="6" name="Slide Number Placeholder 5"/>
          <p:cNvSpPr>
            <a:spLocks noGrp="1"/>
          </p:cNvSpPr>
          <p:nvPr>
            <p:ph type="sldNum" sz="quarter" idx="12"/>
          </p:nvPr>
        </p:nvSpPr>
        <p:spPr/>
        <p:txBody>
          <a:bodyPr/>
          <a:lstStyle/>
          <a:p>
            <a:fld id="{09CA2E6E-5AFB-46F8-A351-B3A68AE108F1}" type="slidenum">
              <a:rPr lang="en-US" smtClean="0"/>
              <a:t>100</a:t>
            </a:fld>
            <a:endParaRPr lang="en-US"/>
          </a:p>
        </p:txBody>
      </p:sp>
      <p:sp>
        <p:nvSpPr>
          <p:cNvPr id="3" name="Content Placeholder 2"/>
          <p:cNvSpPr>
            <a:spLocks noGrp="1"/>
          </p:cNvSpPr>
          <p:nvPr>
            <p:ph sz="quarter" idx="1"/>
          </p:nvPr>
        </p:nvSpPr>
        <p:spPr>
          <a:xfrm>
            <a:off x="152400" y="381000"/>
            <a:ext cx="8763000" cy="6324600"/>
          </a:xfrm>
        </p:spPr>
        <p:txBody>
          <a:bodyPr>
            <a:normAutofit lnSpcReduction="10000"/>
          </a:bodyPr>
          <a:lstStyle/>
          <a:p>
            <a:pPr marL="0" indent="0" algn="just">
              <a:lnSpc>
                <a:spcPct val="150000"/>
              </a:lnSpc>
              <a:buNone/>
            </a:pPr>
            <a:r>
              <a:rPr lang="en-US" sz="2400" dirty="0">
                <a:latin typeface="Times New Roman" pitchFamily="18" charset="0"/>
                <a:cs typeface="Times New Roman" pitchFamily="18" charset="0"/>
              </a:rPr>
              <a:t>3. </a:t>
            </a:r>
            <a:r>
              <a:rPr lang="en-US" sz="2400" b="1" dirty="0" smtClean="0">
                <a:solidFill>
                  <a:srgbClr val="00B0F0"/>
                </a:solidFill>
                <a:latin typeface="Times New Roman" pitchFamily="18" charset="0"/>
                <a:cs typeface="Times New Roman" pitchFamily="18" charset="0"/>
              </a:rPr>
              <a:t>Arsenic:</a:t>
            </a:r>
            <a:r>
              <a:rPr lang="en-US" sz="2400" b="1"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is </a:t>
            </a:r>
            <a:r>
              <a:rPr lang="en-US" sz="2400" dirty="0">
                <a:latin typeface="Times New Roman" pitchFamily="18" charset="0"/>
                <a:cs typeface="Times New Roman" pitchFamily="18" charset="0"/>
              </a:rPr>
              <a:t>a metalloid which forms a number of toxic </a:t>
            </a:r>
            <a:r>
              <a:rPr lang="en-US" sz="2400" dirty="0" smtClean="0">
                <a:latin typeface="Times New Roman" pitchFamily="18" charset="0"/>
                <a:cs typeface="Times New Roman" pitchFamily="18" charset="0"/>
              </a:rPr>
              <a:t>compounds.</a:t>
            </a:r>
          </a:p>
          <a:p>
            <a:pPr algn="just">
              <a:lnSpc>
                <a:spcPct val="150000"/>
              </a:lnSpc>
            </a:pPr>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toxic +3 oxide, As</a:t>
            </a:r>
            <a:r>
              <a:rPr lang="en-US" sz="2400" baseline="-25000" dirty="0">
                <a:latin typeface="Times New Roman" pitchFamily="18" charset="0"/>
                <a:cs typeface="Times New Roman" pitchFamily="18" charset="0"/>
              </a:rPr>
              <a:t>2</a:t>
            </a:r>
            <a:r>
              <a:rPr lang="en-US" sz="2400" dirty="0">
                <a:latin typeface="Times New Roman" pitchFamily="18" charset="0"/>
                <a:cs typeface="Times New Roman" pitchFamily="18" charset="0"/>
              </a:rPr>
              <a:t>O</a:t>
            </a:r>
            <a:r>
              <a:rPr lang="en-US" sz="2400" baseline="-25000" dirty="0">
                <a:latin typeface="Times New Roman" pitchFamily="18" charset="0"/>
                <a:cs typeface="Times New Roman" pitchFamily="18" charset="0"/>
              </a:rPr>
              <a:t>3</a:t>
            </a:r>
            <a:r>
              <a:rPr lang="en-US" sz="2400" dirty="0">
                <a:latin typeface="Times New Roman" pitchFamily="18" charset="0"/>
                <a:cs typeface="Times New Roman" pitchFamily="18" charset="0"/>
              </a:rPr>
              <a:t>, is </a:t>
            </a:r>
            <a:r>
              <a:rPr lang="en-US" sz="2400" dirty="0" smtClean="0">
                <a:latin typeface="Times New Roman" pitchFamily="18" charset="0"/>
                <a:cs typeface="Times New Roman" pitchFamily="18" charset="0"/>
              </a:rPr>
              <a:t>absorbed  </a:t>
            </a:r>
            <a:r>
              <a:rPr lang="en-US" sz="2400" dirty="0">
                <a:latin typeface="Times New Roman" pitchFamily="18" charset="0"/>
                <a:cs typeface="Times New Roman" pitchFamily="18" charset="0"/>
              </a:rPr>
              <a:t>through  the  lungs  and  intestines. </a:t>
            </a:r>
            <a:endParaRPr lang="en-US" sz="2400" dirty="0" smtClean="0">
              <a:latin typeface="Times New Roman" pitchFamily="18" charset="0"/>
              <a:cs typeface="Times New Roman" pitchFamily="18" charset="0"/>
            </a:endParaRPr>
          </a:p>
          <a:p>
            <a:pPr algn="just">
              <a:lnSpc>
                <a:spcPct val="150000"/>
              </a:lnSpc>
            </a:pP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Biochemically,  arsenic  acts  to  coagulate  proteins, </a:t>
            </a:r>
            <a:r>
              <a:rPr lang="en-US" sz="2400" dirty="0" smtClean="0">
                <a:latin typeface="Times New Roman" pitchFamily="18" charset="0"/>
                <a:cs typeface="Times New Roman" pitchFamily="18" charset="0"/>
              </a:rPr>
              <a:t>forms </a:t>
            </a:r>
            <a:r>
              <a:rPr lang="en-US" sz="2400" dirty="0">
                <a:latin typeface="Times New Roman" pitchFamily="18" charset="0"/>
                <a:cs typeface="Times New Roman" pitchFamily="18" charset="0"/>
              </a:rPr>
              <a:t>complexes with coenzymes, and inhibit the production of adenosine triphosphate (ATP) in </a:t>
            </a:r>
            <a:r>
              <a:rPr lang="en-US" sz="2400" dirty="0" smtClean="0">
                <a:latin typeface="Times New Roman" pitchFamily="18" charset="0"/>
                <a:cs typeface="Times New Roman" pitchFamily="18" charset="0"/>
              </a:rPr>
              <a:t>essential </a:t>
            </a:r>
            <a:r>
              <a:rPr lang="en-US" sz="2400" dirty="0">
                <a:latin typeface="Times New Roman" pitchFamily="18" charset="0"/>
                <a:cs typeface="Times New Roman" pitchFamily="18" charset="0"/>
              </a:rPr>
              <a:t>metabolic processes involving the utilization  of energy</a:t>
            </a:r>
            <a:r>
              <a:rPr lang="en-US" sz="2400" dirty="0" smtClean="0">
                <a:latin typeface="Times New Roman" pitchFamily="18" charset="0"/>
                <a:cs typeface="Times New Roman" pitchFamily="18" charset="0"/>
              </a:rPr>
              <a:t>.</a:t>
            </a:r>
          </a:p>
          <a:p>
            <a:pPr algn="just">
              <a:lnSpc>
                <a:spcPct val="150000"/>
              </a:lnSpc>
            </a:pPr>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result of its ingestion </a:t>
            </a:r>
            <a:r>
              <a:rPr lang="en-US" sz="2400" dirty="0" smtClean="0">
                <a:latin typeface="Times New Roman" pitchFamily="18" charset="0"/>
                <a:cs typeface="Times New Roman" pitchFamily="18" charset="0"/>
              </a:rPr>
              <a:t>is through </a:t>
            </a:r>
            <a:r>
              <a:rPr lang="en-US" sz="2400" dirty="0">
                <a:latin typeface="Times New Roman" pitchFamily="18" charset="0"/>
                <a:cs typeface="Times New Roman" pitchFamily="18" charset="0"/>
              </a:rPr>
              <a:t>well </a:t>
            </a:r>
            <a:r>
              <a:rPr lang="en-US" sz="2400" dirty="0" smtClean="0">
                <a:latin typeface="Times New Roman" pitchFamily="18" charset="0"/>
                <a:cs typeface="Times New Roman" pitchFamily="18" charset="0"/>
              </a:rPr>
              <a:t>water.</a:t>
            </a:r>
          </a:p>
          <a:p>
            <a:pPr algn="just">
              <a:lnSpc>
                <a:spcPct val="150000"/>
              </a:lnSpc>
            </a:pPr>
            <a:r>
              <a:rPr lang="en-US" sz="2400" dirty="0" smtClean="0">
                <a:latin typeface="Times New Roman" pitchFamily="18" charset="0"/>
                <a:cs typeface="Times New Roman" pitchFamily="18" charset="0"/>
              </a:rPr>
              <a:t>It has a symptoms  </a:t>
            </a:r>
            <a:r>
              <a:rPr lang="en-US" sz="2400" dirty="0">
                <a:latin typeface="Times New Roman" pitchFamily="18" charset="0"/>
                <a:cs typeface="Times New Roman" pitchFamily="18" charset="0"/>
              </a:rPr>
              <a:t>of  </a:t>
            </a:r>
            <a:r>
              <a:rPr lang="en-US" sz="2400" dirty="0" err="1">
                <a:latin typeface="Times New Roman" pitchFamily="18" charset="0"/>
                <a:cs typeface="Times New Roman" pitchFamily="18" charset="0"/>
              </a:rPr>
              <a:t>arsenicosis</a:t>
            </a:r>
            <a:r>
              <a:rPr lang="en-US" sz="2400" dirty="0">
                <a:latin typeface="Times New Roman" pitchFamily="18" charset="0"/>
                <a:cs typeface="Times New Roman" pitchFamily="18" charset="0"/>
              </a:rPr>
              <a:t>,  manifested  by  </a:t>
            </a:r>
            <a:r>
              <a:rPr lang="en-US" sz="2400" dirty="0" smtClean="0">
                <a:latin typeface="Times New Roman" pitchFamily="18" charset="0"/>
                <a:cs typeface="Times New Roman" pitchFamily="18" charset="0"/>
              </a:rPr>
              <a:t>skin discoloration and  </a:t>
            </a:r>
            <a:r>
              <a:rPr lang="en-US" sz="2400" dirty="0">
                <a:latin typeface="Times New Roman" pitchFamily="18" charset="0"/>
                <a:cs typeface="Times New Roman" pitchFamily="18" charset="0"/>
              </a:rPr>
              <a:t>other symptoms</a:t>
            </a:r>
            <a:r>
              <a:rPr lang="en-US" sz="2400" dirty="0" smtClean="0">
                <a:latin typeface="Times New Roman" pitchFamily="18" charset="0"/>
                <a:cs typeface="Times New Roman" pitchFamily="18" charset="0"/>
              </a:rPr>
              <a:t>.</a:t>
            </a:r>
          </a:p>
          <a:p>
            <a:pPr algn="just">
              <a:lnSpc>
                <a:spcPct val="150000"/>
              </a:lnSpc>
            </a:pPr>
            <a:r>
              <a:rPr lang="en-US" sz="2400" dirty="0">
                <a:latin typeface="Times New Roman" pitchFamily="18" charset="0"/>
                <a:cs typeface="Times New Roman" pitchFamily="18" charset="0"/>
              </a:rPr>
              <a:t>Trivalent arsenic is much more toxic than </a:t>
            </a:r>
            <a:r>
              <a:rPr lang="en-US" sz="2400" dirty="0" err="1">
                <a:latin typeface="Times New Roman" pitchFamily="18" charset="0"/>
                <a:cs typeface="Times New Roman" pitchFamily="18" charset="0"/>
              </a:rPr>
              <a:t>pentavalent</a:t>
            </a:r>
            <a:r>
              <a:rPr lang="en-US" sz="2400" dirty="0">
                <a:latin typeface="Times New Roman" pitchFamily="18" charset="0"/>
                <a:cs typeface="Times New Roman" pitchFamily="18" charset="0"/>
              </a:rPr>
              <a:t> arsenic</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114910375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381000"/>
          </a:xfrm>
        </p:spPr>
        <p:txBody>
          <a:bodyPr>
            <a:noAutofit/>
          </a:bodyPr>
          <a:lstStyle/>
          <a:p>
            <a:r>
              <a:rPr lang="en-US" sz="2800" b="1" dirty="0" err="1">
                <a:solidFill>
                  <a:srgbClr val="FF0000"/>
                </a:solidFill>
                <a:latin typeface="Segoe Print" pitchFamily="2" charset="0"/>
              </a:rPr>
              <a:t>Cont</a:t>
            </a:r>
            <a:r>
              <a:rPr lang="en-US" sz="2800" b="1" dirty="0">
                <a:solidFill>
                  <a:srgbClr val="FF0000"/>
                </a:solidFill>
                <a:latin typeface="Segoe Print" pitchFamily="2" charset="0"/>
              </a:rPr>
              <a:t>…</a:t>
            </a:r>
            <a:endParaRPr lang="en-US" sz="2800" dirty="0"/>
          </a:p>
        </p:txBody>
      </p:sp>
      <p:sp>
        <p:nvSpPr>
          <p:cNvPr id="4" name="Date Placeholder 3"/>
          <p:cNvSpPr>
            <a:spLocks noGrp="1"/>
          </p:cNvSpPr>
          <p:nvPr>
            <p:ph type="dt" sz="half" idx="10"/>
          </p:nvPr>
        </p:nvSpPr>
        <p:spPr/>
        <p:txBody>
          <a:bodyPr/>
          <a:lstStyle/>
          <a:p>
            <a:fld id="{6A375919-6957-4278-AB2D-6A3D32F32E02}" type="datetime1">
              <a:rPr lang="en-US" smtClean="0"/>
              <a:t>29-Jun-19</a:t>
            </a:fld>
            <a:endParaRPr lang="en-US"/>
          </a:p>
        </p:txBody>
      </p:sp>
      <p:sp>
        <p:nvSpPr>
          <p:cNvPr id="5" name="Footer Placeholder 4"/>
          <p:cNvSpPr>
            <a:spLocks noGrp="1"/>
          </p:cNvSpPr>
          <p:nvPr>
            <p:ph type="ftr" sz="quarter" idx="11"/>
          </p:nvPr>
        </p:nvSpPr>
        <p:spPr/>
        <p:txBody>
          <a:bodyPr/>
          <a:lstStyle/>
          <a:p>
            <a:r>
              <a:rPr lang="en-US" smtClean="0"/>
              <a:t>Envt Ch 4-6</a:t>
            </a:r>
            <a:endParaRPr lang="en-US"/>
          </a:p>
        </p:txBody>
      </p:sp>
      <p:sp>
        <p:nvSpPr>
          <p:cNvPr id="6" name="Slide Number Placeholder 5"/>
          <p:cNvSpPr>
            <a:spLocks noGrp="1"/>
          </p:cNvSpPr>
          <p:nvPr>
            <p:ph type="sldNum" sz="quarter" idx="12"/>
          </p:nvPr>
        </p:nvSpPr>
        <p:spPr/>
        <p:txBody>
          <a:bodyPr/>
          <a:lstStyle/>
          <a:p>
            <a:fld id="{09CA2E6E-5AFB-46F8-A351-B3A68AE108F1}" type="slidenum">
              <a:rPr lang="en-US" smtClean="0"/>
              <a:t>101</a:t>
            </a:fld>
            <a:endParaRPr lang="en-US"/>
          </a:p>
        </p:txBody>
      </p:sp>
      <p:sp>
        <p:nvSpPr>
          <p:cNvPr id="3" name="Content Placeholder 2"/>
          <p:cNvSpPr>
            <a:spLocks noGrp="1"/>
          </p:cNvSpPr>
          <p:nvPr>
            <p:ph sz="quarter" idx="1"/>
          </p:nvPr>
        </p:nvSpPr>
        <p:spPr>
          <a:xfrm>
            <a:off x="228600" y="457200"/>
            <a:ext cx="8763000" cy="6248400"/>
          </a:xfrm>
        </p:spPr>
        <p:txBody>
          <a:bodyPr>
            <a:normAutofit/>
          </a:bodyPr>
          <a:lstStyle/>
          <a:p>
            <a:pPr algn="just">
              <a:lnSpc>
                <a:spcPct val="150000"/>
              </a:lnSpc>
            </a:pPr>
            <a:r>
              <a:rPr lang="en-US" sz="2400" dirty="0">
                <a:latin typeface="Times New Roman" pitchFamily="18" charset="0"/>
                <a:cs typeface="Times New Roman" pitchFamily="18" charset="0"/>
              </a:rPr>
              <a:t>Arsenate is well absorbed and rapidly eliminated, mainly in urine.</a:t>
            </a:r>
          </a:p>
          <a:p>
            <a:pPr algn="just">
              <a:lnSpc>
                <a:spcPct val="150000"/>
              </a:lnSpc>
            </a:pPr>
            <a:r>
              <a:rPr lang="en-US" sz="2400" dirty="0" err="1">
                <a:latin typeface="Times New Roman" pitchFamily="18" charset="0"/>
                <a:cs typeface="Times New Roman" pitchFamily="18" charset="0"/>
              </a:rPr>
              <a:t>Arsenite</a:t>
            </a:r>
            <a:r>
              <a:rPr lang="en-US" sz="2400" dirty="0">
                <a:latin typeface="Times New Roman" pitchFamily="18" charset="0"/>
                <a:cs typeface="Times New Roman" pitchFamily="18" charset="0"/>
              </a:rPr>
              <a:t> is also well absorbed, but is retained in greater quantities and for longer periods in tissues.</a:t>
            </a:r>
          </a:p>
          <a:p>
            <a:pPr marL="0" indent="0" algn="just">
              <a:lnSpc>
                <a:spcPct val="150000"/>
              </a:lnSpc>
              <a:buNone/>
            </a:pPr>
            <a:r>
              <a:rPr lang="en-US" sz="2400" b="1" dirty="0">
                <a:solidFill>
                  <a:srgbClr val="00B0F0"/>
                </a:solidFill>
                <a:latin typeface="Times New Roman" pitchFamily="18" charset="0"/>
                <a:cs typeface="Times New Roman" pitchFamily="18" charset="0"/>
              </a:rPr>
              <a:t>4. Chromium:  </a:t>
            </a:r>
            <a:r>
              <a:rPr lang="en-US" sz="2400" dirty="0">
                <a:latin typeface="Times New Roman" pitchFamily="18" charset="0"/>
                <a:cs typeface="Times New Roman" pitchFamily="18" charset="0"/>
              </a:rPr>
              <a:t>It has different ores and it also exists in several oxidation states, but the most stable and common forms are Cr (0), the trivalent Cr (III), and the hexavalent Cr (VI) species.</a:t>
            </a:r>
          </a:p>
          <a:p>
            <a:pPr algn="just">
              <a:lnSpc>
                <a:spcPct val="150000"/>
              </a:lnSpc>
            </a:pPr>
            <a:r>
              <a:rPr lang="en-US" sz="2400" dirty="0">
                <a:latin typeface="Times New Roman" pitchFamily="18" charset="0"/>
                <a:cs typeface="Times New Roman" pitchFamily="18" charset="0"/>
              </a:rPr>
              <a:t>Cr(VI) in the forms of chromate (</a:t>
            </a:r>
            <a:r>
              <a:rPr lang="en-US" sz="2400" dirty="0" smtClean="0">
                <a:latin typeface="Times New Roman" pitchFamily="18" charset="0"/>
                <a:cs typeface="Times New Roman" pitchFamily="18" charset="0"/>
              </a:rPr>
              <a:t>CrO</a:t>
            </a:r>
            <a:r>
              <a:rPr lang="en-US" sz="2400" baseline="-25000" dirty="0" smtClean="0">
                <a:latin typeface="Times New Roman" pitchFamily="18" charset="0"/>
                <a:cs typeface="Times New Roman" pitchFamily="18" charset="0"/>
              </a:rPr>
              <a:t>4</a:t>
            </a:r>
            <a:r>
              <a:rPr lang="en-US" sz="2400" baseline="30000"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dichromate  (</a:t>
            </a:r>
            <a:r>
              <a:rPr lang="en-US" sz="2400" dirty="0" smtClean="0">
                <a:latin typeface="Times New Roman" pitchFamily="18" charset="0"/>
                <a:cs typeface="Times New Roman" pitchFamily="18" charset="0"/>
              </a:rPr>
              <a:t>Cr</a:t>
            </a:r>
            <a:r>
              <a:rPr lang="en-US" sz="2400" baseline="-25000"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O</a:t>
            </a:r>
            <a:r>
              <a:rPr lang="en-US" sz="2400" baseline="-25000" dirty="0" smtClean="0">
                <a:latin typeface="Times New Roman" pitchFamily="18" charset="0"/>
                <a:cs typeface="Times New Roman" pitchFamily="18" charset="0"/>
              </a:rPr>
              <a:t>4</a:t>
            </a:r>
            <a:r>
              <a:rPr lang="en-US" sz="2400" baseline="30000"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and </a:t>
            </a:r>
            <a:r>
              <a:rPr lang="en-US" sz="2400" dirty="0" smtClean="0">
                <a:latin typeface="Times New Roman" pitchFamily="18" charset="0"/>
                <a:cs typeface="Times New Roman" pitchFamily="18" charset="0"/>
              </a:rPr>
              <a:t>CrO</a:t>
            </a:r>
            <a:r>
              <a:rPr lang="en-US" sz="2400" baseline="-25000" dirty="0" smtClean="0">
                <a:latin typeface="Times New Roman" pitchFamily="18" charset="0"/>
                <a:cs typeface="Times New Roman" pitchFamily="18" charset="0"/>
              </a:rPr>
              <a:t>3</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is considered  the most  toxic  forms of chromium, as it presents high oxidizing potential, high solubility, and mobility across the membranes in living organisms and in the environment.</a:t>
            </a:r>
          </a:p>
          <a:p>
            <a:pPr algn="just">
              <a:lnSpc>
                <a:spcPct val="150000"/>
              </a:lnSpc>
            </a:pP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1574276231"/>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381000"/>
          </a:xfrm>
        </p:spPr>
        <p:txBody>
          <a:bodyPr>
            <a:noAutofit/>
          </a:bodyPr>
          <a:lstStyle/>
          <a:p>
            <a:r>
              <a:rPr lang="en-US" sz="2800" b="1" dirty="0" err="1">
                <a:solidFill>
                  <a:srgbClr val="FF0000"/>
                </a:solidFill>
                <a:latin typeface="Segoe Print" pitchFamily="2" charset="0"/>
              </a:rPr>
              <a:t>Cont</a:t>
            </a:r>
            <a:r>
              <a:rPr lang="en-US" sz="2800" b="1" dirty="0">
                <a:solidFill>
                  <a:srgbClr val="FF0000"/>
                </a:solidFill>
                <a:latin typeface="Segoe Print" pitchFamily="2" charset="0"/>
              </a:rPr>
              <a:t>…</a:t>
            </a:r>
            <a:endParaRPr lang="en-US" sz="2800" dirty="0"/>
          </a:p>
        </p:txBody>
      </p:sp>
      <p:sp>
        <p:nvSpPr>
          <p:cNvPr id="4" name="Date Placeholder 3"/>
          <p:cNvSpPr>
            <a:spLocks noGrp="1"/>
          </p:cNvSpPr>
          <p:nvPr>
            <p:ph type="dt" sz="half" idx="10"/>
          </p:nvPr>
        </p:nvSpPr>
        <p:spPr/>
        <p:txBody>
          <a:bodyPr/>
          <a:lstStyle/>
          <a:p>
            <a:fld id="{6A375919-6957-4278-AB2D-6A3D32F32E02}" type="datetime1">
              <a:rPr lang="en-US" smtClean="0"/>
              <a:t>29-Jun-19</a:t>
            </a:fld>
            <a:endParaRPr lang="en-US"/>
          </a:p>
        </p:txBody>
      </p:sp>
      <p:sp>
        <p:nvSpPr>
          <p:cNvPr id="5" name="Footer Placeholder 4"/>
          <p:cNvSpPr>
            <a:spLocks noGrp="1"/>
          </p:cNvSpPr>
          <p:nvPr>
            <p:ph type="ftr" sz="quarter" idx="11"/>
          </p:nvPr>
        </p:nvSpPr>
        <p:spPr/>
        <p:txBody>
          <a:bodyPr/>
          <a:lstStyle/>
          <a:p>
            <a:r>
              <a:rPr lang="en-US" smtClean="0"/>
              <a:t>Envt Ch 4-6</a:t>
            </a:r>
            <a:endParaRPr lang="en-US"/>
          </a:p>
        </p:txBody>
      </p:sp>
      <p:sp>
        <p:nvSpPr>
          <p:cNvPr id="6" name="Slide Number Placeholder 5"/>
          <p:cNvSpPr>
            <a:spLocks noGrp="1"/>
          </p:cNvSpPr>
          <p:nvPr>
            <p:ph type="sldNum" sz="quarter" idx="12"/>
          </p:nvPr>
        </p:nvSpPr>
        <p:spPr/>
        <p:txBody>
          <a:bodyPr/>
          <a:lstStyle/>
          <a:p>
            <a:fld id="{09CA2E6E-5AFB-46F8-A351-B3A68AE108F1}" type="slidenum">
              <a:rPr lang="en-US" smtClean="0"/>
              <a:t>102</a:t>
            </a:fld>
            <a:endParaRPr lang="en-US"/>
          </a:p>
        </p:txBody>
      </p:sp>
      <p:sp>
        <p:nvSpPr>
          <p:cNvPr id="3" name="Content Placeholder 2"/>
          <p:cNvSpPr>
            <a:spLocks noGrp="1"/>
          </p:cNvSpPr>
          <p:nvPr>
            <p:ph sz="quarter" idx="1"/>
          </p:nvPr>
        </p:nvSpPr>
        <p:spPr>
          <a:xfrm>
            <a:off x="152400" y="381000"/>
            <a:ext cx="8763000" cy="6248400"/>
          </a:xfrm>
        </p:spPr>
        <p:txBody>
          <a:bodyPr>
            <a:normAutofit/>
          </a:bodyPr>
          <a:lstStyle/>
          <a:p>
            <a:pPr algn="just">
              <a:lnSpc>
                <a:spcPct val="150000"/>
              </a:lnSpc>
            </a:pPr>
            <a:r>
              <a:rPr lang="en-US" sz="2400" dirty="0" smtClean="0">
                <a:latin typeface="Times New Roman" pitchFamily="18" charset="0"/>
                <a:cs typeface="Times New Roman" pitchFamily="18" charset="0"/>
              </a:rPr>
              <a:t>Cr </a:t>
            </a:r>
            <a:r>
              <a:rPr lang="en-US" sz="2400" dirty="0">
                <a:latin typeface="Times New Roman" pitchFamily="18" charset="0"/>
                <a:cs typeface="Times New Roman" pitchFamily="18" charset="0"/>
              </a:rPr>
              <a:t>(III) in the </a:t>
            </a:r>
            <a:r>
              <a:rPr lang="en-US" sz="2400" dirty="0" smtClean="0">
                <a:latin typeface="Times New Roman" pitchFamily="18" charset="0"/>
                <a:cs typeface="Times New Roman" pitchFamily="18" charset="0"/>
              </a:rPr>
              <a:t>forms of </a:t>
            </a:r>
            <a:r>
              <a:rPr lang="en-US" sz="2400" dirty="0">
                <a:latin typeface="Times New Roman" pitchFamily="18" charset="0"/>
                <a:cs typeface="Times New Roman" pitchFamily="18" charset="0"/>
              </a:rPr>
              <a:t>oxides, hydroxides, and </a:t>
            </a:r>
            <a:r>
              <a:rPr lang="en-US" sz="2400" dirty="0" err="1">
                <a:latin typeface="Times New Roman" pitchFamily="18" charset="0"/>
                <a:cs typeface="Times New Roman" pitchFamily="18" charset="0"/>
              </a:rPr>
              <a:t>sulphates</a:t>
            </a:r>
            <a:r>
              <a:rPr lang="en-US" sz="2400" dirty="0">
                <a:latin typeface="Times New Roman" pitchFamily="18" charset="0"/>
                <a:cs typeface="Times New Roman" pitchFamily="18" charset="0"/>
              </a:rPr>
              <a:t> is </a:t>
            </a:r>
            <a:r>
              <a:rPr lang="en-US" sz="2400" dirty="0" smtClean="0">
                <a:latin typeface="Times New Roman" pitchFamily="18" charset="0"/>
                <a:cs typeface="Times New Roman" pitchFamily="18" charset="0"/>
              </a:rPr>
              <a:t>less toxic </a:t>
            </a:r>
            <a:r>
              <a:rPr lang="en-US" sz="2400" dirty="0">
                <a:latin typeface="Times New Roman" pitchFamily="18" charset="0"/>
                <a:cs typeface="Times New Roman" pitchFamily="18" charset="0"/>
              </a:rPr>
              <a:t>as it is relatively insoluble in </a:t>
            </a:r>
            <a:r>
              <a:rPr lang="en-US" sz="2400" dirty="0" smtClean="0">
                <a:latin typeface="Times New Roman" pitchFamily="18" charset="0"/>
                <a:cs typeface="Times New Roman" pitchFamily="18" charset="0"/>
              </a:rPr>
              <a:t>water, presents </a:t>
            </a:r>
            <a:r>
              <a:rPr lang="en-US" sz="2400" dirty="0">
                <a:latin typeface="Times New Roman" pitchFamily="18" charset="0"/>
                <a:cs typeface="Times New Roman" pitchFamily="18" charset="0"/>
              </a:rPr>
              <a:t>lower mobility, and is </a:t>
            </a:r>
            <a:r>
              <a:rPr lang="en-US" sz="2400" dirty="0" smtClean="0">
                <a:latin typeface="Times New Roman" pitchFamily="18" charset="0"/>
                <a:cs typeface="Times New Roman" pitchFamily="18" charset="0"/>
              </a:rPr>
              <a:t>mainly bound </a:t>
            </a:r>
            <a:r>
              <a:rPr lang="en-US" sz="2400" dirty="0">
                <a:latin typeface="Times New Roman" pitchFamily="18" charset="0"/>
                <a:cs typeface="Times New Roman" pitchFamily="18" charset="0"/>
              </a:rPr>
              <a:t>to organic matter in soil and </a:t>
            </a:r>
            <a:r>
              <a:rPr lang="en-US" sz="2400" dirty="0" smtClean="0">
                <a:latin typeface="Times New Roman" pitchFamily="18" charset="0"/>
                <a:cs typeface="Times New Roman" pitchFamily="18" charset="0"/>
              </a:rPr>
              <a:t>aquatic environments.</a:t>
            </a:r>
          </a:p>
          <a:p>
            <a:pPr algn="just">
              <a:lnSpc>
                <a:spcPct val="150000"/>
              </a:lnSpc>
            </a:pPr>
            <a:r>
              <a:rPr lang="en-US" sz="2400" dirty="0">
                <a:latin typeface="Times New Roman" pitchFamily="18" charset="0"/>
                <a:cs typeface="Times New Roman" pitchFamily="18" charset="0"/>
              </a:rPr>
              <a:t>Chromium(III)  compounds  and  chromium  metal  are  not  considered  a  health  hazard,  while  chromium(VI) </a:t>
            </a:r>
            <a:r>
              <a:rPr lang="en-US" sz="2400" dirty="0" smtClean="0">
                <a:latin typeface="Times New Roman" pitchFamily="18" charset="0"/>
                <a:cs typeface="Times New Roman" pitchFamily="18" charset="0"/>
              </a:rPr>
              <a:t> has the  </a:t>
            </a:r>
            <a:r>
              <a:rPr lang="en-US" sz="2400" dirty="0">
                <a:latin typeface="Times New Roman" pitchFamily="18" charset="0"/>
                <a:cs typeface="Times New Roman" pitchFamily="18" charset="0"/>
              </a:rPr>
              <a:t>toxicity  and </a:t>
            </a:r>
            <a:r>
              <a:rPr lang="en-US" sz="2400" dirty="0" smtClean="0">
                <a:latin typeface="Times New Roman" pitchFamily="18" charset="0"/>
                <a:cs typeface="Times New Roman" pitchFamily="18" charset="0"/>
              </a:rPr>
              <a:t>carcinogenic properties.</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2838576256"/>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76200"/>
            <a:ext cx="8229600" cy="609600"/>
          </a:xfrm>
        </p:spPr>
        <p:txBody>
          <a:bodyPr>
            <a:noAutofit/>
          </a:bodyPr>
          <a:lstStyle/>
          <a:p>
            <a:r>
              <a:rPr lang="en-US" sz="2800" b="1" dirty="0" smtClean="0">
                <a:solidFill>
                  <a:srgbClr val="FF0000"/>
                </a:solidFill>
                <a:latin typeface="Segoe Print" pitchFamily="2" charset="0"/>
              </a:rPr>
              <a:t>CHAPTER 6</a:t>
            </a:r>
            <a:endParaRPr lang="en-US" sz="2800" b="1" dirty="0">
              <a:solidFill>
                <a:srgbClr val="FF0000"/>
              </a:solidFill>
              <a:latin typeface="Segoe Print" pitchFamily="2" charset="0"/>
            </a:endParaRPr>
          </a:p>
        </p:txBody>
      </p:sp>
      <p:sp>
        <p:nvSpPr>
          <p:cNvPr id="2" name="Date Placeholder 1"/>
          <p:cNvSpPr>
            <a:spLocks noGrp="1"/>
          </p:cNvSpPr>
          <p:nvPr>
            <p:ph type="dt" sz="half" idx="10"/>
          </p:nvPr>
        </p:nvSpPr>
        <p:spPr/>
        <p:txBody>
          <a:bodyPr/>
          <a:lstStyle/>
          <a:p>
            <a:fld id="{F7E2D435-CC2C-455B-837B-ACCC56D57C6F}" type="datetime1">
              <a:rPr lang="en-US" smtClean="0"/>
              <a:t>29-Jun-19</a:t>
            </a:fld>
            <a:endParaRPr lang="en-US" dirty="0"/>
          </a:p>
        </p:txBody>
      </p:sp>
      <p:sp>
        <p:nvSpPr>
          <p:cNvPr id="3" name="Footer Placeholder 2"/>
          <p:cNvSpPr>
            <a:spLocks noGrp="1"/>
          </p:cNvSpPr>
          <p:nvPr>
            <p:ph type="ftr" sz="quarter" idx="11"/>
          </p:nvPr>
        </p:nvSpPr>
        <p:spPr/>
        <p:txBody>
          <a:bodyPr/>
          <a:lstStyle/>
          <a:p>
            <a:r>
              <a:rPr lang="en-US" dirty="0" smtClean="0"/>
              <a:t>Environment (H.A)</a:t>
            </a:r>
            <a:endParaRPr lang="en-US" dirty="0"/>
          </a:p>
        </p:txBody>
      </p:sp>
      <p:sp>
        <p:nvSpPr>
          <p:cNvPr id="6" name="Slide Number Placeholder 5"/>
          <p:cNvSpPr>
            <a:spLocks noGrp="1"/>
          </p:cNvSpPr>
          <p:nvPr>
            <p:ph type="sldNum" sz="quarter" idx="12"/>
          </p:nvPr>
        </p:nvSpPr>
        <p:spPr/>
        <p:txBody>
          <a:bodyPr/>
          <a:lstStyle/>
          <a:p>
            <a:fld id="{1D9736CB-D4E6-40D6-A42C-E16195CEC5DB}" type="slidenum">
              <a:rPr lang="en-US" smtClean="0"/>
              <a:t>103</a:t>
            </a:fld>
            <a:endParaRPr lang="en-US" dirty="0"/>
          </a:p>
        </p:txBody>
      </p:sp>
      <p:sp>
        <p:nvSpPr>
          <p:cNvPr id="5" name="Content Placeholder 4"/>
          <p:cNvSpPr>
            <a:spLocks noGrp="1"/>
          </p:cNvSpPr>
          <p:nvPr>
            <p:ph sz="quarter" idx="1"/>
          </p:nvPr>
        </p:nvSpPr>
        <p:spPr>
          <a:xfrm>
            <a:off x="152400" y="1676400"/>
            <a:ext cx="8839200" cy="4953000"/>
          </a:xfrm>
        </p:spPr>
        <p:txBody>
          <a:bodyPr>
            <a:normAutofit/>
          </a:bodyPr>
          <a:lstStyle/>
          <a:p>
            <a:pPr marL="0" indent="0" algn="just">
              <a:buNone/>
            </a:pPr>
            <a:endParaRPr lang="en-US" sz="2400" dirty="0" smtClean="0">
              <a:latin typeface="Times New Roman" pitchFamily="18" charset="0"/>
              <a:cs typeface="Times New Roman" pitchFamily="18" charset="0"/>
            </a:endParaRPr>
          </a:p>
          <a:p>
            <a:pPr marL="0" indent="0" algn="just">
              <a:buNone/>
            </a:pPr>
            <a:r>
              <a:rPr lang="en-US" sz="2400" dirty="0" smtClean="0">
                <a:latin typeface="Times New Roman" pitchFamily="18" charset="0"/>
                <a:cs typeface="Times New Roman" pitchFamily="18" charset="0"/>
              </a:rPr>
              <a:t>6.1. INTRODUCTION</a:t>
            </a:r>
          </a:p>
          <a:p>
            <a:pPr algn="just">
              <a:lnSpc>
                <a:spcPct val="150000"/>
              </a:lnSpc>
            </a:pPr>
            <a:r>
              <a:rPr lang="en-US" sz="2400" b="1" dirty="0" smtClean="0">
                <a:solidFill>
                  <a:srgbClr val="00B050"/>
                </a:solidFill>
                <a:latin typeface="Times New Roman" pitchFamily="18" charset="0"/>
                <a:cs typeface="Times New Roman" pitchFamily="18" charset="0"/>
              </a:rPr>
              <a:t>Green chemistry:  </a:t>
            </a:r>
            <a:r>
              <a:rPr lang="en-US" sz="2400" dirty="0" smtClean="0">
                <a:latin typeface="Times New Roman" pitchFamily="18" charset="0"/>
                <a:cs typeface="Times New Roman" pitchFamily="18" charset="0"/>
              </a:rPr>
              <a:t>is a sustainable, safe and non-polluting practice of chemical science and manufacturing, that consumes minimum amount of materials and energy while producing little or no waste product. </a:t>
            </a:r>
          </a:p>
          <a:p>
            <a:pPr algn="just">
              <a:lnSpc>
                <a:spcPct val="150000"/>
              </a:lnSpc>
              <a:buFont typeface="Wingdings" pitchFamily="2" charset="2"/>
              <a:buChar char="Ø"/>
            </a:pPr>
            <a:r>
              <a:rPr lang="en-US" sz="2400" b="1" dirty="0" smtClean="0">
                <a:solidFill>
                  <a:srgbClr val="00B050"/>
                </a:solidFill>
                <a:latin typeface="Times New Roman" pitchFamily="18" charset="0"/>
                <a:cs typeface="Times New Roman" pitchFamily="18" charset="0"/>
              </a:rPr>
              <a:t>There are twelve green chemistry principles:</a:t>
            </a:r>
          </a:p>
          <a:p>
            <a:pPr marL="457200" indent="-457200" algn="just">
              <a:lnSpc>
                <a:spcPct val="150000"/>
              </a:lnSpc>
              <a:buAutoNum type="arabicPeriod"/>
            </a:pPr>
            <a:r>
              <a:rPr lang="en-US" sz="2400" b="1" dirty="0" smtClean="0">
                <a:solidFill>
                  <a:srgbClr val="00B050"/>
                </a:solidFill>
                <a:latin typeface="Times New Roman" pitchFamily="18" charset="0"/>
                <a:cs typeface="Times New Roman" pitchFamily="18" charset="0"/>
              </a:rPr>
              <a:t>Prevention:</a:t>
            </a:r>
            <a:r>
              <a:rPr lang="en-US" sz="2400" dirty="0" smtClean="0">
                <a:latin typeface="Times New Roman" pitchFamily="18" charset="0"/>
                <a:cs typeface="Times New Roman" pitchFamily="18" charset="0"/>
              </a:rPr>
              <a:t> Try </a:t>
            </a:r>
            <a:r>
              <a:rPr lang="en-US" sz="2400" dirty="0">
                <a:latin typeface="Times New Roman" pitchFamily="18" charset="0"/>
                <a:cs typeface="Times New Roman" pitchFamily="18" charset="0"/>
              </a:rPr>
              <a:t>not to make waste, </a:t>
            </a:r>
            <a:endParaRPr lang="en-US" sz="2400" dirty="0" smtClean="0">
              <a:latin typeface="Times New Roman" pitchFamily="18" charset="0"/>
              <a:cs typeface="Times New Roman" pitchFamily="18" charset="0"/>
            </a:endParaRPr>
          </a:p>
          <a:p>
            <a:pPr algn="just">
              <a:lnSpc>
                <a:spcPct val="150000"/>
              </a:lnSpc>
            </a:pPr>
            <a:endParaRPr lang="en-US" sz="2400" dirty="0">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0400" y="457200"/>
            <a:ext cx="2981325" cy="190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65582784"/>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457200"/>
          </a:xfrm>
        </p:spPr>
        <p:txBody>
          <a:bodyPr>
            <a:noAutofit/>
          </a:bodyPr>
          <a:lstStyle/>
          <a:p>
            <a:r>
              <a:rPr lang="en-US" sz="2800" b="1" dirty="0" smtClean="0">
                <a:solidFill>
                  <a:srgbClr val="00B050"/>
                </a:solidFill>
                <a:latin typeface="Segoe Print" pitchFamily="2" charset="0"/>
              </a:rPr>
              <a:t>Cont…</a:t>
            </a:r>
            <a:endParaRPr lang="en-US" sz="2800" b="1" dirty="0">
              <a:solidFill>
                <a:srgbClr val="00B050"/>
              </a:solidFill>
              <a:latin typeface="Segoe Print" pitchFamily="2" charset="0"/>
            </a:endParaRPr>
          </a:p>
        </p:txBody>
      </p:sp>
      <p:sp>
        <p:nvSpPr>
          <p:cNvPr id="4" name="Date Placeholder 3"/>
          <p:cNvSpPr>
            <a:spLocks noGrp="1"/>
          </p:cNvSpPr>
          <p:nvPr>
            <p:ph type="dt" sz="half" idx="10"/>
          </p:nvPr>
        </p:nvSpPr>
        <p:spPr/>
        <p:txBody>
          <a:bodyPr/>
          <a:lstStyle/>
          <a:p>
            <a:fld id="{519F5991-6B60-43CA-B9FB-30113EF0D6E1}" type="datetime1">
              <a:rPr lang="en-US" smtClean="0"/>
              <a:t>29-Jun-19</a:t>
            </a:fld>
            <a:endParaRPr lang="en-US" dirty="0"/>
          </a:p>
        </p:txBody>
      </p:sp>
      <p:sp>
        <p:nvSpPr>
          <p:cNvPr id="5" name="Footer Placeholder 4"/>
          <p:cNvSpPr>
            <a:spLocks noGrp="1"/>
          </p:cNvSpPr>
          <p:nvPr>
            <p:ph type="ftr" sz="quarter" idx="11"/>
          </p:nvPr>
        </p:nvSpPr>
        <p:spPr/>
        <p:txBody>
          <a:bodyPr/>
          <a:lstStyle/>
          <a:p>
            <a:r>
              <a:rPr lang="en-US" dirty="0" smtClean="0"/>
              <a:t>Environment (H.A)</a:t>
            </a:r>
            <a:endParaRPr lang="en-US" dirty="0"/>
          </a:p>
        </p:txBody>
      </p:sp>
      <p:sp>
        <p:nvSpPr>
          <p:cNvPr id="6" name="Slide Number Placeholder 5"/>
          <p:cNvSpPr>
            <a:spLocks noGrp="1"/>
          </p:cNvSpPr>
          <p:nvPr>
            <p:ph type="sldNum" sz="quarter" idx="12"/>
          </p:nvPr>
        </p:nvSpPr>
        <p:spPr/>
        <p:txBody>
          <a:bodyPr/>
          <a:lstStyle/>
          <a:p>
            <a:fld id="{1D9736CB-D4E6-40D6-A42C-E16195CEC5DB}" type="slidenum">
              <a:rPr lang="en-US" smtClean="0"/>
              <a:t>104</a:t>
            </a:fld>
            <a:endParaRPr lang="en-US" dirty="0"/>
          </a:p>
        </p:txBody>
      </p:sp>
      <p:sp>
        <p:nvSpPr>
          <p:cNvPr id="3" name="Content Placeholder 2"/>
          <p:cNvSpPr>
            <a:spLocks noGrp="1"/>
          </p:cNvSpPr>
          <p:nvPr>
            <p:ph sz="quarter" idx="1"/>
          </p:nvPr>
        </p:nvSpPr>
        <p:spPr>
          <a:xfrm>
            <a:off x="152400" y="609600"/>
            <a:ext cx="8839200" cy="6096000"/>
          </a:xfrm>
        </p:spPr>
        <p:txBody>
          <a:bodyPr>
            <a:normAutofit lnSpcReduction="10000"/>
          </a:bodyPr>
          <a:lstStyle/>
          <a:p>
            <a:pPr marL="0" indent="0" algn="just">
              <a:lnSpc>
                <a:spcPct val="150000"/>
              </a:lnSpc>
              <a:buNone/>
            </a:pPr>
            <a:r>
              <a:rPr lang="en-US" sz="2400" b="1" dirty="0" smtClean="0">
                <a:solidFill>
                  <a:srgbClr val="00B050"/>
                </a:solidFill>
                <a:cs typeface="Times New Roman" pitchFamily="18" charset="0"/>
              </a:rPr>
              <a:t>2. Atom </a:t>
            </a:r>
            <a:r>
              <a:rPr lang="en-US" sz="2400" b="1" dirty="0">
                <a:solidFill>
                  <a:srgbClr val="00B050"/>
                </a:solidFill>
                <a:cs typeface="Times New Roman" pitchFamily="18" charset="0"/>
              </a:rPr>
              <a:t>economy</a:t>
            </a:r>
            <a:r>
              <a:rPr lang="en-US" sz="2400" b="1" dirty="0">
                <a:solidFill>
                  <a:srgbClr val="00B050"/>
                </a:solidFill>
                <a:latin typeface="Times New Roman" pitchFamily="18" charset="0"/>
                <a:cs typeface="Times New Roman" pitchFamily="18" charset="0"/>
              </a:rPr>
              <a:t>: </a:t>
            </a:r>
            <a:r>
              <a:rPr lang="en-US" sz="2400" dirty="0">
                <a:latin typeface="Times New Roman" pitchFamily="18" charset="0"/>
                <a:cs typeface="Times New Roman" pitchFamily="18" charset="0"/>
              </a:rPr>
              <a:t>The final product should aim to contain all the atoms used in the process.</a:t>
            </a:r>
          </a:p>
          <a:p>
            <a:pPr marL="0" indent="0" algn="just">
              <a:lnSpc>
                <a:spcPct val="150000"/>
              </a:lnSpc>
              <a:buNone/>
            </a:pPr>
            <a:r>
              <a:rPr lang="en-US" sz="2400" b="1" dirty="0" smtClean="0">
                <a:solidFill>
                  <a:srgbClr val="00B050"/>
                </a:solidFill>
                <a:cs typeface="Times New Roman" pitchFamily="18" charset="0"/>
              </a:rPr>
              <a:t>3. Less </a:t>
            </a:r>
            <a:r>
              <a:rPr lang="en-US" sz="2400" b="1" dirty="0">
                <a:solidFill>
                  <a:srgbClr val="00B050"/>
                </a:solidFill>
                <a:cs typeface="Times New Roman" pitchFamily="18" charset="0"/>
              </a:rPr>
              <a:t>hazardous chemical synthesis</a:t>
            </a:r>
            <a:r>
              <a:rPr lang="en-US" sz="2400" b="1" dirty="0">
                <a:solidFill>
                  <a:srgbClr val="00B050"/>
                </a:solidFill>
                <a:latin typeface="Times New Roman" pitchFamily="18" charset="0"/>
                <a:cs typeface="Times New Roman" pitchFamily="18" charset="0"/>
              </a:rPr>
              <a:t>:</a:t>
            </a:r>
            <a:r>
              <a:rPr lang="en-US" sz="2400" dirty="0">
                <a:latin typeface="Times New Roman" pitchFamily="18" charset="0"/>
                <a:cs typeface="Times New Roman" pitchFamily="18" charset="0"/>
              </a:rPr>
              <a:t> Wherever it is possible, </a:t>
            </a:r>
            <a:r>
              <a:rPr lang="en-US" sz="2400" dirty="0">
                <a:solidFill>
                  <a:srgbClr val="0070C0"/>
                </a:solidFill>
                <a:latin typeface="Times New Roman" pitchFamily="18" charset="0"/>
                <a:cs typeface="Times New Roman" pitchFamily="18" charset="0"/>
              </a:rPr>
              <a:t>production methods </a:t>
            </a:r>
            <a:r>
              <a:rPr lang="en-US" sz="2400" dirty="0">
                <a:latin typeface="Times New Roman" pitchFamily="18" charset="0"/>
                <a:cs typeface="Times New Roman" pitchFamily="18" charset="0"/>
              </a:rPr>
              <a:t>should be designed to make substances that are less toxic to people or the environment.</a:t>
            </a:r>
          </a:p>
          <a:p>
            <a:pPr marL="0" indent="0" algn="just">
              <a:lnSpc>
                <a:spcPct val="150000"/>
              </a:lnSpc>
              <a:buNone/>
            </a:pPr>
            <a:r>
              <a:rPr lang="en-US" sz="2400" dirty="0" smtClean="0">
                <a:solidFill>
                  <a:srgbClr val="00B050"/>
                </a:solidFill>
              </a:rPr>
              <a:t>4</a:t>
            </a:r>
            <a:r>
              <a:rPr lang="en-US" sz="2400" dirty="0" smtClean="0"/>
              <a:t>. </a:t>
            </a:r>
            <a:r>
              <a:rPr lang="en-US" sz="2400" b="1" dirty="0" smtClean="0">
                <a:solidFill>
                  <a:srgbClr val="00B050"/>
                </a:solidFill>
              </a:rPr>
              <a:t>Designing </a:t>
            </a:r>
            <a:r>
              <a:rPr lang="en-US" sz="2400" b="1" dirty="0">
                <a:solidFill>
                  <a:srgbClr val="00B050"/>
                </a:solidFill>
              </a:rPr>
              <a:t>safer </a:t>
            </a:r>
            <a:r>
              <a:rPr lang="en-US" sz="2400" b="1" dirty="0" smtClean="0">
                <a:solidFill>
                  <a:srgbClr val="00B050"/>
                </a:solidFill>
              </a:rPr>
              <a:t>chemicals: </a:t>
            </a:r>
            <a:r>
              <a:rPr lang="en-US" sz="2400" dirty="0" smtClean="0">
                <a:latin typeface="Times New Roman" pitchFamily="18" charset="0"/>
                <a:cs typeface="Times New Roman" pitchFamily="18" charset="0"/>
              </a:rPr>
              <a:t>Chemical </a:t>
            </a:r>
            <a:r>
              <a:rPr lang="en-US" sz="2400" dirty="0">
                <a:solidFill>
                  <a:srgbClr val="0070C0"/>
                </a:solidFill>
                <a:latin typeface="Times New Roman" pitchFamily="18" charset="0"/>
                <a:cs typeface="Times New Roman" pitchFamily="18" charset="0"/>
              </a:rPr>
              <a:t>products</a:t>
            </a:r>
            <a:r>
              <a:rPr lang="en-US" sz="2400" dirty="0">
                <a:latin typeface="Times New Roman" pitchFamily="18" charset="0"/>
                <a:cs typeface="Times New Roman" pitchFamily="18" charset="0"/>
              </a:rPr>
              <a:t> should be designed to do </a:t>
            </a:r>
            <a:r>
              <a:rPr lang="en-US" sz="2400" dirty="0" smtClean="0">
                <a:latin typeface="Times New Roman" pitchFamily="18" charset="0"/>
                <a:cs typeface="Times New Roman" pitchFamily="18" charset="0"/>
              </a:rPr>
              <a:t>minimum </a:t>
            </a:r>
            <a:r>
              <a:rPr lang="en-US" sz="2400" dirty="0">
                <a:latin typeface="Times New Roman" pitchFamily="18" charset="0"/>
                <a:cs typeface="Times New Roman" pitchFamily="18" charset="0"/>
              </a:rPr>
              <a:t>harm to people or </a:t>
            </a:r>
            <a:r>
              <a:rPr lang="en-US" sz="2400" dirty="0" smtClean="0">
                <a:latin typeface="Times New Roman" pitchFamily="18" charset="0"/>
                <a:cs typeface="Times New Roman" pitchFamily="18" charset="0"/>
              </a:rPr>
              <a:t>the environment.</a:t>
            </a:r>
          </a:p>
          <a:p>
            <a:pPr marL="0" indent="0" algn="just">
              <a:lnSpc>
                <a:spcPct val="150000"/>
              </a:lnSpc>
              <a:buNone/>
            </a:pPr>
            <a:r>
              <a:rPr lang="en-US" sz="2400" b="1" dirty="0" smtClean="0">
                <a:solidFill>
                  <a:srgbClr val="00B050"/>
                </a:solidFill>
              </a:rPr>
              <a:t>5</a:t>
            </a:r>
            <a:r>
              <a:rPr lang="en-US" sz="2400" b="1" dirty="0" smtClean="0"/>
              <a:t>. </a:t>
            </a:r>
            <a:r>
              <a:rPr lang="en-US" sz="2400" b="1" dirty="0" smtClean="0">
                <a:solidFill>
                  <a:srgbClr val="00B050"/>
                </a:solidFill>
              </a:rPr>
              <a:t>Safer solvents: </a:t>
            </a:r>
            <a:r>
              <a:rPr lang="en-US" sz="2400" dirty="0" smtClean="0">
                <a:latin typeface="Times New Roman" pitchFamily="18" charset="0"/>
                <a:cs typeface="Times New Roman" pitchFamily="18" charset="0"/>
              </a:rPr>
              <a:t>When making materials try </a:t>
            </a:r>
            <a:r>
              <a:rPr lang="en-US" sz="2400" dirty="0" smtClean="0">
                <a:solidFill>
                  <a:srgbClr val="0070C0"/>
                </a:solidFill>
                <a:latin typeface="Times New Roman" pitchFamily="18" charset="0"/>
                <a:cs typeface="Times New Roman" pitchFamily="18" charset="0"/>
              </a:rPr>
              <a:t>not to use solvents</a:t>
            </a:r>
            <a:r>
              <a:rPr lang="en-US" sz="2400" dirty="0" smtClean="0">
                <a:latin typeface="Times New Roman" pitchFamily="18" charset="0"/>
                <a:cs typeface="Times New Roman" pitchFamily="18" charset="0"/>
              </a:rPr>
              <a:t> or other unnecessary chemicals. </a:t>
            </a:r>
          </a:p>
          <a:p>
            <a:pPr marL="0" indent="0" algn="just">
              <a:lnSpc>
                <a:spcPct val="150000"/>
              </a:lnSpc>
              <a:buNone/>
            </a:pPr>
            <a:r>
              <a:rPr lang="en-US" sz="2400" dirty="0" smtClean="0">
                <a:latin typeface="Times New Roman" pitchFamily="18" charset="0"/>
                <a:cs typeface="Times New Roman" pitchFamily="18" charset="0"/>
              </a:rPr>
              <a:t>If </a:t>
            </a:r>
            <a:r>
              <a:rPr lang="en-US" sz="2400" dirty="0">
                <a:latin typeface="Times New Roman" pitchFamily="18" charset="0"/>
                <a:cs typeface="Times New Roman" pitchFamily="18" charset="0"/>
              </a:rPr>
              <a:t>they </a:t>
            </a:r>
            <a:r>
              <a:rPr lang="en-US" sz="2400" dirty="0" smtClean="0">
                <a:latin typeface="Times New Roman" pitchFamily="18" charset="0"/>
                <a:cs typeface="Times New Roman" pitchFamily="18" charset="0"/>
              </a:rPr>
              <a:t>are needed </a:t>
            </a:r>
            <a:r>
              <a:rPr lang="en-US" sz="2400" dirty="0">
                <a:latin typeface="Times New Roman" pitchFamily="18" charset="0"/>
                <a:cs typeface="Times New Roman" pitchFamily="18" charset="0"/>
              </a:rPr>
              <a:t>then they should not be harmful to </a:t>
            </a:r>
            <a:r>
              <a:rPr lang="en-US" sz="2400" dirty="0" smtClean="0">
                <a:latin typeface="Times New Roman" pitchFamily="18" charset="0"/>
                <a:cs typeface="Times New Roman" pitchFamily="18" charset="0"/>
              </a:rPr>
              <a:t>the environment </a:t>
            </a:r>
            <a:r>
              <a:rPr lang="en-US" sz="2400" dirty="0">
                <a:latin typeface="Times New Roman" pitchFamily="18" charset="0"/>
                <a:cs typeface="Times New Roman" pitchFamily="18" charset="0"/>
              </a:rPr>
              <a:t>in any way</a:t>
            </a:r>
            <a:r>
              <a:rPr lang="en-US" sz="2400" dirty="0" smtClean="0">
                <a:latin typeface="Times New Roman" pitchFamily="18" charset="0"/>
                <a:cs typeface="Times New Roman" pitchFamily="18" charset="0"/>
              </a:rPr>
              <a:t>.</a:t>
            </a:r>
          </a:p>
          <a:p>
            <a:pPr marL="0" indent="0" algn="just">
              <a:lnSpc>
                <a:spcPct val="150000"/>
              </a:lnSpc>
              <a:buNone/>
            </a:pP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2214500565"/>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457200"/>
          </a:xfrm>
        </p:spPr>
        <p:txBody>
          <a:bodyPr>
            <a:noAutofit/>
          </a:bodyPr>
          <a:lstStyle/>
          <a:p>
            <a:r>
              <a:rPr lang="en-US" sz="2800" b="1" dirty="0" smtClean="0">
                <a:solidFill>
                  <a:srgbClr val="00B050"/>
                </a:solidFill>
                <a:latin typeface="Segoe Print" pitchFamily="2" charset="0"/>
              </a:rPr>
              <a:t>Cont…</a:t>
            </a:r>
            <a:endParaRPr lang="en-US" sz="2800" b="1" dirty="0">
              <a:solidFill>
                <a:srgbClr val="00B050"/>
              </a:solidFill>
              <a:latin typeface="Segoe Print" pitchFamily="2" charset="0"/>
            </a:endParaRPr>
          </a:p>
        </p:txBody>
      </p:sp>
      <p:sp>
        <p:nvSpPr>
          <p:cNvPr id="4" name="Date Placeholder 3"/>
          <p:cNvSpPr>
            <a:spLocks noGrp="1"/>
          </p:cNvSpPr>
          <p:nvPr>
            <p:ph type="dt" sz="half" idx="10"/>
          </p:nvPr>
        </p:nvSpPr>
        <p:spPr/>
        <p:txBody>
          <a:bodyPr/>
          <a:lstStyle/>
          <a:p>
            <a:fld id="{45ACC355-FEE4-4D9E-9F26-061CD20FEBF0}" type="datetime1">
              <a:rPr lang="en-US" smtClean="0"/>
              <a:t>29-Jun-19</a:t>
            </a:fld>
            <a:endParaRPr lang="en-US" dirty="0"/>
          </a:p>
        </p:txBody>
      </p:sp>
      <p:sp>
        <p:nvSpPr>
          <p:cNvPr id="5" name="Footer Placeholder 4"/>
          <p:cNvSpPr>
            <a:spLocks noGrp="1"/>
          </p:cNvSpPr>
          <p:nvPr>
            <p:ph type="ftr" sz="quarter" idx="11"/>
          </p:nvPr>
        </p:nvSpPr>
        <p:spPr/>
        <p:txBody>
          <a:bodyPr/>
          <a:lstStyle/>
          <a:p>
            <a:r>
              <a:rPr lang="en-US" dirty="0" smtClean="0"/>
              <a:t>Environment (H.A)</a:t>
            </a:r>
            <a:endParaRPr lang="en-US" dirty="0"/>
          </a:p>
        </p:txBody>
      </p:sp>
      <p:sp>
        <p:nvSpPr>
          <p:cNvPr id="6" name="Slide Number Placeholder 5"/>
          <p:cNvSpPr>
            <a:spLocks noGrp="1"/>
          </p:cNvSpPr>
          <p:nvPr>
            <p:ph type="sldNum" sz="quarter" idx="12"/>
          </p:nvPr>
        </p:nvSpPr>
        <p:spPr/>
        <p:txBody>
          <a:bodyPr/>
          <a:lstStyle/>
          <a:p>
            <a:fld id="{1D9736CB-D4E6-40D6-A42C-E16195CEC5DB}" type="slidenum">
              <a:rPr lang="en-US" smtClean="0"/>
              <a:t>105</a:t>
            </a:fld>
            <a:endParaRPr lang="en-US" dirty="0"/>
          </a:p>
        </p:txBody>
      </p:sp>
      <p:sp>
        <p:nvSpPr>
          <p:cNvPr id="3" name="Content Placeholder 2"/>
          <p:cNvSpPr>
            <a:spLocks noGrp="1"/>
          </p:cNvSpPr>
          <p:nvPr>
            <p:ph sz="quarter" idx="1"/>
          </p:nvPr>
        </p:nvSpPr>
        <p:spPr>
          <a:xfrm>
            <a:off x="152400" y="609600"/>
            <a:ext cx="8839200" cy="6096000"/>
          </a:xfrm>
        </p:spPr>
        <p:txBody>
          <a:bodyPr>
            <a:normAutofit/>
          </a:bodyPr>
          <a:lstStyle/>
          <a:p>
            <a:pPr marL="0" indent="0" algn="just">
              <a:lnSpc>
                <a:spcPct val="150000"/>
              </a:lnSpc>
              <a:buNone/>
            </a:pPr>
            <a:r>
              <a:rPr lang="en-US" sz="2400" b="1" dirty="0" smtClean="0">
                <a:solidFill>
                  <a:srgbClr val="00B050"/>
                </a:solidFill>
                <a:latin typeface="Times New Roman" pitchFamily="18" charset="0"/>
                <a:cs typeface="Times New Roman" pitchFamily="18" charset="0"/>
              </a:rPr>
              <a:t>6. </a:t>
            </a:r>
            <a:r>
              <a:rPr lang="en-US" sz="2400" b="1" dirty="0">
                <a:solidFill>
                  <a:srgbClr val="00B050"/>
                </a:solidFill>
              </a:rPr>
              <a:t>Design for energy efficiency: </a:t>
            </a:r>
            <a:r>
              <a:rPr lang="en-US" sz="2400" dirty="0">
                <a:latin typeface="Times New Roman" pitchFamily="18" charset="0"/>
                <a:cs typeface="Times New Roman" pitchFamily="18" charset="0"/>
              </a:rPr>
              <a:t>The energy needed to carry out a reaction should be minimized to reduce environmental and economic impact. If </a:t>
            </a:r>
            <a:r>
              <a:rPr lang="en-US" sz="2400" dirty="0" smtClean="0">
                <a:latin typeface="Times New Roman" pitchFamily="18" charset="0"/>
                <a:cs typeface="Times New Roman" pitchFamily="18" charset="0"/>
              </a:rPr>
              <a:t>possible </a:t>
            </a:r>
            <a:r>
              <a:rPr lang="en-US" sz="2400" dirty="0">
                <a:latin typeface="Times New Roman" pitchFamily="18" charset="0"/>
                <a:cs typeface="Times New Roman" pitchFamily="18" charset="0"/>
              </a:rPr>
              <a:t>carried out at ambient temperatures and pressures.</a:t>
            </a:r>
          </a:p>
          <a:p>
            <a:pPr marL="0" indent="0" algn="just">
              <a:lnSpc>
                <a:spcPct val="150000"/>
              </a:lnSpc>
              <a:buNone/>
            </a:pPr>
            <a:r>
              <a:rPr lang="en-US" sz="2400" dirty="0" smtClean="0"/>
              <a:t>7</a:t>
            </a:r>
            <a:r>
              <a:rPr lang="en-US" sz="2400" dirty="0"/>
              <a:t>. </a:t>
            </a:r>
            <a:r>
              <a:rPr lang="en-US" sz="2400" b="1" dirty="0">
                <a:solidFill>
                  <a:srgbClr val="00B050"/>
                </a:solidFill>
              </a:rPr>
              <a:t>Use of renewable feed stocks: </a:t>
            </a:r>
            <a:r>
              <a:rPr lang="en-US" sz="2400" dirty="0">
                <a:latin typeface="Times New Roman" pitchFamily="18" charset="0"/>
                <a:cs typeface="Times New Roman" pitchFamily="18" charset="0"/>
              </a:rPr>
              <a:t>A raw material should be renewable wherever possible.</a:t>
            </a:r>
          </a:p>
          <a:p>
            <a:pPr marL="0" indent="0" algn="just">
              <a:lnSpc>
                <a:spcPct val="150000"/>
              </a:lnSpc>
              <a:buNone/>
            </a:pPr>
            <a:r>
              <a:rPr lang="en-US" sz="2400" b="1" dirty="0" smtClean="0">
                <a:solidFill>
                  <a:srgbClr val="00B050"/>
                </a:solidFill>
                <a:latin typeface="Times New Roman" pitchFamily="18" charset="0"/>
                <a:cs typeface="Times New Roman" pitchFamily="18" charset="0"/>
              </a:rPr>
              <a:t>8</a:t>
            </a:r>
            <a:r>
              <a:rPr lang="en-US" sz="2400" dirty="0" smtClean="0">
                <a:latin typeface="Times New Roman" pitchFamily="18" charset="0"/>
                <a:cs typeface="Times New Roman" pitchFamily="18" charset="0"/>
              </a:rPr>
              <a:t>. </a:t>
            </a:r>
            <a:r>
              <a:rPr lang="en-US" sz="2400" b="1" dirty="0">
                <a:solidFill>
                  <a:srgbClr val="00B050"/>
                </a:solidFill>
                <a:latin typeface="Times New Roman" pitchFamily="18" charset="0"/>
                <a:cs typeface="Times New Roman" pitchFamily="18" charset="0"/>
              </a:rPr>
              <a:t>Reduce derivatives: </a:t>
            </a:r>
            <a:r>
              <a:rPr lang="en-US" sz="2400" dirty="0">
                <a:latin typeface="Times New Roman" pitchFamily="18" charset="0"/>
                <a:cs typeface="Times New Roman" pitchFamily="18" charset="0"/>
              </a:rPr>
              <a:t>Try not to have too many steps in the reaction because this means more reagents are needed and more waste is made.</a:t>
            </a:r>
          </a:p>
          <a:p>
            <a:pPr marL="0" indent="0" algn="just">
              <a:lnSpc>
                <a:spcPct val="150000"/>
              </a:lnSpc>
              <a:buNone/>
            </a:pPr>
            <a:r>
              <a:rPr lang="en-US" sz="2400" b="1" dirty="0">
                <a:solidFill>
                  <a:srgbClr val="00B050"/>
                </a:solidFill>
                <a:latin typeface="Times New Roman" pitchFamily="18" charset="0"/>
                <a:cs typeface="Times New Roman" pitchFamily="18" charset="0"/>
              </a:rPr>
              <a:t>9</a:t>
            </a:r>
            <a:r>
              <a:rPr lang="en-US" sz="2400" dirty="0">
                <a:latin typeface="Times New Roman" pitchFamily="18" charset="0"/>
                <a:cs typeface="Times New Roman" pitchFamily="18" charset="0"/>
              </a:rPr>
              <a:t>. </a:t>
            </a:r>
            <a:r>
              <a:rPr lang="en-US" sz="2400" b="1" dirty="0">
                <a:solidFill>
                  <a:srgbClr val="00B050"/>
                </a:solidFill>
                <a:latin typeface="Times New Roman" pitchFamily="18" charset="0"/>
                <a:cs typeface="Times New Roman" pitchFamily="18" charset="0"/>
              </a:rPr>
              <a:t>Catalysis:</a:t>
            </a:r>
            <a:r>
              <a:rPr lang="en-US" sz="2400" dirty="0">
                <a:latin typeface="Times New Roman" pitchFamily="18" charset="0"/>
                <a:cs typeface="Times New Roman" pitchFamily="18" charset="0"/>
              </a:rPr>
              <a:t> Reactions that are catalysed are </a:t>
            </a:r>
            <a:r>
              <a:rPr lang="en-US" sz="2400" dirty="0">
                <a:solidFill>
                  <a:srgbClr val="0070C0"/>
                </a:solidFill>
                <a:latin typeface="Times New Roman" pitchFamily="18" charset="0"/>
                <a:cs typeface="Times New Roman" pitchFamily="18" charset="0"/>
              </a:rPr>
              <a:t>more efficient </a:t>
            </a:r>
            <a:r>
              <a:rPr lang="en-US" sz="2400" dirty="0">
                <a:latin typeface="Times New Roman" pitchFamily="18" charset="0"/>
                <a:cs typeface="Times New Roman" pitchFamily="18" charset="0"/>
              </a:rPr>
              <a:t>than uncatalysed reactions.</a:t>
            </a:r>
          </a:p>
          <a:p>
            <a:pPr algn="just">
              <a:lnSpc>
                <a:spcPct val="150000"/>
              </a:lnSpc>
            </a:pPr>
            <a:endParaRPr lang="en-US" sz="2400" dirty="0"/>
          </a:p>
        </p:txBody>
      </p:sp>
    </p:spTree>
    <p:extLst>
      <p:ext uri="{BB962C8B-B14F-4D97-AF65-F5344CB8AC3E}">
        <p14:creationId xmlns:p14="http://schemas.microsoft.com/office/powerpoint/2010/main" val="1834831549"/>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457200"/>
          </a:xfrm>
        </p:spPr>
        <p:txBody>
          <a:bodyPr>
            <a:noAutofit/>
          </a:bodyPr>
          <a:lstStyle/>
          <a:p>
            <a:r>
              <a:rPr lang="en-US" sz="2800" b="1" dirty="0">
                <a:solidFill>
                  <a:srgbClr val="00B050"/>
                </a:solidFill>
                <a:latin typeface="Segoe Print" pitchFamily="2" charset="0"/>
              </a:rPr>
              <a:t>Cont…</a:t>
            </a:r>
            <a:endParaRPr lang="en-US" sz="2800" dirty="0">
              <a:solidFill>
                <a:srgbClr val="00B050"/>
              </a:solidFill>
            </a:endParaRPr>
          </a:p>
        </p:txBody>
      </p:sp>
      <p:sp>
        <p:nvSpPr>
          <p:cNvPr id="4" name="Date Placeholder 3"/>
          <p:cNvSpPr>
            <a:spLocks noGrp="1"/>
          </p:cNvSpPr>
          <p:nvPr>
            <p:ph type="dt" sz="half" idx="10"/>
          </p:nvPr>
        </p:nvSpPr>
        <p:spPr/>
        <p:txBody>
          <a:bodyPr/>
          <a:lstStyle/>
          <a:p>
            <a:fld id="{93B3E649-9D22-4EB4-8B02-1F7DB86FAA56}" type="datetime1">
              <a:rPr lang="en-US" smtClean="0"/>
              <a:t>29-Jun-19</a:t>
            </a:fld>
            <a:endParaRPr lang="en-US" dirty="0"/>
          </a:p>
        </p:txBody>
      </p:sp>
      <p:sp>
        <p:nvSpPr>
          <p:cNvPr id="5" name="Footer Placeholder 4"/>
          <p:cNvSpPr>
            <a:spLocks noGrp="1"/>
          </p:cNvSpPr>
          <p:nvPr>
            <p:ph type="ftr" sz="quarter" idx="11"/>
          </p:nvPr>
        </p:nvSpPr>
        <p:spPr/>
        <p:txBody>
          <a:bodyPr/>
          <a:lstStyle/>
          <a:p>
            <a:r>
              <a:rPr lang="en-US" dirty="0" smtClean="0"/>
              <a:t>Environment (H.A)</a:t>
            </a:r>
            <a:endParaRPr lang="en-US" dirty="0"/>
          </a:p>
        </p:txBody>
      </p:sp>
      <p:sp>
        <p:nvSpPr>
          <p:cNvPr id="6" name="Slide Number Placeholder 5"/>
          <p:cNvSpPr>
            <a:spLocks noGrp="1"/>
          </p:cNvSpPr>
          <p:nvPr>
            <p:ph type="sldNum" sz="quarter" idx="12"/>
          </p:nvPr>
        </p:nvSpPr>
        <p:spPr/>
        <p:txBody>
          <a:bodyPr/>
          <a:lstStyle/>
          <a:p>
            <a:fld id="{1D9736CB-D4E6-40D6-A42C-E16195CEC5DB}" type="slidenum">
              <a:rPr lang="en-US" smtClean="0"/>
              <a:t>106</a:t>
            </a:fld>
            <a:endParaRPr lang="en-US" dirty="0"/>
          </a:p>
        </p:txBody>
      </p:sp>
      <p:sp>
        <p:nvSpPr>
          <p:cNvPr id="3" name="Content Placeholder 2"/>
          <p:cNvSpPr>
            <a:spLocks noGrp="1"/>
          </p:cNvSpPr>
          <p:nvPr>
            <p:ph sz="quarter" idx="1"/>
          </p:nvPr>
        </p:nvSpPr>
        <p:spPr>
          <a:xfrm>
            <a:off x="152400" y="609600"/>
            <a:ext cx="8839200" cy="6019800"/>
          </a:xfrm>
        </p:spPr>
        <p:txBody>
          <a:bodyPr>
            <a:normAutofit/>
          </a:bodyPr>
          <a:lstStyle/>
          <a:p>
            <a:pPr marL="0" indent="0" algn="just">
              <a:lnSpc>
                <a:spcPct val="150000"/>
              </a:lnSpc>
              <a:buNone/>
            </a:pPr>
            <a:r>
              <a:rPr lang="en-US" sz="2400" b="1" dirty="0" smtClean="0">
                <a:solidFill>
                  <a:srgbClr val="00B050"/>
                </a:solidFill>
                <a:latin typeface="Times New Roman" pitchFamily="18" charset="0"/>
                <a:cs typeface="Times New Roman" pitchFamily="18" charset="0"/>
              </a:rPr>
              <a:t>10</a:t>
            </a:r>
            <a:r>
              <a:rPr lang="en-US" sz="2400" dirty="0">
                <a:latin typeface="Times New Roman" pitchFamily="18" charset="0"/>
                <a:cs typeface="Times New Roman" pitchFamily="18" charset="0"/>
              </a:rPr>
              <a:t>. </a:t>
            </a:r>
            <a:r>
              <a:rPr lang="en-US" sz="2400" b="1" dirty="0">
                <a:solidFill>
                  <a:srgbClr val="00B050"/>
                </a:solidFill>
                <a:latin typeface="Times New Roman" pitchFamily="18" charset="0"/>
                <a:cs typeface="Times New Roman" pitchFamily="18" charset="0"/>
              </a:rPr>
              <a:t>Design for </a:t>
            </a:r>
            <a:r>
              <a:rPr lang="en-US" sz="2400" b="1" dirty="0" smtClean="0">
                <a:solidFill>
                  <a:srgbClr val="00B050"/>
                </a:solidFill>
                <a:latin typeface="Times New Roman" pitchFamily="18" charset="0"/>
                <a:cs typeface="Times New Roman" pitchFamily="18" charset="0"/>
              </a:rPr>
              <a:t>degradation: </a:t>
            </a:r>
            <a:r>
              <a:rPr lang="en-US" sz="2400" dirty="0" smtClean="0">
                <a:latin typeface="Times New Roman" pitchFamily="18" charset="0"/>
                <a:cs typeface="Times New Roman" pitchFamily="18" charset="0"/>
              </a:rPr>
              <a:t>When </a:t>
            </a:r>
            <a:r>
              <a:rPr lang="en-US" sz="2400" dirty="0">
                <a:latin typeface="Times New Roman" pitchFamily="18" charset="0"/>
                <a:cs typeface="Times New Roman" pitchFamily="18" charset="0"/>
              </a:rPr>
              <a:t>chemical products are finished with, they should break down into substances that </a:t>
            </a:r>
            <a:r>
              <a:rPr lang="en-US" sz="2400" dirty="0" smtClean="0">
                <a:latin typeface="Times New Roman" pitchFamily="18" charset="0"/>
                <a:cs typeface="Times New Roman" pitchFamily="18" charset="0"/>
              </a:rPr>
              <a:t>are not </a:t>
            </a:r>
            <a:r>
              <a:rPr lang="en-US" sz="2400" dirty="0">
                <a:latin typeface="Times New Roman" pitchFamily="18" charset="0"/>
                <a:cs typeface="Times New Roman" pitchFamily="18" charset="0"/>
              </a:rPr>
              <a:t>toxic and do not stay in the environment</a:t>
            </a:r>
            <a:r>
              <a:rPr lang="en-US" sz="2400" dirty="0" smtClean="0">
                <a:latin typeface="Times New Roman" pitchFamily="18" charset="0"/>
                <a:cs typeface="Times New Roman" pitchFamily="18" charset="0"/>
              </a:rPr>
              <a:t>.</a:t>
            </a:r>
          </a:p>
          <a:p>
            <a:pPr marL="0" indent="0" algn="just">
              <a:lnSpc>
                <a:spcPct val="150000"/>
              </a:lnSpc>
              <a:buNone/>
            </a:pPr>
            <a:r>
              <a:rPr lang="en-US" sz="2400" b="1" dirty="0">
                <a:solidFill>
                  <a:srgbClr val="00B050"/>
                </a:solidFill>
                <a:latin typeface="Times New Roman" pitchFamily="18" charset="0"/>
                <a:cs typeface="Times New Roman" pitchFamily="18" charset="0"/>
              </a:rPr>
              <a:t>11</a:t>
            </a:r>
            <a:r>
              <a:rPr lang="en-US" sz="2400" dirty="0">
                <a:latin typeface="Times New Roman" pitchFamily="18" charset="0"/>
                <a:cs typeface="Times New Roman" pitchFamily="18" charset="0"/>
              </a:rPr>
              <a:t>. </a:t>
            </a:r>
            <a:r>
              <a:rPr lang="en-US" sz="2400" b="1" dirty="0">
                <a:solidFill>
                  <a:srgbClr val="00B050"/>
                </a:solidFill>
                <a:latin typeface="Times New Roman" pitchFamily="18" charset="0"/>
                <a:cs typeface="Times New Roman" pitchFamily="18" charset="0"/>
              </a:rPr>
              <a:t>Real-time analysis for pollution </a:t>
            </a:r>
            <a:r>
              <a:rPr lang="en-US" sz="2400" b="1" dirty="0" smtClean="0">
                <a:solidFill>
                  <a:srgbClr val="00B050"/>
                </a:solidFill>
                <a:latin typeface="Times New Roman" pitchFamily="18" charset="0"/>
                <a:cs typeface="Times New Roman" pitchFamily="18" charset="0"/>
              </a:rPr>
              <a:t>prevention: </a:t>
            </a:r>
            <a:r>
              <a:rPr lang="en-US" sz="2400" dirty="0" smtClean="0">
                <a:latin typeface="Times New Roman" pitchFamily="18" charset="0"/>
                <a:cs typeface="Times New Roman" pitchFamily="18" charset="0"/>
              </a:rPr>
              <a:t>Methods</a:t>
            </a:r>
            <a:r>
              <a:rPr lang="en-US" sz="2400" dirty="0" smtClean="0">
                <a:solidFill>
                  <a:srgbClr val="0070C0"/>
                </a:solidFill>
                <a:latin typeface="Times New Roman" pitchFamily="18" charset="0"/>
                <a:cs typeface="Times New Roman" pitchFamily="18" charset="0"/>
              </a:rPr>
              <a:t> </a:t>
            </a:r>
            <a:r>
              <a:rPr lang="en-US" sz="2400" dirty="0">
                <a:latin typeface="Times New Roman" pitchFamily="18" charset="0"/>
                <a:cs typeface="Times New Roman" pitchFamily="18" charset="0"/>
              </a:rPr>
              <a:t>need to be developed so that </a:t>
            </a:r>
            <a:r>
              <a:rPr lang="en-US" sz="2400" dirty="0">
                <a:solidFill>
                  <a:srgbClr val="0070C0"/>
                </a:solidFill>
                <a:latin typeface="Times New Roman" pitchFamily="18" charset="0"/>
                <a:cs typeface="Times New Roman" pitchFamily="18" charset="0"/>
              </a:rPr>
              <a:t>harmful products are detected before they are made</a:t>
            </a:r>
            <a:r>
              <a:rPr lang="en-US" sz="2400" dirty="0" smtClean="0">
                <a:latin typeface="Times New Roman" pitchFamily="18" charset="0"/>
                <a:cs typeface="Times New Roman" pitchFamily="18" charset="0"/>
              </a:rPr>
              <a:t>.</a:t>
            </a:r>
          </a:p>
          <a:p>
            <a:pPr marL="0" indent="0" algn="just">
              <a:lnSpc>
                <a:spcPct val="150000"/>
              </a:lnSpc>
              <a:buNone/>
            </a:pPr>
            <a:r>
              <a:rPr lang="en-US" sz="2400" b="1" dirty="0">
                <a:solidFill>
                  <a:srgbClr val="00B050"/>
                </a:solidFill>
                <a:latin typeface="Times New Roman" pitchFamily="18" charset="0"/>
                <a:cs typeface="Times New Roman" pitchFamily="18" charset="0"/>
              </a:rPr>
              <a:t>12</a:t>
            </a:r>
            <a:r>
              <a:rPr lang="en-US" sz="2400" dirty="0">
                <a:latin typeface="Times New Roman" pitchFamily="18" charset="0"/>
                <a:cs typeface="Times New Roman" pitchFamily="18" charset="0"/>
              </a:rPr>
              <a:t>. </a:t>
            </a:r>
            <a:r>
              <a:rPr lang="en-US" sz="2400" b="1" dirty="0">
                <a:solidFill>
                  <a:srgbClr val="00B050"/>
                </a:solidFill>
                <a:latin typeface="Times New Roman" pitchFamily="18" charset="0"/>
                <a:cs typeface="Times New Roman" pitchFamily="18" charset="0"/>
              </a:rPr>
              <a:t>Inherently safer chemistry for accident </a:t>
            </a:r>
            <a:r>
              <a:rPr lang="en-US" sz="2400" b="1" dirty="0" smtClean="0">
                <a:solidFill>
                  <a:srgbClr val="00B050"/>
                </a:solidFill>
                <a:latin typeface="Times New Roman" pitchFamily="18" charset="0"/>
                <a:cs typeface="Times New Roman" pitchFamily="18" charset="0"/>
              </a:rPr>
              <a:t>prevention: </a:t>
            </a:r>
            <a:r>
              <a:rPr lang="en-US" sz="2400" dirty="0" smtClean="0">
                <a:latin typeface="Times New Roman" pitchFamily="18" charset="0"/>
                <a:cs typeface="Times New Roman" pitchFamily="18" charset="0"/>
              </a:rPr>
              <a:t>Substances </a:t>
            </a:r>
            <a:r>
              <a:rPr lang="en-US" sz="2400" dirty="0">
                <a:latin typeface="Times New Roman" pitchFamily="18" charset="0"/>
                <a:cs typeface="Times New Roman" pitchFamily="18" charset="0"/>
              </a:rPr>
              <a:t>used in a chemical process should be chosen to minimise the risk of </a:t>
            </a:r>
            <a:r>
              <a:rPr lang="en-US" sz="2400" dirty="0" smtClean="0">
                <a:latin typeface="Times New Roman" pitchFamily="18" charset="0"/>
                <a:cs typeface="Times New Roman" pitchFamily="18" charset="0"/>
              </a:rPr>
              <a:t>chemical accidents</a:t>
            </a:r>
            <a:r>
              <a:rPr lang="en-US" sz="2400" dirty="0">
                <a:latin typeface="Times New Roman" pitchFamily="18" charset="0"/>
                <a:cs typeface="Times New Roman" pitchFamily="18" charset="0"/>
              </a:rPr>
              <a:t>, including explosions and fire.</a:t>
            </a:r>
          </a:p>
        </p:txBody>
      </p:sp>
    </p:spTree>
    <p:extLst>
      <p:ext uri="{BB962C8B-B14F-4D97-AF65-F5344CB8AC3E}">
        <p14:creationId xmlns:p14="http://schemas.microsoft.com/office/powerpoint/2010/main" val="4109074613"/>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457200"/>
          </a:xfrm>
        </p:spPr>
        <p:txBody>
          <a:bodyPr>
            <a:noAutofit/>
          </a:bodyPr>
          <a:lstStyle/>
          <a:p>
            <a:r>
              <a:rPr lang="en-US" sz="2800" b="1" dirty="0" smtClean="0">
                <a:solidFill>
                  <a:srgbClr val="00B050"/>
                </a:solidFill>
                <a:latin typeface="Segoe Print" pitchFamily="2" charset="0"/>
              </a:rPr>
              <a:t>6.2. The concept of atom economy</a:t>
            </a:r>
            <a:endParaRPr lang="en-US" sz="2800" b="1" dirty="0">
              <a:solidFill>
                <a:srgbClr val="00B050"/>
              </a:solidFill>
              <a:latin typeface="Segoe Print" pitchFamily="2" charset="0"/>
            </a:endParaRPr>
          </a:p>
        </p:txBody>
      </p:sp>
      <p:sp>
        <p:nvSpPr>
          <p:cNvPr id="4" name="Date Placeholder 3"/>
          <p:cNvSpPr>
            <a:spLocks noGrp="1"/>
          </p:cNvSpPr>
          <p:nvPr>
            <p:ph type="dt" sz="half" idx="10"/>
          </p:nvPr>
        </p:nvSpPr>
        <p:spPr/>
        <p:txBody>
          <a:bodyPr/>
          <a:lstStyle/>
          <a:p>
            <a:fld id="{87F70A2B-9A09-403C-B3EA-202286AE6A9E}" type="datetime1">
              <a:rPr lang="en-US" smtClean="0"/>
              <a:t>29-Jun-19</a:t>
            </a:fld>
            <a:endParaRPr lang="en-US" dirty="0"/>
          </a:p>
        </p:txBody>
      </p:sp>
      <p:sp>
        <p:nvSpPr>
          <p:cNvPr id="5" name="Footer Placeholder 4"/>
          <p:cNvSpPr>
            <a:spLocks noGrp="1"/>
          </p:cNvSpPr>
          <p:nvPr>
            <p:ph type="ftr" sz="quarter" idx="11"/>
          </p:nvPr>
        </p:nvSpPr>
        <p:spPr/>
        <p:txBody>
          <a:bodyPr/>
          <a:lstStyle/>
          <a:p>
            <a:r>
              <a:rPr lang="en-US" dirty="0" smtClean="0"/>
              <a:t>Environment (H.A)</a:t>
            </a:r>
            <a:endParaRPr lang="en-US" dirty="0"/>
          </a:p>
        </p:txBody>
      </p:sp>
      <p:sp>
        <p:nvSpPr>
          <p:cNvPr id="6" name="Slide Number Placeholder 5"/>
          <p:cNvSpPr>
            <a:spLocks noGrp="1"/>
          </p:cNvSpPr>
          <p:nvPr>
            <p:ph type="sldNum" sz="quarter" idx="12"/>
          </p:nvPr>
        </p:nvSpPr>
        <p:spPr/>
        <p:txBody>
          <a:bodyPr/>
          <a:lstStyle/>
          <a:p>
            <a:fld id="{1D9736CB-D4E6-40D6-A42C-E16195CEC5DB}" type="slidenum">
              <a:rPr lang="en-US" smtClean="0"/>
              <a:t>107</a:t>
            </a:fld>
            <a:endParaRPr lang="en-US" dirty="0"/>
          </a:p>
        </p:txBody>
      </p:sp>
      <p:sp>
        <p:nvSpPr>
          <p:cNvPr id="3" name="Content Placeholder 2"/>
          <p:cNvSpPr>
            <a:spLocks noGrp="1"/>
          </p:cNvSpPr>
          <p:nvPr>
            <p:ph sz="quarter" idx="1"/>
          </p:nvPr>
        </p:nvSpPr>
        <p:spPr>
          <a:xfrm>
            <a:off x="228600" y="533400"/>
            <a:ext cx="8686800" cy="6096000"/>
          </a:xfrm>
        </p:spPr>
        <p:txBody>
          <a:bodyPr>
            <a:normAutofit/>
          </a:bodyPr>
          <a:lstStyle/>
          <a:p>
            <a:pPr algn="just">
              <a:lnSpc>
                <a:spcPct val="150000"/>
              </a:lnSpc>
            </a:pPr>
            <a:r>
              <a:rPr lang="en-US" sz="2400" dirty="0" smtClean="0">
                <a:latin typeface="Times New Roman" pitchFamily="18" charset="0"/>
                <a:cs typeface="Times New Roman" pitchFamily="18" charset="0"/>
              </a:rPr>
              <a:t>Atom economy refers  to  the  ratio  of  molecular  mass  of  desired  product  to  the  total  molecular  masses  of materials generated. </a:t>
            </a:r>
          </a:p>
          <a:p>
            <a:pPr algn="just">
              <a:lnSpc>
                <a:spcPct val="150000"/>
              </a:lnSpc>
            </a:pPr>
            <a:r>
              <a:rPr lang="en-US" sz="2400" dirty="0" smtClean="0">
                <a:latin typeface="Times New Roman" pitchFamily="18" charset="0"/>
                <a:cs typeface="Times New Roman" pitchFamily="18" charset="0"/>
              </a:rPr>
              <a:t>The concept of atom economy can be illustrated in general by the reaction:</a:t>
            </a:r>
          </a:p>
          <a:p>
            <a:pPr marL="0" indent="0" algn="just">
              <a:lnSpc>
                <a:spcPct val="150000"/>
              </a:lnSpc>
              <a:buNone/>
            </a:pP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(Reactant)1 + (reactant)2 +…+ (reactant)n  →product + by-product</a:t>
            </a:r>
          </a:p>
          <a:p>
            <a:pPr algn="just">
              <a:lnSpc>
                <a:spcPct val="150000"/>
              </a:lnSpc>
            </a:pPr>
            <a:r>
              <a:rPr lang="en-US" sz="2400" dirty="0" smtClean="0">
                <a:latin typeface="Times New Roman" pitchFamily="18" charset="0"/>
                <a:cs typeface="Times New Roman" pitchFamily="18" charset="0"/>
              </a:rPr>
              <a:t>The ultimate in atom economy is achieved when there is </a:t>
            </a:r>
            <a:r>
              <a:rPr lang="en-US" sz="2400" b="1" dirty="0" smtClean="0">
                <a:solidFill>
                  <a:srgbClr val="00B050"/>
                </a:solidFill>
                <a:latin typeface="Times New Roman" pitchFamily="18" charset="0"/>
                <a:cs typeface="Times New Roman" pitchFamily="18" charset="0"/>
              </a:rPr>
              <a:t>no by-product</a:t>
            </a:r>
            <a:r>
              <a:rPr lang="en-US" sz="2400" dirty="0" smtClean="0">
                <a:latin typeface="Times New Roman" pitchFamily="18" charset="0"/>
                <a:cs typeface="Times New Roman" pitchFamily="18" charset="0"/>
              </a:rPr>
              <a:t>, and all the reagents are contained  within  the  product.</a:t>
            </a:r>
          </a:p>
          <a:p>
            <a:pPr algn="just">
              <a:lnSpc>
                <a:spcPct val="150000"/>
              </a:lnSpc>
            </a:pPr>
            <a:r>
              <a:rPr lang="en-US" sz="2400" dirty="0" smtClean="0">
                <a:latin typeface="Times New Roman" pitchFamily="18" charset="0"/>
                <a:cs typeface="Times New Roman" pitchFamily="18" charset="0"/>
              </a:rPr>
              <a:t>Although  this  is  often  not  practically  possible,  it  is  desirable  to device reaction schemes such that by-product &lt;&lt; product. </a:t>
            </a:r>
          </a:p>
        </p:txBody>
      </p:sp>
    </p:spTree>
    <p:extLst>
      <p:ext uri="{BB962C8B-B14F-4D97-AF65-F5344CB8AC3E}">
        <p14:creationId xmlns:p14="http://schemas.microsoft.com/office/powerpoint/2010/main" val="347972761"/>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609600"/>
          </a:xfrm>
        </p:spPr>
        <p:txBody>
          <a:bodyPr>
            <a:normAutofit fontScale="90000"/>
          </a:bodyPr>
          <a:lstStyle/>
          <a:p>
            <a:r>
              <a:rPr lang="en-US" sz="2800" b="1" dirty="0" smtClean="0">
                <a:solidFill>
                  <a:srgbClr val="00B050"/>
                </a:solidFill>
                <a:latin typeface="Segoe Print" pitchFamily="2" charset="0"/>
              </a:rPr>
              <a:t>6.2.1. Some inherently atom economic reactions</a:t>
            </a:r>
            <a:endParaRPr lang="en-US" sz="2800" b="1" dirty="0">
              <a:solidFill>
                <a:srgbClr val="00B050"/>
              </a:solidFill>
              <a:latin typeface="Segoe Print" pitchFamily="2" charset="0"/>
            </a:endParaRPr>
          </a:p>
        </p:txBody>
      </p:sp>
      <p:sp>
        <p:nvSpPr>
          <p:cNvPr id="4" name="Date Placeholder 3"/>
          <p:cNvSpPr>
            <a:spLocks noGrp="1"/>
          </p:cNvSpPr>
          <p:nvPr>
            <p:ph type="dt" sz="half" idx="10"/>
          </p:nvPr>
        </p:nvSpPr>
        <p:spPr/>
        <p:txBody>
          <a:bodyPr/>
          <a:lstStyle/>
          <a:p>
            <a:fld id="{E733C043-7751-406B-812D-D6B48DC4BDCB}" type="datetime1">
              <a:rPr lang="en-US" smtClean="0"/>
              <a:t>29-Jun-19</a:t>
            </a:fld>
            <a:endParaRPr lang="en-US" dirty="0"/>
          </a:p>
        </p:txBody>
      </p:sp>
      <p:sp>
        <p:nvSpPr>
          <p:cNvPr id="5" name="Footer Placeholder 4"/>
          <p:cNvSpPr>
            <a:spLocks noGrp="1"/>
          </p:cNvSpPr>
          <p:nvPr>
            <p:ph type="ftr" sz="quarter" idx="11"/>
          </p:nvPr>
        </p:nvSpPr>
        <p:spPr/>
        <p:txBody>
          <a:bodyPr/>
          <a:lstStyle/>
          <a:p>
            <a:r>
              <a:rPr lang="en-US" dirty="0" smtClean="0"/>
              <a:t>Environment (H.A)</a:t>
            </a:r>
            <a:endParaRPr lang="en-US" dirty="0"/>
          </a:p>
        </p:txBody>
      </p:sp>
      <p:sp>
        <p:nvSpPr>
          <p:cNvPr id="6" name="Slide Number Placeholder 5"/>
          <p:cNvSpPr>
            <a:spLocks noGrp="1"/>
          </p:cNvSpPr>
          <p:nvPr>
            <p:ph type="sldNum" sz="quarter" idx="12"/>
          </p:nvPr>
        </p:nvSpPr>
        <p:spPr/>
        <p:txBody>
          <a:bodyPr/>
          <a:lstStyle/>
          <a:p>
            <a:fld id="{1D9736CB-D4E6-40D6-A42C-E16195CEC5DB}" type="slidenum">
              <a:rPr lang="en-US" smtClean="0"/>
              <a:t>108</a:t>
            </a:fld>
            <a:endParaRPr lang="en-US" dirty="0"/>
          </a:p>
        </p:txBody>
      </p:sp>
      <p:sp>
        <p:nvSpPr>
          <p:cNvPr id="3" name="Content Placeholder 2"/>
          <p:cNvSpPr>
            <a:spLocks noGrp="1"/>
          </p:cNvSpPr>
          <p:nvPr>
            <p:ph sz="quarter" idx="1"/>
          </p:nvPr>
        </p:nvSpPr>
        <p:spPr>
          <a:xfrm>
            <a:off x="152400" y="685800"/>
            <a:ext cx="8763000" cy="5943600"/>
          </a:xfrm>
        </p:spPr>
        <p:txBody>
          <a:bodyPr>
            <a:normAutofit fontScale="92500" lnSpcReduction="10000"/>
          </a:bodyPr>
          <a:lstStyle/>
          <a:p>
            <a:pPr algn="just">
              <a:lnSpc>
                <a:spcPct val="160000"/>
              </a:lnSpc>
            </a:pPr>
            <a:r>
              <a:rPr lang="en-US" sz="2400" dirty="0" smtClean="0">
                <a:latin typeface="Times New Roman" pitchFamily="18" charset="0"/>
                <a:cs typeface="Times New Roman" pitchFamily="18" charset="0"/>
              </a:rPr>
              <a:t>By their very nature some reaction types are likely to produce less waste than others by  virtue of being  inherently  atom  efficient.  </a:t>
            </a:r>
          </a:p>
          <a:p>
            <a:pPr algn="just">
              <a:lnSpc>
                <a:spcPct val="160000"/>
              </a:lnSpc>
            </a:pPr>
            <a:r>
              <a:rPr lang="en-US" sz="2400" dirty="0" smtClean="0">
                <a:latin typeface="Times New Roman" pitchFamily="18" charset="0"/>
                <a:cs typeface="Times New Roman" pitchFamily="18" charset="0"/>
              </a:rPr>
              <a:t>The factors taken into account in determining the most efficient, competitive and eco-friendly route are: </a:t>
            </a:r>
          </a:p>
          <a:p>
            <a:pPr lvl="1" algn="just">
              <a:buFont typeface="Wingdings" pitchFamily="2" charset="2"/>
              <a:buChar char="ü"/>
            </a:pPr>
            <a:r>
              <a:rPr lang="en-US" sz="2400" dirty="0" smtClean="0">
                <a:latin typeface="Times New Roman" pitchFamily="18" charset="0"/>
                <a:cs typeface="Times New Roman" pitchFamily="18" charset="0"/>
              </a:rPr>
              <a:t>Cost and availability of raw materials</a:t>
            </a:r>
          </a:p>
          <a:p>
            <a:pPr lvl="1" algn="just">
              <a:buFont typeface="Wingdings" pitchFamily="2" charset="2"/>
              <a:buChar char="ü"/>
            </a:pPr>
            <a:r>
              <a:rPr lang="en-US" sz="2400" dirty="0" smtClean="0">
                <a:latin typeface="Times New Roman" pitchFamily="18" charset="0"/>
                <a:cs typeface="Times New Roman" pitchFamily="18" charset="0"/>
              </a:rPr>
              <a:t>Devising  </a:t>
            </a:r>
            <a:r>
              <a:rPr lang="en-US" sz="2400" dirty="0">
                <a:latin typeface="Times New Roman" pitchFamily="18" charset="0"/>
                <a:cs typeface="Times New Roman" pitchFamily="18" charset="0"/>
              </a:rPr>
              <a:t>a synthetic strategy. </a:t>
            </a:r>
            <a:endParaRPr lang="en-US" sz="2400" dirty="0" smtClean="0">
              <a:latin typeface="Times New Roman" pitchFamily="18" charset="0"/>
              <a:cs typeface="Times New Roman" pitchFamily="18" charset="0"/>
            </a:endParaRPr>
          </a:p>
          <a:p>
            <a:pPr lvl="1" algn="just">
              <a:buFont typeface="Wingdings" pitchFamily="2" charset="2"/>
              <a:buChar char="ü"/>
            </a:pPr>
            <a:r>
              <a:rPr lang="en-US" sz="2400" dirty="0" smtClean="0">
                <a:latin typeface="Times New Roman" pitchFamily="18" charset="0"/>
                <a:cs typeface="Times New Roman" pitchFamily="18" charset="0"/>
              </a:rPr>
              <a:t>Toxicity/hazardous nature of raw materials</a:t>
            </a:r>
          </a:p>
          <a:p>
            <a:pPr lvl="1" algn="just">
              <a:buFont typeface="Wingdings" pitchFamily="2" charset="2"/>
              <a:buChar char="ü"/>
            </a:pPr>
            <a:r>
              <a:rPr lang="en-US" sz="2400" dirty="0" smtClean="0">
                <a:latin typeface="Times New Roman" pitchFamily="18" charset="0"/>
                <a:cs typeface="Times New Roman" pitchFamily="18" charset="0"/>
              </a:rPr>
              <a:t>Yield</a:t>
            </a:r>
            <a:endParaRPr lang="en-US" dirty="0">
              <a:latin typeface="Times New Roman" pitchFamily="18" charset="0"/>
              <a:cs typeface="Times New Roman" pitchFamily="18" charset="0"/>
            </a:endParaRPr>
          </a:p>
          <a:p>
            <a:pPr lvl="1" algn="just">
              <a:buFont typeface="Wingdings" pitchFamily="2" charset="2"/>
              <a:buChar char="ü"/>
            </a:pPr>
            <a:r>
              <a:rPr lang="en-US" sz="2400" dirty="0" smtClean="0">
                <a:latin typeface="Times New Roman" pitchFamily="18" charset="0"/>
                <a:cs typeface="Times New Roman" pitchFamily="18" charset="0"/>
              </a:rPr>
              <a:t>Ease of product isolation and purification</a:t>
            </a:r>
          </a:p>
          <a:p>
            <a:pPr lvl="1" algn="just">
              <a:buFont typeface="Wingdings" pitchFamily="2" charset="2"/>
              <a:buChar char="ü"/>
            </a:pPr>
            <a:r>
              <a:rPr lang="en-US" sz="2400" dirty="0" smtClean="0">
                <a:latin typeface="Times New Roman" pitchFamily="18" charset="0"/>
                <a:cs typeface="Times New Roman" pitchFamily="18" charset="0"/>
              </a:rPr>
              <a:t>Solvent requirements</a:t>
            </a:r>
          </a:p>
          <a:p>
            <a:pPr lvl="1" algn="just">
              <a:buFont typeface="Wingdings" pitchFamily="2" charset="2"/>
              <a:buChar char="ü"/>
            </a:pPr>
            <a:r>
              <a:rPr lang="en-US" sz="2400" dirty="0" smtClean="0">
                <a:latin typeface="Times New Roman" pitchFamily="18" charset="0"/>
                <a:cs typeface="Times New Roman" pitchFamily="18" charset="0"/>
              </a:rPr>
              <a:t>Energy requirements</a:t>
            </a:r>
          </a:p>
          <a:p>
            <a:pPr lvl="1" algn="just">
              <a:buFont typeface="Wingdings" pitchFamily="2" charset="2"/>
              <a:buChar char="ü"/>
            </a:pPr>
            <a:r>
              <a:rPr lang="en-US" sz="2400" dirty="0" smtClean="0">
                <a:latin typeface="Times New Roman" pitchFamily="18" charset="0"/>
                <a:cs typeface="Times New Roman" pitchFamily="18" charset="0"/>
              </a:rPr>
              <a:t>Equipment requirements, cost and availability</a:t>
            </a:r>
          </a:p>
          <a:p>
            <a:pPr lvl="1" algn="just">
              <a:buFont typeface="Wingdings" pitchFamily="2" charset="2"/>
              <a:buChar char="ü"/>
            </a:pPr>
            <a:r>
              <a:rPr lang="en-US" sz="2400" dirty="0" smtClean="0">
                <a:latin typeface="Times New Roman" pitchFamily="18" charset="0"/>
                <a:cs typeface="Times New Roman" pitchFamily="18" charset="0"/>
              </a:rPr>
              <a:t>Process times</a:t>
            </a:r>
          </a:p>
          <a:p>
            <a:pPr lvl="1" algn="just">
              <a:buFont typeface="Wingdings" pitchFamily="2" charset="2"/>
              <a:buChar char="ü"/>
            </a:pPr>
            <a:r>
              <a:rPr lang="en-US" sz="2400" dirty="0" smtClean="0">
                <a:latin typeface="Times New Roman" pitchFamily="18" charset="0"/>
                <a:cs typeface="Times New Roman" pitchFamily="18" charset="0"/>
              </a:rPr>
              <a:t>Nature of waste materials</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2655958032"/>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457200"/>
          </a:xfrm>
        </p:spPr>
        <p:txBody>
          <a:bodyPr>
            <a:noAutofit/>
          </a:bodyPr>
          <a:lstStyle/>
          <a:p>
            <a:r>
              <a:rPr lang="en-US" sz="2400" b="1" dirty="0" smtClean="0">
                <a:solidFill>
                  <a:srgbClr val="00B050"/>
                </a:solidFill>
                <a:latin typeface="Segoe Print" pitchFamily="2" charset="0"/>
              </a:rPr>
              <a:t>6.2.2.  Some inherently atom uneconomic reactions</a:t>
            </a:r>
            <a:endParaRPr lang="en-US" sz="2400" b="1" dirty="0">
              <a:solidFill>
                <a:srgbClr val="00B050"/>
              </a:solidFill>
              <a:latin typeface="Segoe Print" pitchFamily="2" charset="0"/>
            </a:endParaRPr>
          </a:p>
        </p:txBody>
      </p:sp>
      <p:sp>
        <p:nvSpPr>
          <p:cNvPr id="4" name="Date Placeholder 3"/>
          <p:cNvSpPr>
            <a:spLocks noGrp="1"/>
          </p:cNvSpPr>
          <p:nvPr>
            <p:ph type="dt" sz="half" idx="10"/>
          </p:nvPr>
        </p:nvSpPr>
        <p:spPr/>
        <p:txBody>
          <a:bodyPr/>
          <a:lstStyle/>
          <a:p>
            <a:fld id="{64D41261-8656-459C-88DF-47F541D36334}" type="datetime1">
              <a:rPr lang="en-US" smtClean="0"/>
              <a:t>29-Jun-19</a:t>
            </a:fld>
            <a:endParaRPr lang="en-US" dirty="0"/>
          </a:p>
        </p:txBody>
      </p:sp>
      <p:sp>
        <p:nvSpPr>
          <p:cNvPr id="5" name="Footer Placeholder 4"/>
          <p:cNvSpPr>
            <a:spLocks noGrp="1"/>
          </p:cNvSpPr>
          <p:nvPr>
            <p:ph type="ftr" sz="quarter" idx="11"/>
          </p:nvPr>
        </p:nvSpPr>
        <p:spPr/>
        <p:txBody>
          <a:bodyPr/>
          <a:lstStyle/>
          <a:p>
            <a:r>
              <a:rPr lang="en-US" dirty="0" smtClean="0"/>
              <a:t>Environment (H.A)</a:t>
            </a:r>
            <a:endParaRPr lang="en-US" dirty="0"/>
          </a:p>
        </p:txBody>
      </p:sp>
      <p:sp>
        <p:nvSpPr>
          <p:cNvPr id="6" name="Slide Number Placeholder 5"/>
          <p:cNvSpPr>
            <a:spLocks noGrp="1"/>
          </p:cNvSpPr>
          <p:nvPr>
            <p:ph type="sldNum" sz="quarter" idx="12"/>
          </p:nvPr>
        </p:nvSpPr>
        <p:spPr/>
        <p:txBody>
          <a:bodyPr/>
          <a:lstStyle/>
          <a:p>
            <a:fld id="{1D9736CB-D4E6-40D6-A42C-E16195CEC5DB}" type="slidenum">
              <a:rPr lang="en-US" smtClean="0"/>
              <a:t>109</a:t>
            </a:fld>
            <a:endParaRPr lang="en-US" dirty="0"/>
          </a:p>
        </p:txBody>
      </p:sp>
      <p:sp>
        <p:nvSpPr>
          <p:cNvPr id="3" name="Content Placeholder 2"/>
          <p:cNvSpPr>
            <a:spLocks noGrp="1"/>
          </p:cNvSpPr>
          <p:nvPr>
            <p:ph sz="quarter" idx="1"/>
          </p:nvPr>
        </p:nvSpPr>
        <p:spPr>
          <a:xfrm>
            <a:off x="152400" y="609600"/>
            <a:ext cx="8839200" cy="6019800"/>
          </a:xfrm>
        </p:spPr>
        <p:txBody>
          <a:bodyPr>
            <a:noAutofit/>
          </a:bodyPr>
          <a:lstStyle/>
          <a:p>
            <a:pPr algn="just">
              <a:lnSpc>
                <a:spcPct val="160000"/>
              </a:lnSpc>
            </a:pPr>
            <a:r>
              <a:rPr lang="en-US" sz="2000" dirty="0" smtClean="0">
                <a:latin typeface="Times New Roman" pitchFamily="18" charset="0"/>
                <a:cs typeface="Times New Roman" pitchFamily="18" charset="0"/>
              </a:rPr>
              <a:t>These  reactions  should  be  viewed  with  caution  when designing  green  syntheses  and,  if  a  viable  alternative  is  not  possible,  attempts  made  either  to recycle or to find a use for the eliminated or substituted product.</a:t>
            </a:r>
          </a:p>
          <a:p>
            <a:pPr algn="just">
              <a:lnSpc>
                <a:spcPct val="160000"/>
              </a:lnSpc>
            </a:pPr>
            <a:r>
              <a:rPr lang="en-US" sz="2000" dirty="0" smtClean="0">
                <a:latin typeface="Times New Roman" pitchFamily="18" charset="0"/>
                <a:cs typeface="Times New Roman" pitchFamily="18" charset="0"/>
              </a:rPr>
              <a:t>The Wittig reaction  is useful  for  forming  carbon–carbon  double  bonds  and  is  widely  used  industrially  in  the manufacture of vitamins and pharmaceuticals. </a:t>
            </a:r>
          </a:p>
          <a:p>
            <a:pPr algn="just">
              <a:lnSpc>
                <a:spcPct val="160000"/>
              </a:lnSpc>
            </a:pPr>
            <a:r>
              <a:rPr lang="en-US" sz="2000" dirty="0">
                <a:latin typeface="Times New Roman" pitchFamily="18" charset="0"/>
                <a:cs typeface="Times New Roman" pitchFamily="18" charset="0"/>
              </a:rPr>
              <a:t>I</a:t>
            </a:r>
            <a:r>
              <a:rPr lang="en-US" sz="2000" dirty="0" smtClean="0">
                <a:latin typeface="Times New Roman" pitchFamily="18" charset="0"/>
                <a:cs typeface="Times New Roman" pitchFamily="18" charset="0"/>
              </a:rPr>
              <a:t>t is an inherently wasteful reaction producing a mole equivalent of phosphine oxide per mole of product.</a:t>
            </a:r>
          </a:p>
          <a:p>
            <a:pPr algn="just">
              <a:lnSpc>
                <a:spcPct val="160000"/>
              </a:lnSpc>
            </a:pPr>
            <a:r>
              <a:rPr lang="en-US" sz="2000" dirty="0" smtClean="0">
                <a:latin typeface="Times New Roman" pitchFamily="18" charset="0"/>
                <a:cs typeface="Times New Roman" pitchFamily="18" charset="0"/>
              </a:rPr>
              <a:t>The  phosphine  oxide  normally  is  converted  to  calcium  phosphate  for  disposal.</a:t>
            </a:r>
          </a:p>
          <a:p>
            <a:pPr algn="just">
              <a:lnSpc>
                <a:spcPct val="160000"/>
              </a:lnSpc>
            </a:pPr>
            <a:r>
              <a:rPr lang="en-US" sz="2000" dirty="0" smtClean="0">
                <a:latin typeface="Times New Roman" pitchFamily="18" charset="0"/>
                <a:cs typeface="Times New Roman" pitchFamily="18" charset="0"/>
              </a:rPr>
              <a:t>It  is  this  0% phosphorus atom efficiency makes the Wittig reaction expensive, as well as environmentally problematic,  and  limits  its  usefulness. </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23202985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381000"/>
          </a:xfrm>
        </p:spPr>
        <p:txBody>
          <a:bodyPr>
            <a:noAutofit/>
          </a:bodyPr>
          <a:lstStyle/>
          <a:p>
            <a:r>
              <a:rPr lang="en-US" sz="2800" b="1" dirty="0" err="1">
                <a:solidFill>
                  <a:srgbClr val="FF0000"/>
                </a:solidFill>
                <a:latin typeface="Segoe Print" pitchFamily="2" charset="0"/>
              </a:rPr>
              <a:t>Cont</a:t>
            </a:r>
            <a:r>
              <a:rPr lang="en-US" sz="2800" b="1" dirty="0">
                <a:solidFill>
                  <a:srgbClr val="FF0000"/>
                </a:solidFill>
                <a:latin typeface="Segoe Print" pitchFamily="2" charset="0"/>
              </a:rPr>
              <a:t>…</a:t>
            </a:r>
            <a:endParaRPr lang="en-US" sz="2800" dirty="0"/>
          </a:p>
        </p:txBody>
      </p:sp>
      <p:sp>
        <p:nvSpPr>
          <p:cNvPr id="4" name="Date Placeholder 3"/>
          <p:cNvSpPr>
            <a:spLocks noGrp="1"/>
          </p:cNvSpPr>
          <p:nvPr>
            <p:ph type="dt" sz="half" idx="10"/>
          </p:nvPr>
        </p:nvSpPr>
        <p:spPr/>
        <p:txBody>
          <a:bodyPr/>
          <a:lstStyle/>
          <a:p>
            <a:fld id="{2EDEB9AB-CD24-4370-9552-8FFC6B0FB2C7}" type="datetime1">
              <a:rPr lang="en-US" smtClean="0"/>
              <a:t>29-Jun-19</a:t>
            </a:fld>
            <a:endParaRPr lang="en-US"/>
          </a:p>
        </p:txBody>
      </p:sp>
      <p:sp>
        <p:nvSpPr>
          <p:cNvPr id="5" name="Footer Placeholder 4"/>
          <p:cNvSpPr>
            <a:spLocks noGrp="1"/>
          </p:cNvSpPr>
          <p:nvPr>
            <p:ph type="ftr" sz="quarter" idx="11"/>
          </p:nvPr>
        </p:nvSpPr>
        <p:spPr/>
        <p:txBody>
          <a:bodyPr/>
          <a:lstStyle/>
          <a:p>
            <a:r>
              <a:rPr lang="en-US" smtClean="0"/>
              <a:t>Envt Ch 4-6</a:t>
            </a:r>
            <a:endParaRPr lang="en-US"/>
          </a:p>
        </p:txBody>
      </p:sp>
      <p:sp>
        <p:nvSpPr>
          <p:cNvPr id="6" name="Slide Number Placeholder 5"/>
          <p:cNvSpPr>
            <a:spLocks noGrp="1"/>
          </p:cNvSpPr>
          <p:nvPr>
            <p:ph type="sldNum" sz="quarter" idx="12"/>
          </p:nvPr>
        </p:nvSpPr>
        <p:spPr/>
        <p:txBody>
          <a:bodyPr/>
          <a:lstStyle/>
          <a:p>
            <a:fld id="{09CA2E6E-5AFB-46F8-A351-B3A68AE108F1}" type="slidenum">
              <a:rPr lang="en-US" smtClean="0"/>
              <a:t>11</a:t>
            </a:fld>
            <a:endParaRPr lang="en-US"/>
          </a:p>
        </p:txBody>
      </p:sp>
      <p:sp>
        <p:nvSpPr>
          <p:cNvPr id="3" name="Content Placeholder 2"/>
          <p:cNvSpPr>
            <a:spLocks noGrp="1"/>
          </p:cNvSpPr>
          <p:nvPr>
            <p:ph sz="quarter" idx="1"/>
          </p:nvPr>
        </p:nvSpPr>
        <p:spPr>
          <a:xfrm>
            <a:off x="152400" y="533400"/>
            <a:ext cx="8763000" cy="6172200"/>
          </a:xfrm>
        </p:spPr>
        <p:txBody>
          <a:bodyPr>
            <a:normAutofit/>
          </a:bodyPr>
          <a:lstStyle/>
          <a:p>
            <a:pPr algn="just">
              <a:lnSpc>
                <a:spcPct val="150000"/>
              </a:lnSpc>
            </a:pPr>
            <a:r>
              <a:rPr lang="en-US" sz="2400" dirty="0" smtClean="0">
                <a:latin typeface="Times New Roman" pitchFamily="18" charset="0"/>
                <a:cs typeface="Times New Roman" pitchFamily="18" charset="0"/>
              </a:rPr>
              <a:t>One </a:t>
            </a:r>
            <a:r>
              <a:rPr lang="en-US" sz="2400" dirty="0">
                <a:latin typeface="Times New Roman" pitchFamily="18" charset="0"/>
                <a:cs typeface="Times New Roman" pitchFamily="18" charset="0"/>
              </a:rPr>
              <a:t>of the  more significant </a:t>
            </a:r>
            <a:r>
              <a:rPr lang="en-US" sz="2400" dirty="0" smtClean="0">
                <a:latin typeface="Times New Roman" pitchFamily="18" charset="0"/>
                <a:cs typeface="Times New Roman" pitchFamily="18" charset="0"/>
              </a:rPr>
              <a:t>results  </a:t>
            </a:r>
            <a:r>
              <a:rPr lang="en-US" sz="2400" dirty="0">
                <a:latin typeface="Times New Roman" pitchFamily="18" charset="0"/>
                <a:cs typeface="Times New Roman" pitchFamily="18" charset="0"/>
              </a:rPr>
              <a:t>of  this  change  is  the  mobilization  of  iron  and  manganese  as   soluble  iron(II)  and </a:t>
            </a:r>
            <a:r>
              <a:rPr lang="en-US" sz="2400" dirty="0" smtClean="0">
                <a:latin typeface="Times New Roman" pitchFamily="18" charset="0"/>
                <a:cs typeface="Times New Roman" pitchFamily="18" charset="0"/>
              </a:rPr>
              <a:t>manganese(II</a:t>
            </a:r>
            <a:r>
              <a:rPr lang="en-US" sz="2400" dirty="0">
                <a:latin typeface="Times New Roman" pitchFamily="18" charset="0"/>
                <a:cs typeface="Times New Roman" pitchFamily="18" charset="0"/>
              </a:rPr>
              <a:t>) through reduction of their insoluble higher oxides</a:t>
            </a:r>
            <a:r>
              <a:rPr lang="en-US" sz="2400" dirty="0" smtClean="0">
                <a:latin typeface="Times New Roman" pitchFamily="18" charset="0"/>
                <a:cs typeface="Times New Roman" pitchFamily="18" charset="0"/>
              </a:rPr>
              <a:t>: </a:t>
            </a:r>
          </a:p>
          <a:p>
            <a:pPr algn="just">
              <a:lnSpc>
                <a:spcPct val="150000"/>
              </a:lnSpc>
            </a:pPr>
            <a:endParaRPr lang="en-US" sz="2400" dirty="0">
              <a:latin typeface="Times New Roman" pitchFamily="18" charset="0"/>
              <a:cs typeface="Times New Roman" pitchFamily="18" charset="0"/>
            </a:endParaRPr>
          </a:p>
          <a:p>
            <a:pPr algn="just">
              <a:lnSpc>
                <a:spcPct val="150000"/>
              </a:lnSpc>
            </a:pPr>
            <a:r>
              <a:rPr lang="en-US" sz="2400" dirty="0" smtClean="0">
                <a:latin typeface="Times New Roman" pitchFamily="18" charset="0"/>
                <a:cs typeface="Times New Roman" pitchFamily="18" charset="0"/>
              </a:rPr>
              <a:t>Some </a:t>
            </a:r>
            <a:r>
              <a:rPr lang="en-US" sz="2400" dirty="0">
                <a:latin typeface="Times New Roman" pitchFamily="18" charset="0"/>
                <a:cs typeface="Times New Roman" pitchFamily="18" charset="0"/>
              </a:rPr>
              <a:t>soluble metal ions such as Fe</a:t>
            </a:r>
            <a:r>
              <a:rPr lang="en-US" sz="2400" baseline="30000" dirty="0">
                <a:latin typeface="Times New Roman" pitchFamily="18" charset="0"/>
                <a:cs typeface="Times New Roman" pitchFamily="18" charset="0"/>
              </a:rPr>
              <a:t>2+</a:t>
            </a:r>
            <a:r>
              <a:rPr lang="en-US" sz="2400" dirty="0">
                <a:latin typeface="Times New Roman" pitchFamily="18" charset="0"/>
                <a:cs typeface="Times New Roman" pitchFamily="18" charset="0"/>
              </a:rPr>
              <a:t> and Mn</a:t>
            </a:r>
            <a:r>
              <a:rPr lang="en-US" sz="2400" baseline="30000" dirty="0">
                <a:latin typeface="Times New Roman" pitchFamily="18" charset="0"/>
                <a:cs typeface="Times New Roman" pitchFamily="18" charset="0"/>
              </a:rPr>
              <a:t>2+</a:t>
            </a:r>
            <a:r>
              <a:rPr lang="en-US" sz="2400" dirty="0">
                <a:latin typeface="Times New Roman" pitchFamily="18" charset="0"/>
                <a:cs typeface="Times New Roman" pitchFamily="18" charset="0"/>
              </a:rPr>
              <a:t> are toxic to  plants at high levels. </a:t>
            </a:r>
          </a:p>
          <a:p>
            <a:pPr algn="just">
              <a:lnSpc>
                <a:spcPct val="150000"/>
              </a:lnSpc>
            </a:pPr>
            <a:r>
              <a:rPr lang="en-US" sz="2400" dirty="0">
                <a:latin typeface="Times New Roman" pitchFamily="18" charset="0"/>
                <a:cs typeface="Times New Roman" pitchFamily="18" charset="0"/>
              </a:rPr>
              <a:t>Their oxidation to insoluble oxides  may  cause  formation  of  deposits  of  Fe</a:t>
            </a:r>
            <a:r>
              <a:rPr lang="en-US" sz="2400" baseline="-25000" dirty="0">
                <a:latin typeface="Times New Roman" pitchFamily="18" charset="0"/>
                <a:cs typeface="Times New Roman" pitchFamily="18" charset="0"/>
              </a:rPr>
              <a:t>2</a:t>
            </a:r>
            <a:r>
              <a:rPr lang="en-US" sz="2400" dirty="0">
                <a:latin typeface="Times New Roman" pitchFamily="18" charset="0"/>
                <a:cs typeface="Times New Roman" pitchFamily="18" charset="0"/>
              </a:rPr>
              <a:t>O</a:t>
            </a:r>
            <a:r>
              <a:rPr lang="en-US" sz="2400" baseline="-25000" dirty="0">
                <a:latin typeface="Times New Roman" pitchFamily="18" charset="0"/>
                <a:cs typeface="Times New Roman" pitchFamily="18" charset="0"/>
              </a:rPr>
              <a:t>3</a:t>
            </a:r>
            <a:r>
              <a:rPr lang="en-US" sz="2400" dirty="0">
                <a:latin typeface="Times New Roman" pitchFamily="18" charset="0"/>
                <a:cs typeface="Times New Roman" pitchFamily="18" charset="0"/>
              </a:rPr>
              <a:t>  and  MnO</a:t>
            </a:r>
            <a:r>
              <a:rPr lang="en-US" sz="2400" baseline="-25000" dirty="0">
                <a:latin typeface="Times New Roman" pitchFamily="18" charset="0"/>
                <a:cs typeface="Times New Roman" pitchFamily="18" charset="0"/>
              </a:rPr>
              <a:t>2</a:t>
            </a:r>
            <a:r>
              <a:rPr lang="en-US" sz="2400" dirty="0">
                <a:latin typeface="Times New Roman" pitchFamily="18" charset="0"/>
                <a:cs typeface="Times New Roman" pitchFamily="18" charset="0"/>
              </a:rPr>
              <a:t>,  which  clog  tile  drains  in  fields. </a:t>
            </a:r>
          </a:p>
          <a:p>
            <a:pPr algn="just">
              <a:lnSpc>
                <a:spcPct val="150000"/>
              </a:lnSpc>
            </a:pPr>
            <a:r>
              <a:rPr lang="en-US" sz="2400" dirty="0">
                <a:latin typeface="Times New Roman" pitchFamily="18" charset="0"/>
                <a:cs typeface="Times New Roman" pitchFamily="18" charset="0"/>
              </a:rPr>
              <a:t>Roughly 35% of the volume of typical soil is composed of air-filled pores. </a:t>
            </a:r>
          </a:p>
          <a:p>
            <a:pPr algn="just">
              <a:lnSpc>
                <a:spcPct val="150000"/>
              </a:lnSpc>
            </a:pPr>
            <a:endParaRPr lang="en-US" sz="2400" dirty="0">
              <a:latin typeface="Times New Roman" pitchFamily="18" charset="0"/>
              <a:cs typeface="Times New Roman" pitchFamily="18" charset="0"/>
            </a:endParaRPr>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2286000"/>
            <a:ext cx="32385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87561755"/>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76200"/>
            <a:ext cx="8915400" cy="533400"/>
          </a:xfrm>
        </p:spPr>
        <p:txBody>
          <a:bodyPr>
            <a:noAutofit/>
          </a:bodyPr>
          <a:lstStyle/>
          <a:p>
            <a:pPr algn="just"/>
            <a:r>
              <a:rPr lang="en-US" sz="2400" b="1" dirty="0" smtClean="0">
                <a:solidFill>
                  <a:srgbClr val="00B050"/>
                </a:solidFill>
                <a:latin typeface="Bahnschrift" pitchFamily="34" charset="0"/>
              </a:rPr>
              <a:t>6.3.  Design and Application of Surfactants for Carbon Dioxide;</a:t>
            </a:r>
            <a:endParaRPr lang="en-US" sz="2400" b="1" dirty="0">
              <a:solidFill>
                <a:srgbClr val="00B050"/>
              </a:solidFill>
              <a:latin typeface="Bahnschrift" pitchFamily="34" charset="0"/>
            </a:endParaRPr>
          </a:p>
        </p:txBody>
      </p:sp>
      <p:sp>
        <p:nvSpPr>
          <p:cNvPr id="4" name="Date Placeholder 3"/>
          <p:cNvSpPr>
            <a:spLocks noGrp="1"/>
          </p:cNvSpPr>
          <p:nvPr>
            <p:ph type="dt" sz="half" idx="10"/>
          </p:nvPr>
        </p:nvSpPr>
        <p:spPr/>
        <p:txBody>
          <a:bodyPr/>
          <a:lstStyle/>
          <a:p>
            <a:fld id="{459B9774-FDCE-48DC-8ED5-EBA7C424DB7B}" type="datetime1">
              <a:rPr lang="en-US" smtClean="0"/>
              <a:t>29-Jun-19</a:t>
            </a:fld>
            <a:endParaRPr lang="en-US" dirty="0"/>
          </a:p>
        </p:txBody>
      </p:sp>
      <p:sp>
        <p:nvSpPr>
          <p:cNvPr id="5" name="Footer Placeholder 4"/>
          <p:cNvSpPr>
            <a:spLocks noGrp="1"/>
          </p:cNvSpPr>
          <p:nvPr>
            <p:ph type="ftr" sz="quarter" idx="11"/>
          </p:nvPr>
        </p:nvSpPr>
        <p:spPr/>
        <p:txBody>
          <a:bodyPr/>
          <a:lstStyle/>
          <a:p>
            <a:r>
              <a:rPr lang="en-US" dirty="0" smtClean="0"/>
              <a:t>Environment (H.A)</a:t>
            </a:r>
            <a:endParaRPr lang="en-US" dirty="0"/>
          </a:p>
        </p:txBody>
      </p:sp>
      <p:sp>
        <p:nvSpPr>
          <p:cNvPr id="6" name="Slide Number Placeholder 5"/>
          <p:cNvSpPr>
            <a:spLocks noGrp="1"/>
          </p:cNvSpPr>
          <p:nvPr>
            <p:ph type="sldNum" sz="quarter" idx="12"/>
          </p:nvPr>
        </p:nvSpPr>
        <p:spPr/>
        <p:txBody>
          <a:bodyPr/>
          <a:lstStyle/>
          <a:p>
            <a:fld id="{1D9736CB-D4E6-40D6-A42C-E16195CEC5DB}" type="slidenum">
              <a:rPr lang="en-US" smtClean="0"/>
              <a:t>110</a:t>
            </a:fld>
            <a:endParaRPr lang="en-US" dirty="0"/>
          </a:p>
        </p:txBody>
      </p:sp>
      <p:sp>
        <p:nvSpPr>
          <p:cNvPr id="3" name="Content Placeholder 2"/>
          <p:cNvSpPr>
            <a:spLocks noGrp="1"/>
          </p:cNvSpPr>
          <p:nvPr>
            <p:ph sz="quarter" idx="1"/>
          </p:nvPr>
        </p:nvSpPr>
        <p:spPr>
          <a:xfrm>
            <a:off x="152400" y="609600"/>
            <a:ext cx="8839200" cy="6019800"/>
          </a:xfrm>
        </p:spPr>
        <p:txBody>
          <a:bodyPr>
            <a:normAutofit/>
          </a:bodyPr>
          <a:lstStyle/>
          <a:p>
            <a:pPr marL="0" indent="0">
              <a:lnSpc>
                <a:spcPct val="150000"/>
              </a:lnSpc>
              <a:buNone/>
            </a:pPr>
            <a:r>
              <a:rPr lang="en-US" sz="2400" b="1" dirty="0">
                <a:solidFill>
                  <a:srgbClr val="0070C0"/>
                </a:solidFill>
                <a:latin typeface="Times New Roman" pitchFamily="18" charset="0"/>
                <a:cs typeface="Times New Roman" pitchFamily="18" charset="0"/>
              </a:rPr>
              <a:t>Surfactants</a:t>
            </a:r>
          </a:p>
          <a:p>
            <a:pPr>
              <a:lnSpc>
                <a:spcPct val="150000"/>
              </a:lnSpc>
            </a:pPr>
            <a:r>
              <a:rPr lang="en-US" sz="2400" dirty="0">
                <a:latin typeface="Times New Roman" pitchFamily="18" charset="0"/>
                <a:cs typeface="Times New Roman" pitchFamily="18" charset="0"/>
              </a:rPr>
              <a:t>Surfactants are  molecules  that contain  a polar portion and a  non-polar  portion.  </a:t>
            </a:r>
          </a:p>
          <a:p>
            <a:pPr>
              <a:lnSpc>
                <a:spcPct val="150000"/>
              </a:lnSpc>
            </a:pPr>
            <a:r>
              <a:rPr lang="en-US" sz="2400" dirty="0">
                <a:latin typeface="Times New Roman" pitchFamily="18" charset="0"/>
                <a:cs typeface="Times New Roman" pitchFamily="18" charset="0"/>
              </a:rPr>
              <a:t>A surfactant can interact  with  polar  and  non-  polar  molecules. </a:t>
            </a:r>
          </a:p>
          <a:p>
            <a:pPr>
              <a:lnSpc>
                <a:spcPct val="150000"/>
              </a:lnSpc>
            </a:pPr>
            <a:r>
              <a:rPr lang="en-US" sz="2400" dirty="0">
                <a:latin typeface="Times New Roman" pitchFamily="18" charset="0"/>
                <a:cs typeface="Times New Roman" pitchFamily="18" charset="0"/>
              </a:rPr>
              <a:t>A  surfactant  increases  the  solubility  of  the otherwise  insoluble  substances. </a:t>
            </a:r>
          </a:p>
          <a:p>
            <a:pPr>
              <a:lnSpc>
                <a:spcPct val="150000"/>
              </a:lnSpc>
            </a:pPr>
            <a:r>
              <a:rPr lang="en-US" sz="2400" dirty="0">
                <a:latin typeface="Times New Roman" pitchFamily="18" charset="0"/>
                <a:cs typeface="Times New Roman" pitchFamily="18" charset="0"/>
              </a:rPr>
              <a:t> In  water,  surfactant  molecules  tend  to  cluster  into  a  spherical geometry  non polar ends on the inside of the sphere  polar ends on the outside  these clusters are called micelles.</a:t>
            </a:r>
          </a:p>
          <a:p>
            <a:pPr marL="0" indent="0" algn="just">
              <a:lnSpc>
                <a:spcPct val="150000"/>
              </a:lnSpc>
              <a:buNone/>
            </a:pPr>
            <a:endParaRPr lang="en-US" sz="24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218672838"/>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381000"/>
          </a:xfrm>
        </p:spPr>
        <p:txBody>
          <a:bodyPr>
            <a:noAutofit/>
          </a:bodyPr>
          <a:lstStyle/>
          <a:p>
            <a:r>
              <a:rPr lang="en-US" sz="2800" b="1" dirty="0">
                <a:solidFill>
                  <a:srgbClr val="FF0000"/>
                </a:solidFill>
                <a:latin typeface="Segoe Print" pitchFamily="2" charset="0"/>
              </a:rPr>
              <a:t>Cont…</a:t>
            </a:r>
            <a:endParaRPr lang="en-US" sz="2800" dirty="0"/>
          </a:p>
        </p:txBody>
      </p:sp>
      <p:sp>
        <p:nvSpPr>
          <p:cNvPr id="4" name="Date Placeholder 3"/>
          <p:cNvSpPr>
            <a:spLocks noGrp="1"/>
          </p:cNvSpPr>
          <p:nvPr>
            <p:ph type="dt" sz="half" idx="10"/>
          </p:nvPr>
        </p:nvSpPr>
        <p:spPr/>
        <p:txBody>
          <a:bodyPr/>
          <a:lstStyle/>
          <a:p>
            <a:fld id="{0ADC0148-9649-4434-A59F-FC8BBC83D508}" type="datetime1">
              <a:rPr lang="en-US" smtClean="0"/>
              <a:t>29-Jun-19</a:t>
            </a:fld>
            <a:endParaRPr lang="en-US" dirty="0"/>
          </a:p>
        </p:txBody>
      </p:sp>
      <p:sp>
        <p:nvSpPr>
          <p:cNvPr id="5" name="Footer Placeholder 4"/>
          <p:cNvSpPr>
            <a:spLocks noGrp="1"/>
          </p:cNvSpPr>
          <p:nvPr>
            <p:ph type="ftr" sz="quarter" idx="11"/>
          </p:nvPr>
        </p:nvSpPr>
        <p:spPr/>
        <p:txBody>
          <a:bodyPr/>
          <a:lstStyle/>
          <a:p>
            <a:r>
              <a:rPr lang="en-US" dirty="0" smtClean="0"/>
              <a:t>Environment (H.A)</a:t>
            </a:r>
            <a:endParaRPr lang="en-US" dirty="0"/>
          </a:p>
        </p:txBody>
      </p:sp>
      <p:sp>
        <p:nvSpPr>
          <p:cNvPr id="6" name="Slide Number Placeholder 5"/>
          <p:cNvSpPr>
            <a:spLocks noGrp="1"/>
          </p:cNvSpPr>
          <p:nvPr>
            <p:ph type="sldNum" sz="quarter" idx="12"/>
          </p:nvPr>
        </p:nvSpPr>
        <p:spPr/>
        <p:txBody>
          <a:bodyPr/>
          <a:lstStyle/>
          <a:p>
            <a:fld id="{1D9736CB-D4E6-40D6-A42C-E16195CEC5DB}" type="slidenum">
              <a:rPr lang="en-US" smtClean="0"/>
              <a:t>111</a:t>
            </a:fld>
            <a:endParaRPr lang="en-US" dirty="0"/>
          </a:p>
        </p:txBody>
      </p:sp>
      <p:sp>
        <p:nvSpPr>
          <p:cNvPr id="3" name="Content Placeholder 2"/>
          <p:cNvSpPr>
            <a:spLocks noGrp="1"/>
          </p:cNvSpPr>
          <p:nvPr>
            <p:ph sz="quarter" idx="1"/>
          </p:nvPr>
        </p:nvSpPr>
        <p:spPr>
          <a:xfrm>
            <a:off x="152400" y="457200"/>
            <a:ext cx="8839200" cy="6248400"/>
          </a:xfrm>
        </p:spPr>
        <p:txBody>
          <a:bodyPr>
            <a:normAutofit lnSpcReduction="10000"/>
          </a:bodyPr>
          <a:lstStyle/>
          <a:p>
            <a:pPr marL="0" indent="0" algn="just">
              <a:lnSpc>
                <a:spcPct val="150000"/>
              </a:lnSpc>
              <a:buNone/>
            </a:pPr>
            <a:r>
              <a:rPr lang="en-US" sz="2400" b="1" dirty="0">
                <a:solidFill>
                  <a:srgbClr val="0070C0"/>
                </a:solidFill>
                <a:latin typeface="Times New Roman" pitchFamily="18" charset="0"/>
                <a:cs typeface="Times New Roman" pitchFamily="18" charset="0"/>
              </a:rPr>
              <a:t>A Surfactant for Liquid or Supercritical Fluid CO</a:t>
            </a:r>
            <a:r>
              <a:rPr lang="en-US" sz="2400" b="1" baseline="-25000" dirty="0">
                <a:solidFill>
                  <a:srgbClr val="0070C0"/>
                </a:solidFill>
                <a:latin typeface="Times New Roman" pitchFamily="18" charset="0"/>
                <a:cs typeface="Times New Roman" pitchFamily="18" charset="0"/>
              </a:rPr>
              <a:t>2</a:t>
            </a:r>
          </a:p>
          <a:p>
            <a:pPr algn="just">
              <a:lnSpc>
                <a:spcPct val="150000"/>
              </a:lnSpc>
            </a:pPr>
            <a:r>
              <a:rPr lang="en-US" sz="2400" dirty="0">
                <a:latin typeface="Times New Roman" pitchFamily="18" charset="0"/>
                <a:cs typeface="Times New Roman" pitchFamily="18" charset="0"/>
              </a:rPr>
              <a:t>Surfactants  have  both  CO</a:t>
            </a:r>
            <a:r>
              <a:rPr lang="en-US" sz="2400" baseline="-25000" dirty="0">
                <a:latin typeface="Times New Roman" pitchFamily="18" charset="0"/>
                <a:cs typeface="Times New Roman" pitchFamily="18" charset="0"/>
              </a:rPr>
              <a:t>2</a:t>
            </a:r>
            <a:r>
              <a:rPr lang="en-US" sz="2400" dirty="0">
                <a:latin typeface="Times New Roman" pitchFamily="18" charset="0"/>
                <a:cs typeface="Times New Roman" pitchFamily="18" charset="0"/>
              </a:rPr>
              <a:t>-philic  (CO</a:t>
            </a:r>
            <a:r>
              <a:rPr lang="en-US" sz="2400" baseline="-25000" dirty="0">
                <a:latin typeface="Times New Roman" pitchFamily="18" charset="0"/>
                <a:cs typeface="Times New Roman" pitchFamily="18" charset="0"/>
              </a:rPr>
              <a:t>2</a:t>
            </a:r>
            <a:r>
              <a:rPr lang="en-US" sz="2400" dirty="0">
                <a:latin typeface="Times New Roman" pitchFamily="18" charset="0"/>
                <a:cs typeface="Times New Roman" pitchFamily="18" charset="0"/>
              </a:rPr>
              <a:t>  loving)  and  CO</a:t>
            </a:r>
            <a:r>
              <a:rPr lang="en-US" sz="2400" baseline="-25000" dirty="0">
                <a:latin typeface="Times New Roman" pitchFamily="18" charset="0"/>
                <a:cs typeface="Times New Roman" pitchFamily="18" charset="0"/>
              </a:rPr>
              <a:t>2</a:t>
            </a:r>
            <a:r>
              <a:rPr lang="en-US" sz="2400" dirty="0">
                <a:latin typeface="Times New Roman" pitchFamily="18" charset="0"/>
                <a:cs typeface="Times New Roman" pitchFamily="18" charset="0"/>
              </a:rPr>
              <a:t>–phobic  functionality. </a:t>
            </a:r>
          </a:p>
          <a:p>
            <a:pPr algn="just">
              <a:lnSpc>
                <a:spcPct val="150000"/>
              </a:lnSpc>
            </a:pPr>
            <a:r>
              <a:rPr lang="en-US" sz="2400" dirty="0">
                <a:latin typeface="Times New Roman" pitchFamily="18" charset="0"/>
                <a:cs typeface="Times New Roman" pitchFamily="18" charset="0"/>
              </a:rPr>
              <a:t>Because of  its  low cost, wide availability, and  environmentally and chemically  benign nature,  CO</a:t>
            </a:r>
            <a:r>
              <a:rPr lang="en-US" sz="2400" baseline="-25000" dirty="0">
                <a:latin typeface="Times New Roman" pitchFamily="18" charset="0"/>
                <a:cs typeface="Times New Roman" pitchFamily="18" charset="0"/>
              </a:rPr>
              <a:t>2</a:t>
            </a:r>
            <a:r>
              <a:rPr lang="en-US" sz="2400" dirty="0">
                <a:latin typeface="Times New Roman" pitchFamily="18" charset="0"/>
                <a:cs typeface="Times New Roman" pitchFamily="18" charset="0"/>
              </a:rPr>
              <a:t>  is an attractive solvent alternative  for a wide variety of chemical and  industrial processes.</a:t>
            </a:r>
          </a:p>
          <a:p>
            <a:pPr algn="just">
              <a:lnSpc>
                <a:spcPct val="150000"/>
              </a:lnSpc>
            </a:pPr>
            <a:r>
              <a:rPr lang="en-US" sz="2400" dirty="0">
                <a:latin typeface="Times New Roman" pitchFamily="18" charset="0"/>
                <a:cs typeface="Times New Roman" pitchFamily="18" charset="0"/>
              </a:rPr>
              <a:t>The design  and characterization of surfactants that enhance the solubilizing properties of CO</a:t>
            </a:r>
            <a:r>
              <a:rPr lang="en-US" sz="2400" baseline="-25000" dirty="0">
                <a:latin typeface="Times New Roman" pitchFamily="18" charset="0"/>
                <a:cs typeface="Times New Roman" pitchFamily="18" charset="0"/>
              </a:rPr>
              <a:t>2</a:t>
            </a:r>
            <a:r>
              <a:rPr lang="en-US" sz="2400" dirty="0">
                <a:latin typeface="Times New Roman" pitchFamily="18" charset="0"/>
                <a:cs typeface="Times New Roman" pitchFamily="18" charset="0"/>
              </a:rPr>
              <a:t> is therefore  crucial for its widespread application. </a:t>
            </a:r>
          </a:p>
          <a:p>
            <a:pPr algn="just">
              <a:lnSpc>
                <a:spcPct val="150000"/>
              </a:lnSpc>
            </a:pPr>
            <a:r>
              <a:rPr lang="en-US" sz="2400" dirty="0">
                <a:latin typeface="Times New Roman" pitchFamily="18" charset="0"/>
                <a:cs typeface="Times New Roman" pitchFamily="18" charset="0"/>
              </a:rPr>
              <a:t>Substances that are normally  considered to be gases  take  on  special  properties  when  highly  compressed.</a:t>
            </a:r>
          </a:p>
          <a:p>
            <a:pPr marL="0" indent="0" algn="just">
              <a:lnSpc>
                <a:spcPct val="150000"/>
              </a:lnSpc>
              <a:buNone/>
            </a:pP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2973581512"/>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457200"/>
          </a:xfrm>
        </p:spPr>
        <p:txBody>
          <a:bodyPr>
            <a:noAutofit/>
          </a:bodyPr>
          <a:lstStyle/>
          <a:p>
            <a:r>
              <a:rPr lang="en-US" sz="2800" b="1" dirty="0">
                <a:solidFill>
                  <a:srgbClr val="FF0000"/>
                </a:solidFill>
                <a:latin typeface="Segoe Print" pitchFamily="2" charset="0"/>
              </a:rPr>
              <a:t>Cont…</a:t>
            </a:r>
            <a:endParaRPr lang="en-US" sz="2800" dirty="0"/>
          </a:p>
        </p:txBody>
      </p:sp>
      <p:sp>
        <p:nvSpPr>
          <p:cNvPr id="4" name="Date Placeholder 3"/>
          <p:cNvSpPr>
            <a:spLocks noGrp="1"/>
          </p:cNvSpPr>
          <p:nvPr>
            <p:ph type="dt" sz="half" idx="10"/>
          </p:nvPr>
        </p:nvSpPr>
        <p:spPr/>
        <p:txBody>
          <a:bodyPr/>
          <a:lstStyle/>
          <a:p>
            <a:fld id="{35879FAA-15C1-4FE9-8AA9-DD8AB28491E5}" type="datetime1">
              <a:rPr lang="en-US" smtClean="0"/>
              <a:t>29-Jun-19</a:t>
            </a:fld>
            <a:endParaRPr lang="en-US" dirty="0"/>
          </a:p>
        </p:txBody>
      </p:sp>
      <p:sp>
        <p:nvSpPr>
          <p:cNvPr id="5" name="Footer Placeholder 4"/>
          <p:cNvSpPr>
            <a:spLocks noGrp="1"/>
          </p:cNvSpPr>
          <p:nvPr>
            <p:ph type="ftr" sz="quarter" idx="11"/>
          </p:nvPr>
        </p:nvSpPr>
        <p:spPr/>
        <p:txBody>
          <a:bodyPr/>
          <a:lstStyle/>
          <a:p>
            <a:r>
              <a:rPr lang="en-US" dirty="0" smtClean="0"/>
              <a:t>Environment (H.A)</a:t>
            </a:r>
            <a:endParaRPr lang="en-US" dirty="0"/>
          </a:p>
        </p:txBody>
      </p:sp>
      <p:sp>
        <p:nvSpPr>
          <p:cNvPr id="6" name="Slide Number Placeholder 5"/>
          <p:cNvSpPr>
            <a:spLocks noGrp="1"/>
          </p:cNvSpPr>
          <p:nvPr>
            <p:ph type="sldNum" sz="quarter" idx="12"/>
          </p:nvPr>
        </p:nvSpPr>
        <p:spPr/>
        <p:txBody>
          <a:bodyPr/>
          <a:lstStyle/>
          <a:p>
            <a:fld id="{1D9736CB-D4E6-40D6-A42C-E16195CEC5DB}" type="slidenum">
              <a:rPr lang="en-US" smtClean="0"/>
              <a:t>112</a:t>
            </a:fld>
            <a:endParaRPr lang="en-US" dirty="0"/>
          </a:p>
        </p:txBody>
      </p:sp>
      <p:sp>
        <p:nvSpPr>
          <p:cNvPr id="3" name="Content Placeholder 2"/>
          <p:cNvSpPr>
            <a:spLocks noGrp="1"/>
          </p:cNvSpPr>
          <p:nvPr>
            <p:ph sz="quarter" idx="1"/>
          </p:nvPr>
        </p:nvSpPr>
        <p:spPr>
          <a:xfrm>
            <a:off x="152400" y="609600"/>
            <a:ext cx="8763000" cy="6096000"/>
          </a:xfrm>
        </p:spPr>
        <p:txBody>
          <a:bodyPr>
            <a:normAutofit/>
          </a:bodyPr>
          <a:lstStyle/>
          <a:p>
            <a:pPr algn="just">
              <a:lnSpc>
                <a:spcPct val="150000"/>
              </a:lnSpc>
            </a:pPr>
            <a:r>
              <a:rPr lang="en-US" sz="2400" dirty="0" smtClean="0">
                <a:latin typeface="Times New Roman" pitchFamily="18" charset="0"/>
                <a:cs typeface="Times New Roman" pitchFamily="18" charset="0"/>
              </a:rPr>
              <a:t>The  most  widely  studied  supercritical  fluid  is  that formed by CO</a:t>
            </a:r>
            <a:r>
              <a:rPr lang="en-US" sz="2400" baseline="-25000"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  for which Tc = 31.1 </a:t>
            </a:r>
            <a:r>
              <a:rPr lang="en-US" sz="2400" baseline="30000" dirty="0" smtClean="0">
                <a:latin typeface="Times New Roman" pitchFamily="18" charset="0"/>
                <a:cs typeface="Times New Roman" pitchFamily="18" charset="0"/>
              </a:rPr>
              <a:t>o</a:t>
            </a:r>
            <a:r>
              <a:rPr lang="en-US" sz="2400" dirty="0" smtClean="0">
                <a:latin typeface="Times New Roman" pitchFamily="18" charset="0"/>
                <a:cs typeface="Times New Roman" pitchFamily="18" charset="0"/>
              </a:rPr>
              <a:t>c and Pc = 73.8atm.</a:t>
            </a:r>
          </a:p>
          <a:p>
            <a:pPr algn="just">
              <a:lnSpc>
                <a:spcPct val="150000"/>
              </a:lnSpc>
            </a:pPr>
            <a:r>
              <a:rPr lang="en-US" sz="2400" dirty="0">
                <a:latin typeface="Times New Roman" pitchFamily="18" charset="0"/>
                <a:cs typeface="Times New Roman" pitchFamily="18" charset="0"/>
              </a:rPr>
              <a:t>An  important  characteristic  of  supercritical  fluids  is  their  much  lower  viscosities  than  the conventional  liquids;  that  of  supercritical  CO</a:t>
            </a:r>
            <a:r>
              <a:rPr lang="en-US" sz="2400" baseline="-25000" dirty="0">
                <a:latin typeface="Times New Roman" pitchFamily="18" charset="0"/>
                <a:cs typeface="Times New Roman" pitchFamily="18" charset="0"/>
              </a:rPr>
              <a:t>2</a:t>
            </a:r>
            <a:r>
              <a:rPr lang="en-US" sz="2400" dirty="0">
                <a:latin typeface="Times New Roman" pitchFamily="18" charset="0"/>
                <a:cs typeface="Times New Roman" pitchFamily="18" charset="0"/>
              </a:rPr>
              <a:t>  is  only  about  1/30  the  viscosity  of  liquids normally  used  as  solvents.</a:t>
            </a:r>
          </a:p>
          <a:p>
            <a:pPr algn="just">
              <a:lnSpc>
                <a:spcPct val="150000"/>
              </a:lnSpc>
            </a:pPr>
            <a:r>
              <a:rPr lang="en-US" sz="2400" dirty="0">
                <a:latin typeface="Times New Roman" pitchFamily="18" charset="0"/>
                <a:cs typeface="Times New Roman" pitchFamily="18" charset="0"/>
              </a:rPr>
              <a:t>  This  allows  solutes  </a:t>
            </a:r>
            <a:r>
              <a:rPr lang="en-US" sz="2400" dirty="0" smtClean="0">
                <a:latin typeface="Times New Roman" pitchFamily="18" charset="0"/>
                <a:cs typeface="Times New Roman" pitchFamily="18" charset="0"/>
              </a:rPr>
              <a:t>to  </a:t>
            </a:r>
            <a:r>
              <a:rPr lang="en-US" sz="2400" dirty="0">
                <a:latin typeface="Times New Roman" pitchFamily="18" charset="0"/>
                <a:cs typeface="Times New Roman" pitchFamily="18" charset="0"/>
              </a:rPr>
              <a:t>diffuse  much  more  readily  in  supercritical </a:t>
            </a:r>
            <a:r>
              <a:rPr lang="en-US" sz="2400" dirty="0" smtClean="0">
                <a:latin typeface="Times New Roman" pitchFamily="18" charset="0"/>
                <a:cs typeface="Times New Roman" pitchFamily="18" charset="0"/>
              </a:rPr>
              <a:t>fluids</a:t>
            </a:r>
            <a:r>
              <a:rPr lang="en-US" sz="2400" dirty="0">
                <a:latin typeface="Times New Roman" pitchFamily="18" charset="0"/>
                <a:cs typeface="Times New Roman" pitchFamily="18" charset="0"/>
              </a:rPr>
              <a:t>, thus enabling them to react much faster.</a:t>
            </a:r>
          </a:p>
          <a:p>
            <a:pPr algn="just">
              <a:lnSpc>
                <a:spcPct val="150000"/>
              </a:lnSpc>
            </a:pPr>
            <a:endParaRPr lang="en-US" sz="2400" baseline="-250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23600467"/>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457200"/>
          </a:xfrm>
        </p:spPr>
        <p:txBody>
          <a:bodyPr>
            <a:noAutofit/>
          </a:bodyPr>
          <a:lstStyle/>
          <a:p>
            <a:r>
              <a:rPr lang="en-US" sz="2800" b="1" dirty="0">
                <a:solidFill>
                  <a:srgbClr val="FF0000"/>
                </a:solidFill>
                <a:latin typeface="Segoe Print" pitchFamily="2" charset="0"/>
              </a:rPr>
              <a:t>Cont…</a:t>
            </a:r>
            <a:endParaRPr lang="en-US" sz="2800" dirty="0"/>
          </a:p>
        </p:txBody>
      </p:sp>
      <p:sp>
        <p:nvSpPr>
          <p:cNvPr id="4" name="Date Placeholder 3"/>
          <p:cNvSpPr>
            <a:spLocks noGrp="1"/>
          </p:cNvSpPr>
          <p:nvPr>
            <p:ph type="dt" sz="half" idx="10"/>
          </p:nvPr>
        </p:nvSpPr>
        <p:spPr/>
        <p:txBody>
          <a:bodyPr/>
          <a:lstStyle/>
          <a:p>
            <a:fld id="{9280D78D-FCA6-4224-9AD4-FE01BAEA49F7}" type="datetime1">
              <a:rPr lang="en-US" smtClean="0"/>
              <a:t>29-Jun-19</a:t>
            </a:fld>
            <a:endParaRPr lang="en-US" dirty="0"/>
          </a:p>
        </p:txBody>
      </p:sp>
      <p:sp>
        <p:nvSpPr>
          <p:cNvPr id="5" name="Footer Placeholder 4"/>
          <p:cNvSpPr>
            <a:spLocks noGrp="1"/>
          </p:cNvSpPr>
          <p:nvPr>
            <p:ph type="ftr" sz="quarter" idx="11"/>
          </p:nvPr>
        </p:nvSpPr>
        <p:spPr/>
        <p:txBody>
          <a:bodyPr/>
          <a:lstStyle/>
          <a:p>
            <a:r>
              <a:rPr lang="en-US" dirty="0" smtClean="0"/>
              <a:t>Environment (H.A)</a:t>
            </a:r>
            <a:endParaRPr lang="en-US" dirty="0"/>
          </a:p>
        </p:txBody>
      </p:sp>
      <p:sp>
        <p:nvSpPr>
          <p:cNvPr id="6" name="Slide Number Placeholder 5"/>
          <p:cNvSpPr>
            <a:spLocks noGrp="1"/>
          </p:cNvSpPr>
          <p:nvPr>
            <p:ph type="sldNum" sz="quarter" idx="12"/>
          </p:nvPr>
        </p:nvSpPr>
        <p:spPr/>
        <p:txBody>
          <a:bodyPr/>
          <a:lstStyle/>
          <a:p>
            <a:fld id="{1D9736CB-D4E6-40D6-A42C-E16195CEC5DB}" type="slidenum">
              <a:rPr lang="en-US" smtClean="0"/>
              <a:t>113</a:t>
            </a:fld>
            <a:endParaRPr lang="en-US" dirty="0"/>
          </a:p>
        </p:txBody>
      </p:sp>
      <p:sp>
        <p:nvSpPr>
          <p:cNvPr id="3" name="Content Placeholder 2"/>
          <p:cNvSpPr>
            <a:spLocks noGrp="1"/>
          </p:cNvSpPr>
          <p:nvPr>
            <p:ph sz="quarter" idx="1"/>
          </p:nvPr>
        </p:nvSpPr>
        <p:spPr>
          <a:xfrm>
            <a:off x="152400" y="533400"/>
            <a:ext cx="8839200" cy="6172200"/>
          </a:xfrm>
        </p:spPr>
        <p:txBody>
          <a:bodyPr>
            <a:normAutofit/>
          </a:bodyPr>
          <a:lstStyle/>
          <a:p>
            <a:pPr algn="just">
              <a:lnSpc>
                <a:spcPct val="150000"/>
              </a:lnSpc>
            </a:pPr>
            <a:r>
              <a:rPr lang="en-US" sz="2400" dirty="0">
                <a:latin typeface="Times New Roman" pitchFamily="18" charset="0"/>
                <a:cs typeface="Times New Roman" pitchFamily="18" charset="0"/>
              </a:rPr>
              <a:t> A major advantage of supercritical  fluid  CO</a:t>
            </a:r>
            <a:r>
              <a:rPr lang="en-US" sz="2400" baseline="-25000" dirty="0">
                <a:latin typeface="Times New Roman" pitchFamily="18" charset="0"/>
                <a:cs typeface="Times New Roman" pitchFamily="18" charset="0"/>
              </a:rPr>
              <a:t>2</a:t>
            </a:r>
            <a:r>
              <a:rPr lang="en-US" sz="2400" dirty="0">
                <a:latin typeface="Times New Roman" pitchFamily="18" charset="0"/>
                <a:cs typeface="Times New Roman" pitchFamily="18" charset="0"/>
              </a:rPr>
              <a:t>  in some applications  is that  it  is readily evaporated from  solutes  by  releasing pressure. </a:t>
            </a:r>
          </a:p>
          <a:p>
            <a:pPr algn="just">
              <a:lnSpc>
                <a:spcPct val="150000"/>
              </a:lnSpc>
            </a:pPr>
            <a:r>
              <a:rPr lang="en-US" sz="2400" dirty="0" smtClean="0">
                <a:latin typeface="Times New Roman" pitchFamily="18" charset="0"/>
                <a:cs typeface="Times New Roman" pitchFamily="18" charset="0"/>
              </a:rPr>
              <a:t>With the appropriate apparatus, the released CO</a:t>
            </a:r>
            <a:r>
              <a:rPr lang="en-US" sz="2400" baseline="-25000"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  can be re-compressed back to a supercritical  state for recycling. </a:t>
            </a:r>
          </a:p>
          <a:p>
            <a:pPr algn="just">
              <a:lnSpc>
                <a:spcPct val="150000"/>
              </a:lnSpc>
            </a:pPr>
            <a:r>
              <a:rPr lang="en-US" sz="2400" dirty="0" smtClean="0">
                <a:latin typeface="Times New Roman" pitchFamily="18" charset="0"/>
                <a:cs typeface="Times New Roman" pitchFamily="18" charset="0"/>
              </a:rPr>
              <a:t>A further advantage of supercritical fluid CO</a:t>
            </a:r>
            <a:r>
              <a:rPr lang="en-US" sz="2400" baseline="-25000"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  as a solvent is its ability to dissolve  gases enhanced by the very high pressure.</a:t>
            </a:r>
          </a:p>
          <a:p>
            <a:pPr algn="just">
              <a:lnSpc>
                <a:spcPct val="150000"/>
              </a:lnSpc>
            </a:pPr>
            <a:r>
              <a:rPr lang="en-US" sz="2400" dirty="0">
                <a:latin typeface="Times New Roman" pitchFamily="18" charset="0"/>
                <a:cs typeface="Times New Roman" pitchFamily="18" charset="0"/>
              </a:rPr>
              <a:t>Several   laboratories  have  demonstrated  progress   in  the   micellization   of  aqueous  and  polar materials  in   many   dense  Supercritical   fluids   including   alkanes,   chlorofluorocarbons, hydrofluorocarbons, and CO</a:t>
            </a:r>
            <a:r>
              <a:rPr lang="en-US" sz="2400" baseline="-25000" dirty="0">
                <a:latin typeface="Times New Roman" pitchFamily="18" charset="0"/>
                <a:cs typeface="Times New Roman" pitchFamily="18" charset="0"/>
              </a:rPr>
              <a:t>2</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a:t>
            </a:r>
            <a:endParaRPr lang="en-US" sz="2400" dirty="0">
              <a:latin typeface="Times New Roman" pitchFamily="18" charset="0"/>
              <a:cs typeface="Times New Roman" pitchFamily="18" charset="0"/>
            </a:endParaRPr>
          </a:p>
          <a:p>
            <a:pPr algn="just">
              <a:lnSpc>
                <a:spcPct val="150000"/>
              </a:lnSpc>
            </a:pP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2584330040"/>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457200"/>
          </a:xfrm>
        </p:spPr>
        <p:txBody>
          <a:bodyPr>
            <a:noAutofit/>
          </a:bodyPr>
          <a:lstStyle/>
          <a:p>
            <a:r>
              <a:rPr lang="en-US" sz="2800" b="1" dirty="0">
                <a:solidFill>
                  <a:srgbClr val="FF0000"/>
                </a:solidFill>
                <a:latin typeface="Segoe Print" pitchFamily="2" charset="0"/>
              </a:rPr>
              <a:t>Cont…</a:t>
            </a:r>
            <a:endParaRPr lang="en-US" sz="2800" dirty="0"/>
          </a:p>
        </p:txBody>
      </p:sp>
      <p:sp>
        <p:nvSpPr>
          <p:cNvPr id="4" name="Date Placeholder 3"/>
          <p:cNvSpPr>
            <a:spLocks noGrp="1"/>
          </p:cNvSpPr>
          <p:nvPr>
            <p:ph type="dt" sz="half" idx="10"/>
          </p:nvPr>
        </p:nvSpPr>
        <p:spPr/>
        <p:txBody>
          <a:bodyPr/>
          <a:lstStyle/>
          <a:p>
            <a:fld id="{2429086C-7385-4CAF-9110-A6414BC978A8}" type="datetime1">
              <a:rPr lang="en-US" smtClean="0"/>
              <a:t>29-Jun-19</a:t>
            </a:fld>
            <a:endParaRPr lang="en-US" dirty="0"/>
          </a:p>
        </p:txBody>
      </p:sp>
      <p:sp>
        <p:nvSpPr>
          <p:cNvPr id="5" name="Footer Placeholder 4"/>
          <p:cNvSpPr>
            <a:spLocks noGrp="1"/>
          </p:cNvSpPr>
          <p:nvPr>
            <p:ph type="ftr" sz="quarter" idx="11"/>
          </p:nvPr>
        </p:nvSpPr>
        <p:spPr/>
        <p:txBody>
          <a:bodyPr/>
          <a:lstStyle/>
          <a:p>
            <a:r>
              <a:rPr lang="en-US" dirty="0" smtClean="0"/>
              <a:t>Environment (H.A)</a:t>
            </a:r>
            <a:endParaRPr lang="en-US" dirty="0"/>
          </a:p>
        </p:txBody>
      </p:sp>
      <p:sp>
        <p:nvSpPr>
          <p:cNvPr id="6" name="Slide Number Placeholder 5"/>
          <p:cNvSpPr>
            <a:spLocks noGrp="1"/>
          </p:cNvSpPr>
          <p:nvPr>
            <p:ph type="sldNum" sz="quarter" idx="12"/>
          </p:nvPr>
        </p:nvSpPr>
        <p:spPr/>
        <p:txBody>
          <a:bodyPr/>
          <a:lstStyle/>
          <a:p>
            <a:fld id="{1D9736CB-D4E6-40D6-A42C-E16195CEC5DB}" type="slidenum">
              <a:rPr lang="en-US" smtClean="0"/>
              <a:t>114</a:t>
            </a:fld>
            <a:endParaRPr lang="en-US" dirty="0"/>
          </a:p>
        </p:txBody>
      </p:sp>
      <p:sp>
        <p:nvSpPr>
          <p:cNvPr id="3" name="Content Placeholder 2"/>
          <p:cNvSpPr>
            <a:spLocks noGrp="1"/>
          </p:cNvSpPr>
          <p:nvPr>
            <p:ph sz="quarter" idx="1"/>
          </p:nvPr>
        </p:nvSpPr>
        <p:spPr>
          <a:xfrm>
            <a:off x="152400" y="609600"/>
            <a:ext cx="8763000" cy="6096000"/>
          </a:xfrm>
        </p:spPr>
        <p:txBody>
          <a:bodyPr>
            <a:normAutofit lnSpcReduction="10000"/>
          </a:bodyPr>
          <a:lstStyle/>
          <a:p>
            <a:pPr algn="just">
              <a:lnSpc>
                <a:spcPct val="150000"/>
              </a:lnSpc>
            </a:pPr>
            <a:r>
              <a:rPr lang="en-US" sz="2400" dirty="0" smtClean="0">
                <a:latin typeface="Times New Roman" pitchFamily="18" charset="0"/>
                <a:cs typeface="Times New Roman" pitchFamily="18" charset="0"/>
              </a:rPr>
              <a:t>Supercritical CO</a:t>
            </a:r>
            <a:r>
              <a:rPr lang="en-US" sz="2400" baseline="-25000"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  (scCO</a:t>
            </a:r>
            <a:r>
              <a:rPr lang="en-US" sz="2400" baseline="-25000"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 fluid having reversed  micelles with encapsulated   aqueous   cores,   in  other   words,   water-in-scCO</a:t>
            </a:r>
            <a:r>
              <a:rPr lang="en-US" sz="2400" baseline="-25000"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  (W/scCO</a:t>
            </a:r>
            <a:r>
              <a:rPr lang="en-US" sz="2400" baseline="-25000"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 microemulsion, is expected   to behave as a universal  solvent, since such an organized fluid has an attractive characteristics of scCO</a:t>
            </a:r>
            <a:r>
              <a:rPr lang="en-US" sz="2400" baseline="-25000"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  as well as a  solvating properties of bulk water.</a:t>
            </a:r>
          </a:p>
          <a:p>
            <a:pPr algn="just">
              <a:lnSpc>
                <a:spcPct val="150000"/>
              </a:lnSpc>
              <a:buFont typeface="Wingdings" pitchFamily="2" charset="2"/>
              <a:buChar char="Ø"/>
            </a:pPr>
            <a:r>
              <a:rPr lang="en-US" sz="2400" dirty="0">
                <a:latin typeface="Times New Roman" pitchFamily="18" charset="0"/>
                <a:cs typeface="Times New Roman" pitchFamily="18" charset="0"/>
              </a:rPr>
              <a:t>A promising lead for  the  design of highly effective surfactants for CO</a:t>
            </a:r>
            <a:r>
              <a:rPr lang="en-US" sz="2400" baseline="-25000" dirty="0">
                <a:latin typeface="Times New Roman" pitchFamily="18" charset="0"/>
                <a:cs typeface="Times New Roman" pitchFamily="18" charset="0"/>
              </a:rPr>
              <a:t>2</a:t>
            </a:r>
            <a:r>
              <a:rPr lang="en-US" sz="2400" dirty="0">
                <a:latin typeface="Times New Roman" pitchFamily="18" charset="0"/>
                <a:cs typeface="Times New Roman" pitchFamily="18" charset="0"/>
              </a:rPr>
              <a:t>  arose out of two related discoveries:</a:t>
            </a:r>
          </a:p>
          <a:p>
            <a:pPr lvl="2" algn="just">
              <a:lnSpc>
                <a:spcPct val="150000"/>
              </a:lnSpc>
              <a:buFont typeface="Wingdings" pitchFamily="2" charset="2"/>
              <a:buChar char="ü"/>
            </a:pPr>
            <a:r>
              <a:rPr lang="en-US" dirty="0">
                <a:latin typeface="Times New Roman" pitchFamily="18" charset="0"/>
                <a:cs typeface="Times New Roman" pitchFamily="18" charset="0"/>
              </a:rPr>
              <a:t>CO</a:t>
            </a:r>
            <a:r>
              <a:rPr lang="en-US" baseline="-25000" dirty="0">
                <a:latin typeface="Times New Roman" pitchFamily="18" charset="0"/>
                <a:cs typeface="Times New Roman" pitchFamily="18" charset="0"/>
              </a:rPr>
              <a:t>2</a:t>
            </a:r>
            <a:r>
              <a:rPr lang="en-US" dirty="0">
                <a:latin typeface="Times New Roman" pitchFamily="18" charset="0"/>
                <a:cs typeface="Times New Roman" pitchFamily="18" charset="0"/>
              </a:rPr>
              <a:t> is thermodynamically a good solvent for fluorinated acrylate polymers and</a:t>
            </a:r>
          </a:p>
          <a:p>
            <a:pPr lvl="2" algn="just">
              <a:lnSpc>
                <a:spcPct val="150000"/>
              </a:lnSpc>
              <a:buFont typeface="Wingdings" pitchFamily="2" charset="2"/>
              <a:buChar char="ü"/>
            </a:pPr>
            <a:r>
              <a:rPr lang="en-US" dirty="0">
                <a:latin typeface="Times New Roman" pitchFamily="18" charset="0"/>
                <a:cs typeface="Times New Roman" pitchFamily="18" charset="0"/>
              </a:rPr>
              <a:t>These same polymers could be synthesized under homogeneous conditions in CO</a:t>
            </a:r>
            <a:r>
              <a:rPr lang="en-US" baseline="-25000" dirty="0">
                <a:latin typeface="Times New Roman" pitchFamily="18" charset="0"/>
                <a:cs typeface="Times New Roman" pitchFamily="18" charset="0"/>
              </a:rPr>
              <a:t>2</a:t>
            </a:r>
            <a:r>
              <a:rPr lang="en-US" dirty="0">
                <a:latin typeface="Times New Roman" pitchFamily="18" charset="0"/>
                <a:cs typeface="Times New Roman" pitchFamily="18" charset="0"/>
              </a:rPr>
              <a:t>.</a:t>
            </a:r>
          </a:p>
          <a:p>
            <a:pPr algn="just">
              <a:lnSpc>
                <a:spcPct val="150000"/>
              </a:lnSpc>
            </a:pP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2777865067"/>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381000"/>
          </a:xfrm>
        </p:spPr>
        <p:txBody>
          <a:bodyPr>
            <a:noAutofit/>
          </a:bodyPr>
          <a:lstStyle/>
          <a:p>
            <a:r>
              <a:rPr lang="en-US" sz="2800" b="1" dirty="0">
                <a:solidFill>
                  <a:srgbClr val="FF0000"/>
                </a:solidFill>
                <a:latin typeface="Segoe Print" pitchFamily="2" charset="0"/>
              </a:rPr>
              <a:t>Cont…</a:t>
            </a:r>
            <a:endParaRPr lang="en-US" sz="2800" dirty="0"/>
          </a:p>
        </p:txBody>
      </p:sp>
      <p:sp>
        <p:nvSpPr>
          <p:cNvPr id="4" name="Date Placeholder 3"/>
          <p:cNvSpPr>
            <a:spLocks noGrp="1"/>
          </p:cNvSpPr>
          <p:nvPr>
            <p:ph type="dt" sz="half" idx="10"/>
          </p:nvPr>
        </p:nvSpPr>
        <p:spPr/>
        <p:txBody>
          <a:bodyPr/>
          <a:lstStyle/>
          <a:p>
            <a:fld id="{9A0DAF0B-933D-46A1-9C2E-6D2D86B0B9CD}" type="datetime1">
              <a:rPr lang="en-US" smtClean="0"/>
              <a:t>29-Jun-19</a:t>
            </a:fld>
            <a:endParaRPr lang="en-US" dirty="0"/>
          </a:p>
        </p:txBody>
      </p:sp>
      <p:sp>
        <p:nvSpPr>
          <p:cNvPr id="5" name="Footer Placeholder 4"/>
          <p:cNvSpPr>
            <a:spLocks noGrp="1"/>
          </p:cNvSpPr>
          <p:nvPr>
            <p:ph type="ftr" sz="quarter" idx="11"/>
          </p:nvPr>
        </p:nvSpPr>
        <p:spPr/>
        <p:txBody>
          <a:bodyPr/>
          <a:lstStyle/>
          <a:p>
            <a:r>
              <a:rPr lang="en-US" dirty="0" smtClean="0"/>
              <a:t>Environment (H.A)</a:t>
            </a:r>
            <a:endParaRPr lang="en-US" dirty="0"/>
          </a:p>
        </p:txBody>
      </p:sp>
      <p:sp>
        <p:nvSpPr>
          <p:cNvPr id="6" name="Slide Number Placeholder 5"/>
          <p:cNvSpPr>
            <a:spLocks noGrp="1"/>
          </p:cNvSpPr>
          <p:nvPr>
            <p:ph type="sldNum" sz="quarter" idx="12"/>
          </p:nvPr>
        </p:nvSpPr>
        <p:spPr/>
        <p:txBody>
          <a:bodyPr/>
          <a:lstStyle/>
          <a:p>
            <a:fld id="{1D9736CB-D4E6-40D6-A42C-E16195CEC5DB}" type="slidenum">
              <a:rPr lang="en-US" smtClean="0"/>
              <a:t>115</a:t>
            </a:fld>
            <a:endParaRPr lang="en-US" dirty="0"/>
          </a:p>
        </p:txBody>
      </p:sp>
      <p:sp>
        <p:nvSpPr>
          <p:cNvPr id="3" name="Content Placeholder 2"/>
          <p:cNvSpPr>
            <a:spLocks noGrp="1"/>
          </p:cNvSpPr>
          <p:nvPr>
            <p:ph sz="quarter" idx="1"/>
          </p:nvPr>
        </p:nvSpPr>
        <p:spPr>
          <a:xfrm>
            <a:off x="228600" y="457200"/>
            <a:ext cx="8763000" cy="6172200"/>
          </a:xfrm>
        </p:spPr>
        <p:txBody>
          <a:bodyPr>
            <a:normAutofit/>
          </a:bodyPr>
          <a:lstStyle/>
          <a:p>
            <a:pPr marL="0" indent="0" algn="just">
              <a:lnSpc>
                <a:spcPct val="150000"/>
              </a:lnSpc>
              <a:buNone/>
            </a:pPr>
            <a:r>
              <a:rPr lang="en-US" sz="2400" b="1" dirty="0" smtClean="0">
                <a:solidFill>
                  <a:srgbClr val="0070C0"/>
                </a:solidFill>
                <a:latin typeface="Times New Roman" pitchFamily="18" charset="0"/>
                <a:cs typeface="Times New Roman" pitchFamily="18" charset="0"/>
              </a:rPr>
              <a:t>Solubility </a:t>
            </a:r>
            <a:r>
              <a:rPr lang="en-US" sz="2400" b="1" dirty="0">
                <a:solidFill>
                  <a:srgbClr val="0070C0"/>
                </a:solidFill>
                <a:latin typeface="Times New Roman" pitchFamily="18" charset="0"/>
                <a:cs typeface="Times New Roman" pitchFamily="18" charset="0"/>
              </a:rPr>
              <a:t>of Substances in CO</a:t>
            </a:r>
            <a:r>
              <a:rPr lang="en-US" sz="2400" b="1" baseline="-25000" dirty="0">
                <a:solidFill>
                  <a:srgbClr val="0070C0"/>
                </a:solidFill>
                <a:latin typeface="Times New Roman" pitchFamily="18" charset="0"/>
                <a:cs typeface="Times New Roman" pitchFamily="18" charset="0"/>
              </a:rPr>
              <a:t>2</a:t>
            </a:r>
          </a:p>
          <a:p>
            <a:pPr algn="just">
              <a:lnSpc>
                <a:spcPct val="150000"/>
              </a:lnSpc>
            </a:pPr>
            <a:r>
              <a:rPr lang="en-US" sz="2400" dirty="0">
                <a:latin typeface="Times New Roman" pitchFamily="18" charset="0"/>
                <a:cs typeface="Times New Roman" pitchFamily="18" charset="0"/>
              </a:rPr>
              <a:t>Carbon  dioxide  a  nonpolar  molecule  since  the  dipoles  of  the  two  bonds  cancels  one  another.</a:t>
            </a:r>
          </a:p>
          <a:p>
            <a:pPr algn="just">
              <a:lnSpc>
                <a:spcPct val="150000"/>
              </a:lnSpc>
            </a:pPr>
            <a:r>
              <a:rPr lang="en-US" sz="2400" dirty="0">
                <a:latin typeface="Times New Roman" pitchFamily="18" charset="0"/>
                <a:cs typeface="Times New Roman" pitchFamily="18" charset="0"/>
              </a:rPr>
              <a:t>Carbon  dioxide  will  dissolve  smaller  non  polar  molecules  hydrocarbons  having  less  than  20 carbon  atoms  other  organic  molecules  such  as  aldehydes,  esters,  and  ketones.</a:t>
            </a:r>
          </a:p>
          <a:p>
            <a:pPr algn="just">
              <a:lnSpc>
                <a:spcPct val="150000"/>
              </a:lnSpc>
            </a:pPr>
            <a:r>
              <a:rPr lang="en-US" sz="2400" dirty="0">
                <a:latin typeface="Times New Roman" pitchFamily="18" charset="0"/>
                <a:cs typeface="Times New Roman" pitchFamily="18" charset="0"/>
              </a:rPr>
              <a:t>  But  it  will  not dissolve larger molecules such as oils, waxes, grease, polymers, and proteins, or polar </a:t>
            </a:r>
            <a:r>
              <a:rPr lang="en-US" sz="2400" dirty="0" smtClean="0">
                <a:latin typeface="Times New Roman" pitchFamily="18" charset="0"/>
                <a:cs typeface="Times New Roman" pitchFamily="18" charset="0"/>
              </a:rPr>
              <a:t>molecules.</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3662846133"/>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763000" cy="762000"/>
          </a:xfrm>
        </p:spPr>
        <p:txBody>
          <a:bodyPr>
            <a:noAutofit/>
          </a:bodyPr>
          <a:lstStyle/>
          <a:p>
            <a:r>
              <a:rPr lang="en-US" sz="2800" b="1" dirty="0" smtClean="0">
                <a:solidFill>
                  <a:srgbClr val="00B050"/>
                </a:solidFill>
                <a:latin typeface="Bahnschrift Condensed" pitchFamily="34" charset="0"/>
              </a:rPr>
              <a:t>6.4.  Designing an environmentally safe marine synthetic antifoulant</a:t>
            </a:r>
            <a:endParaRPr lang="en-US" sz="2800" b="1" dirty="0">
              <a:solidFill>
                <a:srgbClr val="00B050"/>
              </a:solidFill>
              <a:latin typeface="Bahnschrift Condensed" pitchFamily="34" charset="0"/>
            </a:endParaRPr>
          </a:p>
        </p:txBody>
      </p:sp>
      <p:sp>
        <p:nvSpPr>
          <p:cNvPr id="4" name="Date Placeholder 3"/>
          <p:cNvSpPr>
            <a:spLocks noGrp="1"/>
          </p:cNvSpPr>
          <p:nvPr>
            <p:ph type="dt" sz="half" idx="10"/>
          </p:nvPr>
        </p:nvSpPr>
        <p:spPr/>
        <p:txBody>
          <a:bodyPr/>
          <a:lstStyle/>
          <a:p>
            <a:fld id="{582EBBCF-FB6D-45F5-BBCA-67B3CFE14722}" type="datetime1">
              <a:rPr lang="en-US" smtClean="0"/>
              <a:t>29-Jun-19</a:t>
            </a:fld>
            <a:endParaRPr lang="en-US" dirty="0"/>
          </a:p>
        </p:txBody>
      </p:sp>
      <p:sp>
        <p:nvSpPr>
          <p:cNvPr id="5" name="Footer Placeholder 4"/>
          <p:cNvSpPr>
            <a:spLocks noGrp="1"/>
          </p:cNvSpPr>
          <p:nvPr>
            <p:ph type="ftr" sz="quarter" idx="11"/>
          </p:nvPr>
        </p:nvSpPr>
        <p:spPr/>
        <p:txBody>
          <a:bodyPr/>
          <a:lstStyle/>
          <a:p>
            <a:r>
              <a:rPr lang="en-US" dirty="0" smtClean="0"/>
              <a:t>Environment (H.A)</a:t>
            </a:r>
            <a:endParaRPr lang="en-US" dirty="0"/>
          </a:p>
        </p:txBody>
      </p:sp>
      <p:sp>
        <p:nvSpPr>
          <p:cNvPr id="6" name="Slide Number Placeholder 5"/>
          <p:cNvSpPr>
            <a:spLocks noGrp="1"/>
          </p:cNvSpPr>
          <p:nvPr>
            <p:ph type="sldNum" sz="quarter" idx="12"/>
          </p:nvPr>
        </p:nvSpPr>
        <p:spPr/>
        <p:txBody>
          <a:bodyPr/>
          <a:lstStyle/>
          <a:p>
            <a:fld id="{1D9736CB-D4E6-40D6-A42C-E16195CEC5DB}" type="slidenum">
              <a:rPr lang="en-US" smtClean="0"/>
              <a:t>116</a:t>
            </a:fld>
            <a:endParaRPr lang="en-US" dirty="0"/>
          </a:p>
        </p:txBody>
      </p:sp>
      <p:sp>
        <p:nvSpPr>
          <p:cNvPr id="3" name="Content Placeholder 2"/>
          <p:cNvSpPr>
            <a:spLocks noGrp="1"/>
          </p:cNvSpPr>
          <p:nvPr>
            <p:ph sz="quarter" idx="1"/>
          </p:nvPr>
        </p:nvSpPr>
        <p:spPr>
          <a:xfrm>
            <a:off x="152400" y="914400"/>
            <a:ext cx="8763000" cy="5791200"/>
          </a:xfrm>
        </p:spPr>
        <p:txBody>
          <a:bodyPr>
            <a:normAutofit fontScale="92500"/>
          </a:bodyPr>
          <a:lstStyle/>
          <a:p>
            <a:pPr algn="just">
              <a:lnSpc>
                <a:spcPct val="150000"/>
              </a:lnSpc>
            </a:pPr>
            <a:r>
              <a:rPr lang="en-US" sz="2400" dirty="0">
                <a:latin typeface="Times New Roman" pitchFamily="18" charset="0"/>
                <a:cs typeface="Times New Roman" pitchFamily="18" charset="0"/>
              </a:rPr>
              <a:t>The settlement and accumulation of marine organisms (bio-fouling) on an inanimate substrate can </a:t>
            </a:r>
            <a:r>
              <a:rPr lang="en-US" sz="2400" dirty="0" smtClean="0">
                <a:latin typeface="Times New Roman" pitchFamily="18" charset="0"/>
                <a:cs typeface="Times New Roman" pitchFamily="18" charset="0"/>
              </a:rPr>
              <a:t>cause  </a:t>
            </a:r>
            <a:r>
              <a:rPr lang="en-US" sz="2400" dirty="0">
                <a:latin typeface="Times New Roman" pitchFamily="18" charset="0"/>
                <a:cs typeface="Times New Roman" pitchFamily="18" charset="0"/>
              </a:rPr>
              <a:t>large penalties to  engineered structures</a:t>
            </a:r>
            <a:r>
              <a:rPr lang="en-US" sz="2400" dirty="0" smtClean="0">
                <a:latin typeface="Times New Roman" pitchFamily="18" charset="0"/>
                <a:cs typeface="Times New Roman" pitchFamily="18" charset="0"/>
              </a:rPr>
              <a:t>.</a:t>
            </a:r>
          </a:p>
          <a:p>
            <a:pPr algn="just">
              <a:lnSpc>
                <a:spcPct val="150000"/>
              </a:lnSpc>
            </a:pP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In  heat  exchangers, biofouling can clog systems </a:t>
            </a:r>
            <a:r>
              <a:rPr lang="en-US" sz="2400" dirty="0" smtClean="0">
                <a:latin typeface="Times New Roman" pitchFamily="18" charset="0"/>
                <a:cs typeface="Times New Roman" pitchFamily="18" charset="0"/>
              </a:rPr>
              <a:t>and </a:t>
            </a:r>
            <a:r>
              <a:rPr lang="en-US" sz="2400" dirty="0">
                <a:latin typeface="Times New Roman" pitchFamily="18" charset="0"/>
                <a:cs typeface="Times New Roman" pitchFamily="18" charset="0"/>
              </a:rPr>
              <a:t>on ship hulls it can increase  the hydrodynamic drag, lower the </a:t>
            </a:r>
            <a:r>
              <a:rPr lang="en-US" sz="2400" dirty="0" smtClean="0">
                <a:latin typeface="Times New Roman" pitchFamily="18" charset="0"/>
                <a:cs typeface="Times New Roman" pitchFamily="18" charset="0"/>
              </a:rPr>
              <a:t>maneuverability </a:t>
            </a:r>
            <a:r>
              <a:rPr lang="en-US" sz="2400" dirty="0">
                <a:latin typeface="Times New Roman" pitchFamily="18" charset="0"/>
                <a:cs typeface="Times New Roman" pitchFamily="18" charset="0"/>
              </a:rPr>
              <a:t>of the vessel </a:t>
            </a:r>
            <a:r>
              <a:rPr lang="en-US" sz="2400" dirty="0" smtClean="0">
                <a:latin typeface="Times New Roman" pitchFamily="18" charset="0"/>
                <a:cs typeface="Times New Roman" pitchFamily="18" charset="0"/>
              </a:rPr>
              <a:t>and  </a:t>
            </a:r>
            <a:r>
              <a:rPr lang="en-US" sz="2400" dirty="0">
                <a:latin typeface="Times New Roman" pitchFamily="18" charset="0"/>
                <a:cs typeface="Times New Roman" pitchFamily="18" charset="0"/>
              </a:rPr>
              <a:t>increase  the  fuel  consumption.  </a:t>
            </a:r>
            <a:endParaRPr lang="en-US" sz="2400" dirty="0" smtClean="0">
              <a:latin typeface="Times New Roman" pitchFamily="18" charset="0"/>
              <a:cs typeface="Times New Roman" pitchFamily="18" charset="0"/>
            </a:endParaRPr>
          </a:p>
          <a:p>
            <a:pPr algn="just">
              <a:lnSpc>
                <a:spcPct val="150000"/>
              </a:lnSpc>
            </a:pPr>
            <a:r>
              <a:rPr lang="en-US" sz="2400" dirty="0" smtClean="0">
                <a:latin typeface="Times New Roman" pitchFamily="18" charset="0"/>
                <a:cs typeface="Times New Roman" pitchFamily="18" charset="0"/>
              </a:rPr>
              <a:t>This  </a:t>
            </a:r>
            <a:r>
              <a:rPr lang="en-US" sz="2400" dirty="0">
                <a:latin typeface="Times New Roman" pitchFamily="18" charset="0"/>
                <a:cs typeface="Times New Roman" pitchFamily="18" charset="0"/>
              </a:rPr>
              <a:t>leads  to  increased  costs  within  the  shipping  industry through the  increased use  of  manpower, fuel,  material and  dry  docking time.  </a:t>
            </a:r>
            <a:endParaRPr lang="en-US" sz="2400" dirty="0" smtClean="0">
              <a:latin typeface="Times New Roman" pitchFamily="18" charset="0"/>
              <a:cs typeface="Times New Roman" pitchFamily="18" charset="0"/>
            </a:endParaRPr>
          </a:p>
          <a:p>
            <a:pPr algn="just">
              <a:lnSpc>
                <a:spcPct val="150000"/>
              </a:lnSpc>
            </a:pPr>
            <a:r>
              <a:rPr lang="en-US" sz="2400" dirty="0" smtClean="0">
                <a:latin typeface="Times New Roman" pitchFamily="18" charset="0"/>
                <a:cs typeface="Times New Roman" pitchFamily="18" charset="0"/>
              </a:rPr>
              <a:t>It </a:t>
            </a:r>
            <a:r>
              <a:rPr lang="en-US" sz="2400" dirty="0">
                <a:latin typeface="Times New Roman" pitchFamily="18" charset="0"/>
                <a:cs typeface="Times New Roman" pitchFamily="18" charset="0"/>
              </a:rPr>
              <a:t>is agreed that </a:t>
            </a:r>
            <a:r>
              <a:rPr lang="en-US" sz="2400" dirty="0" smtClean="0">
                <a:latin typeface="Times New Roman" pitchFamily="18" charset="0"/>
                <a:cs typeface="Times New Roman" pitchFamily="18" charset="0"/>
              </a:rPr>
              <a:t>there </a:t>
            </a:r>
            <a:r>
              <a:rPr lang="en-US" sz="2400" dirty="0">
                <a:latin typeface="Times New Roman" pitchFamily="18" charset="0"/>
                <a:cs typeface="Times New Roman" pitchFamily="18" charset="0"/>
              </a:rPr>
              <a:t>is a sequence of events to biofouling and the first stage is usually taken to be the formation </a:t>
            </a:r>
            <a:r>
              <a:rPr lang="en-US" sz="2400" dirty="0" smtClean="0">
                <a:latin typeface="Times New Roman" pitchFamily="18" charset="0"/>
                <a:cs typeface="Times New Roman" pitchFamily="18" charset="0"/>
              </a:rPr>
              <a:t>of </a:t>
            </a:r>
            <a:r>
              <a:rPr lang="en-US" sz="2400" dirty="0">
                <a:latin typeface="Times New Roman" pitchFamily="18" charset="0"/>
                <a:cs typeface="Times New Roman" pitchFamily="18" charset="0"/>
              </a:rPr>
              <a:t>a biofilm</a:t>
            </a:r>
            <a:r>
              <a:rPr lang="en-US" sz="2400" dirty="0" smtClean="0">
                <a:latin typeface="Times New Roman" pitchFamily="18" charset="0"/>
                <a:cs typeface="Times New Roman" pitchFamily="18" charset="0"/>
              </a:rPr>
              <a:t>.</a:t>
            </a:r>
          </a:p>
          <a:p>
            <a:pPr algn="just">
              <a:lnSpc>
                <a:spcPct val="150000"/>
              </a:lnSpc>
            </a:pP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2409281027"/>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381000"/>
          </a:xfrm>
        </p:spPr>
        <p:txBody>
          <a:bodyPr>
            <a:noAutofit/>
          </a:bodyPr>
          <a:lstStyle/>
          <a:p>
            <a:r>
              <a:rPr lang="en-US" sz="2800" b="1" dirty="0" smtClean="0">
                <a:solidFill>
                  <a:srgbClr val="00B050"/>
                </a:solidFill>
                <a:latin typeface="Segoe Print" pitchFamily="2" charset="0"/>
              </a:rPr>
              <a:t>Cont…</a:t>
            </a:r>
            <a:endParaRPr lang="en-US" sz="2800" b="1" dirty="0">
              <a:solidFill>
                <a:srgbClr val="00B050"/>
              </a:solidFill>
              <a:latin typeface="Segoe Print" pitchFamily="2" charset="0"/>
            </a:endParaRPr>
          </a:p>
        </p:txBody>
      </p:sp>
      <p:sp>
        <p:nvSpPr>
          <p:cNvPr id="4" name="Date Placeholder 3"/>
          <p:cNvSpPr>
            <a:spLocks noGrp="1"/>
          </p:cNvSpPr>
          <p:nvPr>
            <p:ph type="dt" sz="half" idx="10"/>
          </p:nvPr>
        </p:nvSpPr>
        <p:spPr/>
        <p:txBody>
          <a:bodyPr/>
          <a:lstStyle/>
          <a:p>
            <a:fld id="{04D6429B-979E-4EE5-8E81-2A059D47D74D}" type="datetime1">
              <a:rPr lang="en-US" smtClean="0"/>
              <a:t>29-Jun-19</a:t>
            </a:fld>
            <a:endParaRPr lang="en-US" dirty="0"/>
          </a:p>
        </p:txBody>
      </p:sp>
      <p:sp>
        <p:nvSpPr>
          <p:cNvPr id="5" name="Footer Placeholder 4"/>
          <p:cNvSpPr>
            <a:spLocks noGrp="1"/>
          </p:cNvSpPr>
          <p:nvPr>
            <p:ph type="ftr" sz="quarter" idx="11"/>
          </p:nvPr>
        </p:nvSpPr>
        <p:spPr/>
        <p:txBody>
          <a:bodyPr/>
          <a:lstStyle/>
          <a:p>
            <a:r>
              <a:rPr lang="en-US" dirty="0" smtClean="0"/>
              <a:t>Environment (H.A)</a:t>
            </a:r>
            <a:endParaRPr lang="en-US" dirty="0"/>
          </a:p>
        </p:txBody>
      </p:sp>
      <p:sp>
        <p:nvSpPr>
          <p:cNvPr id="6" name="Slide Number Placeholder 5"/>
          <p:cNvSpPr>
            <a:spLocks noGrp="1"/>
          </p:cNvSpPr>
          <p:nvPr>
            <p:ph type="sldNum" sz="quarter" idx="12"/>
          </p:nvPr>
        </p:nvSpPr>
        <p:spPr/>
        <p:txBody>
          <a:bodyPr/>
          <a:lstStyle/>
          <a:p>
            <a:fld id="{1D9736CB-D4E6-40D6-A42C-E16195CEC5DB}" type="slidenum">
              <a:rPr lang="en-US" smtClean="0"/>
              <a:t>117</a:t>
            </a:fld>
            <a:endParaRPr lang="en-US" dirty="0"/>
          </a:p>
        </p:txBody>
      </p:sp>
      <p:sp>
        <p:nvSpPr>
          <p:cNvPr id="3" name="Content Placeholder 2"/>
          <p:cNvSpPr>
            <a:spLocks noGrp="1"/>
          </p:cNvSpPr>
          <p:nvPr>
            <p:ph sz="quarter" idx="1"/>
          </p:nvPr>
        </p:nvSpPr>
        <p:spPr>
          <a:xfrm>
            <a:off x="152400" y="457200"/>
            <a:ext cx="8839200" cy="6248400"/>
          </a:xfrm>
        </p:spPr>
        <p:txBody>
          <a:bodyPr>
            <a:normAutofit fontScale="92500" lnSpcReduction="10000"/>
          </a:bodyPr>
          <a:lstStyle/>
          <a:p>
            <a:pPr algn="just">
              <a:lnSpc>
                <a:spcPct val="150000"/>
              </a:lnSpc>
            </a:pPr>
            <a:r>
              <a:rPr lang="en-US" sz="2400" dirty="0">
                <a:latin typeface="Times New Roman" pitchFamily="18" charset="0"/>
                <a:cs typeface="Times New Roman" pitchFamily="18" charset="0"/>
              </a:rPr>
              <a:t>Engineered  structures  such  as  ships  and  marine </a:t>
            </a:r>
            <a:r>
              <a:rPr lang="en-US" sz="2400" dirty="0" smtClean="0">
                <a:latin typeface="Times New Roman" pitchFamily="18" charset="0"/>
                <a:cs typeface="Times New Roman" pitchFamily="18" charset="0"/>
              </a:rPr>
              <a:t>platforms</a:t>
            </a:r>
            <a:r>
              <a:rPr lang="en-US" sz="2400" dirty="0">
                <a:latin typeface="Times New Roman" pitchFamily="18" charset="0"/>
                <a:cs typeface="Times New Roman" pitchFamily="18" charset="0"/>
              </a:rPr>
              <a:t>,  as  well  as  offshore  rigs  and  jetties,  are  under  constant  attack  from  the  marine </a:t>
            </a:r>
            <a:r>
              <a:rPr lang="en-US" sz="2400" dirty="0" smtClean="0">
                <a:latin typeface="Times New Roman" pitchFamily="18" charset="0"/>
                <a:cs typeface="Times New Roman" pitchFamily="18" charset="0"/>
              </a:rPr>
              <a:t>environment</a:t>
            </a:r>
            <a:r>
              <a:rPr lang="en-US" sz="2400" dirty="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algn="just">
              <a:lnSpc>
                <a:spcPct val="150000"/>
              </a:lnSpc>
            </a:pPr>
            <a:r>
              <a:rPr lang="en-US" sz="2400" dirty="0" smtClean="0">
                <a:latin typeface="Times New Roman" pitchFamily="18" charset="0"/>
                <a:cs typeface="Times New Roman" pitchFamily="18" charset="0"/>
              </a:rPr>
              <a:t>These </a:t>
            </a:r>
            <a:r>
              <a:rPr lang="en-US" sz="2400" dirty="0">
                <a:latin typeface="Times New Roman" pitchFamily="18" charset="0"/>
                <a:cs typeface="Times New Roman" pitchFamily="18" charset="0"/>
              </a:rPr>
              <a:t>structures need to be protected from the  influences of the  key elements of </a:t>
            </a:r>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marine  environment  such  as  saltwater,  biological  attack  and  temperature  fluctuations</a:t>
            </a:r>
            <a:r>
              <a:rPr lang="en-US" sz="2400" dirty="0" smtClean="0">
                <a:latin typeface="Times New Roman" pitchFamily="18" charset="0"/>
                <a:cs typeface="Times New Roman" pitchFamily="18" charset="0"/>
              </a:rPr>
              <a:t>.</a:t>
            </a:r>
          </a:p>
          <a:p>
            <a:pPr algn="just">
              <a:lnSpc>
                <a:spcPct val="150000"/>
              </a:lnSpc>
            </a:pPr>
            <a:r>
              <a:rPr lang="en-US" sz="2400" dirty="0">
                <a:latin typeface="Times New Roman" pitchFamily="18" charset="0"/>
                <a:cs typeface="Times New Roman" pitchFamily="18" charset="0"/>
              </a:rPr>
              <a:t>Many  traditional  antifouling  systems  are </a:t>
            </a:r>
            <a:r>
              <a:rPr lang="en-US" sz="2400" dirty="0" smtClean="0">
                <a:latin typeface="Times New Roman" pitchFamily="18" charset="0"/>
                <a:cs typeface="Times New Roman" pitchFamily="18" charset="0"/>
              </a:rPr>
              <a:t>paints.</a:t>
            </a:r>
          </a:p>
          <a:p>
            <a:pPr algn="just">
              <a:lnSpc>
                <a:spcPct val="150000"/>
              </a:lnSpc>
            </a:pPr>
            <a:r>
              <a:rPr lang="en-US" sz="2400" dirty="0">
                <a:latin typeface="Times New Roman" pitchFamily="18" charset="0"/>
                <a:cs typeface="Times New Roman" pitchFamily="18" charset="0"/>
              </a:rPr>
              <a:t>Antifoulants are one of many additives usually incorporated within the </a:t>
            </a:r>
            <a:r>
              <a:rPr lang="en-US" sz="2400" dirty="0" smtClean="0">
                <a:latin typeface="Times New Roman" pitchFamily="18" charset="0"/>
                <a:cs typeface="Times New Roman" pitchFamily="18" charset="0"/>
              </a:rPr>
              <a:t>topcoat </a:t>
            </a:r>
            <a:r>
              <a:rPr lang="en-US" sz="2400" dirty="0">
                <a:latin typeface="Times New Roman" pitchFamily="18" charset="0"/>
                <a:cs typeface="Times New Roman" pitchFamily="18" charset="0"/>
              </a:rPr>
              <a:t>paint of a marine protective coating system</a:t>
            </a:r>
            <a:r>
              <a:rPr lang="en-US" sz="2400" dirty="0" smtClean="0">
                <a:latin typeface="Times New Roman" pitchFamily="18" charset="0"/>
                <a:cs typeface="Times New Roman" pitchFamily="18" charset="0"/>
              </a:rPr>
              <a:t>.</a:t>
            </a:r>
          </a:p>
          <a:p>
            <a:pPr algn="just">
              <a:lnSpc>
                <a:spcPct val="150000"/>
              </a:lnSpc>
            </a:pPr>
            <a:r>
              <a:rPr lang="en-US" sz="2400" dirty="0">
                <a:latin typeface="Times New Roman" pitchFamily="18" charset="0"/>
                <a:cs typeface="Times New Roman" pitchFamily="18" charset="0"/>
              </a:rPr>
              <a:t>Most </a:t>
            </a:r>
            <a:r>
              <a:rPr lang="en-US" sz="2400" dirty="0" smtClean="0">
                <a:latin typeface="Times New Roman" pitchFamily="18" charset="0"/>
                <a:cs typeface="Times New Roman" pitchFamily="18" charset="0"/>
              </a:rPr>
              <a:t>antifouling </a:t>
            </a:r>
            <a:r>
              <a:rPr lang="en-US" sz="2400" dirty="0">
                <a:latin typeface="Times New Roman" pitchFamily="18" charset="0"/>
                <a:cs typeface="Times New Roman" pitchFamily="18" charset="0"/>
              </a:rPr>
              <a:t>coatings are organic and consist of a primer and a topcoat both of which can include </a:t>
            </a:r>
            <a:r>
              <a:rPr lang="en-US" sz="2400" dirty="0" smtClean="0">
                <a:latin typeface="Times New Roman" pitchFamily="18" charset="0"/>
                <a:cs typeface="Times New Roman" pitchFamily="18" charset="0"/>
              </a:rPr>
              <a:t>anticorrosive </a:t>
            </a:r>
            <a:r>
              <a:rPr lang="en-US" sz="2400" dirty="0">
                <a:latin typeface="Times New Roman" pitchFamily="18" charset="0"/>
                <a:cs typeface="Times New Roman" pitchFamily="18" charset="0"/>
              </a:rPr>
              <a:t>functions, however, the topcoat is often </a:t>
            </a:r>
            <a:r>
              <a:rPr lang="en-US" sz="2400" dirty="0" smtClean="0">
                <a:latin typeface="Times New Roman" pitchFamily="18" charset="0"/>
                <a:cs typeface="Times New Roman" pitchFamily="18" charset="0"/>
              </a:rPr>
              <a:t>porous</a:t>
            </a:r>
          </a:p>
          <a:p>
            <a:pPr algn="just">
              <a:lnSpc>
                <a:spcPct val="150000"/>
              </a:lnSpc>
            </a:pP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40498630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381000"/>
          </a:xfrm>
        </p:spPr>
        <p:txBody>
          <a:bodyPr>
            <a:noAutofit/>
          </a:bodyPr>
          <a:lstStyle/>
          <a:p>
            <a:r>
              <a:rPr lang="en-US" sz="2800" b="1" dirty="0" err="1">
                <a:solidFill>
                  <a:srgbClr val="FF0000"/>
                </a:solidFill>
                <a:latin typeface="Segoe Print" pitchFamily="2" charset="0"/>
              </a:rPr>
              <a:t>Cont</a:t>
            </a:r>
            <a:r>
              <a:rPr lang="en-US" sz="2800" b="1" dirty="0">
                <a:solidFill>
                  <a:srgbClr val="FF0000"/>
                </a:solidFill>
                <a:latin typeface="Segoe Print" pitchFamily="2" charset="0"/>
              </a:rPr>
              <a:t>…</a:t>
            </a:r>
            <a:endParaRPr lang="en-US" sz="2800" dirty="0"/>
          </a:p>
        </p:txBody>
      </p:sp>
      <p:sp>
        <p:nvSpPr>
          <p:cNvPr id="4" name="Date Placeholder 3"/>
          <p:cNvSpPr>
            <a:spLocks noGrp="1"/>
          </p:cNvSpPr>
          <p:nvPr>
            <p:ph type="dt" sz="half" idx="10"/>
          </p:nvPr>
        </p:nvSpPr>
        <p:spPr/>
        <p:txBody>
          <a:bodyPr/>
          <a:lstStyle/>
          <a:p>
            <a:fld id="{F164D3F5-78E3-49C9-B655-B33627D3812D}" type="datetime1">
              <a:rPr lang="en-US" smtClean="0"/>
              <a:t>29-Jun-19</a:t>
            </a:fld>
            <a:endParaRPr lang="en-US"/>
          </a:p>
        </p:txBody>
      </p:sp>
      <p:sp>
        <p:nvSpPr>
          <p:cNvPr id="5" name="Footer Placeholder 4"/>
          <p:cNvSpPr>
            <a:spLocks noGrp="1"/>
          </p:cNvSpPr>
          <p:nvPr>
            <p:ph type="ftr" sz="quarter" idx="11"/>
          </p:nvPr>
        </p:nvSpPr>
        <p:spPr/>
        <p:txBody>
          <a:bodyPr/>
          <a:lstStyle/>
          <a:p>
            <a:r>
              <a:rPr lang="en-US" smtClean="0"/>
              <a:t>Envt Ch 4-6</a:t>
            </a:r>
            <a:endParaRPr lang="en-US"/>
          </a:p>
        </p:txBody>
      </p:sp>
      <p:sp>
        <p:nvSpPr>
          <p:cNvPr id="6" name="Slide Number Placeholder 5"/>
          <p:cNvSpPr>
            <a:spLocks noGrp="1"/>
          </p:cNvSpPr>
          <p:nvPr>
            <p:ph type="sldNum" sz="quarter" idx="12"/>
          </p:nvPr>
        </p:nvSpPr>
        <p:spPr/>
        <p:txBody>
          <a:bodyPr/>
          <a:lstStyle/>
          <a:p>
            <a:fld id="{09CA2E6E-5AFB-46F8-A351-B3A68AE108F1}" type="slidenum">
              <a:rPr lang="en-US" smtClean="0"/>
              <a:t>12</a:t>
            </a:fld>
            <a:endParaRPr lang="en-US"/>
          </a:p>
        </p:txBody>
      </p:sp>
      <p:sp>
        <p:nvSpPr>
          <p:cNvPr id="7" name="Content Placeholder 6"/>
          <p:cNvSpPr>
            <a:spLocks noGrp="1"/>
          </p:cNvSpPr>
          <p:nvPr>
            <p:ph sz="quarter" idx="1"/>
          </p:nvPr>
        </p:nvSpPr>
        <p:spPr>
          <a:xfrm>
            <a:off x="152400" y="533400"/>
            <a:ext cx="8763000" cy="6172200"/>
          </a:xfrm>
        </p:spPr>
        <p:txBody>
          <a:bodyPr>
            <a:normAutofit/>
          </a:bodyPr>
          <a:lstStyle/>
          <a:p>
            <a:pPr algn="just">
              <a:lnSpc>
                <a:spcPct val="150000"/>
              </a:lnSpc>
            </a:pPr>
            <a:r>
              <a:rPr lang="en-US" sz="2400" dirty="0" smtClean="0">
                <a:latin typeface="Times New Roman" pitchFamily="18" charset="0"/>
                <a:cs typeface="Times New Roman" pitchFamily="18" charset="0"/>
              </a:rPr>
              <a:t>Whereas </a:t>
            </a:r>
            <a:r>
              <a:rPr lang="en-US" sz="2400" dirty="0">
                <a:latin typeface="Times New Roman" pitchFamily="18" charset="0"/>
                <a:cs typeface="Times New Roman" pitchFamily="18" charset="0"/>
              </a:rPr>
              <a:t>the normal </a:t>
            </a:r>
            <a:r>
              <a:rPr lang="en-US" sz="2400" dirty="0" smtClean="0">
                <a:latin typeface="Times New Roman" pitchFamily="18" charset="0"/>
                <a:cs typeface="Times New Roman" pitchFamily="18" charset="0"/>
              </a:rPr>
              <a:t>dry </a:t>
            </a:r>
            <a:r>
              <a:rPr lang="en-US" sz="2400" dirty="0">
                <a:latin typeface="Times New Roman" pitchFamily="18" charset="0"/>
                <a:cs typeface="Times New Roman" pitchFamily="18" charset="0"/>
              </a:rPr>
              <a:t>atmosphere at  sea level contains 21% </a:t>
            </a:r>
            <a:r>
              <a:rPr lang="en-US" sz="2400" dirty="0" smtClean="0">
                <a:latin typeface="Times New Roman" pitchFamily="18" charset="0"/>
                <a:cs typeface="Times New Roman" pitchFamily="18" charset="0"/>
              </a:rPr>
              <a:t>O</a:t>
            </a:r>
            <a:r>
              <a:rPr lang="en-US" sz="2400" baseline="-25000"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and 0.03% </a:t>
            </a:r>
            <a:r>
              <a:rPr lang="en-US" sz="2400" dirty="0" smtClean="0">
                <a:latin typeface="Times New Roman" pitchFamily="18" charset="0"/>
                <a:cs typeface="Times New Roman" pitchFamily="18" charset="0"/>
              </a:rPr>
              <a:t>CO</a:t>
            </a:r>
            <a:r>
              <a:rPr lang="en-US" sz="2400" baseline="-25000"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by volume, these percentages may </a:t>
            </a:r>
            <a:r>
              <a:rPr lang="en-US" sz="2400" dirty="0" smtClean="0">
                <a:latin typeface="Times New Roman" pitchFamily="18" charset="0"/>
                <a:cs typeface="Times New Roman" pitchFamily="18" charset="0"/>
              </a:rPr>
              <a:t>be </a:t>
            </a:r>
            <a:r>
              <a:rPr lang="en-US" sz="2400" dirty="0">
                <a:latin typeface="Times New Roman" pitchFamily="18" charset="0"/>
                <a:cs typeface="Times New Roman" pitchFamily="18" charset="0"/>
              </a:rPr>
              <a:t>quite different in soil air because of the decay of organic matter</a:t>
            </a:r>
            <a:r>
              <a:rPr lang="en-US" sz="2400" dirty="0" smtClean="0">
                <a:latin typeface="Times New Roman" pitchFamily="18" charset="0"/>
                <a:cs typeface="Times New Roman" pitchFamily="18" charset="0"/>
              </a:rPr>
              <a:t>:</a:t>
            </a:r>
          </a:p>
          <a:p>
            <a:pPr marL="0" indent="0" algn="just">
              <a:lnSpc>
                <a:spcPct val="150000"/>
              </a:lnSpc>
              <a:buNone/>
            </a:pPr>
            <a:r>
              <a:rPr lang="en-US" sz="2400" dirty="0" smtClean="0">
                <a:latin typeface="Times New Roman" pitchFamily="18" charset="0"/>
                <a:cs typeface="Times New Roman" pitchFamily="18" charset="0"/>
              </a:rPr>
              <a:t>                       (CH</a:t>
            </a:r>
            <a:r>
              <a:rPr lang="en-US" sz="2400" baseline="-25000" dirty="0">
                <a:latin typeface="Times New Roman" pitchFamily="18" charset="0"/>
                <a:cs typeface="Times New Roman" pitchFamily="18" charset="0"/>
              </a:rPr>
              <a:t>2</a:t>
            </a:r>
            <a:r>
              <a:rPr lang="en-US" sz="2400" dirty="0" smtClean="0">
                <a:latin typeface="Times New Roman" pitchFamily="18" charset="0"/>
                <a:cs typeface="Times New Roman" pitchFamily="18" charset="0"/>
              </a:rPr>
              <a:t>O</a:t>
            </a:r>
            <a:r>
              <a:rPr lang="en-US" sz="2400" dirty="0">
                <a:latin typeface="Times New Roman" pitchFamily="18" charset="0"/>
                <a:cs typeface="Times New Roman" pitchFamily="18" charset="0"/>
              </a:rPr>
              <a:t>) + </a:t>
            </a:r>
            <a:r>
              <a:rPr lang="en-US" sz="2400" dirty="0" smtClean="0">
                <a:latin typeface="Times New Roman" pitchFamily="18" charset="0"/>
                <a:cs typeface="Times New Roman" pitchFamily="18" charset="0"/>
              </a:rPr>
              <a:t>O</a:t>
            </a:r>
            <a:r>
              <a:rPr lang="en-US" sz="2400" baseline="-25000" dirty="0">
                <a:latin typeface="Times New Roman" pitchFamily="18" charset="0"/>
                <a:cs typeface="Times New Roman" pitchFamily="18" charset="0"/>
              </a:rPr>
              <a:t>2</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 CO</a:t>
            </a:r>
            <a:r>
              <a:rPr lang="en-US" sz="2400" baseline="-25000" dirty="0">
                <a:latin typeface="Times New Roman" pitchFamily="18" charset="0"/>
                <a:cs typeface="Times New Roman" pitchFamily="18" charset="0"/>
              </a:rPr>
              <a:t>2</a:t>
            </a:r>
            <a:r>
              <a:rPr lang="en-US" sz="2400" dirty="0">
                <a:latin typeface="Times New Roman" pitchFamily="18" charset="0"/>
                <a:cs typeface="Times New Roman" pitchFamily="18" charset="0"/>
              </a:rPr>
              <a:t> +H</a:t>
            </a:r>
            <a:r>
              <a:rPr lang="en-US" sz="2400" baseline="-25000" dirty="0">
                <a:latin typeface="Times New Roman" pitchFamily="18" charset="0"/>
                <a:cs typeface="Times New Roman" pitchFamily="18" charset="0"/>
              </a:rPr>
              <a:t>2</a:t>
            </a:r>
            <a:r>
              <a:rPr lang="en-US" sz="2400" dirty="0">
                <a:latin typeface="Times New Roman" pitchFamily="18" charset="0"/>
                <a:cs typeface="Times New Roman" pitchFamily="18" charset="0"/>
              </a:rPr>
              <a:t>O</a:t>
            </a:r>
          </a:p>
          <a:p>
            <a:pPr algn="just">
              <a:lnSpc>
                <a:spcPct val="150000"/>
              </a:lnSpc>
            </a:pPr>
            <a:r>
              <a:rPr lang="en-US" sz="2400" dirty="0">
                <a:latin typeface="Times New Roman" pitchFamily="18" charset="0"/>
                <a:cs typeface="Times New Roman" pitchFamily="18" charset="0"/>
              </a:rPr>
              <a:t>This process consumes oxygen and produces </a:t>
            </a:r>
            <a:r>
              <a:rPr lang="en-US" sz="2400" dirty="0" smtClean="0">
                <a:latin typeface="Times New Roman" pitchFamily="18" charset="0"/>
                <a:cs typeface="Times New Roman" pitchFamily="18" charset="0"/>
              </a:rPr>
              <a:t>CO</a:t>
            </a:r>
            <a:r>
              <a:rPr lang="en-US" sz="2400" baseline="-25000"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 Due to </a:t>
            </a:r>
            <a:r>
              <a:rPr lang="en-US" sz="2400" dirty="0">
                <a:latin typeface="Times New Roman" pitchFamily="18" charset="0"/>
                <a:cs typeface="Times New Roman" pitchFamily="18" charset="0"/>
              </a:rPr>
              <a:t>this oxygen content in soil may be as low as 15%, </a:t>
            </a:r>
            <a:r>
              <a:rPr lang="en-US" sz="2400" dirty="0" smtClean="0">
                <a:latin typeface="Times New Roman" pitchFamily="18" charset="0"/>
                <a:cs typeface="Times New Roman" pitchFamily="18" charset="0"/>
              </a:rPr>
              <a:t>CO</a:t>
            </a:r>
            <a:r>
              <a:rPr lang="en-US" sz="2400" baseline="-25000" dirty="0" smtClean="0">
                <a:latin typeface="Times New Roman" pitchFamily="18" charset="0"/>
                <a:cs typeface="Times New Roman" pitchFamily="18" charset="0"/>
              </a:rPr>
              <a:t>2 </a:t>
            </a:r>
            <a:r>
              <a:rPr lang="en-US" sz="2400" dirty="0">
                <a:latin typeface="Times New Roman" pitchFamily="18" charset="0"/>
                <a:cs typeface="Times New Roman" pitchFamily="18" charset="0"/>
              </a:rPr>
              <a:t>content may be several percent. </a:t>
            </a:r>
            <a:endParaRPr lang="en-US" sz="2400" dirty="0" smtClean="0">
              <a:latin typeface="Times New Roman" pitchFamily="18" charset="0"/>
              <a:cs typeface="Times New Roman" pitchFamily="18" charset="0"/>
            </a:endParaRPr>
          </a:p>
          <a:p>
            <a:pPr algn="just">
              <a:lnSpc>
                <a:spcPct val="150000"/>
              </a:lnSpc>
            </a:pPr>
            <a:r>
              <a:rPr lang="en-US" sz="2400" dirty="0" smtClean="0">
                <a:latin typeface="Times New Roman" pitchFamily="18" charset="0"/>
                <a:cs typeface="Times New Roman" pitchFamily="18" charset="0"/>
              </a:rPr>
              <a:t>This lowers  </a:t>
            </a:r>
            <a:r>
              <a:rPr lang="en-US" sz="2400" dirty="0">
                <a:latin typeface="Times New Roman" pitchFamily="18" charset="0"/>
                <a:cs typeface="Times New Roman" pitchFamily="18" charset="0"/>
              </a:rPr>
              <a:t>the  pH  and  contributes  to  </a:t>
            </a:r>
            <a:r>
              <a:rPr lang="en-US" sz="2400" dirty="0" smtClean="0">
                <a:latin typeface="Times New Roman" pitchFamily="18" charset="0"/>
                <a:cs typeface="Times New Roman" pitchFamily="18" charset="0"/>
              </a:rPr>
              <a:t>weathering  </a:t>
            </a:r>
            <a:r>
              <a:rPr lang="en-US" sz="2400" dirty="0">
                <a:latin typeface="Times New Roman" pitchFamily="18" charset="0"/>
                <a:cs typeface="Times New Roman" pitchFamily="18" charset="0"/>
              </a:rPr>
              <a:t>of  carbonate  minerals,  particularly  calcium </a:t>
            </a:r>
            <a:r>
              <a:rPr lang="en-US" sz="2400" dirty="0" smtClean="0">
                <a:latin typeface="Times New Roman" pitchFamily="18" charset="0"/>
                <a:cs typeface="Times New Roman" pitchFamily="18" charset="0"/>
              </a:rPr>
              <a:t>carbonate: </a:t>
            </a:r>
          </a:p>
          <a:p>
            <a:pPr marL="0" indent="0" algn="just">
              <a:lnSpc>
                <a:spcPct val="150000"/>
              </a:lnSpc>
              <a:buNone/>
            </a:pP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CaCO</a:t>
            </a:r>
            <a:r>
              <a:rPr lang="en-US" sz="2400" baseline="-25000" dirty="0" smtClean="0">
                <a:latin typeface="Times New Roman" pitchFamily="18" charset="0"/>
                <a:cs typeface="Times New Roman" pitchFamily="18" charset="0"/>
              </a:rPr>
              <a:t>3</a:t>
            </a:r>
            <a:r>
              <a:rPr lang="en-US" sz="2400" dirty="0" smtClean="0">
                <a:latin typeface="Times New Roman" pitchFamily="18" charset="0"/>
                <a:cs typeface="Times New Roman" pitchFamily="18" charset="0"/>
              </a:rPr>
              <a:t>(s</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a:t>
            </a:r>
            <a:r>
              <a:rPr lang="pt-BR" sz="2400" dirty="0">
                <a:latin typeface="Times New Roman" pitchFamily="18" charset="0"/>
                <a:cs typeface="Times New Roman" pitchFamily="18" charset="0"/>
              </a:rPr>
              <a:t>CO</a:t>
            </a:r>
            <a:r>
              <a:rPr lang="pt-BR" sz="2400" baseline="-25000" dirty="0">
                <a:latin typeface="Times New Roman" pitchFamily="18" charset="0"/>
                <a:cs typeface="Times New Roman" pitchFamily="18" charset="0"/>
              </a:rPr>
              <a:t>2</a:t>
            </a:r>
            <a:r>
              <a:rPr lang="pt-BR" sz="2400" dirty="0">
                <a:latin typeface="Times New Roman" pitchFamily="18" charset="0"/>
                <a:cs typeface="Times New Roman" pitchFamily="18" charset="0"/>
              </a:rPr>
              <a:t> + </a:t>
            </a:r>
            <a:r>
              <a:rPr lang="pt-BR" sz="2400" dirty="0" smtClean="0">
                <a:latin typeface="Times New Roman" pitchFamily="18" charset="0"/>
                <a:cs typeface="Times New Roman" pitchFamily="18" charset="0"/>
              </a:rPr>
              <a:t>H</a:t>
            </a:r>
            <a:r>
              <a:rPr lang="pt-BR" sz="2400" baseline="-25000" dirty="0" smtClean="0">
                <a:latin typeface="Times New Roman" pitchFamily="18" charset="0"/>
                <a:cs typeface="Times New Roman" pitchFamily="18" charset="0"/>
              </a:rPr>
              <a:t>2</a:t>
            </a:r>
            <a:r>
              <a:rPr lang="pt-BR" sz="2400" dirty="0" smtClean="0">
                <a:latin typeface="Times New Roman" pitchFamily="18" charset="0"/>
                <a:cs typeface="Times New Roman" pitchFamily="18" charset="0"/>
              </a:rPr>
              <a:t>O </a:t>
            </a:r>
            <a:r>
              <a:rPr lang="pt-BR" sz="2400" dirty="0">
                <a:latin typeface="Times New Roman" pitchFamily="18" charset="0"/>
                <a:cs typeface="Times New Roman" pitchFamily="18" charset="0"/>
              </a:rPr>
              <a:t>↔ </a:t>
            </a:r>
            <a:r>
              <a:rPr lang="pt-BR" sz="2400" dirty="0" smtClean="0">
                <a:latin typeface="Times New Roman" pitchFamily="18" charset="0"/>
                <a:cs typeface="Times New Roman" pitchFamily="18" charset="0"/>
              </a:rPr>
              <a:t>Ca</a:t>
            </a:r>
            <a:r>
              <a:rPr lang="pt-BR" sz="2400" baseline="30000" dirty="0" smtClean="0">
                <a:latin typeface="Times New Roman" pitchFamily="18" charset="0"/>
                <a:cs typeface="Times New Roman" pitchFamily="18" charset="0"/>
              </a:rPr>
              <a:t>2+</a:t>
            </a:r>
            <a:r>
              <a:rPr lang="pt-BR" sz="2400" dirty="0" smtClean="0">
                <a:latin typeface="Times New Roman" pitchFamily="18" charset="0"/>
                <a:cs typeface="Times New Roman" pitchFamily="18" charset="0"/>
              </a:rPr>
              <a:t>+ 2HCO</a:t>
            </a:r>
            <a:r>
              <a:rPr lang="pt-BR" sz="2400" baseline="-25000" dirty="0" smtClean="0">
                <a:latin typeface="Times New Roman" pitchFamily="18" charset="0"/>
                <a:cs typeface="Times New Roman" pitchFamily="18" charset="0"/>
              </a:rPr>
              <a:t>3</a:t>
            </a:r>
            <a:r>
              <a:rPr lang="pt-BR" sz="2400" baseline="30000" dirty="0" smtClean="0">
                <a:latin typeface="Times New Roman" pitchFamily="18" charset="0"/>
                <a:cs typeface="Times New Roman" pitchFamily="18" charset="0"/>
              </a:rPr>
              <a:t>−</a:t>
            </a:r>
            <a:endParaRPr lang="en-US" sz="2400" baseline="30000" dirty="0">
              <a:latin typeface="Times New Roman" pitchFamily="18" charset="0"/>
              <a:cs typeface="Times New Roman" pitchFamily="18" charset="0"/>
            </a:endParaRPr>
          </a:p>
        </p:txBody>
      </p:sp>
    </p:spTree>
    <p:extLst>
      <p:ext uri="{BB962C8B-B14F-4D97-AF65-F5344CB8AC3E}">
        <p14:creationId xmlns:p14="http://schemas.microsoft.com/office/powerpoint/2010/main" val="1376394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457200"/>
          </a:xfrm>
        </p:spPr>
        <p:txBody>
          <a:bodyPr>
            <a:noAutofit/>
          </a:bodyPr>
          <a:lstStyle/>
          <a:p>
            <a:r>
              <a:rPr lang="en-US" sz="2800" b="1" dirty="0">
                <a:solidFill>
                  <a:srgbClr val="FF0000"/>
                </a:solidFill>
                <a:latin typeface="Segoe Print" pitchFamily="2" charset="0"/>
              </a:rPr>
              <a:t>4.3. Nutrients in soil</a:t>
            </a:r>
          </a:p>
        </p:txBody>
      </p:sp>
      <p:sp>
        <p:nvSpPr>
          <p:cNvPr id="4" name="Date Placeholder 3"/>
          <p:cNvSpPr>
            <a:spLocks noGrp="1"/>
          </p:cNvSpPr>
          <p:nvPr>
            <p:ph type="dt" sz="half" idx="10"/>
          </p:nvPr>
        </p:nvSpPr>
        <p:spPr/>
        <p:txBody>
          <a:bodyPr/>
          <a:lstStyle/>
          <a:p>
            <a:fld id="{57BD7CA1-9A56-4D2B-9D66-12D2C083F956}" type="datetime1">
              <a:rPr lang="en-US" smtClean="0"/>
              <a:t>29-Jun-19</a:t>
            </a:fld>
            <a:endParaRPr lang="en-US"/>
          </a:p>
        </p:txBody>
      </p:sp>
      <p:sp>
        <p:nvSpPr>
          <p:cNvPr id="5" name="Footer Placeholder 4"/>
          <p:cNvSpPr>
            <a:spLocks noGrp="1"/>
          </p:cNvSpPr>
          <p:nvPr>
            <p:ph type="ftr" sz="quarter" idx="11"/>
          </p:nvPr>
        </p:nvSpPr>
        <p:spPr/>
        <p:txBody>
          <a:bodyPr/>
          <a:lstStyle/>
          <a:p>
            <a:r>
              <a:rPr lang="en-US" smtClean="0"/>
              <a:t>Envt Ch 4-6</a:t>
            </a:r>
            <a:endParaRPr lang="en-US"/>
          </a:p>
        </p:txBody>
      </p:sp>
      <p:sp>
        <p:nvSpPr>
          <p:cNvPr id="6" name="Slide Number Placeholder 5"/>
          <p:cNvSpPr>
            <a:spLocks noGrp="1"/>
          </p:cNvSpPr>
          <p:nvPr>
            <p:ph type="sldNum" sz="quarter" idx="12"/>
          </p:nvPr>
        </p:nvSpPr>
        <p:spPr/>
        <p:txBody>
          <a:bodyPr/>
          <a:lstStyle/>
          <a:p>
            <a:fld id="{09CA2E6E-5AFB-46F8-A351-B3A68AE108F1}" type="slidenum">
              <a:rPr lang="en-US" smtClean="0"/>
              <a:t>13</a:t>
            </a:fld>
            <a:endParaRPr lang="en-US"/>
          </a:p>
        </p:txBody>
      </p:sp>
      <p:sp>
        <p:nvSpPr>
          <p:cNvPr id="3" name="Content Placeholder 2"/>
          <p:cNvSpPr>
            <a:spLocks noGrp="1"/>
          </p:cNvSpPr>
          <p:nvPr>
            <p:ph sz="quarter" idx="1"/>
          </p:nvPr>
        </p:nvSpPr>
        <p:spPr>
          <a:xfrm>
            <a:off x="228600" y="533400"/>
            <a:ext cx="8763000" cy="6096000"/>
          </a:xfrm>
        </p:spPr>
        <p:txBody>
          <a:bodyPr>
            <a:normAutofit lnSpcReduction="10000"/>
          </a:bodyPr>
          <a:lstStyle/>
          <a:p>
            <a:pPr algn="just">
              <a:lnSpc>
                <a:spcPct val="150000"/>
              </a:lnSpc>
            </a:pPr>
            <a:r>
              <a:rPr lang="en-US" sz="2400" dirty="0" smtClean="0">
                <a:latin typeface="Times New Roman" pitchFamily="18" charset="0"/>
                <a:cs typeface="Times New Roman" pitchFamily="18" charset="0"/>
              </a:rPr>
              <a:t>Nutrients of soil may be </a:t>
            </a:r>
            <a:r>
              <a:rPr lang="en-US" sz="2400" dirty="0" smtClean="0">
                <a:solidFill>
                  <a:srgbClr val="00B0F0"/>
                </a:solidFill>
                <a:latin typeface="Times New Roman" pitchFamily="18" charset="0"/>
                <a:cs typeface="Times New Roman" pitchFamily="18" charset="0"/>
              </a:rPr>
              <a:t>organic</a:t>
            </a:r>
            <a:r>
              <a:rPr lang="en-US" sz="2400" dirty="0" smtClean="0">
                <a:latin typeface="Times New Roman" pitchFamily="18" charset="0"/>
                <a:cs typeface="Times New Roman" pitchFamily="18" charset="0"/>
              </a:rPr>
              <a:t> or </a:t>
            </a:r>
            <a:r>
              <a:rPr lang="en-US" sz="2400" dirty="0" smtClean="0">
                <a:solidFill>
                  <a:srgbClr val="00B0F0"/>
                </a:solidFill>
                <a:latin typeface="Times New Roman" pitchFamily="18" charset="0"/>
                <a:cs typeface="Times New Roman" pitchFamily="18" charset="0"/>
              </a:rPr>
              <a:t>inorganic</a:t>
            </a:r>
            <a:r>
              <a:rPr lang="en-US" sz="2400" dirty="0" smtClean="0">
                <a:latin typeface="Times New Roman" pitchFamily="18" charset="0"/>
                <a:cs typeface="Times New Roman" pitchFamily="18" charset="0"/>
              </a:rPr>
              <a:t>.</a:t>
            </a:r>
          </a:p>
          <a:p>
            <a:pPr algn="just">
              <a:lnSpc>
                <a:spcPct val="150000"/>
              </a:lnSpc>
            </a:pPr>
            <a:r>
              <a:rPr lang="en-US" sz="2400" dirty="0" smtClean="0">
                <a:latin typeface="Times New Roman" pitchFamily="18" charset="0"/>
                <a:cs typeface="Times New Roman" pitchFamily="18" charset="0"/>
              </a:rPr>
              <a:t>Inorganic </a:t>
            </a:r>
            <a:r>
              <a:rPr lang="en-US" sz="2400" dirty="0">
                <a:latin typeface="Times New Roman" pitchFamily="18" charset="0"/>
                <a:cs typeface="Times New Roman" pitchFamily="18" charset="0"/>
              </a:rPr>
              <a:t>soil colloids often </a:t>
            </a:r>
            <a:r>
              <a:rPr lang="en-US" sz="2400" dirty="0" smtClean="0">
                <a:latin typeface="Times New Roman" pitchFamily="18" charset="0"/>
                <a:cs typeface="Times New Roman" pitchFamily="18" charset="0"/>
              </a:rPr>
              <a:t>absorb </a:t>
            </a:r>
            <a:r>
              <a:rPr lang="en-US" sz="2400" dirty="0">
                <a:latin typeface="Times New Roman" pitchFamily="18" charset="0"/>
                <a:cs typeface="Times New Roman" pitchFamily="18" charset="0"/>
              </a:rPr>
              <a:t>toxic substances in soil, thus playing a role in detoxification of substances that otherwise </a:t>
            </a:r>
            <a:r>
              <a:rPr lang="en-US" sz="2400" dirty="0" smtClean="0">
                <a:latin typeface="Times New Roman" pitchFamily="18" charset="0"/>
                <a:cs typeface="Times New Roman" pitchFamily="18" charset="0"/>
              </a:rPr>
              <a:t>would </a:t>
            </a:r>
            <a:r>
              <a:rPr lang="en-US" sz="2400" dirty="0">
                <a:latin typeface="Times New Roman" pitchFamily="18" charset="0"/>
                <a:cs typeface="Times New Roman" pitchFamily="18" charset="0"/>
              </a:rPr>
              <a:t>harm plants. </a:t>
            </a:r>
            <a:endParaRPr lang="en-US" sz="2400" dirty="0" smtClean="0">
              <a:latin typeface="Times New Roman" pitchFamily="18" charset="0"/>
              <a:cs typeface="Times New Roman" pitchFamily="18" charset="0"/>
            </a:endParaRPr>
          </a:p>
          <a:p>
            <a:pPr algn="just">
              <a:lnSpc>
                <a:spcPct val="150000"/>
              </a:lnSpc>
            </a:pPr>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abundance and nature of inorganic colloidal material in soil are obviously </a:t>
            </a:r>
            <a:r>
              <a:rPr lang="en-US" sz="2400" dirty="0" smtClean="0">
                <a:latin typeface="Times New Roman" pitchFamily="18" charset="0"/>
                <a:cs typeface="Times New Roman" pitchFamily="18" charset="0"/>
              </a:rPr>
              <a:t>important </a:t>
            </a:r>
            <a:r>
              <a:rPr lang="en-US" sz="2400" dirty="0">
                <a:latin typeface="Times New Roman" pitchFamily="18" charset="0"/>
                <a:cs typeface="Times New Roman" pitchFamily="18" charset="0"/>
              </a:rPr>
              <a:t>factors in  determining soil </a:t>
            </a:r>
            <a:r>
              <a:rPr lang="en-US" sz="2400" dirty="0" smtClean="0">
                <a:latin typeface="Times New Roman" pitchFamily="18" charset="0"/>
                <a:cs typeface="Times New Roman" pitchFamily="18" charset="0"/>
              </a:rPr>
              <a:t>productivity</a:t>
            </a:r>
            <a:r>
              <a:rPr lang="en-US" sz="2400" dirty="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algn="just">
              <a:lnSpc>
                <a:spcPct val="150000"/>
              </a:lnSpc>
            </a:pPr>
            <a:r>
              <a:rPr lang="en-US" sz="2400" dirty="0">
                <a:latin typeface="Times New Roman" pitchFamily="18" charset="0"/>
                <a:cs typeface="Times New Roman" pitchFamily="18" charset="0"/>
              </a:rPr>
              <a:t>The  most  common  elements  in  the  earth‘s  crust  are  oxygen,  silicon,  aluminum,  iron,  calcium, sodium,  potassium,  and  magnesium.  </a:t>
            </a:r>
            <a:endParaRPr lang="en-US" sz="2400" dirty="0" smtClean="0">
              <a:latin typeface="Times New Roman" pitchFamily="18" charset="0"/>
              <a:cs typeface="Times New Roman" pitchFamily="18" charset="0"/>
            </a:endParaRPr>
          </a:p>
          <a:p>
            <a:pPr algn="just">
              <a:lnSpc>
                <a:spcPct val="150000"/>
              </a:lnSpc>
            </a:pPr>
            <a:r>
              <a:rPr lang="en-US" sz="2400" dirty="0" smtClean="0">
                <a:latin typeface="Times New Roman" pitchFamily="18" charset="0"/>
                <a:cs typeface="Times New Roman" pitchFamily="18" charset="0"/>
              </a:rPr>
              <a:t>From these elements  particularly </a:t>
            </a:r>
            <a:r>
              <a:rPr lang="en-US" sz="2400" u="sng" dirty="0" smtClean="0">
                <a:solidFill>
                  <a:srgbClr val="00B0F0"/>
                </a:solidFill>
                <a:latin typeface="Times New Roman" pitchFamily="18" charset="0"/>
                <a:cs typeface="Times New Roman" pitchFamily="18" charset="0"/>
              </a:rPr>
              <a:t>silicon</a:t>
            </a:r>
            <a:r>
              <a:rPr lang="en-US" sz="2400" u="sng" dirty="0" smtClean="0">
                <a:latin typeface="Times New Roman" pitchFamily="18" charset="0"/>
                <a:cs typeface="Times New Roman" pitchFamily="18" charset="0"/>
              </a:rPr>
              <a:t> and </a:t>
            </a:r>
            <a:r>
              <a:rPr lang="en-US" sz="2400" u="sng" dirty="0" smtClean="0">
                <a:solidFill>
                  <a:srgbClr val="00B0F0"/>
                </a:solidFill>
                <a:latin typeface="Times New Roman" pitchFamily="18" charset="0"/>
                <a:cs typeface="Times New Roman" pitchFamily="18" charset="0"/>
              </a:rPr>
              <a:t>oxygen</a:t>
            </a:r>
            <a:r>
              <a:rPr lang="en-US" sz="2400" u="sng"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   constitutes most of  the  mineral fraction of the soil. </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28815520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457200"/>
          </a:xfrm>
        </p:spPr>
        <p:txBody>
          <a:bodyPr>
            <a:noAutofit/>
          </a:bodyPr>
          <a:lstStyle/>
          <a:p>
            <a:r>
              <a:rPr lang="en-US" sz="2800" b="1" dirty="0" err="1">
                <a:solidFill>
                  <a:srgbClr val="FF0000"/>
                </a:solidFill>
                <a:latin typeface="Segoe Print" pitchFamily="2" charset="0"/>
              </a:rPr>
              <a:t>Cont</a:t>
            </a:r>
            <a:r>
              <a:rPr lang="en-US" sz="2800" b="1" dirty="0">
                <a:solidFill>
                  <a:srgbClr val="FF0000"/>
                </a:solidFill>
                <a:latin typeface="Segoe Print" pitchFamily="2" charset="0"/>
              </a:rPr>
              <a:t>…</a:t>
            </a:r>
            <a:endParaRPr lang="en-US" sz="2800" dirty="0"/>
          </a:p>
        </p:txBody>
      </p:sp>
      <p:sp>
        <p:nvSpPr>
          <p:cNvPr id="4" name="Date Placeholder 3"/>
          <p:cNvSpPr>
            <a:spLocks noGrp="1"/>
          </p:cNvSpPr>
          <p:nvPr>
            <p:ph type="dt" sz="half" idx="10"/>
          </p:nvPr>
        </p:nvSpPr>
        <p:spPr/>
        <p:txBody>
          <a:bodyPr/>
          <a:lstStyle/>
          <a:p>
            <a:fld id="{60348C35-F251-4686-A9E5-295D43FCB4F8}" type="datetime1">
              <a:rPr lang="en-US" smtClean="0"/>
              <a:t>29-Jun-19</a:t>
            </a:fld>
            <a:endParaRPr lang="en-US"/>
          </a:p>
        </p:txBody>
      </p:sp>
      <p:sp>
        <p:nvSpPr>
          <p:cNvPr id="5" name="Footer Placeholder 4"/>
          <p:cNvSpPr>
            <a:spLocks noGrp="1"/>
          </p:cNvSpPr>
          <p:nvPr>
            <p:ph type="ftr" sz="quarter" idx="11"/>
          </p:nvPr>
        </p:nvSpPr>
        <p:spPr/>
        <p:txBody>
          <a:bodyPr/>
          <a:lstStyle/>
          <a:p>
            <a:r>
              <a:rPr lang="en-US" dirty="0" err="1" smtClean="0"/>
              <a:t>Envt</a:t>
            </a:r>
            <a:r>
              <a:rPr lang="en-US" dirty="0" smtClean="0"/>
              <a:t> </a:t>
            </a:r>
            <a:r>
              <a:rPr lang="en-US" dirty="0" err="1" smtClean="0"/>
              <a:t>Ch</a:t>
            </a:r>
            <a:r>
              <a:rPr lang="en-US" dirty="0" smtClean="0"/>
              <a:t> 4-6</a:t>
            </a:r>
            <a:endParaRPr lang="en-US" dirty="0"/>
          </a:p>
        </p:txBody>
      </p:sp>
      <p:sp>
        <p:nvSpPr>
          <p:cNvPr id="6" name="Slide Number Placeholder 5"/>
          <p:cNvSpPr>
            <a:spLocks noGrp="1"/>
          </p:cNvSpPr>
          <p:nvPr>
            <p:ph type="sldNum" sz="quarter" idx="12"/>
          </p:nvPr>
        </p:nvSpPr>
        <p:spPr/>
        <p:txBody>
          <a:bodyPr/>
          <a:lstStyle/>
          <a:p>
            <a:fld id="{09CA2E6E-5AFB-46F8-A351-B3A68AE108F1}" type="slidenum">
              <a:rPr lang="en-US" smtClean="0"/>
              <a:t>14</a:t>
            </a:fld>
            <a:endParaRPr lang="en-US"/>
          </a:p>
        </p:txBody>
      </p:sp>
      <p:sp>
        <p:nvSpPr>
          <p:cNvPr id="3" name="Content Placeholder 2"/>
          <p:cNvSpPr>
            <a:spLocks noGrp="1"/>
          </p:cNvSpPr>
          <p:nvPr>
            <p:ph sz="quarter" idx="1"/>
          </p:nvPr>
        </p:nvSpPr>
        <p:spPr>
          <a:xfrm>
            <a:off x="152400" y="609600"/>
            <a:ext cx="8763000" cy="6096000"/>
          </a:xfrm>
        </p:spPr>
        <p:txBody>
          <a:bodyPr>
            <a:normAutofit fontScale="92500"/>
          </a:bodyPr>
          <a:lstStyle/>
          <a:p>
            <a:pPr algn="just">
              <a:lnSpc>
                <a:spcPct val="150000"/>
              </a:lnSpc>
            </a:pPr>
            <a:r>
              <a:rPr lang="en-US" sz="2400" dirty="0">
                <a:latin typeface="Times New Roman" pitchFamily="18" charset="0"/>
                <a:cs typeface="Times New Roman" pitchFamily="18" charset="0"/>
              </a:rPr>
              <a:t>Common </a:t>
            </a:r>
            <a:r>
              <a:rPr lang="en-US" sz="2400" dirty="0" smtClean="0">
                <a:latin typeface="Times New Roman" pitchFamily="18" charset="0"/>
                <a:cs typeface="Times New Roman" pitchFamily="18" charset="0"/>
              </a:rPr>
              <a:t>soil  </a:t>
            </a:r>
            <a:r>
              <a:rPr lang="en-US" sz="2400" dirty="0">
                <a:latin typeface="Times New Roman" pitchFamily="18" charset="0"/>
                <a:cs typeface="Times New Roman" pitchFamily="18" charset="0"/>
              </a:rPr>
              <a:t>mineral  constituents  are  finely  divided  </a:t>
            </a:r>
            <a:r>
              <a:rPr lang="en-US" sz="2400" dirty="0">
                <a:solidFill>
                  <a:srgbClr val="FF0000"/>
                </a:solidFill>
                <a:latin typeface="Times New Roman" pitchFamily="18" charset="0"/>
                <a:cs typeface="Times New Roman" pitchFamily="18" charset="0"/>
              </a:rPr>
              <a:t>quartz</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SiO</a:t>
            </a:r>
            <a:r>
              <a:rPr lang="en-US" sz="2400" baseline="-25000" dirty="0" smtClean="0">
                <a:latin typeface="Times New Roman" pitchFamily="18" charset="0"/>
                <a:cs typeface="Times New Roman" pitchFamily="18" charset="0"/>
              </a:rPr>
              <a:t>2</a:t>
            </a:r>
            <a:r>
              <a:rPr lang="en-US" sz="2400" dirty="0">
                <a:latin typeface="Times New Roman" pitchFamily="18" charset="0"/>
                <a:cs typeface="Times New Roman" pitchFamily="18" charset="0"/>
              </a:rPr>
              <a:t>),  </a:t>
            </a:r>
            <a:r>
              <a:rPr lang="en-US" sz="2400" dirty="0">
                <a:solidFill>
                  <a:srgbClr val="FF0000"/>
                </a:solidFill>
                <a:latin typeface="Times New Roman" pitchFamily="18" charset="0"/>
                <a:cs typeface="Times New Roman" pitchFamily="18" charset="0"/>
              </a:rPr>
              <a:t>orthoclase</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KAlSi</a:t>
            </a:r>
            <a:r>
              <a:rPr lang="en-US" sz="2400" baseline="-25000" dirty="0" smtClean="0">
                <a:latin typeface="Times New Roman" pitchFamily="18" charset="0"/>
                <a:cs typeface="Times New Roman" pitchFamily="18" charset="0"/>
              </a:rPr>
              <a:t>3</a:t>
            </a:r>
            <a:r>
              <a:rPr lang="en-US" sz="2400" dirty="0" smtClean="0">
                <a:latin typeface="Times New Roman" pitchFamily="18" charset="0"/>
                <a:cs typeface="Times New Roman" pitchFamily="18" charset="0"/>
              </a:rPr>
              <a:t>O</a:t>
            </a:r>
            <a:r>
              <a:rPr lang="en-US" sz="2400" baseline="-25000" dirty="0" smtClean="0">
                <a:latin typeface="Times New Roman" pitchFamily="18" charset="0"/>
                <a:cs typeface="Times New Roman" pitchFamily="18" charset="0"/>
              </a:rPr>
              <a:t>8</a:t>
            </a:r>
            <a:r>
              <a:rPr lang="en-US" sz="2400" dirty="0" smtClean="0">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albite</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(NaAlSi</a:t>
            </a:r>
            <a:r>
              <a:rPr lang="en-US" sz="2400" baseline="-25000"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O</a:t>
            </a:r>
            <a:r>
              <a:rPr lang="en-US" sz="2400" baseline="-25000"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epidote</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4CaO•3(</a:t>
            </a:r>
            <a:r>
              <a:rPr lang="en-US" sz="2400" dirty="0" err="1" smtClean="0">
                <a:latin typeface="Times New Roman" pitchFamily="18" charset="0"/>
                <a:cs typeface="Times New Roman" pitchFamily="18" charset="0"/>
              </a:rPr>
              <a:t>AlFe</a:t>
            </a:r>
            <a:r>
              <a:rPr lang="en-US" sz="2400" dirty="0" smtClean="0">
                <a:latin typeface="Times New Roman" pitchFamily="18" charset="0"/>
                <a:cs typeface="Times New Roman" pitchFamily="18" charset="0"/>
              </a:rPr>
              <a:t>)</a:t>
            </a:r>
            <a:r>
              <a:rPr lang="en-US" sz="2400" baseline="-25000" dirty="0">
                <a:latin typeface="Times New Roman" pitchFamily="18" charset="0"/>
                <a:cs typeface="Times New Roman" pitchFamily="18" charset="0"/>
              </a:rPr>
              <a:t> </a:t>
            </a:r>
            <a:r>
              <a:rPr lang="en-US" sz="2400" baseline="-25000"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O</a:t>
            </a:r>
            <a:r>
              <a:rPr lang="en-US" sz="2400" baseline="-25000" dirty="0" smtClean="0">
                <a:latin typeface="Times New Roman" pitchFamily="18" charset="0"/>
                <a:cs typeface="Times New Roman" pitchFamily="18" charset="0"/>
              </a:rPr>
              <a:t>3</a:t>
            </a:r>
            <a:r>
              <a:rPr lang="en-US" sz="2400" dirty="0" smtClean="0">
                <a:latin typeface="Times New Roman" pitchFamily="18" charset="0"/>
                <a:cs typeface="Times New Roman" pitchFamily="18" charset="0"/>
              </a:rPr>
              <a:t>•6SiO</a:t>
            </a:r>
            <a:r>
              <a:rPr lang="en-US" sz="2400" baseline="-25000"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•H</a:t>
            </a:r>
            <a:r>
              <a:rPr lang="en-US" sz="2400" baseline="-25000" dirty="0">
                <a:latin typeface="Times New Roman" pitchFamily="18" charset="0"/>
                <a:cs typeface="Times New Roman" pitchFamily="18" charset="0"/>
              </a:rPr>
              <a:t>2</a:t>
            </a:r>
            <a:r>
              <a:rPr lang="en-US" sz="2400" dirty="0" smtClean="0">
                <a:latin typeface="Times New Roman" pitchFamily="18" charset="0"/>
                <a:cs typeface="Times New Roman" pitchFamily="18" charset="0"/>
              </a:rPr>
              <a:t>O</a:t>
            </a:r>
            <a:r>
              <a:rPr lang="en-US" sz="2400" dirty="0">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geothite</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FeO</a:t>
            </a:r>
            <a:r>
              <a:rPr lang="en-US" sz="2400" dirty="0">
                <a:latin typeface="Times New Roman" pitchFamily="18" charset="0"/>
                <a:cs typeface="Times New Roman" pitchFamily="18" charset="0"/>
              </a:rPr>
              <a:t>(OH)),  </a:t>
            </a:r>
            <a:r>
              <a:rPr lang="en-US" sz="2400" dirty="0">
                <a:solidFill>
                  <a:srgbClr val="FF0000"/>
                </a:solidFill>
                <a:latin typeface="Times New Roman" pitchFamily="18" charset="0"/>
                <a:cs typeface="Times New Roman" pitchFamily="18" charset="0"/>
              </a:rPr>
              <a:t>magnetite</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Fe</a:t>
            </a:r>
            <a:r>
              <a:rPr lang="en-US" sz="2400" baseline="-25000" dirty="0" smtClean="0">
                <a:latin typeface="Times New Roman" pitchFamily="18" charset="0"/>
                <a:cs typeface="Times New Roman" pitchFamily="18" charset="0"/>
              </a:rPr>
              <a:t>3</a:t>
            </a:r>
            <a:r>
              <a:rPr lang="en-US" sz="2400" dirty="0" smtClean="0">
                <a:latin typeface="Times New Roman" pitchFamily="18" charset="0"/>
                <a:cs typeface="Times New Roman" pitchFamily="18" charset="0"/>
              </a:rPr>
              <a:t>O</a:t>
            </a:r>
            <a:r>
              <a:rPr lang="en-US" sz="2400" baseline="-25000" dirty="0" smtClean="0">
                <a:latin typeface="Times New Roman" pitchFamily="18" charset="0"/>
                <a:cs typeface="Times New Roman" pitchFamily="18" charset="0"/>
              </a:rPr>
              <a:t>4</a:t>
            </a:r>
            <a:r>
              <a:rPr lang="en-US" sz="2400" dirty="0" smtClean="0">
                <a:latin typeface="Times New Roman" pitchFamily="18" charset="0"/>
                <a:cs typeface="Times New Roman" pitchFamily="18" charset="0"/>
              </a:rPr>
              <a:t>), calcium  </a:t>
            </a:r>
            <a:r>
              <a:rPr lang="en-US" sz="2400" dirty="0">
                <a:latin typeface="Times New Roman" pitchFamily="18" charset="0"/>
                <a:cs typeface="Times New Roman" pitchFamily="18" charset="0"/>
              </a:rPr>
              <a:t>and  magnesium  </a:t>
            </a:r>
            <a:r>
              <a:rPr lang="en-US" sz="2400" dirty="0">
                <a:solidFill>
                  <a:srgbClr val="FF0000"/>
                </a:solidFill>
                <a:latin typeface="Times New Roman" pitchFamily="18" charset="0"/>
                <a:cs typeface="Times New Roman" pitchFamily="18" charset="0"/>
              </a:rPr>
              <a:t>carbonates</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CaCO</a:t>
            </a:r>
            <a:r>
              <a:rPr lang="en-US" sz="2400" baseline="-25000" dirty="0" smtClean="0">
                <a:latin typeface="Times New Roman" pitchFamily="18" charset="0"/>
                <a:cs typeface="Times New Roman" pitchFamily="18" charset="0"/>
              </a:rPr>
              <a:t>3</a:t>
            </a:r>
            <a:r>
              <a:rPr lang="en-US" sz="2400" dirty="0" smtClean="0">
                <a:latin typeface="Times New Roman" pitchFamily="18" charset="0"/>
                <a:cs typeface="Times New Roman" pitchFamily="18" charset="0"/>
              </a:rPr>
              <a:t>,  CaCO</a:t>
            </a:r>
            <a:r>
              <a:rPr lang="en-US" sz="2400" baseline="-25000" dirty="0" smtClean="0">
                <a:latin typeface="Times New Roman" pitchFamily="18" charset="0"/>
                <a:cs typeface="Times New Roman" pitchFamily="18" charset="0"/>
              </a:rPr>
              <a:t>3</a:t>
            </a:r>
            <a:r>
              <a:rPr lang="en-US" sz="2400" dirty="0" smtClean="0">
                <a:latin typeface="Times New Roman" pitchFamily="18" charset="0"/>
                <a:cs typeface="Times New Roman" pitchFamily="18" charset="0"/>
              </a:rPr>
              <a:t>•MgCO</a:t>
            </a:r>
            <a:r>
              <a:rPr lang="en-US" sz="2400" baseline="-25000" dirty="0" smtClean="0">
                <a:latin typeface="Times New Roman" pitchFamily="18" charset="0"/>
                <a:cs typeface="Times New Roman" pitchFamily="18" charset="0"/>
              </a:rPr>
              <a:t>3</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and  oxides  of  manganese  and </a:t>
            </a:r>
            <a:r>
              <a:rPr lang="en-US" sz="2400" dirty="0" smtClean="0">
                <a:latin typeface="Times New Roman" pitchFamily="18" charset="0"/>
                <a:cs typeface="Times New Roman" pitchFamily="18" charset="0"/>
              </a:rPr>
              <a:t>titanium. </a:t>
            </a:r>
          </a:p>
          <a:p>
            <a:pPr algn="just">
              <a:lnSpc>
                <a:spcPct val="150000"/>
              </a:lnSpc>
            </a:pPr>
            <a:r>
              <a:rPr lang="en-US" sz="2400" dirty="0">
                <a:latin typeface="Times New Roman" pitchFamily="18" charset="0"/>
                <a:cs typeface="Times New Roman" pitchFamily="18" charset="0"/>
              </a:rPr>
              <a:t>Though </a:t>
            </a:r>
            <a:r>
              <a:rPr lang="en-US" sz="2400" dirty="0" smtClean="0">
                <a:latin typeface="Times New Roman" pitchFamily="18" charset="0"/>
                <a:cs typeface="Times New Roman" pitchFamily="18" charset="0"/>
              </a:rPr>
              <a:t>less </a:t>
            </a:r>
            <a:r>
              <a:rPr lang="en-US" sz="2400" dirty="0">
                <a:latin typeface="Times New Roman" pitchFamily="18" charset="0"/>
                <a:cs typeface="Times New Roman" pitchFamily="18" charset="0"/>
              </a:rPr>
              <a:t>than 5% of a productive soil, organic matter largely determines </a:t>
            </a:r>
            <a:r>
              <a:rPr lang="en-US" sz="2400" dirty="0" smtClean="0">
                <a:latin typeface="Times New Roman" pitchFamily="18" charset="0"/>
                <a:cs typeface="Times New Roman" pitchFamily="18" charset="0"/>
              </a:rPr>
              <a:t>soil </a:t>
            </a:r>
            <a:r>
              <a:rPr lang="en-US" sz="2400" dirty="0">
                <a:latin typeface="Times New Roman" pitchFamily="18" charset="0"/>
                <a:cs typeface="Times New Roman" pitchFamily="18" charset="0"/>
              </a:rPr>
              <a:t>productivity</a:t>
            </a:r>
            <a:r>
              <a:rPr lang="en-US" sz="2400" dirty="0" smtClean="0">
                <a:latin typeface="Times New Roman" pitchFamily="18" charset="0"/>
                <a:cs typeface="Times New Roman" pitchFamily="18" charset="0"/>
              </a:rPr>
              <a:t>.</a:t>
            </a:r>
          </a:p>
          <a:p>
            <a:pPr algn="just">
              <a:lnSpc>
                <a:spcPct val="150000"/>
              </a:lnSpc>
            </a:pPr>
            <a:r>
              <a:rPr lang="en-US" sz="2400" dirty="0" smtClean="0">
                <a:latin typeface="Times New Roman" pitchFamily="18" charset="0"/>
                <a:cs typeface="Times New Roman" pitchFamily="18" charset="0"/>
              </a:rPr>
              <a:t>Some  </a:t>
            </a:r>
            <a:r>
              <a:rPr lang="en-US" sz="2400" dirty="0">
                <a:latin typeface="Times New Roman" pitchFamily="18" charset="0"/>
                <a:cs typeface="Times New Roman" pitchFamily="18" charset="0"/>
              </a:rPr>
              <a:t>organic compounds </a:t>
            </a:r>
            <a:r>
              <a:rPr lang="en-US" sz="2400" dirty="0" smtClean="0">
                <a:latin typeface="Times New Roman" pitchFamily="18" charset="0"/>
                <a:cs typeface="Times New Roman" pitchFamily="18" charset="0"/>
              </a:rPr>
              <a:t>even  </a:t>
            </a:r>
            <a:r>
              <a:rPr lang="en-US" sz="2400" dirty="0">
                <a:latin typeface="Times New Roman" pitchFamily="18" charset="0"/>
                <a:cs typeface="Times New Roman" pitchFamily="18" charset="0"/>
              </a:rPr>
              <a:t>contribute  to  the  weathering  of  mineral  matter,  the  process  by  which  soil  is  </a:t>
            </a:r>
            <a:r>
              <a:rPr lang="en-US" sz="2400" dirty="0" smtClean="0">
                <a:latin typeface="Times New Roman" pitchFamily="18" charset="0"/>
                <a:cs typeface="Times New Roman" pitchFamily="18" charset="0"/>
              </a:rPr>
              <a:t>formed, </a:t>
            </a:r>
            <a:r>
              <a:rPr lang="en-US" sz="2400" dirty="0" err="1" smtClean="0">
                <a:latin typeface="Times New Roman" pitchFamily="18" charset="0"/>
                <a:cs typeface="Times New Roman" pitchFamily="18" charset="0"/>
              </a:rPr>
              <a:t>Eg</a:t>
            </a:r>
            <a:r>
              <a:rPr lang="en-US" sz="2400" dirty="0" smtClean="0">
                <a:latin typeface="Times New Roman" pitchFamily="18" charset="0"/>
                <a:cs typeface="Times New Roman" pitchFamily="18" charset="0"/>
              </a:rPr>
              <a:t>, C</a:t>
            </a:r>
            <a:r>
              <a:rPr lang="en-US" sz="2400" baseline="-25000"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O</a:t>
            </a:r>
            <a:r>
              <a:rPr lang="en-US" sz="2400" baseline="-25000" dirty="0" smtClean="0">
                <a:latin typeface="Times New Roman" pitchFamily="18" charset="0"/>
                <a:cs typeface="Times New Roman" pitchFamily="18" charset="0"/>
              </a:rPr>
              <a:t>4</a:t>
            </a:r>
            <a:r>
              <a:rPr lang="en-US" sz="2400" baseline="30000" dirty="0" smtClean="0">
                <a:latin typeface="Times New Roman" pitchFamily="18" charset="0"/>
                <a:cs typeface="Times New Roman" pitchFamily="18" charset="0"/>
              </a:rPr>
              <a:t>2−</a:t>
            </a:r>
          </a:p>
          <a:p>
            <a:pPr algn="just">
              <a:lnSpc>
                <a:spcPct val="150000"/>
              </a:lnSpc>
            </a:pPr>
            <a:endParaRPr lang="en-US" sz="2400" baseline="30000" dirty="0">
              <a:latin typeface="Times New Roman" pitchFamily="18" charset="0"/>
              <a:cs typeface="Times New Roman" pitchFamily="18" charset="0"/>
            </a:endParaRPr>
          </a:p>
          <a:p>
            <a:pPr marL="0" indent="0" algn="just">
              <a:lnSpc>
                <a:spcPct val="150000"/>
              </a:lnSpc>
              <a:buNone/>
            </a:pPr>
            <a:r>
              <a:rPr lang="en-US" sz="2400" dirty="0" smtClean="0">
                <a:latin typeface="Times New Roman" pitchFamily="18" charset="0"/>
                <a:cs typeface="Times New Roman" pitchFamily="18" charset="0"/>
              </a:rPr>
              <a:t>Where </a:t>
            </a:r>
            <a:r>
              <a:rPr lang="en-US" sz="2400" dirty="0">
                <a:latin typeface="Times New Roman" pitchFamily="18" charset="0"/>
                <a:cs typeface="Times New Roman" pitchFamily="18" charset="0"/>
              </a:rPr>
              <a:t>M  is  Al  or Fe</a:t>
            </a:r>
            <a:r>
              <a:rPr lang="en-US" sz="2400" dirty="0" smtClean="0">
                <a:latin typeface="Times New Roman" pitchFamily="18" charset="0"/>
                <a:cs typeface="Times New Roman" pitchFamily="18" charset="0"/>
              </a:rPr>
              <a:t>.</a:t>
            </a:r>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5457825"/>
            <a:ext cx="6057900" cy="247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823932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533400"/>
          </a:xfrm>
        </p:spPr>
        <p:txBody>
          <a:bodyPr>
            <a:noAutofit/>
          </a:bodyPr>
          <a:lstStyle/>
          <a:p>
            <a:r>
              <a:rPr lang="en-US" sz="2800" b="1" dirty="0" err="1">
                <a:solidFill>
                  <a:srgbClr val="FF0000"/>
                </a:solidFill>
                <a:latin typeface="Segoe Print" pitchFamily="2" charset="0"/>
              </a:rPr>
              <a:t>Cont</a:t>
            </a:r>
            <a:r>
              <a:rPr lang="en-US" sz="2800" b="1" dirty="0">
                <a:solidFill>
                  <a:srgbClr val="FF0000"/>
                </a:solidFill>
                <a:latin typeface="Segoe Print" pitchFamily="2" charset="0"/>
              </a:rPr>
              <a:t>…</a:t>
            </a:r>
            <a:endParaRPr lang="en-US" sz="2800" dirty="0"/>
          </a:p>
        </p:txBody>
      </p:sp>
      <p:sp>
        <p:nvSpPr>
          <p:cNvPr id="4" name="Date Placeholder 3"/>
          <p:cNvSpPr>
            <a:spLocks noGrp="1"/>
          </p:cNvSpPr>
          <p:nvPr>
            <p:ph type="dt" sz="half" idx="10"/>
          </p:nvPr>
        </p:nvSpPr>
        <p:spPr/>
        <p:txBody>
          <a:bodyPr/>
          <a:lstStyle/>
          <a:p>
            <a:fld id="{6A375919-6957-4278-AB2D-6A3D32F32E02}" type="datetime1">
              <a:rPr lang="en-US" smtClean="0"/>
              <a:t>29-Jun-19</a:t>
            </a:fld>
            <a:endParaRPr lang="en-US"/>
          </a:p>
        </p:txBody>
      </p:sp>
      <p:sp>
        <p:nvSpPr>
          <p:cNvPr id="5" name="Footer Placeholder 4"/>
          <p:cNvSpPr>
            <a:spLocks noGrp="1"/>
          </p:cNvSpPr>
          <p:nvPr>
            <p:ph type="ftr" sz="quarter" idx="11"/>
          </p:nvPr>
        </p:nvSpPr>
        <p:spPr/>
        <p:txBody>
          <a:bodyPr/>
          <a:lstStyle/>
          <a:p>
            <a:r>
              <a:rPr lang="en-US" smtClean="0"/>
              <a:t>Envt Ch 4-6</a:t>
            </a:r>
            <a:endParaRPr lang="en-US"/>
          </a:p>
        </p:txBody>
      </p:sp>
      <p:sp>
        <p:nvSpPr>
          <p:cNvPr id="6" name="Slide Number Placeholder 5"/>
          <p:cNvSpPr>
            <a:spLocks noGrp="1"/>
          </p:cNvSpPr>
          <p:nvPr>
            <p:ph type="sldNum" sz="quarter" idx="12"/>
          </p:nvPr>
        </p:nvSpPr>
        <p:spPr/>
        <p:txBody>
          <a:bodyPr/>
          <a:lstStyle/>
          <a:p>
            <a:fld id="{09CA2E6E-5AFB-46F8-A351-B3A68AE108F1}" type="slidenum">
              <a:rPr lang="en-US" smtClean="0"/>
              <a:t>15</a:t>
            </a:fld>
            <a:endParaRPr lang="en-US"/>
          </a:p>
        </p:txBody>
      </p:sp>
      <p:sp>
        <p:nvSpPr>
          <p:cNvPr id="3" name="Content Placeholder 2"/>
          <p:cNvSpPr>
            <a:spLocks noGrp="1"/>
          </p:cNvSpPr>
          <p:nvPr>
            <p:ph sz="quarter" idx="1"/>
          </p:nvPr>
        </p:nvSpPr>
        <p:spPr>
          <a:xfrm>
            <a:off x="152400" y="381000"/>
            <a:ext cx="8763000" cy="6324600"/>
          </a:xfrm>
        </p:spPr>
        <p:txBody>
          <a:bodyPr>
            <a:normAutofit/>
          </a:bodyPr>
          <a:lstStyle/>
          <a:p>
            <a:pPr algn="just">
              <a:lnSpc>
                <a:spcPct val="150000"/>
              </a:lnSpc>
            </a:pPr>
            <a:r>
              <a:rPr lang="en-US" sz="2400" dirty="0">
                <a:latin typeface="Times New Roman" pitchFamily="18" charset="0"/>
                <a:cs typeface="Times New Roman" pitchFamily="18" charset="0"/>
              </a:rPr>
              <a:t>Some soil fungi produce citric acid and  other  chelating  organic acids which react  with silicate  minerals and release potassium and  other metal ions.</a:t>
            </a:r>
            <a:endParaRPr lang="en-US" sz="2400" baseline="30000" dirty="0">
              <a:latin typeface="Times New Roman" pitchFamily="18" charset="0"/>
              <a:cs typeface="Times New Roman" pitchFamily="18" charset="0"/>
            </a:endParaRPr>
          </a:p>
          <a:p>
            <a:pPr algn="just">
              <a:lnSpc>
                <a:spcPct val="150000"/>
              </a:lnSpc>
            </a:pPr>
            <a:r>
              <a:rPr lang="en-US" sz="2400" dirty="0">
                <a:latin typeface="Times New Roman" pitchFamily="18" charset="0"/>
                <a:cs typeface="Times New Roman" pitchFamily="18" charset="0"/>
              </a:rPr>
              <a:t>Biologically  active organic soil fraction includes polysaccharides, amino sugars, nucleotides, and organic sulfur and phosphorus compounds.</a:t>
            </a:r>
          </a:p>
          <a:p>
            <a:pPr algn="just">
              <a:lnSpc>
                <a:spcPct val="150000"/>
              </a:lnSpc>
            </a:pPr>
            <a:r>
              <a:rPr lang="en-US" sz="2400" dirty="0">
                <a:latin typeface="Times New Roman" pitchFamily="18" charset="0"/>
                <a:cs typeface="Times New Roman" pitchFamily="18" charset="0"/>
              </a:rPr>
              <a:t> Humus, a water-insoluble  material that biodegrades very slowly, makes up the bulk of soil organic matter. </a:t>
            </a:r>
          </a:p>
          <a:p>
            <a:pPr algn="just">
              <a:lnSpc>
                <a:spcPct val="150000"/>
              </a:lnSpc>
            </a:pPr>
            <a:r>
              <a:rPr lang="en-US" sz="2400" dirty="0">
                <a:latin typeface="Times New Roman" pitchFamily="18" charset="0"/>
                <a:cs typeface="Times New Roman" pitchFamily="18" charset="0"/>
              </a:rPr>
              <a:t>The  accumulation  of  organic  matter  in  soil  is  strongly  influenced  by  temperature  and availability  of  oxygen.</a:t>
            </a:r>
          </a:p>
          <a:p>
            <a:pPr algn="just">
              <a:lnSpc>
                <a:spcPct val="150000"/>
              </a:lnSpc>
            </a:pP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34732621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457200"/>
          </a:xfrm>
        </p:spPr>
        <p:txBody>
          <a:bodyPr>
            <a:noAutofit/>
          </a:bodyPr>
          <a:lstStyle/>
          <a:p>
            <a:r>
              <a:rPr lang="en-US" sz="2800" b="1" dirty="0" err="1">
                <a:solidFill>
                  <a:srgbClr val="FF0000"/>
                </a:solidFill>
                <a:latin typeface="Segoe Print" pitchFamily="2" charset="0"/>
              </a:rPr>
              <a:t>Cont</a:t>
            </a:r>
            <a:r>
              <a:rPr lang="en-US" sz="2800" b="1" dirty="0">
                <a:solidFill>
                  <a:srgbClr val="FF0000"/>
                </a:solidFill>
                <a:latin typeface="Segoe Print" pitchFamily="2" charset="0"/>
              </a:rPr>
              <a:t>…</a:t>
            </a:r>
            <a:endParaRPr lang="en-US" sz="2800" dirty="0"/>
          </a:p>
        </p:txBody>
      </p:sp>
      <p:sp>
        <p:nvSpPr>
          <p:cNvPr id="4" name="Date Placeholder 3"/>
          <p:cNvSpPr>
            <a:spLocks noGrp="1"/>
          </p:cNvSpPr>
          <p:nvPr>
            <p:ph type="dt" sz="half" idx="10"/>
          </p:nvPr>
        </p:nvSpPr>
        <p:spPr/>
        <p:txBody>
          <a:bodyPr/>
          <a:lstStyle/>
          <a:p>
            <a:fld id="{F42E1BA1-F696-4C38-9F39-C10394DC2275}" type="datetime1">
              <a:rPr lang="en-US" smtClean="0"/>
              <a:t>29-Jun-19</a:t>
            </a:fld>
            <a:endParaRPr lang="en-US"/>
          </a:p>
        </p:txBody>
      </p:sp>
      <p:sp>
        <p:nvSpPr>
          <p:cNvPr id="5" name="Footer Placeholder 4"/>
          <p:cNvSpPr>
            <a:spLocks noGrp="1"/>
          </p:cNvSpPr>
          <p:nvPr>
            <p:ph type="ftr" sz="quarter" idx="11"/>
          </p:nvPr>
        </p:nvSpPr>
        <p:spPr/>
        <p:txBody>
          <a:bodyPr/>
          <a:lstStyle/>
          <a:p>
            <a:r>
              <a:rPr lang="en-US" smtClean="0"/>
              <a:t>Envt Ch 4-6</a:t>
            </a:r>
            <a:endParaRPr lang="en-US"/>
          </a:p>
        </p:txBody>
      </p:sp>
      <p:sp>
        <p:nvSpPr>
          <p:cNvPr id="6" name="Slide Number Placeholder 5"/>
          <p:cNvSpPr>
            <a:spLocks noGrp="1"/>
          </p:cNvSpPr>
          <p:nvPr>
            <p:ph type="sldNum" sz="quarter" idx="12"/>
          </p:nvPr>
        </p:nvSpPr>
        <p:spPr/>
        <p:txBody>
          <a:bodyPr/>
          <a:lstStyle/>
          <a:p>
            <a:fld id="{09CA2E6E-5AFB-46F8-A351-B3A68AE108F1}" type="slidenum">
              <a:rPr lang="en-US" smtClean="0"/>
              <a:t>16</a:t>
            </a:fld>
            <a:endParaRPr lang="en-US"/>
          </a:p>
        </p:txBody>
      </p:sp>
      <p:sp>
        <p:nvSpPr>
          <p:cNvPr id="3" name="Content Placeholder 2"/>
          <p:cNvSpPr>
            <a:spLocks noGrp="1"/>
          </p:cNvSpPr>
          <p:nvPr>
            <p:ph sz="quarter" idx="1"/>
          </p:nvPr>
        </p:nvSpPr>
        <p:spPr>
          <a:xfrm>
            <a:off x="152400" y="609600"/>
            <a:ext cx="8839200" cy="6096000"/>
          </a:xfrm>
        </p:spPr>
        <p:txBody>
          <a:bodyPr>
            <a:normAutofit/>
          </a:bodyPr>
          <a:lstStyle/>
          <a:p>
            <a:pPr algn="just">
              <a:lnSpc>
                <a:spcPct val="150000"/>
              </a:lnSpc>
            </a:pPr>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rate  of biodegradation  decreases  with  decreasing temperature, </a:t>
            </a:r>
            <a:r>
              <a:rPr lang="en-US" sz="2400" dirty="0" smtClean="0">
                <a:latin typeface="Times New Roman" pitchFamily="18" charset="0"/>
                <a:cs typeface="Times New Roman" pitchFamily="18" charset="0"/>
              </a:rPr>
              <a:t>organic </a:t>
            </a:r>
            <a:r>
              <a:rPr lang="en-US" sz="2400" dirty="0">
                <a:latin typeface="Times New Roman" pitchFamily="18" charset="0"/>
                <a:cs typeface="Times New Roman" pitchFamily="18" charset="0"/>
              </a:rPr>
              <a:t>matter does not degrade rapidly in colder </a:t>
            </a:r>
            <a:r>
              <a:rPr lang="en-US" sz="2400" dirty="0" smtClean="0">
                <a:latin typeface="Times New Roman" pitchFamily="18" charset="0"/>
                <a:cs typeface="Times New Roman" pitchFamily="18" charset="0"/>
              </a:rPr>
              <a:t>climates.</a:t>
            </a:r>
          </a:p>
          <a:p>
            <a:pPr algn="just">
              <a:lnSpc>
                <a:spcPct val="150000"/>
              </a:lnSpc>
            </a:pPr>
            <a:r>
              <a:rPr lang="en-US" sz="2400" dirty="0">
                <a:latin typeface="Times New Roman" pitchFamily="18" charset="0"/>
                <a:cs typeface="Times New Roman" pitchFamily="18" charset="0"/>
              </a:rPr>
              <a:t>The organic content may reach 90% in areas where plants grow and decay in </a:t>
            </a:r>
            <a:r>
              <a:rPr lang="en-US" sz="2400" dirty="0" smtClean="0">
                <a:latin typeface="Times New Roman" pitchFamily="18" charset="0"/>
                <a:cs typeface="Times New Roman" pitchFamily="18" charset="0"/>
              </a:rPr>
              <a:t>soil  </a:t>
            </a:r>
            <a:r>
              <a:rPr lang="en-US" sz="2400" dirty="0">
                <a:latin typeface="Times New Roman" pitchFamily="18" charset="0"/>
                <a:cs typeface="Times New Roman" pitchFamily="18" charset="0"/>
              </a:rPr>
              <a:t>saturated  with  water.   </a:t>
            </a:r>
            <a:endParaRPr lang="en-US" sz="2400" dirty="0" smtClean="0">
              <a:latin typeface="Times New Roman" pitchFamily="18" charset="0"/>
              <a:cs typeface="Times New Roman" pitchFamily="18" charset="0"/>
            </a:endParaRPr>
          </a:p>
          <a:p>
            <a:pPr algn="just">
              <a:lnSpc>
                <a:spcPct val="150000"/>
              </a:lnSpc>
            </a:pPr>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presence  of  naturally  occurring  </a:t>
            </a:r>
            <a:r>
              <a:rPr lang="en-US" sz="2400" dirty="0" err="1">
                <a:latin typeface="Times New Roman" pitchFamily="18" charset="0"/>
                <a:cs typeface="Times New Roman" pitchFamily="18" charset="0"/>
              </a:rPr>
              <a:t>polynuclear</a:t>
            </a:r>
            <a:r>
              <a:rPr lang="en-US" sz="2400" dirty="0">
                <a:latin typeface="Times New Roman" pitchFamily="18" charset="0"/>
                <a:cs typeface="Times New Roman" pitchFamily="18" charset="0"/>
              </a:rPr>
              <a:t>  aromatic  (PAH) </a:t>
            </a:r>
            <a:r>
              <a:rPr lang="en-US" sz="2400" dirty="0" smtClean="0">
                <a:latin typeface="Times New Roman" pitchFamily="18" charset="0"/>
                <a:cs typeface="Times New Roman" pitchFamily="18" charset="0"/>
              </a:rPr>
              <a:t>compounds </a:t>
            </a:r>
            <a:r>
              <a:rPr lang="en-US" sz="2400" dirty="0">
                <a:latin typeface="Times New Roman" pitchFamily="18" charset="0"/>
                <a:cs typeface="Times New Roman" pitchFamily="18" charset="0"/>
              </a:rPr>
              <a:t>is an interesting feature of soil organic matter</a:t>
            </a:r>
            <a:r>
              <a:rPr lang="en-US" sz="2400" dirty="0" smtClean="0">
                <a:latin typeface="Times New Roman" pitchFamily="18" charset="0"/>
                <a:cs typeface="Times New Roman" pitchFamily="18" charset="0"/>
              </a:rPr>
              <a:t>.</a:t>
            </a:r>
          </a:p>
          <a:p>
            <a:pPr algn="just">
              <a:lnSpc>
                <a:spcPct val="150000"/>
              </a:lnSpc>
            </a:pPr>
            <a:r>
              <a:rPr lang="en-US" sz="2400" dirty="0" err="1">
                <a:latin typeface="Times New Roman" pitchFamily="18" charset="0"/>
                <a:cs typeface="Times New Roman" pitchFamily="18" charset="0"/>
              </a:rPr>
              <a:t>Terpenes</a:t>
            </a:r>
            <a:r>
              <a:rPr lang="en-US" sz="2400" dirty="0">
                <a:latin typeface="Times New Roman" pitchFamily="18" charset="0"/>
                <a:cs typeface="Times New Roman" pitchFamily="18" charset="0"/>
              </a:rPr>
              <a:t> also occur in soil  organic  matter.</a:t>
            </a:r>
          </a:p>
        </p:txBody>
      </p:sp>
    </p:spTree>
    <p:extLst>
      <p:ext uri="{BB962C8B-B14F-4D97-AF65-F5344CB8AC3E}">
        <p14:creationId xmlns:p14="http://schemas.microsoft.com/office/powerpoint/2010/main" val="5555751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457200"/>
          </a:xfrm>
        </p:spPr>
        <p:txBody>
          <a:bodyPr>
            <a:noAutofit/>
          </a:bodyPr>
          <a:lstStyle/>
          <a:p>
            <a:r>
              <a:rPr lang="en-US" sz="2800" b="1" dirty="0">
                <a:solidFill>
                  <a:srgbClr val="0070C0"/>
                </a:solidFill>
              </a:rPr>
              <a:t>The Soil Solution</a:t>
            </a:r>
          </a:p>
        </p:txBody>
      </p:sp>
      <p:sp>
        <p:nvSpPr>
          <p:cNvPr id="4" name="Date Placeholder 3"/>
          <p:cNvSpPr>
            <a:spLocks noGrp="1"/>
          </p:cNvSpPr>
          <p:nvPr>
            <p:ph type="dt" sz="half" idx="10"/>
          </p:nvPr>
        </p:nvSpPr>
        <p:spPr/>
        <p:txBody>
          <a:bodyPr/>
          <a:lstStyle/>
          <a:p>
            <a:fld id="{CBE3D8A1-96E1-4EE3-AABE-B15E5BF4DB8C}" type="datetime1">
              <a:rPr lang="en-US" smtClean="0"/>
              <a:t>29-Jun-19</a:t>
            </a:fld>
            <a:endParaRPr lang="en-US"/>
          </a:p>
        </p:txBody>
      </p:sp>
      <p:sp>
        <p:nvSpPr>
          <p:cNvPr id="5" name="Footer Placeholder 4"/>
          <p:cNvSpPr>
            <a:spLocks noGrp="1"/>
          </p:cNvSpPr>
          <p:nvPr>
            <p:ph type="ftr" sz="quarter" idx="11"/>
          </p:nvPr>
        </p:nvSpPr>
        <p:spPr/>
        <p:txBody>
          <a:bodyPr/>
          <a:lstStyle/>
          <a:p>
            <a:r>
              <a:rPr lang="en-US" smtClean="0"/>
              <a:t>Envt Ch 4-6</a:t>
            </a:r>
            <a:endParaRPr lang="en-US"/>
          </a:p>
        </p:txBody>
      </p:sp>
      <p:sp>
        <p:nvSpPr>
          <p:cNvPr id="6" name="Slide Number Placeholder 5"/>
          <p:cNvSpPr>
            <a:spLocks noGrp="1"/>
          </p:cNvSpPr>
          <p:nvPr>
            <p:ph type="sldNum" sz="quarter" idx="12"/>
          </p:nvPr>
        </p:nvSpPr>
        <p:spPr/>
        <p:txBody>
          <a:bodyPr/>
          <a:lstStyle/>
          <a:p>
            <a:fld id="{09CA2E6E-5AFB-46F8-A351-B3A68AE108F1}" type="slidenum">
              <a:rPr lang="en-US" smtClean="0"/>
              <a:t>17</a:t>
            </a:fld>
            <a:endParaRPr lang="en-US"/>
          </a:p>
        </p:txBody>
      </p:sp>
      <p:sp>
        <p:nvSpPr>
          <p:cNvPr id="3" name="Content Placeholder 2"/>
          <p:cNvSpPr>
            <a:spLocks noGrp="1"/>
          </p:cNvSpPr>
          <p:nvPr>
            <p:ph sz="quarter" idx="1"/>
          </p:nvPr>
        </p:nvSpPr>
        <p:spPr>
          <a:xfrm>
            <a:off x="152400" y="533400"/>
            <a:ext cx="8763000" cy="6096000"/>
          </a:xfrm>
        </p:spPr>
        <p:txBody>
          <a:bodyPr>
            <a:normAutofit/>
          </a:bodyPr>
          <a:lstStyle/>
          <a:p>
            <a:pPr algn="just"/>
            <a:r>
              <a:rPr lang="en-US" sz="2400" dirty="0">
                <a:latin typeface="Times New Roman" pitchFamily="18" charset="0"/>
                <a:cs typeface="Times New Roman" pitchFamily="18" charset="0"/>
              </a:rPr>
              <a:t>The soil solution  is the aqueous portion of soil that </a:t>
            </a:r>
            <a:r>
              <a:rPr lang="en-US" sz="2400" dirty="0" smtClean="0">
                <a:latin typeface="Times New Roman" pitchFamily="18" charset="0"/>
                <a:cs typeface="Times New Roman" pitchFamily="18" charset="0"/>
              </a:rPr>
              <a:t>contains </a:t>
            </a:r>
            <a:r>
              <a:rPr lang="en-US" sz="2400" dirty="0">
                <a:latin typeface="Times New Roman" pitchFamily="18" charset="0"/>
                <a:cs typeface="Times New Roman" pitchFamily="18" charset="0"/>
              </a:rPr>
              <a:t>dissolved matter from soil chemical </a:t>
            </a:r>
            <a:r>
              <a:rPr lang="en-US" sz="2400" dirty="0" smtClean="0">
                <a:latin typeface="Times New Roman" pitchFamily="18" charset="0"/>
                <a:cs typeface="Times New Roman" pitchFamily="18" charset="0"/>
              </a:rPr>
              <a:t>and </a:t>
            </a:r>
            <a:r>
              <a:rPr lang="en-US" sz="2400" dirty="0">
                <a:latin typeface="Times New Roman" pitchFamily="18" charset="0"/>
                <a:cs typeface="Times New Roman" pitchFamily="18" charset="0"/>
              </a:rPr>
              <a:t>biochemical processes in soil and from exchange with the hydrosphere and biosphere. </a:t>
            </a:r>
            <a:endParaRPr lang="en-US" sz="2400" dirty="0" smtClean="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Dissolved  mineral </a:t>
            </a:r>
            <a:r>
              <a:rPr lang="en-US" sz="2400" dirty="0" smtClean="0">
                <a:latin typeface="Times New Roman" pitchFamily="18" charset="0"/>
                <a:cs typeface="Times New Roman" pitchFamily="18" charset="0"/>
              </a:rPr>
              <a:t>matter </a:t>
            </a:r>
            <a:r>
              <a:rPr lang="en-US" sz="2400" dirty="0">
                <a:latin typeface="Times New Roman" pitchFamily="18" charset="0"/>
                <a:cs typeface="Times New Roman" pitchFamily="18" charset="0"/>
              </a:rPr>
              <a:t>in soil is largely present as </a:t>
            </a:r>
            <a:r>
              <a:rPr lang="en-US" sz="2400" dirty="0" smtClean="0">
                <a:latin typeface="Times New Roman" pitchFamily="18" charset="0"/>
                <a:cs typeface="Times New Roman" pitchFamily="18" charset="0"/>
              </a:rPr>
              <a:t>ions.</a:t>
            </a:r>
          </a:p>
          <a:p>
            <a:pPr algn="just"/>
            <a:r>
              <a:rPr lang="en-US" sz="2400" dirty="0" smtClean="0">
                <a:latin typeface="Times New Roman" pitchFamily="18" charset="0"/>
                <a:cs typeface="Times New Roman" pitchFamily="18" charset="0"/>
              </a:rPr>
              <a:t>Prominent </a:t>
            </a:r>
            <a:r>
              <a:rPr lang="en-US" sz="2400" dirty="0">
                <a:latin typeface="Times New Roman" pitchFamily="18" charset="0"/>
                <a:cs typeface="Times New Roman" pitchFamily="18" charset="0"/>
              </a:rPr>
              <a:t>among the </a:t>
            </a:r>
            <a:r>
              <a:rPr lang="en-US" sz="2400" dirty="0" err="1">
                <a:latin typeface="Times New Roman" pitchFamily="18" charset="0"/>
                <a:cs typeface="Times New Roman" pitchFamily="18" charset="0"/>
              </a:rPr>
              <a:t>cations</a:t>
            </a:r>
            <a:r>
              <a:rPr lang="en-US" sz="2400" dirty="0">
                <a:latin typeface="Times New Roman" pitchFamily="18" charset="0"/>
                <a:cs typeface="Times New Roman" pitchFamily="18" charset="0"/>
              </a:rPr>
              <a:t> are H</a:t>
            </a:r>
            <a:r>
              <a:rPr lang="en-US" sz="2400" baseline="30000" dirty="0">
                <a:latin typeface="Times New Roman" pitchFamily="18" charset="0"/>
                <a:cs typeface="Times New Roman" pitchFamily="18" charset="0"/>
              </a:rPr>
              <a:t>+</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Ca</a:t>
            </a:r>
            <a:r>
              <a:rPr lang="en-US" sz="2400" baseline="30000"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 Mg</a:t>
            </a:r>
            <a:r>
              <a:rPr lang="en-US" sz="2400" baseline="30000"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 K</a:t>
            </a:r>
            <a:r>
              <a:rPr lang="en-US" sz="2400" baseline="30000"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 Na</a:t>
            </a:r>
            <a:r>
              <a:rPr lang="en-US" sz="2400" baseline="30000"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 and  </a:t>
            </a:r>
            <a:r>
              <a:rPr lang="en-US" sz="2400" dirty="0">
                <a:latin typeface="Times New Roman" pitchFamily="18" charset="0"/>
                <a:cs typeface="Times New Roman" pitchFamily="18" charset="0"/>
              </a:rPr>
              <a:t>usually  very  low  levels  of  </a:t>
            </a:r>
            <a:r>
              <a:rPr lang="en-US" sz="2400" dirty="0" smtClean="0">
                <a:latin typeface="Times New Roman" pitchFamily="18" charset="0"/>
                <a:cs typeface="Times New Roman" pitchFamily="18" charset="0"/>
              </a:rPr>
              <a:t>Fe</a:t>
            </a:r>
            <a:r>
              <a:rPr lang="en-US" sz="2400" baseline="30000"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  Mn</a:t>
            </a:r>
            <a:r>
              <a:rPr lang="en-US" sz="2400" baseline="30000"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and  </a:t>
            </a:r>
            <a:r>
              <a:rPr lang="en-US" sz="2400" dirty="0" smtClean="0">
                <a:latin typeface="Times New Roman" pitchFamily="18" charset="0"/>
                <a:cs typeface="Times New Roman" pitchFamily="18" charset="0"/>
              </a:rPr>
              <a:t>Al</a:t>
            </a:r>
            <a:r>
              <a:rPr lang="en-US" sz="2400" baseline="30000" dirty="0" smtClean="0">
                <a:latin typeface="Times New Roman" pitchFamily="18" charset="0"/>
                <a:cs typeface="Times New Roman" pitchFamily="18" charset="0"/>
              </a:rPr>
              <a:t>3+</a:t>
            </a:r>
            <a:r>
              <a:rPr lang="en-US" sz="2400" dirty="0" smtClean="0">
                <a:latin typeface="Times New Roman" pitchFamily="18" charset="0"/>
                <a:cs typeface="Times New Roman" pitchFamily="18" charset="0"/>
              </a:rPr>
              <a:t>. </a:t>
            </a:r>
          </a:p>
          <a:p>
            <a:pPr algn="just"/>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The  last  three  </a:t>
            </a:r>
            <a:r>
              <a:rPr lang="en-US" sz="2400" dirty="0" err="1">
                <a:latin typeface="Times New Roman" pitchFamily="18" charset="0"/>
                <a:cs typeface="Times New Roman" pitchFamily="18" charset="0"/>
              </a:rPr>
              <a:t>cations</a:t>
            </a:r>
            <a:r>
              <a:rPr lang="en-US" sz="2400" dirty="0">
                <a:latin typeface="Times New Roman" pitchFamily="18" charset="0"/>
                <a:cs typeface="Times New Roman" pitchFamily="18" charset="0"/>
              </a:rPr>
              <a:t>  may  be  present  in </a:t>
            </a:r>
            <a:r>
              <a:rPr lang="en-US" sz="2400" dirty="0" smtClean="0">
                <a:latin typeface="Times New Roman" pitchFamily="18" charset="0"/>
                <a:cs typeface="Times New Roman" pitchFamily="18" charset="0"/>
              </a:rPr>
              <a:t>partially  </a:t>
            </a:r>
            <a:r>
              <a:rPr lang="en-US" sz="2400" dirty="0" err="1">
                <a:latin typeface="Times New Roman" pitchFamily="18" charset="0"/>
                <a:cs typeface="Times New Roman" pitchFamily="18" charset="0"/>
              </a:rPr>
              <a:t>hydrolized</a:t>
            </a:r>
            <a:r>
              <a:rPr lang="en-US" sz="2400" dirty="0">
                <a:latin typeface="Times New Roman" pitchFamily="18" charset="0"/>
                <a:cs typeface="Times New Roman" pitchFamily="18" charset="0"/>
              </a:rPr>
              <a:t>  form,  such  as  </a:t>
            </a:r>
            <a:r>
              <a:rPr lang="en-US" sz="2400" dirty="0" err="1" smtClean="0">
                <a:latin typeface="Times New Roman" pitchFamily="18" charset="0"/>
                <a:cs typeface="Times New Roman" pitchFamily="18" charset="0"/>
              </a:rPr>
              <a:t>FeOH</a:t>
            </a:r>
            <a:r>
              <a:rPr lang="en-US" sz="2400" baseline="30000"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  or  </a:t>
            </a:r>
            <a:r>
              <a:rPr lang="en-US" sz="2400" dirty="0" err="1" smtClean="0">
                <a:latin typeface="Times New Roman" pitchFamily="18" charset="0"/>
                <a:cs typeface="Times New Roman" pitchFamily="18" charset="0"/>
              </a:rPr>
              <a:t>complexed</a:t>
            </a:r>
            <a:r>
              <a:rPr lang="en-US" sz="2400" dirty="0" smtClean="0">
                <a:latin typeface="Times New Roman" pitchFamily="18" charset="0"/>
                <a:cs typeface="Times New Roman" pitchFamily="18" charset="0"/>
              </a:rPr>
              <a:t>  by  organic  </a:t>
            </a:r>
            <a:r>
              <a:rPr lang="en-US" sz="2400" dirty="0" err="1" smtClean="0">
                <a:latin typeface="Times New Roman" pitchFamily="18" charset="0"/>
                <a:cs typeface="Times New Roman" pitchFamily="18" charset="0"/>
              </a:rPr>
              <a:t>humic</a:t>
            </a:r>
            <a:r>
              <a:rPr lang="en-US" sz="2400" dirty="0" smtClean="0">
                <a:latin typeface="Times New Roman" pitchFamily="18" charset="0"/>
                <a:cs typeface="Times New Roman" pitchFamily="18" charset="0"/>
              </a:rPr>
              <a:t>  substance  ligands.</a:t>
            </a:r>
          </a:p>
          <a:p>
            <a:pPr algn="just"/>
            <a:r>
              <a:rPr lang="en-US" sz="2400" dirty="0">
                <a:latin typeface="Times New Roman" pitchFamily="18" charset="0"/>
                <a:cs typeface="Times New Roman" pitchFamily="18" charset="0"/>
              </a:rPr>
              <a:t>Anions  that  may  be  present  are </a:t>
            </a:r>
            <a:r>
              <a:rPr lang="en-US" sz="2400" dirty="0" smtClean="0">
                <a:latin typeface="Times New Roman" pitchFamily="18" charset="0"/>
                <a:cs typeface="Times New Roman" pitchFamily="18" charset="0"/>
              </a:rPr>
              <a:t>HCO</a:t>
            </a:r>
            <a:r>
              <a:rPr lang="en-US" sz="2400" baseline="-25000" dirty="0" smtClean="0">
                <a:latin typeface="Times New Roman" pitchFamily="18" charset="0"/>
                <a:cs typeface="Times New Roman" pitchFamily="18" charset="0"/>
              </a:rPr>
              <a:t>3</a:t>
            </a:r>
            <a:r>
              <a:rPr lang="en-US" sz="2400" baseline="30000"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 CO</a:t>
            </a:r>
            <a:r>
              <a:rPr lang="en-US" sz="2400" baseline="-25000" dirty="0" smtClean="0">
                <a:latin typeface="Times New Roman" pitchFamily="18" charset="0"/>
                <a:cs typeface="Times New Roman" pitchFamily="18" charset="0"/>
              </a:rPr>
              <a:t>3</a:t>
            </a:r>
            <a:r>
              <a:rPr lang="en-US" sz="2400" baseline="30000" dirty="0">
                <a:latin typeface="Times New Roman" pitchFamily="18" charset="0"/>
                <a:cs typeface="Times New Roman" pitchFamily="18" charset="0"/>
              </a:rPr>
              <a:t> </a:t>
            </a:r>
            <a:r>
              <a:rPr lang="en-US" sz="2400" baseline="30000"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 HSO</a:t>
            </a:r>
            <a:r>
              <a:rPr lang="en-US" sz="2400" baseline="30000" dirty="0">
                <a:latin typeface="Times New Roman" pitchFamily="18" charset="0"/>
                <a:cs typeface="Times New Roman" pitchFamily="18" charset="0"/>
              </a:rPr>
              <a:t> </a:t>
            </a:r>
            <a:r>
              <a:rPr lang="en-US" sz="2400" baseline="-25000" dirty="0" smtClean="0">
                <a:latin typeface="Times New Roman" pitchFamily="18" charset="0"/>
                <a:cs typeface="Times New Roman" pitchFamily="18" charset="0"/>
              </a:rPr>
              <a:t>4</a:t>
            </a:r>
            <a:r>
              <a:rPr lang="en-US" sz="2400" baseline="30000"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 SO</a:t>
            </a:r>
            <a:r>
              <a:rPr lang="en-US" sz="2400" baseline="-25000" dirty="0" smtClean="0">
                <a:latin typeface="Times New Roman" pitchFamily="18" charset="0"/>
                <a:cs typeface="Times New Roman" pitchFamily="18" charset="0"/>
              </a:rPr>
              <a:t>4</a:t>
            </a:r>
            <a:r>
              <a:rPr lang="en-US" sz="2400" baseline="30000"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Cl</a:t>
            </a:r>
            <a:r>
              <a:rPr lang="en-US" sz="2400" baseline="300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and F</a:t>
            </a:r>
            <a:r>
              <a:rPr lang="en-US" sz="2400" baseline="30000" dirty="0">
                <a:latin typeface="Times New Roman" pitchFamily="18" charset="0"/>
                <a:cs typeface="Times New Roman" pitchFamily="18" charset="0"/>
              </a:rPr>
              <a:t> </a:t>
            </a:r>
            <a:r>
              <a:rPr lang="en-US" sz="2400" baseline="30000"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a:t>
            </a:r>
          </a:p>
          <a:p>
            <a:pPr algn="just"/>
            <a:r>
              <a:rPr lang="en-US" sz="2400" dirty="0">
                <a:latin typeface="Times New Roman" pitchFamily="18" charset="0"/>
                <a:cs typeface="Times New Roman" pitchFamily="18" charset="0"/>
              </a:rPr>
              <a:t>In  addition  to  being </a:t>
            </a:r>
            <a:r>
              <a:rPr lang="en-US" sz="2400" dirty="0" smtClean="0">
                <a:latin typeface="Times New Roman" pitchFamily="18" charset="0"/>
                <a:cs typeface="Times New Roman" pitchFamily="18" charset="0"/>
              </a:rPr>
              <a:t>bound </a:t>
            </a:r>
            <a:r>
              <a:rPr lang="en-US" sz="2400" dirty="0">
                <a:latin typeface="Times New Roman" pitchFamily="18" charset="0"/>
                <a:cs typeface="Times New Roman" pitchFamily="18" charset="0"/>
              </a:rPr>
              <a:t>to </a:t>
            </a:r>
            <a:r>
              <a:rPr lang="en-US" sz="2400" dirty="0" smtClean="0">
                <a:latin typeface="Times New Roman" pitchFamily="18" charset="0"/>
                <a:cs typeface="Times New Roman" pitchFamily="18" charset="0"/>
              </a:rPr>
              <a:t>H</a:t>
            </a:r>
            <a:r>
              <a:rPr lang="en-US" sz="2400" baseline="30000"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 in </a:t>
            </a:r>
            <a:r>
              <a:rPr lang="en-US" sz="2400" dirty="0">
                <a:latin typeface="Times New Roman" pitchFamily="18" charset="0"/>
                <a:cs typeface="Times New Roman" pitchFamily="18" charset="0"/>
              </a:rPr>
              <a:t>species such as bicarbonate, anions may be </a:t>
            </a:r>
            <a:r>
              <a:rPr lang="en-US" sz="2400" dirty="0" err="1">
                <a:latin typeface="Times New Roman" pitchFamily="18" charset="0"/>
                <a:cs typeface="Times New Roman" pitchFamily="18" charset="0"/>
              </a:rPr>
              <a:t>complexed</a:t>
            </a:r>
            <a:r>
              <a:rPr lang="en-US" sz="2400" dirty="0">
                <a:latin typeface="Times New Roman" pitchFamily="18" charset="0"/>
                <a:cs typeface="Times New Roman" pitchFamily="18" charset="0"/>
              </a:rPr>
              <a:t> with metal ions, such </a:t>
            </a:r>
            <a:r>
              <a:rPr lang="en-US" sz="2400" dirty="0" smtClean="0">
                <a:latin typeface="Times New Roman" pitchFamily="18" charset="0"/>
                <a:cs typeface="Times New Roman" pitchFamily="18" charset="0"/>
              </a:rPr>
              <a:t>as </a:t>
            </a:r>
            <a:r>
              <a:rPr lang="en-US" sz="2400" dirty="0">
                <a:latin typeface="Times New Roman" pitchFamily="18" charset="0"/>
                <a:cs typeface="Times New Roman" pitchFamily="18" charset="0"/>
              </a:rPr>
              <a:t>in </a:t>
            </a:r>
            <a:r>
              <a:rPr lang="en-US" sz="2400" dirty="0" smtClean="0">
                <a:latin typeface="Times New Roman" pitchFamily="18" charset="0"/>
                <a:cs typeface="Times New Roman" pitchFamily="18" charset="0"/>
              </a:rPr>
              <a:t>AlF</a:t>
            </a:r>
            <a:r>
              <a:rPr lang="en-US" sz="2400" baseline="30000" dirty="0">
                <a:latin typeface="Times New Roman" pitchFamily="18" charset="0"/>
                <a:cs typeface="Times New Roman" pitchFamily="18" charset="0"/>
              </a:rPr>
              <a:t>2</a:t>
            </a:r>
            <a:r>
              <a:rPr lang="en-US" sz="2400" baseline="30000"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Multivalent </a:t>
            </a:r>
            <a:r>
              <a:rPr lang="en-US" sz="2400" dirty="0" err="1">
                <a:latin typeface="Times New Roman" pitchFamily="18" charset="0"/>
                <a:cs typeface="Times New Roman" pitchFamily="18" charset="0"/>
              </a:rPr>
              <a:t>cations</a:t>
            </a:r>
            <a:r>
              <a:rPr lang="en-US" sz="2400" dirty="0">
                <a:latin typeface="Times New Roman" pitchFamily="18" charset="0"/>
                <a:cs typeface="Times New Roman" pitchFamily="18" charset="0"/>
              </a:rPr>
              <a:t> and anions form ion pairs with each other in soil </a:t>
            </a:r>
            <a:r>
              <a:rPr lang="en-US" sz="2400" dirty="0" smtClean="0">
                <a:latin typeface="Times New Roman" pitchFamily="18" charset="0"/>
                <a:cs typeface="Times New Roman" pitchFamily="18" charset="0"/>
              </a:rPr>
              <a:t>solutions </a:t>
            </a:r>
            <a:r>
              <a:rPr lang="en-US" sz="2400" dirty="0" err="1" smtClean="0">
                <a:latin typeface="Times New Roman" pitchFamily="18" charset="0"/>
                <a:cs typeface="Times New Roman" pitchFamily="18" charset="0"/>
              </a:rPr>
              <a:t>eg</a:t>
            </a:r>
            <a:r>
              <a:rPr lang="en-US" sz="2400" dirty="0">
                <a:latin typeface="Times New Roman" pitchFamily="18" charset="0"/>
                <a:cs typeface="Times New Roman" pitchFamily="18" charset="0"/>
              </a:rPr>
              <a:t> CaSO</a:t>
            </a:r>
            <a:r>
              <a:rPr lang="en-US" sz="2400" baseline="-25000" dirty="0">
                <a:latin typeface="Times New Roman" pitchFamily="18" charset="0"/>
                <a:cs typeface="Times New Roman" pitchFamily="18" charset="0"/>
              </a:rPr>
              <a:t>4</a:t>
            </a:r>
            <a:r>
              <a:rPr lang="en-US" sz="2400" dirty="0">
                <a:latin typeface="Times New Roman" pitchFamily="18" charset="0"/>
                <a:cs typeface="Times New Roman" pitchFamily="18" charset="0"/>
              </a:rPr>
              <a:t> and FeSO</a:t>
            </a:r>
            <a:r>
              <a:rPr lang="en-US" sz="2400" baseline="-25000" dirty="0">
                <a:latin typeface="Times New Roman" pitchFamily="18" charset="0"/>
                <a:cs typeface="Times New Roman" pitchFamily="18" charset="0"/>
              </a:rPr>
              <a:t>4</a:t>
            </a:r>
            <a:r>
              <a:rPr lang="en-US" sz="2400" dirty="0" smtClean="0">
                <a:latin typeface="Times New Roman" pitchFamily="18" charset="0"/>
                <a:cs typeface="Times New Roman" pitchFamily="18" charset="0"/>
              </a:rPr>
              <a:t>. </a:t>
            </a:r>
          </a:p>
        </p:txBody>
      </p:sp>
    </p:spTree>
    <p:extLst>
      <p:ext uri="{BB962C8B-B14F-4D97-AF65-F5344CB8AC3E}">
        <p14:creationId xmlns:p14="http://schemas.microsoft.com/office/powerpoint/2010/main" val="41774691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533400"/>
          </a:xfrm>
        </p:spPr>
        <p:txBody>
          <a:bodyPr>
            <a:noAutofit/>
          </a:bodyPr>
          <a:lstStyle/>
          <a:p>
            <a:r>
              <a:rPr lang="en-US" sz="2800" b="1" dirty="0" smtClean="0">
                <a:solidFill>
                  <a:srgbClr val="0070C0"/>
                </a:solidFill>
                <a:latin typeface="Segoe Print" pitchFamily="2" charset="0"/>
              </a:rPr>
              <a:t>Macronutrients in soil</a:t>
            </a:r>
            <a:endParaRPr lang="en-US" sz="2800" b="1" dirty="0">
              <a:solidFill>
                <a:srgbClr val="0070C0"/>
              </a:solidFill>
              <a:latin typeface="Segoe Print" pitchFamily="2" charset="0"/>
            </a:endParaRPr>
          </a:p>
        </p:txBody>
      </p:sp>
      <p:sp>
        <p:nvSpPr>
          <p:cNvPr id="4" name="Date Placeholder 3"/>
          <p:cNvSpPr>
            <a:spLocks noGrp="1"/>
          </p:cNvSpPr>
          <p:nvPr>
            <p:ph type="dt" sz="half" idx="10"/>
          </p:nvPr>
        </p:nvSpPr>
        <p:spPr/>
        <p:txBody>
          <a:bodyPr/>
          <a:lstStyle/>
          <a:p>
            <a:fld id="{6A375919-6957-4278-AB2D-6A3D32F32E02}" type="datetime1">
              <a:rPr lang="en-US" smtClean="0"/>
              <a:t>29-Jun-19</a:t>
            </a:fld>
            <a:endParaRPr lang="en-US"/>
          </a:p>
        </p:txBody>
      </p:sp>
      <p:sp>
        <p:nvSpPr>
          <p:cNvPr id="5" name="Footer Placeholder 4"/>
          <p:cNvSpPr>
            <a:spLocks noGrp="1"/>
          </p:cNvSpPr>
          <p:nvPr>
            <p:ph type="ftr" sz="quarter" idx="11"/>
          </p:nvPr>
        </p:nvSpPr>
        <p:spPr/>
        <p:txBody>
          <a:bodyPr/>
          <a:lstStyle/>
          <a:p>
            <a:r>
              <a:rPr lang="en-US" smtClean="0"/>
              <a:t>Envt Ch 4-6</a:t>
            </a:r>
            <a:endParaRPr lang="en-US"/>
          </a:p>
        </p:txBody>
      </p:sp>
      <p:sp>
        <p:nvSpPr>
          <p:cNvPr id="6" name="Slide Number Placeholder 5"/>
          <p:cNvSpPr>
            <a:spLocks noGrp="1"/>
          </p:cNvSpPr>
          <p:nvPr>
            <p:ph type="sldNum" sz="quarter" idx="12"/>
          </p:nvPr>
        </p:nvSpPr>
        <p:spPr/>
        <p:txBody>
          <a:bodyPr/>
          <a:lstStyle/>
          <a:p>
            <a:fld id="{09CA2E6E-5AFB-46F8-A351-B3A68AE108F1}" type="slidenum">
              <a:rPr lang="en-US" smtClean="0"/>
              <a:t>18</a:t>
            </a:fld>
            <a:endParaRPr lang="en-US"/>
          </a:p>
        </p:txBody>
      </p:sp>
      <p:sp>
        <p:nvSpPr>
          <p:cNvPr id="3" name="Content Placeholder 2"/>
          <p:cNvSpPr>
            <a:spLocks noGrp="1"/>
          </p:cNvSpPr>
          <p:nvPr>
            <p:ph sz="quarter" idx="1"/>
          </p:nvPr>
        </p:nvSpPr>
        <p:spPr>
          <a:xfrm>
            <a:off x="152400" y="457200"/>
            <a:ext cx="8839200" cy="6248400"/>
          </a:xfrm>
        </p:spPr>
        <p:txBody>
          <a:bodyPr>
            <a:normAutofit/>
          </a:bodyPr>
          <a:lstStyle/>
          <a:p>
            <a:pPr algn="just">
              <a:lnSpc>
                <a:spcPct val="160000"/>
              </a:lnSpc>
            </a:pPr>
            <a:r>
              <a:rPr lang="en-US" sz="2400" dirty="0">
                <a:latin typeface="Times New Roman" pitchFamily="18" charset="0"/>
                <a:cs typeface="Times New Roman" pitchFamily="18" charset="0"/>
              </a:rPr>
              <a:t>Macronutrients are those elements that occur </a:t>
            </a:r>
            <a:r>
              <a:rPr lang="en-US" sz="2400" dirty="0" smtClean="0">
                <a:latin typeface="Times New Roman" pitchFamily="18" charset="0"/>
                <a:cs typeface="Times New Roman" pitchFamily="18" charset="0"/>
              </a:rPr>
              <a:t>in </a:t>
            </a:r>
            <a:r>
              <a:rPr lang="en-US" sz="2400" dirty="0">
                <a:latin typeface="Times New Roman" pitchFamily="18" charset="0"/>
                <a:cs typeface="Times New Roman" pitchFamily="18" charset="0"/>
              </a:rPr>
              <a:t>substantial levels in plant materials or in fluids in the plant</a:t>
            </a:r>
            <a:r>
              <a:rPr lang="en-US" sz="2400" dirty="0" smtClean="0">
                <a:latin typeface="Times New Roman" pitchFamily="18" charset="0"/>
                <a:cs typeface="Times New Roman" pitchFamily="18" charset="0"/>
              </a:rPr>
              <a:t>.</a:t>
            </a:r>
          </a:p>
          <a:p>
            <a:pPr algn="just">
              <a:lnSpc>
                <a:spcPct val="160000"/>
              </a:lnSpc>
            </a:pPr>
            <a:r>
              <a:rPr lang="en-US" sz="2400" dirty="0" smtClean="0">
                <a:latin typeface="Times New Roman" pitchFamily="18" charset="0"/>
                <a:cs typeface="Times New Roman" pitchFamily="18" charset="0"/>
              </a:rPr>
              <a:t>Essential  </a:t>
            </a:r>
            <a:r>
              <a:rPr lang="en-US" sz="2400" dirty="0">
                <a:latin typeface="Times New Roman" pitchFamily="18" charset="0"/>
                <a:cs typeface="Times New Roman" pitchFamily="18" charset="0"/>
              </a:rPr>
              <a:t>macronutrients  for  plants </a:t>
            </a:r>
            <a:r>
              <a:rPr lang="en-US" sz="2400" dirty="0" smtClean="0">
                <a:latin typeface="Times New Roman" pitchFamily="18" charset="0"/>
                <a:cs typeface="Times New Roman" pitchFamily="18" charset="0"/>
              </a:rPr>
              <a:t>are </a:t>
            </a:r>
            <a:r>
              <a:rPr lang="en-US" sz="2400" dirty="0">
                <a:latin typeface="Times New Roman" pitchFamily="18" charset="0"/>
                <a:cs typeface="Times New Roman" pitchFamily="18" charset="0"/>
              </a:rPr>
              <a:t>carbon, hydrogen, oxygen, nitrogen, phosphorus, potassium, calcium, magnesium, and </a:t>
            </a:r>
            <a:r>
              <a:rPr lang="en-US" sz="2400" dirty="0" smtClean="0">
                <a:latin typeface="Times New Roman" pitchFamily="18" charset="0"/>
                <a:cs typeface="Times New Roman" pitchFamily="18" charset="0"/>
              </a:rPr>
              <a:t>sulfur.</a:t>
            </a:r>
          </a:p>
          <a:p>
            <a:pPr algn="just">
              <a:lnSpc>
                <a:spcPct val="160000"/>
              </a:lnSpc>
            </a:pPr>
            <a:r>
              <a:rPr lang="en-US" sz="2400" dirty="0" smtClean="0">
                <a:latin typeface="Times New Roman" pitchFamily="18" charset="0"/>
                <a:cs typeface="Times New Roman" pitchFamily="18" charset="0"/>
              </a:rPr>
              <a:t>Carbon</a:t>
            </a:r>
            <a:r>
              <a:rPr lang="en-US" sz="2400" dirty="0">
                <a:latin typeface="Times New Roman" pitchFamily="18" charset="0"/>
                <a:cs typeface="Times New Roman" pitchFamily="18" charset="0"/>
              </a:rPr>
              <a:t>,  hydrogen,  and  oxygen  are  obtained  from  the  atmosphere.  </a:t>
            </a:r>
            <a:endParaRPr lang="en-US" sz="2400" dirty="0" smtClean="0">
              <a:latin typeface="Times New Roman" pitchFamily="18" charset="0"/>
              <a:cs typeface="Times New Roman" pitchFamily="18" charset="0"/>
            </a:endParaRPr>
          </a:p>
          <a:p>
            <a:pPr algn="just">
              <a:lnSpc>
                <a:spcPct val="160000"/>
              </a:lnSpc>
            </a:pPr>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other  essential </a:t>
            </a:r>
            <a:r>
              <a:rPr lang="en-US" sz="2400" dirty="0" smtClean="0">
                <a:latin typeface="Times New Roman" pitchFamily="18" charset="0"/>
                <a:cs typeface="Times New Roman" pitchFamily="18" charset="0"/>
              </a:rPr>
              <a:t>macronutrients </a:t>
            </a:r>
            <a:r>
              <a:rPr lang="en-US" sz="2400" dirty="0">
                <a:latin typeface="Times New Roman" pitchFamily="18" charset="0"/>
                <a:cs typeface="Times New Roman" pitchFamily="18" charset="0"/>
              </a:rPr>
              <a:t>must be obtained  from </a:t>
            </a:r>
            <a:r>
              <a:rPr lang="en-US" sz="2400" dirty="0" smtClean="0">
                <a:latin typeface="Times New Roman" pitchFamily="18" charset="0"/>
                <a:cs typeface="Times New Roman" pitchFamily="18" charset="0"/>
              </a:rPr>
              <a:t>soil are nitrogen</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phosphorus and </a:t>
            </a:r>
            <a:r>
              <a:rPr lang="en-US" sz="2400" dirty="0">
                <a:latin typeface="Times New Roman" pitchFamily="18" charset="0"/>
                <a:cs typeface="Times New Roman" pitchFamily="18" charset="0"/>
              </a:rPr>
              <a:t>potassium </a:t>
            </a:r>
            <a:r>
              <a:rPr lang="en-US" sz="2400" dirty="0" smtClean="0">
                <a:latin typeface="Times New Roman" pitchFamily="18" charset="0"/>
                <a:cs typeface="Times New Roman" pitchFamily="18" charset="0"/>
              </a:rPr>
              <a:t> and these are </a:t>
            </a:r>
            <a:r>
              <a:rPr lang="en-US" sz="2400" dirty="0">
                <a:latin typeface="Times New Roman" pitchFamily="18" charset="0"/>
                <a:cs typeface="Times New Roman" pitchFamily="18" charset="0"/>
              </a:rPr>
              <a:t>the </a:t>
            </a:r>
            <a:r>
              <a:rPr lang="en-US" sz="2400" dirty="0" smtClean="0">
                <a:latin typeface="Times New Roman" pitchFamily="18" charset="0"/>
                <a:cs typeface="Times New Roman" pitchFamily="18" charset="0"/>
              </a:rPr>
              <a:t>most </a:t>
            </a:r>
            <a:r>
              <a:rPr lang="en-US" sz="2400" dirty="0">
                <a:latin typeface="Times New Roman" pitchFamily="18" charset="0"/>
                <a:cs typeface="Times New Roman" pitchFamily="18" charset="0"/>
              </a:rPr>
              <a:t>likely to be lacking and are commonly added to soil as fertilizers</a:t>
            </a:r>
            <a:r>
              <a:rPr lang="en-US" sz="2400" dirty="0" smtClean="0">
                <a:latin typeface="Times New Roman" pitchFamily="18" charset="0"/>
                <a:cs typeface="Times New Roman" pitchFamily="18" charset="0"/>
              </a:rPr>
              <a:t>.</a:t>
            </a:r>
          </a:p>
          <a:p>
            <a:pPr algn="just">
              <a:lnSpc>
                <a:spcPct val="160000"/>
              </a:lnSpc>
            </a:pP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16608021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457200"/>
          </a:xfrm>
        </p:spPr>
        <p:txBody>
          <a:bodyPr>
            <a:noAutofit/>
          </a:bodyPr>
          <a:lstStyle/>
          <a:p>
            <a:r>
              <a:rPr lang="en-US" sz="2800" b="1" dirty="0" err="1">
                <a:solidFill>
                  <a:srgbClr val="FF0000"/>
                </a:solidFill>
                <a:latin typeface="Segoe Print" pitchFamily="2" charset="0"/>
              </a:rPr>
              <a:t>Cont</a:t>
            </a:r>
            <a:r>
              <a:rPr lang="en-US" sz="2800" b="1" dirty="0">
                <a:solidFill>
                  <a:srgbClr val="FF0000"/>
                </a:solidFill>
                <a:latin typeface="Segoe Print" pitchFamily="2" charset="0"/>
              </a:rPr>
              <a:t>…</a:t>
            </a:r>
            <a:endParaRPr lang="en-US" sz="2800" dirty="0"/>
          </a:p>
        </p:txBody>
      </p:sp>
      <p:sp>
        <p:nvSpPr>
          <p:cNvPr id="4" name="Date Placeholder 3"/>
          <p:cNvSpPr>
            <a:spLocks noGrp="1"/>
          </p:cNvSpPr>
          <p:nvPr>
            <p:ph type="dt" sz="half" idx="10"/>
          </p:nvPr>
        </p:nvSpPr>
        <p:spPr/>
        <p:txBody>
          <a:bodyPr/>
          <a:lstStyle/>
          <a:p>
            <a:fld id="{6A375919-6957-4278-AB2D-6A3D32F32E02}" type="datetime1">
              <a:rPr lang="en-US" smtClean="0"/>
              <a:t>29-Jun-19</a:t>
            </a:fld>
            <a:endParaRPr lang="en-US"/>
          </a:p>
        </p:txBody>
      </p:sp>
      <p:sp>
        <p:nvSpPr>
          <p:cNvPr id="5" name="Footer Placeholder 4"/>
          <p:cNvSpPr>
            <a:spLocks noGrp="1"/>
          </p:cNvSpPr>
          <p:nvPr>
            <p:ph type="ftr" sz="quarter" idx="11"/>
          </p:nvPr>
        </p:nvSpPr>
        <p:spPr/>
        <p:txBody>
          <a:bodyPr/>
          <a:lstStyle/>
          <a:p>
            <a:r>
              <a:rPr lang="en-US" smtClean="0"/>
              <a:t>Envt Ch 4-6</a:t>
            </a:r>
            <a:endParaRPr lang="en-US"/>
          </a:p>
        </p:txBody>
      </p:sp>
      <p:sp>
        <p:nvSpPr>
          <p:cNvPr id="6" name="Slide Number Placeholder 5"/>
          <p:cNvSpPr>
            <a:spLocks noGrp="1"/>
          </p:cNvSpPr>
          <p:nvPr>
            <p:ph type="sldNum" sz="quarter" idx="12"/>
          </p:nvPr>
        </p:nvSpPr>
        <p:spPr/>
        <p:txBody>
          <a:bodyPr/>
          <a:lstStyle/>
          <a:p>
            <a:fld id="{09CA2E6E-5AFB-46F8-A351-B3A68AE108F1}" type="slidenum">
              <a:rPr lang="en-US" smtClean="0"/>
              <a:t>19</a:t>
            </a:fld>
            <a:endParaRPr lang="en-US"/>
          </a:p>
        </p:txBody>
      </p:sp>
      <p:sp>
        <p:nvSpPr>
          <p:cNvPr id="3" name="Content Placeholder 2"/>
          <p:cNvSpPr>
            <a:spLocks noGrp="1"/>
          </p:cNvSpPr>
          <p:nvPr>
            <p:ph sz="quarter" idx="1"/>
          </p:nvPr>
        </p:nvSpPr>
        <p:spPr>
          <a:xfrm>
            <a:off x="228600" y="457200"/>
            <a:ext cx="8686800" cy="6248400"/>
          </a:xfrm>
        </p:spPr>
        <p:txBody>
          <a:bodyPr>
            <a:normAutofit/>
          </a:bodyPr>
          <a:lstStyle/>
          <a:p>
            <a:pPr algn="just">
              <a:lnSpc>
                <a:spcPct val="160000"/>
              </a:lnSpc>
            </a:pPr>
            <a:r>
              <a:rPr lang="en-US" sz="2400" dirty="0">
                <a:latin typeface="Times New Roman" pitchFamily="18" charset="0"/>
                <a:cs typeface="Times New Roman" pitchFamily="18" charset="0"/>
              </a:rPr>
              <a:t>Calcium-deficient soils are relatively uncommon.</a:t>
            </a:r>
          </a:p>
          <a:p>
            <a:pPr algn="just">
              <a:lnSpc>
                <a:spcPct val="160000"/>
              </a:lnSpc>
            </a:pPr>
            <a:r>
              <a:rPr lang="en-US" sz="2400" dirty="0">
                <a:latin typeface="Times New Roman" pitchFamily="18" charset="0"/>
                <a:cs typeface="Times New Roman" pitchFamily="18" charset="0"/>
              </a:rPr>
              <a:t>However, calcium uptake by plants and leaching by carbonic acid may produce a calcium deficiency in soil</a:t>
            </a:r>
            <a:r>
              <a:rPr lang="en-US" sz="2400" dirty="0" smtClean="0">
                <a:latin typeface="Times New Roman" pitchFamily="18" charset="0"/>
                <a:cs typeface="Times New Roman" pitchFamily="18" charset="0"/>
              </a:rPr>
              <a:t>.</a:t>
            </a:r>
          </a:p>
          <a:p>
            <a:pPr algn="just">
              <a:lnSpc>
                <a:spcPct val="150000"/>
              </a:lnSpc>
            </a:pPr>
            <a:r>
              <a:rPr lang="en-US" sz="2400" dirty="0">
                <a:latin typeface="Times New Roman" pitchFamily="18" charset="0"/>
                <a:cs typeface="Times New Roman" pitchFamily="18" charset="0"/>
              </a:rPr>
              <a:t>In  alkaline  soils,  the  presence  of  high  levels  of  sodium,  magnesium,  and potassium sometimes produces calcium deficiency because these ions compete with calcium for availability to plants.</a:t>
            </a:r>
          </a:p>
          <a:p>
            <a:pPr algn="just">
              <a:lnSpc>
                <a:spcPct val="150000"/>
              </a:lnSpc>
            </a:pPr>
            <a:r>
              <a:rPr lang="en-US" sz="2400" dirty="0">
                <a:latin typeface="Times New Roman" pitchFamily="18" charset="0"/>
                <a:cs typeface="Times New Roman" pitchFamily="18" charset="0"/>
              </a:rPr>
              <a:t>If calcium/magnesium ratio  is  too  high,  magnesium  may  not  be  available  to  plants  and  magnesium deficiency  results.</a:t>
            </a:r>
          </a:p>
          <a:p>
            <a:pPr algn="just">
              <a:lnSpc>
                <a:spcPct val="160000"/>
              </a:lnSpc>
            </a:pPr>
            <a:endParaRPr lang="en-US" sz="2400" dirty="0">
              <a:latin typeface="Times New Roman" pitchFamily="18" charset="0"/>
              <a:cs typeface="Times New Roman" pitchFamily="18" charset="0"/>
            </a:endParaRPr>
          </a:p>
          <a:p>
            <a:endParaRPr lang="en-US" sz="2400" dirty="0"/>
          </a:p>
        </p:txBody>
      </p:sp>
    </p:spTree>
    <p:extLst>
      <p:ext uri="{BB962C8B-B14F-4D97-AF65-F5344CB8AC3E}">
        <p14:creationId xmlns:p14="http://schemas.microsoft.com/office/powerpoint/2010/main" val="900427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381000"/>
          </a:xfrm>
        </p:spPr>
        <p:txBody>
          <a:bodyPr>
            <a:noAutofit/>
          </a:bodyPr>
          <a:lstStyle/>
          <a:p>
            <a:r>
              <a:rPr lang="en-US" sz="2800" b="1" dirty="0" err="1" smtClean="0">
                <a:solidFill>
                  <a:srgbClr val="FF0000"/>
                </a:solidFill>
                <a:latin typeface="Segoe Print" pitchFamily="2" charset="0"/>
              </a:rPr>
              <a:t>Cont</a:t>
            </a:r>
            <a:r>
              <a:rPr lang="en-US" sz="2800" b="1" dirty="0" smtClean="0">
                <a:solidFill>
                  <a:srgbClr val="FF0000"/>
                </a:solidFill>
                <a:latin typeface="Segoe Print" pitchFamily="2" charset="0"/>
              </a:rPr>
              <a:t>…</a:t>
            </a:r>
            <a:endParaRPr lang="en-US" sz="2800" b="1" dirty="0">
              <a:solidFill>
                <a:srgbClr val="FF0000"/>
              </a:solidFill>
              <a:latin typeface="Segoe Print" pitchFamily="2" charset="0"/>
            </a:endParaRPr>
          </a:p>
        </p:txBody>
      </p:sp>
      <p:sp>
        <p:nvSpPr>
          <p:cNvPr id="4" name="Date Placeholder 3"/>
          <p:cNvSpPr>
            <a:spLocks noGrp="1"/>
          </p:cNvSpPr>
          <p:nvPr>
            <p:ph type="dt" sz="half" idx="10"/>
          </p:nvPr>
        </p:nvSpPr>
        <p:spPr/>
        <p:txBody>
          <a:bodyPr/>
          <a:lstStyle/>
          <a:p>
            <a:fld id="{1F12E308-8558-4D1C-9C2B-81B09C768E2A}" type="datetime1">
              <a:rPr lang="en-US" smtClean="0"/>
              <a:t>29-Jun-19</a:t>
            </a:fld>
            <a:endParaRPr lang="en-US"/>
          </a:p>
        </p:txBody>
      </p:sp>
      <p:sp>
        <p:nvSpPr>
          <p:cNvPr id="5" name="Footer Placeholder 4"/>
          <p:cNvSpPr>
            <a:spLocks noGrp="1"/>
          </p:cNvSpPr>
          <p:nvPr>
            <p:ph type="ftr" sz="quarter" idx="11"/>
          </p:nvPr>
        </p:nvSpPr>
        <p:spPr/>
        <p:txBody>
          <a:bodyPr/>
          <a:lstStyle/>
          <a:p>
            <a:r>
              <a:rPr lang="en-US" smtClean="0"/>
              <a:t>Envt Ch 4-6</a:t>
            </a:r>
            <a:endParaRPr lang="en-US"/>
          </a:p>
        </p:txBody>
      </p:sp>
      <p:sp>
        <p:nvSpPr>
          <p:cNvPr id="6" name="Slide Number Placeholder 5"/>
          <p:cNvSpPr>
            <a:spLocks noGrp="1"/>
          </p:cNvSpPr>
          <p:nvPr>
            <p:ph type="sldNum" sz="quarter" idx="12"/>
          </p:nvPr>
        </p:nvSpPr>
        <p:spPr/>
        <p:txBody>
          <a:bodyPr/>
          <a:lstStyle/>
          <a:p>
            <a:fld id="{09CA2E6E-5AFB-46F8-A351-B3A68AE108F1}" type="slidenum">
              <a:rPr lang="en-US" smtClean="0"/>
              <a:t>2</a:t>
            </a:fld>
            <a:endParaRPr lang="en-US"/>
          </a:p>
        </p:txBody>
      </p:sp>
      <p:sp>
        <p:nvSpPr>
          <p:cNvPr id="3" name="Content Placeholder 2"/>
          <p:cNvSpPr>
            <a:spLocks noGrp="1"/>
          </p:cNvSpPr>
          <p:nvPr>
            <p:ph sz="quarter" idx="1"/>
          </p:nvPr>
        </p:nvSpPr>
        <p:spPr>
          <a:xfrm>
            <a:off x="228600" y="533400"/>
            <a:ext cx="8686800" cy="6172200"/>
          </a:xfrm>
        </p:spPr>
        <p:txBody>
          <a:bodyPr>
            <a:normAutofit/>
          </a:bodyPr>
          <a:lstStyle/>
          <a:p>
            <a:pPr algn="just">
              <a:lnSpc>
                <a:spcPct val="150000"/>
              </a:lnSpc>
            </a:pPr>
            <a:r>
              <a:rPr lang="en-US" sz="2400" dirty="0" smtClean="0">
                <a:latin typeface="Times New Roman" pitchFamily="18" charset="0"/>
                <a:cs typeface="Times New Roman" pitchFamily="18" charset="0"/>
              </a:rPr>
              <a:t>The rearing of domestic animals may have significant environmental effects. </a:t>
            </a:r>
          </a:p>
          <a:p>
            <a:pPr algn="just">
              <a:lnSpc>
                <a:spcPct val="150000"/>
              </a:lnSpc>
            </a:pPr>
            <a:r>
              <a:rPr lang="en-US" sz="2400" dirty="0">
                <a:latin typeface="Times New Roman" pitchFamily="18" charset="0"/>
                <a:cs typeface="Times New Roman" pitchFamily="18" charset="0"/>
              </a:rPr>
              <a:t>I</a:t>
            </a:r>
            <a:r>
              <a:rPr lang="en-US" sz="2400" dirty="0" smtClean="0">
                <a:latin typeface="Times New Roman" pitchFamily="18" charset="0"/>
                <a:cs typeface="Times New Roman" pitchFamily="18" charset="0"/>
              </a:rPr>
              <a:t>ts byproducts have caused serious problems. </a:t>
            </a:r>
          </a:p>
          <a:p>
            <a:pPr algn="just">
              <a:lnSpc>
                <a:spcPct val="150000"/>
              </a:lnSpc>
            </a:pPr>
            <a:r>
              <a:rPr lang="en-US" sz="2400" dirty="0">
                <a:latin typeface="Times New Roman" pitchFamily="18" charset="0"/>
                <a:cs typeface="Times New Roman" pitchFamily="18" charset="0"/>
              </a:rPr>
              <a:t>H</a:t>
            </a:r>
            <a:r>
              <a:rPr lang="en-US" sz="2400" dirty="0" smtClean="0">
                <a:latin typeface="Times New Roman" pitchFamily="18" charset="0"/>
                <a:cs typeface="Times New Roman" pitchFamily="18" charset="0"/>
              </a:rPr>
              <a:t>og production caused very damaging water pollution.</a:t>
            </a:r>
          </a:p>
          <a:p>
            <a:pPr algn="just">
              <a:lnSpc>
                <a:spcPct val="150000"/>
              </a:lnSpc>
            </a:pPr>
            <a:r>
              <a:rPr lang="en-US" sz="2400" dirty="0" smtClean="0">
                <a:latin typeface="Times New Roman" pitchFamily="18" charset="0"/>
                <a:cs typeface="Times New Roman" pitchFamily="18" charset="0"/>
              </a:rPr>
              <a:t>An interesting aspect of the problem is emission of greenhouse-gas methane by anaerobic bacteria in the digestive systems of animals.</a:t>
            </a:r>
          </a:p>
          <a:p>
            <a:pPr algn="just">
              <a:lnSpc>
                <a:spcPct val="150000"/>
              </a:lnSpc>
            </a:pPr>
            <a:r>
              <a:rPr lang="en-US" sz="2400" dirty="0">
                <a:latin typeface="Times New Roman" pitchFamily="18" charset="0"/>
                <a:cs typeface="Times New Roman" pitchFamily="18" charset="0"/>
              </a:rPr>
              <a:t>Soil, consisting of a finely divided layer of weathered minerals and organic matter upon which plants grow, is the most fundamental requirement for agriculture.</a:t>
            </a:r>
          </a:p>
          <a:p>
            <a:pPr algn="just">
              <a:lnSpc>
                <a:spcPct val="150000"/>
              </a:lnSpc>
            </a:pP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30204660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457200"/>
          </a:xfrm>
        </p:spPr>
        <p:txBody>
          <a:bodyPr>
            <a:noAutofit/>
          </a:bodyPr>
          <a:lstStyle/>
          <a:p>
            <a:r>
              <a:rPr lang="en-US" sz="2800" b="1" dirty="0" err="1">
                <a:solidFill>
                  <a:srgbClr val="FF0000"/>
                </a:solidFill>
                <a:latin typeface="Segoe Print" pitchFamily="2" charset="0"/>
              </a:rPr>
              <a:t>Cont</a:t>
            </a:r>
            <a:r>
              <a:rPr lang="en-US" sz="2800" b="1" dirty="0">
                <a:solidFill>
                  <a:srgbClr val="FF0000"/>
                </a:solidFill>
                <a:latin typeface="Segoe Print" pitchFamily="2" charset="0"/>
              </a:rPr>
              <a:t>…</a:t>
            </a:r>
            <a:endParaRPr lang="en-US" sz="2800" dirty="0"/>
          </a:p>
        </p:txBody>
      </p:sp>
      <p:sp>
        <p:nvSpPr>
          <p:cNvPr id="4" name="Date Placeholder 3"/>
          <p:cNvSpPr>
            <a:spLocks noGrp="1"/>
          </p:cNvSpPr>
          <p:nvPr>
            <p:ph type="dt" sz="half" idx="10"/>
          </p:nvPr>
        </p:nvSpPr>
        <p:spPr/>
        <p:txBody>
          <a:bodyPr/>
          <a:lstStyle/>
          <a:p>
            <a:fld id="{6A375919-6957-4278-AB2D-6A3D32F32E02}" type="datetime1">
              <a:rPr lang="en-US" smtClean="0"/>
              <a:t>29-Jun-19</a:t>
            </a:fld>
            <a:endParaRPr lang="en-US"/>
          </a:p>
        </p:txBody>
      </p:sp>
      <p:sp>
        <p:nvSpPr>
          <p:cNvPr id="5" name="Footer Placeholder 4"/>
          <p:cNvSpPr>
            <a:spLocks noGrp="1"/>
          </p:cNvSpPr>
          <p:nvPr>
            <p:ph type="ftr" sz="quarter" idx="11"/>
          </p:nvPr>
        </p:nvSpPr>
        <p:spPr/>
        <p:txBody>
          <a:bodyPr/>
          <a:lstStyle/>
          <a:p>
            <a:r>
              <a:rPr lang="en-US" smtClean="0"/>
              <a:t>Envt Ch 4-6</a:t>
            </a:r>
            <a:endParaRPr lang="en-US"/>
          </a:p>
        </p:txBody>
      </p:sp>
      <p:sp>
        <p:nvSpPr>
          <p:cNvPr id="6" name="Slide Number Placeholder 5"/>
          <p:cNvSpPr>
            <a:spLocks noGrp="1"/>
          </p:cNvSpPr>
          <p:nvPr>
            <p:ph type="sldNum" sz="quarter" idx="12"/>
          </p:nvPr>
        </p:nvSpPr>
        <p:spPr/>
        <p:txBody>
          <a:bodyPr/>
          <a:lstStyle/>
          <a:p>
            <a:fld id="{09CA2E6E-5AFB-46F8-A351-B3A68AE108F1}" type="slidenum">
              <a:rPr lang="en-US" smtClean="0"/>
              <a:t>20</a:t>
            </a:fld>
            <a:endParaRPr lang="en-US"/>
          </a:p>
        </p:txBody>
      </p:sp>
      <p:sp>
        <p:nvSpPr>
          <p:cNvPr id="3" name="Content Placeholder 2"/>
          <p:cNvSpPr>
            <a:spLocks noGrp="1"/>
          </p:cNvSpPr>
          <p:nvPr>
            <p:ph sz="quarter" idx="1"/>
          </p:nvPr>
        </p:nvSpPr>
        <p:spPr>
          <a:xfrm>
            <a:off x="152400" y="457200"/>
            <a:ext cx="8839200" cy="6248400"/>
          </a:xfrm>
        </p:spPr>
        <p:txBody>
          <a:bodyPr>
            <a:normAutofit/>
          </a:bodyPr>
          <a:lstStyle/>
          <a:p>
            <a:pPr algn="just">
              <a:lnSpc>
                <a:spcPct val="150000"/>
              </a:lnSpc>
            </a:pPr>
            <a:r>
              <a:rPr lang="en-US" sz="2400" dirty="0" smtClean="0">
                <a:latin typeface="Times New Roman" pitchFamily="18" charset="0"/>
                <a:cs typeface="Times New Roman" pitchFamily="18" charset="0"/>
              </a:rPr>
              <a:t>Similarly</a:t>
            </a:r>
            <a:r>
              <a:rPr lang="en-US" sz="2400" dirty="0">
                <a:latin typeface="Times New Roman" pitchFamily="18" charset="0"/>
                <a:cs typeface="Times New Roman" pitchFamily="18" charset="0"/>
              </a:rPr>
              <a:t>,  excessive  levels  of  potassium  or  sodium  may  cause  magnesium </a:t>
            </a:r>
            <a:r>
              <a:rPr lang="en-US" sz="2400" dirty="0" smtClean="0">
                <a:latin typeface="Times New Roman" pitchFamily="18" charset="0"/>
                <a:cs typeface="Times New Roman" pitchFamily="18" charset="0"/>
              </a:rPr>
              <a:t>deficiency.</a:t>
            </a:r>
          </a:p>
          <a:p>
            <a:pPr algn="just">
              <a:lnSpc>
                <a:spcPct val="150000"/>
              </a:lnSpc>
            </a:pPr>
            <a:r>
              <a:rPr lang="en-US" sz="2400" dirty="0">
                <a:latin typeface="Times New Roman" pitchFamily="18" charset="0"/>
                <a:cs typeface="Times New Roman" pitchFamily="18" charset="0"/>
              </a:rPr>
              <a:t>Soils deficient in sulfur do not support plant growth well, largely because sulfur is a component </a:t>
            </a:r>
            <a:r>
              <a:rPr lang="en-US" sz="2400" dirty="0" smtClean="0">
                <a:latin typeface="Times New Roman" pitchFamily="18" charset="0"/>
                <a:cs typeface="Times New Roman" pitchFamily="18" charset="0"/>
              </a:rPr>
              <a:t>of </a:t>
            </a:r>
            <a:r>
              <a:rPr lang="en-US" sz="2400" dirty="0">
                <a:latin typeface="Times New Roman" pitchFamily="18" charset="0"/>
                <a:cs typeface="Times New Roman" pitchFamily="18" charset="0"/>
              </a:rPr>
              <a:t>some essential amino acids and of thiamin and biotin</a:t>
            </a:r>
            <a:r>
              <a:rPr lang="en-US" sz="2400" dirty="0" smtClean="0">
                <a:latin typeface="Times New Roman" pitchFamily="18" charset="0"/>
                <a:cs typeface="Times New Roman" pitchFamily="18" charset="0"/>
              </a:rPr>
              <a:t>.</a:t>
            </a:r>
          </a:p>
          <a:p>
            <a:pPr algn="just">
              <a:lnSpc>
                <a:spcPct val="150000"/>
              </a:lnSpc>
            </a:pPr>
            <a:r>
              <a:rPr lang="en-US" sz="2400" dirty="0">
                <a:latin typeface="Times New Roman" pitchFamily="18" charset="0"/>
                <a:cs typeface="Times New Roman" pitchFamily="18" charset="0"/>
              </a:rPr>
              <a:t>Nitrogen, phosphorus, and potassium are plant nutrients that are obtained from soil. </a:t>
            </a:r>
            <a:endParaRPr lang="en-US" sz="2400" dirty="0" smtClean="0">
              <a:latin typeface="Times New Roman" pitchFamily="18" charset="0"/>
              <a:cs typeface="Times New Roman" pitchFamily="18" charset="0"/>
            </a:endParaRPr>
          </a:p>
          <a:p>
            <a:pPr algn="just">
              <a:lnSpc>
                <a:spcPct val="150000"/>
              </a:lnSpc>
            </a:pPr>
            <a:r>
              <a:rPr lang="en-US" sz="2400" dirty="0" smtClean="0">
                <a:latin typeface="Times New Roman" pitchFamily="18" charset="0"/>
                <a:cs typeface="Times New Roman" pitchFamily="18" charset="0"/>
              </a:rPr>
              <a:t>They </a:t>
            </a:r>
            <a:r>
              <a:rPr lang="en-US" sz="2400" dirty="0">
                <a:latin typeface="Times New Roman" pitchFamily="18" charset="0"/>
                <a:cs typeface="Times New Roman" pitchFamily="18" charset="0"/>
              </a:rPr>
              <a:t>are so </a:t>
            </a:r>
            <a:r>
              <a:rPr lang="en-US" sz="2400" dirty="0" smtClean="0">
                <a:latin typeface="Times New Roman" pitchFamily="18" charset="0"/>
                <a:cs typeface="Times New Roman" pitchFamily="18" charset="0"/>
              </a:rPr>
              <a:t>important </a:t>
            </a:r>
            <a:r>
              <a:rPr lang="en-US" sz="2400" dirty="0">
                <a:latin typeface="Times New Roman" pitchFamily="18" charset="0"/>
                <a:cs typeface="Times New Roman" pitchFamily="18" charset="0"/>
              </a:rPr>
              <a:t>for crop productivity that they are commonly added to soil as fertilizers.</a:t>
            </a:r>
          </a:p>
        </p:txBody>
      </p:sp>
    </p:spTree>
    <p:extLst>
      <p:ext uri="{BB962C8B-B14F-4D97-AF65-F5344CB8AC3E}">
        <p14:creationId xmlns:p14="http://schemas.microsoft.com/office/powerpoint/2010/main" val="20681567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533400"/>
          </a:xfrm>
        </p:spPr>
        <p:txBody>
          <a:bodyPr>
            <a:noAutofit/>
          </a:bodyPr>
          <a:lstStyle/>
          <a:p>
            <a:r>
              <a:rPr lang="en-US" sz="2800" b="1" dirty="0" smtClean="0">
                <a:solidFill>
                  <a:srgbClr val="0070C0"/>
                </a:solidFill>
                <a:latin typeface="Segoe Print" pitchFamily="2" charset="0"/>
              </a:rPr>
              <a:t>Micronutrients in soil</a:t>
            </a:r>
            <a:endParaRPr lang="en-US" sz="2800" b="1" dirty="0">
              <a:solidFill>
                <a:srgbClr val="0070C0"/>
              </a:solidFill>
              <a:latin typeface="Segoe Print" pitchFamily="2" charset="0"/>
            </a:endParaRPr>
          </a:p>
        </p:txBody>
      </p:sp>
      <p:sp>
        <p:nvSpPr>
          <p:cNvPr id="4" name="Date Placeholder 3"/>
          <p:cNvSpPr>
            <a:spLocks noGrp="1"/>
          </p:cNvSpPr>
          <p:nvPr>
            <p:ph type="dt" sz="half" idx="10"/>
          </p:nvPr>
        </p:nvSpPr>
        <p:spPr/>
        <p:txBody>
          <a:bodyPr/>
          <a:lstStyle/>
          <a:p>
            <a:fld id="{6A375919-6957-4278-AB2D-6A3D32F32E02}" type="datetime1">
              <a:rPr lang="en-US" smtClean="0"/>
              <a:t>29-Jun-19</a:t>
            </a:fld>
            <a:endParaRPr lang="en-US"/>
          </a:p>
        </p:txBody>
      </p:sp>
      <p:sp>
        <p:nvSpPr>
          <p:cNvPr id="5" name="Footer Placeholder 4"/>
          <p:cNvSpPr>
            <a:spLocks noGrp="1"/>
          </p:cNvSpPr>
          <p:nvPr>
            <p:ph type="ftr" sz="quarter" idx="11"/>
          </p:nvPr>
        </p:nvSpPr>
        <p:spPr/>
        <p:txBody>
          <a:bodyPr/>
          <a:lstStyle/>
          <a:p>
            <a:r>
              <a:rPr lang="en-US" smtClean="0"/>
              <a:t>Envt Ch 4-6</a:t>
            </a:r>
            <a:endParaRPr lang="en-US"/>
          </a:p>
        </p:txBody>
      </p:sp>
      <p:sp>
        <p:nvSpPr>
          <p:cNvPr id="6" name="Slide Number Placeholder 5"/>
          <p:cNvSpPr>
            <a:spLocks noGrp="1"/>
          </p:cNvSpPr>
          <p:nvPr>
            <p:ph type="sldNum" sz="quarter" idx="12"/>
          </p:nvPr>
        </p:nvSpPr>
        <p:spPr/>
        <p:txBody>
          <a:bodyPr/>
          <a:lstStyle/>
          <a:p>
            <a:fld id="{09CA2E6E-5AFB-46F8-A351-B3A68AE108F1}" type="slidenum">
              <a:rPr lang="en-US" smtClean="0"/>
              <a:t>21</a:t>
            </a:fld>
            <a:endParaRPr lang="en-US"/>
          </a:p>
        </p:txBody>
      </p:sp>
      <p:sp>
        <p:nvSpPr>
          <p:cNvPr id="3" name="Content Placeholder 2"/>
          <p:cNvSpPr>
            <a:spLocks noGrp="1"/>
          </p:cNvSpPr>
          <p:nvPr>
            <p:ph sz="quarter" idx="1"/>
          </p:nvPr>
        </p:nvSpPr>
        <p:spPr>
          <a:xfrm>
            <a:off x="152400" y="533400"/>
            <a:ext cx="8839200" cy="6172200"/>
          </a:xfrm>
        </p:spPr>
        <p:txBody>
          <a:bodyPr>
            <a:normAutofit lnSpcReduction="10000"/>
          </a:bodyPr>
          <a:lstStyle/>
          <a:p>
            <a:pPr algn="just">
              <a:lnSpc>
                <a:spcPct val="150000"/>
              </a:lnSpc>
            </a:pPr>
            <a:r>
              <a:rPr lang="en-US" sz="2400" dirty="0">
                <a:latin typeface="Times New Roman" pitchFamily="18" charset="0"/>
                <a:cs typeface="Times New Roman" pitchFamily="18" charset="0"/>
              </a:rPr>
              <a:t>Boron, chlorine, copper, iron, manganese, molybdenum (for N-fixation), and zinc are considered </a:t>
            </a:r>
            <a:r>
              <a:rPr lang="en-US" sz="2400" dirty="0" smtClean="0">
                <a:latin typeface="Times New Roman" pitchFamily="18" charset="0"/>
                <a:cs typeface="Times New Roman" pitchFamily="18" charset="0"/>
              </a:rPr>
              <a:t>essential </a:t>
            </a:r>
            <a:r>
              <a:rPr lang="en-US" sz="2400" dirty="0">
                <a:latin typeface="Times New Roman" pitchFamily="18" charset="0"/>
                <a:cs typeface="Times New Roman" pitchFamily="18" charset="0"/>
              </a:rPr>
              <a:t>plant  micronutrients</a:t>
            </a:r>
            <a:r>
              <a:rPr lang="en-US" sz="2400" dirty="0" smtClean="0">
                <a:latin typeface="Times New Roman" pitchFamily="18" charset="0"/>
                <a:cs typeface="Times New Roman" pitchFamily="18" charset="0"/>
              </a:rPr>
              <a:t>.</a:t>
            </a:r>
          </a:p>
          <a:p>
            <a:pPr algn="just">
              <a:lnSpc>
                <a:spcPct val="150000"/>
              </a:lnSpc>
            </a:pPr>
            <a:r>
              <a:rPr lang="en-US" sz="2400" dirty="0" smtClean="0">
                <a:latin typeface="Times New Roman" pitchFamily="18" charset="0"/>
                <a:cs typeface="Times New Roman" pitchFamily="18" charset="0"/>
              </a:rPr>
              <a:t>These </a:t>
            </a:r>
            <a:r>
              <a:rPr lang="en-US" sz="2400" dirty="0">
                <a:latin typeface="Times New Roman" pitchFamily="18" charset="0"/>
                <a:cs typeface="Times New Roman" pitchFamily="18" charset="0"/>
              </a:rPr>
              <a:t>nutrients </a:t>
            </a:r>
            <a:r>
              <a:rPr lang="en-US" sz="2400" dirty="0" smtClean="0">
                <a:latin typeface="Times New Roman" pitchFamily="18" charset="0"/>
                <a:cs typeface="Times New Roman" pitchFamily="18" charset="0"/>
              </a:rPr>
              <a:t>are </a:t>
            </a:r>
            <a:r>
              <a:rPr lang="en-US" sz="2400" dirty="0">
                <a:latin typeface="Times New Roman" pitchFamily="18" charset="0"/>
                <a:cs typeface="Times New Roman" pitchFamily="18" charset="0"/>
              </a:rPr>
              <a:t>toxic at higher levels</a:t>
            </a:r>
            <a:r>
              <a:rPr lang="en-US" sz="2400" dirty="0" smtClean="0">
                <a:latin typeface="Times New Roman" pitchFamily="18" charset="0"/>
                <a:cs typeface="Times New Roman" pitchFamily="18" charset="0"/>
              </a:rPr>
              <a:t>.</a:t>
            </a:r>
          </a:p>
          <a:p>
            <a:pPr algn="just">
              <a:lnSpc>
                <a:spcPct val="150000"/>
              </a:lnSpc>
            </a:pPr>
            <a:r>
              <a:rPr lang="en-US" sz="2400" dirty="0">
                <a:latin typeface="Times New Roman" pitchFamily="18" charset="0"/>
                <a:cs typeface="Times New Roman" pitchFamily="18" charset="0"/>
              </a:rPr>
              <a:t>Manganese, iron, chlorine, and </a:t>
            </a:r>
            <a:r>
              <a:rPr lang="en-US" sz="2400" dirty="0" smtClean="0">
                <a:latin typeface="Times New Roman" pitchFamily="18" charset="0"/>
                <a:cs typeface="Times New Roman" pitchFamily="18" charset="0"/>
              </a:rPr>
              <a:t>zinc </a:t>
            </a:r>
            <a:r>
              <a:rPr lang="en-US" sz="2400" dirty="0">
                <a:latin typeface="Times New Roman" pitchFamily="18" charset="0"/>
                <a:cs typeface="Times New Roman" pitchFamily="18" charset="0"/>
              </a:rPr>
              <a:t>may be involved in photosynthesis</a:t>
            </a:r>
            <a:r>
              <a:rPr lang="en-US" sz="2400" dirty="0" smtClean="0">
                <a:latin typeface="Times New Roman" pitchFamily="18" charset="0"/>
                <a:cs typeface="Times New Roman" pitchFamily="18" charset="0"/>
              </a:rPr>
              <a:t>.</a:t>
            </a:r>
          </a:p>
          <a:p>
            <a:pPr algn="just">
              <a:lnSpc>
                <a:spcPct val="150000"/>
              </a:lnSpc>
            </a:pPr>
            <a:r>
              <a:rPr lang="en-US" sz="2400" dirty="0">
                <a:latin typeface="Times New Roman" pitchFamily="18" charset="0"/>
                <a:cs typeface="Times New Roman" pitchFamily="18" charset="0"/>
              </a:rPr>
              <a:t>Iron and manganese occur in a </a:t>
            </a:r>
            <a:r>
              <a:rPr lang="en-US" sz="2400" dirty="0" smtClean="0">
                <a:latin typeface="Times New Roman" pitchFamily="18" charset="0"/>
                <a:cs typeface="Times New Roman" pitchFamily="18" charset="0"/>
              </a:rPr>
              <a:t>number  </a:t>
            </a:r>
            <a:r>
              <a:rPr lang="en-US" sz="2400" dirty="0">
                <a:latin typeface="Times New Roman" pitchFamily="18" charset="0"/>
                <a:cs typeface="Times New Roman" pitchFamily="18" charset="0"/>
              </a:rPr>
              <a:t>of  soil  minerals.  </a:t>
            </a:r>
            <a:endParaRPr lang="en-US" sz="2400" dirty="0" smtClean="0">
              <a:latin typeface="Times New Roman" pitchFamily="18" charset="0"/>
              <a:cs typeface="Times New Roman" pitchFamily="18" charset="0"/>
            </a:endParaRPr>
          </a:p>
          <a:p>
            <a:pPr algn="just">
              <a:lnSpc>
                <a:spcPct val="150000"/>
              </a:lnSpc>
            </a:pPr>
            <a:r>
              <a:rPr lang="en-US" sz="2400" dirty="0" smtClean="0">
                <a:latin typeface="Times New Roman" pitchFamily="18" charset="0"/>
                <a:cs typeface="Times New Roman" pitchFamily="18" charset="0"/>
              </a:rPr>
              <a:t>Sodium  </a:t>
            </a:r>
            <a:r>
              <a:rPr lang="en-US" sz="2400" dirty="0">
                <a:latin typeface="Times New Roman" pitchFamily="18" charset="0"/>
                <a:cs typeface="Times New Roman" pitchFamily="18" charset="0"/>
              </a:rPr>
              <a:t>and  chlorine  (as  chloride)  occur  naturally  in  </a:t>
            </a:r>
            <a:r>
              <a:rPr lang="en-US" sz="2400" dirty="0" smtClean="0">
                <a:latin typeface="Times New Roman" pitchFamily="18" charset="0"/>
                <a:cs typeface="Times New Roman" pitchFamily="18" charset="0"/>
              </a:rPr>
              <a:t>soil.</a:t>
            </a:r>
          </a:p>
          <a:p>
            <a:pPr algn="just">
              <a:lnSpc>
                <a:spcPct val="150000"/>
              </a:lnSpc>
            </a:pPr>
            <a:r>
              <a:rPr lang="en-US" sz="2400" dirty="0">
                <a:latin typeface="Times New Roman" pitchFamily="18" charset="0"/>
                <a:cs typeface="Times New Roman" pitchFamily="18" charset="0"/>
              </a:rPr>
              <a:t>Other trace elements that occur as </a:t>
            </a:r>
            <a:r>
              <a:rPr lang="en-US" sz="2400" dirty="0" smtClean="0">
                <a:latin typeface="Times New Roman" pitchFamily="18" charset="0"/>
                <a:cs typeface="Times New Roman" pitchFamily="18" charset="0"/>
              </a:rPr>
              <a:t>specific </a:t>
            </a:r>
            <a:r>
              <a:rPr lang="en-US" sz="2400" dirty="0">
                <a:latin typeface="Times New Roman" pitchFamily="18" charset="0"/>
                <a:cs typeface="Times New Roman" pitchFamily="18" charset="0"/>
              </a:rPr>
              <a:t>minerals, sulfide inclusions, or by isomorphic substitution for other elements in minerals </a:t>
            </a:r>
            <a:r>
              <a:rPr lang="en-US" sz="2400" dirty="0" smtClean="0">
                <a:latin typeface="Times New Roman" pitchFamily="18" charset="0"/>
                <a:cs typeface="Times New Roman" pitchFamily="18" charset="0"/>
              </a:rPr>
              <a:t>includes </a:t>
            </a:r>
            <a:r>
              <a:rPr lang="en-US" sz="2400" dirty="0">
                <a:latin typeface="Times New Roman" pitchFamily="18" charset="0"/>
                <a:cs typeface="Times New Roman" pitchFamily="18" charset="0"/>
              </a:rPr>
              <a:t>chromium, cobalt, arsenic, selenium, nickel, lead, and cadmium</a:t>
            </a:r>
            <a:r>
              <a:rPr lang="en-US" sz="2400" dirty="0" smtClean="0">
                <a:latin typeface="Times New Roman" pitchFamily="18" charset="0"/>
                <a:cs typeface="Times New Roman" pitchFamily="18" charset="0"/>
              </a:rPr>
              <a:t>.</a:t>
            </a:r>
          </a:p>
          <a:p>
            <a:pPr algn="just">
              <a:lnSpc>
                <a:spcPct val="150000"/>
              </a:lnSpc>
            </a:pP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27655881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381000"/>
          </a:xfrm>
        </p:spPr>
        <p:txBody>
          <a:bodyPr>
            <a:noAutofit/>
          </a:bodyPr>
          <a:lstStyle/>
          <a:p>
            <a:r>
              <a:rPr lang="en-US" sz="2800" b="1" dirty="0" err="1">
                <a:solidFill>
                  <a:srgbClr val="FF0000"/>
                </a:solidFill>
                <a:latin typeface="Segoe Print" pitchFamily="2" charset="0"/>
              </a:rPr>
              <a:t>Cont</a:t>
            </a:r>
            <a:r>
              <a:rPr lang="en-US" sz="2800" b="1" dirty="0">
                <a:solidFill>
                  <a:srgbClr val="FF0000"/>
                </a:solidFill>
                <a:latin typeface="Segoe Print" pitchFamily="2" charset="0"/>
              </a:rPr>
              <a:t>…</a:t>
            </a:r>
            <a:endParaRPr lang="en-US" sz="2800" dirty="0"/>
          </a:p>
        </p:txBody>
      </p:sp>
      <p:sp>
        <p:nvSpPr>
          <p:cNvPr id="4" name="Date Placeholder 3"/>
          <p:cNvSpPr>
            <a:spLocks noGrp="1"/>
          </p:cNvSpPr>
          <p:nvPr>
            <p:ph type="dt" sz="half" idx="10"/>
          </p:nvPr>
        </p:nvSpPr>
        <p:spPr/>
        <p:txBody>
          <a:bodyPr/>
          <a:lstStyle/>
          <a:p>
            <a:fld id="{6A375919-6957-4278-AB2D-6A3D32F32E02}" type="datetime1">
              <a:rPr lang="en-US" smtClean="0"/>
              <a:t>29-Jun-19</a:t>
            </a:fld>
            <a:endParaRPr lang="en-US"/>
          </a:p>
        </p:txBody>
      </p:sp>
      <p:sp>
        <p:nvSpPr>
          <p:cNvPr id="5" name="Footer Placeholder 4"/>
          <p:cNvSpPr>
            <a:spLocks noGrp="1"/>
          </p:cNvSpPr>
          <p:nvPr>
            <p:ph type="ftr" sz="quarter" idx="11"/>
          </p:nvPr>
        </p:nvSpPr>
        <p:spPr/>
        <p:txBody>
          <a:bodyPr/>
          <a:lstStyle/>
          <a:p>
            <a:r>
              <a:rPr lang="en-US" smtClean="0"/>
              <a:t>Envt Ch 4-6</a:t>
            </a:r>
            <a:endParaRPr lang="en-US"/>
          </a:p>
        </p:txBody>
      </p:sp>
      <p:sp>
        <p:nvSpPr>
          <p:cNvPr id="6" name="Slide Number Placeholder 5"/>
          <p:cNvSpPr>
            <a:spLocks noGrp="1"/>
          </p:cNvSpPr>
          <p:nvPr>
            <p:ph type="sldNum" sz="quarter" idx="12"/>
          </p:nvPr>
        </p:nvSpPr>
        <p:spPr/>
        <p:txBody>
          <a:bodyPr/>
          <a:lstStyle/>
          <a:p>
            <a:fld id="{09CA2E6E-5AFB-46F8-A351-B3A68AE108F1}" type="slidenum">
              <a:rPr lang="en-US" smtClean="0"/>
              <a:t>22</a:t>
            </a:fld>
            <a:endParaRPr lang="en-US"/>
          </a:p>
        </p:txBody>
      </p:sp>
      <p:sp>
        <p:nvSpPr>
          <p:cNvPr id="3" name="Content Placeholder 2"/>
          <p:cNvSpPr>
            <a:spLocks noGrp="1"/>
          </p:cNvSpPr>
          <p:nvPr>
            <p:ph sz="quarter" idx="1"/>
          </p:nvPr>
        </p:nvSpPr>
        <p:spPr>
          <a:xfrm>
            <a:off x="76200" y="533400"/>
            <a:ext cx="8915400" cy="6172200"/>
          </a:xfrm>
        </p:spPr>
        <p:txBody>
          <a:bodyPr>
            <a:normAutofit lnSpcReduction="10000"/>
          </a:bodyPr>
          <a:lstStyle/>
          <a:p>
            <a:pPr algn="just">
              <a:lnSpc>
                <a:spcPct val="150000"/>
              </a:lnSpc>
            </a:pPr>
            <a:r>
              <a:rPr lang="en-US" sz="2400" dirty="0">
                <a:latin typeface="Times New Roman" pitchFamily="18" charset="0"/>
                <a:cs typeface="Times New Roman" pitchFamily="18" charset="0"/>
              </a:rPr>
              <a:t>The trace elements listed above may be </a:t>
            </a:r>
            <a:r>
              <a:rPr lang="en-US" sz="2400" dirty="0" err="1">
                <a:latin typeface="Times New Roman" pitchFamily="18" charset="0"/>
                <a:cs typeface="Times New Roman" pitchFamily="18" charset="0"/>
              </a:rPr>
              <a:t>coprecipitated</a:t>
            </a:r>
            <a:r>
              <a:rPr lang="en-US" sz="2400" dirty="0">
                <a:latin typeface="Times New Roman" pitchFamily="18" charset="0"/>
                <a:cs typeface="Times New Roman" pitchFamily="18" charset="0"/>
              </a:rPr>
              <a:t> with secondary minerals that are involved in  soil  formation.  </a:t>
            </a:r>
          </a:p>
          <a:p>
            <a:pPr algn="just">
              <a:lnSpc>
                <a:spcPct val="150000"/>
              </a:lnSpc>
            </a:pPr>
            <a:r>
              <a:rPr lang="en-US" sz="2400" dirty="0" smtClean="0">
                <a:latin typeface="Times New Roman" pitchFamily="18" charset="0"/>
                <a:cs typeface="Times New Roman" pitchFamily="18" charset="0"/>
              </a:rPr>
              <a:t>Such  </a:t>
            </a:r>
            <a:r>
              <a:rPr lang="en-US" sz="2400" dirty="0">
                <a:latin typeface="Times New Roman" pitchFamily="18" charset="0"/>
                <a:cs typeface="Times New Roman" pitchFamily="18" charset="0"/>
              </a:rPr>
              <a:t>secondary  minerals  include  oxides  </a:t>
            </a:r>
            <a:r>
              <a:rPr lang="en-US" sz="2400" dirty="0" smtClean="0">
                <a:latin typeface="Times New Roman" pitchFamily="18" charset="0"/>
                <a:cs typeface="Times New Roman" pitchFamily="18" charset="0"/>
              </a:rPr>
              <a:t>of  </a:t>
            </a:r>
            <a:r>
              <a:rPr lang="en-US" sz="2400" dirty="0">
                <a:latin typeface="Times New Roman" pitchFamily="18" charset="0"/>
                <a:cs typeface="Times New Roman" pitchFamily="18" charset="0"/>
              </a:rPr>
              <a:t>aluminum,  iron,  and  manganese (precipitation  of  hydrated  oxides  of  iron  and  manganese efficiently  removes  many  trace metal  ions  from  solution);  calcium  and  magnesium  carbonates;  </a:t>
            </a:r>
            <a:r>
              <a:rPr lang="en-US" sz="2400" dirty="0" err="1">
                <a:latin typeface="Times New Roman" pitchFamily="18" charset="0"/>
                <a:cs typeface="Times New Roman" pitchFamily="18" charset="0"/>
              </a:rPr>
              <a:t>smectites</a:t>
            </a:r>
            <a:r>
              <a:rPr lang="en-US" sz="2400" dirty="0">
                <a:latin typeface="Times New Roman" pitchFamily="18" charset="0"/>
                <a:cs typeface="Times New Roman" pitchFamily="18" charset="0"/>
              </a:rPr>
              <a:t>;  vermiculites;  and </a:t>
            </a:r>
            <a:r>
              <a:rPr lang="en-US" sz="2400" dirty="0" err="1">
                <a:latin typeface="Times New Roman" pitchFamily="18" charset="0"/>
                <a:cs typeface="Times New Roman" pitchFamily="18" charset="0"/>
              </a:rPr>
              <a:t>illites</a:t>
            </a:r>
            <a:r>
              <a:rPr lang="en-US" sz="2400" dirty="0">
                <a:latin typeface="Times New Roman" pitchFamily="18" charset="0"/>
                <a:cs typeface="Times New Roman" pitchFamily="18" charset="0"/>
              </a:rPr>
              <a:t>.</a:t>
            </a:r>
          </a:p>
          <a:p>
            <a:pPr algn="just">
              <a:lnSpc>
                <a:spcPct val="150000"/>
              </a:lnSpc>
            </a:pPr>
            <a:r>
              <a:rPr lang="en-US" sz="2400" dirty="0" smtClean="0">
                <a:latin typeface="Times New Roman" pitchFamily="18" charset="0"/>
                <a:cs typeface="Times New Roman" pitchFamily="18" charset="0"/>
              </a:rPr>
              <a:t>Plants accumulating </a:t>
            </a:r>
            <a:r>
              <a:rPr lang="en-US" sz="2400" dirty="0">
                <a:latin typeface="Times New Roman" pitchFamily="18" charset="0"/>
                <a:cs typeface="Times New Roman" pitchFamily="18" charset="0"/>
              </a:rPr>
              <a:t>more </a:t>
            </a:r>
            <a:r>
              <a:rPr lang="en-US" sz="2400" dirty="0" smtClean="0">
                <a:latin typeface="Times New Roman" pitchFamily="18" charset="0"/>
                <a:cs typeface="Times New Roman" pitchFamily="18" charset="0"/>
              </a:rPr>
              <a:t>than </a:t>
            </a:r>
            <a:r>
              <a:rPr lang="en-US" sz="2400" dirty="0">
                <a:latin typeface="Times New Roman" pitchFamily="18" charset="0"/>
                <a:cs typeface="Times New Roman" pitchFamily="18" charset="0"/>
              </a:rPr>
              <a:t>1.00  mg/g  of  dry  weight </a:t>
            </a:r>
            <a:r>
              <a:rPr lang="en-US" sz="2400" dirty="0" smtClean="0">
                <a:latin typeface="Times New Roman" pitchFamily="18" charset="0"/>
                <a:cs typeface="Times New Roman" pitchFamily="18" charset="0"/>
              </a:rPr>
              <a:t>of specific trace metals are </a:t>
            </a:r>
            <a:r>
              <a:rPr lang="en-US" sz="2400" dirty="0">
                <a:latin typeface="Times New Roman" pitchFamily="18" charset="0"/>
                <a:cs typeface="Times New Roman" pitchFamily="18" charset="0"/>
              </a:rPr>
              <a:t>called  </a:t>
            </a:r>
            <a:r>
              <a:rPr lang="en-US" sz="2400" dirty="0" err="1">
                <a:latin typeface="Times New Roman" pitchFamily="18" charset="0"/>
                <a:cs typeface="Times New Roman" pitchFamily="18" charset="0"/>
              </a:rPr>
              <a:t>hyperaccumulators</a:t>
            </a:r>
            <a:r>
              <a:rPr lang="en-US" sz="2400" dirty="0" smtClean="0">
                <a:latin typeface="Times New Roman" pitchFamily="18" charset="0"/>
                <a:cs typeface="Times New Roman" pitchFamily="18" charset="0"/>
              </a:rPr>
              <a:t>.</a:t>
            </a:r>
          </a:p>
          <a:p>
            <a:pPr algn="just">
              <a:lnSpc>
                <a:spcPct val="150000"/>
              </a:lnSpc>
            </a:pPr>
            <a:r>
              <a:rPr lang="en-US" sz="2400" dirty="0" smtClean="0">
                <a:solidFill>
                  <a:srgbClr val="00B0F0"/>
                </a:solidFill>
                <a:latin typeface="Times New Roman" pitchFamily="18" charset="0"/>
                <a:cs typeface="Times New Roman" pitchFamily="18" charset="0"/>
              </a:rPr>
              <a:t>Uranium</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accumulation in the plants was enhanced by the addition of </a:t>
            </a:r>
            <a:r>
              <a:rPr lang="en-US" sz="2400" dirty="0" smtClean="0">
                <a:latin typeface="Times New Roman" pitchFamily="18" charset="0"/>
                <a:cs typeface="Times New Roman" pitchFamily="18" charset="0"/>
              </a:rPr>
              <a:t>citrate</a:t>
            </a:r>
            <a:r>
              <a:rPr lang="en-US" sz="2400" dirty="0">
                <a:latin typeface="Times New Roman" pitchFamily="18" charset="0"/>
                <a:cs typeface="Times New Roman" pitchFamily="18" charset="0"/>
              </a:rPr>
              <a:t>, which complexes uranium and makes it more soluble.</a:t>
            </a:r>
          </a:p>
        </p:txBody>
      </p:sp>
    </p:spTree>
    <p:extLst>
      <p:ext uri="{BB962C8B-B14F-4D97-AF65-F5344CB8AC3E}">
        <p14:creationId xmlns:p14="http://schemas.microsoft.com/office/powerpoint/2010/main" val="17009357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533400"/>
          </a:xfrm>
        </p:spPr>
        <p:txBody>
          <a:bodyPr>
            <a:noAutofit/>
          </a:bodyPr>
          <a:lstStyle/>
          <a:p>
            <a:r>
              <a:rPr lang="en-US" sz="2800" b="1" dirty="0">
                <a:solidFill>
                  <a:srgbClr val="FF0000"/>
                </a:solidFill>
                <a:latin typeface="Segoe Print" pitchFamily="2" charset="0"/>
              </a:rPr>
              <a:t>4.4. Reactions in soil</a:t>
            </a:r>
          </a:p>
        </p:txBody>
      </p:sp>
      <p:sp>
        <p:nvSpPr>
          <p:cNvPr id="4" name="Date Placeholder 3"/>
          <p:cNvSpPr>
            <a:spLocks noGrp="1"/>
          </p:cNvSpPr>
          <p:nvPr>
            <p:ph type="dt" sz="half" idx="10"/>
          </p:nvPr>
        </p:nvSpPr>
        <p:spPr/>
        <p:txBody>
          <a:bodyPr/>
          <a:lstStyle/>
          <a:p>
            <a:fld id="{EA2F9135-30BE-43AE-842E-0E844ED0A5E6}" type="datetime1">
              <a:rPr lang="en-US" smtClean="0"/>
              <a:t>29-Jun-19</a:t>
            </a:fld>
            <a:endParaRPr lang="en-US"/>
          </a:p>
        </p:txBody>
      </p:sp>
      <p:sp>
        <p:nvSpPr>
          <p:cNvPr id="5" name="Footer Placeholder 4"/>
          <p:cNvSpPr>
            <a:spLocks noGrp="1"/>
          </p:cNvSpPr>
          <p:nvPr>
            <p:ph type="ftr" sz="quarter" idx="11"/>
          </p:nvPr>
        </p:nvSpPr>
        <p:spPr/>
        <p:txBody>
          <a:bodyPr/>
          <a:lstStyle/>
          <a:p>
            <a:r>
              <a:rPr lang="en-US" smtClean="0"/>
              <a:t>Envt Ch 4-6</a:t>
            </a:r>
            <a:endParaRPr lang="en-US"/>
          </a:p>
        </p:txBody>
      </p:sp>
      <p:sp>
        <p:nvSpPr>
          <p:cNvPr id="6" name="Slide Number Placeholder 5"/>
          <p:cNvSpPr>
            <a:spLocks noGrp="1"/>
          </p:cNvSpPr>
          <p:nvPr>
            <p:ph type="sldNum" sz="quarter" idx="12"/>
          </p:nvPr>
        </p:nvSpPr>
        <p:spPr/>
        <p:txBody>
          <a:bodyPr/>
          <a:lstStyle/>
          <a:p>
            <a:fld id="{09CA2E6E-5AFB-46F8-A351-B3A68AE108F1}" type="slidenum">
              <a:rPr lang="en-US" smtClean="0"/>
              <a:t>23</a:t>
            </a:fld>
            <a:endParaRPr lang="en-US"/>
          </a:p>
        </p:txBody>
      </p:sp>
      <p:sp>
        <p:nvSpPr>
          <p:cNvPr id="3" name="Content Placeholder 2"/>
          <p:cNvSpPr>
            <a:spLocks noGrp="1"/>
          </p:cNvSpPr>
          <p:nvPr>
            <p:ph sz="quarter" idx="1"/>
          </p:nvPr>
        </p:nvSpPr>
        <p:spPr>
          <a:xfrm>
            <a:off x="228600" y="533400"/>
            <a:ext cx="8686800" cy="6172200"/>
          </a:xfrm>
        </p:spPr>
        <p:txBody>
          <a:bodyPr>
            <a:normAutofit/>
          </a:bodyPr>
          <a:lstStyle/>
          <a:p>
            <a:pPr marL="0" indent="0" algn="just">
              <a:lnSpc>
                <a:spcPct val="150000"/>
              </a:lnSpc>
              <a:buNone/>
            </a:pPr>
            <a:r>
              <a:rPr lang="en-US" sz="2400" dirty="0" smtClean="0">
                <a:solidFill>
                  <a:srgbClr val="0070C0"/>
                </a:solidFill>
                <a:latin typeface="Times New Roman" pitchFamily="18" charset="0"/>
                <a:cs typeface="Times New Roman" pitchFamily="18" charset="0"/>
              </a:rPr>
              <a:t>4.4.1</a:t>
            </a:r>
            <a:r>
              <a:rPr lang="en-US" sz="2400" dirty="0">
                <a:solidFill>
                  <a:srgbClr val="0070C0"/>
                </a:solidFill>
                <a:latin typeface="Times New Roman" pitchFamily="18" charset="0"/>
                <a:cs typeface="Times New Roman" pitchFamily="18" charset="0"/>
              </a:rPr>
              <a:t>. Acid-base and ion-exchange reactions in the </a:t>
            </a:r>
            <a:r>
              <a:rPr lang="en-US" sz="2400" dirty="0" smtClean="0">
                <a:solidFill>
                  <a:srgbClr val="0070C0"/>
                </a:solidFill>
                <a:latin typeface="Times New Roman" pitchFamily="18" charset="0"/>
                <a:cs typeface="Times New Roman" pitchFamily="18" charset="0"/>
              </a:rPr>
              <a:t>soil</a:t>
            </a:r>
          </a:p>
          <a:p>
            <a:pPr algn="just">
              <a:lnSpc>
                <a:spcPct val="150000"/>
              </a:lnSpc>
            </a:pPr>
            <a:r>
              <a:rPr lang="en-US" sz="2400" dirty="0" smtClean="0">
                <a:latin typeface="Times New Roman" pitchFamily="18" charset="0"/>
                <a:cs typeface="Times New Roman" pitchFamily="18" charset="0"/>
              </a:rPr>
              <a:t>The more </a:t>
            </a:r>
            <a:r>
              <a:rPr lang="en-US" sz="2400" dirty="0">
                <a:latin typeface="Times New Roman" pitchFamily="18" charset="0"/>
                <a:cs typeface="Times New Roman" pitchFamily="18" charset="0"/>
              </a:rPr>
              <a:t>important chemical functions of </a:t>
            </a:r>
            <a:r>
              <a:rPr lang="en-US" sz="2400" dirty="0" smtClean="0">
                <a:latin typeface="Times New Roman" pitchFamily="18" charset="0"/>
                <a:cs typeface="Times New Roman" pitchFamily="18" charset="0"/>
              </a:rPr>
              <a:t>soil </a:t>
            </a:r>
            <a:r>
              <a:rPr lang="en-US" sz="2400" dirty="0">
                <a:latin typeface="Times New Roman" pitchFamily="18" charset="0"/>
                <a:cs typeface="Times New Roman" pitchFamily="18" charset="0"/>
              </a:rPr>
              <a:t>is the exchange of </a:t>
            </a:r>
            <a:r>
              <a:rPr lang="en-US" sz="2400" dirty="0" err="1" smtClean="0">
                <a:latin typeface="Times New Roman" pitchFamily="18" charset="0"/>
                <a:cs typeface="Times New Roman" pitchFamily="18" charset="0"/>
              </a:rPr>
              <a:t>cations</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in both  </a:t>
            </a:r>
            <a:r>
              <a:rPr lang="en-US" sz="2400" dirty="0">
                <a:latin typeface="Times New Roman" pitchFamily="18" charset="0"/>
                <a:cs typeface="Times New Roman" pitchFamily="18" charset="0"/>
              </a:rPr>
              <a:t>the  mineral  and  organic  portions </a:t>
            </a:r>
            <a:r>
              <a:rPr lang="en-US" sz="2400" dirty="0" smtClean="0">
                <a:latin typeface="Times New Roman" pitchFamily="18" charset="0"/>
                <a:cs typeface="Times New Roman" pitchFamily="18" charset="0"/>
              </a:rPr>
              <a:t>of soil.</a:t>
            </a:r>
          </a:p>
          <a:p>
            <a:pPr algn="just">
              <a:lnSpc>
                <a:spcPct val="150000"/>
              </a:lnSpc>
            </a:pPr>
            <a:r>
              <a:rPr lang="en-US" sz="2400" dirty="0" smtClean="0">
                <a:latin typeface="Times New Roman" pitchFamily="18" charset="0"/>
                <a:cs typeface="Times New Roman" pitchFamily="18" charset="0"/>
              </a:rPr>
              <a:t>Clay </a:t>
            </a:r>
            <a:r>
              <a:rPr lang="en-US" sz="2400" dirty="0">
                <a:latin typeface="Times New Roman" pitchFamily="18" charset="0"/>
                <a:cs typeface="Times New Roman" pitchFamily="18" charset="0"/>
              </a:rPr>
              <a:t>minerals exchange </a:t>
            </a:r>
            <a:r>
              <a:rPr lang="en-US" sz="2400" dirty="0" err="1">
                <a:latin typeface="Times New Roman" pitchFamily="18" charset="0"/>
                <a:cs typeface="Times New Roman" pitchFamily="18" charset="0"/>
              </a:rPr>
              <a:t>cations</a:t>
            </a:r>
            <a:r>
              <a:rPr lang="en-US" sz="2400" dirty="0">
                <a:latin typeface="Times New Roman" pitchFamily="18" charset="0"/>
                <a:cs typeface="Times New Roman" pitchFamily="18" charset="0"/>
              </a:rPr>
              <a:t> because of the presence of negatively charged </a:t>
            </a:r>
            <a:r>
              <a:rPr lang="en-US" sz="2400" dirty="0" smtClean="0">
                <a:latin typeface="Times New Roman" pitchFamily="18" charset="0"/>
                <a:cs typeface="Times New Roman" pitchFamily="18" charset="0"/>
              </a:rPr>
              <a:t>sites </a:t>
            </a:r>
            <a:r>
              <a:rPr lang="en-US" sz="2400" dirty="0">
                <a:latin typeface="Times New Roman" pitchFamily="18" charset="0"/>
                <a:cs typeface="Times New Roman" pitchFamily="18" charset="0"/>
              </a:rPr>
              <a:t>on the mineral, resulting from the substitution of an atom  of lower oxidation number for one </a:t>
            </a:r>
            <a:r>
              <a:rPr lang="en-US" sz="2400" dirty="0" smtClean="0">
                <a:latin typeface="Times New Roman" pitchFamily="18" charset="0"/>
                <a:cs typeface="Times New Roman" pitchFamily="18" charset="0"/>
              </a:rPr>
              <a:t>of </a:t>
            </a:r>
            <a:r>
              <a:rPr lang="en-US" sz="2400" dirty="0">
                <a:latin typeface="Times New Roman" pitchFamily="18" charset="0"/>
                <a:cs typeface="Times New Roman" pitchFamily="18" charset="0"/>
              </a:rPr>
              <a:t>higher  number, for  example;  magnesium for aluminum. </a:t>
            </a:r>
            <a:endParaRPr lang="en-US" sz="2400" dirty="0" smtClean="0">
              <a:latin typeface="Times New Roman" pitchFamily="18" charset="0"/>
              <a:cs typeface="Times New Roman" pitchFamily="18" charset="0"/>
            </a:endParaRPr>
          </a:p>
          <a:p>
            <a:pPr algn="just">
              <a:lnSpc>
                <a:spcPct val="150000"/>
              </a:lnSpc>
            </a:pPr>
            <a:r>
              <a:rPr lang="en-US" sz="2400" dirty="0" smtClean="0">
                <a:latin typeface="Times New Roman" pitchFamily="18" charset="0"/>
                <a:cs typeface="Times New Roman" pitchFamily="18" charset="0"/>
              </a:rPr>
              <a:t>Organic  </a:t>
            </a:r>
            <a:r>
              <a:rPr lang="en-US" sz="2400" dirty="0">
                <a:latin typeface="Times New Roman" pitchFamily="18" charset="0"/>
                <a:cs typeface="Times New Roman" pitchFamily="18" charset="0"/>
              </a:rPr>
              <a:t>materials  exchange </a:t>
            </a:r>
            <a:r>
              <a:rPr lang="en-US" sz="2400" dirty="0" err="1">
                <a:latin typeface="Times New Roman" pitchFamily="18" charset="0"/>
                <a:cs typeface="Times New Roman" pitchFamily="18" charset="0"/>
              </a:rPr>
              <a:t>cations</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because  </a:t>
            </a:r>
            <a:r>
              <a:rPr lang="en-US" sz="2400" dirty="0">
                <a:latin typeface="Times New Roman" pitchFamily="18" charset="0"/>
                <a:cs typeface="Times New Roman" pitchFamily="18" charset="0"/>
              </a:rPr>
              <a:t>of  the  presence  of  the  carboxylate  group  and  other  basic  functional  </a:t>
            </a:r>
            <a:r>
              <a:rPr lang="en-US" sz="2400" dirty="0" smtClean="0">
                <a:latin typeface="Times New Roman" pitchFamily="18" charset="0"/>
                <a:cs typeface="Times New Roman" pitchFamily="18" charset="0"/>
              </a:rPr>
              <a:t>groups.</a:t>
            </a:r>
          </a:p>
          <a:p>
            <a:pPr algn="just">
              <a:lnSpc>
                <a:spcPct val="150000"/>
              </a:lnSpc>
            </a:pPr>
            <a:r>
              <a:rPr lang="en-US" sz="2400" dirty="0" smtClean="0">
                <a:latin typeface="Times New Roman" pitchFamily="18" charset="0"/>
                <a:cs typeface="Times New Roman" pitchFamily="18" charset="0"/>
              </a:rPr>
              <a:t>Humus typically  </a:t>
            </a:r>
            <a:r>
              <a:rPr lang="en-US" sz="2400" dirty="0">
                <a:latin typeface="Times New Roman" pitchFamily="18" charset="0"/>
                <a:cs typeface="Times New Roman" pitchFamily="18" charset="0"/>
              </a:rPr>
              <a:t>has  a  very  high  </a:t>
            </a:r>
            <a:r>
              <a:rPr lang="en-US" sz="2400" dirty="0" err="1">
                <a:latin typeface="Times New Roman" pitchFamily="18" charset="0"/>
                <a:cs typeface="Times New Roman" pitchFamily="18" charset="0"/>
              </a:rPr>
              <a:t>cation</a:t>
            </a:r>
            <a:r>
              <a:rPr lang="en-US" sz="2400" dirty="0">
                <a:latin typeface="Times New Roman" pitchFamily="18" charset="0"/>
                <a:cs typeface="Times New Roman" pitchFamily="18" charset="0"/>
              </a:rPr>
              <a:t>-exchange  capacity</a:t>
            </a:r>
            <a:r>
              <a:rPr lang="en-US" sz="2400" dirty="0" smtClean="0">
                <a:latin typeface="Times New Roman" pitchFamily="18" charset="0"/>
                <a:cs typeface="Times New Roman" pitchFamily="18" charset="0"/>
              </a:rPr>
              <a:t>.</a:t>
            </a:r>
          </a:p>
          <a:p>
            <a:pPr algn="just">
              <a:lnSpc>
                <a:spcPct val="150000"/>
              </a:lnSpc>
            </a:pP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8544661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381000"/>
          </a:xfrm>
        </p:spPr>
        <p:txBody>
          <a:bodyPr>
            <a:noAutofit/>
          </a:bodyPr>
          <a:lstStyle/>
          <a:p>
            <a:r>
              <a:rPr lang="en-US" sz="2800" b="1" dirty="0" err="1">
                <a:solidFill>
                  <a:srgbClr val="FF0000"/>
                </a:solidFill>
                <a:latin typeface="Segoe Print" pitchFamily="2" charset="0"/>
              </a:rPr>
              <a:t>Cont</a:t>
            </a:r>
            <a:r>
              <a:rPr lang="en-US" sz="2800" b="1" dirty="0">
                <a:solidFill>
                  <a:srgbClr val="FF0000"/>
                </a:solidFill>
                <a:latin typeface="Segoe Print" pitchFamily="2" charset="0"/>
              </a:rPr>
              <a:t>…</a:t>
            </a:r>
            <a:endParaRPr lang="en-US" sz="2800" dirty="0"/>
          </a:p>
        </p:txBody>
      </p:sp>
      <p:sp>
        <p:nvSpPr>
          <p:cNvPr id="4" name="Date Placeholder 3"/>
          <p:cNvSpPr>
            <a:spLocks noGrp="1"/>
          </p:cNvSpPr>
          <p:nvPr>
            <p:ph type="dt" sz="half" idx="10"/>
          </p:nvPr>
        </p:nvSpPr>
        <p:spPr/>
        <p:txBody>
          <a:bodyPr/>
          <a:lstStyle/>
          <a:p>
            <a:fld id="{7E2EC7CC-FAA3-43AB-B199-34B2218142DC}" type="datetime1">
              <a:rPr lang="en-US" smtClean="0"/>
              <a:t>29-Jun-19</a:t>
            </a:fld>
            <a:endParaRPr lang="en-US"/>
          </a:p>
        </p:txBody>
      </p:sp>
      <p:sp>
        <p:nvSpPr>
          <p:cNvPr id="5" name="Footer Placeholder 4"/>
          <p:cNvSpPr>
            <a:spLocks noGrp="1"/>
          </p:cNvSpPr>
          <p:nvPr>
            <p:ph type="ftr" sz="quarter" idx="11"/>
          </p:nvPr>
        </p:nvSpPr>
        <p:spPr/>
        <p:txBody>
          <a:bodyPr/>
          <a:lstStyle/>
          <a:p>
            <a:r>
              <a:rPr lang="en-US" smtClean="0"/>
              <a:t>Envt Ch 4-6</a:t>
            </a:r>
            <a:endParaRPr lang="en-US"/>
          </a:p>
        </p:txBody>
      </p:sp>
      <p:sp>
        <p:nvSpPr>
          <p:cNvPr id="6" name="Slide Number Placeholder 5"/>
          <p:cNvSpPr>
            <a:spLocks noGrp="1"/>
          </p:cNvSpPr>
          <p:nvPr>
            <p:ph type="sldNum" sz="quarter" idx="12"/>
          </p:nvPr>
        </p:nvSpPr>
        <p:spPr/>
        <p:txBody>
          <a:bodyPr/>
          <a:lstStyle/>
          <a:p>
            <a:fld id="{09CA2E6E-5AFB-46F8-A351-B3A68AE108F1}" type="slidenum">
              <a:rPr lang="en-US" smtClean="0"/>
              <a:t>24</a:t>
            </a:fld>
            <a:endParaRPr lang="en-US"/>
          </a:p>
        </p:txBody>
      </p:sp>
      <p:sp>
        <p:nvSpPr>
          <p:cNvPr id="3" name="Content Placeholder 2"/>
          <p:cNvSpPr>
            <a:spLocks noGrp="1"/>
          </p:cNvSpPr>
          <p:nvPr>
            <p:ph sz="quarter" idx="1"/>
          </p:nvPr>
        </p:nvSpPr>
        <p:spPr>
          <a:xfrm>
            <a:off x="152400" y="533400"/>
            <a:ext cx="8763000" cy="6096000"/>
          </a:xfrm>
        </p:spPr>
        <p:txBody>
          <a:bodyPr>
            <a:normAutofit fontScale="92500"/>
          </a:bodyPr>
          <a:lstStyle/>
          <a:p>
            <a:pPr algn="just">
              <a:lnSpc>
                <a:spcPct val="150000"/>
              </a:lnSpc>
            </a:pPr>
            <a:r>
              <a:rPr lang="en-US" sz="2400" dirty="0" err="1">
                <a:latin typeface="Times New Roman" pitchFamily="18" charset="0"/>
                <a:cs typeface="Times New Roman" pitchFamily="18" charset="0"/>
              </a:rPr>
              <a:t>Cation</a:t>
            </a:r>
            <a:r>
              <a:rPr lang="en-US" sz="2400" dirty="0">
                <a:latin typeface="Times New Roman" pitchFamily="18" charset="0"/>
                <a:cs typeface="Times New Roman" pitchFamily="18" charset="0"/>
              </a:rPr>
              <a:t> exchange in soil is the mechanism by which potassium, calcium, magnesium, and essential </a:t>
            </a:r>
            <a:r>
              <a:rPr lang="en-US" sz="2400" dirty="0" smtClean="0">
                <a:latin typeface="Times New Roman" pitchFamily="18" charset="0"/>
                <a:cs typeface="Times New Roman" pitchFamily="18" charset="0"/>
              </a:rPr>
              <a:t>trace </a:t>
            </a:r>
            <a:r>
              <a:rPr lang="en-US" sz="2400" dirty="0">
                <a:latin typeface="Times New Roman" pitchFamily="18" charset="0"/>
                <a:cs typeface="Times New Roman" pitchFamily="18" charset="0"/>
              </a:rPr>
              <a:t>-level metals are made available to plants</a:t>
            </a:r>
            <a:r>
              <a:rPr lang="en-US" sz="2400" dirty="0" smtClean="0">
                <a:latin typeface="Times New Roman" pitchFamily="18" charset="0"/>
                <a:cs typeface="Times New Roman" pitchFamily="18" charset="0"/>
              </a:rPr>
              <a:t>.</a:t>
            </a:r>
          </a:p>
          <a:p>
            <a:pPr algn="just">
              <a:lnSpc>
                <a:spcPct val="150000"/>
              </a:lnSpc>
            </a:pP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When nutrient metal ions are taken up by plant </a:t>
            </a:r>
            <a:r>
              <a:rPr lang="en-US" sz="2400" dirty="0" smtClean="0">
                <a:latin typeface="Times New Roman" pitchFamily="18" charset="0"/>
                <a:cs typeface="Times New Roman" pitchFamily="18" charset="0"/>
              </a:rPr>
              <a:t>roots</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H</a:t>
            </a:r>
            <a:r>
              <a:rPr lang="en-US" sz="2400" baseline="30000"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 is </a:t>
            </a:r>
            <a:r>
              <a:rPr lang="en-US" sz="2400" dirty="0">
                <a:latin typeface="Times New Roman" pitchFamily="18" charset="0"/>
                <a:cs typeface="Times New Roman" pitchFamily="18" charset="0"/>
              </a:rPr>
              <a:t>exchanged for the metal ions. </a:t>
            </a:r>
            <a:endParaRPr lang="en-US" sz="2400" dirty="0" smtClean="0">
              <a:latin typeface="Times New Roman" pitchFamily="18" charset="0"/>
              <a:cs typeface="Times New Roman" pitchFamily="18" charset="0"/>
            </a:endParaRPr>
          </a:p>
          <a:p>
            <a:pPr algn="just">
              <a:lnSpc>
                <a:spcPct val="150000"/>
              </a:lnSpc>
            </a:pPr>
            <a:r>
              <a:rPr lang="en-US" sz="2400" dirty="0" smtClean="0">
                <a:latin typeface="Times New Roman" pitchFamily="18" charset="0"/>
                <a:cs typeface="Times New Roman" pitchFamily="18" charset="0"/>
              </a:rPr>
              <a:t>This </a:t>
            </a:r>
            <a:r>
              <a:rPr lang="en-US" sz="2400" dirty="0">
                <a:latin typeface="Times New Roman" pitchFamily="18" charset="0"/>
                <a:cs typeface="Times New Roman" pitchFamily="18" charset="0"/>
              </a:rPr>
              <a:t>process, plus the leaching of calcium, </a:t>
            </a:r>
            <a:r>
              <a:rPr lang="en-US" sz="2400" dirty="0" smtClean="0">
                <a:latin typeface="Times New Roman" pitchFamily="18" charset="0"/>
                <a:cs typeface="Times New Roman" pitchFamily="18" charset="0"/>
              </a:rPr>
              <a:t>magnesium</a:t>
            </a:r>
            <a:r>
              <a:rPr lang="en-US" sz="2400" dirty="0">
                <a:latin typeface="Times New Roman" pitchFamily="18" charset="0"/>
                <a:cs typeface="Times New Roman" pitchFamily="18" charset="0"/>
              </a:rPr>
              <a:t>, and other metal ions from the soil by water containing carbonic acid, tends to make </a:t>
            </a:r>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soil acidic</a:t>
            </a:r>
            <a:r>
              <a:rPr lang="en-US" sz="2400" dirty="0" smtClean="0">
                <a:latin typeface="Times New Roman" pitchFamily="18" charset="0"/>
                <a:cs typeface="Times New Roman" pitchFamily="18" charset="0"/>
              </a:rPr>
              <a:t>:</a:t>
            </a:r>
          </a:p>
          <a:p>
            <a:pPr algn="just">
              <a:lnSpc>
                <a:spcPct val="150000"/>
              </a:lnSpc>
            </a:pPr>
            <a:endParaRPr lang="en-US" sz="2400" dirty="0">
              <a:latin typeface="Times New Roman" pitchFamily="18" charset="0"/>
              <a:cs typeface="Times New Roman" pitchFamily="18" charset="0"/>
            </a:endParaRPr>
          </a:p>
          <a:p>
            <a:pPr algn="just">
              <a:lnSpc>
                <a:spcPct val="150000"/>
              </a:lnSpc>
            </a:pPr>
            <a:r>
              <a:rPr lang="en-US" sz="2400" dirty="0">
                <a:latin typeface="Times New Roman" pitchFamily="18" charset="0"/>
                <a:cs typeface="Times New Roman" pitchFamily="18" charset="0"/>
              </a:rPr>
              <a:t>Soil acts as a buffer and resists changes in </a:t>
            </a:r>
            <a:r>
              <a:rPr lang="en-US" sz="2400" dirty="0" err="1">
                <a:latin typeface="Times New Roman" pitchFamily="18" charset="0"/>
                <a:cs typeface="Times New Roman" pitchFamily="18" charset="0"/>
              </a:rPr>
              <a:t>pH.</a:t>
            </a:r>
            <a:r>
              <a:rPr lang="en-US" sz="2400" dirty="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algn="just">
              <a:lnSpc>
                <a:spcPct val="150000"/>
              </a:lnSpc>
            </a:pPr>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buffering capacity depends upon the type of </a:t>
            </a:r>
            <a:r>
              <a:rPr lang="en-US" sz="2400" dirty="0" smtClean="0">
                <a:latin typeface="Times New Roman" pitchFamily="18" charset="0"/>
                <a:cs typeface="Times New Roman" pitchFamily="18" charset="0"/>
              </a:rPr>
              <a:t>soil</a:t>
            </a:r>
            <a:r>
              <a:rPr lang="en-US" sz="2400" dirty="0">
                <a:latin typeface="Times New Roman" pitchFamily="18" charset="0"/>
                <a:cs typeface="Times New Roman" pitchFamily="18" charset="0"/>
              </a:rPr>
              <a:t>.</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4495800"/>
            <a:ext cx="5334000" cy="25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564358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457200"/>
          </a:xfrm>
        </p:spPr>
        <p:txBody>
          <a:bodyPr>
            <a:noAutofit/>
          </a:bodyPr>
          <a:lstStyle/>
          <a:p>
            <a:r>
              <a:rPr lang="en-US" sz="2800" b="1" dirty="0" smtClean="0">
                <a:solidFill>
                  <a:srgbClr val="FF0000"/>
                </a:solidFill>
                <a:latin typeface="Segoe Print" pitchFamily="2" charset="0"/>
              </a:rPr>
              <a:t>4.4.2</a:t>
            </a:r>
            <a:r>
              <a:rPr lang="en-US" sz="2800" b="1" dirty="0">
                <a:solidFill>
                  <a:srgbClr val="FF0000"/>
                </a:solidFill>
                <a:latin typeface="Segoe Print" pitchFamily="2" charset="0"/>
              </a:rPr>
              <a:t>. Formation of Mineral Acid in Soil</a:t>
            </a:r>
          </a:p>
        </p:txBody>
      </p:sp>
      <p:sp>
        <p:nvSpPr>
          <p:cNvPr id="4" name="Date Placeholder 3"/>
          <p:cNvSpPr>
            <a:spLocks noGrp="1"/>
          </p:cNvSpPr>
          <p:nvPr>
            <p:ph type="dt" sz="half" idx="10"/>
          </p:nvPr>
        </p:nvSpPr>
        <p:spPr/>
        <p:txBody>
          <a:bodyPr/>
          <a:lstStyle/>
          <a:p>
            <a:fld id="{1EBFC92D-7455-4C0E-9033-890D18086C00}" type="datetime1">
              <a:rPr lang="en-US" smtClean="0"/>
              <a:t>29-Jun-19</a:t>
            </a:fld>
            <a:endParaRPr lang="en-US"/>
          </a:p>
        </p:txBody>
      </p:sp>
      <p:sp>
        <p:nvSpPr>
          <p:cNvPr id="5" name="Footer Placeholder 4"/>
          <p:cNvSpPr>
            <a:spLocks noGrp="1"/>
          </p:cNvSpPr>
          <p:nvPr>
            <p:ph type="ftr" sz="quarter" idx="11"/>
          </p:nvPr>
        </p:nvSpPr>
        <p:spPr/>
        <p:txBody>
          <a:bodyPr/>
          <a:lstStyle/>
          <a:p>
            <a:r>
              <a:rPr lang="en-US" smtClean="0"/>
              <a:t>Envt Ch 4-6</a:t>
            </a:r>
            <a:endParaRPr lang="en-US"/>
          </a:p>
        </p:txBody>
      </p:sp>
      <p:sp>
        <p:nvSpPr>
          <p:cNvPr id="6" name="Slide Number Placeholder 5"/>
          <p:cNvSpPr>
            <a:spLocks noGrp="1"/>
          </p:cNvSpPr>
          <p:nvPr>
            <p:ph type="sldNum" sz="quarter" idx="12"/>
          </p:nvPr>
        </p:nvSpPr>
        <p:spPr/>
        <p:txBody>
          <a:bodyPr/>
          <a:lstStyle/>
          <a:p>
            <a:fld id="{09CA2E6E-5AFB-46F8-A351-B3A68AE108F1}" type="slidenum">
              <a:rPr lang="en-US" smtClean="0"/>
              <a:t>25</a:t>
            </a:fld>
            <a:endParaRPr lang="en-US"/>
          </a:p>
        </p:txBody>
      </p:sp>
      <p:sp>
        <p:nvSpPr>
          <p:cNvPr id="3" name="Content Placeholder 2"/>
          <p:cNvSpPr>
            <a:spLocks noGrp="1"/>
          </p:cNvSpPr>
          <p:nvPr>
            <p:ph sz="quarter" idx="1"/>
          </p:nvPr>
        </p:nvSpPr>
        <p:spPr>
          <a:xfrm>
            <a:off x="152400" y="609600"/>
            <a:ext cx="8763000" cy="6096000"/>
          </a:xfrm>
        </p:spPr>
        <p:txBody>
          <a:bodyPr>
            <a:normAutofit/>
          </a:bodyPr>
          <a:lstStyle/>
          <a:p>
            <a:pPr algn="just">
              <a:lnSpc>
                <a:spcPct val="150000"/>
              </a:lnSpc>
            </a:pPr>
            <a:r>
              <a:rPr lang="en-US" sz="2400" dirty="0">
                <a:latin typeface="Times New Roman" pitchFamily="18" charset="0"/>
                <a:cs typeface="Times New Roman" pitchFamily="18" charset="0"/>
              </a:rPr>
              <a:t>The oxidation of pyrite in soil causes formation of acid-sulfate soils sometimes called </a:t>
            </a:r>
            <a:r>
              <a:rPr lang="en-US" sz="2400" dirty="0" smtClean="0">
                <a:latin typeface="Times New Roman" pitchFamily="18" charset="0"/>
                <a:cs typeface="Times New Roman" pitchFamily="18" charset="0"/>
              </a:rPr>
              <a:t>‘’cat clays”:</a:t>
            </a:r>
          </a:p>
          <a:p>
            <a:pPr marL="0" indent="0" algn="just">
              <a:lnSpc>
                <a:spcPct val="150000"/>
              </a:lnSpc>
              <a:buNone/>
            </a:pPr>
            <a:r>
              <a:rPr lang="pt-BR" sz="2400" dirty="0" smtClean="0">
                <a:latin typeface="Times New Roman" pitchFamily="18" charset="0"/>
                <a:cs typeface="Times New Roman" pitchFamily="18" charset="0"/>
              </a:rPr>
              <a:t>    FeS</a:t>
            </a:r>
            <a:r>
              <a:rPr lang="pt-BR" sz="2400" baseline="-25000" dirty="0" smtClean="0">
                <a:latin typeface="Times New Roman" pitchFamily="18" charset="0"/>
                <a:cs typeface="Times New Roman" pitchFamily="18" charset="0"/>
              </a:rPr>
              <a:t>2</a:t>
            </a:r>
            <a:r>
              <a:rPr lang="pt-BR" sz="2400" dirty="0" smtClean="0">
                <a:latin typeface="Times New Roman" pitchFamily="18" charset="0"/>
                <a:cs typeface="Times New Roman" pitchFamily="18" charset="0"/>
              </a:rPr>
              <a:t> </a:t>
            </a:r>
            <a:r>
              <a:rPr lang="pt-BR" sz="2400" dirty="0">
                <a:latin typeface="Times New Roman" pitchFamily="18" charset="0"/>
                <a:cs typeface="Times New Roman" pitchFamily="18" charset="0"/>
              </a:rPr>
              <a:t>+ 7/2 O</a:t>
            </a:r>
            <a:r>
              <a:rPr lang="pt-BR" sz="2400" baseline="-25000" dirty="0">
                <a:latin typeface="Times New Roman" pitchFamily="18" charset="0"/>
                <a:cs typeface="Times New Roman" pitchFamily="18" charset="0"/>
              </a:rPr>
              <a:t>2</a:t>
            </a:r>
            <a:r>
              <a:rPr lang="pt-BR" sz="2400" dirty="0">
                <a:latin typeface="Times New Roman" pitchFamily="18" charset="0"/>
                <a:cs typeface="Times New Roman" pitchFamily="18" charset="0"/>
              </a:rPr>
              <a:t> + </a:t>
            </a:r>
            <a:r>
              <a:rPr lang="pt-BR" sz="2400" dirty="0" smtClean="0">
                <a:latin typeface="Times New Roman" pitchFamily="18" charset="0"/>
                <a:cs typeface="Times New Roman" pitchFamily="18" charset="0"/>
              </a:rPr>
              <a:t>H</a:t>
            </a:r>
            <a:r>
              <a:rPr lang="pt-BR" sz="2400" baseline="-25000" dirty="0" smtClean="0">
                <a:latin typeface="Times New Roman" pitchFamily="18" charset="0"/>
                <a:cs typeface="Times New Roman" pitchFamily="18" charset="0"/>
              </a:rPr>
              <a:t>2</a:t>
            </a:r>
            <a:r>
              <a:rPr lang="pt-BR" sz="2400" dirty="0" smtClean="0">
                <a:latin typeface="Times New Roman" pitchFamily="18" charset="0"/>
                <a:cs typeface="Times New Roman" pitchFamily="18" charset="0"/>
              </a:rPr>
              <a:t>O </a:t>
            </a:r>
            <a:r>
              <a:rPr lang="pt-BR" sz="2400" dirty="0">
                <a:latin typeface="Times New Roman" pitchFamily="18" charset="0"/>
                <a:cs typeface="Times New Roman" pitchFamily="18" charset="0"/>
              </a:rPr>
              <a:t>→ </a:t>
            </a:r>
            <a:r>
              <a:rPr lang="pt-BR" sz="2400" dirty="0" smtClean="0">
                <a:latin typeface="Times New Roman" pitchFamily="18" charset="0"/>
                <a:cs typeface="Times New Roman" pitchFamily="18" charset="0"/>
              </a:rPr>
              <a:t>Fe</a:t>
            </a:r>
            <a:r>
              <a:rPr lang="pt-BR" sz="2400" baseline="30000" dirty="0">
                <a:latin typeface="Times New Roman" pitchFamily="18" charset="0"/>
                <a:cs typeface="Times New Roman" pitchFamily="18" charset="0"/>
              </a:rPr>
              <a:t> </a:t>
            </a:r>
            <a:r>
              <a:rPr lang="pt-BR" sz="2400" baseline="30000" dirty="0" smtClean="0">
                <a:latin typeface="Times New Roman" pitchFamily="18" charset="0"/>
                <a:cs typeface="Times New Roman" pitchFamily="18" charset="0"/>
              </a:rPr>
              <a:t>2+</a:t>
            </a:r>
            <a:r>
              <a:rPr lang="pt-BR" sz="2400" dirty="0" smtClean="0">
                <a:latin typeface="Times New Roman" pitchFamily="18" charset="0"/>
                <a:cs typeface="Times New Roman" pitchFamily="18" charset="0"/>
              </a:rPr>
              <a:t> + 2H</a:t>
            </a:r>
            <a:r>
              <a:rPr lang="pt-BR" sz="2400" baseline="30000" dirty="0">
                <a:latin typeface="Times New Roman" pitchFamily="18" charset="0"/>
                <a:cs typeface="Times New Roman" pitchFamily="18" charset="0"/>
              </a:rPr>
              <a:t> </a:t>
            </a:r>
            <a:r>
              <a:rPr lang="pt-BR" sz="2400" baseline="30000" dirty="0" smtClean="0">
                <a:latin typeface="Times New Roman" pitchFamily="18" charset="0"/>
                <a:cs typeface="Times New Roman" pitchFamily="18" charset="0"/>
              </a:rPr>
              <a:t>+</a:t>
            </a:r>
            <a:r>
              <a:rPr lang="pt-BR" sz="2400" baseline="30000" dirty="0">
                <a:latin typeface="Times New Roman" pitchFamily="18" charset="0"/>
                <a:cs typeface="Times New Roman" pitchFamily="18" charset="0"/>
              </a:rPr>
              <a:t> </a:t>
            </a:r>
            <a:r>
              <a:rPr lang="pt-BR" sz="2400" dirty="0" smtClean="0">
                <a:latin typeface="Times New Roman" pitchFamily="18" charset="0"/>
                <a:cs typeface="Times New Roman" pitchFamily="18" charset="0"/>
              </a:rPr>
              <a:t>+ 2SO</a:t>
            </a:r>
            <a:r>
              <a:rPr lang="pt-BR" sz="2400" baseline="-25000" dirty="0" smtClean="0">
                <a:latin typeface="Times New Roman" pitchFamily="18" charset="0"/>
                <a:cs typeface="Times New Roman" pitchFamily="18" charset="0"/>
              </a:rPr>
              <a:t>4</a:t>
            </a:r>
            <a:r>
              <a:rPr lang="pt-BR" sz="2400" baseline="30000" dirty="0" smtClean="0">
                <a:latin typeface="Times New Roman" pitchFamily="18" charset="0"/>
                <a:cs typeface="Times New Roman" pitchFamily="18" charset="0"/>
              </a:rPr>
              <a:t>2−</a:t>
            </a:r>
            <a:endParaRPr lang="en-US" sz="2400" dirty="0">
              <a:latin typeface="Times New Roman" pitchFamily="18" charset="0"/>
              <a:cs typeface="Times New Roman" pitchFamily="18" charset="0"/>
            </a:endParaRPr>
          </a:p>
          <a:p>
            <a:pPr algn="just">
              <a:lnSpc>
                <a:spcPct val="150000"/>
              </a:lnSpc>
            </a:pPr>
            <a:r>
              <a:rPr lang="en-US" sz="2400" dirty="0">
                <a:latin typeface="Times New Roman" pitchFamily="18" charset="0"/>
                <a:cs typeface="Times New Roman" pitchFamily="18" charset="0"/>
              </a:rPr>
              <a:t>Cat clay soils may have pH values </a:t>
            </a:r>
            <a:r>
              <a:rPr lang="en-US" sz="2400" dirty="0" smtClean="0">
                <a:latin typeface="Times New Roman" pitchFamily="18" charset="0"/>
                <a:cs typeface="Times New Roman" pitchFamily="18" charset="0"/>
              </a:rPr>
              <a:t>&lt;&lt; 3.0</a:t>
            </a:r>
            <a:r>
              <a:rPr lang="en-US" sz="2400" dirty="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algn="just">
              <a:lnSpc>
                <a:spcPct val="150000"/>
              </a:lnSpc>
            </a:pPr>
            <a:r>
              <a:rPr lang="en-US" sz="2400" dirty="0" smtClean="0">
                <a:latin typeface="Times New Roman" pitchFamily="18" charset="0"/>
                <a:cs typeface="Times New Roman" pitchFamily="18" charset="0"/>
              </a:rPr>
              <a:t>These </a:t>
            </a:r>
            <a:r>
              <a:rPr lang="en-US" sz="2400" dirty="0">
                <a:latin typeface="Times New Roman" pitchFamily="18" charset="0"/>
                <a:cs typeface="Times New Roman" pitchFamily="18" charset="0"/>
              </a:rPr>
              <a:t>soils are </a:t>
            </a:r>
            <a:r>
              <a:rPr lang="en-US" sz="2400" dirty="0" smtClean="0">
                <a:latin typeface="Times New Roman" pitchFamily="18" charset="0"/>
                <a:cs typeface="Times New Roman" pitchFamily="18" charset="0"/>
              </a:rPr>
              <a:t>formed </a:t>
            </a:r>
            <a:r>
              <a:rPr lang="en-US" sz="2400" dirty="0">
                <a:latin typeface="Times New Roman" pitchFamily="18" charset="0"/>
                <a:cs typeface="Times New Roman" pitchFamily="18" charset="0"/>
              </a:rPr>
              <a:t>when neutral or basic </a:t>
            </a:r>
            <a:r>
              <a:rPr lang="en-US" sz="2400" dirty="0" smtClean="0">
                <a:latin typeface="Times New Roman" pitchFamily="18" charset="0"/>
                <a:cs typeface="Times New Roman" pitchFamily="18" charset="0"/>
              </a:rPr>
              <a:t>marine </a:t>
            </a:r>
            <a:r>
              <a:rPr lang="en-US" sz="2400" dirty="0">
                <a:latin typeface="Times New Roman" pitchFamily="18" charset="0"/>
                <a:cs typeface="Times New Roman" pitchFamily="18" charset="0"/>
              </a:rPr>
              <a:t>sediments containing FeS</a:t>
            </a:r>
            <a:r>
              <a:rPr lang="en-US" sz="2400" baseline="-25000" dirty="0">
                <a:latin typeface="Times New Roman" pitchFamily="18" charset="0"/>
                <a:cs typeface="Times New Roman" pitchFamily="18" charset="0"/>
              </a:rPr>
              <a:t>2</a:t>
            </a:r>
            <a:r>
              <a:rPr lang="en-US" sz="2400" dirty="0">
                <a:latin typeface="Times New Roman" pitchFamily="18" charset="0"/>
                <a:cs typeface="Times New Roman" pitchFamily="18" charset="0"/>
              </a:rPr>
              <a:t>  become acidic upon oxidation of pyrite when exposed to air</a:t>
            </a:r>
            <a:r>
              <a:rPr lang="en-US" sz="2400" dirty="0" smtClean="0">
                <a:latin typeface="Times New Roman" pitchFamily="18" charset="0"/>
                <a:cs typeface="Times New Roman" pitchFamily="18" charset="0"/>
              </a:rPr>
              <a:t>.</a:t>
            </a:r>
          </a:p>
          <a:p>
            <a:pPr algn="just">
              <a:lnSpc>
                <a:spcPct val="150000"/>
              </a:lnSpc>
            </a:pPr>
            <a:r>
              <a:rPr lang="en-US" sz="2400" dirty="0">
                <a:latin typeface="Times New Roman" pitchFamily="18" charset="0"/>
                <a:cs typeface="Times New Roman" pitchFamily="18" charset="0"/>
              </a:rPr>
              <a:t>Appreciable  levels  of  sulfate  and  a  pH  below  3.0  </a:t>
            </a:r>
            <a:r>
              <a:rPr lang="en-US" sz="2400" dirty="0" smtClean="0">
                <a:latin typeface="Times New Roman" pitchFamily="18" charset="0"/>
                <a:cs typeface="Times New Roman" pitchFamily="18" charset="0"/>
              </a:rPr>
              <a:t>indicate potential </a:t>
            </a:r>
            <a:r>
              <a:rPr lang="en-US" sz="2400" dirty="0">
                <a:latin typeface="Times New Roman" pitchFamily="18" charset="0"/>
                <a:cs typeface="Times New Roman" pitchFamily="18" charset="0"/>
              </a:rPr>
              <a:t>to form acid-sulfate soils. </a:t>
            </a:r>
            <a:endParaRPr lang="en-US" sz="24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13462831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533400"/>
          </a:xfrm>
        </p:spPr>
        <p:txBody>
          <a:bodyPr>
            <a:noAutofit/>
          </a:bodyPr>
          <a:lstStyle/>
          <a:p>
            <a:r>
              <a:rPr lang="en-US" sz="2800" b="1" dirty="0" err="1">
                <a:solidFill>
                  <a:srgbClr val="FF0000"/>
                </a:solidFill>
                <a:latin typeface="Segoe Print" pitchFamily="2" charset="0"/>
              </a:rPr>
              <a:t>Cont</a:t>
            </a:r>
            <a:r>
              <a:rPr lang="en-US" sz="2800" b="1" dirty="0">
                <a:solidFill>
                  <a:srgbClr val="FF0000"/>
                </a:solidFill>
                <a:latin typeface="Segoe Print" pitchFamily="2" charset="0"/>
              </a:rPr>
              <a:t>…</a:t>
            </a:r>
            <a:endParaRPr lang="en-US" sz="2800" dirty="0"/>
          </a:p>
        </p:txBody>
      </p:sp>
      <p:sp>
        <p:nvSpPr>
          <p:cNvPr id="4" name="Date Placeholder 3"/>
          <p:cNvSpPr>
            <a:spLocks noGrp="1"/>
          </p:cNvSpPr>
          <p:nvPr>
            <p:ph type="dt" sz="half" idx="10"/>
          </p:nvPr>
        </p:nvSpPr>
        <p:spPr/>
        <p:txBody>
          <a:bodyPr/>
          <a:lstStyle/>
          <a:p>
            <a:fld id="{6A375919-6957-4278-AB2D-6A3D32F32E02}" type="datetime1">
              <a:rPr lang="en-US" smtClean="0"/>
              <a:t>29-Jun-19</a:t>
            </a:fld>
            <a:endParaRPr lang="en-US"/>
          </a:p>
        </p:txBody>
      </p:sp>
      <p:sp>
        <p:nvSpPr>
          <p:cNvPr id="5" name="Footer Placeholder 4"/>
          <p:cNvSpPr>
            <a:spLocks noGrp="1"/>
          </p:cNvSpPr>
          <p:nvPr>
            <p:ph type="ftr" sz="quarter" idx="11"/>
          </p:nvPr>
        </p:nvSpPr>
        <p:spPr/>
        <p:txBody>
          <a:bodyPr/>
          <a:lstStyle/>
          <a:p>
            <a:r>
              <a:rPr lang="en-US" smtClean="0"/>
              <a:t>Envt Ch 4-6</a:t>
            </a:r>
            <a:endParaRPr lang="en-US"/>
          </a:p>
        </p:txBody>
      </p:sp>
      <p:sp>
        <p:nvSpPr>
          <p:cNvPr id="6" name="Slide Number Placeholder 5"/>
          <p:cNvSpPr>
            <a:spLocks noGrp="1"/>
          </p:cNvSpPr>
          <p:nvPr>
            <p:ph type="sldNum" sz="quarter" idx="12"/>
          </p:nvPr>
        </p:nvSpPr>
        <p:spPr/>
        <p:txBody>
          <a:bodyPr/>
          <a:lstStyle/>
          <a:p>
            <a:fld id="{09CA2E6E-5AFB-46F8-A351-B3A68AE108F1}" type="slidenum">
              <a:rPr lang="en-US" smtClean="0"/>
              <a:t>26</a:t>
            </a:fld>
            <a:endParaRPr lang="en-US"/>
          </a:p>
        </p:txBody>
      </p:sp>
      <p:sp>
        <p:nvSpPr>
          <p:cNvPr id="3" name="Content Placeholder 2"/>
          <p:cNvSpPr>
            <a:spLocks noGrp="1"/>
          </p:cNvSpPr>
          <p:nvPr>
            <p:ph sz="quarter" idx="1"/>
          </p:nvPr>
        </p:nvSpPr>
        <p:spPr>
          <a:xfrm>
            <a:off x="152400" y="381000"/>
            <a:ext cx="8763000" cy="6324600"/>
          </a:xfrm>
        </p:spPr>
        <p:txBody>
          <a:bodyPr>
            <a:normAutofit/>
          </a:bodyPr>
          <a:lstStyle/>
          <a:p>
            <a:pPr algn="just">
              <a:lnSpc>
                <a:spcPct val="150000"/>
              </a:lnSpc>
            </a:pPr>
            <a:r>
              <a:rPr lang="en-US" sz="2400" dirty="0">
                <a:latin typeface="Times New Roman" pitchFamily="18" charset="0"/>
                <a:cs typeface="Times New Roman" pitchFamily="18" charset="0"/>
              </a:rPr>
              <a:t>If the pH is above 3.0, either little FeS</a:t>
            </a:r>
            <a:r>
              <a:rPr lang="en-US" sz="2400" baseline="-25000" dirty="0">
                <a:latin typeface="Times New Roman" pitchFamily="18" charset="0"/>
                <a:cs typeface="Times New Roman" pitchFamily="18" charset="0"/>
              </a:rPr>
              <a:t>2</a:t>
            </a:r>
            <a:r>
              <a:rPr lang="en-US" sz="2400" dirty="0">
                <a:latin typeface="Times New Roman" pitchFamily="18" charset="0"/>
                <a:cs typeface="Times New Roman" pitchFamily="18" charset="0"/>
              </a:rPr>
              <a:t>  is present or sufficient CaCO</a:t>
            </a:r>
            <a:r>
              <a:rPr lang="en-US" sz="2400" baseline="-25000" dirty="0">
                <a:latin typeface="Times New Roman" pitchFamily="18" charset="0"/>
                <a:cs typeface="Times New Roman" pitchFamily="18" charset="0"/>
              </a:rPr>
              <a:t>3</a:t>
            </a:r>
            <a:r>
              <a:rPr lang="en-US" sz="2400" dirty="0">
                <a:latin typeface="Times New Roman" pitchFamily="18" charset="0"/>
                <a:cs typeface="Times New Roman" pitchFamily="18" charset="0"/>
              </a:rPr>
              <a:t> is  in  the  soil  to  neutralize  the  H</a:t>
            </a:r>
            <a:r>
              <a:rPr lang="en-US" sz="2400" baseline="-25000" dirty="0">
                <a:latin typeface="Times New Roman" pitchFamily="18" charset="0"/>
                <a:cs typeface="Times New Roman" pitchFamily="18" charset="0"/>
              </a:rPr>
              <a:t>2</a:t>
            </a:r>
            <a:r>
              <a:rPr lang="en-US" sz="2400" dirty="0">
                <a:latin typeface="Times New Roman" pitchFamily="18" charset="0"/>
                <a:cs typeface="Times New Roman" pitchFamily="18" charset="0"/>
              </a:rPr>
              <a:t>SO</a:t>
            </a:r>
            <a:r>
              <a:rPr lang="en-US" sz="2400" baseline="-25000" dirty="0">
                <a:latin typeface="Times New Roman" pitchFamily="18" charset="0"/>
                <a:cs typeface="Times New Roman" pitchFamily="18" charset="0"/>
              </a:rPr>
              <a:t>4</a:t>
            </a:r>
            <a:r>
              <a:rPr lang="en-US" sz="2400" dirty="0">
                <a:latin typeface="Times New Roman" pitchFamily="18" charset="0"/>
                <a:cs typeface="Times New Roman" pitchFamily="18" charset="0"/>
              </a:rPr>
              <a:t> and  acidic  Fe</a:t>
            </a:r>
            <a:r>
              <a:rPr lang="en-US" sz="2400" baseline="30000" dirty="0">
                <a:latin typeface="Times New Roman" pitchFamily="18" charset="0"/>
                <a:cs typeface="Times New Roman" pitchFamily="18" charset="0"/>
              </a:rPr>
              <a:t>3+</a:t>
            </a:r>
            <a:r>
              <a:rPr lang="en-US" sz="2400" dirty="0">
                <a:latin typeface="Times New Roman" pitchFamily="18" charset="0"/>
                <a:cs typeface="Times New Roman" pitchFamily="18" charset="0"/>
              </a:rPr>
              <a:t>.</a:t>
            </a:r>
          </a:p>
          <a:p>
            <a:pPr algn="just">
              <a:lnSpc>
                <a:spcPct val="150000"/>
              </a:lnSpc>
            </a:pPr>
            <a:r>
              <a:rPr lang="en-US" sz="2400" dirty="0">
                <a:latin typeface="Times New Roman" pitchFamily="18" charset="0"/>
                <a:cs typeface="Times New Roman" pitchFamily="18" charset="0"/>
              </a:rPr>
              <a:t>Pyrite-containing  mine  spoils (residue from mining) also form soils similar to acid-sulfate soils of marine origin. </a:t>
            </a:r>
          </a:p>
          <a:p>
            <a:pPr algn="just">
              <a:lnSpc>
                <a:spcPct val="150000"/>
              </a:lnSpc>
            </a:pPr>
            <a:r>
              <a:rPr lang="en-US" sz="2400" dirty="0">
                <a:latin typeface="Times New Roman" pitchFamily="18" charset="0"/>
                <a:cs typeface="Times New Roman" pitchFamily="18" charset="0"/>
              </a:rPr>
              <a:t>In addition to high acidity and toxic H</a:t>
            </a:r>
            <a:r>
              <a:rPr lang="en-US" sz="2400" baseline="-25000" dirty="0">
                <a:latin typeface="Times New Roman" pitchFamily="18" charset="0"/>
                <a:cs typeface="Times New Roman" pitchFamily="18" charset="0"/>
              </a:rPr>
              <a:t>2</a:t>
            </a:r>
            <a:r>
              <a:rPr lang="en-US" sz="2400" dirty="0">
                <a:latin typeface="Times New Roman" pitchFamily="18" charset="0"/>
                <a:cs typeface="Times New Roman" pitchFamily="18" charset="0"/>
              </a:rPr>
              <a:t>S, a major chemical species limiting plant growth on such </a:t>
            </a:r>
            <a:r>
              <a:rPr lang="en-US" sz="2400" dirty="0" smtClean="0">
                <a:latin typeface="Times New Roman" pitchFamily="18" charset="0"/>
                <a:cs typeface="Times New Roman" pitchFamily="18" charset="0"/>
              </a:rPr>
              <a:t>soils.</a:t>
            </a:r>
            <a:endParaRPr lang="en-US" sz="2400" dirty="0">
              <a:latin typeface="Times New Roman" pitchFamily="18" charset="0"/>
              <a:cs typeface="Times New Roman" pitchFamily="18" charset="0"/>
            </a:endParaRPr>
          </a:p>
          <a:p>
            <a:pPr algn="just">
              <a:lnSpc>
                <a:spcPct val="150000"/>
              </a:lnSpc>
            </a:pPr>
            <a:r>
              <a:rPr lang="en-US" sz="2400" dirty="0">
                <a:latin typeface="Times New Roman" pitchFamily="18" charset="0"/>
                <a:cs typeface="Times New Roman" pitchFamily="18" charset="0"/>
              </a:rPr>
              <a:t>Aluminum ion liberated in acidic soils is very toxic to plants.</a:t>
            </a:r>
          </a:p>
          <a:p>
            <a:pPr algn="just">
              <a:lnSpc>
                <a:spcPct val="150000"/>
              </a:lnSpc>
            </a:pPr>
            <a:endParaRPr lang="en-US" sz="2400" dirty="0"/>
          </a:p>
        </p:txBody>
      </p:sp>
    </p:spTree>
    <p:extLst>
      <p:ext uri="{BB962C8B-B14F-4D97-AF65-F5344CB8AC3E}">
        <p14:creationId xmlns:p14="http://schemas.microsoft.com/office/powerpoint/2010/main" val="17044199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457200"/>
          </a:xfrm>
        </p:spPr>
        <p:txBody>
          <a:bodyPr>
            <a:noAutofit/>
          </a:bodyPr>
          <a:lstStyle/>
          <a:p>
            <a:r>
              <a:rPr lang="en-US" sz="2800" b="1" dirty="0" smtClean="0">
                <a:solidFill>
                  <a:srgbClr val="FF0000"/>
                </a:solidFill>
                <a:latin typeface="Segoe Print" pitchFamily="2" charset="0"/>
              </a:rPr>
              <a:t>4.4.3</a:t>
            </a:r>
            <a:r>
              <a:rPr lang="en-US" sz="2800" b="1" dirty="0">
                <a:solidFill>
                  <a:srgbClr val="FF0000"/>
                </a:solidFill>
                <a:latin typeface="Segoe Print" pitchFamily="2" charset="0"/>
              </a:rPr>
              <a:t>. Adjustment of Soil Acidity</a:t>
            </a:r>
          </a:p>
        </p:txBody>
      </p:sp>
      <p:sp>
        <p:nvSpPr>
          <p:cNvPr id="4" name="Date Placeholder 3"/>
          <p:cNvSpPr>
            <a:spLocks noGrp="1"/>
          </p:cNvSpPr>
          <p:nvPr>
            <p:ph type="dt" sz="half" idx="10"/>
          </p:nvPr>
        </p:nvSpPr>
        <p:spPr/>
        <p:txBody>
          <a:bodyPr/>
          <a:lstStyle/>
          <a:p>
            <a:fld id="{D9FA9478-BE21-4614-8A15-20A1DEBAA30F}" type="datetime1">
              <a:rPr lang="en-US" smtClean="0"/>
              <a:t>29-Jun-19</a:t>
            </a:fld>
            <a:endParaRPr lang="en-US"/>
          </a:p>
        </p:txBody>
      </p:sp>
      <p:sp>
        <p:nvSpPr>
          <p:cNvPr id="5" name="Footer Placeholder 4"/>
          <p:cNvSpPr>
            <a:spLocks noGrp="1"/>
          </p:cNvSpPr>
          <p:nvPr>
            <p:ph type="ftr" sz="quarter" idx="11"/>
          </p:nvPr>
        </p:nvSpPr>
        <p:spPr/>
        <p:txBody>
          <a:bodyPr/>
          <a:lstStyle/>
          <a:p>
            <a:r>
              <a:rPr lang="en-US" smtClean="0"/>
              <a:t>Envt Ch 4-6</a:t>
            </a:r>
            <a:endParaRPr lang="en-US"/>
          </a:p>
        </p:txBody>
      </p:sp>
      <p:sp>
        <p:nvSpPr>
          <p:cNvPr id="6" name="Slide Number Placeholder 5"/>
          <p:cNvSpPr>
            <a:spLocks noGrp="1"/>
          </p:cNvSpPr>
          <p:nvPr>
            <p:ph type="sldNum" sz="quarter" idx="12"/>
          </p:nvPr>
        </p:nvSpPr>
        <p:spPr/>
        <p:txBody>
          <a:bodyPr/>
          <a:lstStyle/>
          <a:p>
            <a:fld id="{09CA2E6E-5AFB-46F8-A351-B3A68AE108F1}" type="slidenum">
              <a:rPr lang="en-US" smtClean="0"/>
              <a:t>27</a:t>
            </a:fld>
            <a:endParaRPr lang="en-US"/>
          </a:p>
        </p:txBody>
      </p:sp>
      <p:sp>
        <p:nvSpPr>
          <p:cNvPr id="3" name="Content Placeholder 2"/>
          <p:cNvSpPr>
            <a:spLocks noGrp="1"/>
          </p:cNvSpPr>
          <p:nvPr>
            <p:ph sz="quarter" idx="1"/>
          </p:nvPr>
        </p:nvSpPr>
        <p:spPr>
          <a:xfrm>
            <a:off x="152400" y="609600"/>
            <a:ext cx="8763000" cy="6019800"/>
          </a:xfrm>
        </p:spPr>
        <p:txBody>
          <a:bodyPr>
            <a:normAutofit/>
          </a:bodyPr>
          <a:lstStyle/>
          <a:p>
            <a:pPr algn="just">
              <a:lnSpc>
                <a:spcPct val="150000"/>
              </a:lnSpc>
            </a:pPr>
            <a:r>
              <a:rPr lang="en-US" sz="2400" dirty="0">
                <a:latin typeface="Times New Roman" pitchFamily="18" charset="0"/>
                <a:cs typeface="Times New Roman" pitchFamily="18" charset="0"/>
              </a:rPr>
              <a:t>Most common plants grow best in soil with a pH near neutrality. </a:t>
            </a:r>
            <a:endParaRPr lang="en-US" sz="2400" dirty="0" smtClean="0">
              <a:latin typeface="Times New Roman" pitchFamily="18" charset="0"/>
              <a:cs typeface="Times New Roman" pitchFamily="18" charset="0"/>
            </a:endParaRPr>
          </a:p>
          <a:p>
            <a:pPr algn="just">
              <a:lnSpc>
                <a:spcPct val="150000"/>
              </a:lnSpc>
            </a:pPr>
            <a:r>
              <a:rPr lang="en-US" sz="2400" dirty="0" smtClean="0">
                <a:latin typeface="Times New Roman" pitchFamily="18" charset="0"/>
                <a:cs typeface="Times New Roman" pitchFamily="18" charset="0"/>
              </a:rPr>
              <a:t>If </a:t>
            </a:r>
            <a:r>
              <a:rPr lang="en-US" sz="2400" dirty="0">
                <a:latin typeface="Times New Roman" pitchFamily="18" charset="0"/>
                <a:cs typeface="Times New Roman" pitchFamily="18" charset="0"/>
              </a:rPr>
              <a:t>the soil becomes too acidic for </a:t>
            </a:r>
            <a:r>
              <a:rPr lang="en-US" sz="2400" dirty="0" smtClean="0">
                <a:latin typeface="Times New Roman" pitchFamily="18" charset="0"/>
                <a:cs typeface="Times New Roman" pitchFamily="18" charset="0"/>
              </a:rPr>
              <a:t>optimum  </a:t>
            </a:r>
            <a:r>
              <a:rPr lang="en-US" sz="2400" dirty="0">
                <a:latin typeface="Times New Roman" pitchFamily="18" charset="0"/>
                <a:cs typeface="Times New Roman" pitchFamily="18" charset="0"/>
              </a:rPr>
              <a:t>plant  growth,  it  may  be  restored  to  productivity  by  liming,  ordinarily  through  the </a:t>
            </a:r>
            <a:r>
              <a:rPr lang="en-US" sz="2400" dirty="0" smtClean="0">
                <a:latin typeface="Times New Roman" pitchFamily="18" charset="0"/>
                <a:cs typeface="Times New Roman" pitchFamily="18" charset="0"/>
              </a:rPr>
              <a:t>addition </a:t>
            </a:r>
            <a:r>
              <a:rPr lang="en-US" sz="2400" dirty="0">
                <a:latin typeface="Times New Roman" pitchFamily="18" charset="0"/>
                <a:cs typeface="Times New Roman" pitchFamily="18" charset="0"/>
              </a:rPr>
              <a:t>of calcium carbonate</a:t>
            </a:r>
            <a:r>
              <a:rPr lang="en-US" sz="2400" dirty="0" smtClean="0">
                <a:latin typeface="Times New Roman" pitchFamily="18" charset="0"/>
                <a:cs typeface="Times New Roman" pitchFamily="18" charset="0"/>
              </a:rPr>
              <a:t>:</a:t>
            </a:r>
          </a:p>
          <a:p>
            <a:pPr algn="just">
              <a:lnSpc>
                <a:spcPct val="150000"/>
              </a:lnSpc>
            </a:pPr>
            <a:endParaRPr lang="en-US" sz="2400" dirty="0" smtClean="0">
              <a:latin typeface="Times New Roman" pitchFamily="18" charset="0"/>
              <a:cs typeface="Times New Roman" pitchFamily="18" charset="0"/>
            </a:endParaRPr>
          </a:p>
          <a:p>
            <a:pPr algn="just">
              <a:lnSpc>
                <a:spcPct val="150000"/>
              </a:lnSpc>
            </a:pPr>
            <a:r>
              <a:rPr lang="en-US" sz="2400" dirty="0" smtClean="0">
                <a:latin typeface="Times New Roman" pitchFamily="18" charset="0"/>
                <a:cs typeface="Times New Roman" pitchFamily="18" charset="0"/>
              </a:rPr>
              <a:t>In </a:t>
            </a:r>
            <a:r>
              <a:rPr lang="en-US" sz="2400" dirty="0">
                <a:latin typeface="Times New Roman" pitchFamily="18" charset="0"/>
                <a:cs typeface="Times New Roman" pitchFamily="18" charset="0"/>
              </a:rPr>
              <a:t>areas of low rainfall, soils may become too basic (alkaline) due to the </a:t>
            </a:r>
            <a:r>
              <a:rPr lang="en-US" sz="2400" dirty="0" smtClean="0">
                <a:latin typeface="Times New Roman" pitchFamily="18" charset="0"/>
                <a:cs typeface="Times New Roman" pitchFamily="18" charset="0"/>
              </a:rPr>
              <a:t>presence </a:t>
            </a:r>
            <a:r>
              <a:rPr lang="en-US" sz="2400" dirty="0">
                <a:latin typeface="Times New Roman" pitchFamily="18" charset="0"/>
                <a:cs typeface="Times New Roman" pitchFamily="18" charset="0"/>
              </a:rPr>
              <a:t>of basic salts </a:t>
            </a:r>
            <a:r>
              <a:rPr lang="en-US" sz="2400" dirty="0" smtClean="0">
                <a:latin typeface="Times New Roman" pitchFamily="18" charset="0"/>
                <a:cs typeface="Times New Roman" pitchFamily="18" charset="0"/>
              </a:rPr>
              <a:t>such </a:t>
            </a:r>
            <a:r>
              <a:rPr lang="en-US" sz="2400" dirty="0">
                <a:latin typeface="Times New Roman" pitchFamily="18" charset="0"/>
                <a:cs typeface="Times New Roman" pitchFamily="18" charset="0"/>
              </a:rPr>
              <a:t>as </a:t>
            </a:r>
            <a:r>
              <a:rPr lang="en-US" sz="2400" dirty="0" smtClean="0">
                <a:latin typeface="Times New Roman" pitchFamily="18" charset="0"/>
                <a:cs typeface="Times New Roman" pitchFamily="18" charset="0"/>
              </a:rPr>
              <a:t>Na</a:t>
            </a:r>
            <a:r>
              <a:rPr lang="en-US" sz="2400" baseline="-25000"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CO</a:t>
            </a:r>
            <a:r>
              <a:rPr lang="en-US" sz="2400" baseline="-25000" dirty="0" smtClean="0">
                <a:latin typeface="Times New Roman" pitchFamily="18" charset="0"/>
                <a:cs typeface="Times New Roman" pitchFamily="18" charset="0"/>
              </a:rPr>
              <a:t>3</a:t>
            </a:r>
            <a:r>
              <a:rPr lang="en-US" sz="2400" dirty="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algn="just">
              <a:lnSpc>
                <a:spcPct val="150000"/>
              </a:lnSpc>
            </a:pPr>
            <a:r>
              <a:rPr lang="en-US" sz="2400" dirty="0" smtClean="0">
                <a:latin typeface="Times New Roman" pitchFamily="18" charset="0"/>
                <a:cs typeface="Times New Roman" pitchFamily="18" charset="0"/>
              </a:rPr>
              <a:t>Alkaline </a:t>
            </a:r>
            <a:r>
              <a:rPr lang="en-US" sz="2400" dirty="0">
                <a:latin typeface="Times New Roman" pitchFamily="18" charset="0"/>
                <a:cs typeface="Times New Roman" pitchFamily="18" charset="0"/>
              </a:rPr>
              <a:t>soils may be treated with aluminum or iron sulfate, which release acid </a:t>
            </a:r>
            <a:r>
              <a:rPr lang="en-US" sz="2400" dirty="0" smtClean="0">
                <a:latin typeface="Times New Roman" pitchFamily="18" charset="0"/>
                <a:cs typeface="Times New Roman" pitchFamily="18" charset="0"/>
              </a:rPr>
              <a:t>on </a:t>
            </a:r>
            <a:r>
              <a:rPr lang="en-US" sz="2400" dirty="0">
                <a:latin typeface="Times New Roman" pitchFamily="18" charset="0"/>
                <a:cs typeface="Times New Roman" pitchFamily="18" charset="0"/>
              </a:rPr>
              <a:t>hydrolysis</a:t>
            </a:r>
            <a:r>
              <a:rPr lang="en-US" sz="2400" dirty="0" smtClean="0">
                <a:latin typeface="Times New Roman" pitchFamily="18" charset="0"/>
                <a:cs typeface="Times New Roman" pitchFamily="18" charset="0"/>
              </a:rPr>
              <a:t>:</a:t>
            </a:r>
          </a:p>
          <a:p>
            <a:pPr algn="just">
              <a:lnSpc>
                <a:spcPct val="150000"/>
              </a:lnSpc>
            </a:pPr>
            <a:endParaRPr lang="en-US" sz="2400" dirty="0">
              <a:latin typeface="Times New Roman" pitchFamily="18" charset="0"/>
              <a:cs typeface="Times New Roman" pitchFamily="18" charset="0"/>
            </a:endParaRP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62137" y="3101686"/>
            <a:ext cx="4286250" cy="266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5881255"/>
            <a:ext cx="4962525" cy="266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96778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381000"/>
          </a:xfrm>
        </p:spPr>
        <p:txBody>
          <a:bodyPr>
            <a:noAutofit/>
          </a:bodyPr>
          <a:lstStyle/>
          <a:p>
            <a:r>
              <a:rPr lang="en-US" sz="2800" b="1" dirty="0" err="1">
                <a:solidFill>
                  <a:srgbClr val="FF0000"/>
                </a:solidFill>
                <a:latin typeface="Segoe Print" pitchFamily="2" charset="0"/>
              </a:rPr>
              <a:t>Cont</a:t>
            </a:r>
            <a:r>
              <a:rPr lang="en-US" sz="2800" b="1" dirty="0">
                <a:solidFill>
                  <a:srgbClr val="FF0000"/>
                </a:solidFill>
                <a:latin typeface="Segoe Print" pitchFamily="2" charset="0"/>
              </a:rPr>
              <a:t>…</a:t>
            </a:r>
            <a:endParaRPr lang="en-US" sz="2800" dirty="0"/>
          </a:p>
        </p:txBody>
      </p:sp>
      <p:sp>
        <p:nvSpPr>
          <p:cNvPr id="4" name="Date Placeholder 3"/>
          <p:cNvSpPr>
            <a:spLocks noGrp="1"/>
          </p:cNvSpPr>
          <p:nvPr>
            <p:ph type="dt" sz="half" idx="10"/>
          </p:nvPr>
        </p:nvSpPr>
        <p:spPr/>
        <p:txBody>
          <a:bodyPr/>
          <a:lstStyle/>
          <a:p>
            <a:fld id="{487433D0-77DD-4E6D-8E27-06402F8EB581}" type="datetime1">
              <a:rPr lang="en-US" smtClean="0"/>
              <a:t>29-Jun-19</a:t>
            </a:fld>
            <a:endParaRPr lang="en-US"/>
          </a:p>
        </p:txBody>
      </p:sp>
      <p:sp>
        <p:nvSpPr>
          <p:cNvPr id="5" name="Footer Placeholder 4"/>
          <p:cNvSpPr>
            <a:spLocks noGrp="1"/>
          </p:cNvSpPr>
          <p:nvPr>
            <p:ph type="ftr" sz="quarter" idx="11"/>
          </p:nvPr>
        </p:nvSpPr>
        <p:spPr/>
        <p:txBody>
          <a:bodyPr/>
          <a:lstStyle/>
          <a:p>
            <a:r>
              <a:rPr lang="en-US" smtClean="0"/>
              <a:t>Envt Ch 4-6</a:t>
            </a:r>
            <a:endParaRPr lang="en-US"/>
          </a:p>
        </p:txBody>
      </p:sp>
      <p:sp>
        <p:nvSpPr>
          <p:cNvPr id="6" name="Slide Number Placeholder 5"/>
          <p:cNvSpPr>
            <a:spLocks noGrp="1"/>
          </p:cNvSpPr>
          <p:nvPr>
            <p:ph type="sldNum" sz="quarter" idx="12"/>
          </p:nvPr>
        </p:nvSpPr>
        <p:spPr/>
        <p:txBody>
          <a:bodyPr/>
          <a:lstStyle/>
          <a:p>
            <a:fld id="{09CA2E6E-5AFB-46F8-A351-B3A68AE108F1}" type="slidenum">
              <a:rPr lang="en-US" smtClean="0"/>
              <a:t>28</a:t>
            </a:fld>
            <a:endParaRPr lang="en-US"/>
          </a:p>
        </p:txBody>
      </p:sp>
      <p:sp>
        <p:nvSpPr>
          <p:cNvPr id="3" name="Content Placeholder 2"/>
          <p:cNvSpPr>
            <a:spLocks noGrp="1"/>
          </p:cNvSpPr>
          <p:nvPr>
            <p:ph sz="quarter" idx="1"/>
          </p:nvPr>
        </p:nvSpPr>
        <p:spPr>
          <a:xfrm>
            <a:off x="228600" y="609600"/>
            <a:ext cx="8686800" cy="6096000"/>
          </a:xfrm>
        </p:spPr>
        <p:txBody>
          <a:bodyPr>
            <a:normAutofit/>
          </a:bodyPr>
          <a:lstStyle/>
          <a:p>
            <a:pPr algn="just">
              <a:lnSpc>
                <a:spcPct val="150000"/>
              </a:lnSpc>
            </a:pPr>
            <a:r>
              <a:rPr lang="en-US" sz="2400" dirty="0">
                <a:latin typeface="Times New Roman" pitchFamily="18" charset="0"/>
                <a:cs typeface="Times New Roman" pitchFamily="18" charset="0"/>
              </a:rPr>
              <a:t>Sulfur added to soils is oxidized by bacterially mediated reactions to sulfuric acid:</a:t>
            </a:r>
          </a:p>
          <a:p>
            <a:pPr algn="just">
              <a:lnSpc>
                <a:spcPct val="150000"/>
              </a:lnSpc>
            </a:pPr>
            <a:endParaRPr lang="en-US" sz="2400" dirty="0" smtClean="0">
              <a:latin typeface="Times New Roman" pitchFamily="18" charset="0"/>
              <a:cs typeface="Times New Roman" pitchFamily="18" charset="0"/>
            </a:endParaRPr>
          </a:p>
          <a:p>
            <a:pPr algn="just">
              <a:lnSpc>
                <a:spcPct val="150000"/>
              </a:lnSpc>
            </a:pPr>
            <a:r>
              <a:rPr lang="en-US" sz="2400" dirty="0" smtClean="0">
                <a:latin typeface="Times New Roman" pitchFamily="18" charset="0"/>
                <a:cs typeface="Times New Roman" pitchFamily="18" charset="0"/>
              </a:rPr>
              <a:t>Sulfur </a:t>
            </a:r>
            <a:r>
              <a:rPr lang="en-US" sz="2400" dirty="0">
                <a:latin typeface="Times New Roman" pitchFamily="18" charset="0"/>
                <a:cs typeface="Times New Roman" pitchFamily="18" charset="0"/>
              </a:rPr>
              <a:t>is used, </a:t>
            </a:r>
            <a:r>
              <a:rPr lang="en-US" sz="2400" dirty="0" smtClean="0">
                <a:latin typeface="Times New Roman" pitchFamily="18" charset="0"/>
                <a:cs typeface="Times New Roman" pitchFamily="18" charset="0"/>
              </a:rPr>
              <a:t>to </a:t>
            </a:r>
            <a:r>
              <a:rPr lang="en-US" sz="2400" dirty="0">
                <a:latin typeface="Times New Roman" pitchFamily="18" charset="0"/>
                <a:cs typeface="Times New Roman" pitchFamily="18" charset="0"/>
              </a:rPr>
              <a:t>acidify alkaline soils. </a:t>
            </a:r>
            <a:endParaRPr lang="en-US" sz="2400" dirty="0" smtClean="0">
              <a:latin typeface="Times New Roman" pitchFamily="18" charset="0"/>
              <a:cs typeface="Times New Roman" pitchFamily="18" charset="0"/>
            </a:endParaRPr>
          </a:p>
          <a:p>
            <a:pPr algn="just">
              <a:lnSpc>
                <a:spcPct val="150000"/>
              </a:lnSpc>
            </a:pPr>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huge quantities  of sulfur now being </a:t>
            </a:r>
            <a:r>
              <a:rPr lang="en-US" sz="2400" dirty="0" smtClean="0">
                <a:latin typeface="Times New Roman" pitchFamily="18" charset="0"/>
                <a:cs typeface="Times New Roman" pitchFamily="18" charset="0"/>
              </a:rPr>
              <a:t>removed </a:t>
            </a:r>
            <a:r>
              <a:rPr lang="en-US" sz="2400" dirty="0">
                <a:latin typeface="Times New Roman" pitchFamily="18" charset="0"/>
                <a:cs typeface="Times New Roman" pitchFamily="18" charset="0"/>
              </a:rPr>
              <a:t>from fossil fuels to prevent air pollution by sulfur dioxide may make </a:t>
            </a:r>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treatment of </a:t>
            </a:r>
            <a:r>
              <a:rPr lang="en-US" sz="2400" dirty="0" smtClean="0">
                <a:latin typeface="Times New Roman" pitchFamily="18" charset="0"/>
                <a:cs typeface="Times New Roman" pitchFamily="18" charset="0"/>
              </a:rPr>
              <a:t>alkaline </a:t>
            </a:r>
            <a:r>
              <a:rPr lang="en-US" sz="2400" dirty="0">
                <a:latin typeface="Times New Roman" pitchFamily="18" charset="0"/>
                <a:cs typeface="Times New Roman" pitchFamily="18" charset="0"/>
              </a:rPr>
              <a:t>soils by sulfur much more attractive economically.</a:t>
            </a:r>
          </a:p>
        </p:txBody>
      </p:sp>
      <p:pic>
        <p:nvPicPr>
          <p:cNvPr id="7"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1905000"/>
            <a:ext cx="2943225" cy="25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816830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381000"/>
          </a:xfrm>
        </p:spPr>
        <p:txBody>
          <a:bodyPr>
            <a:noAutofit/>
          </a:bodyPr>
          <a:lstStyle/>
          <a:p>
            <a:r>
              <a:rPr lang="it-IT" sz="2800" b="1" dirty="0" smtClean="0">
                <a:solidFill>
                  <a:srgbClr val="FF0000"/>
                </a:solidFill>
                <a:latin typeface="Segoe Print" pitchFamily="2" charset="0"/>
              </a:rPr>
              <a:t>4.4.4</a:t>
            </a:r>
            <a:r>
              <a:rPr lang="it-IT" sz="2800" b="1" dirty="0">
                <a:solidFill>
                  <a:srgbClr val="FF0000"/>
                </a:solidFill>
                <a:latin typeface="Segoe Print" pitchFamily="2" charset="0"/>
              </a:rPr>
              <a:t>. Ion Exchange Equilibria in Soil</a:t>
            </a:r>
            <a:endParaRPr lang="en-US" sz="2800" b="1" dirty="0">
              <a:solidFill>
                <a:srgbClr val="FF0000"/>
              </a:solidFill>
              <a:latin typeface="Segoe Print" pitchFamily="2" charset="0"/>
            </a:endParaRPr>
          </a:p>
        </p:txBody>
      </p:sp>
      <p:sp>
        <p:nvSpPr>
          <p:cNvPr id="4" name="Date Placeholder 3"/>
          <p:cNvSpPr>
            <a:spLocks noGrp="1"/>
          </p:cNvSpPr>
          <p:nvPr>
            <p:ph type="dt" sz="half" idx="10"/>
          </p:nvPr>
        </p:nvSpPr>
        <p:spPr/>
        <p:txBody>
          <a:bodyPr/>
          <a:lstStyle/>
          <a:p>
            <a:fld id="{2AD7E507-B5DD-43A4-86D9-A59B81BEFC83}" type="datetime1">
              <a:rPr lang="en-US" smtClean="0"/>
              <a:t>29-Jun-19</a:t>
            </a:fld>
            <a:endParaRPr lang="en-US"/>
          </a:p>
        </p:txBody>
      </p:sp>
      <p:sp>
        <p:nvSpPr>
          <p:cNvPr id="5" name="Footer Placeholder 4"/>
          <p:cNvSpPr>
            <a:spLocks noGrp="1"/>
          </p:cNvSpPr>
          <p:nvPr>
            <p:ph type="ftr" sz="quarter" idx="11"/>
          </p:nvPr>
        </p:nvSpPr>
        <p:spPr/>
        <p:txBody>
          <a:bodyPr/>
          <a:lstStyle/>
          <a:p>
            <a:r>
              <a:rPr lang="en-US" smtClean="0"/>
              <a:t>Envt Ch 4-6</a:t>
            </a:r>
            <a:endParaRPr lang="en-US"/>
          </a:p>
        </p:txBody>
      </p:sp>
      <p:sp>
        <p:nvSpPr>
          <p:cNvPr id="6" name="Slide Number Placeholder 5"/>
          <p:cNvSpPr>
            <a:spLocks noGrp="1"/>
          </p:cNvSpPr>
          <p:nvPr>
            <p:ph type="sldNum" sz="quarter" idx="12"/>
          </p:nvPr>
        </p:nvSpPr>
        <p:spPr/>
        <p:txBody>
          <a:bodyPr/>
          <a:lstStyle/>
          <a:p>
            <a:fld id="{09CA2E6E-5AFB-46F8-A351-B3A68AE108F1}" type="slidenum">
              <a:rPr lang="en-US" smtClean="0"/>
              <a:t>29</a:t>
            </a:fld>
            <a:endParaRPr lang="en-US"/>
          </a:p>
        </p:txBody>
      </p:sp>
      <p:sp>
        <p:nvSpPr>
          <p:cNvPr id="3" name="Content Placeholder 2"/>
          <p:cNvSpPr>
            <a:spLocks noGrp="1"/>
          </p:cNvSpPr>
          <p:nvPr>
            <p:ph sz="quarter" idx="1"/>
          </p:nvPr>
        </p:nvSpPr>
        <p:spPr>
          <a:xfrm>
            <a:off x="152400" y="533400"/>
            <a:ext cx="8763000" cy="6096000"/>
          </a:xfrm>
        </p:spPr>
        <p:txBody>
          <a:bodyPr>
            <a:normAutofit/>
          </a:bodyPr>
          <a:lstStyle/>
          <a:p>
            <a:pPr algn="just"/>
            <a:r>
              <a:rPr lang="en-US" sz="2400" dirty="0" smtClean="0">
                <a:latin typeface="Times New Roman" pitchFamily="18" charset="0"/>
                <a:cs typeface="Times New Roman" pitchFamily="18" charset="0"/>
              </a:rPr>
              <a:t>Competition  of  different  </a:t>
            </a:r>
            <a:r>
              <a:rPr lang="en-US" sz="2400" dirty="0" err="1" smtClean="0">
                <a:latin typeface="Times New Roman" pitchFamily="18" charset="0"/>
                <a:cs typeface="Times New Roman" pitchFamily="18" charset="0"/>
              </a:rPr>
              <a:t>cations</a:t>
            </a:r>
            <a:r>
              <a:rPr lang="en-US" sz="2400" dirty="0" smtClean="0">
                <a:latin typeface="Times New Roman" pitchFamily="18" charset="0"/>
                <a:cs typeface="Times New Roman" pitchFamily="18" charset="0"/>
              </a:rPr>
              <a:t>  for  </a:t>
            </a:r>
            <a:r>
              <a:rPr lang="en-US" sz="2400" dirty="0" err="1" smtClean="0">
                <a:latin typeface="Times New Roman" pitchFamily="18" charset="0"/>
                <a:cs typeface="Times New Roman" pitchFamily="18" charset="0"/>
              </a:rPr>
              <a:t>cation</a:t>
            </a:r>
            <a:r>
              <a:rPr lang="en-US" sz="2400" dirty="0" smtClean="0">
                <a:latin typeface="Times New Roman" pitchFamily="18" charset="0"/>
                <a:cs typeface="Times New Roman" pitchFamily="18" charset="0"/>
              </a:rPr>
              <a:t>  exchange  sites  on  soil  </a:t>
            </a:r>
            <a:r>
              <a:rPr lang="en-US" sz="2400" dirty="0" err="1" smtClean="0">
                <a:latin typeface="Times New Roman" pitchFamily="18" charset="0"/>
                <a:cs typeface="Times New Roman" pitchFamily="18" charset="0"/>
              </a:rPr>
              <a:t>cation</a:t>
            </a:r>
            <a:r>
              <a:rPr lang="en-US" sz="2400" dirty="0" smtClean="0">
                <a:latin typeface="Times New Roman" pitchFamily="18" charset="0"/>
                <a:cs typeface="Times New Roman" pitchFamily="18" charset="0"/>
              </a:rPr>
              <a:t>  exchangers  can described semi-quantitatively by  exchange constants. </a:t>
            </a:r>
          </a:p>
          <a:p>
            <a:pPr algn="just"/>
            <a:r>
              <a:rPr lang="en-US" sz="2400" dirty="0" smtClean="0">
                <a:latin typeface="Times New Roman" pitchFamily="18" charset="0"/>
                <a:cs typeface="Times New Roman" pitchFamily="18" charset="0"/>
              </a:rPr>
              <a:t>Example</a:t>
            </a:r>
            <a:r>
              <a:rPr lang="en-US" sz="2400" dirty="0">
                <a:latin typeface="Times New Roman" pitchFamily="18" charset="0"/>
                <a:cs typeface="Times New Roman" pitchFamily="18" charset="0"/>
              </a:rPr>
              <a:t>, soil reclaimed </a:t>
            </a:r>
            <a:r>
              <a:rPr lang="en-US" sz="2400" dirty="0" smtClean="0">
                <a:latin typeface="Times New Roman" pitchFamily="18" charset="0"/>
                <a:cs typeface="Times New Roman" pitchFamily="18" charset="0"/>
              </a:rPr>
              <a:t>from an flooded </a:t>
            </a:r>
            <a:r>
              <a:rPr lang="en-US" sz="2400" dirty="0">
                <a:latin typeface="Times New Roman" pitchFamily="18" charset="0"/>
                <a:cs typeface="Times New Roman" pitchFamily="18" charset="0"/>
              </a:rPr>
              <a:t>area with  seawater  will  have  most  of  its  </a:t>
            </a:r>
            <a:r>
              <a:rPr lang="en-US" sz="2400" dirty="0" err="1">
                <a:latin typeface="Times New Roman" pitchFamily="18" charset="0"/>
                <a:cs typeface="Times New Roman" pitchFamily="18" charset="0"/>
              </a:rPr>
              <a:t>cation</a:t>
            </a:r>
            <a:r>
              <a:rPr lang="en-US" sz="2400" dirty="0">
                <a:latin typeface="Times New Roman" pitchFamily="18" charset="0"/>
                <a:cs typeface="Times New Roman" pitchFamily="18" charset="0"/>
              </a:rPr>
              <a:t>  exchange  sites  occupied  by  </a:t>
            </a:r>
            <a:r>
              <a:rPr lang="en-US" sz="2400" dirty="0" smtClean="0">
                <a:latin typeface="Times New Roman" pitchFamily="18" charset="0"/>
                <a:cs typeface="Times New Roman" pitchFamily="18" charset="0"/>
              </a:rPr>
              <a:t>Na</a:t>
            </a:r>
            <a:r>
              <a:rPr lang="en-US" sz="2400" baseline="30000"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and </a:t>
            </a:r>
            <a:r>
              <a:rPr lang="en-US" sz="2400" dirty="0" smtClean="0">
                <a:latin typeface="Times New Roman" pitchFamily="18" charset="0"/>
                <a:cs typeface="Times New Roman" pitchFamily="18" charset="0"/>
              </a:rPr>
              <a:t>restoration </a:t>
            </a:r>
            <a:r>
              <a:rPr lang="en-US" sz="2400" dirty="0">
                <a:latin typeface="Times New Roman" pitchFamily="18" charset="0"/>
                <a:cs typeface="Times New Roman" pitchFamily="18" charset="0"/>
              </a:rPr>
              <a:t>of fertility requires binding of nutrient </a:t>
            </a:r>
            <a:r>
              <a:rPr lang="en-US" sz="2400" dirty="0" err="1">
                <a:latin typeface="Times New Roman" pitchFamily="18" charset="0"/>
                <a:cs typeface="Times New Roman" pitchFamily="18" charset="0"/>
              </a:rPr>
              <a:t>cations</a:t>
            </a:r>
            <a:r>
              <a:rPr lang="en-US" sz="2400" dirty="0">
                <a:latin typeface="Times New Roman" pitchFamily="18" charset="0"/>
                <a:cs typeface="Times New Roman" pitchFamily="18" charset="0"/>
              </a:rPr>
              <a:t> such as </a:t>
            </a:r>
            <a:r>
              <a:rPr lang="en-US" sz="2400" dirty="0" smtClean="0">
                <a:latin typeface="Times New Roman" pitchFamily="18" charset="0"/>
                <a:cs typeface="Times New Roman" pitchFamily="18" charset="0"/>
              </a:rPr>
              <a:t>K</a:t>
            </a:r>
            <a:r>
              <a:rPr lang="en-US" sz="2400" baseline="30000" dirty="0">
                <a:latin typeface="Times New Roman" pitchFamily="18" charset="0"/>
                <a:cs typeface="Times New Roman" pitchFamily="18" charset="0"/>
              </a:rPr>
              <a:t>+</a:t>
            </a:r>
            <a:r>
              <a:rPr lang="en-US" sz="2400" dirty="0" smtClean="0">
                <a:latin typeface="Times New Roman" pitchFamily="18" charset="0"/>
                <a:cs typeface="Times New Roman" pitchFamily="18" charset="0"/>
              </a:rPr>
              <a:t>:</a:t>
            </a:r>
          </a:p>
          <a:p>
            <a:pPr algn="just"/>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a:p>
            <a:pPr algn="just"/>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Where K</a:t>
            </a:r>
            <a:r>
              <a:rPr lang="en-US" sz="2400" baseline="-25000" dirty="0" smtClean="0">
                <a:latin typeface="Times New Roman" pitchFamily="18" charset="0"/>
                <a:cs typeface="Times New Roman" pitchFamily="18" charset="0"/>
              </a:rPr>
              <a:t>C </a:t>
            </a:r>
            <a:r>
              <a:rPr lang="en-US" sz="2400" dirty="0" smtClean="0">
                <a:latin typeface="Times New Roman" pitchFamily="18" charset="0"/>
                <a:cs typeface="Times New Roman" pitchFamily="18" charset="0"/>
              </a:rPr>
              <a:t> is the </a:t>
            </a:r>
            <a:r>
              <a:rPr lang="en-US" sz="2400" dirty="0">
                <a:latin typeface="Times New Roman" pitchFamily="18" charset="0"/>
                <a:cs typeface="Times New Roman" pitchFamily="18" charset="0"/>
              </a:rPr>
              <a:t>exchange constant which expresses the relative tendency of soil to retain </a:t>
            </a:r>
            <a:r>
              <a:rPr lang="en-US" sz="2400" dirty="0" smtClean="0">
                <a:latin typeface="Times New Roman" pitchFamily="18" charset="0"/>
                <a:cs typeface="Times New Roman" pitchFamily="18" charset="0"/>
              </a:rPr>
              <a:t>K</a:t>
            </a:r>
            <a:r>
              <a:rPr lang="en-US" sz="2400" baseline="30000" dirty="0">
                <a:latin typeface="Times New Roman" pitchFamily="18" charset="0"/>
                <a:cs typeface="Times New Roman" pitchFamily="18" charset="0"/>
              </a:rPr>
              <a:t>+</a:t>
            </a:r>
            <a:r>
              <a:rPr lang="en-US" sz="2400" dirty="0" smtClean="0">
                <a:latin typeface="Times New Roman" pitchFamily="18" charset="0"/>
                <a:cs typeface="Times New Roman" pitchFamily="18" charset="0"/>
              </a:rPr>
              <a:t> and Na</a:t>
            </a:r>
            <a:r>
              <a:rPr lang="en-US" sz="2400" baseline="30000" dirty="0">
                <a:latin typeface="Times New Roman" pitchFamily="18" charset="0"/>
                <a:cs typeface="Times New Roman" pitchFamily="18" charset="0"/>
              </a:rPr>
              <a:t>+</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N</a:t>
            </a:r>
            <a:r>
              <a:rPr lang="en-US" sz="2400" baseline="-25000" dirty="0" smtClean="0">
                <a:latin typeface="Times New Roman" pitchFamily="18" charset="0"/>
                <a:cs typeface="Times New Roman" pitchFamily="18" charset="0"/>
              </a:rPr>
              <a:t>K</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and </a:t>
            </a:r>
            <a:r>
              <a:rPr lang="en-US" sz="2400" dirty="0" err="1" smtClean="0">
                <a:latin typeface="Times New Roman" pitchFamily="18" charset="0"/>
                <a:cs typeface="Times New Roman" pitchFamily="18" charset="0"/>
              </a:rPr>
              <a:t>N</a:t>
            </a:r>
            <a:r>
              <a:rPr lang="en-US" sz="2400" baseline="-25000" dirty="0" err="1" smtClean="0">
                <a:latin typeface="Times New Roman" pitchFamily="18" charset="0"/>
                <a:cs typeface="Times New Roman" pitchFamily="18" charset="0"/>
              </a:rPr>
              <a:t>Na</a:t>
            </a:r>
            <a:r>
              <a:rPr lang="en-US" sz="2400" dirty="0" smtClean="0">
                <a:latin typeface="Times New Roman" pitchFamily="18" charset="0"/>
                <a:cs typeface="Times New Roman" pitchFamily="18" charset="0"/>
              </a:rPr>
              <a:t> are </a:t>
            </a:r>
            <a:r>
              <a:rPr lang="en-US" sz="2400" dirty="0">
                <a:latin typeface="Times New Roman" pitchFamily="18" charset="0"/>
                <a:cs typeface="Times New Roman" pitchFamily="18" charset="0"/>
              </a:rPr>
              <a:t>the equivalent ionic fractions of potassium and sodium, </a:t>
            </a:r>
            <a:r>
              <a:rPr lang="en-US" sz="2400" dirty="0" smtClean="0">
                <a:latin typeface="Times New Roman" pitchFamily="18" charset="0"/>
                <a:cs typeface="Times New Roman" pitchFamily="18" charset="0"/>
              </a:rPr>
              <a:t> bound </a:t>
            </a:r>
            <a:r>
              <a:rPr lang="en-US" sz="2400" dirty="0">
                <a:latin typeface="Times New Roman" pitchFamily="18" charset="0"/>
                <a:cs typeface="Times New Roman" pitchFamily="18" charset="0"/>
              </a:rPr>
              <a:t>to </a:t>
            </a:r>
            <a:r>
              <a:rPr lang="en-US" sz="2400" dirty="0" smtClean="0">
                <a:latin typeface="Times New Roman" pitchFamily="18" charset="0"/>
                <a:cs typeface="Times New Roman" pitchFamily="18" charset="0"/>
              </a:rPr>
              <a:t>soil.</a:t>
            </a:r>
            <a:endParaRPr lang="en-US" sz="2400" dirty="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0" y="3309938"/>
            <a:ext cx="3048000" cy="238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43200" y="3738995"/>
            <a:ext cx="1428750"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021669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381000"/>
          </a:xfrm>
        </p:spPr>
        <p:txBody>
          <a:bodyPr>
            <a:noAutofit/>
          </a:bodyPr>
          <a:lstStyle/>
          <a:p>
            <a:r>
              <a:rPr lang="en-US" sz="2800" b="1" dirty="0" err="1">
                <a:solidFill>
                  <a:srgbClr val="FF0000"/>
                </a:solidFill>
                <a:latin typeface="Segoe Print" pitchFamily="2" charset="0"/>
              </a:rPr>
              <a:t>Cont</a:t>
            </a:r>
            <a:r>
              <a:rPr lang="en-US" sz="2800" b="1" dirty="0">
                <a:solidFill>
                  <a:srgbClr val="FF0000"/>
                </a:solidFill>
                <a:latin typeface="Segoe Print" pitchFamily="2" charset="0"/>
              </a:rPr>
              <a:t>…</a:t>
            </a:r>
            <a:endParaRPr lang="en-US" sz="2800" dirty="0"/>
          </a:p>
        </p:txBody>
      </p:sp>
      <p:sp>
        <p:nvSpPr>
          <p:cNvPr id="4" name="Date Placeholder 3"/>
          <p:cNvSpPr>
            <a:spLocks noGrp="1"/>
          </p:cNvSpPr>
          <p:nvPr>
            <p:ph type="dt" sz="half" idx="10"/>
          </p:nvPr>
        </p:nvSpPr>
        <p:spPr/>
        <p:txBody>
          <a:bodyPr/>
          <a:lstStyle/>
          <a:p>
            <a:fld id="{442C7FA6-FC56-42AB-B6EA-6A39B5C4BA9C}" type="datetime1">
              <a:rPr lang="en-US" smtClean="0"/>
              <a:t>29-Jun-19</a:t>
            </a:fld>
            <a:endParaRPr lang="en-US"/>
          </a:p>
        </p:txBody>
      </p:sp>
      <p:sp>
        <p:nvSpPr>
          <p:cNvPr id="5" name="Footer Placeholder 4"/>
          <p:cNvSpPr>
            <a:spLocks noGrp="1"/>
          </p:cNvSpPr>
          <p:nvPr>
            <p:ph type="ftr" sz="quarter" idx="11"/>
          </p:nvPr>
        </p:nvSpPr>
        <p:spPr/>
        <p:txBody>
          <a:bodyPr/>
          <a:lstStyle/>
          <a:p>
            <a:r>
              <a:rPr lang="en-US" smtClean="0"/>
              <a:t>Envt Ch 4-6</a:t>
            </a:r>
            <a:endParaRPr lang="en-US"/>
          </a:p>
        </p:txBody>
      </p:sp>
      <p:sp>
        <p:nvSpPr>
          <p:cNvPr id="6" name="Slide Number Placeholder 5"/>
          <p:cNvSpPr>
            <a:spLocks noGrp="1"/>
          </p:cNvSpPr>
          <p:nvPr>
            <p:ph type="sldNum" sz="quarter" idx="12"/>
          </p:nvPr>
        </p:nvSpPr>
        <p:spPr/>
        <p:txBody>
          <a:bodyPr/>
          <a:lstStyle/>
          <a:p>
            <a:fld id="{09CA2E6E-5AFB-46F8-A351-B3A68AE108F1}" type="slidenum">
              <a:rPr lang="en-US" smtClean="0"/>
              <a:t>3</a:t>
            </a:fld>
            <a:endParaRPr lang="en-US"/>
          </a:p>
        </p:txBody>
      </p:sp>
      <p:sp>
        <p:nvSpPr>
          <p:cNvPr id="3" name="Content Placeholder 2"/>
          <p:cNvSpPr>
            <a:spLocks noGrp="1"/>
          </p:cNvSpPr>
          <p:nvPr>
            <p:ph sz="quarter" idx="1"/>
          </p:nvPr>
        </p:nvSpPr>
        <p:spPr>
          <a:xfrm>
            <a:off x="228600" y="533400"/>
            <a:ext cx="8763000" cy="6019800"/>
          </a:xfrm>
        </p:spPr>
        <p:txBody>
          <a:bodyPr>
            <a:normAutofit fontScale="92500" lnSpcReduction="20000"/>
          </a:bodyPr>
          <a:lstStyle/>
          <a:p>
            <a:pPr algn="just">
              <a:lnSpc>
                <a:spcPct val="150000"/>
              </a:lnSpc>
            </a:pPr>
            <a:r>
              <a:rPr lang="en-US" sz="2400" dirty="0" smtClean="0">
                <a:latin typeface="Times New Roman" pitchFamily="18" charset="0"/>
                <a:cs typeface="Times New Roman" pitchFamily="18" charset="0"/>
              </a:rPr>
              <a:t>Soil is the receptor of large quantities of pollutants, such as particulate matter from power plant smokestacks.</a:t>
            </a:r>
          </a:p>
          <a:p>
            <a:pPr algn="just">
              <a:lnSpc>
                <a:spcPct val="150000"/>
              </a:lnSpc>
            </a:pPr>
            <a:r>
              <a:rPr lang="en-US" sz="2400" dirty="0" smtClean="0">
                <a:latin typeface="Times New Roman" pitchFamily="18" charset="0"/>
                <a:cs typeface="Times New Roman" pitchFamily="18" charset="0"/>
              </a:rPr>
              <a:t>Fertilizers, pesticides and some other materials applied to soil often contribute to water and air pollution. </a:t>
            </a:r>
          </a:p>
          <a:p>
            <a:pPr algn="just">
              <a:lnSpc>
                <a:spcPct val="150000"/>
              </a:lnSpc>
            </a:pPr>
            <a:r>
              <a:rPr lang="en-US" sz="2400" dirty="0">
                <a:latin typeface="Times New Roman" pitchFamily="18" charset="0"/>
                <a:cs typeface="Times New Roman" pitchFamily="18" charset="0"/>
              </a:rPr>
              <a:t>S</a:t>
            </a:r>
            <a:r>
              <a:rPr lang="en-US" sz="2400" dirty="0" smtClean="0">
                <a:latin typeface="Times New Roman" pitchFamily="18" charset="0"/>
                <a:cs typeface="Times New Roman" pitchFamily="18" charset="0"/>
              </a:rPr>
              <a:t>oil is a key component of environmental chemical cycles.</a:t>
            </a:r>
          </a:p>
          <a:p>
            <a:pPr algn="just">
              <a:lnSpc>
                <a:spcPct val="150000"/>
              </a:lnSpc>
            </a:pPr>
            <a:r>
              <a:rPr lang="en-US" sz="2400" dirty="0">
                <a:latin typeface="Times New Roman" pitchFamily="18" charset="0"/>
                <a:cs typeface="Times New Roman" pitchFamily="18" charset="0"/>
              </a:rPr>
              <a:t>Soils are formed by the weathering of parent rocks as the result of interactive geological, hydrological, and biological processes</a:t>
            </a:r>
            <a:r>
              <a:rPr lang="en-US" sz="2400" dirty="0" smtClean="0">
                <a:latin typeface="Times New Roman" pitchFamily="18" charset="0"/>
                <a:cs typeface="Times New Roman" pitchFamily="18" charset="0"/>
              </a:rPr>
              <a:t>.</a:t>
            </a:r>
          </a:p>
          <a:p>
            <a:pPr algn="just">
              <a:lnSpc>
                <a:spcPct val="150000"/>
              </a:lnSpc>
            </a:pPr>
            <a:r>
              <a:rPr lang="en-US" sz="2400" dirty="0">
                <a:latin typeface="Times New Roman" pitchFamily="18" charset="0"/>
                <a:cs typeface="Times New Roman" pitchFamily="18" charset="0"/>
              </a:rPr>
              <a:t>Soils are porous and are vertically stratified into horizons as the result of downward-percolating water and biological processes, including the production and decay of biomass.</a:t>
            </a:r>
          </a:p>
          <a:p>
            <a:pPr algn="just">
              <a:lnSpc>
                <a:spcPct val="150000"/>
              </a:lnSpc>
            </a:pPr>
            <a:r>
              <a:rPr lang="en-US" sz="2400" dirty="0">
                <a:latin typeface="Times New Roman" pitchFamily="18" charset="0"/>
                <a:cs typeface="Times New Roman" pitchFamily="18" charset="0"/>
              </a:rPr>
              <a:t> Soils are open systems that undergo continual exchange of matter and energy with the atmosphere, hydrosphere, and biosphere.</a:t>
            </a:r>
          </a:p>
          <a:p>
            <a:pPr>
              <a:lnSpc>
                <a:spcPct val="150000"/>
              </a:lnSpc>
            </a:pPr>
            <a:endParaRPr lang="en-US" sz="2400" dirty="0"/>
          </a:p>
          <a:p>
            <a:pPr algn="just">
              <a:lnSpc>
                <a:spcPct val="150000"/>
              </a:lnSpc>
            </a:pPr>
            <a:endParaRPr lang="en-US" sz="2400" dirty="0">
              <a:latin typeface="Times New Roman" pitchFamily="18" charset="0"/>
              <a:cs typeface="Times New Roman" pitchFamily="18" charset="0"/>
            </a:endParaRPr>
          </a:p>
          <a:p>
            <a:pPr algn="just">
              <a:lnSpc>
                <a:spcPct val="150000"/>
              </a:lnSpc>
            </a:pPr>
            <a:endParaRPr lang="en-US" sz="24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81795153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457200"/>
          </a:xfrm>
        </p:spPr>
        <p:txBody>
          <a:bodyPr>
            <a:noAutofit/>
          </a:bodyPr>
          <a:lstStyle/>
          <a:p>
            <a:r>
              <a:rPr lang="en-US" sz="2800" b="1" dirty="0" err="1">
                <a:solidFill>
                  <a:srgbClr val="FF0000"/>
                </a:solidFill>
                <a:latin typeface="Segoe Print" pitchFamily="2" charset="0"/>
              </a:rPr>
              <a:t>Cont</a:t>
            </a:r>
            <a:r>
              <a:rPr lang="en-US" sz="2800" b="1" dirty="0">
                <a:solidFill>
                  <a:srgbClr val="FF0000"/>
                </a:solidFill>
                <a:latin typeface="Segoe Print" pitchFamily="2" charset="0"/>
              </a:rPr>
              <a:t>…</a:t>
            </a:r>
            <a:endParaRPr lang="en-US" sz="2800" dirty="0"/>
          </a:p>
        </p:txBody>
      </p:sp>
      <p:sp>
        <p:nvSpPr>
          <p:cNvPr id="4" name="Date Placeholder 3"/>
          <p:cNvSpPr>
            <a:spLocks noGrp="1"/>
          </p:cNvSpPr>
          <p:nvPr>
            <p:ph type="dt" sz="half" idx="10"/>
          </p:nvPr>
        </p:nvSpPr>
        <p:spPr/>
        <p:txBody>
          <a:bodyPr/>
          <a:lstStyle/>
          <a:p>
            <a:fld id="{3996EFC7-3847-47EB-A2EB-80659293DDBC}" type="datetime1">
              <a:rPr lang="en-US" smtClean="0"/>
              <a:t>29-Jun-19</a:t>
            </a:fld>
            <a:endParaRPr lang="en-US"/>
          </a:p>
        </p:txBody>
      </p:sp>
      <p:sp>
        <p:nvSpPr>
          <p:cNvPr id="5" name="Footer Placeholder 4"/>
          <p:cNvSpPr>
            <a:spLocks noGrp="1"/>
          </p:cNvSpPr>
          <p:nvPr>
            <p:ph type="ftr" sz="quarter" idx="11"/>
          </p:nvPr>
        </p:nvSpPr>
        <p:spPr/>
        <p:txBody>
          <a:bodyPr/>
          <a:lstStyle/>
          <a:p>
            <a:r>
              <a:rPr lang="en-US" smtClean="0"/>
              <a:t>Envt Ch 4-6</a:t>
            </a:r>
            <a:endParaRPr lang="en-US"/>
          </a:p>
        </p:txBody>
      </p:sp>
      <p:sp>
        <p:nvSpPr>
          <p:cNvPr id="6" name="Slide Number Placeholder 5"/>
          <p:cNvSpPr>
            <a:spLocks noGrp="1"/>
          </p:cNvSpPr>
          <p:nvPr>
            <p:ph type="sldNum" sz="quarter" idx="12"/>
          </p:nvPr>
        </p:nvSpPr>
        <p:spPr/>
        <p:txBody>
          <a:bodyPr/>
          <a:lstStyle/>
          <a:p>
            <a:fld id="{09CA2E6E-5AFB-46F8-A351-B3A68AE108F1}" type="slidenum">
              <a:rPr lang="en-US" smtClean="0"/>
              <a:t>30</a:t>
            </a:fld>
            <a:endParaRPr lang="en-US"/>
          </a:p>
        </p:txBody>
      </p:sp>
      <p:sp>
        <p:nvSpPr>
          <p:cNvPr id="3" name="Content Placeholder 2"/>
          <p:cNvSpPr>
            <a:spLocks noGrp="1"/>
          </p:cNvSpPr>
          <p:nvPr>
            <p:ph sz="quarter" idx="1"/>
          </p:nvPr>
        </p:nvSpPr>
        <p:spPr>
          <a:xfrm>
            <a:off x="228600" y="609600"/>
            <a:ext cx="8686800" cy="6096000"/>
          </a:xfrm>
        </p:spPr>
        <p:txBody>
          <a:bodyPr>
            <a:normAutofit/>
          </a:bodyPr>
          <a:lstStyle/>
          <a:p>
            <a:pPr algn="just">
              <a:lnSpc>
                <a:spcPct val="150000"/>
              </a:lnSpc>
            </a:pPr>
            <a:r>
              <a:rPr lang="en-US" sz="2400" dirty="0">
                <a:latin typeface="Times New Roman" pitchFamily="18" charset="0"/>
                <a:cs typeface="Times New Roman" pitchFamily="18" charset="0"/>
              </a:rPr>
              <a:t>In many cases, the exchange of anions </a:t>
            </a:r>
            <a:r>
              <a:rPr lang="en-US" sz="2400" dirty="0" smtClean="0">
                <a:latin typeface="Times New Roman" pitchFamily="18" charset="0"/>
                <a:cs typeface="Times New Roman" pitchFamily="18" charset="0"/>
              </a:rPr>
              <a:t>does  </a:t>
            </a:r>
            <a:r>
              <a:rPr lang="en-US" sz="2400" dirty="0">
                <a:latin typeface="Times New Roman" pitchFamily="18" charset="0"/>
                <a:cs typeface="Times New Roman" pitchFamily="18" charset="0"/>
              </a:rPr>
              <a:t>not  involve  a  simple  ion-exchange  process. </a:t>
            </a:r>
            <a:endParaRPr lang="en-US" sz="2400" dirty="0" smtClean="0">
              <a:latin typeface="Times New Roman" pitchFamily="18" charset="0"/>
              <a:cs typeface="Times New Roman" pitchFamily="18" charset="0"/>
            </a:endParaRPr>
          </a:p>
          <a:p>
            <a:pPr algn="just">
              <a:lnSpc>
                <a:spcPct val="150000"/>
              </a:lnSpc>
            </a:pPr>
            <a:r>
              <a:rPr lang="en-US" sz="2400" dirty="0" smtClean="0">
                <a:latin typeface="Times New Roman" pitchFamily="18" charset="0"/>
                <a:cs typeface="Times New Roman" pitchFamily="18" charset="0"/>
              </a:rPr>
              <a:t>This  </a:t>
            </a:r>
            <a:r>
              <a:rPr lang="en-US" sz="2400" dirty="0">
                <a:latin typeface="Times New Roman" pitchFamily="18" charset="0"/>
                <a:cs typeface="Times New Roman" pitchFamily="18" charset="0"/>
              </a:rPr>
              <a:t>is  true  of  the  strong  retention  of </a:t>
            </a:r>
            <a:r>
              <a:rPr lang="en-US" sz="2400" dirty="0" smtClean="0">
                <a:latin typeface="Times New Roman" pitchFamily="18" charset="0"/>
                <a:cs typeface="Times New Roman" pitchFamily="18" charset="0"/>
              </a:rPr>
              <a:t>orthophosphate </a:t>
            </a:r>
            <a:r>
              <a:rPr lang="en-US" sz="2400" dirty="0">
                <a:latin typeface="Times New Roman" pitchFamily="18" charset="0"/>
                <a:cs typeface="Times New Roman" pitchFamily="18" charset="0"/>
              </a:rPr>
              <a:t>species by soil. </a:t>
            </a:r>
            <a:endParaRPr lang="en-US" sz="2400" dirty="0" smtClean="0">
              <a:latin typeface="Times New Roman" pitchFamily="18" charset="0"/>
              <a:cs typeface="Times New Roman" pitchFamily="18" charset="0"/>
            </a:endParaRPr>
          </a:p>
          <a:p>
            <a:pPr algn="just">
              <a:lnSpc>
                <a:spcPct val="150000"/>
              </a:lnSpc>
            </a:pPr>
            <a:r>
              <a:rPr lang="en-US" sz="2400" dirty="0" smtClean="0">
                <a:latin typeface="Times New Roman" pitchFamily="18" charset="0"/>
                <a:cs typeface="Times New Roman" pitchFamily="18" charset="0"/>
              </a:rPr>
              <a:t>At </a:t>
            </a:r>
            <a:r>
              <a:rPr lang="en-US" sz="2400" dirty="0">
                <a:latin typeface="Times New Roman" pitchFamily="18" charset="0"/>
                <a:cs typeface="Times New Roman" pitchFamily="18" charset="0"/>
              </a:rPr>
              <a:t>the other </a:t>
            </a:r>
            <a:r>
              <a:rPr lang="en-US" sz="2400" dirty="0" smtClean="0">
                <a:latin typeface="Times New Roman" pitchFamily="18" charset="0"/>
                <a:cs typeface="Times New Roman" pitchFamily="18" charset="0"/>
              </a:rPr>
              <a:t>end, </a:t>
            </a:r>
            <a:r>
              <a:rPr lang="en-US" sz="2400" dirty="0">
                <a:latin typeface="Times New Roman" pitchFamily="18" charset="0"/>
                <a:cs typeface="Times New Roman" pitchFamily="18" charset="0"/>
              </a:rPr>
              <a:t>nitrate ion is very weakly retained </a:t>
            </a:r>
            <a:r>
              <a:rPr lang="en-US" sz="2400" dirty="0" smtClean="0">
                <a:latin typeface="Times New Roman" pitchFamily="18" charset="0"/>
                <a:cs typeface="Times New Roman" pitchFamily="18" charset="0"/>
              </a:rPr>
              <a:t>by  </a:t>
            </a:r>
            <a:r>
              <a:rPr lang="en-US" sz="2400" dirty="0">
                <a:latin typeface="Times New Roman" pitchFamily="18" charset="0"/>
                <a:cs typeface="Times New Roman" pitchFamily="18" charset="0"/>
              </a:rPr>
              <a:t>the  soil.  </a:t>
            </a:r>
            <a:endParaRPr lang="en-US" sz="2400" dirty="0" smtClean="0">
              <a:latin typeface="Times New Roman" pitchFamily="18" charset="0"/>
              <a:cs typeface="Times New Roman" pitchFamily="18" charset="0"/>
            </a:endParaRPr>
          </a:p>
          <a:p>
            <a:pPr algn="just">
              <a:lnSpc>
                <a:spcPct val="150000"/>
              </a:lnSpc>
            </a:pPr>
            <a:r>
              <a:rPr lang="en-US" sz="2400" dirty="0" smtClean="0">
                <a:latin typeface="Times New Roman" pitchFamily="18" charset="0"/>
                <a:cs typeface="Times New Roman" pitchFamily="18" charset="0"/>
              </a:rPr>
              <a:t>Anion  </a:t>
            </a:r>
            <a:r>
              <a:rPr lang="en-US" sz="2400" dirty="0">
                <a:latin typeface="Times New Roman" pitchFamily="18" charset="0"/>
                <a:cs typeface="Times New Roman" pitchFamily="18" charset="0"/>
              </a:rPr>
              <a:t>exchange  may  be </a:t>
            </a:r>
            <a:r>
              <a:rPr lang="en-US" sz="2400" dirty="0" smtClean="0">
                <a:latin typeface="Times New Roman" pitchFamily="18" charset="0"/>
                <a:cs typeface="Times New Roman" pitchFamily="18" charset="0"/>
              </a:rPr>
              <a:t>occurring  </a:t>
            </a:r>
            <a:r>
              <a:rPr lang="en-US" sz="2400" dirty="0">
                <a:latin typeface="Times New Roman" pitchFamily="18" charset="0"/>
                <a:cs typeface="Times New Roman" pitchFamily="18" charset="0"/>
              </a:rPr>
              <a:t>at  the  surfaces  of  oxides  in  the </a:t>
            </a:r>
            <a:r>
              <a:rPr lang="en-US" sz="2400" dirty="0" smtClean="0">
                <a:latin typeface="Times New Roman" pitchFamily="18" charset="0"/>
                <a:cs typeface="Times New Roman" pitchFamily="18" charset="0"/>
              </a:rPr>
              <a:t>mineral </a:t>
            </a:r>
            <a:r>
              <a:rPr lang="en-US" sz="2400" dirty="0">
                <a:latin typeface="Times New Roman" pitchFamily="18" charset="0"/>
                <a:cs typeface="Times New Roman" pitchFamily="18" charset="0"/>
              </a:rPr>
              <a:t>portion of </a:t>
            </a:r>
            <a:r>
              <a:rPr lang="en-US" sz="2400" dirty="0" smtClean="0">
                <a:latin typeface="Times New Roman" pitchFamily="18" charset="0"/>
                <a:cs typeface="Times New Roman" pitchFamily="18" charset="0"/>
              </a:rPr>
              <a:t>soil.</a:t>
            </a:r>
          </a:p>
          <a:p>
            <a:pPr algn="just">
              <a:lnSpc>
                <a:spcPct val="150000"/>
              </a:lnSpc>
            </a:pPr>
            <a:r>
              <a:rPr lang="en-US" sz="2400" dirty="0">
                <a:latin typeface="Times New Roman" pitchFamily="18" charset="0"/>
                <a:cs typeface="Times New Roman" pitchFamily="18" charset="0"/>
              </a:rPr>
              <a:t>At low pH, a metal oxide surface may have a net positive charge enabling it to hold anions, such </a:t>
            </a:r>
            <a:r>
              <a:rPr lang="en-US" sz="2400" dirty="0" smtClean="0">
                <a:latin typeface="Times New Roman" pitchFamily="18" charset="0"/>
                <a:cs typeface="Times New Roman" pitchFamily="18" charset="0"/>
              </a:rPr>
              <a:t>as </a:t>
            </a:r>
            <a:r>
              <a:rPr lang="en-US" sz="2400" dirty="0">
                <a:latin typeface="Times New Roman" pitchFamily="18" charset="0"/>
                <a:cs typeface="Times New Roman" pitchFamily="18" charset="0"/>
              </a:rPr>
              <a:t>chloride, by electrostatic attraction as shown below where M represents a metal:</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5867400"/>
            <a:ext cx="1114425"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924306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381000"/>
          </a:xfrm>
        </p:spPr>
        <p:txBody>
          <a:bodyPr>
            <a:noAutofit/>
          </a:bodyPr>
          <a:lstStyle/>
          <a:p>
            <a:r>
              <a:rPr lang="en-US" sz="2800" b="1" dirty="0" err="1">
                <a:solidFill>
                  <a:srgbClr val="FF0000"/>
                </a:solidFill>
                <a:latin typeface="Segoe Print" pitchFamily="2" charset="0"/>
              </a:rPr>
              <a:t>Cont</a:t>
            </a:r>
            <a:r>
              <a:rPr lang="en-US" sz="2800" b="1" dirty="0">
                <a:solidFill>
                  <a:srgbClr val="FF0000"/>
                </a:solidFill>
                <a:latin typeface="Segoe Print" pitchFamily="2" charset="0"/>
              </a:rPr>
              <a:t>…</a:t>
            </a:r>
            <a:endParaRPr lang="en-US" sz="2800" dirty="0"/>
          </a:p>
        </p:txBody>
      </p:sp>
      <p:sp>
        <p:nvSpPr>
          <p:cNvPr id="4" name="Date Placeholder 3"/>
          <p:cNvSpPr>
            <a:spLocks noGrp="1"/>
          </p:cNvSpPr>
          <p:nvPr>
            <p:ph type="dt" sz="half" idx="10"/>
          </p:nvPr>
        </p:nvSpPr>
        <p:spPr/>
        <p:txBody>
          <a:bodyPr/>
          <a:lstStyle/>
          <a:p>
            <a:fld id="{610A2BEC-9C59-4D8D-A931-FB7B2FBA03FB}" type="datetime1">
              <a:rPr lang="en-US" smtClean="0"/>
              <a:t>29-Jun-19</a:t>
            </a:fld>
            <a:endParaRPr lang="en-US"/>
          </a:p>
        </p:txBody>
      </p:sp>
      <p:sp>
        <p:nvSpPr>
          <p:cNvPr id="5" name="Footer Placeholder 4"/>
          <p:cNvSpPr>
            <a:spLocks noGrp="1"/>
          </p:cNvSpPr>
          <p:nvPr>
            <p:ph type="ftr" sz="quarter" idx="11"/>
          </p:nvPr>
        </p:nvSpPr>
        <p:spPr/>
        <p:txBody>
          <a:bodyPr/>
          <a:lstStyle/>
          <a:p>
            <a:r>
              <a:rPr lang="en-US" smtClean="0"/>
              <a:t>Envt Ch 4-6</a:t>
            </a:r>
            <a:endParaRPr lang="en-US"/>
          </a:p>
        </p:txBody>
      </p:sp>
      <p:sp>
        <p:nvSpPr>
          <p:cNvPr id="6" name="Slide Number Placeholder 5"/>
          <p:cNvSpPr>
            <a:spLocks noGrp="1"/>
          </p:cNvSpPr>
          <p:nvPr>
            <p:ph type="sldNum" sz="quarter" idx="12"/>
          </p:nvPr>
        </p:nvSpPr>
        <p:spPr/>
        <p:txBody>
          <a:bodyPr/>
          <a:lstStyle/>
          <a:p>
            <a:fld id="{09CA2E6E-5AFB-46F8-A351-B3A68AE108F1}" type="slidenum">
              <a:rPr lang="en-US" smtClean="0"/>
              <a:t>31</a:t>
            </a:fld>
            <a:endParaRPr lang="en-US"/>
          </a:p>
        </p:txBody>
      </p:sp>
      <p:sp>
        <p:nvSpPr>
          <p:cNvPr id="3" name="Content Placeholder 2"/>
          <p:cNvSpPr>
            <a:spLocks noGrp="1"/>
          </p:cNvSpPr>
          <p:nvPr>
            <p:ph sz="quarter" idx="1"/>
          </p:nvPr>
        </p:nvSpPr>
        <p:spPr>
          <a:xfrm>
            <a:off x="152400" y="533400"/>
            <a:ext cx="8763000" cy="6172200"/>
          </a:xfrm>
        </p:spPr>
        <p:txBody>
          <a:bodyPr>
            <a:normAutofit/>
          </a:bodyPr>
          <a:lstStyle/>
          <a:p>
            <a:pPr algn="just">
              <a:lnSpc>
                <a:spcPct val="150000"/>
              </a:lnSpc>
            </a:pPr>
            <a:r>
              <a:rPr lang="en-US" sz="2400" dirty="0">
                <a:latin typeface="Times New Roman" pitchFamily="18" charset="0"/>
                <a:cs typeface="Times New Roman" pitchFamily="18" charset="0"/>
              </a:rPr>
              <a:t>At higher pH values, the metal oxide surface has a net negative charge due to the formation of </a:t>
            </a:r>
            <a:r>
              <a:rPr lang="en-US" sz="2400" dirty="0" smtClean="0">
                <a:latin typeface="Times New Roman" pitchFamily="18" charset="0"/>
                <a:cs typeface="Times New Roman" pitchFamily="18" charset="0"/>
              </a:rPr>
              <a:t>OH</a:t>
            </a:r>
            <a:r>
              <a:rPr lang="pt-BR" sz="2400" baseline="30000"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ion on the surface caused by loss of </a:t>
            </a:r>
            <a:r>
              <a:rPr lang="en-US" sz="2400" dirty="0" smtClean="0">
                <a:latin typeface="Times New Roman" pitchFamily="18" charset="0"/>
                <a:cs typeface="Times New Roman" pitchFamily="18" charset="0"/>
              </a:rPr>
              <a:t>H</a:t>
            </a:r>
            <a:r>
              <a:rPr lang="pt-BR" sz="2400" baseline="30000" dirty="0">
                <a:latin typeface="Times New Roman" pitchFamily="18" charset="0"/>
                <a:cs typeface="Times New Roman" pitchFamily="18" charset="0"/>
              </a:rPr>
              <a:t> </a:t>
            </a:r>
            <a:r>
              <a:rPr lang="pt-BR" sz="2400" baseline="300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from </a:t>
            </a:r>
            <a:r>
              <a:rPr lang="en-US" sz="2400" dirty="0">
                <a:latin typeface="Times New Roman" pitchFamily="18" charset="0"/>
                <a:cs typeface="Times New Roman" pitchFamily="18" charset="0"/>
              </a:rPr>
              <a:t>the water molecules bound to the surface</a:t>
            </a:r>
            <a:r>
              <a:rPr lang="en-US" sz="2400" dirty="0" smtClean="0">
                <a:latin typeface="Times New Roman" pitchFamily="18" charset="0"/>
                <a:cs typeface="Times New Roman" pitchFamily="18" charset="0"/>
              </a:rPr>
              <a:t>:</a:t>
            </a:r>
          </a:p>
          <a:p>
            <a:pPr algn="just">
              <a:lnSpc>
                <a:spcPct val="150000"/>
              </a:lnSpc>
            </a:pPr>
            <a:endParaRPr lang="en-US" sz="2400" dirty="0">
              <a:latin typeface="Times New Roman" pitchFamily="18" charset="0"/>
              <a:cs typeface="Times New Roman" pitchFamily="18" charset="0"/>
            </a:endParaRPr>
          </a:p>
          <a:p>
            <a:pPr algn="just">
              <a:lnSpc>
                <a:spcPct val="150000"/>
              </a:lnSpc>
            </a:pPr>
            <a:r>
              <a:rPr lang="en-US" sz="2400" dirty="0" smtClean="0">
                <a:latin typeface="Times New Roman" pitchFamily="18" charset="0"/>
                <a:cs typeface="Times New Roman" pitchFamily="18" charset="0"/>
              </a:rPr>
              <a:t>In </a:t>
            </a:r>
            <a:r>
              <a:rPr lang="en-US" sz="2400" dirty="0">
                <a:latin typeface="Times New Roman" pitchFamily="18" charset="0"/>
                <a:cs typeface="Times New Roman" pitchFamily="18" charset="0"/>
              </a:rPr>
              <a:t>such cases, it is possible for anions such as </a:t>
            </a:r>
            <a:r>
              <a:rPr lang="en-US" sz="2400" dirty="0" smtClean="0">
                <a:latin typeface="Times New Roman" pitchFamily="18" charset="0"/>
                <a:cs typeface="Times New Roman" pitchFamily="18" charset="0"/>
              </a:rPr>
              <a:t>HPO</a:t>
            </a:r>
            <a:r>
              <a:rPr lang="en-US" sz="2400" baseline="-25000" dirty="0" smtClean="0">
                <a:latin typeface="Times New Roman" pitchFamily="18" charset="0"/>
                <a:cs typeface="Times New Roman" pitchFamily="18" charset="0"/>
              </a:rPr>
              <a:t>4</a:t>
            </a:r>
            <a:r>
              <a:rPr lang="pt-BR" sz="2400" baseline="30000" dirty="0" smtClean="0">
                <a:latin typeface="Times New Roman" pitchFamily="18" charset="0"/>
                <a:cs typeface="Times New Roman" pitchFamily="18" charset="0"/>
              </a:rPr>
              <a:t> 2− </a:t>
            </a:r>
            <a:r>
              <a:rPr lang="en-US" sz="2400" dirty="0" smtClean="0">
                <a:latin typeface="Times New Roman" pitchFamily="18" charset="0"/>
                <a:cs typeface="Times New Roman" pitchFamily="18" charset="0"/>
              </a:rPr>
              <a:t>to </a:t>
            </a:r>
            <a:r>
              <a:rPr lang="en-US" sz="2400" dirty="0">
                <a:latin typeface="Times New Roman" pitchFamily="18" charset="0"/>
                <a:cs typeface="Times New Roman" pitchFamily="18" charset="0"/>
              </a:rPr>
              <a:t>displace hydroxide ion and bond directly </a:t>
            </a:r>
            <a:r>
              <a:rPr lang="en-US" sz="2400" dirty="0" smtClean="0">
                <a:latin typeface="Times New Roman" pitchFamily="18" charset="0"/>
                <a:cs typeface="Times New Roman" pitchFamily="18" charset="0"/>
              </a:rPr>
              <a:t>to </a:t>
            </a:r>
            <a:r>
              <a:rPr lang="en-US" sz="2400" dirty="0">
                <a:latin typeface="Times New Roman" pitchFamily="18" charset="0"/>
                <a:cs typeface="Times New Roman" pitchFamily="18" charset="0"/>
              </a:rPr>
              <a:t>the oxide surface:</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67966" y="2340552"/>
            <a:ext cx="1076325" cy="552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68236" y="4343400"/>
            <a:ext cx="4314825" cy="628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0816741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457200"/>
          </a:xfrm>
        </p:spPr>
        <p:txBody>
          <a:bodyPr>
            <a:noAutofit/>
          </a:bodyPr>
          <a:lstStyle/>
          <a:p>
            <a:r>
              <a:rPr lang="en-US" sz="2800" b="1" dirty="0" smtClean="0">
                <a:solidFill>
                  <a:srgbClr val="FF0000"/>
                </a:solidFill>
                <a:latin typeface="Segoe Print" pitchFamily="2" charset="0"/>
              </a:rPr>
              <a:t>4.5. Wastes and Pollutants In Soil</a:t>
            </a:r>
            <a:endParaRPr lang="en-US" sz="2800" b="1" dirty="0">
              <a:solidFill>
                <a:srgbClr val="FF0000"/>
              </a:solidFill>
              <a:latin typeface="Segoe Print" pitchFamily="2" charset="0"/>
            </a:endParaRPr>
          </a:p>
        </p:txBody>
      </p:sp>
      <p:sp>
        <p:nvSpPr>
          <p:cNvPr id="4" name="Date Placeholder 3"/>
          <p:cNvSpPr>
            <a:spLocks noGrp="1"/>
          </p:cNvSpPr>
          <p:nvPr>
            <p:ph type="dt" sz="half" idx="10"/>
          </p:nvPr>
        </p:nvSpPr>
        <p:spPr/>
        <p:txBody>
          <a:bodyPr/>
          <a:lstStyle/>
          <a:p>
            <a:fld id="{52FC631C-F963-4B25-9374-066A0971754D}" type="datetime1">
              <a:rPr lang="en-US" smtClean="0"/>
              <a:t>29-Jun-19</a:t>
            </a:fld>
            <a:endParaRPr lang="en-US" dirty="0"/>
          </a:p>
        </p:txBody>
      </p:sp>
      <p:sp>
        <p:nvSpPr>
          <p:cNvPr id="5" name="Footer Placeholder 4"/>
          <p:cNvSpPr>
            <a:spLocks noGrp="1"/>
          </p:cNvSpPr>
          <p:nvPr>
            <p:ph type="ftr" sz="quarter" idx="11"/>
          </p:nvPr>
        </p:nvSpPr>
        <p:spPr/>
        <p:txBody>
          <a:bodyPr/>
          <a:lstStyle/>
          <a:p>
            <a:r>
              <a:rPr lang="en-US" smtClean="0"/>
              <a:t>Envt Ch 4-6</a:t>
            </a:r>
            <a:endParaRPr lang="en-US"/>
          </a:p>
        </p:txBody>
      </p:sp>
      <p:sp>
        <p:nvSpPr>
          <p:cNvPr id="6" name="Slide Number Placeholder 5"/>
          <p:cNvSpPr>
            <a:spLocks noGrp="1"/>
          </p:cNvSpPr>
          <p:nvPr>
            <p:ph type="sldNum" sz="quarter" idx="12"/>
          </p:nvPr>
        </p:nvSpPr>
        <p:spPr/>
        <p:txBody>
          <a:bodyPr/>
          <a:lstStyle/>
          <a:p>
            <a:fld id="{09CA2E6E-5AFB-46F8-A351-B3A68AE108F1}" type="slidenum">
              <a:rPr lang="en-US" smtClean="0"/>
              <a:t>32</a:t>
            </a:fld>
            <a:endParaRPr lang="en-US"/>
          </a:p>
        </p:txBody>
      </p:sp>
      <p:sp>
        <p:nvSpPr>
          <p:cNvPr id="3" name="Content Placeholder 2"/>
          <p:cNvSpPr>
            <a:spLocks noGrp="1"/>
          </p:cNvSpPr>
          <p:nvPr>
            <p:ph sz="quarter" idx="1"/>
          </p:nvPr>
        </p:nvSpPr>
        <p:spPr>
          <a:xfrm>
            <a:off x="152400" y="533400"/>
            <a:ext cx="8763000" cy="6172200"/>
          </a:xfrm>
        </p:spPr>
        <p:txBody>
          <a:bodyPr>
            <a:normAutofit/>
          </a:bodyPr>
          <a:lstStyle/>
          <a:p>
            <a:pPr algn="just">
              <a:lnSpc>
                <a:spcPct val="150000"/>
              </a:lnSpc>
            </a:pPr>
            <a:r>
              <a:rPr lang="en-US" sz="2400" dirty="0" smtClean="0">
                <a:latin typeface="Times New Roman" pitchFamily="18" charset="0"/>
                <a:cs typeface="Times New Roman" pitchFamily="18" charset="0"/>
              </a:rPr>
              <a:t>Fertilizers has an effect to pollute soil. </a:t>
            </a:r>
          </a:p>
          <a:p>
            <a:pPr algn="just">
              <a:lnSpc>
                <a:spcPct val="150000"/>
              </a:lnSpc>
            </a:pP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Ammonia  </a:t>
            </a:r>
            <a:r>
              <a:rPr lang="en-US" sz="2400" dirty="0">
                <a:latin typeface="Times New Roman" pitchFamily="18" charset="0"/>
                <a:cs typeface="Times New Roman" pitchFamily="18" charset="0"/>
              </a:rPr>
              <a:t>vapor  is  toxic  and  </a:t>
            </a:r>
            <a:r>
              <a:rPr lang="en-US" sz="2400" dirty="0" smtClean="0">
                <a:latin typeface="Times New Roman" pitchFamily="18" charset="0"/>
                <a:cs typeface="Times New Roman" pitchFamily="18" charset="0"/>
              </a:rPr>
              <a:t>NH</a:t>
            </a:r>
            <a:r>
              <a:rPr lang="en-US" sz="2400" baseline="-25000" dirty="0" smtClean="0">
                <a:latin typeface="Times New Roman" pitchFamily="18" charset="0"/>
                <a:cs typeface="Times New Roman" pitchFamily="18" charset="0"/>
              </a:rPr>
              <a:t>3</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is </a:t>
            </a:r>
            <a:r>
              <a:rPr lang="en-US" sz="2400" dirty="0" smtClean="0">
                <a:latin typeface="Times New Roman" pitchFamily="18" charset="0"/>
                <a:cs typeface="Times New Roman" pitchFamily="18" charset="0"/>
              </a:rPr>
              <a:t>reactive  </a:t>
            </a:r>
            <a:r>
              <a:rPr lang="en-US" sz="2400" dirty="0">
                <a:latin typeface="Times New Roman" pitchFamily="18" charset="0"/>
                <a:cs typeface="Times New Roman" pitchFamily="18" charset="0"/>
              </a:rPr>
              <a:t>with  some  substances</a:t>
            </a:r>
            <a:r>
              <a:rPr lang="en-US" sz="2400" dirty="0" smtClean="0">
                <a:latin typeface="Times New Roman" pitchFamily="18" charset="0"/>
                <a:cs typeface="Times New Roman" pitchFamily="18" charset="0"/>
              </a:rPr>
              <a:t>.</a:t>
            </a:r>
          </a:p>
          <a:p>
            <a:pPr algn="just">
              <a:lnSpc>
                <a:spcPct val="150000"/>
              </a:lnSpc>
            </a:pPr>
            <a:r>
              <a:rPr lang="en-US" sz="2400" dirty="0">
                <a:latin typeface="Times New Roman" pitchFamily="18" charset="0"/>
                <a:cs typeface="Times New Roman" pitchFamily="18" charset="0"/>
              </a:rPr>
              <a:t>The  alkali  metal  nitrates  tend  to  make  soil  alkaline,  whereas  ammonium </a:t>
            </a:r>
            <a:r>
              <a:rPr lang="en-US" sz="2400" dirty="0" smtClean="0">
                <a:latin typeface="Times New Roman" pitchFamily="18" charset="0"/>
                <a:cs typeface="Times New Roman" pitchFamily="18" charset="0"/>
              </a:rPr>
              <a:t>sulfate </a:t>
            </a:r>
            <a:r>
              <a:rPr lang="en-US" sz="2400" dirty="0">
                <a:latin typeface="Times New Roman" pitchFamily="18" charset="0"/>
                <a:cs typeface="Times New Roman" pitchFamily="18" charset="0"/>
              </a:rPr>
              <a:t>leaves an acidic residue</a:t>
            </a:r>
            <a:r>
              <a:rPr lang="en-US" sz="2400" dirty="0" smtClean="0">
                <a:latin typeface="Times New Roman" pitchFamily="18" charset="0"/>
                <a:cs typeface="Times New Roman" pitchFamily="18" charset="0"/>
              </a:rPr>
              <a:t>.</a:t>
            </a:r>
          </a:p>
          <a:p>
            <a:pPr algn="just">
              <a:lnSpc>
                <a:spcPct val="150000"/>
              </a:lnSpc>
            </a:pPr>
            <a:r>
              <a:rPr lang="en-US" sz="2400" dirty="0">
                <a:latin typeface="Times New Roman" pitchFamily="18" charset="0"/>
                <a:cs typeface="Times New Roman" pitchFamily="18" charset="0"/>
              </a:rPr>
              <a:t>Much of the sulfur dioxide emitted in the burning of sulfur-containing fuels ends up as soil sulfate. </a:t>
            </a:r>
            <a:endParaRPr lang="en-US" sz="2400" dirty="0" smtClean="0">
              <a:latin typeface="Times New Roman" pitchFamily="18" charset="0"/>
              <a:cs typeface="Times New Roman" pitchFamily="18" charset="0"/>
            </a:endParaRPr>
          </a:p>
          <a:p>
            <a:pPr algn="just">
              <a:lnSpc>
                <a:spcPct val="150000"/>
              </a:lnSpc>
            </a:pPr>
            <a:r>
              <a:rPr lang="en-US" sz="2400" dirty="0">
                <a:latin typeface="Times New Roman" pitchFamily="18" charset="0"/>
                <a:cs typeface="Times New Roman" pitchFamily="18" charset="0"/>
              </a:rPr>
              <a:t>Atmospheric nitrogen oxides are converted to nitrates in the atmosphere, and  the nitrates eventually are deposited on soil.</a:t>
            </a:r>
          </a:p>
          <a:p>
            <a:pPr algn="just">
              <a:lnSpc>
                <a:spcPct val="150000"/>
              </a:lnSpc>
            </a:pPr>
            <a:endParaRPr lang="en-US" sz="2400" dirty="0">
              <a:latin typeface="Times New Roman" pitchFamily="18" charset="0"/>
              <a:cs typeface="Times New Roman" pitchFamily="18" charset="0"/>
            </a:endParaRPr>
          </a:p>
          <a:p>
            <a:pPr algn="just">
              <a:lnSpc>
                <a:spcPct val="150000"/>
              </a:lnSpc>
            </a:pPr>
            <a:endParaRPr lang="en-US" sz="2400" dirty="0" smtClean="0">
              <a:latin typeface="Times New Roman" pitchFamily="18" charset="0"/>
              <a:cs typeface="Times New Roman" pitchFamily="18" charset="0"/>
            </a:endParaRPr>
          </a:p>
          <a:p>
            <a:pPr algn="just">
              <a:lnSpc>
                <a:spcPct val="150000"/>
              </a:lnSpc>
            </a:pPr>
            <a:endParaRPr lang="en-US" sz="2400" dirty="0" smtClean="0">
              <a:latin typeface="Times New Roman" pitchFamily="18" charset="0"/>
              <a:cs typeface="Times New Roman" pitchFamily="18" charset="0"/>
            </a:endParaRPr>
          </a:p>
          <a:p>
            <a:pPr marL="0" indent="0" algn="just">
              <a:lnSpc>
                <a:spcPct val="150000"/>
              </a:lnSpc>
              <a:buNone/>
            </a:pPr>
            <a:endParaRPr lang="en-US" sz="2400" dirty="0" smtClean="0">
              <a:latin typeface="Times New Roman" pitchFamily="18" charset="0"/>
              <a:cs typeface="Times New Roman" pitchFamily="18" charset="0"/>
            </a:endParaRPr>
          </a:p>
          <a:p>
            <a:pPr marL="0" indent="0" algn="just">
              <a:lnSpc>
                <a:spcPct val="150000"/>
              </a:lnSpc>
              <a:buNone/>
            </a:pPr>
            <a:endParaRPr lang="en-US" sz="2400" dirty="0" smtClean="0">
              <a:latin typeface="Times New Roman" pitchFamily="18" charset="0"/>
              <a:cs typeface="Times New Roman" pitchFamily="18" charset="0"/>
            </a:endParaRPr>
          </a:p>
          <a:p>
            <a:pPr algn="just">
              <a:lnSpc>
                <a:spcPct val="150000"/>
              </a:lnSpc>
            </a:pP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221719535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457200"/>
          </a:xfrm>
        </p:spPr>
        <p:txBody>
          <a:bodyPr>
            <a:noAutofit/>
          </a:bodyPr>
          <a:lstStyle/>
          <a:p>
            <a:r>
              <a:rPr lang="en-US" sz="2800" b="1" dirty="0" err="1">
                <a:solidFill>
                  <a:srgbClr val="FF0000"/>
                </a:solidFill>
                <a:latin typeface="Segoe Print" pitchFamily="2" charset="0"/>
              </a:rPr>
              <a:t>Cont</a:t>
            </a:r>
            <a:r>
              <a:rPr lang="en-US" sz="2800" b="1" dirty="0">
                <a:solidFill>
                  <a:srgbClr val="FF0000"/>
                </a:solidFill>
                <a:latin typeface="Segoe Print" pitchFamily="2" charset="0"/>
              </a:rPr>
              <a:t>…</a:t>
            </a:r>
            <a:endParaRPr lang="en-US" sz="2800" dirty="0"/>
          </a:p>
        </p:txBody>
      </p:sp>
      <p:sp>
        <p:nvSpPr>
          <p:cNvPr id="4" name="Date Placeholder 3"/>
          <p:cNvSpPr>
            <a:spLocks noGrp="1"/>
          </p:cNvSpPr>
          <p:nvPr>
            <p:ph type="dt" sz="half" idx="10"/>
          </p:nvPr>
        </p:nvSpPr>
        <p:spPr/>
        <p:txBody>
          <a:bodyPr/>
          <a:lstStyle/>
          <a:p>
            <a:fld id="{3E999B20-7CAE-4EDD-9080-41DD9BAE0A13}" type="datetime1">
              <a:rPr lang="en-US" smtClean="0"/>
              <a:t>29-Jun-19</a:t>
            </a:fld>
            <a:endParaRPr lang="en-US"/>
          </a:p>
        </p:txBody>
      </p:sp>
      <p:sp>
        <p:nvSpPr>
          <p:cNvPr id="5" name="Footer Placeholder 4"/>
          <p:cNvSpPr>
            <a:spLocks noGrp="1"/>
          </p:cNvSpPr>
          <p:nvPr>
            <p:ph type="ftr" sz="quarter" idx="11"/>
          </p:nvPr>
        </p:nvSpPr>
        <p:spPr/>
        <p:txBody>
          <a:bodyPr/>
          <a:lstStyle/>
          <a:p>
            <a:r>
              <a:rPr lang="en-US" smtClean="0"/>
              <a:t>Envt Ch 4-6</a:t>
            </a:r>
            <a:endParaRPr lang="en-US"/>
          </a:p>
        </p:txBody>
      </p:sp>
      <p:sp>
        <p:nvSpPr>
          <p:cNvPr id="6" name="Slide Number Placeholder 5"/>
          <p:cNvSpPr>
            <a:spLocks noGrp="1"/>
          </p:cNvSpPr>
          <p:nvPr>
            <p:ph type="sldNum" sz="quarter" idx="12"/>
          </p:nvPr>
        </p:nvSpPr>
        <p:spPr/>
        <p:txBody>
          <a:bodyPr/>
          <a:lstStyle/>
          <a:p>
            <a:fld id="{09CA2E6E-5AFB-46F8-A351-B3A68AE108F1}" type="slidenum">
              <a:rPr lang="en-US" smtClean="0"/>
              <a:t>33</a:t>
            </a:fld>
            <a:endParaRPr lang="en-US"/>
          </a:p>
        </p:txBody>
      </p:sp>
      <p:sp>
        <p:nvSpPr>
          <p:cNvPr id="3" name="Content Placeholder 2"/>
          <p:cNvSpPr>
            <a:spLocks noGrp="1"/>
          </p:cNvSpPr>
          <p:nvPr>
            <p:ph sz="quarter" idx="1"/>
          </p:nvPr>
        </p:nvSpPr>
        <p:spPr>
          <a:xfrm>
            <a:off x="228600" y="609600"/>
            <a:ext cx="8686800" cy="6096000"/>
          </a:xfrm>
        </p:spPr>
        <p:txBody>
          <a:bodyPr>
            <a:normAutofit/>
          </a:bodyPr>
          <a:lstStyle/>
          <a:p>
            <a:pPr algn="just">
              <a:lnSpc>
                <a:spcPct val="150000"/>
              </a:lnSpc>
            </a:pPr>
            <a:r>
              <a:rPr lang="en-US" sz="2400" dirty="0" smtClean="0">
                <a:latin typeface="Times New Roman" pitchFamily="18" charset="0"/>
                <a:cs typeface="Times New Roman" pitchFamily="18" charset="0"/>
              </a:rPr>
              <a:t>Soil </a:t>
            </a:r>
            <a:r>
              <a:rPr lang="en-US" sz="2400" dirty="0">
                <a:latin typeface="Times New Roman" pitchFamily="18" charset="0"/>
                <a:cs typeface="Times New Roman" pitchFamily="18" charset="0"/>
              </a:rPr>
              <a:t>sorbs NO and </a:t>
            </a:r>
            <a:r>
              <a:rPr lang="en-US" sz="2400" dirty="0" smtClean="0">
                <a:latin typeface="Times New Roman" pitchFamily="18" charset="0"/>
                <a:cs typeface="Times New Roman" pitchFamily="18" charset="0"/>
              </a:rPr>
              <a:t>NO</a:t>
            </a:r>
            <a:r>
              <a:rPr lang="en-US" sz="2400" baseline="-25000" dirty="0" smtClean="0">
                <a:latin typeface="Times New Roman" pitchFamily="18" charset="0"/>
                <a:cs typeface="Times New Roman" pitchFamily="18" charset="0"/>
              </a:rPr>
              <a:t>2</a:t>
            </a:r>
            <a:r>
              <a:rPr lang="en-US" sz="2400" dirty="0">
                <a:latin typeface="Times New Roman" pitchFamily="18" charset="0"/>
                <a:cs typeface="Times New Roman" pitchFamily="18" charset="0"/>
              </a:rPr>
              <a:t>, and these gases are oxidized to nitrate in the soil. </a:t>
            </a:r>
            <a:endParaRPr lang="en-US" sz="2400" dirty="0" smtClean="0">
              <a:latin typeface="Times New Roman" pitchFamily="18" charset="0"/>
              <a:cs typeface="Times New Roman" pitchFamily="18" charset="0"/>
            </a:endParaRPr>
          </a:p>
          <a:p>
            <a:pPr algn="just">
              <a:lnSpc>
                <a:spcPct val="150000"/>
              </a:lnSpc>
            </a:pPr>
            <a:r>
              <a:rPr lang="en-US" sz="2400" dirty="0" smtClean="0">
                <a:latin typeface="Times New Roman" pitchFamily="18" charset="0"/>
                <a:cs typeface="Times New Roman" pitchFamily="18" charset="0"/>
              </a:rPr>
              <a:t>Carbon </a:t>
            </a:r>
            <a:r>
              <a:rPr lang="en-US" sz="2400" dirty="0">
                <a:latin typeface="Times New Roman" pitchFamily="18" charset="0"/>
                <a:cs typeface="Times New Roman" pitchFamily="18" charset="0"/>
              </a:rPr>
              <a:t>monoxide is converted to </a:t>
            </a:r>
            <a:r>
              <a:rPr lang="en-US" sz="2400" dirty="0" smtClean="0">
                <a:latin typeface="Times New Roman" pitchFamily="18" charset="0"/>
                <a:cs typeface="Times New Roman" pitchFamily="18" charset="0"/>
              </a:rPr>
              <a:t>CO</a:t>
            </a:r>
            <a:r>
              <a:rPr lang="en-US" sz="2400" baseline="-25000" dirty="0">
                <a:latin typeface="Times New Roman" pitchFamily="18" charset="0"/>
                <a:cs typeface="Times New Roman" pitchFamily="18" charset="0"/>
              </a:rPr>
              <a:t>2</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and </a:t>
            </a:r>
            <a:r>
              <a:rPr lang="en-US" sz="2400" dirty="0" smtClean="0">
                <a:latin typeface="Times New Roman" pitchFamily="18" charset="0"/>
                <a:cs typeface="Times New Roman" pitchFamily="18" charset="0"/>
              </a:rPr>
              <a:t>possibly </a:t>
            </a:r>
            <a:r>
              <a:rPr lang="en-US" sz="2400" dirty="0">
                <a:latin typeface="Times New Roman" pitchFamily="18" charset="0"/>
                <a:cs typeface="Times New Roman" pitchFamily="18" charset="0"/>
              </a:rPr>
              <a:t>to biomass by soil bacteria and fungi</a:t>
            </a:r>
            <a:r>
              <a:rPr lang="en-US" sz="2400" dirty="0" smtClean="0">
                <a:latin typeface="Times New Roman" pitchFamily="18" charset="0"/>
                <a:cs typeface="Times New Roman" pitchFamily="18" charset="0"/>
              </a:rPr>
              <a:t>. </a:t>
            </a:r>
          </a:p>
          <a:p>
            <a:pPr algn="just">
              <a:lnSpc>
                <a:spcPct val="150000"/>
              </a:lnSpc>
            </a:pPr>
            <a:r>
              <a:rPr lang="en-US" sz="2400" dirty="0">
                <a:latin typeface="Times New Roman" pitchFamily="18" charset="0"/>
                <a:cs typeface="Times New Roman" pitchFamily="18" charset="0"/>
              </a:rPr>
              <a:t>Particulate lead from automobile exhausts is  found </a:t>
            </a:r>
            <a:r>
              <a:rPr lang="en-US" sz="2400" dirty="0" smtClean="0">
                <a:latin typeface="Times New Roman" pitchFamily="18" charset="0"/>
                <a:cs typeface="Times New Roman" pitchFamily="18" charset="0"/>
              </a:rPr>
              <a:t>at </a:t>
            </a:r>
            <a:r>
              <a:rPr lang="en-US" sz="2400" dirty="0">
                <a:latin typeface="Times New Roman" pitchFamily="18" charset="0"/>
                <a:cs typeface="Times New Roman" pitchFamily="18" charset="0"/>
              </a:rPr>
              <a:t>elevated levels in soil along heavily traveled </a:t>
            </a:r>
            <a:r>
              <a:rPr lang="en-US" sz="2400" dirty="0" smtClean="0">
                <a:latin typeface="Times New Roman" pitchFamily="18" charset="0"/>
                <a:cs typeface="Times New Roman" pitchFamily="18" charset="0"/>
              </a:rPr>
              <a:t>highways also it founds </a:t>
            </a:r>
            <a:r>
              <a:rPr lang="en-US" sz="2400" dirty="0">
                <a:latin typeface="Times New Roman" pitchFamily="18" charset="0"/>
                <a:cs typeface="Times New Roman" pitchFamily="18" charset="0"/>
              </a:rPr>
              <a:t>at </a:t>
            </a:r>
            <a:r>
              <a:rPr lang="en-US" sz="2400" dirty="0" smtClean="0">
                <a:latin typeface="Times New Roman" pitchFamily="18" charset="0"/>
                <a:cs typeface="Times New Roman" pitchFamily="18" charset="0"/>
              </a:rPr>
              <a:t>elevated levels </a:t>
            </a:r>
            <a:r>
              <a:rPr lang="en-US" sz="2400" dirty="0">
                <a:latin typeface="Times New Roman" pitchFamily="18" charset="0"/>
                <a:cs typeface="Times New Roman" pitchFamily="18" charset="0"/>
              </a:rPr>
              <a:t>from lead mines and smelters</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algn="just">
              <a:lnSpc>
                <a:spcPct val="150000"/>
              </a:lnSpc>
            </a:pPr>
            <a:r>
              <a:rPr lang="en-US" sz="2400" dirty="0" smtClean="0">
                <a:latin typeface="Times New Roman" pitchFamily="18" charset="0"/>
                <a:cs typeface="Times New Roman" pitchFamily="18" charset="0"/>
              </a:rPr>
              <a:t>Soil </a:t>
            </a:r>
            <a:r>
              <a:rPr lang="en-US" sz="2400" dirty="0">
                <a:latin typeface="Times New Roman" pitchFamily="18" charset="0"/>
                <a:cs typeface="Times New Roman" pitchFamily="18" charset="0"/>
              </a:rPr>
              <a:t>is the receptor of many hazardous wastes </a:t>
            </a:r>
            <a:r>
              <a:rPr lang="en-US" sz="2400" dirty="0" smtClean="0">
                <a:latin typeface="Times New Roman" pitchFamily="18" charset="0"/>
                <a:cs typeface="Times New Roman" pitchFamily="18" charset="0"/>
              </a:rPr>
              <a:t>from  </a:t>
            </a:r>
            <a:r>
              <a:rPr lang="en-US" sz="2400" dirty="0">
                <a:latin typeface="Times New Roman" pitchFamily="18" charset="0"/>
                <a:cs typeface="Times New Roman" pitchFamily="18" charset="0"/>
              </a:rPr>
              <a:t>landfill  leachate,  lagoons,  and  other  sources. </a:t>
            </a:r>
            <a:r>
              <a:rPr lang="en-US" sz="2400" dirty="0" smtClean="0">
                <a:latin typeface="Times New Roman" pitchFamily="18" charset="0"/>
                <a:cs typeface="Times New Roman" pitchFamily="18" charset="0"/>
              </a:rPr>
              <a:t> </a:t>
            </a:r>
          </a:p>
          <a:p>
            <a:pPr algn="just">
              <a:lnSpc>
                <a:spcPct val="150000"/>
              </a:lnSpc>
            </a:pPr>
            <a:r>
              <a:rPr lang="en-US" sz="2400" dirty="0">
                <a:latin typeface="Times New Roman" pitchFamily="18" charset="0"/>
                <a:cs typeface="Times New Roman" pitchFamily="18" charset="0"/>
              </a:rPr>
              <a:t>polychlorinated biphenyls (PCBs) is the contaminant of soil.</a:t>
            </a:r>
          </a:p>
          <a:p>
            <a:pPr algn="just">
              <a:lnSpc>
                <a:spcPct val="150000"/>
              </a:lnSpc>
            </a:pP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310881525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381000"/>
          </a:xfrm>
        </p:spPr>
        <p:txBody>
          <a:bodyPr>
            <a:noAutofit/>
          </a:bodyPr>
          <a:lstStyle/>
          <a:p>
            <a:r>
              <a:rPr lang="en-US" sz="2800" b="1" dirty="0" err="1">
                <a:solidFill>
                  <a:srgbClr val="FF0000"/>
                </a:solidFill>
                <a:latin typeface="Segoe Print" pitchFamily="2" charset="0"/>
              </a:rPr>
              <a:t>Cont</a:t>
            </a:r>
            <a:r>
              <a:rPr lang="en-US" sz="2800" b="1" dirty="0">
                <a:solidFill>
                  <a:srgbClr val="FF0000"/>
                </a:solidFill>
                <a:latin typeface="Segoe Print" pitchFamily="2" charset="0"/>
              </a:rPr>
              <a:t>…</a:t>
            </a:r>
            <a:endParaRPr lang="en-US" sz="2800" dirty="0"/>
          </a:p>
        </p:txBody>
      </p:sp>
      <p:sp>
        <p:nvSpPr>
          <p:cNvPr id="4" name="Date Placeholder 3"/>
          <p:cNvSpPr>
            <a:spLocks noGrp="1"/>
          </p:cNvSpPr>
          <p:nvPr>
            <p:ph type="dt" sz="half" idx="10"/>
          </p:nvPr>
        </p:nvSpPr>
        <p:spPr/>
        <p:txBody>
          <a:bodyPr/>
          <a:lstStyle/>
          <a:p>
            <a:fld id="{8EB8CD89-D468-4AA1-8ADB-3DB84FAEA215}" type="datetime1">
              <a:rPr lang="en-US" smtClean="0"/>
              <a:t>29-Jun-19</a:t>
            </a:fld>
            <a:endParaRPr lang="en-US"/>
          </a:p>
        </p:txBody>
      </p:sp>
      <p:sp>
        <p:nvSpPr>
          <p:cNvPr id="5" name="Footer Placeholder 4"/>
          <p:cNvSpPr>
            <a:spLocks noGrp="1"/>
          </p:cNvSpPr>
          <p:nvPr>
            <p:ph type="ftr" sz="quarter" idx="11"/>
          </p:nvPr>
        </p:nvSpPr>
        <p:spPr/>
        <p:txBody>
          <a:bodyPr/>
          <a:lstStyle/>
          <a:p>
            <a:r>
              <a:rPr lang="en-US" smtClean="0"/>
              <a:t>Envt Ch 4-6</a:t>
            </a:r>
            <a:endParaRPr lang="en-US"/>
          </a:p>
        </p:txBody>
      </p:sp>
      <p:sp>
        <p:nvSpPr>
          <p:cNvPr id="6" name="Slide Number Placeholder 5"/>
          <p:cNvSpPr>
            <a:spLocks noGrp="1"/>
          </p:cNvSpPr>
          <p:nvPr>
            <p:ph type="sldNum" sz="quarter" idx="12"/>
          </p:nvPr>
        </p:nvSpPr>
        <p:spPr/>
        <p:txBody>
          <a:bodyPr/>
          <a:lstStyle/>
          <a:p>
            <a:fld id="{09CA2E6E-5AFB-46F8-A351-B3A68AE108F1}" type="slidenum">
              <a:rPr lang="en-US" smtClean="0"/>
              <a:t>34</a:t>
            </a:fld>
            <a:endParaRPr lang="en-US"/>
          </a:p>
        </p:txBody>
      </p:sp>
      <p:sp>
        <p:nvSpPr>
          <p:cNvPr id="3" name="Content Placeholder 2"/>
          <p:cNvSpPr>
            <a:spLocks noGrp="1"/>
          </p:cNvSpPr>
          <p:nvPr>
            <p:ph sz="quarter" idx="1"/>
          </p:nvPr>
        </p:nvSpPr>
        <p:spPr>
          <a:xfrm>
            <a:off x="152400" y="533400"/>
            <a:ext cx="8763000" cy="6172200"/>
          </a:xfrm>
        </p:spPr>
        <p:txBody>
          <a:bodyPr>
            <a:normAutofit/>
          </a:bodyPr>
          <a:lstStyle/>
          <a:p>
            <a:pPr algn="just">
              <a:lnSpc>
                <a:spcPct val="150000"/>
              </a:lnSpc>
            </a:pPr>
            <a:r>
              <a:rPr lang="en-US" sz="2400" dirty="0" smtClean="0">
                <a:latin typeface="Times New Roman" pitchFamily="18" charset="0"/>
                <a:cs typeface="Times New Roman" pitchFamily="18" charset="0"/>
              </a:rPr>
              <a:t>Volatile </a:t>
            </a:r>
            <a:r>
              <a:rPr lang="en-US" sz="2400" dirty="0">
                <a:latin typeface="Times New Roman" pitchFamily="18" charset="0"/>
                <a:cs typeface="Times New Roman" pitchFamily="18" charset="0"/>
              </a:rPr>
              <a:t>organic compounds (</a:t>
            </a:r>
            <a:r>
              <a:rPr lang="en-US" sz="2400" dirty="0" smtClean="0">
                <a:latin typeface="Times New Roman" pitchFamily="18" charset="0"/>
                <a:cs typeface="Times New Roman" pitchFamily="18" charset="0"/>
              </a:rPr>
              <a:t>VOC) </a:t>
            </a:r>
            <a:r>
              <a:rPr lang="en-US" sz="2400" dirty="0">
                <a:latin typeface="Times New Roman" pitchFamily="18" charset="0"/>
                <a:cs typeface="Times New Roman" pitchFamily="18" charset="0"/>
              </a:rPr>
              <a:t>in industrialized  and </a:t>
            </a:r>
            <a:r>
              <a:rPr lang="en-US" sz="2400" dirty="0" smtClean="0">
                <a:latin typeface="Times New Roman" pitchFamily="18" charset="0"/>
                <a:cs typeface="Times New Roman" pitchFamily="18" charset="0"/>
              </a:rPr>
              <a:t>areas such as  </a:t>
            </a:r>
            <a:r>
              <a:rPr lang="en-US" sz="2400" dirty="0">
                <a:latin typeface="Times New Roman" pitchFamily="18" charset="0"/>
                <a:cs typeface="Times New Roman" pitchFamily="18" charset="0"/>
              </a:rPr>
              <a:t>benzene,  toluene,  xylenes,  dichloromethane,  </a:t>
            </a:r>
            <a:r>
              <a:rPr lang="en-US" sz="2400" dirty="0" err="1">
                <a:latin typeface="Times New Roman" pitchFamily="18" charset="0"/>
                <a:cs typeface="Times New Roman" pitchFamily="18" charset="0"/>
              </a:rPr>
              <a:t>trichloroethane</a:t>
            </a:r>
            <a:r>
              <a:rPr lang="en-US" sz="2400" dirty="0">
                <a:latin typeface="Times New Roman" pitchFamily="18" charset="0"/>
                <a:cs typeface="Times New Roman" pitchFamily="18" charset="0"/>
              </a:rPr>
              <a:t>,  and  trichloroethylene,  may </a:t>
            </a:r>
            <a:r>
              <a:rPr lang="en-US" sz="2400" dirty="0" smtClean="0">
                <a:latin typeface="Times New Roman" pitchFamily="18" charset="0"/>
                <a:cs typeface="Times New Roman" pitchFamily="18" charset="0"/>
              </a:rPr>
              <a:t>contaminate  soil.</a:t>
            </a:r>
          </a:p>
          <a:p>
            <a:pPr algn="just">
              <a:lnSpc>
                <a:spcPct val="150000"/>
              </a:lnSpc>
            </a:pPr>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degradation  and  eventual  fate  of </a:t>
            </a:r>
            <a:r>
              <a:rPr lang="en-US" sz="2400" dirty="0" smtClean="0">
                <a:latin typeface="Times New Roman" pitchFamily="18" charset="0"/>
                <a:cs typeface="Times New Roman" pitchFamily="18" charset="0"/>
              </a:rPr>
              <a:t>pesticides  </a:t>
            </a:r>
            <a:r>
              <a:rPr lang="en-US" sz="2400" dirty="0">
                <a:latin typeface="Times New Roman" pitchFamily="18" charset="0"/>
                <a:cs typeface="Times New Roman" pitchFamily="18" charset="0"/>
              </a:rPr>
              <a:t>on  soil  largely </a:t>
            </a:r>
            <a:r>
              <a:rPr lang="en-US" sz="2400" dirty="0" smtClean="0">
                <a:latin typeface="Times New Roman" pitchFamily="18" charset="0"/>
                <a:cs typeface="Times New Roman" pitchFamily="18" charset="0"/>
              </a:rPr>
              <a:t>determines  </a:t>
            </a:r>
            <a:r>
              <a:rPr lang="en-US" sz="2400" dirty="0">
                <a:latin typeface="Times New Roman" pitchFamily="18" charset="0"/>
                <a:cs typeface="Times New Roman" pitchFamily="18" charset="0"/>
              </a:rPr>
              <a:t>their  ultimate  environmental  effects. </a:t>
            </a:r>
            <a:endParaRPr lang="en-US" sz="2400" dirty="0" smtClean="0">
              <a:latin typeface="Times New Roman" pitchFamily="18" charset="0"/>
              <a:cs typeface="Times New Roman" pitchFamily="18" charset="0"/>
            </a:endParaRPr>
          </a:p>
          <a:p>
            <a:pPr algn="just">
              <a:lnSpc>
                <a:spcPct val="150000"/>
              </a:lnSpc>
            </a:pPr>
            <a:r>
              <a:rPr lang="en-US" sz="2400" dirty="0">
                <a:latin typeface="Times New Roman" pitchFamily="18" charset="0"/>
                <a:cs typeface="Times New Roman" pitchFamily="18" charset="0"/>
              </a:rPr>
              <a:t>Adsorption by soil is a key aspect of pesticide degradation and plays a  strong role in the speed and  degree  of  degradation.  </a:t>
            </a:r>
          </a:p>
          <a:p>
            <a:pPr algn="just">
              <a:lnSpc>
                <a:spcPct val="150000"/>
              </a:lnSpc>
            </a:pPr>
            <a:r>
              <a:rPr lang="en-US" sz="2400" dirty="0">
                <a:latin typeface="Times New Roman" pitchFamily="18" charset="0"/>
                <a:cs typeface="Times New Roman" pitchFamily="18" charset="0"/>
              </a:rPr>
              <a:t>The  degree  of  adsorption  and  the  speed  and  extent  of  ultimate degradation  are  influenced  by  a  number  of  other  factors.  </a:t>
            </a:r>
          </a:p>
          <a:p>
            <a:pPr algn="just">
              <a:lnSpc>
                <a:spcPct val="150000"/>
              </a:lnSpc>
            </a:pPr>
            <a:endParaRPr lang="en-US" sz="2400" dirty="0" smtClean="0">
              <a:latin typeface="Times New Roman" pitchFamily="18" charset="0"/>
              <a:cs typeface="Times New Roman" pitchFamily="18" charset="0"/>
            </a:endParaRPr>
          </a:p>
          <a:p>
            <a:pPr algn="just">
              <a:lnSpc>
                <a:spcPct val="150000"/>
              </a:lnSpc>
            </a:pP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9517833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457200"/>
          </a:xfrm>
        </p:spPr>
        <p:txBody>
          <a:bodyPr>
            <a:noAutofit/>
          </a:bodyPr>
          <a:lstStyle/>
          <a:p>
            <a:r>
              <a:rPr lang="en-US" sz="2800" b="1" dirty="0" err="1">
                <a:solidFill>
                  <a:srgbClr val="FF0000"/>
                </a:solidFill>
                <a:latin typeface="Segoe Print" pitchFamily="2" charset="0"/>
              </a:rPr>
              <a:t>Cont</a:t>
            </a:r>
            <a:r>
              <a:rPr lang="en-US" sz="2800" b="1" dirty="0">
                <a:solidFill>
                  <a:srgbClr val="FF0000"/>
                </a:solidFill>
                <a:latin typeface="Segoe Print" pitchFamily="2" charset="0"/>
              </a:rPr>
              <a:t>…</a:t>
            </a:r>
            <a:endParaRPr lang="en-US" sz="2800" dirty="0"/>
          </a:p>
        </p:txBody>
      </p:sp>
      <p:sp>
        <p:nvSpPr>
          <p:cNvPr id="4" name="Date Placeholder 3"/>
          <p:cNvSpPr>
            <a:spLocks noGrp="1"/>
          </p:cNvSpPr>
          <p:nvPr>
            <p:ph type="dt" sz="half" idx="10"/>
          </p:nvPr>
        </p:nvSpPr>
        <p:spPr/>
        <p:txBody>
          <a:bodyPr/>
          <a:lstStyle/>
          <a:p>
            <a:fld id="{08D8A50C-B28E-4524-A35C-67F8CB7208BA}" type="datetime1">
              <a:rPr lang="en-US" smtClean="0"/>
              <a:t>29-Jun-19</a:t>
            </a:fld>
            <a:endParaRPr lang="en-US" dirty="0"/>
          </a:p>
        </p:txBody>
      </p:sp>
      <p:sp>
        <p:nvSpPr>
          <p:cNvPr id="5" name="Footer Placeholder 4"/>
          <p:cNvSpPr>
            <a:spLocks noGrp="1"/>
          </p:cNvSpPr>
          <p:nvPr>
            <p:ph type="ftr" sz="quarter" idx="11"/>
          </p:nvPr>
        </p:nvSpPr>
        <p:spPr/>
        <p:txBody>
          <a:bodyPr/>
          <a:lstStyle/>
          <a:p>
            <a:r>
              <a:rPr lang="en-US" smtClean="0"/>
              <a:t>Envt Ch 4-6</a:t>
            </a:r>
            <a:endParaRPr lang="en-US"/>
          </a:p>
        </p:txBody>
      </p:sp>
      <p:sp>
        <p:nvSpPr>
          <p:cNvPr id="6" name="Slide Number Placeholder 5"/>
          <p:cNvSpPr>
            <a:spLocks noGrp="1"/>
          </p:cNvSpPr>
          <p:nvPr>
            <p:ph type="sldNum" sz="quarter" idx="12"/>
          </p:nvPr>
        </p:nvSpPr>
        <p:spPr/>
        <p:txBody>
          <a:bodyPr/>
          <a:lstStyle/>
          <a:p>
            <a:fld id="{09CA2E6E-5AFB-46F8-A351-B3A68AE108F1}" type="slidenum">
              <a:rPr lang="en-US" smtClean="0"/>
              <a:t>35</a:t>
            </a:fld>
            <a:endParaRPr lang="en-US"/>
          </a:p>
        </p:txBody>
      </p:sp>
      <p:sp>
        <p:nvSpPr>
          <p:cNvPr id="3" name="Content Placeholder 2"/>
          <p:cNvSpPr>
            <a:spLocks noGrp="1"/>
          </p:cNvSpPr>
          <p:nvPr>
            <p:ph sz="quarter" idx="1"/>
          </p:nvPr>
        </p:nvSpPr>
        <p:spPr>
          <a:xfrm>
            <a:off x="152400" y="533400"/>
            <a:ext cx="8763000" cy="6172200"/>
          </a:xfrm>
        </p:spPr>
        <p:txBody>
          <a:bodyPr>
            <a:normAutofit/>
          </a:bodyPr>
          <a:lstStyle/>
          <a:p>
            <a:pPr algn="just">
              <a:lnSpc>
                <a:spcPct val="150000"/>
              </a:lnSpc>
            </a:pPr>
            <a:r>
              <a:rPr lang="en-US" sz="2400" dirty="0" smtClean="0">
                <a:latin typeface="Times New Roman" pitchFamily="18" charset="0"/>
                <a:cs typeface="Times New Roman" pitchFamily="18" charset="0"/>
              </a:rPr>
              <a:t>These includes </a:t>
            </a:r>
            <a:r>
              <a:rPr lang="en-US" sz="2400" dirty="0">
                <a:latin typeface="Times New Roman" pitchFamily="18" charset="0"/>
                <a:cs typeface="Times New Roman" pitchFamily="18" charset="0"/>
              </a:rPr>
              <a:t>solubility, </a:t>
            </a:r>
            <a:r>
              <a:rPr lang="en-US" sz="2400" dirty="0" smtClean="0">
                <a:latin typeface="Times New Roman" pitchFamily="18" charset="0"/>
                <a:cs typeface="Times New Roman" pitchFamily="18" charset="0"/>
              </a:rPr>
              <a:t>volatility, charge</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polarity and  </a:t>
            </a:r>
            <a:r>
              <a:rPr lang="en-US" sz="2400" dirty="0">
                <a:latin typeface="Times New Roman" pitchFamily="18" charset="0"/>
                <a:cs typeface="Times New Roman" pitchFamily="18" charset="0"/>
              </a:rPr>
              <a:t>molecular  structure  and  size,  are  properties  of  the  medium. </a:t>
            </a:r>
          </a:p>
          <a:p>
            <a:pPr algn="just">
              <a:lnSpc>
                <a:spcPct val="150000"/>
              </a:lnSpc>
            </a:pPr>
            <a:r>
              <a:rPr lang="en-US" sz="2400" dirty="0">
                <a:latin typeface="Times New Roman" pitchFamily="18" charset="0"/>
                <a:cs typeface="Times New Roman" pitchFamily="18" charset="0"/>
              </a:rPr>
              <a:t>Adsorption  of  a  pesticide  by  soil  components </a:t>
            </a:r>
            <a:r>
              <a:rPr lang="en-US" sz="2400" dirty="0" smtClean="0">
                <a:latin typeface="Times New Roman" pitchFamily="18" charset="0"/>
                <a:cs typeface="Times New Roman" pitchFamily="18" charset="0"/>
              </a:rPr>
              <a:t>have  </a:t>
            </a:r>
            <a:r>
              <a:rPr lang="en-US" sz="2400" dirty="0">
                <a:latin typeface="Times New Roman" pitchFamily="18" charset="0"/>
                <a:cs typeface="Times New Roman" pitchFamily="18" charset="0"/>
              </a:rPr>
              <a:t>several  effects</a:t>
            </a:r>
            <a:r>
              <a:rPr lang="en-US" sz="2400" dirty="0" smtClean="0">
                <a:latin typeface="Times New Roman" pitchFamily="18" charset="0"/>
                <a:cs typeface="Times New Roman" pitchFamily="18" charset="0"/>
              </a:rPr>
              <a:t>.</a:t>
            </a:r>
          </a:p>
          <a:p>
            <a:pPr algn="just">
              <a:lnSpc>
                <a:spcPct val="150000"/>
              </a:lnSpc>
            </a:pPr>
            <a:r>
              <a:rPr lang="en-US" sz="2400" dirty="0">
                <a:latin typeface="Times New Roman" pitchFamily="18" charset="0"/>
                <a:cs typeface="Times New Roman" pitchFamily="18" charset="0"/>
              </a:rPr>
              <a:t>C</a:t>
            </a:r>
            <a:r>
              <a:rPr lang="en-US" sz="2400" dirty="0" smtClean="0">
                <a:latin typeface="Times New Roman" pitchFamily="18" charset="0"/>
                <a:cs typeface="Times New Roman" pitchFamily="18" charset="0"/>
              </a:rPr>
              <a:t>hemical  </a:t>
            </a:r>
            <a:r>
              <a:rPr lang="en-US" sz="2400" dirty="0">
                <a:latin typeface="Times New Roman" pitchFamily="18" charset="0"/>
                <a:cs typeface="Times New Roman" pitchFamily="18" charset="0"/>
              </a:rPr>
              <a:t>degradation </a:t>
            </a:r>
            <a:r>
              <a:rPr lang="en-US" sz="2400" dirty="0" smtClean="0">
                <a:latin typeface="Times New Roman" pitchFamily="18" charset="0"/>
                <a:cs typeface="Times New Roman" pitchFamily="18" charset="0"/>
              </a:rPr>
              <a:t>reactions  of pesticides may </a:t>
            </a:r>
            <a:r>
              <a:rPr lang="en-US" sz="2400" dirty="0">
                <a:latin typeface="Times New Roman" pitchFamily="18" charset="0"/>
                <a:cs typeface="Times New Roman" pitchFamily="18" charset="0"/>
              </a:rPr>
              <a:t>be catalyzed by adsorption. </a:t>
            </a:r>
            <a:endParaRPr lang="en-US" sz="2400" dirty="0" smtClean="0">
              <a:latin typeface="Times New Roman" pitchFamily="18" charset="0"/>
              <a:cs typeface="Times New Roman" pitchFamily="18" charset="0"/>
            </a:endParaRPr>
          </a:p>
          <a:p>
            <a:pPr algn="just">
              <a:lnSpc>
                <a:spcPct val="150000"/>
              </a:lnSpc>
            </a:pPr>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toxicity of an herbicide to plants may be reduced by sorption on soil</a:t>
            </a:r>
            <a:r>
              <a:rPr lang="en-US" sz="2400" dirty="0" smtClean="0">
                <a:latin typeface="Times New Roman" pitchFamily="18" charset="0"/>
                <a:cs typeface="Times New Roman" pitchFamily="18" charset="0"/>
              </a:rPr>
              <a:t>. </a:t>
            </a:r>
          </a:p>
          <a:p>
            <a:pPr algn="just">
              <a:lnSpc>
                <a:spcPct val="150000"/>
              </a:lnSpc>
            </a:pPr>
            <a:r>
              <a:rPr lang="en-US" sz="2400" dirty="0">
                <a:latin typeface="Times New Roman" pitchFamily="18" charset="0"/>
                <a:cs typeface="Times New Roman" pitchFamily="18" charset="0"/>
              </a:rPr>
              <a:t>The  forces  holding  a  pesticide  to  soil  particles  may  be  of  several  types.  </a:t>
            </a:r>
            <a:endParaRPr lang="en-US" sz="2400" dirty="0" smtClean="0">
              <a:latin typeface="Times New Roman" pitchFamily="18" charset="0"/>
              <a:cs typeface="Times New Roman" pitchFamily="18" charset="0"/>
            </a:endParaRPr>
          </a:p>
          <a:p>
            <a:pPr algn="just">
              <a:lnSpc>
                <a:spcPct val="150000"/>
              </a:lnSpc>
            </a:pPr>
            <a:endParaRPr lang="en-US" sz="2400" dirty="0" smtClean="0">
              <a:latin typeface="Times New Roman" pitchFamily="18" charset="0"/>
              <a:cs typeface="Times New Roman" pitchFamily="18" charset="0"/>
            </a:endParaRPr>
          </a:p>
          <a:p>
            <a:pPr algn="just">
              <a:lnSpc>
                <a:spcPct val="150000"/>
              </a:lnSpc>
            </a:pPr>
            <a:endParaRPr lang="en-US" sz="2400" dirty="0" smtClean="0">
              <a:latin typeface="Times New Roman" pitchFamily="18" charset="0"/>
              <a:cs typeface="Times New Roman" pitchFamily="18" charset="0"/>
            </a:endParaRPr>
          </a:p>
          <a:p>
            <a:pPr algn="just">
              <a:lnSpc>
                <a:spcPct val="150000"/>
              </a:lnSpc>
            </a:pP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204156907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457200"/>
          </a:xfrm>
        </p:spPr>
        <p:txBody>
          <a:bodyPr>
            <a:noAutofit/>
          </a:bodyPr>
          <a:lstStyle/>
          <a:p>
            <a:r>
              <a:rPr lang="en-US" sz="2800" b="1" dirty="0" err="1">
                <a:solidFill>
                  <a:srgbClr val="FF0000"/>
                </a:solidFill>
                <a:latin typeface="Segoe Print" pitchFamily="2" charset="0"/>
              </a:rPr>
              <a:t>Cont</a:t>
            </a:r>
            <a:r>
              <a:rPr lang="en-US" sz="2800" b="1" dirty="0">
                <a:solidFill>
                  <a:srgbClr val="FF0000"/>
                </a:solidFill>
                <a:latin typeface="Segoe Print" pitchFamily="2" charset="0"/>
              </a:rPr>
              <a:t>…</a:t>
            </a:r>
            <a:endParaRPr lang="en-US" sz="2800" dirty="0"/>
          </a:p>
        </p:txBody>
      </p:sp>
      <p:sp>
        <p:nvSpPr>
          <p:cNvPr id="4" name="Date Placeholder 3"/>
          <p:cNvSpPr>
            <a:spLocks noGrp="1"/>
          </p:cNvSpPr>
          <p:nvPr>
            <p:ph type="dt" sz="half" idx="10"/>
          </p:nvPr>
        </p:nvSpPr>
        <p:spPr/>
        <p:txBody>
          <a:bodyPr/>
          <a:lstStyle/>
          <a:p>
            <a:fld id="{AA14FD78-9C79-48C4-8033-FA71C0734C4C}" type="datetime1">
              <a:rPr lang="en-US" smtClean="0"/>
              <a:t>29-Jun-19</a:t>
            </a:fld>
            <a:endParaRPr lang="en-US"/>
          </a:p>
        </p:txBody>
      </p:sp>
      <p:sp>
        <p:nvSpPr>
          <p:cNvPr id="5" name="Footer Placeholder 4"/>
          <p:cNvSpPr>
            <a:spLocks noGrp="1"/>
          </p:cNvSpPr>
          <p:nvPr>
            <p:ph type="ftr" sz="quarter" idx="11"/>
          </p:nvPr>
        </p:nvSpPr>
        <p:spPr/>
        <p:txBody>
          <a:bodyPr/>
          <a:lstStyle/>
          <a:p>
            <a:r>
              <a:rPr lang="en-US" dirty="0" err="1" smtClean="0"/>
              <a:t>Envt</a:t>
            </a:r>
            <a:r>
              <a:rPr lang="en-US" dirty="0" smtClean="0"/>
              <a:t> </a:t>
            </a:r>
            <a:r>
              <a:rPr lang="en-US" dirty="0" err="1" smtClean="0"/>
              <a:t>Ch</a:t>
            </a:r>
            <a:r>
              <a:rPr lang="en-US" dirty="0" smtClean="0"/>
              <a:t> 4-6</a:t>
            </a:r>
            <a:endParaRPr lang="en-US" dirty="0"/>
          </a:p>
        </p:txBody>
      </p:sp>
      <p:sp>
        <p:nvSpPr>
          <p:cNvPr id="6" name="Slide Number Placeholder 5"/>
          <p:cNvSpPr>
            <a:spLocks noGrp="1"/>
          </p:cNvSpPr>
          <p:nvPr>
            <p:ph type="sldNum" sz="quarter" idx="12"/>
          </p:nvPr>
        </p:nvSpPr>
        <p:spPr/>
        <p:txBody>
          <a:bodyPr/>
          <a:lstStyle/>
          <a:p>
            <a:fld id="{09CA2E6E-5AFB-46F8-A351-B3A68AE108F1}" type="slidenum">
              <a:rPr lang="en-US" smtClean="0"/>
              <a:t>36</a:t>
            </a:fld>
            <a:endParaRPr lang="en-US"/>
          </a:p>
        </p:txBody>
      </p:sp>
      <p:sp>
        <p:nvSpPr>
          <p:cNvPr id="3" name="Content Placeholder 2"/>
          <p:cNvSpPr>
            <a:spLocks noGrp="1"/>
          </p:cNvSpPr>
          <p:nvPr>
            <p:ph sz="quarter" idx="1"/>
          </p:nvPr>
        </p:nvSpPr>
        <p:spPr>
          <a:xfrm>
            <a:off x="152400" y="457200"/>
            <a:ext cx="8763000" cy="6324600"/>
          </a:xfrm>
        </p:spPr>
        <p:txBody>
          <a:bodyPr>
            <a:noAutofit/>
          </a:bodyPr>
          <a:lstStyle/>
          <a:p>
            <a:pPr algn="just">
              <a:lnSpc>
                <a:spcPct val="150000"/>
              </a:lnSpc>
            </a:pPr>
            <a:r>
              <a:rPr lang="en-US" sz="2400" dirty="0" smtClean="0">
                <a:solidFill>
                  <a:srgbClr val="0070C0"/>
                </a:solidFill>
                <a:latin typeface="Times New Roman" pitchFamily="18" charset="0"/>
                <a:cs typeface="Times New Roman" pitchFamily="18" charset="0"/>
              </a:rPr>
              <a:t>Physical  adsorption</a:t>
            </a:r>
            <a:r>
              <a:rPr lang="en-US" sz="2400" dirty="0" smtClean="0">
                <a:latin typeface="Times New Roman" pitchFamily="18" charset="0"/>
                <a:cs typeface="Times New Roman" pitchFamily="18" charset="0"/>
              </a:rPr>
              <a:t>: involves dipole-dipole  interactions  between  the  pesticide molecule  and  charged  soil  particles.</a:t>
            </a:r>
          </a:p>
          <a:p>
            <a:pPr algn="just">
              <a:lnSpc>
                <a:spcPct val="150000"/>
              </a:lnSpc>
            </a:pPr>
            <a:r>
              <a:rPr lang="en-US" sz="2400" dirty="0" smtClean="0">
                <a:solidFill>
                  <a:srgbClr val="0070C0"/>
                </a:solidFill>
                <a:latin typeface="Times New Roman" pitchFamily="18" charset="0"/>
                <a:cs typeface="Times New Roman" pitchFamily="18" charset="0"/>
              </a:rPr>
              <a:t>Hydrogen bonding:</a:t>
            </a:r>
            <a:r>
              <a:rPr lang="en-US" sz="2400" b="1"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in this mechanism also some </a:t>
            </a:r>
            <a:r>
              <a:rPr lang="en-US" sz="2400" dirty="0">
                <a:latin typeface="Times New Roman" pitchFamily="18" charset="0"/>
                <a:cs typeface="Times New Roman" pitchFamily="18" charset="0"/>
              </a:rPr>
              <a:t>pesticides </a:t>
            </a:r>
            <a:r>
              <a:rPr lang="en-US" sz="2400" dirty="0" smtClean="0">
                <a:latin typeface="Times New Roman" pitchFamily="18" charset="0"/>
                <a:cs typeface="Times New Roman" pitchFamily="18" charset="0"/>
              </a:rPr>
              <a:t>are  </a:t>
            </a:r>
            <a:r>
              <a:rPr lang="en-US" sz="2400" dirty="0">
                <a:latin typeface="Times New Roman" pitchFamily="18" charset="0"/>
                <a:cs typeface="Times New Roman" pitchFamily="18" charset="0"/>
              </a:rPr>
              <a:t>held  to  soil. </a:t>
            </a:r>
            <a:endParaRPr lang="en-US" sz="2400" dirty="0" smtClean="0">
              <a:latin typeface="Times New Roman" pitchFamily="18" charset="0"/>
              <a:cs typeface="Times New Roman" pitchFamily="18" charset="0"/>
            </a:endParaRPr>
          </a:p>
          <a:p>
            <a:pPr algn="just">
              <a:lnSpc>
                <a:spcPct val="150000"/>
              </a:lnSpc>
            </a:pP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In  some  cases  a  pesticide  may  act  as  a  </a:t>
            </a:r>
            <a:r>
              <a:rPr lang="en-US" sz="2400" dirty="0">
                <a:solidFill>
                  <a:srgbClr val="0070C0"/>
                </a:solidFill>
                <a:latin typeface="Times New Roman" pitchFamily="18" charset="0"/>
                <a:cs typeface="Times New Roman" pitchFamily="18" charset="0"/>
              </a:rPr>
              <a:t>L</a:t>
            </a:r>
            <a:r>
              <a:rPr lang="en-US" sz="2400" dirty="0" smtClean="0">
                <a:solidFill>
                  <a:srgbClr val="0070C0"/>
                </a:solidFill>
                <a:latin typeface="Times New Roman" pitchFamily="18" charset="0"/>
                <a:cs typeface="Times New Roman" pitchFamily="18" charset="0"/>
              </a:rPr>
              <a:t>igand  </a:t>
            </a:r>
            <a:r>
              <a:rPr lang="en-US" sz="2400" dirty="0">
                <a:solidFill>
                  <a:srgbClr val="0070C0"/>
                </a:solidFill>
                <a:latin typeface="Times New Roman" pitchFamily="18" charset="0"/>
                <a:cs typeface="Times New Roman" pitchFamily="18" charset="0"/>
              </a:rPr>
              <a:t>coordinating  </a:t>
            </a:r>
            <a:r>
              <a:rPr lang="en-US" sz="2400" dirty="0">
                <a:latin typeface="Times New Roman" pitchFamily="18" charset="0"/>
                <a:cs typeface="Times New Roman" pitchFamily="18" charset="0"/>
              </a:rPr>
              <a:t>to  metals  in  soil </a:t>
            </a:r>
            <a:r>
              <a:rPr lang="en-US" sz="2400" dirty="0" smtClean="0">
                <a:latin typeface="Times New Roman" pitchFamily="18" charset="0"/>
                <a:cs typeface="Times New Roman" pitchFamily="18" charset="0"/>
              </a:rPr>
              <a:t>mineral </a:t>
            </a:r>
            <a:r>
              <a:rPr lang="en-US" sz="2400" dirty="0">
                <a:latin typeface="Times New Roman" pitchFamily="18" charset="0"/>
                <a:cs typeface="Times New Roman" pitchFamily="18" charset="0"/>
              </a:rPr>
              <a:t>matter</a:t>
            </a:r>
            <a:r>
              <a:rPr lang="en-US" sz="2400" dirty="0" smtClean="0">
                <a:latin typeface="Times New Roman" pitchFamily="18" charset="0"/>
                <a:cs typeface="Times New Roman" pitchFamily="18" charset="0"/>
              </a:rPr>
              <a:t>.</a:t>
            </a:r>
          </a:p>
          <a:p>
            <a:pPr algn="just">
              <a:lnSpc>
                <a:spcPct val="150000"/>
              </a:lnSpc>
            </a:pPr>
            <a:r>
              <a:rPr lang="en-US" sz="2400" dirty="0">
                <a:latin typeface="Times New Roman" pitchFamily="18" charset="0"/>
                <a:cs typeface="Times New Roman" pitchFamily="18" charset="0"/>
              </a:rPr>
              <a:t>The three primary ways in which pesticides are degraded in </a:t>
            </a:r>
            <a:r>
              <a:rPr lang="en-US" sz="2400" dirty="0" smtClean="0">
                <a:latin typeface="Times New Roman" pitchFamily="18" charset="0"/>
                <a:cs typeface="Times New Roman" pitchFamily="18" charset="0"/>
              </a:rPr>
              <a:t>/ on soil are:</a:t>
            </a:r>
          </a:p>
          <a:p>
            <a:pPr marL="457200" indent="-457200" algn="just">
              <a:lnSpc>
                <a:spcPct val="150000"/>
              </a:lnSpc>
              <a:buAutoNum type="arabicPeriod"/>
            </a:pPr>
            <a:r>
              <a:rPr lang="en-US" sz="2400" b="1" dirty="0" smtClean="0">
                <a:latin typeface="Times New Roman" pitchFamily="18" charset="0"/>
                <a:cs typeface="Times New Roman" pitchFamily="18" charset="0"/>
              </a:rPr>
              <a:t>Chemical  </a:t>
            </a:r>
            <a:r>
              <a:rPr lang="en-US" sz="2400" b="1" dirty="0">
                <a:latin typeface="Times New Roman" pitchFamily="18" charset="0"/>
                <a:cs typeface="Times New Roman" pitchFamily="18" charset="0"/>
              </a:rPr>
              <a:t>degradation </a:t>
            </a:r>
            <a:r>
              <a:rPr lang="en-US" sz="2400" b="1"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has  </a:t>
            </a:r>
            <a:r>
              <a:rPr lang="en-US" sz="2400" dirty="0">
                <a:latin typeface="Times New Roman" pitchFamily="18" charset="0"/>
                <a:cs typeface="Times New Roman" pitchFamily="18" charset="0"/>
              </a:rPr>
              <a:t>been  observed  experimentally  in  soils  and  clays </a:t>
            </a:r>
            <a:r>
              <a:rPr lang="en-US" sz="2400" dirty="0" smtClean="0">
                <a:latin typeface="Times New Roman" pitchFamily="18" charset="0"/>
                <a:cs typeface="Times New Roman" pitchFamily="18" charset="0"/>
              </a:rPr>
              <a:t> sterilized </a:t>
            </a:r>
            <a:r>
              <a:rPr lang="en-US" sz="2400" dirty="0">
                <a:latin typeface="Times New Roman" pitchFamily="18" charset="0"/>
                <a:cs typeface="Times New Roman" pitchFamily="18" charset="0"/>
              </a:rPr>
              <a:t>to remove all microbial activity. </a:t>
            </a:r>
            <a:endParaRPr lang="en-US" sz="24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404023624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381000"/>
          </a:xfrm>
        </p:spPr>
        <p:txBody>
          <a:bodyPr>
            <a:noAutofit/>
          </a:bodyPr>
          <a:lstStyle/>
          <a:p>
            <a:r>
              <a:rPr lang="en-US" sz="2800" b="1" dirty="0" err="1">
                <a:solidFill>
                  <a:srgbClr val="FF0000"/>
                </a:solidFill>
                <a:latin typeface="Segoe Print" pitchFamily="2" charset="0"/>
              </a:rPr>
              <a:t>Cont</a:t>
            </a:r>
            <a:r>
              <a:rPr lang="en-US" sz="2800" b="1" dirty="0">
                <a:solidFill>
                  <a:srgbClr val="FF0000"/>
                </a:solidFill>
                <a:latin typeface="Segoe Print" pitchFamily="2" charset="0"/>
              </a:rPr>
              <a:t>…</a:t>
            </a:r>
            <a:endParaRPr lang="en-US" sz="2800" dirty="0"/>
          </a:p>
        </p:txBody>
      </p:sp>
      <p:sp>
        <p:nvSpPr>
          <p:cNvPr id="4" name="Date Placeholder 3"/>
          <p:cNvSpPr>
            <a:spLocks noGrp="1"/>
          </p:cNvSpPr>
          <p:nvPr>
            <p:ph type="dt" sz="half" idx="10"/>
          </p:nvPr>
        </p:nvSpPr>
        <p:spPr/>
        <p:txBody>
          <a:bodyPr/>
          <a:lstStyle/>
          <a:p>
            <a:fld id="{6A375919-6957-4278-AB2D-6A3D32F32E02}" type="datetime1">
              <a:rPr lang="en-US" smtClean="0"/>
              <a:t>29-Jun-19</a:t>
            </a:fld>
            <a:endParaRPr lang="en-US"/>
          </a:p>
        </p:txBody>
      </p:sp>
      <p:sp>
        <p:nvSpPr>
          <p:cNvPr id="5" name="Footer Placeholder 4"/>
          <p:cNvSpPr>
            <a:spLocks noGrp="1"/>
          </p:cNvSpPr>
          <p:nvPr>
            <p:ph type="ftr" sz="quarter" idx="11"/>
          </p:nvPr>
        </p:nvSpPr>
        <p:spPr/>
        <p:txBody>
          <a:bodyPr/>
          <a:lstStyle/>
          <a:p>
            <a:r>
              <a:rPr lang="en-US" smtClean="0"/>
              <a:t>Envt Ch 4-6</a:t>
            </a:r>
            <a:endParaRPr lang="en-US"/>
          </a:p>
        </p:txBody>
      </p:sp>
      <p:sp>
        <p:nvSpPr>
          <p:cNvPr id="6" name="Slide Number Placeholder 5"/>
          <p:cNvSpPr>
            <a:spLocks noGrp="1"/>
          </p:cNvSpPr>
          <p:nvPr>
            <p:ph type="sldNum" sz="quarter" idx="12"/>
          </p:nvPr>
        </p:nvSpPr>
        <p:spPr/>
        <p:txBody>
          <a:bodyPr/>
          <a:lstStyle/>
          <a:p>
            <a:fld id="{09CA2E6E-5AFB-46F8-A351-B3A68AE108F1}" type="slidenum">
              <a:rPr lang="en-US" smtClean="0"/>
              <a:t>37</a:t>
            </a:fld>
            <a:endParaRPr lang="en-US"/>
          </a:p>
        </p:txBody>
      </p:sp>
      <p:sp>
        <p:nvSpPr>
          <p:cNvPr id="3" name="Content Placeholder 2"/>
          <p:cNvSpPr>
            <a:spLocks noGrp="1"/>
          </p:cNvSpPr>
          <p:nvPr>
            <p:ph sz="quarter" idx="1"/>
          </p:nvPr>
        </p:nvSpPr>
        <p:spPr>
          <a:xfrm>
            <a:off x="152400" y="533400"/>
            <a:ext cx="8839200" cy="6172200"/>
          </a:xfrm>
        </p:spPr>
        <p:txBody>
          <a:bodyPr>
            <a:normAutofit/>
          </a:bodyPr>
          <a:lstStyle/>
          <a:p>
            <a:pPr marL="0" indent="0" algn="just">
              <a:lnSpc>
                <a:spcPct val="150000"/>
              </a:lnSpc>
              <a:buNone/>
            </a:pPr>
            <a:r>
              <a:rPr lang="en-US" sz="2400" b="1" dirty="0" smtClean="0">
                <a:solidFill>
                  <a:srgbClr val="FF0000"/>
                </a:solidFill>
                <a:latin typeface="Times New Roman" pitchFamily="18" charset="0"/>
                <a:cs typeface="Times New Roman" pitchFamily="18" charset="0"/>
              </a:rPr>
              <a:t>2</a:t>
            </a:r>
            <a:r>
              <a:rPr lang="en-US" sz="2400" b="1" dirty="0">
                <a:solidFill>
                  <a:srgbClr val="FF0000"/>
                </a:solidFill>
                <a:latin typeface="Times New Roman" pitchFamily="18" charset="0"/>
                <a:cs typeface="Times New Roman" pitchFamily="18" charset="0"/>
              </a:rPr>
              <a:t>.</a:t>
            </a:r>
            <a:r>
              <a:rPr lang="en-US" sz="2400" b="1" dirty="0" smtClean="0">
                <a:latin typeface="Times New Roman" pitchFamily="18" charset="0"/>
                <a:cs typeface="Times New Roman" pitchFamily="18" charset="0"/>
              </a:rPr>
              <a:t> photochemical  </a:t>
            </a:r>
            <a:r>
              <a:rPr lang="en-US" sz="2400" b="1" dirty="0">
                <a:latin typeface="Times New Roman" pitchFamily="18" charset="0"/>
                <a:cs typeface="Times New Roman" pitchFamily="18" charset="0"/>
              </a:rPr>
              <a:t>reactions : </a:t>
            </a:r>
            <a:r>
              <a:rPr lang="en-US" sz="2400" dirty="0">
                <a:latin typeface="Times New Roman" pitchFamily="18" charset="0"/>
                <a:cs typeface="Times New Roman" pitchFamily="18" charset="0"/>
              </a:rPr>
              <a:t>is  chemical  reactions brought  about  by  the  absorption  of  light. </a:t>
            </a:r>
            <a:endParaRPr lang="en-US" sz="2400" dirty="0" smtClean="0">
              <a:latin typeface="Times New Roman" pitchFamily="18" charset="0"/>
              <a:cs typeface="Times New Roman" pitchFamily="18" charset="0"/>
            </a:endParaRPr>
          </a:p>
          <a:p>
            <a:pPr marL="0" indent="0" algn="just">
              <a:lnSpc>
                <a:spcPct val="150000"/>
              </a:lnSpc>
              <a:buNone/>
            </a:pPr>
            <a:r>
              <a:rPr lang="en-US" sz="2400" b="1" dirty="0" smtClean="0">
                <a:solidFill>
                  <a:srgbClr val="FF0000"/>
                </a:solidFill>
                <a:latin typeface="Times New Roman" pitchFamily="18" charset="0"/>
                <a:cs typeface="Times New Roman" pitchFamily="18" charset="0"/>
              </a:rPr>
              <a:t>3.</a:t>
            </a:r>
            <a:r>
              <a:rPr lang="en-US" sz="2400" b="1" dirty="0" smtClean="0">
                <a:latin typeface="Times New Roman" pitchFamily="18" charset="0"/>
                <a:cs typeface="Times New Roman" pitchFamily="18" charset="0"/>
              </a:rPr>
              <a:t>  Biodegradation </a:t>
            </a:r>
            <a:r>
              <a:rPr lang="en-US" sz="2400" b="1" dirty="0">
                <a:latin typeface="Times New Roman" pitchFamily="18" charset="0"/>
                <a:cs typeface="Times New Roman" pitchFamily="18" charset="0"/>
              </a:rPr>
              <a:t>and the </a:t>
            </a:r>
            <a:r>
              <a:rPr lang="en-US" sz="2400" b="1" dirty="0" err="1">
                <a:latin typeface="Times New Roman" pitchFamily="18" charset="0"/>
                <a:cs typeface="Times New Roman" pitchFamily="18" charset="0"/>
              </a:rPr>
              <a:t>Rhizosphere</a:t>
            </a:r>
            <a:r>
              <a:rPr lang="en-US" sz="2400" b="1" dirty="0">
                <a:latin typeface="Times New Roman" pitchFamily="18" charset="0"/>
                <a:cs typeface="Times New Roman" pitchFamily="18" charset="0"/>
              </a:rPr>
              <a:t>: </a:t>
            </a:r>
            <a:r>
              <a:rPr lang="en-US" sz="2400" dirty="0">
                <a:latin typeface="Times New Roman" pitchFamily="18" charset="0"/>
                <a:cs typeface="Times New Roman" pitchFamily="18" charset="0"/>
              </a:rPr>
              <a:t>microorganisms have  the  most  important  role  and insects, earthworms and plants degrade pesticides and other organic pollutants. </a:t>
            </a:r>
            <a:endParaRPr lang="en-US" sz="2400" dirty="0" smtClean="0">
              <a:latin typeface="Times New Roman" pitchFamily="18" charset="0"/>
              <a:cs typeface="Times New Roman" pitchFamily="18" charset="0"/>
            </a:endParaRPr>
          </a:p>
          <a:p>
            <a:pPr algn="just">
              <a:lnSpc>
                <a:spcPct val="150000"/>
              </a:lnSpc>
            </a:pPr>
            <a:r>
              <a:rPr lang="en-US" sz="2400" dirty="0">
                <a:latin typeface="Times New Roman" pitchFamily="18" charset="0"/>
                <a:cs typeface="Times New Roman" pitchFamily="18" charset="0"/>
              </a:rPr>
              <a:t>The </a:t>
            </a:r>
            <a:r>
              <a:rPr lang="en-US" sz="2400" dirty="0" err="1">
                <a:latin typeface="Times New Roman" pitchFamily="18" charset="0"/>
                <a:cs typeface="Times New Roman" pitchFamily="18" charset="0"/>
              </a:rPr>
              <a:t>rhizosphere</a:t>
            </a:r>
            <a:r>
              <a:rPr lang="en-US" sz="2400" dirty="0">
                <a:latin typeface="Times New Roman" pitchFamily="18" charset="0"/>
                <a:cs typeface="Times New Roman" pitchFamily="18" charset="0"/>
              </a:rPr>
              <a:t> is  the layer of soil in which plant roots are especially active, is a particularly important part  of  soil  with  respect  to  biodegradation  of  wastes. </a:t>
            </a:r>
          </a:p>
          <a:p>
            <a:pPr algn="just">
              <a:lnSpc>
                <a:spcPct val="150000"/>
              </a:lnSpc>
            </a:pPr>
            <a:r>
              <a:rPr lang="en-US" sz="2400" dirty="0">
                <a:latin typeface="Times New Roman" pitchFamily="18" charset="0"/>
                <a:cs typeface="Times New Roman" pitchFamily="18" charset="0"/>
              </a:rPr>
              <a:t>It  increased  biomass  and  is strongly influenced by the plant root system and the microorganisms associated with plant roots.</a:t>
            </a:r>
          </a:p>
          <a:p>
            <a:pPr marL="400050" lvl="1" indent="0" algn="just">
              <a:lnSpc>
                <a:spcPct val="150000"/>
              </a:lnSpc>
              <a:buNone/>
            </a:pPr>
            <a:endParaRPr lang="en-US" sz="2400" dirty="0">
              <a:latin typeface="Times New Roman" pitchFamily="18" charset="0"/>
              <a:cs typeface="Times New Roman" pitchFamily="18" charset="0"/>
            </a:endParaRPr>
          </a:p>
          <a:p>
            <a:pPr algn="just">
              <a:lnSpc>
                <a:spcPct val="150000"/>
              </a:lnSpc>
            </a:pPr>
            <a:endParaRPr lang="en-US" sz="2800" dirty="0"/>
          </a:p>
        </p:txBody>
      </p:sp>
    </p:spTree>
    <p:extLst>
      <p:ext uri="{BB962C8B-B14F-4D97-AF65-F5344CB8AC3E}">
        <p14:creationId xmlns:p14="http://schemas.microsoft.com/office/powerpoint/2010/main" val="49038156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457200"/>
          </a:xfrm>
        </p:spPr>
        <p:txBody>
          <a:bodyPr>
            <a:noAutofit/>
          </a:bodyPr>
          <a:lstStyle/>
          <a:p>
            <a:r>
              <a:rPr lang="en-US" sz="2800" b="1" dirty="0" err="1">
                <a:solidFill>
                  <a:srgbClr val="FF0000"/>
                </a:solidFill>
                <a:latin typeface="Segoe Print" pitchFamily="2" charset="0"/>
              </a:rPr>
              <a:t>Cont</a:t>
            </a:r>
            <a:r>
              <a:rPr lang="en-US" sz="2800" b="1" dirty="0">
                <a:solidFill>
                  <a:srgbClr val="FF0000"/>
                </a:solidFill>
                <a:latin typeface="Segoe Print" pitchFamily="2" charset="0"/>
              </a:rPr>
              <a:t>…</a:t>
            </a:r>
            <a:endParaRPr lang="en-US" sz="2800" dirty="0"/>
          </a:p>
        </p:txBody>
      </p:sp>
      <p:sp>
        <p:nvSpPr>
          <p:cNvPr id="4" name="Date Placeholder 3"/>
          <p:cNvSpPr>
            <a:spLocks noGrp="1"/>
          </p:cNvSpPr>
          <p:nvPr>
            <p:ph type="dt" sz="half" idx="10"/>
          </p:nvPr>
        </p:nvSpPr>
        <p:spPr/>
        <p:txBody>
          <a:bodyPr/>
          <a:lstStyle/>
          <a:p>
            <a:fld id="{D4BD0076-29FB-4E8B-A713-11FD1DF3B223}" type="datetime1">
              <a:rPr lang="en-US" smtClean="0"/>
              <a:t>29-Jun-19</a:t>
            </a:fld>
            <a:endParaRPr lang="en-US"/>
          </a:p>
        </p:txBody>
      </p:sp>
      <p:sp>
        <p:nvSpPr>
          <p:cNvPr id="5" name="Footer Placeholder 4"/>
          <p:cNvSpPr>
            <a:spLocks noGrp="1"/>
          </p:cNvSpPr>
          <p:nvPr>
            <p:ph type="ftr" sz="quarter" idx="11"/>
          </p:nvPr>
        </p:nvSpPr>
        <p:spPr/>
        <p:txBody>
          <a:bodyPr/>
          <a:lstStyle/>
          <a:p>
            <a:r>
              <a:rPr lang="en-US" smtClean="0"/>
              <a:t>Envt Ch 4-6</a:t>
            </a:r>
            <a:endParaRPr lang="en-US"/>
          </a:p>
        </p:txBody>
      </p:sp>
      <p:sp>
        <p:nvSpPr>
          <p:cNvPr id="6" name="Slide Number Placeholder 5"/>
          <p:cNvSpPr>
            <a:spLocks noGrp="1"/>
          </p:cNvSpPr>
          <p:nvPr>
            <p:ph type="sldNum" sz="quarter" idx="12"/>
          </p:nvPr>
        </p:nvSpPr>
        <p:spPr/>
        <p:txBody>
          <a:bodyPr/>
          <a:lstStyle/>
          <a:p>
            <a:fld id="{09CA2E6E-5AFB-46F8-A351-B3A68AE108F1}" type="slidenum">
              <a:rPr lang="en-US" smtClean="0"/>
              <a:t>38</a:t>
            </a:fld>
            <a:endParaRPr lang="en-US"/>
          </a:p>
        </p:txBody>
      </p:sp>
      <p:sp>
        <p:nvSpPr>
          <p:cNvPr id="3" name="Content Placeholder 2"/>
          <p:cNvSpPr>
            <a:spLocks noGrp="1"/>
          </p:cNvSpPr>
          <p:nvPr>
            <p:ph sz="quarter" idx="1"/>
          </p:nvPr>
        </p:nvSpPr>
        <p:spPr>
          <a:xfrm>
            <a:off x="228600" y="609600"/>
            <a:ext cx="8763000" cy="6019800"/>
          </a:xfrm>
        </p:spPr>
        <p:txBody>
          <a:bodyPr>
            <a:normAutofit/>
          </a:bodyPr>
          <a:lstStyle/>
          <a:p>
            <a:pPr algn="just">
              <a:lnSpc>
                <a:spcPct val="150000"/>
              </a:lnSpc>
            </a:pPr>
            <a:r>
              <a:rPr lang="en-US" sz="2400" dirty="0" smtClean="0">
                <a:latin typeface="Times New Roman" pitchFamily="18" charset="0"/>
                <a:cs typeface="Times New Roman" pitchFamily="18" charset="0"/>
              </a:rPr>
              <a:t>Among </a:t>
            </a:r>
            <a:r>
              <a:rPr lang="en-US" sz="2400" dirty="0">
                <a:latin typeface="Times New Roman" pitchFamily="18" charset="0"/>
                <a:cs typeface="Times New Roman" pitchFamily="18" charset="0"/>
              </a:rPr>
              <a:t>the organic species for which enhanced biodegradation in the </a:t>
            </a:r>
            <a:r>
              <a:rPr lang="en-US" sz="2400" dirty="0" err="1" smtClean="0">
                <a:latin typeface="Times New Roman" pitchFamily="18" charset="0"/>
                <a:cs typeface="Times New Roman" pitchFamily="18" charset="0"/>
              </a:rPr>
              <a:t>rhizosphere</a:t>
            </a:r>
            <a:r>
              <a:rPr lang="en-US" sz="2400" dirty="0" smtClean="0">
                <a:latin typeface="Times New Roman" pitchFamily="18" charset="0"/>
                <a:cs typeface="Times New Roman" pitchFamily="18" charset="0"/>
              </a:rPr>
              <a:t>  are: (</a:t>
            </a:r>
            <a:r>
              <a:rPr lang="en-US" sz="2400" dirty="0">
                <a:latin typeface="Times New Roman" pitchFamily="18" charset="0"/>
                <a:cs typeface="Times New Roman" pitchFamily="18" charset="0"/>
              </a:rPr>
              <a:t>associated  plant  or  crop  shown  in </a:t>
            </a:r>
            <a:r>
              <a:rPr lang="en-US" sz="2400" dirty="0" smtClean="0">
                <a:latin typeface="Times New Roman" pitchFamily="18" charset="0"/>
                <a:cs typeface="Times New Roman" pitchFamily="18" charset="0"/>
              </a:rPr>
              <a:t>parentheses</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2,4-D  </a:t>
            </a:r>
            <a:r>
              <a:rPr lang="en-US" sz="2400" dirty="0">
                <a:latin typeface="Times New Roman" pitchFamily="18" charset="0"/>
                <a:cs typeface="Times New Roman" pitchFamily="18" charset="0"/>
              </a:rPr>
              <a:t>herbicide  (wheat,  African  clover,  sugarcane,  flax), </a:t>
            </a:r>
            <a:r>
              <a:rPr lang="en-US" sz="2400" dirty="0" smtClean="0">
                <a:latin typeface="Times New Roman" pitchFamily="18" charset="0"/>
                <a:cs typeface="Times New Roman" pitchFamily="18" charset="0"/>
              </a:rPr>
              <a:t>parathion </a:t>
            </a:r>
            <a:r>
              <a:rPr lang="en-US" sz="2400" dirty="0">
                <a:latin typeface="Times New Roman" pitchFamily="18" charset="0"/>
                <a:cs typeface="Times New Roman" pitchFamily="18" charset="0"/>
              </a:rPr>
              <a:t>(rice</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bush </a:t>
            </a:r>
            <a:r>
              <a:rPr lang="en-US" sz="2400" dirty="0" smtClean="0">
                <a:latin typeface="Times New Roman" pitchFamily="18" charset="0"/>
                <a:cs typeface="Times New Roman" pitchFamily="18" charset="0"/>
              </a:rPr>
              <a:t>bean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carbofuran</a:t>
            </a:r>
            <a:r>
              <a:rPr lang="en-US" sz="2400" dirty="0">
                <a:latin typeface="Times New Roman" pitchFamily="18" charset="0"/>
                <a:cs typeface="Times New Roman" pitchFamily="18" charset="0"/>
              </a:rPr>
              <a:t> (rice), atrazine (corn), </a:t>
            </a:r>
            <a:r>
              <a:rPr lang="en-US" sz="2400" dirty="0" err="1">
                <a:latin typeface="Times New Roman" pitchFamily="18" charset="0"/>
                <a:cs typeface="Times New Roman" pitchFamily="18" charset="0"/>
              </a:rPr>
              <a:t>diazinon</a:t>
            </a:r>
            <a:r>
              <a:rPr lang="en-US" sz="2400" dirty="0">
                <a:latin typeface="Times New Roman" pitchFamily="18" charset="0"/>
                <a:cs typeface="Times New Roman" pitchFamily="18" charset="0"/>
              </a:rPr>
              <a:t> (wheat, corn, peas</a:t>
            </a:r>
            <a:r>
              <a:rPr lang="en-US" sz="2400" dirty="0" smtClean="0">
                <a:latin typeface="Times New Roman" pitchFamily="18" charset="0"/>
                <a:cs typeface="Times New Roman" pitchFamily="18" charset="0"/>
              </a:rPr>
              <a:t>), volatile </a:t>
            </a:r>
            <a:r>
              <a:rPr lang="en-US" sz="2400" dirty="0">
                <a:latin typeface="Times New Roman" pitchFamily="18" charset="0"/>
                <a:cs typeface="Times New Roman" pitchFamily="18" charset="0"/>
              </a:rPr>
              <a:t>aromatic alkyl and </a:t>
            </a:r>
            <a:r>
              <a:rPr lang="en-US" sz="2400" dirty="0" smtClean="0">
                <a:latin typeface="Times New Roman" pitchFamily="18" charset="0"/>
                <a:cs typeface="Times New Roman" pitchFamily="18" charset="0"/>
              </a:rPr>
              <a:t>aryl  hydrocarbons and </a:t>
            </a:r>
            <a:r>
              <a:rPr lang="en-US" sz="2400" dirty="0" err="1" smtClean="0">
                <a:latin typeface="Times New Roman" pitchFamily="18" charset="0"/>
                <a:cs typeface="Times New Roman" pitchFamily="18" charset="0"/>
              </a:rPr>
              <a:t>chlorocarbons</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(reeds</a:t>
            </a:r>
            <a:r>
              <a:rPr lang="en-US" sz="2400" dirty="0" smtClean="0">
                <a:latin typeface="Times New Roman" pitchFamily="18" charset="0"/>
                <a:cs typeface="Times New Roman" pitchFamily="18" charset="0"/>
              </a:rPr>
              <a:t>), and surfactants  </a:t>
            </a:r>
            <a:r>
              <a:rPr lang="en-US" sz="2400" dirty="0">
                <a:latin typeface="Times New Roman" pitchFamily="18" charset="0"/>
                <a:cs typeface="Times New Roman" pitchFamily="18" charset="0"/>
              </a:rPr>
              <a:t>(</a:t>
            </a:r>
            <a:r>
              <a:rPr lang="en-US" sz="2400" dirty="0" err="1" smtClean="0">
                <a:latin typeface="Times New Roman" pitchFamily="18" charset="0"/>
                <a:cs typeface="Times New Roman" pitchFamily="18" charset="0"/>
              </a:rPr>
              <a:t>corn,soybean</a:t>
            </a:r>
            <a:r>
              <a:rPr lang="en-US" sz="2400" dirty="0">
                <a:latin typeface="Times New Roman" pitchFamily="18" charset="0"/>
                <a:cs typeface="Times New Roman" pitchFamily="18" charset="0"/>
              </a:rPr>
              <a:t>,  cattails). </a:t>
            </a:r>
            <a:endParaRPr lang="en-US" sz="2400" dirty="0" smtClean="0">
              <a:latin typeface="Times New Roman" pitchFamily="18" charset="0"/>
              <a:cs typeface="Times New Roman" pitchFamily="18" charset="0"/>
            </a:endParaRPr>
          </a:p>
          <a:p>
            <a:pPr algn="just">
              <a:lnSpc>
                <a:spcPct val="150000"/>
              </a:lnSpc>
            </a:pPr>
            <a:r>
              <a:rPr lang="en-US" sz="2400" dirty="0">
                <a:latin typeface="Times New Roman" pitchFamily="18" charset="0"/>
                <a:cs typeface="Times New Roman" pitchFamily="18" charset="0"/>
              </a:rPr>
              <a:t>Enhanced biodegradation of polycyclic aromatic hydrocarbons (PAH) was observed in the </a:t>
            </a:r>
            <a:r>
              <a:rPr lang="en-US" sz="2400" dirty="0" err="1">
                <a:latin typeface="Times New Roman" pitchFamily="18" charset="0"/>
                <a:cs typeface="Times New Roman" pitchFamily="18" charset="0"/>
              </a:rPr>
              <a:t>rhizospheric</a:t>
            </a:r>
            <a:r>
              <a:rPr lang="en-US" sz="2400" dirty="0">
                <a:latin typeface="Times New Roman" pitchFamily="18" charset="0"/>
                <a:cs typeface="Times New Roman" pitchFamily="18" charset="0"/>
              </a:rPr>
              <a:t> zones of prairie grasses. </a:t>
            </a:r>
            <a:r>
              <a:rPr lang="en-US" sz="2400" dirty="0" smtClean="0">
                <a:latin typeface="Times New Roman" pitchFamily="18" charset="0"/>
                <a:cs typeface="Times New Roman" pitchFamily="18" charset="0"/>
              </a:rPr>
              <a:t> </a:t>
            </a:r>
            <a:endParaRPr lang="en-US" sz="2400" dirty="0">
              <a:latin typeface="Times New Roman" pitchFamily="18" charset="0"/>
              <a:cs typeface="Times New Roman" pitchFamily="18" charset="0"/>
            </a:endParaRPr>
          </a:p>
          <a:p>
            <a:pPr marL="0" indent="0" algn="just">
              <a:lnSpc>
                <a:spcPct val="150000"/>
              </a:lnSpc>
              <a:buNone/>
            </a:pPr>
            <a:endParaRPr lang="en-US" sz="24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139982916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381000"/>
          </a:xfrm>
        </p:spPr>
        <p:txBody>
          <a:bodyPr>
            <a:noAutofit/>
          </a:bodyPr>
          <a:lstStyle/>
          <a:p>
            <a:pPr algn="ctr"/>
            <a:r>
              <a:rPr lang="en-US" sz="2800" b="1" dirty="0" smtClean="0">
                <a:solidFill>
                  <a:srgbClr val="FF0000"/>
                </a:solidFill>
                <a:latin typeface="Segoe Print" pitchFamily="2" charset="0"/>
              </a:rPr>
              <a:t>CHAPTER -5</a:t>
            </a:r>
            <a:endParaRPr lang="en-US" sz="2800" b="1" dirty="0">
              <a:solidFill>
                <a:srgbClr val="FF0000"/>
              </a:solidFill>
              <a:latin typeface="Segoe Print" pitchFamily="2" charset="0"/>
            </a:endParaRPr>
          </a:p>
        </p:txBody>
      </p:sp>
      <p:sp>
        <p:nvSpPr>
          <p:cNvPr id="4" name="Date Placeholder 3"/>
          <p:cNvSpPr>
            <a:spLocks noGrp="1"/>
          </p:cNvSpPr>
          <p:nvPr>
            <p:ph type="dt" sz="half" idx="10"/>
          </p:nvPr>
        </p:nvSpPr>
        <p:spPr/>
        <p:txBody>
          <a:bodyPr/>
          <a:lstStyle/>
          <a:p>
            <a:fld id="{2CC90F42-F517-4525-946A-AE3436E7705C}" type="datetime1">
              <a:rPr lang="en-US" smtClean="0"/>
              <a:t>29-Jun-19</a:t>
            </a:fld>
            <a:endParaRPr lang="en-US"/>
          </a:p>
        </p:txBody>
      </p:sp>
      <p:sp>
        <p:nvSpPr>
          <p:cNvPr id="5" name="Footer Placeholder 4"/>
          <p:cNvSpPr>
            <a:spLocks noGrp="1"/>
          </p:cNvSpPr>
          <p:nvPr>
            <p:ph type="ftr" sz="quarter" idx="11"/>
          </p:nvPr>
        </p:nvSpPr>
        <p:spPr/>
        <p:txBody>
          <a:bodyPr/>
          <a:lstStyle/>
          <a:p>
            <a:r>
              <a:rPr lang="en-US" smtClean="0"/>
              <a:t>Envt Ch 4-6</a:t>
            </a:r>
            <a:endParaRPr lang="en-US"/>
          </a:p>
        </p:txBody>
      </p:sp>
      <p:sp>
        <p:nvSpPr>
          <p:cNvPr id="6" name="Slide Number Placeholder 5"/>
          <p:cNvSpPr>
            <a:spLocks noGrp="1"/>
          </p:cNvSpPr>
          <p:nvPr>
            <p:ph type="sldNum" sz="quarter" idx="12"/>
          </p:nvPr>
        </p:nvSpPr>
        <p:spPr/>
        <p:txBody>
          <a:bodyPr/>
          <a:lstStyle/>
          <a:p>
            <a:fld id="{09CA2E6E-5AFB-46F8-A351-B3A68AE108F1}" type="slidenum">
              <a:rPr lang="en-US" smtClean="0"/>
              <a:t>39</a:t>
            </a:fld>
            <a:endParaRPr lang="en-US"/>
          </a:p>
        </p:txBody>
      </p:sp>
      <p:sp>
        <p:nvSpPr>
          <p:cNvPr id="3" name="Content Placeholder 2"/>
          <p:cNvSpPr>
            <a:spLocks noGrp="1"/>
          </p:cNvSpPr>
          <p:nvPr>
            <p:ph sz="quarter" idx="1"/>
          </p:nvPr>
        </p:nvSpPr>
        <p:spPr>
          <a:xfrm>
            <a:off x="152400" y="533400"/>
            <a:ext cx="8839200" cy="6172200"/>
          </a:xfrm>
        </p:spPr>
        <p:txBody>
          <a:bodyPr>
            <a:normAutofit fontScale="92500" lnSpcReduction="20000"/>
          </a:bodyPr>
          <a:lstStyle/>
          <a:p>
            <a:pPr marL="0" indent="0" algn="ctr">
              <a:buNone/>
            </a:pPr>
            <a:r>
              <a:rPr lang="en-US" sz="2800" b="1" dirty="0" smtClean="0">
                <a:solidFill>
                  <a:srgbClr val="FF0000"/>
                </a:solidFill>
              </a:rPr>
              <a:t>5. Environmental </a:t>
            </a:r>
            <a:r>
              <a:rPr lang="en-US" sz="2800" b="1" dirty="0">
                <a:solidFill>
                  <a:srgbClr val="FF0000"/>
                </a:solidFill>
              </a:rPr>
              <a:t>Toxicity and </a:t>
            </a:r>
            <a:r>
              <a:rPr lang="en-US" sz="2800" b="1" dirty="0" smtClean="0">
                <a:solidFill>
                  <a:srgbClr val="FF0000"/>
                </a:solidFill>
              </a:rPr>
              <a:t>Toxicology</a:t>
            </a:r>
          </a:p>
          <a:p>
            <a:pPr marL="0" indent="0" algn="just">
              <a:buNone/>
            </a:pPr>
            <a:r>
              <a:rPr lang="en-US" sz="2800" b="1" dirty="0" smtClean="0">
                <a:solidFill>
                  <a:srgbClr val="0070C0"/>
                </a:solidFill>
                <a:latin typeface="Segoe Print" pitchFamily="2" charset="0"/>
              </a:rPr>
              <a:t>5. 1 Introduction</a:t>
            </a:r>
          </a:p>
          <a:p>
            <a:pPr algn="just">
              <a:lnSpc>
                <a:spcPct val="150000"/>
              </a:lnSpc>
            </a:pPr>
            <a:r>
              <a:rPr lang="en-US" sz="2600" dirty="0">
                <a:latin typeface="Times New Roman" pitchFamily="18" charset="0"/>
                <a:cs typeface="Times New Roman" pitchFamily="18" charset="0"/>
              </a:rPr>
              <a:t>A  poison,  or  toxicant,  is  a  substance  that  is  harmful  to  living  organisms  because  of  its </a:t>
            </a:r>
            <a:r>
              <a:rPr lang="en-US" sz="2600" dirty="0" smtClean="0">
                <a:latin typeface="Times New Roman" pitchFamily="18" charset="0"/>
                <a:cs typeface="Times New Roman" pitchFamily="18" charset="0"/>
              </a:rPr>
              <a:t>detrimental  </a:t>
            </a:r>
            <a:r>
              <a:rPr lang="en-US" sz="2600" dirty="0">
                <a:latin typeface="Times New Roman" pitchFamily="18" charset="0"/>
                <a:cs typeface="Times New Roman" pitchFamily="18" charset="0"/>
              </a:rPr>
              <a:t>effects  on  tissues,  organs,  or  biological  processes. </a:t>
            </a:r>
            <a:endParaRPr lang="en-US" sz="2600" dirty="0" smtClean="0">
              <a:latin typeface="Times New Roman" pitchFamily="18" charset="0"/>
              <a:cs typeface="Times New Roman" pitchFamily="18" charset="0"/>
            </a:endParaRPr>
          </a:p>
          <a:p>
            <a:pPr algn="just">
              <a:lnSpc>
                <a:spcPct val="150000"/>
              </a:lnSpc>
            </a:pPr>
            <a:r>
              <a:rPr lang="en-US" sz="2600" dirty="0" smtClean="0">
                <a:latin typeface="Times New Roman" pitchFamily="18" charset="0"/>
                <a:cs typeface="Times New Roman" pitchFamily="18" charset="0"/>
              </a:rPr>
              <a:t> </a:t>
            </a:r>
            <a:r>
              <a:rPr lang="en-US" sz="2600" dirty="0">
                <a:latin typeface="Times New Roman" pitchFamily="18" charset="0"/>
                <a:cs typeface="Times New Roman" pitchFamily="18" charset="0"/>
              </a:rPr>
              <a:t>Toxicology  is  the  science  of </a:t>
            </a:r>
            <a:r>
              <a:rPr lang="en-US" sz="2600" dirty="0" smtClean="0">
                <a:latin typeface="Times New Roman" pitchFamily="18" charset="0"/>
                <a:cs typeface="Times New Roman" pitchFamily="18" charset="0"/>
              </a:rPr>
              <a:t>poisons</a:t>
            </a:r>
            <a:r>
              <a:rPr lang="en-US" sz="2600" dirty="0">
                <a:latin typeface="Times New Roman" pitchFamily="18" charset="0"/>
                <a:cs typeface="Times New Roman" pitchFamily="18" charset="0"/>
              </a:rPr>
              <a:t>. </a:t>
            </a:r>
            <a:endParaRPr lang="en-US" sz="2600" dirty="0" smtClean="0">
              <a:latin typeface="Times New Roman" pitchFamily="18" charset="0"/>
              <a:cs typeface="Times New Roman" pitchFamily="18" charset="0"/>
            </a:endParaRPr>
          </a:p>
          <a:p>
            <a:pPr algn="just">
              <a:lnSpc>
                <a:spcPct val="150000"/>
              </a:lnSpc>
            </a:pPr>
            <a:r>
              <a:rPr lang="en-US" sz="2600" dirty="0">
                <a:latin typeface="Times New Roman" pitchFamily="18" charset="0"/>
                <a:cs typeface="Times New Roman" pitchFamily="18" charset="0"/>
              </a:rPr>
              <a:t>Whether  a  substance  is </a:t>
            </a:r>
            <a:r>
              <a:rPr lang="en-US" sz="2600" dirty="0" smtClean="0">
                <a:latin typeface="Times New Roman" pitchFamily="18" charset="0"/>
                <a:cs typeface="Times New Roman" pitchFamily="18" charset="0"/>
              </a:rPr>
              <a:t>poisonous </a:t>
            </a:r>
            <a:r>
              <a:rPr lang="en-US" sz="2600" dirty="0">
                <a:latin typeface="Times New Roman" pitchFamily="18" charset="0"/>
                <a:cs typeface="Times New Roman" pitchFamily="18" charset="0"/>
              </a:rPr>
              <a:t>depends upon the type of </a:t>
            </a:r>
            <a:r>
              <a:rPr lang="en-US" sz="2600" dirty="0">
                <a:solidFill>
                  <a:srgbClr val="00B0F0"/>
                </a:solidFill>
                <a:latin typeface="Times New Roman" pitchFamily="18" charset="0"/>
                <a:cs typeface="Times New Roman" pitchFamily="18" charset="0"/>
              </a:rPr>
              <a:t>organism</a:t>
            </a:r>
            <a:r>
              <a:rPr lang="en-US" sz="2600" dirty="0">
                <a:latin typeface="Times New Roman" pitchFamily="18" charset="0"/>
                <a:cs typeface="Times New Roman" pitchFamily="18" charset="0"/>
              </a:rPr>
              <a:t> exposed, the </a:t>
            </a:r>
            <a:r>
              <a:rPr lang="en-US" sz="2600" dirty="0">
                <a:solidFill>
                  <a:srgbClr val="00B0F0"/>
                </a:solidFill>
                <a:latin typeface="Times New Roman" pitchFamily="18" charset="0"/>
                <a:cs typeface="Times New Roman" pitchFamily="18" charset="0"/>
              </a:rPr>
              <a:t>amount</a:t>
            </a:r>
            <a:r>
              <a:rPr lang="en-US" sz="2600" dirty="0">
                <a:latin typeface="Times New Roman" pitchFamily="18" charset="0"/>
                <a:cs typeface="Times New Roman" pitchFamily="18" charset="0"/>
              </a:rPr>
              <a:t> of the substance, and the </a:t>
            </a:r>
            <a:r>
              <a:rPr lang="en-US" sz="2600" dirty="0">
                <a:solidFill>
                  <a:srgbClr val="00B0F0"/>
                </a:solidFill>
                <a:latin typeface="Times New Roman" pitchFamily="18" charset="0"/>
                <a:cs typeface="Times New Roman" pitchFamily="18" charset="0"/>
              </a:rPr>
              <a:t>route</a:t>
            </a:r>
            <a:r>
              <a:rPr lang="en-US" sz="2600" dirty="0">
                <a:latin typeface="Times New Roman" pitchFamily="18" charset="0"/>
                <a:cs typeface="Times New Roman" pitchFamily="18" charset="0"/>
              </a:rPr>
              <a:t> </a:t>
            </a:r>
            <a:r>
              <a:rPr lang="en-US" sz="2600" dirty="0" smtClean="0">
                <a:latin typeface="Times New Roman" pitchFamily="18" charset="0"/>
                <a:cs typeface="Times New Roman" pitchFamily="18" charset="0"/>
              </a:rPr>
              <a:t>of  </a:t>
            </a:r>
            <a:r>
              <a:rPr lang="en-US" sz="2600" dirty="0">
                <a:latin typeface="Times New Roman" pitchFamily="18" charset="0"/>
                <a:cs typeface="Times New Roman" pitchFamily="18" charset="0"/>
              </a:rPr>
              <a:t>exposure. </a:t>
            </a:r>
            <a:endParaRPr lang="en-US" sz="2600" dirty="0" smtClean="0">
              <a:latin typeface="Times New Roman" pitchFamily="18" charset="0"/>
              <a:cs typeface="Times New Roman" pitchFamily="18" charset="0"/>
            </a:endParaRPr>
          </a:p>
          <a:p>
            <a:pPr algn="just">
              <a:lnSpc>
                <a:spcPct val="150000"/>
              </a:lnSpc>
            </a:pPr>
            <a:r>
              <a:rPr lang="en-US" sz="2600" dirty="0" smtClean="0">
                <a:latin typeface="Times New Roman" pitchFamily="18" charset="0"/>
                <a:cs typeface="Times New Roman" pitchFamily="18" charset="0"/>
              </a:rPr>
              <a:t>In </a:t>
            </a:r>
            <a:r>
              <a:rPr lang="en-US" sz="2600" dirty="0">
                <a:latin typeface="Times New Roman" pitchFamily="18" charset="0"/>
                <a:cs typeface="Times New Roman" pitchFamily="18" charset="0"/>
              </a:rPr>
              <a:t>the case  of  human  exposure, the  degree  of  harm  done by a poison can  depend </a:t>
            </a:r>
            <a:r>
              <a:rPr lang="en-US" sz="2600" dirty="0" smtClean="0">
                <a:latin typeface="Times New Roman" pitchFamily="18" charset="0"/>
                <a:cs typeface="Times New Roman" pitchFamily="18" charset="0"/>
              </a:rPr>
              <a:t>strongly </a:t>
            </a:r>
            <a:r>
              <a:rPr lang="en-US" sz="2600" dirty="0">
                <a:latin typeface="Times New Roman" pitchFamily="18" charset="0"/>
                <a:cs typeface="Times New Roman" pitchFamily="18" charset="0"/>
              </a:rPr>
              <a:t>upon whether the exposure is to the skin, by inhalation, or through ingestion</a:t>
            </a:r>
            <a:r>
              <a:rPr lang="en-US" sz="2600" dirty="0" smtClean="0">
                <a:latin typeface="Times New Roman" pitchFamily="18" charset="0"/>
                <a:cs typeface="Times New Roman" pitchFamily="18" charset="0"/>
              </a:rPr>
              <a:t>.</a:t>
            </a:r>
          </a:p>
        </p:txBody>
      </p:sp>
    </p:spTree>
    <p:extLst>
      <p:ext uri="{BB962C8B-B14F-4D97-AF65-F5344CB8AC3E}">
        <p14:creationId xmlns:p14="http://schemas.microsoft.com/office/powerpoint/2010/main" val="24899479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457200"/>
          </a:xfrm>
        </p:spPr>
        <p:txBody>
          <a:bodyPr>
            <a:noAutofit/>
          </a:bodyPr>
          <a:lstStyle/>
          <a:p>
            <a:r>
              <a:rPr lang="en-US" sz="2800" b="1" dirty="0" smtClean="0">
                <a:solidFill>
                  <a:srgbClr val="FF0000"/>
                </a:solidFill>
                <a:latin typeface="Segoe Print" pitchFamily="2" charset="0"/>
              </a:rPr>
              <a:t>4.2. Nature and composition of soil</a:t>
            </a:r>
            <a:endParaRPr lang="en-US" sz="2800" b="1" dirty="0">
              <a:solidFill>
                <a:srgbClr val="FF0000"/>
              </a:solidFill>
              <a:latin typeface="Segoe Print" pitchFamily="2" charset="0"/>
            </a:endParaRPr>
          </a:p>
        </p:txBody>
      </p:sp>
      <p:sp>
        <p:nvSpPr>
          <p:cNvPr id="4" name="Date Placeholder 3"/>
          <p:cNvSpPr>
            <a:spLocks noGrp="1"/>
          </p:cNvSpPr>
          <p:nvPr>
            <p:ph type="dt" sz="half" idx="10"/>
          </p:nvPr>
        </p:nvSpPr>
        <p:spPr/>
        <p:txBody>
          <a:bodyPr/>
          <a:lstStyle/>
          <a:p>
            <a:fld id="{43DA3801-25B6-428D-8B09-43B0AA6074E7}" type="datetime1">
              <a:rPr lang="en-US" smtClean="0"/>
              <a:t>29-Jun-19</a:t>
            </a:fld>
            <a:endParaRPr lang="en-US"/>
          </a:p>
        </p:txBody>
      </p:sp>
      <p:sp>
        <p:nvSpPr>
          <p:cNvPr id="5" name="Footer Placeholder 4"/>
          <p:cNvSpPr>
            <a:spLocks noGrp="1"/>
          </p:cNvSpPr>
          <p:nvPr>
            <p:ph type="ftr" sz="quarter" idx="11"/>
          </p:nvPr>
        </p:nvSpPr>
        <p:spPr/>
        <p:txBody>
          <a:bodyPr/>
          <a:lstStyle/>
          <a:p>
            <a:r>
              <a:rPr lang="en-US" smtClean="0"/>
              <a:t>Envt Ch 4-6</a:t>
            </a:r>
            <a:endParaRPr lang="en-US"/>
          </a:p>
        </p:txBody>
      </p:sp>
      <p:sp>
        <p:nvSpPr>
          <p:cNvPr id="6" name="Slide Number Placeholder 5"/>
          <p:cNvSpPr>
            <a:spLocks noGrp="1"/>
          </p:cNvSpPr>
          <p:nvPr>
            <p:ph type="sldNum" sz="quarter" idx="12"/>
          </p:nvPr>
        </p:nvSpPr>
        <p:spPr/>
        <p:txBody>
          <a:bodyPr/>
          <a:lstStyle/>
          <a:p>
            <a:fld id="{09CA2E6E-5AFB-46F8-A351-B3A68AE108F1}" type="slidenum">
              <a:rPr lang="en-US" smtClean="0"/>
              <a:t>4</a:t>
            </a:fld>
            <a:endParaRPr lang="en-US"/>
          </a:p>
        </p:txBody>
      </p:sp>
      <p:sp>
        <p:nvSpPr>
          <p:cNvPr id="3" name="Content Placeholder 2"/>
          <p:cNvSpPr>
            <a:spLocks noGrp="1"/>
          </p:cNvSpPr>
          <p:nvPr>
            <p:ph sz="quarter" idx="1"/>
          </p:nvPr>
        </p:nvSpPr>
        <p:spPr>
          <a:xfrm>
            <a:off x="228600" y="609600"/>
            <a:ext cx="8686800" cy="6019800"/>
          </a:xfrm>
        </p:spPr>
        <p:txBody>
          <a:bodyPr>
            <a:normAutofit/>
          </a:bodyPr>
          <a:lstStyle/>
          <a:p>
            <a:pPr algn="just">
              <a:lnSpc>
                <a:spcPct val="150000"/>
              </a:lnSpc>
            </a:pPr>
            <a:r>
              <a:rPr lang="en-US" sz="2400" dirty="0">
                <a:latin typeface="Times New Roman" pitchFamily="18" charset="0"/>
                <a:cs typeface="Times New Roman" pitchFamily="18" charset="0"/>
              </a:rPr>
              <a:t>Soil  is a variable mixture of </a:t>
            </a:r>
            <a:r>
              <a:rPr lang="en-US" sz="2400" dirty="0">
                <a:solidFill>
                  <a:srgbClr val="00B0F0"/>
                </a:solidFill>
                <a:latin typeface="Times New Roman" pitchFamily="18" charset="0"/>
                <a:cs typeface="Times New Roman" pitchFamily="18" charset="0"/>
              </a:rPr>
              <a:t>minerals</a:t>
            </a:r>
            <a:r>
              <a:rPr lang="en-US" sz="2400" dirty="0">
                <a:latin typeface="Times New Roman" pitchFamily="18" charset="0"/>
                <a:cs typeface="Times New Roman" pitchFamily="18" charset="0"/>
              </a:rPr>
              <a:t>, </a:t>
            </a:r>
            <a:r>
              <a:rPr lang="en-US" sz="2400" dirty="0">
                <a:solidFill>
                  <a:srgbClr val="00B0F0"/>
                </a:solidFill>
                <a:latin typeface="Times New Roman" pitchFamily="18" charset="0"/>
                <a:cs typeface="Times New Roman" pitchFamily="18" charset="0"/>
              </a:rPr>
              <a:t>organic</a:t>
            </a:r>
            <a:r>
              <a:rPr lang="en-US" sz="2400" dirty="0">
                <a:latin typeface="Times New Roman" pitchFamily="18" charset="0"/>
                <a:cs typeface="Times New Roman" pitchFamily="18" charset="0"/>
              </a:rPr>
              <a:t> </a:t>
            </a:r>
            <a:r>
              <a:rPr lang="en-US" sz="2400" dirty="0">
                <a:solidFill>
                  <a:srgbClr val="00B0F0"/>
                </a:solidFill>
                <a:latin typeface="Times New Roman" pitchFamily="18" charset="0"/>
                <a:cs typeface="Times New Roman" pitchFamily="18" charset="0"/>
              </a:rPr>
              <a:t>matter</a:t>
            </a:r>
            <a:r>
              <a:rPr lang="en-US" sz="2400" dirty="0">
                <a:latin typeface="Times New Roman" pitchFamily="18" charset="0"/>
                <a:cs typeface="Times New Roman" pitchFamily="18" charset="0"/>
              </a:rPr>
              <a:t>, and </a:t>
            </a:r>
            <a:r>
              <a:rPr lang="en-US" sz="2400" dirty="0" smtClean="0">
                <a:solidFill>
                  <a:srgbClr val="00B0F0"/>
                </a:solidFill>
                <a:latin typeface="Times New Roman" pitchFamily="18" charset="0"/>
                <a:cs typeface="Times New Roman" pitchFamily="18" charset="0"/>
              </a:rPr>
              <a:t>water</a:t>
            </a:r>
            <a:r>
              <a:rPr lang="en-US" sz="2400" dirty="0" smtClean="0">
                <a:latin typeface="Times New Roman" pitchFamily="18" charset="0"/>
                <a:cs typeface="Times New Roman" pitchFamily="18" charset="0"/>
              </a:rPr>
              <a:t>. </a:t>
            </a:r>
          </a:p>
          <a:p>
            <a:pPr algn="just">
              <a:lnSpc>
                <a:spcPct val="150000"/>
              </a:lnSpc>
            </a:pPr>
            <a:r>
              <a:rPr lang="en-US" sz="2400" dirty="0" smtClean="0">
                <a:latin typeface="Times New Roman" pitchFamily="18" charset="0"/>
                <a:cs typeface="Times New Roman" pitchFamily="18" charset="0"/>
              </a:rPr>
              <a:t>It </a:t>
            </a:r>
            <a:r>
              <a:rPr lang="en-US" sz="2400" dirty="0">
                <a:latin typeface="Times New Roman" pitchFamily="18" charset="0"/>
                <a:cs typeface="Times New Roman" pitchFamily="18" charset="0"/>
              </a:rPr>
              <a:t>is the final product of the weathering action of </a:t>
            </a:r>
            <a:r>
              <a:rPr lang="en-US" sz="2400" dirty="0">
                <a:solidFill>
                  <a:srgbClr val="00B0F0"/>
                </a:solidFill>
                <a:latin typeface="Times New Roman" pitchFamily="18" charset="0"/>
                <a:cs typeface="Times New Roman" pitchFamily="18" charset="0"/>
              </a:rPr>
              <a:t>physical</a:t>
            </a:r>
            <a:r>
              <a:rPr lang="en-US" sz="2400" dirty="0">
                <a:latin typeface="Times New Roman" pitchFamily="18" charset="0"/>
                <a:cs typeface="Times New Roman" pitchFamily="18" charset="0"/>
              </a:rPr>
              <a:t>,   </a:t>
            </a:r>
            <a:r>
              <a:rPr lang="en-US" sz="2400" dirty="0" smtClean="0">
                <a:solidFill>
                  <a:srgbClr val="00B0F0"/>
                </a:solidFill>
                <a:latin typeface="Times New Roman" pitchFamily="18" charset="0"/>
                <a:cs typeface="Times New Roman" pitchFamily="18" charset="0"/>
              </a:rPr>
              <a:t>chemical</a:t>
            </a:r>
            <a:r>
              <a:rPr lang="en-US" sz="2400" dirty="0" smtClean="0">
                <a:latin typeface="Times New Roman" pitchFamily="18" charset="0"/>
                <a:cs typeface="Times New Roman" pitchFamily="18" charset="0"/>
              </a:rPr>
              <a:t> and </a:t>
            </a:r>
            <a:r>
              <a:rPr lang="en-US" sz="2400" dirty="0" smtClean="0">
                <a:solidFill>
                  <a:srgbClr val="00B0F0"/>
                </a:solidFill>
                <a:latin typeface="Times New Roman" pitchFamily="18" charset="0"/>
                <a:cs typeface="Times New Roman" pitchFamily="18" charset="0"/>
              </a:rPr>
              <a:t>biological</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processes on rocks, which largely produces clay minerals. </a:t>
            </a:r>
            <a:endParaRPr lang="en-US" sz="2400" dirty="0" smtClean="0">
              <a:latin typeface="Times New Roman" pitchFamily="18" charset="0"/>
              <a:cs typeface="Times New Roman" pitchFamily="18" charset="0"/>
            </a:endParaRPr>
          </a:p>
          <a:p>
            <a:pPr algn="just">
              <a:lnSpc>
                <a:spcPct val="150000"/>
              </a:lnSpc>
            </a:pPr>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organic portion of soil </a:t>
            </a:r>
            <a:r>
              <a:rPr lang="en-US" sz="2400" dirty="0" smtClean="0">
                <a:latin typeface="Times New Roman" pitchFamily="18" charset="0"/>
                <a:cs typeface="Times New Roman" pitchFamily="18" charset="0"/>
              </a:rPr>
              <a:t>consists  </a:t>
            </a:r>
            <a:r>
              <a:rPr lang="en-US" sz="2400" dirty="0">
                <a:latin typeface="Times New Roman" pitchFamily="18" charset="0"/>
                <a:cs typeface="Times New Roman" pitchFamily="18" charset="0"/>
              </a:rPr>
              <a:t>of  plant  biomass  in  various  stages  of  decay.  </a:t>
            </a:r>
            <a:endParaRPr lang="en-US" sz="2400" dirty="0" smtClean="0">
              <a:latin typeface="Times New Roman" pitchFamily="18" charset="0"/>
              <a:cs typeface="Times New Roman" pitchFamily="18" charset="0"/>
            </a:endParaRPr>
          </a:p>
          <a:p>
            <a:pPr algn="just">
              <a:lnSpc>
                <a:spcPct val="150000"/>
              </a:lnSpc>
            </a:pPr>
            <a:r>
              <a:rPr lang="en-US" sz="2400" dirty="0" smtClean="0">
                <a:latin typeface="Times New Roman" pitchFamily="18" charset="0"/>
                <a:cs typeface="Times New Roman" pitchFamily="18" charset="0"/>
              </a:rPr>
              <a:t>High  </a:t>
            </a:r>
            <a:r>
              <a:rPr lang="en-US" sz="2400" dirty="0">
                <a:latin typeface="Times New Roman" pitchFamily="18" charset="0"/>
                <a:cs typeface="Times New Roman" pitchFamily="18" charset="0"/>
              </a:rPr>
              <a:t>populations  of  bacteria,  fungi,  and </a:t>
            </a:r>
            <a:r>
              <a:rPr lang="en-US" sz="2400" dirty="0" smtClean="0">
                <a:latin typeface="Times New Roman" pitchFamily="18" charset="0"/>
                <a:cs typeface="Times New Roman" pitchFamily="18" charset="0"/>
              </a:rPr>
              <a:t>animals </a:t>
            </a:r>
            <a:r>
              <a:rPr lang="en-US" sz="2400" dirty="0">
                <a:latin typeface="Times New Roman" pitchFamily="18" charset="0"/>
                <a:cs typeface="Times New Roman" pitchFamily="18" charset="0"/>
              </a:rPr>
              <a:t>such as earthworms may be found in soil</a:t>
            </a:r>
            <a:r>
              <a:rPr lang="en-US" sz="2400" dirty="0" smtClean="0">
                <a:latin typeface="Times New Roman" pitchFamily="18" charset="0"/>
                <a:cs typeface="Times New Roman" pitchFamily="18" charset="0"/>
              </a:rPr>
              <a:t>.</a:t>
            </a:r>
          </a:p>
          <a:p>
            <a:pPr algn="just">
              <a:lnSpc>
                <a:spcPct val="150000"/>
              </a:lnSpc>
            </a:pP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Soil contains air spaces and generally has a </a:t>
            </a:r>
            <a:r>
              <a:rPr lang="en-US" sz="2400" dirty="0" smtClean="0">
                <a:latin typeface="Times New Roman" pitchFamily="18" charset="0"/>
                <a:cs typeface="Times New Roman" pitchFamily="18" charset="0"/>
              </a:rPr>
              <a:t>loose texture.</a:t>
            </a:r>
          </a:p>
        </p:txBody>
      </p:sp>
    </p:spTree>
    <p:extLst>
      <p:ext uri="{BB962C8B-B14F-4D97-AF65-F5344CB8AC3E}">
        <p14:creationId xmlns:p14="http://schemas.microsoft.com/office/powerpoint/2010/main" val="25716398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381000"/>
          </a:xfrm>
        </p:spPr>
        <p:txBody>
          <a:bodyPr>
            <a:noAutofit/>
          </a:bodyPr>
          <a:lstStyle/>
          <a:p>
            <a:r>
              <a:rPr lang="en-US" sz="2800" b="1" dirty="0" err="1" smtClean="0">
                <a:solidFill>
                  <a:srgbClr val="FF0000"/>
                </a:solidFill>
                <a:latin typeface="Segoe Print" pitchFamily="2" charset="0"/>
              </a:rPr>
              <a:t>Cont</a:t>
            </a:r>
            <a:r>
              <a:rPr lang="en-US" sz="2800" b="1" dirty="0" smtClean="0">
                <a:solidFill>
                  <a:srgbClr val="FF0000"/>
                </a:solidFill>
                <a:latin typeface="Segoe Print" pitchFamily="2" charset="0"/>
              </a:rPr>
              <a:t>…</a:t>
            </a:r>
            <a:endParaRPr lang="en-US" sz="2800" b="1" dirty="0">
              <a:solidFill>
                <a:srgbClr val="FF0000"/>
              </a:solidFill>
              <a:latin typeface="Segoe Print" pitchFamily="2" charset="0"/>
            </a:endParaRPr>
          </a:p>
        </p:txBody>
      </p:sp>
      <p:sp>
        <p:nvSpPr>
          <p:cNvPr id="4" name="Date Placeholder 3"/>
          <p:cNvSpPr>
            <a:spLocks noGrp="1"/>
          </p:cNvSpPr>
          <p:nvPr>
            <p:ph type="dt" sz="half" idx="10"/>
          </p:nvPr>
        </p:nvSpPr>
        <p:spPr/>
        <p:txBody>
          <a:bodyPr/>
          <a:lstStyle/>
          <a:p>
            <a:fld id="{6A93796F-DB6B-4565-8F77-872C08524964}" type="datetime1">
              <a:rPr lang="en-US" smtClean="0"/>
              <a:t>29-Jun-19</a:t>
            </a:fld>
            <a:endParaRPr lang="en-US"/>
          </a:p>
        </p:txBody>
      </p:sp>
      <p:sp>
        <p:nvSpPr>
          <p:cNvPr id="5" name="Footer Placeholder 4"/>
          <p:cNvSpPr>
            <a:spLocks noGrp="1"/>
          </p:cNvSpPr>
          <p:nvPr>
            <p:ph type="ftr" sz="quarter" idx="11"/>
          </p:nvPr>
        </p:nvSpPr>
        <p:spPr/>
        <p:txBody>
          <a:bodyPr/>
          <a:lstStyle/>
          <a:p>
            <a:r>
              <a:rPr lang="en-US" smtClean="0"/>
              <a:t>Envt Ch 4-6</a:t>
            </a:r>
            <a:endParaRPr lang="en-US"/>
          </a:p>
        </p:txBody>
      </p:sp>
      <p:sp>
        <p:nvSpPr>
          <p:cNvPr id="6" name="Slide Number Placeholder 5"/>
          <p:cNvSpPr>
            <a:spLocks noGrp="1"/>
          </p:cNvSpPr>
          <p:nvPr>
            <p:ph type="sldNum" sz="quarter" idx="12"/>
          </p:nvPr>
        </p:nvSpPr>
        <p:spPr/>
        <p:txBody>
          <a:bodyPr/>
          <a:lstStyle/>
          <a:p>
            <a:fld id="{09CA2E6E-5AFB-46F8-A351-B3A68AE108F1}" type="slidenum">
              <a:rPr lang="en-US" smtClean="0"/>
              <a:t>40</a:t>
            </a:fld>
            <a:endParaRPr lang="en-US"/>
          </a:p>
        </p:txBody>
      </p:sp>
      <p:sp>
        <p:nvSpPr>
          <p:cNvPr id="3" name="Content Placeholder 2"/>
          <p:cNvSpPr>
            <a:spLocks noGrp="1"/>
          </p:cNvSpPr>
          <p:nvPr>
            <p:ph sz="quarter" idx="1"/>
          </p:nvPr>
        </p:nvSpPr>
        <p:spPr>
          <a:xfrm>
            <a:off x="152400" y="533400"/>
            <a:ext cx="8839200" cy="6172200"/>
          </a:xfrm>
        </p:spPr>
        <p:txBody>
          <a:bodyPr>
            <a:normAutofit/>
          </a:bodyPr>
          <a:lstStyle/>
          <a:p>
            <a:pPr algn="just">
              <a:lnSpc>
                <a:spcPct val="150000"/>
              </a:lnSpc>
            </a:pPr>
            <a:r>
              <a:rPr lang="en-US" sz="2400" dirty="0" smtClean="0">
                <a:latin typeface="Times New Roman" pitchFamily="18" charset="0"/>
                <a:cs typeface="Times New Roman" pitchFamily="18" charset="0"/>
              </a:rPr>
              <a:t>Toxicants can be </a:t>
            </a:r>
            <a:r>
              <a:rPr lang="en-US" sz="2400" dirty="0" smtClean="0">
                <a:solidFill>
                  <a:srgbClr val="00B0F0"/>
                </a:solidFill>
                <a:latin typeface="Times New Roman" pitchFamily="18" charset="0"/>
                <a:cs typeface="Times New Roman" pitchFamily="18" charset="0"/>
              </a:rPr>
              <a:t>gases, </a:t>
            </a:r>
            <a:r>
              <a:rPr lang="en-US" sz="2400" dirty="0" err="1" smtClean="0">
                <a:solidFill>
                  <a:srgbClr val="00B0F0"/>
                </a:solidFill>
                <a:latin typeface="Times New Roman" pitchFamily="18" charset="0"/>
                <a:cs typeface="Times New Roman" pitchFamily="18" charset="0"/>
              </a:rPr>
              <a:t>vapours</a:t>
            </a:r>
            <a:r>
              <a:rPr lang="en-US" sz="2400" dirty="0" smtClean="0">
                <a:solidFill>
                  <a:srgbClr val="00B0F0"/>
                </a:solidFill>
                <a:latin typeface="Times New Roman" pitchFamily="18" charset="0"/>
                <a:cs typeface="Times New Roman" pitchFamily="18" charset="0"/>
              </a:rPr>
              <a:t>,  dusts </a:t>
            </a:r>
            <a:r>
              <a:rPr lang="en-US" sz="2400" dirty="0" smtClean="0">
                <a:latin typeface="Times New Roman" pitchFamily="18" charset="0"/>
                <a:cs typeface="Times New Roman" pitchFamily="18" charset="0"/>
              </a:rPr>
              <a:t>(</a:t>
            </a:r>
            <a:r>
              <a:rPr lang="en-US" sz="2400" dirty="0" err="1" smtClean="0">
                <a:latin typeface="Times New Roman" pitchFamily="18" charset="0"/>
                <a:cs typeface="Times New Roman" pitchFamily="18" charset="0"/>
              </a:rPr>
              <a:t>respirable</a:t>
            </a:r>
            <a:r>
              <a:rPr lang="en-US" sz="2400" dirty="0" smtClean="0">
                <a:latin typeface="Times New Roman" pitchFamily="18" charset="0"/>
                <a:cs typeface="Times New Roman" pitchFamily="18" charset="0"/>
              </a:rPr>
              <a:t> solids</a:t>
            </a:r>
            <a:r>
              <a:rPr lang="en-US" sz="2400" dirty="0">
                <a:latin typeface="Times New Roman" pitchFamily="18" charset="0"/>
                <a:cs typeface="Times New Roman" pitchFamily="18" charset="0"/>
              </a:rPr>
              <a:t>),  </a:t>
            </a:r>
            <a:r>
              <a:rPr lang="en-US" sz="2400" dirty="0">
                <a:solidFill>
                  <a:srgbClr val="00B0F0"/>
                </a:solidFill>
                <a:latin typeface="Times New Roman" pitchFamily="18" charset="0"/>
                <a:cs typeface="Times New Roman" pitchFamily="18" charset="0"/>
              </a:rPr>
              <a:t>fumes</a:t>
            </a:r>
            <a:r>
              <a:rPr lang="en-US" sz="2400" dirty="0">
                <a:latin typeface="Times New Roman" pitchFamily="18" charset="0"/>
                <a:cs typeface="Times New Roman" pitchFamily="18" charset="0"/>
              </a:rPr>
              <a:t> (solid particles from the condensation of vapors, often metals or metal </a:t>
            </a:r>
            <a:r>
              <a:rPr lang="en-US" sz="2400" dirty="0" smtClean="0">
                <a:latin typeface="Times New Roman" pitchFamily="18" charset="0"/>
                <a:cs typeface="Times New Roman" pitchFamily="18" charset="0"/>
              </a:rPr>
              <a:t>oxides) and  </a:t>
            </a:r>
            <a:r>
              <a:rPr lang="en-US" sz="2400" dirty="0">
                <a:solidFill>
                  <a:srgbClr val="00B0F0"/>
                </a:solidFill>
                <a:latin typeface="Times New Roman" pitchFamily="18" charset="0"/>
                <a:cs typeface="Times New Roman" pitchFamily="18" charset="0"/>
              </a:rPr>
              <a:t>Mists</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(liquid </a:t>
            </a:r>
            <a:r>
              <a:rPr lang="en-US" sz="2400" dirty="0">
                <a:latin typeface="Times New Roman" pitchFamily="18" charset="0"/>
                <a:cs typeface="Times New Roman" pitchFamily="18" charset="0"/>
              </a:rPr>
              <a:t>droplets</a:t>
            </a:r>
            <a:r>
              <a:rPr lang="en-US" sz="2400" dirty="0" smtClean="0">
                <a:latin typeface="Times New Roman" pitchFamily="18" charset="0"/>
                <a:cs typeface="Times New Roman" pitchFamily="18" charset="0"/>
              </a:rPr>
              <a:t>).</a:t>
            </a:r>
          </a:p>
          <a:p>
            <a:pPr algn="just">
              <a:lnSpc>
                <a:spcPct val="150000"/>
              </a:lnSpc>
            </a:pPr>
            <a:r>
              <a:rPr lang="en-US" sz="2400" dirty="0">
                <a:latin typeface="Times New Roman" pitchFamily="18" charset="0"/>
                <a:cs typeface="Times New Roman" pitchFamily="18" charset="0"/>
              </a:rPr>
              <a:t>A substance with which the </a:t>
            </a:r>
            <a:r>
              <a:rPr lang="en-US" sz="2400" dirty="0" smtClean="0">
                <a:latin typeface="Times New Roman" pitchFamily="18" charset="0"/>
                <a:cs typeface="Times New Roman" pitchFamily="18" charset="0"/>
              </a:rPr>
              <a:t>toxicant  </a:t>
            </a:r>
            <a:r>
              <a:rPr lang="en-US" sz="2400" dirty="0">
                <a:latin typeface="Times New Roman" pitchFamily="18" charset="0"/>
                <a:cs typeface="Times New Roman" pitchFamily="18" charset="0"/>
              </a:rPr>
              <a:t>is  </a:t>
            </a:r>
            <a:r>
              <a:rPr lang="en-US" sz="2400" dirty="0" smtClean="0">
                <a:latin typeface="Times New Roman" pitchFamily="18" charset="0"/>
                <a:cs typeface="Times New Roman" pitchFamily="18" charset="0"/>
              </a:rPr>
              <a:t>associated is called </a:t>
            </a:r>
            <a:r>
              <a:rPr lang="en-US" sz="2400" dirty="0" smtClean="0">
                <a:solidFill>
                  <a:srgbClr val="00B0F0"/>
                </a:solidFill>
                <a:latin typeface="Times New Roman" pitchFamily="18" charset="0"/>
                <a:cs typeface="Times New Roman" pitchFamily="18" charset="0"/>
              </a:rPr>
              <a:t>matrix</a:t>
            </a:r>
            <a:r>
              <a:rPr lang="en-US" sz="2400" dirty="0" smtClean="0">
                <a:latin typeface="Times New Roman" pitchFamily="18" charset="0"/>
                <a:cs typeface="Times New Roman" pitchFamily="18" charset="0"/>
              </a:rPr>
              <a:t>. </a:t>
            </a:r>
          </a:p>
          <a:p>
            <a:pPr algn="just">
              <a:lnSpc>
                <a:spcPct val="150000"/>
              </a:lnSpc>
            </a:pPr>
            <a:r>
              <a:rPr lang="en-US" sz="2400" dirty="0">
                <a:latin typeface="Times New Roman" pitchFamily="18" charset="0"/>
                <a:cs typeface="Times New Roman" pitchFamily="18" charset="0"/>
              </a:rPr>
              <a:t>The  matrix  may  have  a  strong  effect  upon  the  toxicity  of  the </a:t>
            </a:r>
            <a:r>
              <a:rPr lang="en-US" sz="2400" dirty="0" smtClean="0">
                <a:latin typeface="Times New Roman" pitchFamily="18" charset="0"/>
                <a:cs typeface="Times New Roman" pitchFamily="18" charset="0"/>
              </a:rPr>
              <a:t>toxicant</a:t>
            </a:r>
            <a:r>
              <a:rPr lang="en-US" sz="2400" dirty="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algn="just">
              <a:lnSpc>
                <a:spcPct val="150000"/>
              </a:lnSpc>
            </a:pPr>
            <a:r>
              <a:rPr lang="en-US" sz="2400" dirty="0">
                <a:latin typeface="Times New Roman" pitchFamily="18" charset="0"/>
                <a:cs typeface="Times New Roman" pitchFamily="18" charset="0"/>
              </a:rPr>
              <a:t>V</a:t>
            </a:r>
            <a:r>
              <a:rPr lang="en-US" sz="2400" dirty="0" smtClean="0">
                <a:latin typeface="Times New Roman" pitchFamily="18" charset="0"/>
                <a:cs typeface="Times New Roman" pitchFamily="18" charset="0"/>
              </a:rPr>
              <a:t>ariables </a:t>
            </a:r>
            <a:r>
              <a:rPr lang="en-US" sz="2400" dirty="0">
                <a:latin typeface="Times New Roman" pitchFamily="18" charset="0"/>
                <a:cs typeface="Times New Roman" pitchFamily="18" charset="0"/>
              </a:rPr>
              <a:t>related to the  ways in  which  organisms are  exposed to </a:t>
            </a:r>
            <a:r>
              <a:rPr lang="en-US" sz="2400" dirty="0" smtClean="0">
                <a:latin typeface="Times New Roman" pitchFamily="18" charset="0"/>
                <a:cs typeface="Times New Roman" pitchFamily="18" charset="0"/>
              </a:rPr>
              <a:t>toxic  substances</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includes </a:t>
            </a:r>
            <a:r>
              <a:rPr lang="en-US" sz="2400" dirty="0" smtClean="0">
                <a:solidFill>
                  <a:srgbClr val="00B0F0"/>
                </a:solidFill>
                <a:latin typeface="Times New Roman" pitchFamily="18" charset="0"/>
                <a:cs typeface="Times New Roman" pitchFamily="18" charset="0"/>
              </a:rPr>
              <a:t>dose</a:t>
            </a:r>
            <a:r>
              <a:rPr lang="en-US" sz="2400" dirty="0" smtClean="0">
                <a:latin typeface="Times New Roman" pitchFamily="18" charset="0"/>
                <a:cs typeface="Times New Roman" pitchFamily="18" charset="0"/>
              </a:rPr>
              <a:t> and </a:t>
            </a:r>
            <a:r>
              <a:rPr lang="en-US" sz="2400" dirty="0" smtClean="0">
                <a:solidFill>
                  <a:srgbClr val="00B0F0"/>
                </a:solidFill>
                <a:latin typeface="Times New Roman" pitchFamily="18" charset="0"/>
                <a:cs typeface="Times New Roman" pitchFamily="18" charset="0"/>
              </a:rPr>
              <a:t>concentration</a:t>
            </a:r>
            <a:r>
              <a:rPr lang="en-US" sz="2400" dirty="0" smtClean="0">
                <a:latin typeface="Times New Roman" pitchFamily="18" charset="0"/>
                <a:cs typeface="Times New Roman" pitchFamily="18" charset="0"/>
              </a:rPr>
              <a:t> of toxicants. </a:t>
            </a:r>
          </a:p>
          <a:p>
            <a:pPr algn="just">
              <a:lnSpc>
                <a:spcPct val="150000"/>
              </a:lnSpc>
            </a:pPr>
            <a:r>
              <a:rPr lang="en-US" sz="2400" b="1" dirty="0">
                <a:solidFill>
                  <a:srgbClr val="0070C0"/>
                </a:solidFill>
                <a:latin typeface="Times New Roman" pitchFamily="18" charset="0"/>
                <a:cs typeface="Times New Roman" pitchFamily="18" charset="0"/>
              </a:rPr>
              <a:t>Dose</a:t>
            </a:r>
            <a:r>
              <a:rPr lang="en-US" sz="2400" dirty="0">
                <a:latin typeface="Times New Roman" pitchFamily="18" charset="0"/>
                <a:cs typeface="Times New Roman" pitchFamily="18" charset="0"/>
              </a:rPr>
              <a:t> is the amount, usually per unit body mass, of a toxicant to which an organism is exposed. </a:t>
            </a:r>
          </a:p>
          <a:p>
            <a:pPr algn="just">
              <a:lnSpc>
                <a:spcPct val="150000"/>
              </a:lnSpc>
            </a:pPr>
            <a:endParaRPr lang="en-US" sz="24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396402190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534400" cy="457200"/>
          </a:xfrm>
        </p:spPr>
        <p:txBody>
          <a:bodyPr>
            <a:noAutofit/>
          </a:bodyPr>
          <a:lstStyle/>
          <a:p>
            <a:r>
              <a:rPr lang="en-US" sz="2800" b="1" dirty="0" err="1">
                <a:solidFill>
                  <a:srgbClr val="FF0000"/>
                </a:solidFill>
                <a:latin typeface="Segoe Print" pitchFamily="2" charset="0"/>
              </a:rPr>
              <a:t>Cont</a:t>
            </a:r>
            <a:r>
              <a:rPr lang="en-US" sz="2800" b="1" dirty="0">
                <a:solidFill>
                  <a:srgbClr val="FF0000"/>
                </a:solidFill>
                <a:latin typeface="Segoe Print" pitchFamily="2" charset="0"/>
              </a:rPr>
              <a:t>…</a:t>
            </a:r>
            <a:endParaRPr lang="en-US" sz="2800" dirty="0"/>
          </a:p>
        </p:txBody>
      </p:sp>
      <p:sp>
        <p:nvSpPr>
          <p:cNvPr id="4" name="Date Placeholder 3"/>
          <p:cNvSpPr>
            <a:spLocks noGrp="1"/>
          </p:cNvSpPr>
          <p:nvPr>
            <p:ph type="dt" sz="half" idx="10"/>
          </p:nvPr>
        </p:nvSpPr>
        <p:spPr/>
        <p:txBody>
          <a:bodyPr/>
          <a:lstStyle/>
          <a:p>
            <a:fld id="{6A375919-6957-4278-AB2D-6A3D32F32E02}" type="datetime1">
              <a:rPr lang="en-US" smtClean="0"/>
              <a:t>29-Jun-19</a:t>
            </a:fld>
            <a:endParaRPr lang="en-US"/>
          </a:p>
        </p:txBody>
      </p:sp>
      <p:sp>
        <p:nvSpPr>
          <p:cNvPr id="5" name="Footer Placeholder 4"/>
          <p:cNvSpPr>
            <a:spLocks noGrp="1"/>
          </p:cNvSpPr>
          <p:nvPr>
            <p:ph type="ftr" sz="quarter" idx="11"/>
          </p:nvPr>
        </p:nvSpPr>
        <p:spPr/>
        <p:txBody>
          <a:bodyPr/>
          <a:lstStyle/>
          <a:p>
            <a:r>
              <a:rPr lang="en-US" smtClean="0"/>
              <a:t>Envt Ch 4-6</a:t>
            </a:r>
            <a:endParaRPr lang="en-US"/>
          </a:p>
        </p:txBody>
      </p:sp>
      <p:sp>
        <p:nvSpPr>
          <p:cNvPr id="6" name="Slide Number Placeholder 5"/>
          <p:cNvSpPr>
            <a:spLocks noGrp="1"/>
          </p:cNvSpPr>
          <p:nvPr>
            <p:ph type="sldNum" sz="quarter" idx="12"/>
          </p:nvPr>
        </p:nvSpPr>
        <p:spPr/>
        <p:txBody>
          <a:bodyPr/>
          <a:lstStyle/>
          <a:p>
            <a:fld id="{09CA2E6E-5AFB-46F8-A351-B3A68AE108F1}" type="slidenum">
              <a:rPr lang="en-US" smtClean="0"/>
              <a:t>41</a:t>
            </a:fld>
            <a:endParaRPr lang="en-US"/>
          </a:p>
        </p:txBody>
      </p:sp>
      <p:sp>
        <p:nvSpPr>
          <p:cNvPr id="3" name="Content Placeholder 2"/>
          <p:cNvSpPr>
            <a:spLocks noGrp="1"/>
          </p:cNvSpPr>
          <p:nvPr>
            <p:ph sz="quarter" idx="1"/>
          </p:nvPr>
        </p:nvSpPr>
        <p:spPr>
          <a:xfrm>
            <a:off x="152400" y="533400"/>
            <a:ext cx="8839200" cy="6096000"/>
          </a:xfrm>
        </p:spPr>
        <p:txBody>
          <a:bodyPr>
            <a:normAutofit/>
          </a:bodyPr>
          <a:lstStyle/>
          <a:p>
            <a:pPr algn="just">
              <a:lnSpc>
                <a:spcPct val="150000"/>
              </a:lnSpc>
            </a:pPr>
            <a:r>
              <a:rPr lang="en-US" sz="2400" dirty="0" smtClean="0">
                <a:latin typeface="Times New Roman" pitchFamily="18" charset="0"/>
                <a:cs typeface="Times New Roman" pitchFamily="18" charset="0"/>
              </a:rPr>
              <a:t>Response </a:t>
            </a:r>
            <a:r>
              <a:rPr lang="en-US" sz="2400" dirty="0">
                <a:latin typeface="Times New Roman" pitchFamily="18" charset="0"/>
                <a:cs typeface="Times New Roman" pitchFamily="18" charset="0"/>
              </a:rPr>
              <a:t>is the effect upon an organism resulting from  exposure  to  a  toxicant</a:t>
            </a:r>
            <a:r>
              <a:rPr lang="en-US" sz="2400" dirty="0" smtClean="0">
                <a:latin typeface="Times New Roman" pitchFamily="18" charset="0"/>
                <a:cs typeface="Times New Roman" pitchFamily="18" charset="0"/>
              </a:rPr>
              <a:t>.</a:t>
            </a:r>
          </a:p>
          <a:p>
            <a:pPr algn="just">
              <a:lnSpc>
                <a:spcPct val="150000"/>
              </a:lnSpc>
            </a:pPr>
            <a:r>
              <a:rPr lang="en-US" sz="2400" dirty="0">
                <a:latin typeface="Times New Roman" pitchFamily="18" charset="0"/>
                <a:cs typeface="Times New Roman" pitchFamily="18" charset="0"/>
              </a:rPr>
              <a:t>Both  the  </a:t>
            </a:r>
            <a:r>
              <a:rPr lang="en-US" sz="2400" dirty="0">
                <a:solidFill>
                  <a:srgbClr val="00B0F0"/>
                </a:solidFill>
                <a:latin typeface="Times New Roman" pitchFamily="18" charset="0"/>
                <a:cs typeface="Times New Roman" pitchFamily="18" charset="0"/>
              </a:rPr>
              <a:t>duration  of  exposure (</a:t>
            </a:r>
            <a:r>
              <a:rPr lang="en-US" sz="2400" dirty="0">
                <a:latin typeface="Times New Roman" pitchFamily="18" charset="0"/>
                <a:cs typeface="Times New Roman" pitchFamily="18" charset="0"/>
              </a:rPr>
              <a:t>total time period</a:t>
            </a:r>
            <a:r>
              <a:rPr lang="en-US" sz="2400" dirty="0">
                <a:solidFill>
                  <a:srgbClr val="00B0F0"/>
                </a:solidFill>
                <a:latin typeface="Times New Roman" pitchFamily="18" charset="0"/>
                <a:cs typeface="Times New Roman" pitchFamily="18" charset="0"/>
              </a:rPr>
              <a:t>)  </a:t>
            </a:r>
            <a:r>
              <a:rPr lang="en-US" sz="2400" dirty="0">
                <a:latin typeface="Times New Roman" pitchFamily="18" charset="0"/>
                <a:cs typeface="Times New Roman" pitchFamily="18" charset="0"/>
              </a:rPr>
              <a:t>and the  </a:t>
            </a:r>
            <a:r>
              <a:rPr lang="en-US" sz="2400" dirty="0">
                <a:solidFill>
                  <a:srgbClr val="00B0F0"/>
                </a:solidFill>
                <a:latin typeface="Times New Roman" pitchFamily="18" charset="0"/>
                <a:cs typeface="Times New Roman" pitchFamily="18" charset="0"/>
              </a:rPr>
              <a:t>frequency  of  exposure (</a:t>
            </a:r>
            <a:r>
              <a:rPr lang="en-US" sz="2400" dirty="0">
                <a:latin typeface="Times New Roman" pitchFamily="18" charset="0"/>
                <a:cs typeface="Times New Roman" pitchFamily="18" charset="0"/>
              </a:rPr>
              <a:t>rate  of  exposure </a:t>
            </a:r>
            <a:r>
              <a:rPr lang="en-US" sz="2400" dirty="0">
                <a:solidFill>
                  <a:srgbClr val="00B0F0"/>
                </a:solidFill>
                <a:latin typeface="Times New Roman" pitchFamily="18" charset="0"/>
                <a:cs typeface="Times New Roman" pitchFamily="18" charset="0"/>
              </a:rPr>
              <a:t>)</a:t>
            </a:r>
            <a:r>
              <a:rPr lang="en-US" sz="2400" dirty="0">
                <a:latin typeface="Times New Roman" pitchFamily="18" charset="0"/>
                <a:cs typeface="Times New Roman" pitchFamily="18" charset="0"/>
              </a:rPr>
              <a:t> are both important situational variables.  </a:t>
            </a:r>
          </a:p>
          <a:p>
            <a:pPr algn="just">
              <a:lnSpc>
                <a:spcPct val="150000"/>
              </a:lnSpc>
            </a:pPr>
            <a:r>
              <a:rPr lang="en-US" sz="2400" dirty="0">
                <a:latin typeface="Times New Roman" pitchFamily="18" charset="0"/>
                <a:cs typeface="Times New Roman" pitchFamily="18" charset="0"/>
              </a:rPr>
              <a:t>The </a:t>
            </a:r>
            <a:r>
              <a:rPr lang="en-US" sz="2400" dirty="0">
                <a:solidFill>
                  <a:srgbClr val="00B0F0"/>
                </a:solidFill>
                <a:latin typeface="Times New Roman" pitchFamily="18" charset="0"/>
                <a:cs typeface="Times New Roman" pitchFamily="18" charset="0"/>
              </a:rPr>
              <a:t>exposure site </a:t>
            </a:r>
            <a:r>
              <a:rPr lang="en-US" sz="2400" dirty="0">
                <a:latin typeface="Times New Roman" pitchFamily="18" charset="0"/>
                <a:cs typeface="Times New Roman" pitchFamily="18" charset="0"/>
              </a:rPr>
              <a:t>and </a:t>
            </a:r>
            <a:r>
              <a:rPr lang="en-US" sz="2400" dirty="0">
                <a:solidFill>
                  <a:srgbClr val="00B0F0"/>
                </a:solidFill>
                <a:latin typeface="Times New Roman" pitchFamily="18" charset="0"/>
                <a:cs typeface="Times New Roman" pitchFamily="18" charset="0"/>
              </a:rPr>
              <a:t>route</a:t>
            </a:r>
            <a:r>
              <a:rPr lang="en-US" sz="2400" dirty="0">
                <a:latin typeface="Times New Roman" pitchFamily="18" charset="0"/>
                <a:cs typeface="Times New Roman" pitchFamily="18" charset="0"/>
              </a:rPr>
              <a:t> also affect toxicity</a:t>
            </a:r>
            <a:r>
              <a:rPr lang="en-US" sz="2400" dirty="0" smtClean="0">
                <a:latin typeface="Times New Roman" pitchFamily="18" charset="0"/>
                <a:cs typeface="Times New Roman" pitchFamily="18" charset="0"/>
              </a:rPr>
              <a:t>.</a:t>
            </a:r>
          </a:p>
          <a:p>
            <a:pPr algn="just">
              <a:lnSpc>
                <a:spcPct val="150000"/>
              </a:lnSpc>
              <a:buFont typeface="Wingdings" pitchFamily="2" charset="2"/>
              <a:buChar char="Ø"/>
            </a:pPr>
            <a:r>
              <a:rPr lang="en-US" sz="2400" dirty="0">
                <a:latin typeface="Times New Roman" pitchFamily="18" charset="0"/>
                <a:cs typeface="Times New Roman" pitchFamily="18" charset="0"/>
              </a:rPr>
              <a:t>Exposures  can classify on  the  basis  of  </a:t>
            </a:r>
            <a:r>
              <a:rPr lang="en-US" sz="2400" b="1" dirty="0">
                <a:solidFill>
                  <a:srgbClr val="FF0000"/>
                </a:solidFill>
                <a:latin typeface="Times New Roman" pitchFamily="18" charset="0"/>
                <a:cs typeface="Times New Roman" pitchFamily="18" charset="0"/>
              </a:rPr>
              <a:t>acute  vs.  chronic  </a:t>
            </a:r>
            <a:r>
              <a:rPr lang="en-US" sz="2400" dirty="0">
                <a:latin typeface="Times New Roman" pitchFamily="18" charset="0"/>
                <a:cs typeface="Times New Roman" pitchFamily="18" charset="0"/>
              </a:rPr>
              <a:t>and  </a:t>
            </a:r>
            <a:r>
              <a:rPr lang="en-US" sz="2400" b="1" dirty="0">
                <a:solidFill>
                  <a:srgbClr val="0070C0"/>
                </a:solidFill>
                <a:latin typeface="Times New Roman" pitchFamily="18" charset="0"/>
                <a:cs typeface="Times New Roman" pitchFamily="18" charset="0"/>
              </a:rPr>
              <a:t>local  vs.  systemic </a:t>
            </a:r>
            <a:r>
              <a:rPr lang="en-US" sz="2400" dirty="0">
                <a:latin typeface="Times New Roman" pitchFamily="18" charset="0"/>
                <a:cs typeface="Times New Roman" pitchFamily="18" charset="0"/>
              </a:rPr>
              <a:t>exposure, giving four general categories.</a:t>
            </a:r>
          </a:p>
          <a:p>
            <a:pPr algn="just">
              <a:lnSpc>
                <a:spcPct val="150000"/>
              </a:lnSpc>
            </a:pPr>
            <a:endParaRPr lang="en-US" sz="2400" dirty="0">
              <a:latin typeface="Times New Roman" pitchFamily="18" charset="0"/>
              <a:cs typeface="Times New Roman" pitchFamily="18" charset="0"/>
            </a:endParaRPr>
          </a:p>
          <a:p>
            <a:pPr marL="0" indent="0" algn="just">
              <a:lnSpc>
                <a:spcPct val="150000"/>
              </a:lnSpc>
              <a:buNone/>
            </a:pPr>
            <a:endParaRPr lang="en-US" sz="2400" dirty="0">
              <a:latin typeface="Times New Roman" pitchFamily="18" charset="0"/>
              <a:cs typeface="Times New Roman" pitchFamily="18" charset="0"/>
            </a:endParaRPr>
          </a:p>
          <a:p>
            <a:pPr algn="just">
              <a:lnSpc>
                <a:spcPct val="150000"/>
              </a:lnSpc>
            </a:pP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103085528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381000"/>
          </a:xfrm>
        </p:spPr>
        <p:txBody>
          <a:bodyPr>
            <a:noAutofit/>
          </a:bodyPr>
          <a:lstStyle/>
          <a:p>
            <a:r>
              <a:rPr lang="en-US" sz="2800" b="1" dirty="0" err="1">
                <a:solidFill>
                  <a:srgbClr val="FF0000"/>
                </a:solidFill>
                <a:latin typeface="Segoe Print" pitchFamily="2" charset="0"/>
              </a:rPr>
              <a:t>Cont</a:t>
            </a:r>
            <a:r>
              <a:rPr lang="en-US" sz="2800" b="1" dirty="0">
                <a:solidFill>
                  <a:srgbClr val="FF0000"/>
                </a:solidFill>
                <a:latin typeface="Segoe Print" pitchFamily="2" charset="0"/>
              </a:rPr>
              <a:t>…</a:t>
            </a:r>
            <a:endParaRPr lang="en-US" sz="2800" dirty="0"/>
          </a:p>
        </p:txBody>
      </p:sp>
      <p:sp>
        <p:nvSpPr>
          <p:cNvPr id="4" name="Date Placeholder 3"/>
          <p:cNvSpPr>
            <a:spLocks noGrp="1"/>
          </p:cNvSpPr>
          <p:nvPr>
            <p:ph type="dt" sz="half" idx="10"/>
          </p:nvPr>
        </p:nvSpPr>
        <p:spPr/>
        <p:txBody>
          <a:bodyPr/>
          <a:lstStyle/>
          <a:p>
            <a:fld id="{C617DF9B-2EB2-4B54-B0EC-60FD695FC51A}" type="datetime1">
              <a:rPr lang="en-US" smtClean="0"/>
              <a:t>29-Jun-19</a:t>
            </a:fld>
            <a:endParaRPr lang="en-US"/>
          </a:p>
        </p:txBody>
      </p:sp>
      <p:sp>
        <p:nvSpPr>
          <p:cNvPr id="5" name="Footer Placeholder 4"/>
          <p:cNvSpPr>
            <a:spLocks noGrp="1"/>
          </p:cNvSpPr>
          <p:nvPr>
            <p:ph type="ftr" sz="quarter" idx="11"/>
          </p:nvPr>
        </p:nvSpPr>
        <p:spPr/>
        <p:txBody>
          <a:bodyPr/>
          <a:lstStyle/>
          <a:p>
            <a:r>
              <a:rPr lang="en-US" smtClean="0"/>
              <a:t>Envt Ch 4-6</a:t>
            </a:r>
            <a:endParaRPr lang="en-US"/>
          </a:p>
        </p:txBody>
      </p:sp>
      <p:sp>
        <p:nvSpPr>
          <p:cNvPr id="6" name="Slide Number Placeholder 5"/>
          <p:cNvSpPr>
            <a:spLocks noGrp="1"/>
          </p:cNvSpPr>
          <p:nvPr>
            <p:ph type="sldNum" sz="quarter" idx="12"/>
          </p:nvPr>
        </p:nvSpPr>
        <p:spPr/>
        <p:txBody>
          <a:bodyPr/>
          <a:lstStyle/>
          <a:p>
            <a:fld id="{09CA2E6E-5AFB-46F8-A351-B3A68AE108F1}" type="slidenum">
              <a:rPr lang="en-US" smtClean="0"/>
              <a:t>42</a:t>
            </a:fld>
            <a:endParaRPr lang="en-US"/>
          </a:p>
        </p:txBody>
      </p:sp>
      <p:sp>
        <p:nvSpPr>
          <p:cNvPr id="3" name="Content Placeholder 2"/>
          <p:cNvSpPr>
            <a:spLocks noGrp="1"/>
          </p:cNvSpPr>
          <p:nvPr>
            <p:ph sz="quarter" idx="1"/>
          </p:nvPr>
        </p:nvSpPr>
        <p:spPr>
          <a:xfrm>
            <a:off x="152400" y="533400"/>
            <a:ext cx="8839200" cy="6172200"/>
          </a:xfrm>
        </p:spPr>
        <p:txBody>
          <a:bodyPr>
            <a:normAutofit fontScale="92500"/>
          </a:bodyPr>
          <a:lstStyle/>
          <a:p>
            <a:pPr marL="457200" indent="-457200" algn="just">
              <a:lnSpc>
                <a:spcPct val="150000"/>
              </a:lnSpc>
              <a:buFont typeface="Arial" pitchFamily="34" charset="0"/>
              <a:buAutoNum type="arabicPeriod"/>
            </a:pPr>
            <a:r>
              <a:rPr lang="en-US" sz="2400" dirty="0" smtClean="0">
                <a:solidFill>
                  <a:srgbClr val="00B0F0"/>
                </a:solidFill>
                <a:latin typeface="Times New Roman" pitchFamily="18" charset="0"/>
                <a:cs typeface="Times New Roman" pitchFamily="18" charset="0"/>
              </a:rPr>
              <a:t>Acute </a:t>
            </a:r>
            <a:r>
              <a:rPr lang="en-US" sz="2400" dirty="0">
                <a:solidFill>
                  <a:srgbClr val="00B0F0"/>
                </a:solidFill>
                <a:latin typeface="Times New Roman" pitchFamily="18" charset="0"/>
                <a:cs typeface="Times New Roman" pitchFamily="18" charset="0"/>
              </a:rPr>
              <a:t>local </a:t>
            </a:r>
            <a:r>
              <a:rPr lang="en-US" sz="2400" dirty="0">
                <a:latin typeface="Times New Roman" pitchFamily="18" charset="0"/>
                <a:cs typeface="Times New Roman" pitchFamily="18" charset="0"/>
              </a:rPr>
              <a:t>exposure occurs at a specific location over a </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time period of a few seconds to a few  hours and  may affect   the  exposure site, particularly the skin, eyes, or mucous membranes.</a:t>
            </a:r>
          </a:p>
          <a:p>
            <a:pPr marL="457200" indent="-457200" algn="just">
              <a:lnSpc>
                <a:spcPct val="150000"/>
              </a:lnSpc>
              <a:buAutoNum type="arabicPeriod"/>
            </a:pPr>
            <a:r>
              <a:rPr lang="en-US" sz="2400" dirty="0">
                <a:latin typeface="Times New Roman" pitchFamily="18" charset="0"/>
                <a:cs typeface="Times New Roman" pitchFamily="18" charset="0"/>
              </a:rPr>
              <a:t>The same parts  of the body can be affected by  </a:t>
            </a:r>
            <a:r>
              <a:rPr lang="en-US" sz="2400" dirty="0">
                <a:solidFill>
                  <a:srgbClr val="00B0F0"/>
                </a:solidFill>
                <a:latin typeface="Times New Roman" pitchFamily="18" charset="0"/>
                <a:cs typeface="Times New Roman" pitchFamily="18" charset="0"/>
              </a:rPr>
              <a:t>chronic local </a:t>
            </a:r>
            <a:r>
              <a:rPr lang="en-US" sz="2400" dirty="0" smtClean="0">
                <a:latin typeface="Times New Roman" pitchFamily="18" charset="0"/>
                <a:cs typeface="Times New Roman" pitchFamily="18" charset="0"/>
              </a:rPr>
              <a:t>exposure</a:t>
            </a:r>
            <a:r>
              <a:rPr lang="en-US" sz="2400" dirty="0">
                <a:latin typeface="Times New Roman" pitchFamily="18" charset="0"/>
                <a:cs typeface="Times New Roman" pitchFamily="18" charset="0"/>
              </a:rPr>
              <a:t>,  for which the time span may  be as long as several years</a:t>
            </a:r>
            <a:r>
              <a:rPr lang="en-US" sz="2400" dirty="0" smtClean="0">
                <a:latin typeface="Times New Roman" pitchFamily="18" charset="0"/>
                <a:cs typeface="Times New Roman" pitchFamily="18" charset="0"/>
              </a:rPr>
              <a:t>.</a:t>
            </a:r>
          </a:p>
          <a:p>
            <a:pPr marL="457200" indent="-457200" algn="just">
              <a:lnSpc>
                <a:spcPct val="150000"/>
              </a:lnSpc>
              <a:buAutoNum type="arabicPeriod"/>
            </a:pPr>
            <a:r>
              <a:rPr lang="en-US" sz="2400" dirty="0">
                <a:solidFill>
                  <a:srgbClr val="00B0F0"/>
                </a:solidFill>
                <a:latin typeface="Times New Roman" pitchFamily="18" charset="0"/>
                <a:cs typeface="Times New Roman" pitchFamily="18" charset="0"/>
              </a:rPr>
              <a:t>Acute systemic </a:t>
            </a:r>
            <a:r>
              <a:rPr lang="en-US" sz="2400" dirty="0">
                <a:latin typeface="Times New Roman" pitchFamily="18" charset="0"/>
                <a:cs typeface="Times New Roman" pitchFamily="18" charset="0"/>
              </a:rPr>
              <a:t>exposure is a </a:t>
            </a:r>
            <a:r>
              <a:rPr lang="en-US" sz="2400" dirty="0" smtClean="0">
                <a:latin typeface="Times New Roman" pitchFamily="18" charset="0"/>
                <a:cs typeface="Times New Roman" pitchFamily="18" charset="0"/>
              </a:rPr>
              <a:t>brief </a:t>
            </a:r>
            <a:r>
              <a:rPr lang="en-US" sz="2400" dirty="0">
                <a:latin typeface="Times New Roman" pitchFamily="18" charset="0"/>
                <a:cs typeface="Times New Roman" pitchFamily="18" charset="0"/>
              </a:rPr>
              <a:t>exposure or exposure to a single dose and occurs with toxicants that can enter the body, such </a:t>
            </a:r>
            <a:r>
              <a:rPr lang="en-US" sz="2400" dirty="0" smtClean="0">
                <a:latin typeface="Times New Roman" pitchFamily="18" charset="0"/>
                <a:cs typeface="Times New Roman" pitchFamily="18" charset="0"/>
              </a:rPr>
              <a:t>as </a:t>
            </a:r>
            <a:r>
              <a:rPr lang="en-US" sz="2400" dirty="0">
                <a:latin typeface="Times New Roman" pitchFamily="18" charset="0"/>
                <a:cs typeface="Times New Roman" pitchFamily="18" charset="0"/>
              </a:rPr>
              <a:t>by  inhalation or ingestion, and affect organs, such as the liver,  those are remote from the  entry </a:t>
            </a:r>
            <a:r>
              <a:rPr lang="en-US" sz="2400" dirty="0" smtClean="0">
                <a:latin typeface="Times New Roman" pitchFamily="18" charset="0"/>
                <a:cs typeface="Times New Roman" pitchFamily="18" charset="0"/>
              </a:rPr>
              <a:t>site.</a:t>
            </a:r>
          </a:p>
          <a:p>
            <a:pPr marL="457200" indent="-457200" algn="just">
              <a:lnSpc>
                <a:spcPct val="150000"/>
              </a:lnSpc>
              <a:buAutoNum type="arabicPeriod"/>
            </a:pPr>
            <a:r>
              <a:rPr lang="en-US" sz="2400" dirty="0">
                <a:solidFill>
                  <a:srgbClr val="00B0F0"/>
                </a:solidFill>
                <a:latin typeface="Times New Roman" pitchFamily="18" charset="0"/>
                <a:cs typeface="Times New Roman" pitchFamily="18" charset="0"/>
              </a:rPr>
              <a:t>Chronic systemic </a:t>
            </a:r>
            <a:r>
              <a:rPr lang="en-US" sz="2400" dirty="0">
                <a:latin typeface="Times New Roman" pitchFamily="18" charset="0"/>
                <a:cs typeface="Times New Roman" pitchFamily="18" charset="0"/>
              </a:rPr>
              <a:t>exposure differs in that the exposure occurs over a prolonged time period.</a:t>
            </a:r>
            <a:endParaRPr lang="en-US" sz="2400" dirty="0" smtClean="0">
              <a:latin typeface="Times New Roman" pitchFamily="18" charset="0"/>
              <a:cs typeface="Times New Roman" pitchFamily="18" charset="0"/>
            </a:endParaRPr>
          </a:p>
          <a:p>
            <a:pPr marL="457200" indent="-457200" algn="just">
              <a:lnSpc>
                <a:spcPct val="150000"/>
              </a:lnSpc>
              <a:buAutoNum type="arabicPeriod"/>
            </a:pPr>
            <a:endParaRPr lang="en-US" sz="2400" dirty="0">
              <a:latin typeface="Times New Roman" pitchFamily="18" charset="0"/>
              <a:cs typeface="Times New Roman" pitchFamily="18" charset="0"/>
            </a:endParaRPr>
          </a:p>
          <a:p>
            <a:pPr marL="457200" indent="-457200" algn="just">
              <a:lnSpc>
                <a:spcPct val="150000"/>
              </a:lnSpc>
              <a:buAutoNum type="arabicPeriod"/>
            </a:pPr>
            <a:endParaRPr lang="en-US" sz="2400" dirty="0" smtClean="0">
              <a:latin typeface="Times New Roman" pitchFamily="18" charset="0"/>
              <a:cs typeface="Times New Roman" pitchFamily="18" charset="0"/>
            </a:endParaRPr>
          </a:p>
          <a:p>
            <a:pPr marL="457200" indent="-457200" algn="just">
              <a:lnSpc>
                <a:spcPct val="150000"/>
              </a:lnSpc>
              <a:buAutoNum type="arabicPeriod"/>
            </a:pPr>
            <a:endParaRPr lang="en-US" sz="2400" dirty="0">
              <a:latin typeface="Times New Roman" pitchFamily="18" charset="0"/>
              <a:cs typeface="Times New Roman" pitchFamily="18" charset="0"/>
            </a:endParaRPr>
          </a:p>
          <a:p>
            <a:pPr marL="0" indent="0" algn="just">
              <a:lnSpc>
                <a:spcPct val="150000"/>
              </a:lnSpc>
              <a:buNone/>
            </a:pPr>
            <a:endParaRPr lang="en-US" sz="2400" dirty="0">
              <a:latin typeface="Times New Roman" pitchFamily="18" charset="0"/>
              <a:cs typeface="Times New Roman" pitchFamily="18" charset="0"/>
            </a:endParaRPr>
          </a:p>
          <a:p>
            <a:pPr marL="0" indent="0" algn="just">
              <a:lnSpc>
                <a:spcPct val="150000"/>
              </a:lnSpc>
              <a:buNone/>
            </a:pPr>
            <a:endParaRPr lang="en-US" sz="2400" dirty="0">
              <a:latin typeface="Times New Roman" pitchFamily="18" charset="0"/>
              <a:cs typeface="Times New Roman" pitchFamily="18" charset="0"/>
            </a:endParaRPr>
          </a:p>
          <a:p>
            <a:pPr marL="0" indent="0" algn="just">
              <a:lnSpc>
                <a:spcPct val="150000"/>
              </a:lnSpc>
              <a:buNone/>
            </a:pP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203912441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457200"/>
          </a:xfrm>
        </p:spPr>
        <p:txBody>
          <a:bodyPr>
            <a:noAutofit/>
          </a:bodyPr>
          <a:lstStyle/>
          <a:p>
            <a:r>
              <a:rPr lang="en-US" sz="2800" b="1" dirty="0" err="1">
                <a:solidFill>
                  <a:srgbClr val="FF0000"/>
                </a:solidFill>
                <a:latin typeface="Segoe Print" pitchFamily="2" charset="0"/>
              </a:rPr>
              <a:t>Cont</a:t>
            </a:r>
            <a:r>
              <a:rPr lang="en-US" sz="2800" b="1" dirty="0">
                <a:solidFill>
                  <a:srgbClr val="FF0000"/>
                </a:solidFill>
                <a:latin typeface="Segoe Print" pitchFamily="2" charset="0"/>
              </a:rPr>
              <a:t>…</a:t>
            </a:r>
            <a:endParaRPr lang="en-US" sz="2800" dirty="0"/>
          </a:p>
        </p:txBody>
      </p:sp>
      <p:sp>
        <p:nvSpPr>
          <p:cNvPr id="4" name="Date Placeholder 3"/>
          <p:cNvSpPr>
            <a:spLocks noGrp="1"/>
          </p:cNvSpPr>
          <p:nvPr>
            <p:ph type="dt" sz="half" idx="10"/>
          </p:nvPr>
        </p:nvSpPr>
        <p:spPr/>
        <p:txBody>
          <a:bodyPr/>
          <a:lstStyle/>
          <a:p>
            <a:fld id="{6A375919-6957-4278-AB2D-6A3D32F32E02}" type="datetime1">
              <a:rPr lang="en-US" smtClean="0"/>
              <a:t>29-Jun-19</a:t>
            </a:fld>
            <a:endParaRPr lang="en-US"/>
          </a:p>
        </p:txBody>
      </p:sp>
      <p:sp>
        <p:nvSpPr>
          <p:cNvPr id="5" name="Footer Placeholder 4"/>
          <p:cNvSpPr>
            <a:spLocks noGrp="1"/>
          </p:cNvSpPr>
          <p:nvPr>
            <p:ph type="ftr" sz="quarter" idx="11"/>
          </p:nvPr>
        </p:nvSpPr>
        <p:spPr/>
        <p:txBody>
          <a:bodyPr/>
          <a:lstStyle/>
          <a:p>
            <a:r>
              <a:rPr lang="en-US" smtClean="0"/>
              <a:t>Envt Ch 4-6</a:t>
            </a:r>
            <a:endParaRPr lang="en-US"/>
          </a:p>
        </p:txBody>
      </p:sp>
      <p:sp>
        <p:nvSpPr>
          <p:cNvPr id="6" name="Slide Number Placeholder 5"/>
          <p:cNvSpPr>
            <a:spLocks noGrp="1"/>
          </p:cNvSpPr>
          <p:nvPr>
            <p:ph type="sldNum" sz="quarter" idx="12"/>
          </p:nvPr>
        </p:nvSpPr>
        <p:spPr/>
        <p:txBody>
          <a:bodyPr/>
          <a:lstStyle/>
          <a:p>
            <a:fld id="{09CA2E6E-5AFB-46F8-A351-B3A68AE108F1}" type="slidenum">
              <a:rPr lang="en-US" smtClean="0"/>
              <a:t>43</a:t>
            </a:fld>
            <a:endParaRPr lang="en-US"/>
          </a:p>
        </p:txBody>
      </p:sp>
      <p:sp>
        <p:nvSpPr>
          <p:cNvPr id="3" name="Content Placeholder 2"/>
          <p:cNvSpPr>
            <a:spLocks noGrp="1"/>
          </p:cNvSpPr>
          <p:nvPr>
            <p:ph sz="quarter" idx="1"/>
          </p:nvPr>
        </p:nvSpPr>
        <p:spPr>
          <a:xfrm>
            <a:off x="228600" y="457200"/>
            <a:ext cx="8686800" cy="6248400"/>
          </a:xfrm>
        </p:spPr>
        <p:txBody>
          <a:bodyPr>
            <a:normAutofit/>
          </a:bodyPr>
          <a:lstStyle/>
          <a:p>
            <a:pPr algn="just">
              <a:lnSpc>
                <a:spcPct val="150000"/>
              </a:lnSpc>
            </a:pPr>
            <a:r>
              <a:rPr lang="en-US" sz="2400" dirty="0">
                <a:latin typeface="Times New Roman" pitchFamily="18" charset="0"/>
                <a:cs typeface="Times New Roman" pitchFamily="18" charset="0"/>
              </a:rPr>
              <a:t>The way </a:t>
            </a:r>
            <a:r>
              <a:rPr lang="en-US" sz="2400" dirty="0" smtClean="0">
                <a:latin typeface="Times New Roman" pitchFamily="18" charset="0"/>
                <a:cs typeface="Times New Roman" pitchFamily="18" charset="0"/>
              </a:rPr>
              <a:t> that </a:t>
            </a:r>
            <a:r>
              <a:rPr lang="en-US" sz="2400" dirty="0">
                <a:latin typeface="Times New Roman" pitchFamily="18" charset="0"/>
                <a:cs typeface="Times New Roman" pitchFamily="18" charset="0"/>
              </a:rPr>
              <a:t>a toxic substance is introduced into </a:t>
            </a:r>
            <a:r>
              <a:rPr lang="en-US" sz="2400" dirty="0" smtClean="0">
                <a:latin typeface="Times New Roman" pitchFamily="18" charset="0"/>
                <a:cs typeface="Times New Roman" pitchFamily="18" charset="0"/>
              </a:rPr>
              <a:t>an </a:t>
            </a:r>
            <a:r>
              <a:rPr lang="en-US" sz="2400" dirty="0">
                <a:latin typeface="Times New Roman" pitchFamily="18" charset="0"/>
                <a:cs typeface="Times New Roman" pitchFamily="18" charset="0"/>
              </a:rPr>
              <a:t>organism is </a:t>
            </a:r>
            <a:r>
              <a:rPr lang="en-US" sz="2400" dirty="0" smtClean="0">
                <a:latin typeface="Times New Roman" pitchFamily="18" charset="0"/>
                <a:cs typeface="Times New Roman" pitchFamily="18" charset="0"/>
              </a:rPr>
              <a:t>depend on </a:t>
            </a:r>
            <a:r>
              <a:rPr lang="en-US" sz="2400" dirty="0">
                <a:latin typeface="Times New Roman" pitchFamily="18" charset="0"/>
                <a:cs typeface="Times New Roman" pitchFamily="18" charset="0"/>
              </a:rPr>
              <a:t>the physical and chemical properties of </a:t>
            </a:r>
            <a:r>
              <a:rPr lang="en-US" sz="2400" dirty="0" smtClean="0">
                <a:latin typeface="Times New Roman" pitchFamily="18" charset="0"/>
                <a:cs typeface="Times New Roman" pitchFamily="18" charset="0"/>
              </a:rPr>
              <a:t>the substance</a:t>
            </a:r>
            <a:r>
              <a:rPr lang="en-US" sz="2400" dirty="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algn="just">
              <a:lnSpc>
                <a:spcPct val="150000"/>
              </a:lnSpc>
            </a:pPr>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pulmonary system is most likely </a:t>
            </a:r>
            <a:r>
              <a:rPr lang="en-US" sz="2400" dirty="0" smtClean="0">
                <a:latin typeface="Times New Roman" pitchFamily="18" charset="0"/>
                <a:cs typeface="Times New Roman" pitchFamily="18" charset="0"/>
              </a:rPr>
              <a:t>to </a:t>
            </a:r>
            <a:r>
              <a:rPr lang="en-US" sz="2400" dirty="0">
                <a:latin typeface="Times New Roman" pitchFamily="18" charset="0"/>
                <a:cs typeface="Times New Roman" pitchFamily="18" charset="0"/>
              </a:rPr>
              <a:t>take in toxic gases or very fine, </a:t>
            </a:r>
            <a:r>
              <a:rPr lang="en-US" sz="2400" dirty="0" err="1">
                <a:latin typeface="Times New Roman" pitchFamily="18" charset="0"/>
                <a:cs typeface="Times New Roman" pitchFamily="18" charset="0"/>
              </a:rPr>
              <a:t>respirable</a:t>
            </a:r>
            <a:r>
              <a:rPr lang="en-US" sz="2400" dirty="0">
                <a:latin typeface="Times New Roman" pitchFamily="18" charset="0"/>
                <a:cs typeface="Times New Roman" pitchFamily="18" charset="0"/>
              </a:rPr>
              <a:t> solid or liquid </a:t>
            </a:r>
            <a:r>
              <a:rPr lang="en-US" sz="2400" dirty="0" smtClean="0">
                <a:latin typeface="Times New Roman" pitchFamily="18" charset="0"/>
                <a:cs typeface="Times New Roman" pitchFamily="18" charset="0"/>
              </a:rPr>
              <a:t>particles</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and solid can usually </a:t>
            </a:r>
            <a:r>
              <a:rPr lang="en-US" sz="2400" dirty="0">
                <a:latin typeface="Times New Roman" pitchFamily="18" charset="0"/>
                <a:cs typeface="Times New Roman" pitchFamily="18" charset="0"/>
              </a:rPr>
              <a:t>enters the body orally.</a:t>
            </a:r>
            <a:endParaRPr lang="en-US" sz="2400" dirty="0" smtClean="0">
              <a:latin typeface="Times New Roman" pitchFamily="18" charset="0"/>
              <a:cs typeface="Times New Roman" pitchFamily="18" charset="0"/>
            </a:endParaRPr>
          </a:p>
          <a:p>
            <a:pPr algn="just">
              <a:lnSpc>
                <a:spcPct val="150000"/>
              </a:lnSpc>
            </a:pPr>
            <a:r>
              <a:rPr lang="en-US" sz="2400" dirty="0" smtClean="0">
                <a:latin typeface="Times New Roman" pitchFamily="18" charset="0"/>
                <a:cs typeface="Times New Roman" pitchFamily="18" charset="0"/>
              </a:rPr>
              <a:t>Absorption </a:t>
            </a:r>
            <a:r>
              <a:rPr lang="en-US" sz="2400" dirty="0">
                <a:latin typeface="Times New Roman" pitchFamily="18" charset="0"/>
                <a:cs typeface="Times New Roman" pitchFamily="18" charset="0"/>
              </a:rPr>
              <a:t>through the skin is most likely for liquids, </a:t>
            </a:r>
            <a:r>
              <a:rPr lang="en-US" sz="2400" dirty="0" smtClean="0">
                <a:latin typeface="Times New Roman" pitchFamily="18" charset="0"/>
                <a:cs typeface="Times New Roman" pitchFamily="18" charset="0"/>
              </a:rPr>
              <a:t>solutes </a:t>
            </a:r>
            <a:r>
              <a:rPr lang="en-US" sz="2400" dirty="0">
                <a:latin typeface="Times New Roman" pitchFamily="18" charset="0"/>
                <a:cs typeface="Times New Roman" pitchFamily="18" charset="0"/>
              </a:rPr>
              <a:t>in solution, and semisolids, such as sludge</a:t>
            </a:r>
            <a:r>
              <a:rPr lang="en-US" sz="2400" dirty="0" smtClean="0">
                <a:latin typeface="Times New Roman" pitchFamily="18" charset="0"/>
                <a:cs typeface="Times New Roman" pitchFamily="18" charset="0"/>
              </a:rPr>
              <a:t>.</a:t>
            </a:r>
          </a:p>
          <a:p>
            <a:pPr algn="just">
              <a:lnSpc>
                <a:spcPct val="150000"/>
              </a:lnSpc>
            </a:pPr>
            <a:r>
              <a:rPr lang="en-US" sz="2400" dirty="0">
                <a:latin typeface="Times New Roman" pitchFamily="18" charset="0"/>
                <a:cs typeface="Times New Roman" pitchFamily="18" charset="0"/>
              </a:rPr>
              <a:t>Most </a:t>
            </a:r>
            <a:r>
              <a:rPr lang="en-US" sz="2400" dirty="0" smtClean="0">
                <a:latin typeface="Times New Roman" pitchFamily="18" charset="0"/>
                <a:cs typeface="Times New Roman" pitchFamily="18" charset="0"/>
              </a:rPr>
              <a:t>exposures  </a:t>
            </a:r>
            <a:r>
              <a:rPr lang="en-US" sz="2400" dirty="0">
                <a:latin typeface="Times New Roman" pitchFamily="18" charset="0"/>
                <a:cs typeface="Times New Roman" pitchFamily="18" charset="0"/>
              </a:rPr>
              <a:t>to  animals  are  through </a:t>
            </a:r>
            <a:r>
              <a:rPr lang="en-US" sz="2400" dirty="0" smtClean="0">
                <a:latin typeface="Times New Roman" pitchFamily="18" charset="0"/>
                <a:cs typeface="Times New Roman" pitchFamily="18" charset="0"/>
              </a:rPr>
              <a:t>ingestion </a:t>
            </a:r>
            <a:r>
              <a:rPr lang="en-US" sz="2400" dirty="0">
                <a:latin typeface="Times New Roman" pitchFamily="18" charset="0"/>
                <a:cs typeface="Times New Roman" pitchFamily="18" charset="0"/>
              </a:rPr>
              <a:t>or gavages (introduction into the stomach through a tube</a:t>
            </a:r>
            <a:r>
              <a:rPr lang="en-US" sz="2400" dirty="0" smtClean="0">
                <a:latin typeface="Times New Roman" pitchFamily="18" charset="0"/>
                <a:cs typeface="Times New Roman" pitchFamily="18" charset="0"/>
              </a:rPr>
              <a:t>).</a:t>
            </a:r>
          </a:p>
          <a:p>
            <a:pPr algn="just">
              <a:lnSpc>
                <a:spcPct val="150000"/>
              </a:lnSpc>
            </a:pP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353840842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381000"/>
          </a:xfrm>
        </p:spPr>
        <p:txBody>
          <a:bodyPr>
            <a:noAutofit/>
          </a:bodyPr>
          <a:lstStyle/>
          <a:p>
            <a:r>
              <a:rPr lang="en-US" sz="2800" b="1" dirty="0" err="1">
                <a:solidFill>
                  <a:srgbClr val="FF0000"/>
                </a:solidFill>
                <a:latin typeface="Segoe Print" pitchFamily="2" charset="0"/>
              </a:rPr>
              <a:t>Cont</a:t>
            </a:r>
            <a:r>
              <a:rPr lang="en-US" sz="2800" b="1" dirty="0">
                <a:solidFill>
                  <a:srgbClr val="FF0000"/>
                </a:solidFill>
                <a:latin typeface="Segoe Print" pitchFamily="2" charset="0"/>
              </a:rPr>
              <a:t>…</a:t>
            </a:r>
            <a:endParaRPr lang="en-US" sz="2800" dirty="0"/>
          </a:p>
        </p:txBody>
      </p:sp>
      <p:sp>
        <p:nvSpPr>
          <p:cNvPr id="4" name="Date Placeholder 3"/>
          <p:cNvSpPr>
            <a:spLocks noGrp="1"/>
          </p:cNvSpPr>
          <p:nvPr>
            <p:ph type="dt" sz="half" idx="10"/>
          </p:nvPr>
        </p:nvSpPr>
        <p:spPr/>
        <p:txBody>
          <a:bodyPr/>
          <a:lstStyle/>
          <a:p>
            <a:fld id="{6A375919-6957-4278-AB2D-6A3D32F32E02}" type="datetime1">
              <a:rPr lang="en-US" smtClean="0"/>
              <a:t>29-Jun-19</a:t>
            </a:fld>
            <a:endParaRPr lang="en-US"/>
          </a:p>
        </p:txBody>
      </p:sp>
      <p:sp>
        <p:nvSpPr>
          <p:cNvPr id="5" name="Footer Placeholder 4"/>
          <p:cNvSpPr>
            <a:spLocks noGrp="1"/>
          </p:cNvSpPr>
          <p:nvPr>
            <p:ph type="ftr" sz="quarter" idx="11"/>
          </p:nvPr>
        </p:nvSpPr>
        <p:spPr/>
        <p:txBody>
          <a:bodyPr/>
          <a:lstStyle/>
          <a:p>
            <a:r>
              <a:rPr lang="en-US" smtClean="0"/>
              <a:t>Envt Ch 4-6</a:t>
            </a:r>
            <a:endParaRPr lang="en-US"/>
          </a:p>
        </p:txBody>
      </p:sp>
      <p:sp>
        <p:nvSpPr>
          <p:cNvPr id="6" name="Slide Number Placeholder 5"/>
          <p:cNvSpPr>
            <a:spLocks noGrp="1"/>
          </p:cNvSpPr>
          <p:nvPr>
            <p:ph type="sldNum" sz="quarter" idx="12"/>
          </p:nvPr>
        </p:nvSpPr>
        <p:spPr/>
        <p:txBody>
          <a:bodyPr/>
          <a:lstStyle/>
          <a:p>
            <a:fld id="{09CA2E6E-5AFB-46F8-A351-B3A68AE108F1}" type="slidenum">
              <a:rPr lang="en-US" smtClean="0"/>
              <a:t>44</a:t>
            </a:fld>
            <a:endParaRPr lang="en-US"/>
          </a:p>
        </p:txBody>
      </p:sp>
      <p:sp>
        <p:nvSpPr>
          <p:cNvPr id="3" name="Content Placeholder 2"/>
          <p:cNvSpPr>
            <a:spLocks noGrp="1"/>
          </p:cNvSpPr>
          <p:nvPr>
            <p:ph sz="quarter" idx="1"/>
          </p:nvPr>
        </p:nvSpPr>
        <p:spPr>
          <a:xfrm>
            <a:off x="152400" y="533400"/>
            <a:ext cx="8763000" cy="6172200"/>
          </a:xfrm>
        </p:spPr>
        <p:txBody>
          <a:bodyPr>
            <a:normAutofit fontScale="92500"/>
          </a:bodyPr>
          <a:lstStyle/>
          <a:p>
            <a:pPr algn="just">
              <a:lnSpc>
                <a:spcPct val="150000"/>
              </a:lnSpc>
            </a:pPr>
            <a:r>
              <a:rPr lang="en-US" sz="2400" dirty="0">
                <a:latin typeface="Times New Roman" pitchFamily="18" charset="0"/>
                <a:cs typeface="Times New Roman" pitchFamily="18" charset="0"/>
              </a:rPr>
              <a:t>Example  of  the  importance  of  the  route  of  exposure  to  toxicants  is provided  by  cancer  is due to contact  of  coal  tar  with  skin. </a:t>
            </a:r>
          </a:p>
          <a:p>
            <a:pPr algn="just">
              <a:lnSpc>
                <a:spcPct val="150000"/>
              </a:lnSpc>
            </a:pP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The  major  barrier  to  dermal absorption of toxicants is the stratum </a:t>
            </a:r>
            <a:r>
              <a:rPr lang="en-US" sz="2400" dirty="0" err="1">
                <a:latin typeface="Times New Roman" pitchFamily="18" charset="0"/>
                <a:cs typeface="Times New Roman" pitchFamily="18" charset="0"/>
              </a:rPr>
              <a:t>corneum</a:t>
            </a:r>
            <a:r>
              <a:rPr lang="en-US" sz="2400" dirty="0">
                <a:latin typeface="Times New Roman" pitchFamily="18" charset="0"/>
                <a:cs typeface="Times New Roman" pitchFamily="18" charset="0"/>
              </a:rPr>
              <a:t> , or horny layer.</a:t>
            </a:r>
          </a:p>
          <a:p>
            <a:pPr algn="just">
              <a:lnSpc>
                <a:spcPct val="150000"/>
              </a:lnSpc>
            </a:pPr>
            <a:r>
              <a:rPr lang="en-US" sz="2400" dirty="0" smtClean="0">
                <a:latin typeface="Times New Roman" pitchFamily="18" charset="0"/>
                <a:cs typeface="Times New Roman" pitchFamily="18" charset="0"/>
              </a:rPr>
              <a:t>When substances </a:t>
            </a:r>
            <a:r>
              <a:rPr lang="en-US" sz="2400" dirty="0">
                <a:latin typeface="Times New Roman" pitchFamily="18" charset="0"/>
                <a:cs typeface="Times New Roman" pitchFamily="18" charset="0"/>
              </a:rPr>
              <a:t>have the same physiologic function, their effects may be simply  additive  or they may </a:t>
            </a:r>
            <a:r>
              <a:rPr lang="en-US" sz="2400" dirty="0" smtClean="0">
                <a:latin typeface="Times New Roman" pitchFamily="18" charset="0"/>
                <a:cs typeface="Times New Roman" pitchFamily="18" charset="0"/>
              </a:rPr>
              <a:t>be  </a:t>
            </a:r>
            <a:r>
              <a:rPr lang="en-US" sz="2400" dirty="0">
                <a:latin typeface="Times New Roman" pitchFamily="18" charset="0"/>
                <a:cs typeface="Times New Roman" pitchFamily="18" charset="0"/>
              </a:rPr>
              <a:t>synergistic  (the  total  effect  is  greater  than  the  sum  of  the  effects  of  each  separately). </a:t>
            </a:r>
          </a:p>
          <a:p>
            <a:pPr algn="just">
              <a:lnSpc>
                <a:spcPct val="150000"/>
              </a:lnSpc>
            </a:pPr>
            <a:r>
              <a:rPr lang="en-US" sz="2400" dirty="0">
                <a:solidFill>
                  <a:srgbClr val="0070C0"/>
                </a:solidFill>
                <a:latin typeface="Times New Roman" pitchFamily="18" charset="0"/>
                <a:cs typeface="Times New Roman" pitchFamily="18" charset="0"/>
              </a:rPr>
              <a:t>Potentiation</a:t>
            </a:r>
            <a:r>
              <a:rPr lang="en-US" sz="2400" dirty="0">
                <a:latin typeface="Times New Roman" pitchFamily="18" charset="0"/>
                <a:cs typeface="Times New Roman" pitchFamily="18" charset="0"/>
              </a:rPr>
              <a:t>  occurs  when  an  inactive  substance  enhances  the  action  of  an  active  one,  and </a:t>
            </a:r>
            <a:r>
              <a:rPr lang="en-US" sz="2400" dirty="0" smtClean="0">
                <a:solidFill>
                  <a:srgbClr val="0070C0"/>
                </a:solidFill>
                <a:latin typeface="Times New Roman" pitchFamily="18" charset="0"/>
                <a:cs typeface="Times New Roman" pitchFamily="18" charset="0"/>
              </a:rPr>
              <a:t>antagonism</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when an active substance decreases the effect of another active one</a:t>
            </a:r>
            <a:r>
              <a:rPr lang="en-US" sz="2400" dirty="0" smtClean="0">
                <a:latin typeface="Times New Roman" pitchFamily="18" charset="0"/>
                <a:cs typeface="Times New Roman" pitchFamily="18" charset="0"/>
              </a:rPr>
              <a:t>.</a:t>
            </a:r>
          </a:p>
          <a:p>
            <a:pPr algn="just">
              <a:lnSpc>
                <a:spcPct val="150000"/>
              </a:lnSpc>
            </a:pP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116571172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33400"/>
          </a:xfrm>
        </p:spPr>
        <p:txBody>
          <a:bodyPr>
            <a:noAutofit/>
          </a:bodyPr>
          <a:lstStyle/>
          <a:p>
            <a:r>
              <a:rPr lang="en-US" sz="2800" b="1" dirty="0" smtClean="0">
                <a:solidFill>
                  <a:srgbClr val="FF0000"/>
                </a:solidFill>
                <a:latin typeface="Segoe Print" pitchFamily="2" charset="0"/>
              </a:rPr>
              <a:t>5.2. Inorganic and Organic  Pollutants</a:t>
            </a:r>
            <a:endParaRPr lang="en-US" sz="2800" b="1" dirty="0">
              <a:solidFill>
                <a:srgbClr val="FF0000"/>
              </a:solidFill>
              <a:latin typeface="Segoe Print" pitchFamily="2" charset="0"/>
            </a:endParaRPr>
          </a:p>
        </p:txBody>
      </p:sp>
      <p:sp>
        <p:nvSpPr>
          <p:cNvPr id="4" name="Date Placeholder 3"/>
          <p:cNvSpPr>
            <a:spLocks noGrp="1"/>
          </p:cNvSpPr>
          <p:nvPr>
            <p:ph type="dt" sz="half" idx="10"/>
          </p:nvPr>
        </p:nvSpPr>
        <p:spPr/>
        <p:txBody>
          <a:bodyPr/>
          <a:lstStyle/>
          <a:p>
            <a:fld id="{6A375919-6957-4278-AB2D-6A3D32F32E02}" type="datetime1">
              <a:rPr lang="en-US" smtClean="0"/>
              <a:t>29-Jun-19</a:t>
            </a:fld>
            <a:endParaRPr lang="en-US"/>
          </a:p>
        </p:txBody>
      </p:sp>
      <p:sp>
        <p:nvSpPr>
          <p:cNvPr id="5" name="Footer Placeholder 4"/>
          <p:cNvSpPr>
            <a:spLocks noGrp="1"/>
          </p:cNvSpPr>
          <p:nvPr>
            <p:ph type="ftr" sz="quarter" idx="11"/>
          </p:nvPr>
        </p:nvSpPr>
        <p:spPr/>
        <p:txBody>
          <a:bodyPr/>
          <a:lstStyle/>
          <a:p>
            <a:r>
              <a:rPr lang="en-US" smtClean="0"/>
              <a:t>Envt Ch 4-6</a:t>
            </a:r>
            <a:endParaRPr lang="en-US"/>
          </a:p>
        </p:txBody>
      </p:sp>
      <p:sp>
        <p:nvSpPr>
          <p:cNvPr id="6" name="Slide Number Placeholder 5"/>
          <p:cNvSpPr>
            <a:spLocks noGrp="1"/>
          </p:cNvSpPr>
          <p:nvPr>
            <p:ph type="sldNum" sz="quarter" idx="12"/>
          </p:nvPr>
        </p:nvSpPr>
        <p:spPr/>
        <p:txBody>
          <a:bodyPr/>
          <a:lstStyle/>
          <a:p>
            <a:fld id="{09CA2E6E-5AFB-46F8-A351-B3A68AE108F1}" type="slidenum">
              <a:rPr lang="en-US" smtClean="0"/>
              <a:t>45</a:t>
            </a:fld>
            <a:endParaRPr lang="en-US"/>
          </a:p>
        </p:txBody>
      </p:sp>
      <p:sp>
        <p:nvSpPr>
          <p:cNvPr id="3" name="Content Placeholder 2"/>
          <p:cNvSpPr>
            <a:spLocks noGrp="1"/>
          </p:cNvSpPr>
          <p:nvPr>
            <p:ph sz="quarter" idx="1"/>
          </p:nvPr>
        </p:nvSpPr>
        <p:spPr>
          <a:xfrm>
            <a:off x="152400" y="533400"/>
            <a:ext cx="8763000" cy="6096000"/>
          </a:xfrm>
        </p:spPr>
        <p:txBody>
          <a:bodyPr>
            <a:normAutofit/>
          </a:bodyPr>
          <a:lstStyle/>
          <a:p>
            <a:pPr marL="0" indent="0" algn="just">
              <a:lnSpc>
                <a:spcPct val="150000"/>
              </a:lnSpc>
              <a:buNone/>
            </a:pPr>
            <a:r>
              <a:rPr lang="en-US" sz="2400" b="1" dirty="0" smtClean="0">
                <a:solidFill>
                  <a:srgbClr val="0070C0"/>
                </a:solidFill>
                <a:latin typeface="Times New Roman" pitchFamily="18" charset="0"/>
                <a:cs typeface="Times New Roman" pitchFamily="18" charset="0"/>
              </a:rPr>
              <a:t>5.2.1. Toxic Inorganic Compounds</a:t>
            </a:r>
          </a:p>
          <a:p>
            <a:pPr algn="just">
              <a:lnSpc>
                <a:spcPct val="150000"/>
              </a:lnSpc>
              <a:buFont typeface="Wingdings" pitchFamily="2" charset="2"/>
              <a:buChar char="Ø"/>
            </a:pPr>
            <a:r>
              <a:rPr lang="en-US" sz="2400" b="1" dirty="0" smtClean="0">
                <a:solidFill>
                  <a:srgbClr val="00B0F0"/>
                </a:solidFill>
                <a:latin typeface="Times New Roman" pitchFamily="18" charset="0"/>
                <a:cs typeface="Times New Roman" pitchFamily="18" charset="0"/>
              </a:rPr>
              <a:t>Cyanide:</a:t>
            </a:r>
            <a:r>
              <a:rPr lang="en-US" sz="2400" dirty="0" smtClean="0">
                <a:latin typeface="Times New Roman" pitchFamily="18" charset="0"/>
                <a:cs typeface="Times New Roman" pitchFamily="18" charset="0"/>
              </a:rPr>
              <a:t> Both  </a:t>
            </a:r>
            <a:r>
              <a:rPr lang="en-US" sz="2400" dirty="0">
                <a:latin typeface="Times New Roman" pitchFamily="18" charset="0"/>
                <a:cs typeface="Times New Roman" pitchFamily="18" charset="0"/>
              </a:rPr>
              <a:t>hydrogen  cyanide  (HCN) and  cyanide salts  </a:t>
            </a:r>
            <a:r>
              <a:rPr lang="en-US" sz="2400" dirty="0" smtClean="0">
                <a:latin typeface="Times New Roman" pitchFamily="18" charset="0"/>
                <a:cs typeface="Times New Roman" pitchFamily="18" charset="0"/>
              </a:rPr>
              <a:t>are </a:t>
            </a:r>
            <a:r>
              <a:rPr lang="en-US" sz="2400" dirty="0">
                <a:latin typeface="Times New Roman" pitchFamily="18" charset="0"/>
                <a:cs typeface="Times New Roman" pitchFamily="18" charset="0"/>
              </a:rPr>
              <a:t>rapidly acting </a:t>
            </a:r>
            <a:r>
              <a:rPr lang="en-US" sz="2400" dirty="0" smtClean="0">
                <a:latin typeface="Times New Roman" pitchFamily="18" charset="0"/>
                <a:cs typeface="Times New Roman" pitchFamily="18" charset="0"/>
              </a:rPr>
              <a:t>poisons</a:t>
            </a:r>
            <a:r>
              <a:rPr lang="en-US" sz="2400" dirty="0">
                <a:latin typeface="Times New Roman" pitchFamily="18" charset="0"/>
                <a:cs typeface="Times New Roman" pitchFamily="18" charset="0"/>
              </a:rPr>
              <a:t>; a dose of only 60–90 mg is </a:t>
            </a:r>
            <a:r>
              <a:rPr lang="en-US" sz="2400" dirty="0" smtClean="0">
                <a:latin typeface="Times New Roman" pitchFamily="18" charset="0"/>
                <a:cs typeface="Times New Roman" pitchFamily="18" charset="0"/>
              </a:rPr>
              <a:t>kill </a:t>
            </a:r>
            <a:r>
              <a:rPr lang="en-US" sz="2400" dirty="0">
                <a:latin typeface="Times New Roman" pitchFamily="18" charset="0"/>
                <a:cs typeface="Times New Roman" pitchFamily="18" charset="0"/>
              </a:rPr>
              <a:t>a human. </a:t>
            </a:r>
            <a:endParaRPr lang="en-US" sz="2400" dirty="0" smtClean="0">
              <a:latin typeface="Times New Roman" pitchFamily="18" charset="0"/>
              <a:cs typeface="Times New Roman" pitchFamily="18" charset="0"/>
            </a:endParaRPr>
          </a:p>
          <a:p>
            <a:pPr algn="just">
              <a:lnSpc>
                <a:spcPct val="150000"/>
              </a:lnSpc>
            </a:pPr>
            <a:r>
              <a:rPr lang="en-US" sz="2400" dirty="0" smtClean="0">
                <a:latin typeface="Times New Roman" pitchFamily="18" charset="0"/>
                <a:cs typeface="Times New Roman" pitchFamily="18" charset="0"/>
              </a:rPr>
              <a:t>Metabolically</a:t>
            </a:r>
            <a:r>
              <a:rPr lang="en-US" sz="2400" dirty="0">
                <a:latin typeface="Times New Roman" pitchFamily="18" charset="0"/>
                <a:cs typeface="Times New Roman" pitchFamily="18" charset="0"/>
              </a:rPr>
              <a:t>, cyanide bonds to </a:t>
            </a:r>
            <a:r>
              <a:rPr lang="en-US" sz="2400" dirty="0" smtClean="0">
                <a:latin typeface="Times New Roman" pitchFamily="18" charset="0"/>
                <a:cs typeface="Times New Roman" pitchFamily="18" charset="0"/>
              </a:rPr>
              <a:t>Fe(III</a:t>
            </a:r>
            <a:r>
              <a:rPr lang="en-US" sz="2400" dirty="0">
                <a:latin typeface="Times New Roman" pitchFamily="18" charset="0"/>
                <a:cs typeface="Times New Roman" pitchFamily="18" charset="0"/>
              </a:rPr>
              <a:t>) in iron-containing </a:t>
            </a:r>
            <a:r>
              <a:rPr lang="en-US" sz="2400" dirty="0" err="1">
                <a:latin typeface="Times New Roman" pitchFamily="18" charset="0"/>
                <a:cs typeface="Times New Roman" pitchFamily="18" charset="0"/>
              </a:rPr>
              <a:t>ferricytochrome</a:t>
            </a:r>
            <a:r>
              <a:rPr lang="en-US" sz="2400" dirty="0">
                <a:latin typeface="Times New Roman" pitchFamily="18" charset="0"/>
                <a:cs typeface="Times New Roman" pitchFamily="18" charset="0"/>
              </a:rPr>
              <a:t> oxidase enzyme preventing its reduction to </a:t>
            </a:r>
            <a:r>
              <a:rPr lang="en-US" sz="2400" dirty="0" smtClean="0">
                <a:latin typeface="Times New Roman" pitchFamily="18" charset="0"/>
                <a:cs typeface="Times New Roman" pitchFamily="18" charset="0"/>
              </a:rPr>
              <a:t>Fe(II</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in </a:t>
            </a:r>
            <a:r>
              <a:rPr lang="en-US" sz="2400" dirty="0">
                <a:latin typeface="Times New Roman" pitchFamily="18" charset="0"/>
                <a:cs typeface="Times New Roman" pitchFamily="18" charset="0"/>
              </a:rPr>
              <a:t>the oxidative phosphorylation process by which the body utilizes </a:t>
            </a:r>
            <a:r>
              <a:rPr lang="en-US" sz="2400" dirty="0" smtClean="0">
                <a:latin typeface="Times New Roman" pitchFamily="18" charset="0"/>
                <a:cs typeface="Times New Roman" pitchFamily="18" charset="0"/>
              </a:rPr>
              <a:t>O</a:t>
            </a:r>
            <a:r>
              <a:rPr lang="en-US" sz="2400" baseline="-25000" dirty="0" smtClean="0">
                <a:latin typeface="Times New Roman" pitchFamily="18" charset="0"/>
                <a:cs typeface="Times New Roman" pitchFamily="18" charset="0"/>
              </a:rPr>
              <a:t>2</a:t>
            </a:r>
            <a:r>
              <a:rPr lang="en-US" sz="2400" dirty="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algn="just">
              <a:lnSpc>
                <a:spcPct val="150000"/>
              </a:lnSpc>
            </a:pPr>
            <a:r>
              <a:rPr lang="en-US" sz="2400" dirty="0" smtClean="0">
                <a:latin typeface="Times New Roman" pitchFamily="18" charset="0"/>
                <a:cs typeface="Times New Roman" pitchFamily="18" charset="0"/>
              </a:rPr>
              <a:t>This </a:t>
            </a:r>
            <a:r>
              <a:rPr lang="en-US" sz="2400" dirty="0">
                <a:latin typeface="Times New Roman" pitchFamily="18" charset="0"/>
                <a:cs typeface="Times New Roman" pitchFamily="18" charset="0"/>
              </a:rPr>
              <a:t>prevents utilization </a:t>
            </a:r>
            <a:r>
              <a:rPr lang="en-US" sz="2400" dirty="0" smtClean="0">
                <a:latin typeface="Times New Roman" pitchFamily="18" charset="0"/>
                <a:cs typeface="Times New Roman" pitchFamily="18" charset="0"/>
              </a:rPr>
              <a:t>of </a:t>
            </a:r>
            <a:r>
              <a:rPr lang="en-US" sz="2400" dirty="0">
                <a:latin typeface="Times New Roman" pitchFamily="18" charset="0"/>
                <a:cs typeface="Times New Roman" pitchFamily="18" charset="0"/>
              </a:rPr>
              <a:t>oxygen in cells, so that metabolic processes cease</a:t>
            </a:r>
            <a:r>
              <a:rPr lang="en-US" sz="2400" dirty="0" smtClean="0">
                <a:latin typeface="Times New Roman" pitchFamily="18" charset="0"/>
                <a:cs typeface="Times New Roman" pitchFamily="18" charset="0"/>
              </a:rPr>
              <a:t>.</a:t>
            </a:r>
          </a:p>
        </p:txBody>
      </p:sp>
    </p:spTree>
    <p:extLst>
      <p:ext uri="{BB962C8B-B14F-4D97-AF65-F5344CB8AC3E}">
        <p14:creationId xmlns:p14="http://schemas.microsoft.com/office/powerpoint/2010/main" val="110088896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457200"/>
          </a:xfrm>
        </p:spPr>
        <p:txBody>
          <a:bodyPr>
            <a:noAutofit/>
          </a:bodyPr>
          <a:lstStyle/>
          <a:p>
            <a:r>
              <a:rPr lang="en-US" sz="2800" b="1" dirty="0" err="1">
                <a:solidFill>
                  <a:srgbClr val="FF0000"/>
                </a:solidFill>
                <a:latin typeface="Segoe Print" pitchFamily="2" charset="0"/>
              </a:rPr>
              <a:t>Cont</a:t>
            </a:r>
            <a:r>
              <a:rPr lang="en-US" sz="2800" b="1" dirty="0">
                <a:solidFill>
                  <a:srgbClr val="FF0000"/>
                </a:solidFill>
                <a:latin typeface="Segoe Print" pitchFamily="2" charset="0"/>
              </a:rPr>
              <a:t>…</a:t>
            </a:r>
            <a:endParaRPr lang="en-US" sz="2800" dirty="0"/>
          </a:p>
        </p:txBody>
      </p:sp>
      <p:sp>
        <p:nvSpPr>
          <p:cNvPr id="4" name="Date Placeholder 3"/>
          <p:cNvSpPr>
            <a:spLocks noGrp="1"/>
          </p:cNvSpPr>
          <p:nvPr>
            <p:ph type="dt" sz="half" idx="10"/>
          </p:nvPr>
        </p:nvSpPr>
        <p:spPr/>
        <p:txBody>
          <a:bodyPr/>
          <a:lstStyle/>
          <a:p>
            <a:fld id="{6A375919-6957-4278-AB2D-6A3D32F32E02}" type="datetime1">
              <a:rPr lang="en-US" smtClean="0"/>
              <a:t>29-Jun-19</a:t>
            </a:fld>
            <a:endParaRPr lang="en-US"/>
          </a:p>
        </p:txBody>
      </p:sp>
      <p:sp>
        <p:nvSpPr>
          <p:cNvPr id="5" name="Footer Placeholder 4"/>
          <p:cNvSpPr>
            <a:spLocks noGrp="1"/>
          </p:cNvSpPr>
          <p:nvPr>
            <p:ph type="ftr" sz="quarter" idx="11"/>
          </p:nvPr>
        </p:nvSpPr>
        <p:spPr/>
        <p:txBody>
          <a:bodyPr/>
          <a:lstStyle/>
          <a:p>
            <a:r>
              <a:rPr lang="en-US" smtClean="0"/>
              <a:t>Envt Ch 4-6</a:t>
            </a:r>
            <a:endParaRPr lang="en-US"/>
          </a:p>
        </p:txBody>
      </p:sp>
      <p:sp>
        <p:nvSpPr>
          <p:cNvPr id="6" name="Slide Number Placeholder 5"/>
          <p:cNvSpPr>
            <a:spLocks noGrp="1"/>
          </p:cNvSpPr>
          <p:nvPr>
            <p:ph type="sldNum" sz="quarter" idx="12"/>
          </p:nvPr>
        </p:nvSpPr>
        <p:spPr/>
        <p:txBody>
          <a:bodyPr/>
          <a:lstStyle/>
          <a:p>
            <a:fld id="{09CA2E6E-5AFB-46F8-A351-B3A68AE108F1}" type="slidenum">
              <a:rPr lang="en-US" smtClean="0"/>
              <a:t>46</a:t>
            </a:fld>
            <a:endParaRPr lang="en-US"/>
          </a:p>
        </p:txBody>
      </p:sp>
      <p:sp>
        <p:nvSpPr>
          <p:cNvPr id="3" name="Content Placeholder 2"/>
          <p:cNvSpPr>
            <a:spLocks noGrp="1"/>
          </p:cNvSpPr>
          <p:nvPr>
            <p:ph sz="quarter" idx="1"/>
          </p:nvPr>
        </p:nvSpPr>
        <p:spPr>
          <a:xfrm>
            <a:off x="152400" y="609600"/>
            <a:ext cx="8839200" cy="6096000"/>
          </a:xfrm>
        </p:spPr>
        <p:txBody>
          <a:bodyPr>
            <a:normAutofit fontScale="92500"/>
          </a:bodyPr>
          <a:lstStyle/>
          <a:p>
            <a:pPr algn="just">
              <a:lnSpc>
                <a:spcPct val="150000"/>
              </a:lnSpc>
              <a:buFont typeface="Wingdings" pitchFamily="2" charset="2"/>
              <a:buChar char="Ø"/>
            </a:pPr>
            <a:r>
              <a:rPr lang="en-US" sz="2400" b="1" dirty="0">
                <a:solidFill>
                  <a:srgbClr val="00B0F0"/>
                </a:solidFill>
                <a:latin typeface="Times New Roman" pitchFamily="18" charset="0"/>
                <a:cs typeface="Times New Roman" pitchFamily="18" charset="0"/>
              </a:rPr>
              <a:t>Carbon monoxide (CO):  </a:t>
            </a:r>
            <a:r>
              <a:rPr lang="en-US" sz="2400" dirty="0">
                <a:latin typeface="Times New Roman" pitchFamily="18" charset="0"/>
                <a:cs typeface="Times New Roman" pitchFamily="18" charset="0"/>
              </a:rPr>
              <a:t>When CO  in air exposure is to 100 ppm causes  dizziness,  headache and  tiredness; loss  of consciousness  occurs at 250 ppm; and inhalation 1,000  ppm results rapid  death.  </a:t>
            </a:r>
          </a:p>
          <a:p>
            <a:pPr algn="just">
              <a:lnSpc>
                <a:spcPct val="150000"/>
              </a:lnSpc>
            </a:pPr>
            <a:r>
              <a:rPr lang="en-US" sz="2400" dirty="0">
                <a:latin typeface="Times New Roman" pitchFamily="18" charset="0"/>
                <a:cs typeface="Times New Roman" pitchFamily="18" charset="0"/>
              </a:rPr>
              <a:t>Chronic  long-term  exposures  to  low  levels  of CO are suspected of causing disorders of the respiratory system and the heart.</a:t>
            </a:r>
          </a:p>
          <a:p>
            <a:pPr algn="just">
              <a:lnSpc>
                <a:spcPct val="150000"/>
              </a:lnSpc>
            </a:pPr>
            <a:r>
              <a:rPr lang="en-US" sz="2400" dirty="0" smtClean="0">
                <a:latin typeface="Times New Roman" pitchFamily="18" charset="0"/>
                <a:cs typeface="Times New Roman" pitchFamily="18" charset="0"/>
              </a:rPr>
              <a:t>After  </a:t>
            </a:r>
            <a:r>
              <a:rPr lang="en-US" sz="2400" dirty="0">
                <a:latin typeface="Times New Roman" pitchFamily="18" charset="0"/>
                <a:cs typeface="Times New Roman" pitchFamily="18" charset="0"/>
              </a:rPr>
              <a:t>entering  the  blood  stream  through  the  lungs,  </a:t>
            </a:r>
            <a:r>
              <a:rPr lang="en-US" sz="2400" dirty="0" smtClean="0">
                <a:latin typeface="Times New Roman" pitchFamily="18" charset="0"/>
                <a:cs typeface="Times New Roman" pitchFamily="18" charset="0"/>
              </a:rPr>
              <a:t>CO reacts  </a:t>
            </a:r>
            <a:r>
              <a:rPr lang="en-US" sz="2400" dirty="0">
                <a:latin typeface="Times New Roman" pitchFamily="18" charset="0"/>
                <a:cs typeface="Times New Roman" pitchFamily="18" charset="0"/>
              </a:rPr>
              <a:t>with </a:t>
            </a:r>
            <a:r>
              <a:rPr lang="en-US" sz="2400" dirty="0" smtClean="0">
                <a:latin typeface="Times New Roman" pitchFamily="18" charset="0"/>
                <a:cs typeface="Times New Roman" pitchFamily="18" charset="0"/>
              </a:rPr>
              <a:t>hemoglobin </a:t>
            </a:r>
            <a:r>
              <a:rPr lang="en-US" sz="2400" dirty="0">
                <a:latin typeface="Times New Roman" pitchFamily="18" charset="0"/>
                <a:cs typeface="Times New Roman" pitchFamily="18" charset="0"/>
              </a:rPr>
              <a:t>(</a:t>
            </a:r>
            <a:r>
              <a:rPr lang="en-US" sz="2400" dirty="0" err="1">
                <a:latin typeface="Times New Roman" pitchFamily="18" charset="0"/>
                <a:cs typeface="Times New Roman" pitchFamily="18" charset="0"/>
              </a:rPr>
              <a:t>Hb</a:t>
            </a:r>
            <a:r>
              <a:rPr lang="en-US" sz="2400" dirty="0">
                <a:latin typeface="Times New Roman" pitchFamily="18" charset="0"/>
                <a:cs typeface="Times New Roman" pitchFamily="18" charset="0"/>
              </a:rPr>
              <a:t>) to convert </a:t>
            </a:r>
            <a:r>
              <a:rPr lang="en-US" sz="2400" dirty="0" err="1">
                <a:latin typeface="Times New Roman" pitchFamily="18" charset="0"/>
                <a:cs typeface="Times New Roman" pitchFamily="18" charset="0"/>
              </a:rPr>
              <a:t>oxyhemoglobin</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O</a:t>
            </a:r>
            <a:r>
              <a:rPr lang="en-US" sz="2400" baseline="-25000"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Hb</a:t>
            </a:r>
            <a:r>
              <a:rPr lang="en-US" sz="2400" dirty="0">
                <a:latin typeface="Times New Roman" pitchFamily="18" charset="0"/>
                <a:cs typeface="Times New Roman" pitchFamily="18" charset="0"/>
              </a:rPr>
              <a:t>) to </a:t>
            </a:r>
            <a:r>
              <a:rPr lang="en-US" sz="2400" dirty="0" err="1">
                <a:latin typeface="Times New Roman" pitchFamily="18" charset="0"/>
                <a:cs typeface="Times New Roman" pitchFamily="18" charset="0"/>
              </a:rPr>
              <a:t>carboxyhemoglobin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COHb</a:t>
            </a:r>
            <a:r>
              <a:rPr lang="en-US" sz="2400" dirty="0" smtClean="0">
                <a:latin typeface="Times New Roman" pitchFamily="18" charset="0"/>
                <a:cs typeface="Times New Roman" pitchFamily="18" charset="0"/>
              </a:rPr>
              <a:t>):</a:t>
            </a:r>
          </a:p>
          <a:p>
            <a:pPr marL="0" indent="0" algn="just">
              <a:lnSpc>
                <a:spcPct val="150000"/>
              </a:lnSpc>
              <a:buNone/>
            </a:pPr>
            <a:r>
              <a:rPr lang="en-US" sz="2400" dirty="0" smtClean="0">
                <a:latin typeface="Times New Roman" pitchFamily="18" charset="0"/>
                <a:cs typeface="Times New Roman" pitchFamily="18" charset="0"/>
              </a:rPr>
              <a:t>         O</a:t>
            </a:r>
            <a:r>
              <a:rPr lang="en-US" sz="2400" baseline="-25000"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Hb + CO → </a:t>
            </a:r>
            <a:r>
              <a:rPr lang="en-US" sz="2400" dirty="0" err="1" smtClean="0">
                <a:latin typeface="Times New Roman" pitchFamily="18" charset="0"/>
                <a:cs typeface="Times New Roman" pitchFamily="18" charset="0"/>
              </a:rPr>
              <a:t>COHb</a:t>
            </a:r>
            <a:r>
              <a:rPr lang="en-US" sz="2400" dirty="0" smtClean="0">
                <a:latin typeface="Times New Roman" pitchFamily="18" charset="0"/>
                <a:cs typeface="Times New Roman" pitchFamily="18" charset="0"/>
              </a:rPr>
              <a:t> + O</a:t>
            </a:r>
            <a:r>
              <a:rPr lang="en-US" sz="2400" baseline="-25000" dirty="0" smtClean="0">
                <a:latin typeface="Times New Roman" pitchFamily="18" charset="0"/>
                <a:cs typeface="Times New Roman" pitchFamily="18" charset="0"/>
              </a:rPr>
              <a:t>2 </a:t>
            </a:r>
          </a:p>
          <a:p>
            <a:pPr algn="just">
              <a:lnSpc>
                <a:spcPct val="150000"/>
              </a:lnSpc>
            </a:pPr>
            <a:r>
              <a:rPr lang="en-US" sz="2400" dirty="0" err="1">
                <a:latin typeface="Times New Roman" pitchFamily="18" charset="0"/>
                <a:cs typeface="Times New Roman" pitchFamily="18" charset="0"/>
              </a:rPr>
              <a:t>Carboxyhemoglobin</a:t>
            </a:r>
            <a:r>
              <a:rPr lang="en-US" sz="2400" dirty="0">
                <a:latin typeface="Times New Roman" pitchFamily="18" charset="0"/>
                <a:cs typeface="Times New Roman" pitchFamily="18" charset="0"/>
              </a:rPr>
              <a:t>  is  much  more  stable  than  </a:t>
            </a:r>
            <a:r>
              <a:rPr lang="en-US" sz="2400" dirty="0" err="1">
                <a:latin typeface="Times New Roman" pitchFamily="18" charset="0"/>
                <a:cs typeface="Times New Roman" pitchFamily="18" charset="0"/>
              </a:rPr>
              <a:t>oxyhemoglobin</a:t>
            </a:r>
            <a:r>
              <a:rPr lang="en-US" sz="2400" dirty="0">
                <a:latin typeface="Times New Roman" pitchFamily="18" charset="0"/>
                <a:cs typeface="Times New Roman" pitchFamily="18" charset="0"/>
              </a:rPr>
              <a:t>  so  that  its  formation  prevents </a:t>
            </a:r>
            <a:r>
              <a:rPr lang="en-US" sz="2400" dirty="0" smtClean="0">
                <a:latin typeface="Times New Roman" pitchFamily="18" charset="0"/>
                <a:cs typeface="Times New Roman" pitchFamily="18" charset="0"/>
              </a:rPr>
              <a:t>hemoglobin </a:t>
            </a:r>
            <a:r>
              <a:rPr lang="en-US" sz="2400" dirty="0">
                <a:latin typeface="Times New Roman" pitchFamily="18" charset="0"/>
                <a:cs typeface="Times New Roman" pitchFamily="18" charset="0"/>
              </a:rPr>
              <a:t>from carrying oxygen to body tissues</a:t>
            </a:r>
            <a:r>
              <a:rPr lang="en-US" sz="2400" dirty="0" smtClean="0">
                <a:latin typeface="Times New Roman" pitchFamily="18" charset="0"/>
                <a:cs typeface="Times New Roman" pitchFamily="18" charset="0"/>
              </a:rPr>
              <a:t>.</a:t>
            </a:r>
          </a:p>
          <a:p>
            <a:pPr algn="just">
              <a:lnSpc>
                <a:spcPct val="150000"/>
              </a:lnSpc>
            </a:pP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215373212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381000"/>
          </a:xfrm>
        </p:spPr>
        <p:txBody>
          <a:bodyPr>
            <a:noAutofit/>
          </a:bodyPr>
          <a:lstStyle/>
          <a:p>
            <a:r>
              <a:rPr lang="en-US" sz="2800" b="1" dirty="0" err="1">
                <a:solidFill>
                  <a:srgbClr val="FF0000"/>
                </a:solidFill>
                <a:latin typeface="Segoe Print" pitchFamily="2" charset="0"/>
              </a:rPr>
              <a:t>Cont</a:t>
            </a:r>
            <a:r>
              <a:rPr lang="en-US" sz="2800" b="1" dirty="0">
                <a:solidFill>
                  <a:srgbClr val="FF0000"/>
                </a:solidFill>
                <a:latin typeface="Segoe Print" pitchFamily="2" charset="0"/>
              </a:rPr>
              <a:t>…</a:t>
            </a:r>
            <a:endParaRPr lang="en-US" sz="2800" dirty="0"/>
          </a:p>
        </p:txBody>
      </p:sp>
      <p:sp>
        <p:nvSpPr>
          <p:cNvPr id="4" name="Date Placeholder 3"/>
          <p:cNvSpPr>
            <a:spLocks noGrp="1"/>
          </p:cNvSpPr>
          <p:nvPr>
            <p:ph type="dt" sz="half" idx="10"/>
          </p:nvPr>
        </p:nvSpPr>
        <p:spPr/>
        <p:txBody>
          <a:bodyPr/>
          <a:lstStyle/>
          <a:p>
            <a:fld id="{6A375919-6957-4278-AB2D-6A3D32F32E02}" type="datetime1">
              <a:rPr lang="en-US" smtClean="0"/>
              <a:t>29-Jun-19</a:t>
            </a:fld>
            <a:endParaRPr lang="en-US"/>
          </a:p>
        </p:txBody>
      </p:sp>
      <p:sp>
        <p:nvSpPr>
          <p:cNvPr id="5" name="Footer Placeholder 4"/>
          <p:cNvSpPr>
            <a:spLocks noGrp="1"/>
          </p:cNvSpPr>
          <p:nvPr>
            <p:ph type="ftr" sz="quarter" idx="11"/>
          </p:nvPr>
        </p:nvSpPr>
        <p:spPr/>
        <p:txBody>
          <a:bodyPr/>
          <a:lstStyle/>
          <a:p>
            <a:r>
              <a:rPr lang="en-US" smtClean="0"/>
              <a:t>Envt Ch 4-6</a:t>
            </a:r>
            <a:endParaRPr lang="en-US"/>
          </a:p>
        </p:txBody>
      </p:sp>
      <p:sp>
        <p:nvSpPr>
          <p:cNvPr id="6" name="Slide Number Placeholder 5"/>
          <p:cNvSpPr>
            <a:spLocks noGrp="1"/>
          </p:cNvSpPr>
          <p:nvPr>
            <p:ph type="sldNum" sz="quarter" idx="12"/>
          </p:nvPr>
        </p:nvSpPr>
        <p:spPr/>
        <p:txBody>
          <a:bodyPr/>
          <a:lstStyle/>
          <a:p>
            <a:fld id="{09CA2E6E-5AFB-46F8-A351-B3A68AE108F1}" type="slidenum">
              <a:rPr lang="en-US" smtClean="0"/>
              <a:t>47</a:t>
            </a:fld>
            <a:endParaRPr lang="en-US"/>
          </a:p>
        </p:txBody>
      </p:sp>
      <p:sp>
        <p:nvSpPr>
          <p:cNvPr id="3" name="Content Placeholder 2"/>
          <p:cNvSpPr>
            <a:spLocks noGrp="1"/>
          </p:cNvSpPr>
          <p:nvPr>
            <p:ph sz="quarter" idx="1"/>
          </p:nvPr>
        </p:nvSpPr>
        <p:spPr>
          <a:xfrm>
            <a:off x="228600" y="533400"/>
            <a:ext cx="8686800" cy="6172200"/>
          </a:xfrm>
        </p:spPr>
        <p:txBody>
          <a:bodyPr>
            <a:normAutofit fontScale="85000" lnSpcReduction="20000"/>
          </a:bodyPr>
          <a:lstStyle/>
          <a:p>
            <a:pPr algn="just">
              <a:lnSpc>
                <a:spcPct val="150000"/>
              </a:lnSpc>
              <a:buFont typeface="Wingdings" pitchFamily="2" charset="2"/>
              <a:buChar char="Ø"/>
            </a:pPr>
            <a:r>
              <a:rPr lang="en-US" sz="2400" b="1" dirty="0">
                <a:solidFill>
                  <a:srgbClr val="00B0F0"/>
                </a:solidFill>
                <a:latin typeface="Times New Roman" pitchFamily="18" charset="0"/>
                <a:cs typeface="Times New Roman" pitchFamily="18" charset="0"/>
              </a:rPr>
              <a:t>Nitrogen Oxides: </a:t>
            </a:r>
            <a:r>
              <a:rPr lang="en-US" sz="2400" dirty="0">
                <a:latin typeface="Times New Roman" pitchFamily="18" charset="0"/>
                <a:cs typeface="Times New Roman" pitchFamily="18" charset="0"/>
              </a:rPr>
              <a:t>The three oxides of nitrogen normally </a:t>
            </a:r>
            <a:r>
              <a:rPr lang="en-US" sz="2400" dirty="0" smtClean="0">
                <a:latin typeface="Times New Roman" pitchFamily="18" charset="0"/>
                <a:cs typeface="Times New Roman" pitchFamily="18" charset="0"/>
              </a:rPr>
              <a:t>encountered in </a:t>
            </a:r>
            <a:r>
              <a:rPr lang="en-US" sz="2400" dirty="0">
                <a:latin typeface="Times New Roman" pitchFamily="18" charset="0"/>
                <a:cs typeface="Times New Roman" pitchFamily="18" charset="0"/>
              </a:rPr>
              <a:t>the atmosphere are </a:t>
            </a:r>
            <a:r>
              <a:rPr lang="en-US" sz="2400" dirty="0" smtClean="0">
                <a:latin typeface="Times New Roman" pitchFamily="18" charset="0"/>
                <a:cs typeface="Times New Roman" pitchFamily="18" charset="0"/>
              </a:rPr>
              <a:t>nitrous oxide </a:t>
            </a:r>
            <a:r>
              <a:rPr lang="en-US" sz="2400" dirty="0">
                <a:latin typeface="Times New Roman" pitchFamily="18" charset="0"/>
                <a:cs typeface="Times New Roman" pitchFamily="18" charset="0"/>
              </a:rPr>
              <a:t>(</a:t>
            </a:r>
            <a:r>
              <a:rPr lang="en-US" sz="2400" dirty="0" smtClean="0">
                <a:latin typeface="Times New Roman" pitchFamily="18" charset="0"/>
                <a:cs typeface="Times New Roman" pitchFamily="18" charset="0"/>
              </a:rPr>
              <a:t>N</a:t>
            </a:r>
            <a:r>
              <a:rPr lang="en-US" sz="2400" baseline="-25000"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O</a:t>
            </a:r>
            <a:r>
              <a:rPr lang="en-US" sz="2400" dirty="0">
                <a:latin typeface="Times New Roman" pitchFamily="18" charset="0"/>
                <a:cs typeface="Times New Roman" pitchFamily="18" charset="0"/>
              </a:rPr>
              <a:t>), nitric oxide (NO), and nitrogen dioxide (</a:t>
            </a:r>
            <a:r>
              <a:rPr lang="en-US" sz="2400" dirty="0" smtClean="0">
                <a:latin typeface="Times New Roman" pitchFamily="18" charset="0"/>
                <a:cs typeface="Times New Roman" pitchFamily="18" charset="0"/>
              </a:rPr>
              <a:t>NO</a:t>
            </a:r>
            <a:r>
              <a:rPr lang="en-US" sz="2400" baseline="-25000"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a:t>
            </a:r>
          </a:p>
          <a:p>
            <a:pPr algn="just">
              <a:lnSpc>
                <a:spcPct val="150000"/>
              </a:lnSpc>
              <a:buFont typeface="Wingdings" pitchFamily="2" charset="2"/>
              <a:buChar char="ü"/>
            </a:pPr>
            <a:r>
              <a:rPr lang="en-US" sz="2400" b="1" dirty="0" smtClean="0">
                <a:latin typeface="Times New Roman" pitchFamily="18" charset="0"/>
                <a:cs typeface="Times New Roman" pitchFamily="18" charset="0"/>
              </a:rPr>
              <a:t>Nitrogen  dioxide (</a:t>
            </a:r>
            <a:r>
              <a:rPr lang="en-US" sz="2400" dirty="0">
                <a:latin typeface="Times New Roman" pitchFamily="18" charset="0"/>
                <a:cs typeface="Times New Roman" pitchFamily="18" charset="0"/>
              </a:rPr>
              <a:t>NO</a:t>
            </a:r>
            <a:r>
              <a:rPr lang="en-US" sz="2400" baseline="-25000" dirty="0">
                <a:latin typeface="Times New Roman" pitchFamily="18" charset="0"/>
                <a:cs typeface="Times New Roman" pitchFamily="18" charset="0"/>
              </a:rPr>
              <a:t>2</a:t>
            </a:r>
            <a:r>
              <a:rPr lang="en-US" sz="2400" b="1"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causes severe irritation  of the innermost parts of the  lungs resulting in pulmonary edema. </a:t>
            </a:r>
          </a:p>
          <a:p>
            <a:pPr algn="just">
              <a:lnSpc>
                <a:spcPct val="150000"/>
              </a:lnSpc>
            </a:pPr>
            <a:r>
              <a:rPr lang="en-US" sz="2400" dirty="0" smtClean="0">
                <a:latin typeface="Times New Roman" pitchFamily="18" charset="0"/>
                <a:cs typeface="Times New Roman" pitchFamily="18" charset="0"/>
              </a:rPr>
              <a:t>Fatalities </a:t>
            </a:r>
            <a:r>
              <a:rPr lang="en-US" sz="2400" dirty="0">
                <a:latin typeface="Times New Roman" pitchFamily="18" charset="0"/>
                <a:cs typeface="Times New Roman" pitchFamily="18" charset="0"/>
              </a:rPr>
              <a:t>may result from even </a:t>
            </a:r>
            <a:r>
              <a:rPr lang="en-US" sz="2400" dirty="0" smtClean="0">
                <a:latin typeface="Times New Roman" pitchFamily="18" charset="0"/>
                <a:cs typeface="Times New Roman" pitchFamily="18" charset="0"/>
              </a:rPr>
              <a:t>brief </a:t>
            </a:r>
            <a:r>
              <a:rPr lang="en-US" sz="2400" dirty="0">
                <a:latin typeface="Times New Roman" pitchFamily="18" charset="0"/>
                <a:cs typeface="Times New Roman" pitchFamily="18" charset="0"/>
              </a:rPr>
              <a:t>periods of inhalation of air containing 200–700 ppm of </a:t>
            </a:r>
            <a:r>
              <a:rPr lang="en-US" sz="2400" dirty="0" smtClean="0">
                <a:latin typeface="Times New Roman" pitchFamily="18" charset="0"/>
                <a:cs typeface="Times New Roman" pitchFamily="18" charset="0"/>
              </a:rPr>
              <a:t> NO</a:t>
            </a:r>
            <a:r>
              <a:rPr lang="en-US" sz="2400" baseline="-25000"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 </a:t>
            </a:r>
          </a:p>
          <a:p>
            <a:pPr algn="just">
              <a:lnSpc>
                <a:spcPct val="150000"/>
              </a:lnSpc>
            </a:pPr>
            <a:r>
              <a:rPr lang="en-US" sz="2400" dirty="0" smtClean="0">
                <a:latin typeface="Times New Roman" pitchFamily="18" charset="0"/>
                <a:cs typeface="Times New Roman" pitchFamily="18" charset="0"/>
              </a:rPr>
              <a:t>Biochemically</a:t>
            </a:r>
            <a:r>
              <a:rPr lang="en-US" sz="2400" dirty="0">
                <a:latin typeface="Times New Roman" pitchFamily="18" charset="0"/>
                <a:cs typeface="Times New Roman" pitchFamily="18" charset="0"/>
              </a:rPr>
              <a:t>, NO</a:t>
            </a:r>
            <a:r>
              <a:rPr lang="en-US" sz="2400" baseline="-25000" dirty="0">
                <a:latin typeface="Times New Roman" pitchFamily="18" charset="0"/>
                <a:cs typeface="Times New Roman" pitchFamily="18" charset="0"/>
              </a:rPr>
              <a:t>2</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disrupts </a:t>
            </a:r>
            <a:r>
              <a:rPr lang="en-US" sz="2400" dirty="0" smtClean="0">
                <a:latin typeface="Times New Roman" pitchFamily="18" charset="0"/>
                <a:cs typeface="Times New Roman" pitchFamily="18" charset="0"/>
              </a:rPr>
              <a:t>lactic  </a:t>
            </a:r>
            <a:r>
              <a:rPr lang="en-US" sz="2400" dirty="0">
                <a:latin typeface="Times New Roman" pitchFamily="18" charset="0"/>
                <a:cs typeface="Times New Roman" pitchFamily="18" charset="0"/>
              </a:rPr>
              <a:t>dehydrogenase  and  some  other  enzyme  systems, </a:t>
            </a:r>
            <a:r>
              <a:rPr lang="en-US" sz="2400" dirty="0" smtClean="0">
                <a:latin typeface="Times New Roman" pitchFamily="18" charset="0"/>
                <a:cs typeface="Times New Roman" pitchFamily="18" charset="0"/>
              </a:rPr>
              <a:t>a stronger </a:t>
            </a:r>
            <a:r>
              <a:rPr lang="en-US" sz="2400" dirty="0">
                <a:latin typeface="Times New Roman" pitchFamily="18" charset="0"/>
                <a:cs typeface="Times New Roman" pitchFamily="18" charset="0"/>
              </a:rPr>
              <a:t>oxidant. </a:t>
            </a:r>
            <a:endParaRPr lang="en-US" sz="2400" dirty="0" smtClean="0">
              <a:latin typeface="Times New Roman" pitchFamily="18" charset="0"/>
              <a:cs typeface="Times New Roman" pitchFamily="18" charset="0"/>
            </a:endParaRPr>
          </a:p>
          <a:p>
            <a:pPr algn="just">
              <a:lnSpc>
                <a:spcPct val="150000"/>
              </a:lnSpc>
            </a:pPr>
            <a:r>
              <a:rPr lang="en-US" sz="2400" dirty="0" smtClean="0">
                <a:latin typeface="Times New Roman" pitchFamily="18" charset="0"/>
                <a:cs typeface="Times New Roman" pitchFamily="18" charset="0"/>
              </a:rPr>
              <a:t>Free </a:t>
            </a:r>
            <a:r>
              <a:rPr lang="en-US" sz="2400" dirty="0">
                <a:latin typeface="Times New Roman" pitchFamily="18" charset="0"/>
                <a:cs typeface="Times New Roman" pitchFamily="18" charset="0"/>
              </a:rPr>
              <a:t>radicals, particularly HO·, are likely formed in the body by the action of NO</a:t>
            </a:r>
            <a:r>
              <a:rPr lang="en-US" sz="2400" baseline="-25000" dirty="0">
                <a:latin typeface="Times New Roman" pitchFamily="18" charset="0"/>
                <a:cs typeface="Times New Roman" pitchFamily="18" charset="0"/>
              </a:rPr>
              <a:t>2 </a:t>
            </a:r>
            <a:r>
              <a:rPr lang="en-US" sz="2400" dirty="0" smtClean="0">
                <a:latin typeface="Times New Roman" pitchFamily="18" charset="0"/>
                <a:cs typeface="Times New Roman" pitchFamily="18" charset="0"/>
              </a:rPr>
              <a:t>and </a:t>
            </a:r>
            <a:r>
              <a:rPr lang="en-US" sz="2400" dirty="0">
                <a:latin typeface="Times New Roman" pitchFamily="18" charset="0"/>
                <a:cs typeface="Times New Roman" pitchFamily="18" charset="0"/>
              </a:rPr>
              <a:t>the compound probably causes  lipid </a:t>
            </a:r>
            <a:r>
              <a:rPr lang="en-US" sz="2400" dirty="0" smtClean="0">
                <a:latin typeface="Times New Roman" pitchFamily="18" charset="0"/>
                <a:cs typeface="Times New Roman" pitchFamily="18" charset="0"/>
              </a:rPr>
              <a:t> peroxidation  </a:t>
            </a:r>
            <a:r>
              <a:rPr lang="en-US" sz="2400" dirty="0">
                <a:latin typeface="Times New Roman" pitchFamily="18" charset="0"/>
                <a:cs typeface="Times New Roman" pitchFamily="18" charset="0"/>
              </a:rPr>
              <a:t>in which the C=C double </a:t>
            </a:r>
            <a:r>
              <a:rPr lang="en-US" sz="2400" dirty="0" smtClean="0">
                <a:latin typeface="Times New Roman" pitchFamily="18" charset="0"/>
                <a:cs typeface="Times New Roman" pitchFamily="18" charset="0"/>
              </a:rPr>
              <a:t>bonds </a:t>
            </a:r>
            <a:r>
              <a:rPr lang="en-US" sz="2400" dirty="0">
                <a:latin typeface="Times New Roman" pitchFamily="18" charset="0"/>
                <a:cs typeface="Times New Roman" pitchFamily="18" charset="0"/>
              </a:rPr>
              <a:t>in unsaturated body lipids are attacked by free radicals and undergo chain reactions in the </a:t>
            </a:r>
            <a:r>
              <a:rPr lang="en-US" sz="2400" dirty="0" smtClean="0">
                <a:latin typeface="Times New Roman" pitchFamily="18" charset="0"/>
                <a:cs typeface="Times New Roman" pitchFamily="18" charset="0"/>
              </a:rPr>
              <a:t>presence </a:t>
            </a:r>
            <a:r>
              <a:rPr lang="en-US" sz="2400" dirty="0">
                <a:latin typeface="Times New Roman" pitchFamily="18" charset="0"/>
                <a:cs typeface="Times New Roman" pitchFamily="18" charset="0"/>
              </a:rPr>
              <a:t>of </a:t>
            </a:r>
            <a:r>
              <a:rPr lang="en-US" sz="2400" dirty="0" smtClean="0">
                <a:latin typeface="Times New Roman" pitchFamily="18" charset="0"/>
                <a:cs typeface="Times New Roman" pitchFamily="18" charset="0"/>
              </a:rPr>
              <a:t>O</a:t>
            </a:r>
            <a:r>
              <a:rPr lang="en-US" sz="2400" baseline="-25000" dirty="0">
                <a:latin typeface="Times New Roman" pitchFamily="18" charset="0"/>
                <a:cs typeface="Times New Roman" pitchFamily="18" charset="0"/>
              </a:rPr>
              <a:t>2</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resulting in their oxidative destruction</a:t>
            </a:r>
            <a:r>
              <a:rPr lang="en-US" sz="2400" dirty="0" smtClean="0">
                <a:latin typeface="Times New Roman" pitchFamily="18" charset="0"/>
                <a:cs typeface="Times New Roman" pitchFamily="18" charset="0"/>
              </a:rPr>
              <a:t>.</a:t>
            </a:r>
          </a:p>
        </p:txBody>
      </p:sp>
    </p:spTree>
    <p:extLst>
      <p:ext uri="{BB962C8B-B14F-4D97-AF65-F5344CB8AC3E}">
        <p14:creationId xmlns:p14="http://schemas.microsoft.com/office/powerpoint/2010/main" val="297923740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457200"/>
          </a:xfrm>
        </p:spPr>
        <p:txBody>
          <a:bodyPr>
            <a:noAutofit/>
          </a:bodyPr>
          <a:lstStyle/>
          <a:p>
            <a:r>
              <a:rPr lang="en-US" sz="2800" b="1" dirty="0" err="1">
                <a:solidFill>
                  <a:srgbClr val="FF0000"/>
                </a:solidFill>
                <a:latin typeface="Segoe Print" pitchFamily="2" charset="0"/>
              </a:rPr>
              <a:t>Cont</a:t>
            </a:r>
            <a:r>
              <a:rPr lang="en-US" sz="2800" b="1" dirty="0">
                <a:solidFill>
                  <a:srgbClr val="FF0000"/>
                </a:solidFill>
                <a:latin typeface="Segoe Print" pitchFamily="2" charset="0"/>
              </a:rPr>
              <a:t>…</a:t>
            </a:r>
            <a:endParaRPr lang="en-US" sz="2800" dirty="0"/>
          </a:p>
        </p:txBody>
      </p:sp>
      <p:sp>
        <p:nvSpPr>
          <p:cNvPr id="4" name="Date Placeholder 3"/>
          <p:cNvSpPr>
            <a:spLocks noGrp="1"/>
          </p:cNvSpPr>
          <p:nvPr>
            <p:ph type="dt" sz="half" idx="10"/>
          </p:nvPr>
        </p:nvSpPr>
        <p:spPr/>
        <p:txBody>
          <a:bodyPr/>
          <a:lstStyle/>
          <a:p>
            <a:fld id="{6A375919-6957-4278-AB2D-6A3D32F32E02}" type="datetime1">
              <a:rPr lang="en-US" smtClean="0"/>
              <a:t>29-Jun-19</a:t>
            </a:fld>
            <a:endParaRPr lang="en-US"/>
          </a:p>
        </p:txBody>
      </p:sp>
      <p:sp>
        <p:nvSpPr>
          <p:cNvPr id="5" name="Footer Placeholder 4"/>
          <p:cNvSpPr>
            <a:spLocks noGrp="1"/>
          </p:cNvSpPr>
          <p:nvPr>
            <p:ph type="ftr" sz="quarter" idx="11"/>
          </p:nvPr>
        </p:nvSpPr>
        <p:spPr/>
        <p:txBody>
          <a:bodyPr/>
          <a:lstStyle/>
          <a:p>
            <a:r>
              <a:rPr lang="en-US" smtClean="0"/>
              <a:t>Envt Ch 4-6</a:t>
            </a:r>
            <a:endParaRPr lang="en-US"/>
          </a:p>
        </p:txBody>
      </p:sp>
      <p:sp>
        <p:nvSpPr>
          <p:cNvPr id="6" name="Slide Number Placeholder 5"/>
          <p:cNvSpPr>
            <a:spLocks noGrp="1"/>
          </p:cNvSpPr>
          <p:nvPr>
            <p:ph type="sldNum" sz="quarter" idx="12"/>
          </p:nvPr>
        </p:nvSpPr>
        <p:spPr/>
        <p:txBody>
          <a:bodyPr/>
          <a:lstStyle/>
          <a:p>
            <a:fld id="{09CA2E6E-5AFB-46F8-A351-B3A68AE108F1}" type="slidenum">
              <a:rPr lang="en-US" smtClean="0"/>
              <a:t>48</a:t>
            </a:fld>
            <a:endParaRPr lang="en-US"/>
          </a:p>
        </p:txBody>
      </p:sp>
      <p:sp>
        <p:nvSpPr>
          <p:cNvPr id="3" name="Content Placeholder 2"/>
          <p:cNvSpPr>
            <a:spLocks noGrp="1"/>
          </p:cNvSpPr>
          <p:nvPr>
            <p:ph sz="quarter" idx="1"/>
          </p:nvPr>
        </p:nvSpPr>
        <p:spPr>
          <a:xfrm>
            <a:off x="228600" y="457200"/>
            <a:ext cx="8763000" cy="6248400"/>
          </a:xfrm>
        </p:spPr>
        <p:txBody>
          <a:bodyPr>
            <a:normAutofit/>
          </a:bodyPr>
          <a:lstStyle/>
          <a:p>
            <a:pPr algn="just">
              <a:lnSpc>
                <a:spcPct val="150000"/>
              </a:lnSpc>
              <a:buFont typeface="Wingdings" pitchFamily="2" charset="2"/>
              <a:buChar char="ü"/>
            </a:pPr>
            <a:r>
              <a:rPr lang="en-US" sz="2400" b="1" dirty="0" smtClean="0">
                <a:latin typeface="Times New Roman" pitchFamily="18" charset="0"/>
                <a:cs typeface="Times New Roman" pitchFamily="18" charset="0"/>
              </a:rPr>
              <a:t>Nitrous </a:t>
            </a:r>
            <a:r>
              <a:rPr lang="en-US" sz="2400" b="1" dirty="0">
                <a:latin typeface="Times New Roman" pitchFamily="18" charset="0"/>
                <a:cs typeface="Times New Roman" pitchFamily="18" charset="0"/>
              </a:rPr>
              <a:t>oxide, N</a:t>
            </a:r>
            <a:r>
              <a:rPr lang="en-US" sz="2400" b="1" baseline="-25000" dirty="0">
                <a:latin typeface="Times New Roman" pitchFamily="18" charset="0"/>
                <a:cs typeface="Times New Roman" pitchFamily="18" charset="0"/>
              </a:rPr>
              <a:t>2</a:t>
            </a:r>
            <a:r>
              <a:rPr lang="en-US" sz="2400" b="1" dirty="0">
                <a:latin typeface="Times New Roman" pitchFamily="18" charset="0"/>
                <a:cs typeface="Times New Roman" pitchFamily="18" charset="0"/>
              </a:rPr>
              <a:t>O (laughing gas): </a:t>
            </a:r>
            <a:r>
              <a:rPr lang="en-US" sz="2400" dirty="0">
                <a:latin typeface="Times New Roman" pitchFamily="18" charset="0"/>
                <a:cs typeface="Times New Roman" pitchFamily="18" charset="0"/>
              </a:rPr>
              <a:t>is used as an oxidant gas and in dental surgery as a general anesthetic. </a:t>
            </a:r>
          </a:p>
          <a:p>
            <a:pPr algn="just">
              <a:lnSpc>
                <a:spcPct val="150000"/>
              </a:lnSpc>
            </a:pPr>
            <a:r>
              <a:rPr lang="en-US" sz="2400" dirty="0">
                <a:latin typeface="Times New Roman" pitchFamily="18" charset="0"/>
                <a:cs typeface="Times New Roman" pitchFamily="18" charset="0"/>
              </a:rPr>
              <a:t>Nitrous oxide is  a central nervous system depressant and can act as an </a:t>
            </a:r>
            <a:r>
              <a:rPr lang="en-US" sz="2400" dirty="0" err="1">
                <a:latin typeface="Times New Roman" pitchFamily="18" charset="0"/>
                <a:cs typeface="Times New Roman" pitchFamily="18" charset="0"/>
              </a:rPr>
              <a:t>asphyxiant</a:t>
            </a:r>
            <a:r>
              <a:rPr lang="en-US" sz="2400" dirty="0">
                <a:latin typeface="Times New Roman" pitchFamily="18" charset="0"/>
                <a:cs typeface="Times New Roman" pitchFamily="18" charset="0"/>
              </a:rPr>
              <a:t>.</a:t>
            </a:r>
          </a:p>
          <a:p>
            <a:pPr algn="just">
              <a:lnSpc>
                <a:spcPct val="150000"/>
              </a:lnSpc>
              <a:buFont typeface="Wingdings" pitchFamily="2" charset="2"/>
              <a:buChar char="ü"/>
            </a:pPr>
            <a:r>
              <a:rPr lang="en-US" sz="2400" b="1" dirty="0" smtClean="0">
                <a:latin typeface="Times New Roman" pitchFamily="18" charset="0"/>
                <a:cs typeface="Times New Roman" pitchFamily="18" charset="0"/>
              </a:rPr>
              <a:t>Nitric oxide (NO): </a:t>
            </a:r>
            <a:r>
              <a:rPr lang="en-US" sz="2400" dirty="0" smtClean="0">
                <a:latin typeface="Times New Roman" pitchFamily="18" charset="0"/>
                <a:cs typeface="Times New Roman" pitchFamily="18" charset="0"/>
              </a:rPr>
              <a:t>is less </a:t>
            </a:r>
            <a:r>
              <a:rPr lang="en-US" sz="2400" dirty="0">
                <a:latin typeface="Times New Roman" pitchFamily="18" charset="0"/>
                <a:cs typeface="Times New Roman" pitchFamily="18" charset="0"/>
              </a:rPr>
              <a:t>toxic than </a:t>
            </a:r>
            <a:r>
              <a:rPr lang="en-US" sz="2400" dirty="0" smtClean="0">
                <a:latin typeface="Times New Roman" pitchFamily="18" charset="0"/>
                <a:cs typeface="Times New Roman" pitchFamily="18" charset="0"/>
              </a:rPr>
              <a:t>NO</a:t>
            </a:r>
            <a:r>
              <a:rPr lang="en-US" sz="2400" baseline="-25000" dirty="0" smtClean="0">
                <a:latin typeface="Times New Roman" pitchFamily="18" charset="0"/>
                <a:cs typeface="Times New Roman" pitchFamily="18" charset="0"/>
              </a:rPr>
              <a:t>2</a:t>
            </a:r>
            <a:r>
              <a:rPr lang="en-US" sz="2400" dirty="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algn="just">
              <a:lnSpc>
                <a:spcPct val="150000"/>
              </a:lnSpc>
            </a:pPr>
            <a:r>
              <a:rPr lang="en-US" sz="2400" dirty="0" smtClean="0">
                <a:latin typeface="Times New Roman" pitchFamily="18" charset="0"/>
                <a:cs typeface="Times New Roman" pitchFamily="18" charset="0"/>
              </a:rPr>
              <a:t>Like </a:t>
            </a:r>
            <a:r>
              <a:rPr lang="en-US" sz="2400" dirty="0">
                <a:latin typeface="Times New Roman" pitchFamily="18" charset="0"/>
                <a:cs typeface="Times New Roman" pitchFamily="18" charset="0"/>
              </a:rPr>
              <a:t>carbon monoxide and nitrite, </a:t>
            </a:r>
            <a:r>
              <a:rPr lang="en-US" sz="2400" dirty="0" smtClean="0">
                <a:latin typeface="Times New Roman" pitchFamily="18" charset="0"/>
                <a:cs typeface="Times New Roman" pitchFamily="18" charset="0"/>
              </a:rPr>
              <a:t>NO attaches </a:t>
            </a:r>
            <a:r>
              <a:rPr lang="en-US" sz="2400" dirty="0">
                <a:latin typeface="Times New Roman" pitchFamily="18" charset="0"/>
                <a:cs typeface="Times New Roman" pitchFamily="18" charset="0"/>
              </a:rPr>
              <a:t>to hemoglobin and reduces oxygen </a:t>
            </a:r>
            <a:r>
              <a:rPr lang="en-US" sz="2400" dirty="0" smtClean="0">
                <a:latin typeface="Times New Roman" pitchFamily="18" charset="0"/>
                <a:cs typeface="Times New Roman" pitchFamily="18" charset="0"/>
              </a:rPr>
              <a:t>transport efficiency</a:t>
            </a:r>
            <a:r>
              <a:rPr lang="en-US" sz="2400" dirty="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algn="just">
              <a:lnSpc>
                <a:spcPct val="150000"/>
              </a:lnSpc>
            </a:pPr>
            <a:r>
              <a:rPr lang="en-US" sz="2400" dirty="0" smtClean="0">
                <a:latin typeface="Times New Roman" pitchFamily="18" charset="0"/>
                <a:cs typeface="Times New Roman" pitchFamily="18" charset="0"/>
              </a:rPr>
              <a:t>However</a:t>
            </a:r>
            <a:r>
              <a:rPr lang="en-US" sz="2400" dirty="0">
                <a:latin typeface="Times New Roman" pitchFamily="18" charset="0"/>
                <a:cs typeface="Times New Roman" pitchFamily="18" charset="0"/>
              </a:rPr>
              <a:t>, in </a:t>
            </a:r>
            <a:r>
              <a:rPr lang="en-US" sz="2400" dirty="0" smtClean="0">
                <a:latin typeface="Times New Roman" pitchFamily="18" charset="0"/>
                <a:cs typeface="Times New Roman" pitchFamily="18" charset="0"/>
              </a:rPr>
              <a:t>a polluted </a:t>
            </a:r>
            <a:r>
              <a:rPr lang="en-US" sz="2400" dirty="0">
                <a:latin typeface="Times New Roman" pitchFamily="18" charset="0"/>
                <a:cs typeface="Times New Roman" pitchFamily="18" charset="0"/>
              </a:rPr>
              <a:t>atmosphere, the concentration of nitric oxide normally is much </a:t>
            </a:r>
            <a:r>
              <a:rPr lang="en-US" sz="2400" dirty="0" smtClean="0">
                <a:latin typeface="Times New Roman" pitchFamily="18" charset="0"/>
                <a:cs typeface="Times New Roman" pitchFamily="18" charset="0"/>
              </a:rPr>
              <a:t>lower than that </a:t>
            </a:r>
            <a:r>
              <a:rPr lang="en-US" sz="2400" dirty="0">
                <a:latin typeface="Times New Roman" pitchFamily="18" charset="0"/>
                <a:cs typeface="Times New Roman" pitchFamily="18" charset="0"/>
              </a:rPr>
              <a:t>of carbon monoxide so that the effect on hemoglobin is much less.</a:t>
            </a:r>
          </a:p>
        </p:txBody>
      </p:sp>
    </p:spTree>
    <p:extLst>
      <p:ext uri="{BB962C8B-B14F-4D97-AF65-F5344CB8AC3E}">
        <p14:creationId xmlns:p14="http://schemas.microsoft.com/office/powerpoint/2010/main" val="27783456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381000"/>
          </a:xfrm>
        </p:spPr>
        <p:txBody>
          <a:bodyPr>
            <a:noAutofit/>
          </a:bodyPr>
          <a:lstStyle/>
          <a:p>
            <a:r>
              <a:rPr lang="en-US" sz="2800" b="1" dirty="0" err="1">
                <a:solidFill>
                  <a:srgbClr val="FF0000"/>
                </a:solidFill>
                <a:latin typeface="Segoe Print" pitchFamily="2" charset="0"/>
              </a:rPr>
              <a:t>Cont</a:t>
            </a:r>
            <a:r>
              <a:rPr lang="en-US" sz="2800" b="1" dirty="0">
                <a:solidFill>
                  <a:srgbClr val="FF0000"/>
                </a:solidFill>
                <a:latin typeface="Segoe Print" pitchFamily="2" charset="0"/>
              </a:rPr>
              <a:t>…</a:t>
            </a:r>
            <a:endParaRPr lang="en-US" sz="2800" dirty="0"/>
          </a:p>
        </p:txBody>
      </p:sp>
      <p:sp>
        <p:nvSpPr>
          <p:cNvPr id="4" name="Date Placeholder 3"/>
          <p:cNvSpPr>
            <a:spLocks noGrp="1"/>
          </p:cNvSpPr>
          <p:nvPr>
            <p:ph type="dt" sz="half" idx="10"/>
          </p:nvPr>
        </p:nvSpPr>
        <p:spPr/>
        <p:txBody>
          <a:bodyPr/>
          <a:lstStyle/>
          <a:p>
            <a:fld id="{6A375919-6957-4278-AB2D-6A3D32F32E02}" type="datetime1">
              <a:rPr lang="en-US" smtClean="0"/>
              <a:t>29-Jun-19</a:t>
            </a:fld>
            <a:endParaRPr lang="en-US"/>
          </a:p>
        </p:txBody>
      </p:sp>
      <p:sp>
        <p:nvSpPr>
          <p:cNvPr id="5" name="Footer Placeholder 4"/>
          <p:cNvSpPr>
            <a:spLocks noGrp="1"/>
          </p:cNvSpPr>
          <p:nvPr>
            <p:ph type="ftr" sz="quarter" idx="11"/>
          </p:nvPr>
        </p:nvSpPr>
        <p:spPr/>
        <p:txBody>
          <a:bodyPr/>
          <a:lstStyle/>
          <a:p>
            <a:r>
              <a:rPr lang="en-US" smtClean="0"/>
              <a:t>Envt Ch 4-6</a:t>
            </a:r>
            <a:endParaRPr lang="en-US"/>
          </a:p>
        </p:txBody>
      </p:sp>
      <p:sp>
        <p:nvSpPr>
          <p:cNvPr id="6" name="Slide Number Placeholder 5"/>
          <p:cNvSpPr>
            <a:spLocks noGrp="1"/>
          </p:cNvSpPr>
          <p:nvPr>
            <p:ph type="sldNum" sz="quarter" idx="12"/>
          </p:nvPr>
        </p:nvSpPr>
        <p:spPr/>
        <p:txBody>
          <a:bodyPr/>
          <a:lstStyle/>
          <a:p>
            <a:fld id="{09CA2E6E-5AFB-46F8-A351-B3A68AE108F1}" type="slidenum">
              <a:rPr lang="en-US" smtClean="0"/>
              <a:t>49</a:t>
            </a:fld>
            <a:endParaRPr lang="en-US"/>
          </a:p>
        </p:txBody>
      </p:sp>
      <p:sp>
        <p:nvSpPr>
          <p:cNvPr id="3" name="Content Placeholder 2"/>
          <p:cNvSpPr>
            <a:spLocks noGrp="1"/>
          </p:cNvSpPr>
          <p:nvPr>
            <p:ph sz="quarter" idx="1"/>
          </p:nvPr>
        </p:nvSpPr>
        <p:spPr>
          <a:xfrm>
            <a:off x="152400" y="533400"/>
            <a:ext cx="8763000" cy="6172200"/>
          </a:xfrm>
        </p:spPr>
        <p:txBody>
          <a:bodyPr>
            <a:normAutofit lnSpcReduction="10000"/>
          </a:bodyPr>
          <a:lstStyle/>
          <a:p>
            <a:pPr algn="just">
              <a:lnSpc>
                <a:spcPct val="150000"/>
              </a:lnSpc>
              <a:buFont typeface="Wingdings" pitchFamily="2" charset="2"/>
              <a:buChar char="Ø"/>
            </a:pPr>
            <a:r>
              <a:rPr lang="en-US" sz="2400" b="1" dirty="0">
                <a:solidFill>
                  <a:srgbClr val="00B0F0"/>
                </a:solidFill>
                <a:latin typeface="Times New Roman" pitchFamily="18" charset="0"/>
                <a:cs typeface="Times New Roman" pitchFamily="18" charset="0"/>
              </a:rPr>
              <a:t>Hydrogen Halides: </a:t>
            </a:r>
            <a:r>
              <a:rPr lang="en-US" sz="2400" dirty="0" smtClean="0">
                <a:latin typeface="Times New Roman" pitchFamily="18" charset="0"/>
                <a:cs typeface="Times New Roman" pitchFamily="18" charset="0"/>
              </a:rPr>
              <a:t>F and </a:t>
            </a:r>
            <a:r>
              <a:rPr lang="en-US" sz="2400" dirty="0" err="1" smtClean="0">
                <a:latin typeface="Times New Roman" pitchFamily="18" charset="0"/>
                <a:cs typeface="Times New Roman" pitchFamily="18" charset="0"/>
              </a:rPr>
              <a:t>Cl</a:t>
            </a:r>
            <a:r>
              <a:rPr lang="en-US" sz="2400" dirty="0" smtClean="0">
                <a:latin typeface="Times New Roman" pitchFamily="18" charset="0"/>
                <a:cs typeface="Times New Roman" pitchFamily="18" charset="0"/>
              </a:rPr>
              <a:t> are relatively toxic </a:t>
            </a:r>
            <a:r>
              <a:rPr lang="en-US" sz="2400" dirty="0">
                <a:latin typeface="Times New Roman" pitchFamily="18" charset="0"/>
                <a:cs typeface="Times New Roman" pitchFamily="18" charset="0"/>
              </a:rPr>
              <a:t>gases. </a:t>
            </a:r>
            <a:endParaRPr lang="en-US" sz="2400" dirty="0" smtClean="0">
              <a:latin typeface="Times New Roman" pitchFamily="18" charset="0"/>
              <a:cs typeface="Times New Roman" pitchFamily="18" charset="0"/>
            </a:endParaRPr>
          </a:p>
          <a:p>
            <a:pPr algn="just">
              <a:lnSpc>
                <a:spcPct val="150000"/>
              </a:lnSpc>
              <a:buFont typeface="Wingdings" pitchFamily="2" charset="2"/>
              <a:buChar char="ü"/>
            </a:pPr>
            <a:r>
              <a:rPr lang="en-US" sz="2400" b="1" dirty="0">
                <a:latin typeface="Times New Roman" pitchFamily="18" charset="0"/>
                <a:cs typeface="Times New Roman" pitchFamily="18" charset="0"/>
              </a:rPr>
              <a:t>Fluoride</a:t>
            </a:r>
            <a:r>
              <a:rPr lang="en-US" sz="2400" dirty="0">
                <a:latin typeface="Times New Roman" pitchFamily="18" charset="0"/>
                <a:cs typeface="Times New Roman" pitchFamily="18" charset="0"/>
              </a:rPr>
              <a:t> </a:t>
            </a:r>
            <a:r>
              <a:rPr lang="en-US" sz="2400" b="1" dirty="0" smtClean="0">
                <a:latin typeface="Times New Roman" pitchFamily="18" charset="0"/>
                <a:cs typeface="Times New Roman" pitchFamily="18" charset="0"/>
              </a:rPr>
              <a:t>ion</a:t>
            </a:r>
            <a:r>
              <a:rPr lang="en-US" sz="2400"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(F¯), </a:t>
            </a:r>
            <a:r>
              <a:rPr lang="en-US" sz="2400" dirty="0">
                <a:latin typeface="Times New Roman" pitchFamily="18" charset="0"/>
                <a:cs typeface="Times New Roman" pitchFamily="18" charset="0"/>
              </a:rPr>
              <a:t>is toxic  in soluble fluoride salts, such as </a:t>
            </a:r>
            <a:r>
              <a:rPr lang="en-US" sz="2400" dirty="0" err="1">
                <a:latin typeface="Times New Roman" pitchFamily="18" charset="0"/>
                <a:cs typeface="Times New Roman" pitchFamily="18" charset="0"/>
              </a:rPr>
              <a:t>NaF</a:t>
            </a:r>
            <a:r>
              <a:rPr lang="en-US" sz="2400" dirty="0">
                <a:latin typeface="Times New Roman" pitchFamily="18" charset="0"/>
                <a:cs typeface="Times New Roman" pitchFamily="18" charset="0"/>
              </a:rPr>
              <a:t>, causing  fluorosis, a condition characterized by bone abnormalities and mottled, soft teeth.</a:t>
            </a:r>
          </a:p>
          <a:p>
            <a:pPr algn="just">
              <a:lnSpc>
                <a:spcPct val="150000"/>
              </a:lnSpc>
            </a:pPr>
            <a:r>
              <a:rPr lang="en-US" sz="2400" dirty="0">
                <a:latin typeface="Times New Roman" pitchFamily="18" charset="0"/>
                <a:cs typeface="Times New Roman" pitchFamily="18" charset="0"/>
              </a:rPr>
              <a:t>However, about 1 ppm of fluoride used in some drinking water supplies prevents tooth decay.</a:t>
            </a:r>
            <a:endParaRPr lang="en-US" sz="2400" dirty="0" smtClean="0">
              <a:latin typeface="Times New Roman" pitchFamily="18" charset="0"/>
              <a:cs typeface="Times New Roman" pitchFamily="18" charset="0"/>
            </a:endParaRPr>
          </a:p>
          <a:p>
            <a:pPr algn="just">
              <a:lnSpc>
                <a:spcPct val="150000"/>
              </a:lnSpc>
              <a:buFont typeface="Wingdings" pitchFamily="2" charset="2"/>
              <a:buChar char="ü"/>
            </a:pPr>
            <a:r>
              <a:rPr lang="en-US" sz="2400" b="1" dirty="0" smtClean="0">
                <a:latin typeface="Times New Roman" pitchFamily="18" charset="0"/>
                <a:cs typeface="Times New Roman" pitchFamily="18" charset="0"/>
              </a:rPr>
              <a:t>Hydrogen </a:t>
            </a:r>
            <a:r>
              <a:rPr lang="en-US" sz="2400" b="1" dirty="0">
                <a:latin typeface="Times New Roman" pitchFamily="18" charset="0"/>
                <a:cs typeface="Times New Roman" pitchFamily="18" charset="0"/>
              </a:rPr>
              <a:t>fluoride</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Causes extreme irritants </a:t>
            </a:r>
            <a:r>
              <a:rPr lang="en-US" sz="2400" dirty="0">
                <a:latin typeface="Times New Roman" pitchFamily="18" charset="0"/>
                <a:cs typeface="Times New Roman" pitchFamily="18" charset="0"/>
              </a:rPr>
              <a:t>to any part of the body that they </a:t>
            </a:r>
            <a:r>
              <a:rPr lang="en-US" sz="2400" dirty="0" smtClean="0">
                <a:latin typeface="Times New Roman" pitchFamily="18" charset="0"/>
                <a:cs typeface="Times New Roman" pitchFamily="18" charset="0"/>
              </a:rPr>
              <a:t>contact and  </a:t>
            </a:r>
            <a:r>
              <a:rPr lang="en-US" sz="2400" dirty="0">
                <a:latin typeface="Times New Roman" pitchFamily="18" charset="0"/>
                <a:cs typeface="Times New Roman" pitchFamily="18" charset="0"/>
              </a:rPr>
              <a:t>ulcers in affected areas of the upper </a:t>
            </a:r>
            <a:r>
              <a:rPr lang="en-US" sz="2400" dirty="0" smtClean="0">
                <a:latin typeface="Times New Roman" pitchFamily="18" charset="0"/>
                <a:cs typeface="Times New Roman" pitchFamily="18" charset="0"/>
              </a:rPr>
              <a:t>respiratory </a:t>
            </a:r>
            <a:r>
              <a:rPr lang="en-US" sz="2400" dirty="0">
                <a:latin typeface="Times New Roman" pitchFamily="18" charset="0"/>
                <a:cs typeface="Times New Roman" pitchFamily="18" charset="0"/>
              </a:rPr>
              <a:t>tract. </a:t>
            </a:r>
            <a:endParaRPr lang="en-US" sz="2400" dirty="0" smtClean="0">
              <a:latin typeface="Times New Roman" pitchFamily="18" charset="0"/>
              <a:cs typeface="Times New Roman" pitchFamily="18" charset="0"/>
            </a:endParaRPr>
          </a:p>
          <a:p>
            <a:pPr algn="just">
              <a:lnSpc>
                <a:spcPct val="150000"/>
              </a:lnSpc>
            </a:pPr>
            <a:r>
              <a:rPr lang="en-US" sz="2400" dirty="0" smtClean="0">
                <a:latin typeface="Times New Roman" pitchFamily="18" charset="0"/>
                <a:cs typeface="Times New Roman" pitchFamily="18" charset="0"/>
              </a:rPr>
              <a:t>Lesions </a:t>
            </a:r>
            <a:r>
              <a:rPr lang="en-US" sz="2400" dirty="0">
                <a:latin typeface="Times New Roman" pitchFamily="18" charset="0"/>
                <a:cs typeface="Times New Roman" pitchFamily="18" charset="0"/>
              </a:rPr>
              <a:t>caused by contact with HF heal poorly, </a:t>
            </a:r>
            <a:r>
              <a:rPr lang="en-US" sz="2400" dirty="0" smtClean="0">
                <a:latin typeface="Times New Roman" pitchFamily="18" charset="0"/>
                <a:cs typeface="Times New Roman" pitchFamily="18" charset="0"/>
              </a:rPr>
              <a:t>tend </a:t>
            </a:r>
            <a:r>
              <a:rPr lang="en-US" sz="2400" dirty="0">
                <a:latin typeface="Times New Roman" pitchFamily="18" charset="0"/>
                <a:cs typeface="Times New Roman" pitchFamily="18" charset="0"/>
              </a:rPr>
              <a:t>to </a:t>
            </a:r>
            <a:r>
              <a:rPr lang="en-US" sz="2400" dirty="0" smtClean="0">
                <a:latin typeface="Times New Roman" pitchFamily="18" charset="0"/>
                <a:cs typeface="Times New Roman" pitchFamily="18" charset="0"/>
              </a:rPr>
              <a:t> develop </a:t>
            </a:r>
            <a:r>
              <a:rPr lang="en-US" sz="2400" dirty="0">
                <a:latin typeface="Times New Roman" pitchFamily="18" charset="0"/>
                <a:cs typeface="Times New Roman" pitchFamily="18" charset="0"/>
              </a:rPr>
              <a:t>gangrene</a:t>
            </a:r>
            <a:r>
              <a:rPr lang="en-US" sz="2400" dirty="0" smtClean="0">
                <a:latin typeface="Times New Roman" pitchFamily="18" charset="0"/>
                <a:cs typeface="Times New Roman" pitchFamily="18" charset="0"/>
              </a:rPr>
              <a:t>.</a:t>
            </a:r>
          </a:p>
          <a:p>
            <a:pPr algn="just">
              <a:lnSpc>
                <a:spcPct val="150000"/>
              </a:lnSpc>
            </a:pPr>
            <a:endParaRPr lang="en-US" sz="2400" dirty="0" smtClean="0">
              <a:latin typeface="Times New Roman" pitchFamily="18" charset="0"/>
              <a:cs typeface="Times New Roman" pitchFamily="18" charset="0"/>
            </a:endParaRPr>
          </a:p>
          <a:p>
            <a:pPr algn="just">
              <a:lnSpc>
                <a:spcPct val="150000"/>
              </a:lnSpc>
            </a:pPr>
            <a:endParaRPr lang="en-US" sz="2400" dirty="0" smtClean="0">
              <a:latin typeface="Times New Roman" pitchFamily="18" charset="0"/>
              <a:cs typeface="Times New Roman" pitchFamily="18" charset="0"/>
            </a:endParaRPr>
          </a:p>
          <a:p>
            <a:pPr algn="just">
              <a:lnSpc>
                <a:spcPct val="150000"/>
              </a:lnSpc>
            </a:pP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42067910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457200"/>
          </a:xfrm>
        </p:spPr>
        <p:txBody>
          <a:bodyPr>
            <a:noAutofit/>
          </a:bodyPr>
          <a:lstStyle/>
          <a:p>
            <a:r>
              <a:rPr lang="en-US" sz="2800" b="1" dirty="0" err="1">
                <a:solidFill>
                  <a:srgbClr val="FF0000"/>
                </a:solidFill>
                <a:latin typeface="Segoe Print" pitchFamily="2" charset="0"/>
              </a:rPr>
              <a:t>Cont</a:t>
            </a:r>
            <a:r>
              <a:rPr lang="en-US" sz="2800" b="1" dirty="0">
                <a:solidFill>
                  <a:srgbClr val="FF0000"/>
                </a:solidFill>
                <a:latin typeface="Segoe Print" pitchFamily="2" charset="0"/>
              </a:rPr>
              <a:t>…</a:t>
            </a:r>
            <a:endParaRPr lang="en-US" sz="2800" dirty="0"/>
          </a:p>
        </p:txBody>
      </p:sp>
      <p:sp>
        <p:nvSpPr>
          <p:cNvPr id="4" name="Date Placeholder 3"/>
          <p:cNvSpPr>
            <a:spLocks noGrp="1"/>
          </p:cNvSpPr>
          <p:nvPr>
            <p:ph type="dt" sz="half" idx="10"/>
          </p:nvPr>
        </p:nvSpPr>
        <p:spPr/>
        <p:txBody>
          <a:bodyPr/>
          <a:lstStyle/>
          <a:p>
            <a:fld id="{6A375919-6957-4278-AB2D-6A3D32F32E02}" type="datetime1">
              <a:rPr lang="en-US" smtClean="0"/>
              <a:t>29-Jun-19</a:t>
            </a:fld>
            <a:endParaRPr lang="en-US"/>
          </a:p>
        </p:txBody>
      </p:sp>
      <p:sp>
        <p:nvSpPr>
          <p:cNvPr id="5" name="Footer Placeholder 4"/>
          <p:cNvSpPr>
            <a:spLocks noGrp="1"/>
          </p:cNvSpPr>
          <p:nvPr>
            <p:ph type="ftr" sz="quarter" idx="11"/>
          </p:nvPr>
        </p:nvSpPr>
        <p:spPr/>
        <p:txBody>
          <a:bodyPr/>
          <a:lstStyle/>
          <a:p>
            <a:r>
              <a:rPr lang="en-US" smtClean="0"/>
              <a:t>Envt Ch 4-6</a:t>
            </a:r>
            <a:endParaRPr lang="en-US"/>
          </a:p>
        </p:txBody>
      </p:sp>
      <p:sp>
        <p:nvSpPr>
          <p:cNvPr id="6" name="Slide Number Placeholder 5"/>
          <p:cNvSpPr>
            <a:spLocks noGrp="1"/>
          </p:cNvSpPr>
          <p:nvPr>
            <p:ph type="sldNum" sz="quarter" idx="12"/>
          </p:nvPr>
        </p:nvSpPr>
        <p:spPr/>
        <p:txBody>
          <a:bodyPr/>
          <a:lstStyle/>
          <a:p>
            <a:fld id="{09CA2E6E-5AFB-46F8-A351-B3A68AE108F1}" type="slidenum">
              <a:rPr lang="en-US" smtClean="0"/>
              <a:t>5</a:t>
            </a:fld>
            <a:endParaRPr lang="en-US"/>
          </a:p>
        </p:txBody>
      </p:sp>
      <p:sp>
        <p:nvSpPr>
          <p:cNvPr id="3" name="Content Placeholder 2"/>
          <p:cNvSpPr>
            <a:spLocks noGrp="1"/>
          </p:cNvSpPr>
          <p:nvPr>
            <p:ph sz="quarter" idx="1"/>
          </p:nvPr>
        </p:nvSpPr>
        <p:spPr>
          <a:xfrm>
            <a:off x="152400" y="381000"/>
            <a:ext cx="8763000" cy="6324600"/>
          </a:xfrm>
        </p:spPr>
        <p:txBody>
          <a:bodyPr>
            <a:normAutofit fontScale="92500"/>
          </a:bodyPr>
          <a:lstStyle/>
          <a:p>
            <a:pPr algn="just">
              <a:lnSpc>
                <a:spcPct val="150000"/>
              </a:lnSpc>
            </a:pPr>
            <a:r>
              <a:rPr lang="en-US" sz="2400" dirty="0">
                <a:latin typeface="Times New Roman" pitchFamily="18" charset="0"/>
                <a:cs typeface="Times New Roman" pitchFamily="18" charset="0"/>
              </a:rPr>
              <a:t>The  solid  fraction  of  typical  productive  soil  is  approximately  5%  organic  matter  and  95% inorganic matter. </a:t>
            </a:r>
          </a:p>
          <a:p>
            <a:pPr algn="just">
              <a:lnSpc>
                <a:spcPct val="150000"/>
              </a:lnSpc>
            </a:pPr>
            <a:r>
              <a:rPr lang="en-US" sz="2400" dirty="0">
                <a:latin typeface="Times New Roman" pitchFamily="18" charset="0"/>
                <a:cs typeface="Times New Roman" pitchFamily="18" charset="0"/>
              </a:rPr>
              <a:t>Some soils, such as peat soils, may contain as much as 95% organic material.</a:t>
            </a:r>
          </a:p>
          <a:p>
            <a:pPr algn="just">
              <a:lnSpc>
                <a:spcPct val="150000"/>
              </a:lnSpc>
            </a:pPr>
            <a:r>
              <a:rPr lang="en-US" sz="2400" dirty="0">
                <a:latin typeface="Times New Roman" pitchFamily="18" charset="0"/>
                <a:cs typeface="Times New Roman" pitchFamily="18" charset="0"/>
              </a:rPr>
              <a:t>Other  soils  contain  as  little  as  1%  organic  matter</a:t>
            </a:r>
            <a:r>
              <a:rPr lang="en-US" sz="2400" dirty="0" smtClean="0">
                <a:latin typeface="Times New Roman" pitchFamily="18" charset="0"/>
                <a:cs typeface="Times New Roman" pitchFamily="18" charset="0"/>
              </a:rPr>
              <a:t>.</a:t>
            </a:r>
          </a:p>
          <a:p>
            <a:pPr algn="just">
              <a:lnSpc>
                <a:spcPct val="150000"/>
              </a:lnSpc>
            </a:pPr>
            <a:r>
              <a:rPr lang="en-US" sz="2400" dirty="0">
                <a:latin typeface="Times New Roman" pitchFamily="18" charset="0"/>
                <a:cs typeface="Times New Roman" pitchFamily="18" charset="0"/>
              </a:rPr>
              <a:t>Biological processes, such as bacterial decay of residual plant biomass, produces slightly acidic CO</a:t>
            </a:r>
            <a:r>
              <a:rPr lang="en-US" sz="2400" baseline="-25000" dirty="0">
                <a:latin typeface="Times New Roman" pitchFamily="18" charset="0"/>
                <a:cs typeface="Times New Roman" pitchFamily="18" charset="0"/>
              </a:rPr>
              <a:t>2</a:t>
            </a:r>
            <a:r>
              <a:rPr lang="en-US" sz="2400" dirty="0">
                <a:latin typeface="Times New Roman" pitchFamily="18" charset="0"/>
                <a:cs typeface="Times New Roman" pitchFamily="18" charset="0"/>
              </a:rPr>
              <a:t>, organic acids, and </a:t>
            </a:r>
            <a:r>
              <a:rPr lang="en-US" sz="2400" dirty="0" err="1">
                <a:latin typeface="Times New Roman" pitchFamily="18" charset="0"/>
                <a:cs typeface="Times New Roman" pitchFamily="18" charset="0"/>
              </a:rPr>
              <a:t>complexing</a:t>
            </a:r>
            <a:r>
              <a:rPr lang="en-US" sz="2400" dirty="0">
                <a:latin typeface="Times New Roman" pitchFamily="18" charset="0"/>
                <a:cs typeface="Times New Roman" pitchFamily="18" charset="0"/>
              </a:rPr>
              <a:t>  compounds that are carried by rainwater to lower horizons  where they interact with clays and other minerals, altering the properties of the minerals. </a:t>
            </a:r>
          </a:p>
          <a:p>
            <a:pPr algn="just">
              <a:lnSpc>
                <a:spcPct val="150000"/>
              </a:lnSpc>
            </a:pPr>
            <a:r>
              <a:rPr lang="en-US" sz="2400" dirty="0">
                <a:latin typeface="Times New Roman" pitchFamily="18" charset="0"/>
                <a:cs typeface="Times New Roman" pitchFamily="18" charset="0"/>
              </a:rPr>
              <a:t>The top layer of soil, typically several inches in thickness, is known as the </a:t>
            </a:r>
            <a:r>
              <a:rPr lang="en-US" sz="2400" b="1" dirty="0">
                <a:solidFill>
                  <a:srgbClr val="00B0F0"/>
                </a:solidFill>
                <a:latin typeface="Times New Roman" pitchFamily="18" charset="0"/>
                <a:cs typeface="Times New Roman" pitchFamily="18" charset="0"/>
              </a:rPr>
              <a:t>A horizon</a:t>
            </a:r>
            <a:r>
              <a:rPr lang="en-US" sz="2400" dirty="0">
                <a:latin typeface="Times New Roman" pitchFamily="18" charset="0"/>
                <a:cs typeface="Times New Roman" pitchFamily="18" charset="0"/>
              </a:rPr>
              <a:t>, or  topsoil. </a:t>
            </a:r>
          </a:p>
          <a:p>
            <a:pPr algn="just">
              <a:lnSpc>
                <a:spcPct val="150000"/>
              </a:lnSpc>
            </a:pPr>
            <a:endParaRPr lang="en-US" sz="2400" dirty="0">
              <a:latin typeface="Times New Roman" pitchFamily="18" charset="0"/>
              <a:cs typeface="Times New Roman" pitchFamily="18" charset="0"/>
            </a:endParaRPr>
          </a:p>
          <a:p>
            <a:pPr algn="just">
              <a:lnSpc>
                <a:spcPct val="150000"/>
              </a:lnSpc>
            </a:pP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106139375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387927"/>
          </a:xfrm>
        </p:spPr>
        <p:txBody>
          <a:bodyPr>
            <a:noAutofit/>
          </a:bodyPr>
          <a:lstStyle/>
          <a:p>
            <a:r>
              <a:rPr lang="en-US" sz="2800" b="1" dirty="0" err="1">
                <a:solidFill>
                  <a:srgbClr val="FF0000"/>
                </a:solidFill>
                <a:latin typeface="Segoe Print" pitchFamily="2" charset="0"/>
              </a:rPr>
              <a:t>Cont</a:t>
            </a:r>
            <a:r>
              <a:rPr lang="en-US" sz="2800" b="1" dirty="0">
                <a:solidFill>
                  <a:srgbClr val="FF0000"/>
                </a:solidFill>
                <a:latin typeface="Segoe Print" pitchFamily="2" charset="0"/>
              </a:rPr>
              <a:t>…</a:t>
            </a:r>
            <a:endParaRPr lang="en-US" sz="2800" dirty="0"/>
          </a:p>
        </p:txBody>
      </p:sp>
      <p:sp>
        <p:nvSpPr>
          <p:cNvPr id="4" name="Date Placeholder 3"/>
          <p:cNvSpPr>
            <a:spLocks noGrp="1"/>
          </p:cNvSpPr>
          <p:nvPr>
            <p:ph type="dt" sz="half" idx="10"/>
          </p:nvPr>
        </p:nvSpPr>
        <p:spPr/>
        <p:txBody>
          <a:bodyPr/>
          <a:lstStyle/>
          <a:p>
            <a:fld id="{6A375919-6957-4278-AB2D-6A3D32F32E02}" type="datetime1">
              <a:rPr lang="en-US" smtClean="0"/>
              <a:t>29-Jun-19</a:t>
            </a:fld>
            <a:endParaRPr lang="en-US"/>
          </a:p>
        </p:txBody>
      </p:sp>
      <p:sp>
        <p:nvSpPr>
          <p:cNvPr id="5" name="Footer Placeholder 4"/>
          <p:cNvSpPr>
            <a:spLocks noGrp="1"/>
          </p:cNvSpPr>
          <p:nvPr>
            <p:ph type="ftr" sz="quarter" idx="11"/>
          </p:nvPr>
        </p:nvSpPr>
        <p:spPr/>
        <p:txBody>
          <a:bodyPr/>
          <a:lstStyle/>
          <a:p>
            <a:r>
              <a:rPr lang="en-US" smtClean="0"/>
              <a:t>Envt Ch 4-6</a:t>
            </a:r>
            <a:endParaRPr lang="en-US"/>
          </a:p>
        </p:txBody>
      </p:sp>
      <p:sp>
        <p:nvSpPr>
          <p:cNvPr id="6" name="Slide Number Placeholder 5"/>
          <p:cNvSpPr>
            <a:spLocks noGrp="1"/>
          </p:cNvSpPr>
          <p:nvPr>
            <p:ph type="sldNum" sz="quarter" idx="12"/>
          </p:nvPr>
        </p:nvSpPr>
        <p:spPr/>
        <p:txBody>
          <a:bodyPr/>
          <a:lstStyle/>
          <a:p>
            <a:fld id="{09CA2E6E-5AFB-46F8-A351-B3A68AE108F1}" type="slidenum">
              <a:rPr lang="en-US" smtClean="0"/>
              <a:t>50</a:t>
            </a:fld>
            <a:endParaRPr lang="en-US"/>
          </a:p>
        </p:txBody>
      </p:sp>
      <p:sp>
        <p:nvSpPr>
          <p:cNvPr id="3" name="Content Placeholder 2"/>
          <p:cNvSpPr>
            <a:spLocks noGrp="1"/>
          </p:cNvSpPr>
          <p:nvPr>
            <p:ph sz="quarter" idx="1"/>
          </p:nvPr>
        </p:nvSpPr>
        <p:spPr>
          <a:xfrm>
            <a:off x="152400" y="533400"/>
            <a:ext cx="8763000" cy="6096000"/>
          </a:xfrm>
        </p:spPr>
        <p:txBody>
          <a:bodyPr>
            <a:normAutofit/>
          </a:bodyPr>
          <a:lstStyle/>
          <a:p>
            <a:pPr algn="just">
              <a:lnSpc>
                <a:spcPct val="150000"/>
              </a:lnSpc>
              <a:buFont typeface="Wingdings" pitchFamily="2" charset="2"/>
              <a:buChar char="ü"/>
            </a:pPr>
            <a:r>
              <a:rPr lang="en-US" sz="2400" b="1" dirty="0">
                <a:latin typeface="Times New Roman" pitchFamily="18" charset="0"/>
                <a:cs typeface="Times New Roman" pitchFamily="18" charset="0"/>
              </a:rPr>
              <a:t>Gaseous </a:t>
            </a:r>
            <a:r>
              <a:rPr lang="en-US" sz="2400" b="1" dirty="0" smtClean="0">
                <a:latin typeface="Times New Roman" pitchFamily="18" charset="0"/>
                <a:cs typeface="Times New Roman" pitchFamily="18" charset="0"/>
              </a:rPr>
              <a:t>&amp; aqueous </a:t>
            </a:r>
            <a:r>
              <a:rPr lang="en-US" sz="2400" b="1" dirty="0">
                <a:latin typeface="Times New Roman" pitchFamily="18" charset="0"/>
                <a:cs typeface="Times New Roman" pitchFamily="18" charset="0"/>
              </a:rPr>
              <a:t>solution </a:t>
            </a:r>
            <a:r>
              <a:rPr lang="en-US" sz="2400" b="1" dirty="0" smtClean="0">
                <a:latin typeface="Times New Roman" pitchFamily="18" charset="0"/>
                <a:cs typeface="Times New Roman" pitchFamily="18" charset="0"/>
              </a:rPr>
              <a:t>of </a:t>
            </a:r>
            <a:r>
              <a:rPr lang="en-US" sz="2400" b="1" dirty="0" err="1" smtClean="0">
                <a:latin typeface="Times New Roman" pitchFamily="18" charset="0"/>
                <a:cs typeface="Times New Roman" pitchFamily="18" charset="0"/>
              </a:rPr>
              <a:t>HCl</a:t>
            </a:r>
            <a:r>
              <a:rPr lang="en-US" sz="2400" b="1" dirty="0">
                <a:latin typeface="Times New Roman" pitchFamily="18" charset="0"/>
                <a:cs typeface="Times New Roman" pitchFamily="18" charset="0"/>
              </a:rPr>
              <a:t>,</a:t>
            </a:r>
            <a:r>
              <a:rPr lang="en-US" sz="2400" dirty="0" smtClean="0">
                <a:latin typeface="Times New Roman" pitchFamily="18" charset="0"/>
                <a:cs typeface="Times New Roman" pitchFamily="18" charset="0"/>
              </a:rPr>
              <a:t> are </a:t>
            </a:r>
            <a:r>
              <a:rPr lang="en-US" sz="2400" dirty="0">
                <a:latin typeface="Times New Roman" pitchFamily="18" charset="0"/>
                <a:cs typeface="Times New Roman" pitchFamily="18" charset="0"/>
              </a:rPr>
              <a:t>much less toxic than HF. </a:t>
            </a:r>
            <a:endParaRPr lang="en-US" sz="2400" dirty="0" smtClean="0">
              <a:latin typeface="Times New Roman" pitchFamily="18" charset="0"/>
              <a:cs typeface="Times New Roman" pitchFamily="18" charset="0"/>
            </a:endParaRPr>
          </a:p>
          <a:p>
            <a:pPr algn="just">
              <a:lnSpc>
                <a:spcPct val="150000"/>
              </a:lnSpc>
            </a:pPr>
            <a:r>
              <a:rPr lang="en-US" sz="2400" dirty="0" smtClean="0">
                <a:latin typeface="Times New Roman" pitchFamily="18" charset="0"/>
                <a:cs typeface="Times New Roman" pitchFamily="18" charset="0"/>
              </a:rPr>
              <a:t>However</a:t>
            </a:r>
            <a:r>
              <a:rPr lang="en-US" sz="2400" dirty="0">
                <a:latin typeface="Times New Roman" pitchFamily="18" charset="0"/>
                <a:cs typeface="Times New Roman" pitchFamily="18" charset="0"/>
              </a:rPr>
              <a:t>, inhalation of </a:t>
            </a:r>
            <a:r>
              <a:rPr lang="en-US" sz="2400" dirty="0" err="1">
                <a:latin typeface="Times New Roman" pitchFamily="18" charset="0"/>
                <a:cs typeface="Times New Roman" pitchFamily="18" charset="0"/>
              </a:rPr>
              <a:t>HCl</a:t>
            </a:r>
            <a:r>
              <a:rPr lang="en-US" sz="2400" dirty="0">
                <a:latin typeface="Times New Roman" pitchFamily="18" charset="0"/>
                <a:cs typeface="Times New Roman" pitchFamily="18" charset="0"/>
              </a:rPr>
              <a:t> vapor </a:t>
            </a:r>
            <a:r>
              <a:rPr lang="en-US" sz="2400" dirty="0" smtClean="0">
                <a:latin typeface="Times New Roman" pitchFamily="18" charset="0"/>
                <a:cs typeface="Times New Roman" pitchFamily="18" charset="0"/>
              </a:rPr>
              <a:t>can </a:t>
            </a:r>
            <a:r>
              <a:rPr lang="en-US" sz="2400" dirty="0">
                <a:latin typeface="Times New Roman" pitchFamily="18" charset="0"/>
                <a:cs typeface="Times New Roman" pitchFamily="18" charset="0"/>
              </a:rPr>
              <a:t>cause spasms of the larynx as well as pulmonary edema and even death at high levels. </a:t>
            </a:r>
            <a:endParaRPr lang="en-US" sz="2400" dirty="0" smtClean="0">
              <a:latin typeface="Times New Roman" pitchFamily="18" charset="0"/>
              <a:cs typeface="Times New Roman" pitchFamily="18" charset="0"/>
            </a:endParaRPr>
          </a:p>
          <a:p>
            <a:pPr algn="just">
              <a:lnSpc>
                <a:spcPct val="150000"/>
              </a:lnSpc>
            </a:pPr>
            <a:r>
              <a:rPr lang="en-US" sz="2400" dirty="0" smtClean="0">
                <a:latin typeface="Times New Roman" pitchFamily="18" charset="0"/>
                <a:cs typeface="Times New Roman" pitchFamily="18" charset="0"/>
              </a:rPr>
              <a:t>The high </a:t>
            </a:r>
            <a:r>
              <a:rPr lang="en-US" sz="2400" dirty="0">
                <a:latin typeface="Times New Roman" pitchFamily="18" charset="0"/>
                <a:cs typeface="Times New Roman" pitchFamily="18" charset="0"/>
              </a:rPr>
              <a:t>affinity  of  hydrogen chloride  vapor for water tends to dehydrate  eye and respiratory tract </a:t>
            </a:r>
            <a:r>
              <a:rPr lang="en-US" sz="2400" dirty="0" smtClean="0">
                <a:latin typeface="Times New Roman" pitchFamily="18" charset="0"/>
                <a:cs typeface="Times New Roman" pitchFamily="18" charset="0"/>
              </a:rPr>
              <a:t>tissue.</a:t>
            </a:r>
          </a:p>
          <a:p>
            <a:pPr algn="just">
              <a:lnSpc>
                <a:spcPct val="150000"/>
              </a:lnSpc>
              <a:buFont typeface="Wingdings" pitchFamily="2" charset="2"/>
              <a:buChar char="Ø"/>
            </a:pPr>
            <a:r>
              <a:rPr lang="en-US" sz="2400" b="1" dirty="0">
                <a:solidFill>
                  <a:srgbClr val="00B0F0"/>
                </a:solidFill>
                <a:latin typeface="Times New Roman" pitchFamily="18" charset="0"/>
                <a:cs typeface="Times New Roman" pitchFamily="18" charset="0"/>
              </a:rPr>
              <a:t>Inorganic Compounds of </a:t>
            </a:r>
            <a:r>
              <a:rPr lang="en-US" sz="2400" b="1" dirty="0" smtClean="0">
                <a:solidFill>
                  <a:srgbClr val="00B0F0"/>
                </a:solidFill>
                <a:latin typeface="Times New Roman" pitchFamily="18" charset="0"/>
                <a:cs typeface="Times New Roman" pitchFamily="18" charset="0"/>
              </a:rPr>
              <a:t>Silicon: </a:t>
            </a:r>
            <a:endParaRPr lang="en-US" sz="2400" dirty="0" smtClean="0">
              <a:solidFill>
                <a:srgbClr val="00B0F0"/>
              </a:solidFill>
              <a:latin typeface="Times New Roman" pitchFamily="18" charset="0"/>
              <a:cs typeface="Times New Roman" pitchFamily="18" charset="0"/>
            </a:endParaRPr>
          </a:p>
          <a:p>
            <a:pPr algn="just">
              <a:lnSpc>
                <a:spcPct val="150000"/>
              </a:lnSpc>
              <a:buFont typeface="Wingdings" pitchFamily="2" charset="2"/>
              <a:buChar char="ü"/>
            </a:pPr>
            <a:r>
              <a:rPr lang="en-US" sz="2400" b="1" dirty="0">
                <a:latin typeface="Times New Roman" pitchFamily="18" charset="0"/>
                <a:cs typeface="Times New Roman" pitchFamily="18" charset="0"/>
              </a:rPr>
              <a:t>Silica  (SiO</a:t>
            </a:r>
            <a:r>
              <a:rPr lang="en-US" sz="2400" b="1" baseline="-25000" dirty="0">
                <a:latin typeface="Times New Roman" pitchFamily="18" charset="0"/>
                <a:cs typeface="Times New Roman" pitchFamily="18" charset="0"/>
              </a:rPr>
              <a:t>2</a:t>
            </a:r>
            <a:r>
              <a:rPr lang="en-US" sz="2400" b="1" dirty="0">
                <a:latin typeface="Times New Roman" pitchFamily="18" charset="0"/>
                <a:cs typeface="Times New Roman" pitchFamily="18" charset="0"/>
              </a:rPr>
              <a:t>,  quartz</a:t>
            </a:r>
            <a:r>
              <a:rPr lang="en-US" sz="2400" b="1"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occurs  in  a  variety  of  types  of  rocks  such  as  sand,  sandstone,  and </a:t>
            </a:r>
            <a:r>
              <a:rPr lang="en-US" sz="2400" dirty="0" smtClean="0">
                <a:latin typeface="Times New Roman" pitchFamily="18" charset="0"/>
                <a:cs typeface="Times New Roman" pitchFamily="18" charset="0"/>
              </a:rPr>
              <a:t>diatomaceous  </a:t>
            </a:r>
            <a:r>
              <a:rPr lang="en-US" sz="2400" dirty="0">
                <a:latin typeface="Times New Roman" pitchFamily="18" charset="0"/>
                <a:cs typeface="Times New Roman" pitchFamily="18" charset="0"/>
              </a:rPr>
              <a:t>earth</a:t>
            </a:r>
            <a:r>
              <a:rPr lang="en-US" sz="2400" dirty="0" smtClean="0">
                <a:latin typeface="Times New Roman" pitchFamily="18" charset="0"/>
                <a:cs typeface="Times New Roman" pitchFamily="18" charset="0"/>
              </a:rPr>
              <a:t>.</a:t>
            </a:r>
          </a:p>
          <a:p>
            <a:pPr algn="just">
              <a:lnSpc>
                <a:spcPct val="150000"/>
              </a:lnSpc>
            </a:pP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261395905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381000"/>
          </a:xfrm>
        </p:spPr>
        <p:txBody>
          <a:bodyPr>
            <a:noAutofit/>
          </a:bodyPr>
          <a:lstStyle/>
          <a:p>
            <a:r>
              <a:rPr lang="en-US" sz="2800" b="1" dirty="0" err="1">
                <a:solidFill>
                  <a:srgbClr val="FF0000"/>
                </a:solidFill>
                <a:latin typeface="Segoe Print" pitchFamily="2" charset="0"/>
              </a:rPr>
              <a:t>Cont</a:t>
            </a:r>
            <a:r>
              <a:rPr lang="en-US" sz="2800" b="1" dirty="0">
                <a:solidFill>
                  <a:srgbClr val="FF0000"/>
                </a:solidFill>
                <a:latin typeface="Segoe Print" pitchFamily="2" charset="0"/>
              </a:rPr>
              <a:t>…</a:t>
            </a:r>
            <a:endParaRPr lang="en-US" sz="2800" dirty="0"/>
          </a:p>
        </p:txBody>
      </p:sp>
      <p:sp>
        <p:nvSpPr>
          <p:cNvPr id="4" name="Date Placeholder 3"/>
          <p:cNvSpPr>
            <a:spLocks noGrp="1"/>
          </p:cNvSpPr>
          <p:nvPr>
            <p:ph type="dt" sz="half" idx="10"/>
          </p:nvPr>
        </p:nvSpPr>
        <p:spPr/>
        <p:txBody>
          <a:bodyPr/>
          <a:lstStyle/>
          <a:p>
            <a:fld id="{6A375919-6957-4278-AB2D-6A3D32F32E02}" type="datetime1">
              <a:rPr lang="en-US" smtClean="0"/>
              <a:t>29-Jun-19</a:t>
            </a:fld>
            <a:endParaRPr lang="en-US"/>
          </a:p>
        </p:txBody>
      </p:sp>
      <p:sp>
        <p:nvSpPr>
          <p:cNvPr id="5" name="Footer Placeholder 4"/>
          <p:cNvSpPr>
            <a:spLocks noGrp="1"/>
          </p:cNvSpPr>
          <p:nvPr>
            <p:ph type="ftr" sz="quarter" idx="11"/>
          </p:nvPr>
        </p:nvSpPr>
        <p:spPr/>
        <p:txBody>
          <a:bodyPr/>
          <a:lstStyle/>
          <a:p>
            <a:r>
              <a:rPr lang="en-US" smtClean="0"/>
              <a:t>Envt Ch 4-6</a:t>
            </a:r>
            <a:endParaRPr lang="en-US"/>
          </a:p>
        </p:txBody>
      </p:sp>
      <p:sp>
        <p:nvSpPr>
          <p:cNvPr id="6" name="Slide Number Placeholder 5"/>
          <p:cNvSpPr>
            <a:spLocks noGrp="1"/>
          </p:cNvSpPr>
          <p:nvPr>
            <p:ph type="sldNum" sz="quarter" idx="12"/>
          </p:nvPr>
        </p:nvSpPr>
        <p:spPr/>
        <p:txBody>
          <a:bodyPr/>
          <a:lstStyle/>
          <a:p>
            <a:fld id="{09CA2E6E-5AFB-46F8-A351-B3A68AE108F1}" type="slidenum">
              <a:rPr lang="en-US" smtClean="0"/>
              <a:t>51</a:t>
            </a:fld>
            <a:endParaRPr lang="en-US"/>
          </a:p>
        </p:txBody>
      </p:sp>
      <p:sp>
        <p:nvSpPr>
          <p:cNvPr id="3" name="Content Placeholder 2"/>
          <p:cNvSpPr>
            <a:spLocks noGrp="1"/>
          </p:cNvSpPr>
          <p:nvPr>
            <p:ph sz="quarter" idx="1"/>
          </p:nvPr>
        </p:nvSpPr>
        <p:spPr>
          <a:xfrm>
            <a:off x="152400" y="533400"/>
            <a:ext cx="8763000" cy="6248400"/>
          </a:xfrm>
        </p:spPr>
        <p:txBody>
          <a:bodyPr>
            <a:normAutofit fontScale="92500"/>
          </a:bodyPr>
          <a:lstStyle/>
          <a:p>
            <a:pPr algn="just">
              <a:lnSpc>
                <a:spcPct val="150000"/>
              </a:lnSpc>
            </a:pPr>
            <a:r>
              <a:rPr lang="en-US" sz="2400" dirty="0">
                <a:latin typeface="Times New Roman" pitchFamily="18" charset="0"/>
                <a:cs typeface="Times New Roman" pitchFamily="18" charset="0"/>
              </a:rPr>
              <a:t>A type  of </a:t>
            </a:r>
            <a:r>
              <a:rPr lang="en-US" sz="2400" dirty="0" smtClean="0">
                <a:latin typeface="Times New Roman" pitchFamily="18" charset="0"/>
                <a:cs typeface="Times New Roman" pitchFamily="18" charset="0"/>
              </a:rPr>
              <a:t>pulmonary </a:t>
            </a:r>
            <a:r>
              <a:rPr lang="en-US" sz="2400" dirty="0">
                <a:latin typeface="Times New Roman" pitchFamily="18" charset="0"/>
                <a:cs typeface="Times New Roman" pitchFamily="18" charset="0"/>
              </a:rPr>
              <a:t>fibrosis that causes lung nodules and makes victims more susceptible to pneumonia </a:t>
            </a:r>
            <a:r>
              <a:rPr lang="en-US" sz="2400" dirty="0" smtClean="0">
                <a:latin typeface="Times New Roman" pitchFamily="18" charset="0"/>
                <a:cs typeface="Times New Roman" pitchFamily="18" charset="0"/>
              </a:rPr>
              <a:t>and </a:t>
            </a:r>
            <a:r>
              <a:rPr lang="en-US" sz="2400" dirty="0">
                <a:latin typeface="Times New Roman" pitchFamily="18" charset="0"/>
                <a:cs typeface="Times New Roman" pitchFamily="18" charset="0"/>
              </a:rPr>
              <a:t>other lung diseases, silicosis is one of the  most common disabling conditions resulting from </a:t>
            </a:r>
            <a:r>
              <a:rPr lang="en-US" sz="2400" dirty="0" smtClean="0">
                <a:latin typeface="Times New Roman" pitchFamily="18" charset="0"/>
                <a:cs typeface="Times New Roman" pitchFamily="18" charset="0"/>
              </a:rPr>
              <a:t>exposure.</a:t>
            </a:r>
          </a:p>
          <a:p>
            <a:pPr algn="just">
              <a:lnSpc>
                <a:spcPct val="150000"/>
              </a:lnSpc>
            </a:pPr>
            <a:r>
              <a:rPr lang="en-US" sz="2400" dirty="0" smtClean="0">
                <a:latin typeface="Times New Roman" pitchFamily="18" charset="0"/>
                <a:cs typeface="Times New Roman" pitchFamily="18" charset="0"/>
              </a:rPr>
              <a:t>It can cause death from insufficient oxygen, or from heart failure in severe cases.</a:t>
            </a:r>
          </a:p>
          <a:p>
            <a:pPr algn="just">
              <a:lnSpc>
                <a:spcPct val="150000"/>
              </a:lnSpc>
            </a:pPr>
            <a:r>
              <a:rPr lang="en-US" sz="2400" dirty="0" smtClean="0">
                <a:latin typeface="Times New Roman" pitchFamily="18" charset="0"/>
                <a:cs typeface="Times New Roman" pitchFamily="18" charset="0"/>
              </a:rPr>
              <a:t>Silicon </a:t>
            </a:r>
            <a:r>
              <a:rPr lang="en-US" sz="2400" dirty="0">
                <a:latin typeface="Times New Roman" pitchFamily="18" charset="0"/>
                <a:cs typeface="Times New Roman" pitchFamily="18" charset="0"/>
              </a:rPr>
              <a:t>tetrachloride and </a:t>
            </a:r>
            <a:r>
              <a:rPr lang="en-US" sz="2400" dirty="0" err="1">
                <a:latin typeface="Times New Roman" pitchFamily="18" charset="0"/>
                <a:cs typeface="Times New Roman" pitchFamily="18" charset="0"/>
              </a:rPr>
              <a:t>trichlorosilane</a:t>
            </a:r>
            <a:r>
              <a:rPr lang="en-US" sz="2400" dirty="0">
                <a:latin typeface="Times New Roman" pitchFamily="18" charset="0"/>
                <a:cs typeface="Times New Roman" pitchFamily="18" charset="0"/>
              </a:rPr>
              <a:t>, fuming liquids which react with water </a:t>
            </a:r>
            <a:r>
              <a:rPr lang="en-US" sz="2400" dirty="0" smtClean="0">
                <a:latin typeface="Times New Roman" pitchFamily="18" charset="0"/>
                <a:cs typeface="Times New Roman" pitchFamily="18" charset="0"/>
              </a:rPr>
              <a:t>to </a:t>
            </a:r>
            <a:r>
              <a:rPr lang="en-US" sz="2400" dirty="0">
                <a:latin typeface="Times New Roman" pitchFamily="18" charset="0"/>
                <a:cs typeface="Times New Roman" pitchFamily="18" charset="0"/>
              </a:rPr>
              <a:t>give off </a:t>
            </a:r>
            <a:r>
              <a:rPr lang="en-US" sz="2400" dirty="0" err="1">
                <a:latin typeface="Times New Roman" pitchFamily="18" charset="0"/>
                <a:cs typeface="Times New Roman" pitchFamily="18" charset="0"/>
              </a:rPr>
              <a:t>HCl</a:t>
            </a:r>
            <a:r>
              <a:rPr lang="en-US" sz="2400" dirty="0">
                <a:latin typeface="Times New Roman" pitchFamily="18" charset="0"/>
                <a:cs typeface="Times New Roman" pitchFamily="18" charset="0"/>
              </a:rPr>
              <a:t> vapor, have suffocating odors and are irritants to eye, </a:t>
            </a:r>
            <a:r>
              <a:rPr lang="en-US" sz="2400" dirty="0" smtClean="0">
                <a:latin typeface="Times New Roman" pitchFamily="18" charset="0"/>
                <a:cs typeface="Times New Roman" pitchFamily="18" charset="0"/>
              </a:rPr>
              <a:t>nasal and </a:t>
            </a:r>
            <a:r>
              <a:rPr lang="en-US" sz="2400" dirty="0">
                <a:latin typeface="Times New Roman" pitchFamily="18" charset="0"/>
                <a:cs typeface="Times New Roman" pitchFamily="18" charset="0"/>
              </a:rPr>
              <a:t>lung tissue.</a:t>
            </a:r>
          </a:p>
          <a:p>
            <a:pPr algn="just">
              <a:lnSpc>
                <a:spcPct val="150000"/>
              </a:lnSpc>
              <a:buFont typeface="Wingdings" pitchFamily="2" charset="2"/>
              <a:buChar char="ü"/>
            </a:pPr>
            <a:r>
              <a:rPr lang="en-US" sz="2400" b="1" dirty="0">
                <a:latin typeface="Times New Roman" pitchFamily="18" charset="0"/>
                <a:cs typeface="Times New Roman" pitchFamily="18" charset="0"/>
              </a:rPr>
              <a:t>Asbestos: </a:t>
            </a:r>
            <a:r>
              <a:rPr lang="en-US" sz="2400" dirty="0">
                <a:latin typeface="Times New Roman" pitchFamily="18" charset="0"/>
                <a:cs typeface="Times New Roman" pitchFamily="18" charset="0"/>
              </a:rPr>
              <a:t>T</a:t>
            </a:r>
            <a:r>
              <a:rPr lang="en-US" sz="2400" dirty="0" smtClean="0">
                <a:latin typeface="Times New Roman" pitchFamily="18" charset="0"/>
                <a:cs typeface="Times New Roman" pitchFamily="18" charset="0"/>
              </a:rPr>
              <a:t>he  </a:t>
            </a:r>
            <a:r>
              <a:rPr lang="en-US" sz="2400" dirty="0">
                <a:latin typeface="Times New Roman" pitchFamily="18" charset="0"/>
                <a:cs typeface="Times New Roman" pitchFamily="18" charset="0"/>
              </a:rPr>
              <a:t>name  given  to  a  group  of  fibrous  silicate  minerals,  typically  those  of  the </a:t>
            </a:r>
            <a:r>
              <a:rPr lang="en-US" sz="2400" dirty="0" smtClean="0">
                <a:latin typeface="Times New Roman" pitchFamily="18" charset="0"/>
                <a:cs typeface="Times New Roman" pitchFamily="18" charset="0"/>
              </a:rPr>
              <a:t>serpentine </a:t>
            </a:r>
            <a:r>
              <a:rPr lang="en-US" sz="2400" dirty="0">
                <a:latin typeface="Times New Roman" pitchFamily="18" charset="0"/>
                <a:cs typeface="Times New Roman" pitchFamily="18" charset="0"/>
              </a:rPr>
              <a:t>group, for which the approximate chemical formula is </a:t>
            </a:r>
            <a:r>
              <a:rPr lang="en-US" sz="2400" dirty="0" smtClean="0">
                <a:latin typeface="Times New Roman" pitchFamily="18" charset="0"/>
                <a:cs typeface="Times New Roman" pitchFamily="18" charset="0"/>
              </a:rPr>
              <a:t>Mg</a:t>
            </a:r>
            <a:r>
              <a:rPr lang="en-US" sz="2400" baseline="-25000" dirty="0" smtClean="0">
                <a:latin typeface="Times New Roman" pitchFamily="18" charset="0"/>
                <a:cs typeface="Times New Roman" pitchFamily="18" charset="0"/>
              </a:rPr>
              <a:t>3</a:t>
            </a:r>
            <a:r>
              <a:rPr lang="en-US" sz="2400" dirty="0" smtClean="0">
                <a:latin typeface="Times New Roman" pitchFamily="18" charset="0"/>
                <a:cs typeface="Times New Roman" pitchFamily="18" charset="0"/>
              </a:rPr>
              <a:t>(Si</a:t>
            </a:r>
            <a:r>
              <a:rPr lang="en-US" sz="2400" baseline="-25000"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O</a:t>
            </a:r>
            <a:r>
              <a:rPr lang="en-US" sz="2400" baseline="-25000" dirty="0" smtClean="0">
                <a:latin typeface="Times New Roman" pitchFamily="18" charset="0"/>
                <a:cs typeface="Times New Roman" pitchFamily="18" charset="0"/>
              </a:rPr>
              <a:t>5</a:t>
            </a:r>
            <a:r>
              <a:rPr lang="en-US" sz="2400" dirty="0" smtClean="0">
                <a:latin typeface="Times New Roman" pitchFamily="18" charset="0"/>
                <a:cs typeface="Times New Roman" pitchFamily="18" charset="0"/>
              </a:rPr>
              <a:t>)(OH)</a:t>
            </a:r>
            <a:r>
              <a:rPr lang="en-US" sz="2400" baseline="-25000" dirty="0" smtClean="0">
                <a:latin typeface="Times New Roman" pitchFamily="18" charset="0"/>
                <a:cs typeface="Times New Roman" pitchFamily="18" charset="0"/>
              </a:rPr>
              <a:t>4</a:t>
            </a:r>
            <a:r>
              <a:rPr lang="en-US" sz="2400" dirty="0" smtClean="0">
                <a:latin typeface="Times New Roman" pitchFamily="18" charset="0"/>
                <a:cs typeface="Times New Roman" pitchFamily="18" charset="0"/>
              </a:rPr>
              <a:t>.</a:t>
            </a:r>
          </a:p>
          <a:p>
            <a:pPr marL="0" indent="0" algn="just">
              <a:lnSpc>
                <a:spcPct val="150000"/>
              </a:lnSpc>
              <a:buNone/>
            </a:pPr>
            <a:endParaRPr lang="en-US" sz="2400" dirty="0">
              <a:solidFill>
                <a:srgbClr val="00B0F0"/>
              </a:solidFill>
              <a:latin typeface="Times New Roman" pitchFamily="18" charset="0"/>
              <a:cs typeface="Times New Roman" pitchFamily="18" charset="0"/>
            </a:endParaRPr>
          </a:p>
        </p:txBody>
      </p:sp>
    </p:spTree>
    <p:extLst>
      <p:ext uri="{BB962C8B-B14F-4D97-AF65-F5344CB8AC3E}">
        <p14:creationId xmlns:p14="http://schemas.microsoft.com/office/powerpoint/2010/main" val="87958714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457200"/>
          </a:xfrm>
        </p:spPr>
        <p:txBody>
          <a:bodyPr>
            <a:noAutofit/>
          </a:bodyPr>
          <a:lstStyle/>
          <a:p>
            <a:r>
              <a:rPr lang="en-US" sz="2800" b="1" dirty="0" err="1">
                <a:solidFill>
                  <a:srgbClr val="FF0000"/>
                </a:solidFill>
                <a:latin typeface="Segoe Print" pitchFamily="2" charset="0"/>
              </a:rPr>
              <a:t>Cont</a:t>
            </a:r>
            <a:r>
              <a:rPr lang="en-US" sz="2800" b="1" dirty="0">
                <a:solidFill>
                  <a:srgbClr val="FF0000"/>
                </a:solidFill>
                <a:latin typeface="Segoe Print" pitchFamily="2" charset="0"/>
              </a:rPr>
              <a:t>…</a:t>
            </a:r>
            <a:endParaRPr lang="en-US" sz="2800" dirty="0"/>
          </a:p>
        </p:txBody>
      </p:sp>
      <p:sp>
        <p:nvSpPr>
          <p:cNvPr id="4" name="Date Placeholder 3"/>
          <p:cNvSpPr>
            <a:spLocks noGrp="1"/>
          </p:cNvSpPr>
          <p:nvPr>
            <p:ph type="dt" sz="half" idx="10"/>
          </p:nvPr>
        </p:nvSpPr>
        <p:spPr/>
        <p:txBody>
          <a:bodyPr/>
          <a:lstStyle/>
          <a:p>
            <a:fld id="{6A375919-6957-4278-AB2D-6A3D32F32E02}" type="datetime1">
              <a:rPr lang="en-US" smtClean="0"/>
              <a:t>29-Jun-19</a:t>
            </a:fld>
            <a:endParaRPr lang="en-US"/>
          </a:p>
        </p:txBody>
      </p:sp>
      <p:sp>
        <p:nvSpPr>
          <p:cNvPr id="5" name="Footer Placeholder 4"/>
          <p:cNvSpPr>
            <a:spLocks noGrp="1"/>
          </p:cNvSpPr>
          <p:nvPr>
            <p:ph type="ftr" sz="quarter" idx="11"/>
          </p:nvPr>
        </p:nvSpPr>
        <p:spPr/>
        <p:txBody>
          <a:bodyPr/>
          <a:lstStyle/>
          <a:p>
            <a:r>
              <a:rPr lang="en-US" smtClean="0"/>
              <a:t>Envt Ch 4-6</a:t>
            </a:r>
            <a:endParaRPr lang="en-US"/>
          </a:p>
        </p:txBody>
      </p:sp>
      <p:sp>
        <p:nvSpPr>
          <p:cNvPr id="6" name="Slide Number Placeholder 5"/>
          <p:cNvSpPr>
            <a:spLocks noGrp="1"/>
          </p:cNvSpPr>
          <p:nvPr>
            <p:ph type="sldNum" sz="quarter" idx="12"/>
          </p:nvPr>
        </p:nvSpPr>
        <p:spPr/>
        <p:txBody>
          <a:bodyPr/>
          <a:lstStyle/>
          <a:p>
            <a:fld id="{09CA2E6E-5AFB-46F8-A351-B3A68AE108F1}" type="slidenum">
              <a:rPr lang="en-US" smtClean="0"/>
              <a:t>52</a:t>
            </a:fld>
            <a:endParaRPr lang="en-US"/>
          </a:p>
        </p:txBody>
      </p:sp>
      <p:sp>
        <p:nvSpPr>
          <p:cNvPr id="3" name="Content Placeholder 2"/>
          <p:cNvSpPr>
            <a:spLocks noGrp="1"/>
          </p:cNvSpPr>
          <p:nvPr>
            <p:ph sz="quarter" idx="1"/>
          </p:nvPr>
        </p:nvSpPr>
        <p:spPr>
          <a:xfrm>
            <a:off x="152400" y="533400"/>
            <a:ext cx="8763000" cy="6172200"/>
          </a:xfrm>
        </p:spPr>
        <p:txBody>
          <a:bodyPr>
            <a:normAutofit/>
          </a:bodyPr>
          <a:lstStyle/>
          <a:p>
            <a:pPr algn="just">
              <a:lnSpc>
                <a:spcPct val="150000"/>
              </a:lnSpc>
            </a:pPr>
            <a:r>
              <a:rPr lang="en-US" sz="2400" dirty="0">
                <a:latin typeface="Times New Roman" pitchFamily="18" charset="0"/>
                <a:cs typeface="Times New Roman" pitchFamily="18" charset="0"/>
              </a:rPr>
              <a:t>Inhalation of asbestos may cause asbestosis (a pneumonia </a:t>
            </a:r>
            <a:r>
              <a:rPr lang="en-US" sz="2400" dirty="0" smtClean="0">
                <a:latin typeface="Times New Roman" pitchFamily="18" charset="0"/>
                <a:cs typeface="Times New Roman" pitchFamily="18" charset="0"/>
              </a:rPr>
              <a:t>condition) and  </a:t>
            </a:r>
            <a:r>
              <a:rPr lang="en-US" sz="2400" dirty="0">
                <a:latin typeface="Times New Roman" pitchFamily="18" charset="0"/>
                <a:cs typeface="Times New Roman" pitchFamily="18" charset="0"/>
              </a:rPr>
              <a:t>bronchogenic  carcinoma </a:t>
            </a:r>
            <a:r>
              <a:rPr lang="en-US" sz="2400" dirty="0" smtClean="0">
                <a:latin typeface="Times New Roman" pitchFamily="18" charset="0"/>
                <a:cs typeface="Times New Roman" pitchFamily="18" charset="0"/>
              </a:rPr>
              <a:t>(</a:t>
            </a:r>
            <a:r>
              <a:rPr lang="en-US" sz="2400" dirty="0">
                <a:latin typeface="Times New Roman" pitchFamily="18" charset="0"/>
                <a:cs typeface="Times New Roman" pitchFamily="18" charset="0"/>
              </a:rPr>
              <a:t>cancer originating with the air passages in the </a:t>
            </a:r>
            <a:r>
              <a:rPr lang="en-US" sz="2400" dirty="0" smtClean="0">
                <a:latin typeface="Times New Roman" pitchFamily="18" charset="0"/>
                <a:cs typeface="Times New Roman" pitchFamily="18" charset="0"/>
              </a:rPr>
              <a:t>lungs).</a:t>
            </a:r>
          </a:p>
          <a:p>
            <a:pPr algn="just">
              <a:lnSpc>
                <a:spcPct val="150000"/>
              </a:lnSpc>
              <a:buFont typeface="Wingdings" pitchFamily="2" charset="2"/>
              <a:buChar char="Ø"/>
            </a:pPr>
            <a:r>
              <a:rPr lang="en-US" sz="2400" b="1" dirty="0" smtClean="0">
                <a:solidFill>
                  <a:srgbClr val="00B0F0"/>
                </a:solidFill>
                <a:latin typeface="Times New Roman" pitchFamily="18" charset="0"/>
                <a:cs typeface="Times New Roman" pitchFamily="18" charset="0"/>
              </a:rPr>
              <a:t>Inorganic </a:t>
            </a:r>
            <a:r>
              <a:rPr lang="en-US" sz="2400" b="1" dirty="0">
                <a:solidFill>
                  <a:srgbClr val="00B0F0"/>
                </a:solidFill>
                <a:latin typeface="Times New Roman" pitchFamily="18" charset="0"/>
                <a:cs typeface="Times New Roman" pitchFamily="18" charset="0"/>
              </a:rPr>
              <a:t>Phosphorus </a:t>
            </a:r>
            <a:r>
              <a:rPr lang="en-US" sz="2400" b="1" dirty="0" smtClean="0">
                <a:solidFill>
                  <a:srgbClr val="00B0F0"/>
                </a:solidFill>
                <a:latin typeface="Times New Roman" pitchFamily="18" charset="0"/>
                <a:cs typeface="Times New Roman" pitchFamily="18" charset="0"/>
              </a:rPr>
              <a:t>Compounds : </a:t>
            </a:r>
            <a:r>
              <a:rPr lang="en-US" sz="2400" dirty="0" smtClean="0">
                <a:latin typeface="Times New Roman" pitchFamily="18" charset="0"/>
                <a:cs typeface="Times New Roman" pitchFamily="18" charset="0"/>
              </a:rPr>
              <a:t>Phosphine </a:t>
            </a:r>
            <a:r>
              <a:rPr lang="en-US" sz="2400" dirty="0">
                <a:latin typeface="Times New Roman" pitchFamily="18" charset="0"/>
                <a:cs typeface="Times New Roman" pitchFamily="18" charset="0"/>
              </a:rPr>
              <a:t>(PH</a:t>
            </a:r>
            <a:r>
              <a:rPr lang="en-US" sz="2400" baseline="-25000" dirty="0">
                <a:latin typeface="Times New Roman" pitchFamily="18" charset="0"/>
                <a:cs typeface="Times New Roman" pitchFamily="18" charset="0"/>
              </a:rPr>
              <a:t>3</a:t>
            </a:r>
            <a:r>
              <a:rPr lang="en-US" sz="2400" dirty="0">
                <a:latin typeface="Times New Roman" pitchFamily="18" charset="0"/>
                <a:cs typeface="Times New Roman" pitchFamily="18" charset="0"/>
              </a:rPr>
              <a:t>), a colorless gas that undergoes </a:t>
            </a:r>
            <a:r>
              <a:rPr lang="en-US" sz="2400" dirty="0" err="1">
                <a:latin typeface="Times New Roman" pitchFamily="18" charset="0"/>
                <a:cs typeface="Times New Roman" pitchFamily="18" charset="0"/>
              </a:rPr>
              <a:t>autoignition</a:t>
            </a:r>
            <a:r>
              <a:rPr lang="en-US" sz="2400" dirty="0">
                <a:latin typeface="Times New Roman" pitchFamily="18" charset="0"/>
                <a:cs typeface="Times New Roman" pitchFamily="18" charset="0"/>
              </a:rPr>
              <a:t> at 100°C, is a potential hazard in </a:t>
            </a:r>
            <a:r>
              <a:rPr lang="en-US" sz="2400" dirty="0" smtClean="0">
                <a:latin typeface="Times New Roman" pitchFamily="18" charset="0"/>
                <a:cs typeface="Times New Roman" pitchFamily="18" charset="0"/>
              </a:rPr>
              <a:t>industrial  </a:t>
            </a:r>
            <a:r>
              <a:rPr lang="en-US" sz="2400" dirty="0">
                <a:latin typeface="Times New Roman" pitchFamily="18" charset="0"/>
                <a:cs typeface="Times New Roman" pitchFamily="18" charset="0"/>
              </a:rPr>
              <a:t>processes  and  in  the  laboratory.  </a:t>
            </a:r>
            <a:endParaRPr lang="en-US" sz="2400" dirty="0" smtClean="0">
              <a:latin typeface="Times New Roman" pitchFamily="18" charset="0"/>
              <a:cs typeface="Times New Roman" pitchFamily="18" charset="0"/>
            </a:endParaRPr>
          </a:p>
          <a:p>
            <a:pPr algn="just">
              <a:lnSpc>
                <a:spcPct val="150000"/>
              </a:lnSpc>
            </a:pPr>
            <a:r>
              <a:rPr lang="en-US" sz="2400" dirty="0" smtClean="0">
                <a:latin typeface="Times New Roman" pitchFamily="18" charset="0"/>
                <a:cs typeface="Times New Roman" pitchFamily="18" charset="0"/>
              </a:rPr>
              <a:t>Symptoms  </a:t>
            </a:r>
            <a:r>
              <a:rPr lang="en-US" sz="2400" dirty="0">
                <a:latin typeface="Times New Roman" pitchFamily="18" charset="0"/>
                <a:cs typeface="Times New Roman" pitchFamily="18" charset="0"/>
              </a:rPr>
              <a:t>of  </a:t>
            </a:r>
            <a:r>
              <a:rPr lang="en-US" sz="2400" dirty="0" smtClean="0">
                <a:latin typeface="Times New Roman" pitchFamily="18" charset="0"/>
                <a:cs typeface="Times New Roman" pitchFamily="18" charset="0"/>
              </a:rPr>
              <a:t>potentially  </a:t>
            </a:r>
            <a:r>
              <a:rPr lang="en-US" sz="2400" dirty="0">
                <a:latin typeface="Times New Roman" pitchFamily="18" charset="0"/>
                <a:cs typeface="Times New Roman" pitchFamily="18" charset="0"/>
              </a:rPr>
              <a:t>fatal </a:t>
            </a:r>
            <a:r>
              <a:rPr lang="en-US" sz="2400" dirty="0" smtClean="0">
                <a:latin typeface="Times New Roman" pitchFamily="18" charset="0"/>
                <a:cs typeface="Times New Roman" pitchFamily="18" charset="0"/>
              </a:rPr>
              <a:t>phosphine  </a:t>
            </a:r>
            <a:r>
              <a:rPr lang="en-US" sz="2400" dirty="0">
                <a:latin typeface="Times New Roman" pitchFamily="18" charset="0"/>
                <a:cs typeface="Times New Roman" pitchFamily="18" charset="0"/>
              </a:rPr>
              <a:t>gas  include  pulmonary  tract  irritation,  depression  of  the  central  nervous  </a:t>
            </a:r>
            <a:r>
              <a:rPr lang="en-US" sz="2400" dirty="0" smtClean="0">
                <a:latin typeface="Times New Roman" pitchFamily="18" charset="0"/>
                <a:cs typeface="Times New Roman" pitchFamily="18" charset="0"/>
              </a:rPr>
              <a:t>system, fatigue</a:t>
            </a:r>
            <a:r>
              <a:rPr lang="en-US" sz="2400" dirty="0">
                <a:latin typeface="Times New Roman" pitchFamily="18" charset="0"/>
                <a:cs typeface="Times New Roman" pitchFamily="18" charset="0"/>
              </a:rPr>
              <a:t>, vomiting, and </a:t>
            </a:r>
            <a:r>
              <a:rPr lang="en-US" sz="2400" dirty="0" smtClean="0">
                <a:latin typeface="Times New Roman" pitchFamily="18" charset="0"/>
                <a:cs typeface="Times New Roman" pitchFamily="18" charset="0"/>
              </a:rPr>
              <a:t>difficult </a:t>
            </a:r>
            <a:r>
              <a:rPr lang="en-US" sz="2400" dirty="0">
                <a:latin typeface="Times New Roman" pitchFamily="18" charset="0"/>
                <a:cs typeface="Times New Roman" pitchFamily="18" charset="0"/>
              </a:rPr>
              <a:t>painful breathing</a:t>
            </a:r>
            <a:r>
              <a:rPr lang="en-US" sz="2400" dirty="0" smtClean="0">
                <a:latin typeface="Times New Roman" pitchFamily="18" charset="0"/>
                <a:cs typeface="Times New Roman" pitchFamily="18" charset="0"/>
              </a:rPr>
              <a:t>.</a:t>
            </a:r>
          </a:p>
        </p:txBody>
      </p:sp>
    </p:spTree>
    <p:extLst>
      <p:ext uri="{BB962C8B-B14F-4D97-AF65-F5344CB8AC3E}">
        <p14:creationId xmlns:p14="http://schemas.microsoft.com/office/powerpoint/2010/main" val="220591727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381000"/>
          </a:xfrm>
        </p:spPr>
        <p:txBody>
          <a:bodyPr>
            <a:noAutofit/>
          </a:bodyPr>
          <a:lstStyle/>
          <a:p>
            <a:r>
              <a:rPr lang="en-US" sz="2800" b="1" dirty="0" err="1">
                <a:solidFill>
                  <a:srgbClr val="FF0000"/>
                </a:solidFill>
                <a:latin typeface="Segoe Print" pitchFamily="2" charset="0"/>
              </a:rPr>
              <a:t>Cont</a:t>
            </a:r>
            <a:r>
              <a:rPr lang="en-US" sz="2800" b="1" dirty="0">
                <a:solidFill>
                  <a:srgbClr val="FF0000"/>
                </a:solidFill>
                <a:latin typeface="Segoe Print" pitchFamily="2" charset="0"/>
              </a:rPr>
              <a:t>…</a:t>
            </a:r>
            <a:endParaRPr lang="en-US" sz="2800" dirty="0"/>
          </a:p>
        </p:txBody>
      </p:sp>
      <p:sp>
        <p:nvSpPr>
          <p:cNvPr id="4" name="Date Placeholder 3"/>
          <p:cNvSpPr>
            <a:spLocks noGrp="1"/>
          </p:cNvSpPr>
          <p:nvPr>
            <p:ph type="dt" sz="half" idx="10"/>
          </p:nvPr>
        </p:nvSpPr>
        <p:spPr/>
        <p:txBody>
          <a:bodyPr/>
          <a:lstStyle/>
          <a:p>
            <a:fld id="{6A375919-6957-4278-AB2D-6A3D32F32E02}" type="datetime1">
              <a:rPr lang="en-US" smtClean="0"/>
              <a:t>29-Jun-19</a:t>
            </a:fld>
            <a:endParaRPr lang="en-US"/>
          </a:p>
        </p:txBody>
      </p:sp>
      <p:sp>
        <p:nvSpPr>
          <p:cNvPr id="5" name="Footer Placeholder 4"/>
          <p:cNvSpPr>
            <a:spLocks noGrp="1"/>
          </p:cNvSpPr>
          <p:nvPr>
            <p:ph type="ftr" sz="quarter" idx="11"/>
          </p:nvPr>
        </p:nvSpPr>
        <p:spPr/>
        <p:txBody>
          <a:bodyPr/>
          <a:lstStyle/>
          <a:p>
            <a:r>
              <a:rPr lang="en-US" smtClean="0"/>
              <a:t>Envt Ch 4-6</a:t>
            </a:r>
            <a:endParaRPr lang="en-US"/>
          </a:p>
        </p:txBody>
      </p:sp>
      <p:sp>
        <p:nvSpPr>
          <p:cNvPr id="6" name="Slide Number Placeholder 5"/>
          <p:cNvSpPr>
            <a:spLocks noGrp="1"/>
          </p:cNvSpPr>
          <p:nvPr>
            <p:ph type="sldNum" sz="quarter" idx="12"/>
          </p:nvPr>
        </p:nvSpPr>
        <p:spPr/>
        <p:txBody>
          <a:bodyPr/>
          <a:lstStyle/>
          <a:p>
            <a:fld id="{09CA2E6E-5AFB-46F8-A351-B3A68AE108F1}" type="slidenum">
              <a:rPr lang="en-US" smtClean="0"/>
              <a:t>53</a:t>
            </a:fld>
            <a:endParaRPr lang="en-US"/>
          </a:p>
        </p:txBody>
      </p:sp>
      <p:sp>
        <p:nvSpPr>
          <p:cNvPr id="3" name="Content Placeholder 2"/>
          <p:cNvSpPr>
            <a:spLocks noGrp="1"/>
          </p:cNvSpPr>
          <p:nvPr>
            <p:ph sz="quarter" idx="1"/>
          </p:nvPr>
        </p:nvSpPr>
        <p:spPr>
          <a:xfrm>
            <a:off x="152400" y="533400"/>
            <a:ext cx="8763000" cy="6172200"/>
          </a:xfrm>
        </p:spPr>
        <p:txBody>
          <a:bodyPr>
            <a:normAutofit/>
          </a:bodyPr>
          <a:lstStyle/>
          <a:p>
            <a:pPr algn="just">
              <a:lnSpc>
                <a:spcPct val="150000"/>
              </a:lnSpc>
            </a:pPr>
            <a:r>
              <a:rPr lang="en-US" sz="2400" dirty="0">
                <a:latin typeface="Times New Roman" pitchFamily="18" charset="0"/>
                <a:cs typeface="Times New Roman" pitchFamily="18" charset="0"/>
              </a:rPr>
              <a:t>Because of the formation of acid and its dehydrating action, P</a:t>
            </a:r>
            <a:r>
              <a:rPr lang="en-US" sz="2400" baseline="-25000" dirty="0">
                <a:latin typeface="Times New Roman" pitchFamily="18" charset="0"/>
                <a:cs typeface="Times New Roman" pitchFamily="18" charset="0"/>
              </a:rPr>
              <a:t>4</a:t>
            </a:r>
            <a:r>
              <a:rPr lang="en-US" sz="2400" dirty="0">
                <a:latin typeface="Times New Roman" pitchFamily="18" charset="0"/>
                <a:cs typeface="Times New Roman" pitchFamily="18" charset="0"/>
              </a:rPr>
              <a:t>O</a:t>
            </a:r>
            <a:r>
              <a:rPr lang="en-US" sz="2400" baseline="-25000" dirty="0">
                <a:latin typeface="Times New Roman" pitchFamily="18" charset="0"/>
                <a:cs typeface="Times New Roman" pitchFamily="18" charset="0"/>
              </a:rPr>
              <a:t>10</a:t>
            </a:r>
            <a:r>
              <a:rPr lang="en-US" sz="2400" dirty="0">
                <a:latin typeface="Times New Roman" pitchFamily="18" charset="0"/>
                <a:cs typeface="Times New Roman" pitchFamily="18" charset="0"/>
              </a:rPr>
              <a:t>  is a corrosive irritant to skin, eyes and mucous membranes.</a:t>
            </a:r>
          </a:p>
          <a:p>
            <a:pPr algn="just">
              <a:lnSpc>
                <a:spcPct val="150000"/>
              </a:lnSpc>
            </a:pPr>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phosphorus </a:t>
            </a:r>
            <a:r>
              <a:rPr lang="en-US" sz="2400" dirty="0" smtClean="0">
                <a:latin typeface="Times New Roman" pitchFamily="18" charset="0"/>
                <a:cs typeface="Times New Roman" pitchFamily="18" charset="0"/>
              </a:rPr>
              <a:t>halides (PX</a:t>
            </a:r>
            <a:r>
              <a:rPr lang="en-US" sz="2400" baseline="-25000" dirty="0" smtClean="0">
                <a:latin typeface="Times New Roman" pitchFamily="18" charset="0"/>
                <a:cs typeface="Times New Roman" pitchFamily="18" charset="0"/>
              </a:rPr>
              <a:t>3</a:t>
            </a:r>
            <a:r>
              <a:rPr lang="en-US" sz="2400" dirty="0" smtClean="0">
                <a:latin typeface="Times New Roman" pitchFamily="18" charset="0"/>
                <a:cs typeface="Times New Roman" pitchFamily="18" charset="0"/>
              </a:rPr>
              <a:t> and PX</a:t>
            </a:r>
            <a:r>
              <a:rPr lang="en-US" sz="2400" baseline="-25000" dirty="0" smtClean="0">
                <a:latin typeface="Times New Roman" pitchFamily="18" charset="0"/>
                <a:cs typeface="Times New Roman" pitchFamily="18" charset="0"/>
              </a:rPr>
              <a:t>5</a:t>
            </a:r>
            <a:r>
              <a:rPr lang="en-US" sz="2400" dirty="0" smtClean="0">
                <a:latin typeface="Times New Roman" pitchFamily="18" charset="0"/>
                <a:cs typeface="Times New Roman" pitchFamily="18" charset="0"/>
              </a:rPr>
              <a:t>) are </a:t>
            </a:r>
            <a:r>
              <a:rPr lang="en-US" sz="2400" dirty="0">
                <a:latin typeface="Times New Roman" pitchFamily="18" charset="0"/>
                <a:cs typeface="Times New Roman" pitchFamily="18" charset="0"/>
              </a:rPr>
              <a:t>strong irritants to eyes, skin, and mucous membranes</a:t>
            </a:r>
            <a:r>
              <a:rPr lang="en-US" sz="2400" dirty="0" smtClean="0">
                <a:latin typeface="Times New Roman" pitchFamily="18" charset="0"/>
                <a:cs typeface="Times New Roman" pitchFamily="18" charset="0"/>
              </a:rPr>
              <a:t>.</a:t>
            </a:r>
          </a:p>
          <a:p>
            <a:pPr algn="just">
              <a:lnSpc>
                <a:spcPct val="150000"/>
              </a:lnSpc>
            </a:pPr>
            <a:r>
              <a:rPr lang="en-US" sz="2400" dirty="0">
                <a:latin typeface="Times New Roman" pitchFamily="18" charset="0"/>
                <a:cs typeface="Times New Roman" pitchFamily="18" charset="0"/>
              </a:rPr>
              <a:t>The  major  phosphorus  </a:t>
            </a:r>
            <a:r>
              <a:rPr lang="en-US" sz="2400" dirty="0" err="1">
                <a:latin typeface="Times New Roman" pitchFamily="18" charset="0"/>
                <a:cs typeface="Times New Roman" pitchFamily="18" charset="0"/>
              </a:rPr>
              <a:t>oxyhalide</a:t>
            </a:r>
            <a:r>
              <a:rPr lang="en-US" sz="2400" dirty="0">
                <a:latin typeface="Times New Roman" pitchFamily="18" charset="0"/>
                <a:cs typeface="Times New Roman" pitchFamily="18" charset="0"/>
              </a:rPr>
              <a:t>  in  commercial  use  is  phosphorus  </a:t>
            </a:r>
            <a:r>
              <a:rPr lang="en-US" sz="2400" dirty="0" err="1">
                <a:latin typeface="Times New Roman" pitchFamily="18" charset="0"/>
                <a:cs typeface="Times New Roman" pitchFamily="18" charset="0"/>
              </a:rPr>
              <a:t>oxychloride</a:t>
            </a:r>
            <a:r>
              <a:rPr lang="en-US" sz="2400" dirty="0">
                <a:latin typeface="Times New Roman" pitchFamily="18" charset="0"/>
                <a:cs typeface="Times New Roman" pitchFamily="18" charset="0"/>
              </a:rPr>
              <a:t>  (POCl</a:t>
            </a:r>
            <a:r>
              <a:rPr lang="en-US" sz="2400" baseline="-25000" dirty="0">
                <a:latin typeface="Times New Roman" pitchFamily="18" charset="0"/>
                <a:cs typeface="Times New Roman" pitchFamily="18" charset="0"/>
              </a:rPr>
              <a:t>3</a:t>
            </a:r>
            <a:r>
              <a:rPr lang="en-US" sz="2400" dirty="0">
                <a:latin typeface="Times New Roman" pitchFamily="18" charset="0"/>
                <a:cs typeface="Times New Roman" pitchFamily="18" charset="0"/>
              </a:rPr>
              <a:t>),  a </a:t>
            </a:r>
            <a:r>
              <a:rPr lang="en-US" sz="2400" dirty="0" smtClean="0">
                <a:latin typeface="Times New Roman" pitchFamily="18" charset="0"/>
                <a:cs typeface="Times New Roman" pitchFamily="18" charset="0"/>
              </a:rPr>
              <a:t>faintly </a:t>
            </a:r>
            <a:r>
              <a:rPr lang="en-US" sz="2400" dirty="0">
                <a:latin typeface="Times New Roman" pitchFamily="18" charset="0"/>
                <a:cs typeface="Times New Roman" pitchFamily="18" charset="0"/>
              </a:rPr>
              <a:t>yellow fuming </a:t>
            </a:r>
            <a:r>
              <a:rPr lang="en-US" sz="2400" dirty="0" smtClean="0">
                <a:latin typeface="Times New Roman" pitchFamily="18" charset="0"/>
                <a:cs typeface="Times New Roman" pitchFamily="18" charset="0"/>
              </a:rPr>
              <a:t>liquid.</a:t>
            </a:r>
          </a:p>
          <a:p>
            <a:pPr algn="just">
              <a:lnSpc>
                <a:spcPct val="150000"/>
              </a:lnSpc>
            </a:pPr>
            <a:r>
              <a:rPr lang="en-US" sz="2400" dirty="0" smtClean="0">
                <a:latin typeface="Times New Roman" pitchFamily="18" charset="0"/>
                <a:cs typeface="Times New Roman" pitchFamily="18" charset="0"/>
              </a:rPr>
              <a:t>Reacting </a:t>
            </a:r>
            <a:r>
              <a:rPr lang="en-US" sz="2400" dirty="0">
                <a:latin typeface="Times New Roman" pitchFamily="18" charset="0"/>
                <a:cs typeface="Times New Roman" pitchFamily="18" charset="0"/>
              </a:rPr>
              <a:t>with water to form toxic vapors of </a:t>
            </a:r>
            <a:r>
              <a:rPr lang="en-US" sz="2400" dirty="0" smtClean="0">
                <a:latin typeface="Times New Roman" pitchFamily="18" charset="0"/>
                <a:cs typeface="Times New Roman" pitchFamily="18" charset="0"/>
              </a:rPr>
              <a:t>hydrochloric </a:t>
            </a:r>
            <a:r>
              <a:rPr lang="en-US" sz="2400" dirty="0">
                <a:latin typeface="Times New Roman" pitchFamily="18" charset="0"/>
                <a:cs typeface="Times New Roman" pitchFamily="18" charset="0"/>
              </a:rPr>
              <a:t>acid and </a:t>
            </a:r>
            <a:r>
              <a:rPr lang="en-US" sz="2400" dirty="0" smtClean="0">
                <a:latin typeface="Times New Roman" pitchFamily="18" charset="0"/>
                <a:cs typeface="Times New Roman" pitchFamily="18" charset="0"/>
              </a:rPr>
              <a:t>phosphorous </a:t>
            </a:r>
            <a:r>
              <a:rPr lang="en-US" sz="2400" dirty="0">
                <a:latin typeface="Times New Roman" pitchFamily="18" charset="0"/>
                <a:cs typeface="Times New Roman" pitchFamily="18" charset="0"/>
              </a:rPr>
              <a:t>acid (</a:t>
            </a:r>
            <a:r>
              <a:rPr lang="en-US" sz="2400" dirty="0" smtClean="0">
                <a:latin typeface="Times New Roman" pitchFamily="18" charset="0"/>
                <a:cs typeface="Times New Roman" pitchFamily="18" charset="0"/>
              </a:rPr>
              <a:t>H</a:t>
            </a:r>
            <a:r>
              <a:rPr lang="en-US" sz="2400" baseline="-25000" dirty="0" smtClean="0">
                <a:latin typeface="Times New Roman" pitchFamily="18" charset="0"/>
                <a:cs typeface="Times New Roman" pitchFamily="18" charset="0"/>
              </a:rPr>
              <a:t>3</a:t>
            </a:r>
            <a:r>
              <a:rPr lang="en-US" sz="2400" dirty="0" smtClean="0">
                <a:latin typeface="Times New Roman" pitchFamily="18" charset="0"/>
                <a:cs typeface="Times New Roman" pitchFamily="18" charset="0"/>
              </a:rPr>
              <a:t>PO</a:t>
            </a:r>
            <a:r>
              <a:rPr lang="en-US" sz="2400" baseline="-25000" dirty="0" smtClean="0">
                <a:latin typeface="Times New Roman" pitchFamily="18" charset="0"/>
                <a:cs typeface="Times New Roman" pitchFamily="18" charset="0"/>
              </a:rPr>
              <a:t>3</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phosphorus </a:t>
            </a:r>
            <a:r>
              <a:rPr lang="en-US" sz="2400" dirty="0" err="1">
                <a:latin typeface="Times New Roman" pitchFamily="18" charset="0"/>
                <a:cs typeface="Times New Roman" pitchFamily="18" charset="0"/>
              </a:rPr>
              <a:t>oxyhalide</a:t>
            </a:r>
            <a:r>
              <a:rPr lang="en-US" sz="2400" dirty="0">
                <a:latin typeface="Times New Roman" pitchFamily="18" charset="0"/>
                <a:cs typeface="Times New Roman" pitchFamily="18" charset="0"/>
              </a:rPr>
              <a:t> is a strong irritant to the eyes, skin, and mucous </a:t>
            </a:r>
            <a:r>
              <a:rPr lang="en-US" sz="2400" dirty="0" smtClean="0">
                <a:latin typeface="Times New Roman" pitchFamily="18" charset="0"/>
                <a:cs typeface="Times New Roman" pitchFamily="18" charset="0"/>
              </a:rPr>
              <a:t>membranes.</a:t>
            </a:r>
          </a:p>
          <a:p>
            <a:pPr algn="just">
              <a:lnSpc>
                <a:spcPct val="150000"/>
              </a:lnSpc>
            </a:pP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264846562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381000"/>
          </a:xfrm>
        </p:spPr>
        <p:txBody>
          <a:bodyPr>
            <a:noAutofit/>
          </a:bodyPr>
          <a:lstStyle/>
          <a:p>
            <a:r>
              <a:rPr lang="en-US" sz="2800" b="1" dirty="0" err="1">
                <a:solidFill>
                  <a:srgbClr val="FF0000"/>
                </a:solidFill>
                <a:latin typeface="Segoe Print" pitchFamily="2" charset="0"/>
              </a:rPr>
              <a:t>Cont</a:t>
            </a:r>
            <a:r>
              <a:rPr lang="en-US" sz="2800" b="1" dirty="0">
                <a:solidFill>
                  <a:srgbClr val="FF0000"/>
                </a:solidFill>
                <a:latin typeface="Segoe Print" pitchFamily="2" charset="0"/>
              </a:rPr>
              <a:t>…</a:t>
            </a:r>
            <a:endParaRPr lang="en-US" sz="2800" dirty="0"/>
          </a:p>
        </p:txBody>
      </p:sp>
      <p:sp>
        <p:nvSpPr>
          <p:cNvPr id="4" name="Date Placeholder 3"/>
          <p:cNvSpPr>
            <a:spLocks noGrp="1"/>
          </p:cNvSpPr>
          <p:nvPr>
            <p:ph type="dt" sz="half" idx="10"/>
          </p:nvPr>
        </p:nvSpPr>
        <p:spPr/>
        <p:txBody>
          <a:bodyPr/>
          <a:lstStyle/>
          <a:p>
            <a:fld id="{6A375919-6957-4278-AB2D-6A3D32F32E02}" type="datetime1">
              <a:rPr lang="en-US" smtClean="0"/>
              <a:t>29-Jun-19</a:t>
            </a:fld>
            <a:endParaRPr lang="en-US"/>
          </a:p>
        </p:txBody>
      </p:sp>
      <p:sp>
        <p:nvSpPr>
          <p:cNvPr id="5" name="Footer Placeholder 4"/>
          <p:cNvSpPr>
            <a:spLocks noGrp="1"/>
          </p:cNvSpPr>
          <p:nvPr>
            <p:ph type="ftr" sz="quarter" idx="11"/>
          </p:nvPr>
        </p:nvSpPr>
        <p:spPr/>
        <p:txBody>
          <a:bodyPr/>
          <a:lstStyle/>
          <a:p>
            <a:r>
              <a:rPr lang="en-US" smtClean="0"/>
              <a:t>Envt Ch 4-6</a:t>
            </a:r>
            <a:endParaRPr lang="en-US"/>
          </a:p>
        </p:txBody>
      </p:sp>
      <p:sp>
        <p:nvSpPr>
          <p:cNvPr id="6" name="Slide Number Placeholder 5"/>
          <p:cNvSpPr>
            <a:spLocks noGrp="1"/>
          </p:cNvSpPr>
          <p:nvPr>
            <p:ph type="sldNum" sz="quarter" idx="12"/>
          </p:nvPr>
        </p:nvSpPr>
        <p:spPr/>
        <p:txBody>
          <a:bodyPr/>
          <a:lstStyle/>
          <a:p>
            <a:fld id="{09CA2E6E-5AFB-46F8-A351-B3A68AE108F1}" type="slidenum">
              <a:rPr lang="en-US" smtClean="0"/>
              <a:t>54</a:t>
            </a:fld>
            <a:endParaRPr lang="en-US"/>
          </a:p>
        </p:txBody>
      </p:sp>
      <p:sp>
        <p:nvSpPr>
          <p:cNvPr id="3" name="Content Placeholder 2"/>
          <p:cNvSpPr>
            <a:spLocks noGrp="1"/>
          </p:cNvSpPr>
          <p:nvPr>
            <p:ph sz="quarter" idx="1"/>
          </p:nvPr>
        </p:nvSpPr>
        <p:spPr>
          <a:xfrm>
            <a:off x="152400" y="533400"/>
            <a:ext cx="8763000" cy="6096000"/>
          </a:xfrm>
        </p:spPr>
        <p:txBody>
          <a:bodyPr>
            <a:normAutofit lnSpcReduction="10000"/>
          </a:bodyPr>
          <a:lstStyle/>
          <a:p>
            <a:pPr algn="just">
              <a:buFont typeface="Wingdings" pitchFamily="2" charset="2"/>
              <a:buChar char="Ø"/>
            </a:pPr>
            <a:r>
              <a:rPr lang="en-US" sz="2400" b="1" dirty="0">
                <a:solidFill>
                  <a:srgbClr val="00B0F0"/>
                </a:solidFill>
                <a:latin typeface="Times New Roman" pitchFamily="18" charset="0"/>
                <a:cs typeface="Times New Roman" pitchFamily="18" charset="0"/>
              </a:rPr>
              <a:t>Inorganic Compounds of </a:t>
            </a:r>
            <a:r>
              <a:rPr lang="en-US" sz="2400" b="1" dirty="0" smtClean="0">
                <a:solidFill>
                  <a:srgbClr val="00B0F0"/>
                </a:solidFill>
                <a:latin typeface="Times New Roman" pitchFamily="18" charset="0"/>
                <a:cs typeface="Times New Roman" pitchFamily="18" charset="0"/>
              </a:rPr>
              <a:t>Sulfur: </a:t>
            </a:r>
          </a:p>
          <a:p>
            <a:pPr algn="just">
              <a:buFont typeface="Wingdings" pitchFamily="2" charset="2"/>
              <a:buChar char="ü"/>
            </a:pPr>
            <a:r>
              <a:rPr lang="en-US" sz="2400" b="1" dirty="0" smtClean="0">
                <a:latin typeface="Times New Roman" pitchFamily="18" charset="0"/>
                <a:cs typeface="Times New Roman" pitchFamily="18" charset="0"/>
              </a:rPr>
              <a:t>Hydrogen sulfide: </a:t>
            </a:r>
            <a:r>
              <a:rPr lang="en-US" sz="2400" dirty="0" smtClean="0">
                <a:latin typeface="Times New Roman" pitchFamily="18" charset="0"/>
                <a:cs typeface="Times New Roman" pitchFamily="18" charset="0"/>
              </a:rPr>
              <a:t>A  </a:t>
            </a:r>
            <a:r>
              <a:rPr lang="en-US" sz="2400" dirty="0">
                <a:latin typeface="Times New Roman" pitchFamily="18" charset="0"/>
                <a:cs typeface="Times New Roman" pitchFamily="18" charset="0"/>
              </a:rPr>
              <a:t>colorless  gas  with  a  foul,  rotten-egg  odor,  </a:t>
            </a:r>
            <a:r>
              <a:rPr lang="en-US" sz="2400" dirty="0" smtClean="0">
                <a:latin typeface="Times New Roman" pitchFamily="18" charset="0"/>
                <a:cs typeface="Times New Roman" pitchFamily="18" charset="0"/>
              </a:rPr>
              <a:t>and it is  </a:t>
            </a:r>
            <a:r>
              <a:rPr lang="en-US" sz="2400" dirty="0">
                <a:latin typeface="Times New Roman" pitchFamily="18" charset="0"/>
                <a:cs typeface="Times New Roman" pitchFamily="18" charset="0"/>
              </a:rPr>
              <a:t>very  toxic. </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In  some  cases </a:t>
            </a:r>
            <a:r>
              <a:rPr lang="en-US" sz="2400" dirty="0" smtClean="0">
                <a:latin typeface="Times New Roman" pitchFamily="18" charset="0"/>
                <a:cs typeface="Times New Roman" pitchFamily="18" charset="0"/>
              </a:rPr>
              <a:t>inhalation </a:t>
            </a:r>
            <a:r>
              <a:rPr lang="en-US" sz="2400" dirty="0">
                <a:latin typeface="Times New Roman" pitchFamily="18" charset="0"/>
                <a:cs typeface="Times New Roman" pitchFamily="18" charset="0"/>
              </a:rPr>
              <a:t>of H</a:t>
            </a:r>
            <a:r>
              <a:rPr lang="en-US" sz="2400" baseline="-25000" dirty="0">
                <a:latin typeface="Times New Roman" pitchFamily="18" charset="0"/>
                <a:cs typeface="Times New Roman" pitchFamily="18" charset="0"/>
              </a:rPr>
              <a:t>2</a:t>
            </a:r>
            <a:r>
              <a:rPr lang="en-US" sz="2400" dirty="0">
                <a:latin typeface="Times New Roman" pitchFamily="18" charset="0"/>
                <a:cs typeface="Times New Roman" pitchFamily="18" charset="0"/>
              </a:rPr>
              <a:t>S kills faster than </a:t>
            </a:r>
            <a:r>
              <a:rPr lang="en-US" sz="2400" dirty="0" smtClean="0">
                <a:latin typeface="Times New Roman" pitchFamily="18" charset="0"/>
                <a:cs typeface="Times New Roman" pitchFamily="18" charset="0"/>
              </a:rPr>
              <a:t>hydrogen cyanide. </a:t>
            </a:r>
          </a:p>
          <a:p>
            <a:pPr algn="just"/>
            <a:r>
              <a:rPr lang="en-US" sz="2400" dirty="0">
                <a:latin typeface="Times New Roman" pitchFamily="18" charset="0"/>
                <a:cs typeface="Times New Roman" pitchFamily="18" charset="0"/>
              </a:rPr>
              <a:t>R</a:t>
            </a:r>
            <a:r>
              <a:rPr lang="en-US" sz="2400" dirty="0" smtClean="0">
                <a:latin typeface="Times New Roman" pitchFamily="18" charset="0"/>
                <a:cs typeface="Times New Roman" pitchFamily="18" charset="0"/>
              </a:rPr>
              <a:t>apid </a:t>
            </a:r>
            <a:r>
              <a:rPr lang="en-US" sz="2400" dirty="0">
                <a:latin typeface="Times New Roman" pitchFamily="18" charset="0"/>
                <a:cs typeface="Times New Roman" pitchFamily="18" charset="0"/>
              </a:rPr>
              <a:t>death ensues from </a:t>
            </a:r>
            <a:r>
              <a:rPr lang="en-US" sz="2400" dirty="0" smtClean="0">
                <a:latin typeface="Times New Roman" pitchFamily="18" charset="0"/>
                <a:cs typeface="Times New Roman" pitchFamily="18" charset="0"/>
              </a:rPr>
              <a:t>air containing </a:t>
            </a:r>
            <a:r>
              <a:rPr lang="en-US" sz="2400" dirty="0">
                <a:latin typeface="Times New Roman" pitchFamily="18" charset="0"/>
                <a:cs typeface="Times New Roman" pitchFamily="18" charset="0"/>
              </a:rPr>
              <a:t>more than </a:t>
            </a:r>
            <a:r>
              <a:rPr lang="en-US" sz="2400" dirty="0" smtClean="0">
                <a:latin typeface="Times New Roman" pitchFamily="18" charset="0"/>
                <a:cs typeface="Times New Roman" pitchFamily="18" charset="0"/>
              </a:rPr>
              <a:t>1000 </a:t>
            </a:r>
            <a:r>
              <a:rPr lang="en-US" sz="2400" dirty="0">
                <a:latin typeface="Times New Roman" pitchFamily="18" charset="0"/>
                <a:cs typeface="Times New Roman" pitchFamily="18" charset="0"/>
              </a:rPr>
              <a:t>ppm </a:t>
            </a:r>
            <a:r>
              <a:rPr lang="en-US" sz="2400" dirty="0" smtClean="0">
                <a:latin typeface="Times New Roman" pitchFamily="18" charset="0"/>
                <a:cs typeface="Times New Roman" pitchFamily="18" charset="0"/>
              </a:rPr>
              <a:t>H</a:t>
            </a:r>
            <a:r>
              <a:rPr lang="en-US" sz="2400" baseline="-25000"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S </a:t>
            </a:r>
            <a:r>
              <a:rPr lang="en-US" sz="2400" dirty="0">
                <a:latin typeface="Times New Roman" pitchFamily="18" charset="0"/>
                <a:cs typeface="Times New Roman" pitchFamily="18" charset="0"/>
              </a:rPr>
              <a:t>due to </a:t>
            </a:r>
            <a:r>
              <a:rPr lang="en-US" sz="2400" dirty="0" smtClean="0">
                <a:latin typeface="Times New Roman" pitchFamily="18" charset="0"/>
                <a:cs typeface="Times New Roman" pitchFamily="18" charset="0"/>
              </a:rPr>
              <a:t>suffocation </a:t>
            </a:r>
            <a:r>
              <a:rPr lang="en-US" sz="2400" dirty="0">
                <a:latin typeface="Times New Roman" pitchFamily="18" charset="0"/>
                <a:cs typeface="Times New Roman" pitchFamily="18" charset="0"/>
              </a:rPr>
              <a:t>from respiratory system paralysis. </a:t>
            </a:r>
          </a:p>
          <a:p>
            <a:pPr algn="just"/>
            <a:r>
              <a:rPr lang="en-US" sz="2400" dirty="0">
                <a:latin typeface="Times New Roman" pitchFamily="18" charset="0"/>
                <a:cs typeface="Times New Roman" pitchFamily="18" charset="0"/>
              </a:rPr>
              <a:t>Lower doses cause </a:t>
            </a:r>
            <a:r>
              <a:rPr lang="en-US" sz="2400" dirty="0" smtClean="0">
                <a:latin typeface="Times New Roman" pitchFamily="18" charset="0"/>
                <a:cs typeface="Times New Roman" pitchFamily="18" charset="0"/>
              </a:rPr>
              <a:t>symptoms </a:t>
            </a:r>
            <a:r>
              <a:rPr lang="en-US" sz="2400" dirty="0">
                <a:latin typeface="Times New Roman" pitchFamily="18" charset="0"/>
                <a:cs typeface="Times New Roman" pitchFamily="18" charset="0"/>
              </a:rPr>
              <a:t>include headache, </a:t>
            </a:r>
            <a:r>
              <a:rPr lang="en-US" sz="2400" dirty="0" smtClean="0">
                <a:latin typeface="Times New Roman" pitchFamily="18" charset="0"/>
                <a:cs typeface="Times New Roman" pitchFamily="18" charset="0"/>
              </a:rPr>
              <a:t>dizziness and </a:t>
            </a:r>
            <a:r>
              <a:rPr lang="en-US" sz="2400" dirty="0">
                <a:latin typeface="Times New Roman" pitchFamily="18" charset="0"/>
                <a:cs typeface="Times New Roman" pitchFamily="18" charset="0"/>
              </a:rPr>
              <a:t>excitement  due to damage </a:t>
            </a:r>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central  nervous  </a:t>
            </a:r>
            <a:r>
              <a:rPr lang="en-US" sz="2400" dirty="0" smtClean="0">
                <a:latin typeface="Times New Roman" pitchFamily="18" charset="0"/>
                <a:cs typeface="Times New Roman" pitchFamily="18" charset="0"/>
              </a:rPr>
              <a:t>system.</a:t>
            </a:r>
          </a:p>
          <a:p>
            <a:pPr algn="just"/>
            <a:r>
              <a:rPr lang="en-US" sz="2400" dirty="0" smtClean="0">
                <a:latin typeface="Times New Roman" pitchFamily="18" charset="0"/>
                <a:cs typeface="Times New Roman" pitchFamily="18" charset="0"/>
              </a:rPr>
              <a:t>General  </a:t>
            </a:r>
            <a:r>
              <a:rPr lang="en-US" sz="2400" dirty="0">
                <a:latin typeface="Times New Roman" pitchFamily="18" charset="0"/>
                <a:cs typeface="Times New Roman" pitchFamily="18" charset="0"/>
              </a:rPr>
              <a:t>debility  is  one  of  the  numerous  effects  of  chronic  </a:t>
            </a:r>
            <a:r>
              <a:rPr lang="en-US" sz="2400" dirty="0" smtClean="0">
                <a:latin typeface="Times New Roman" pitchFamily="18" charset="0"/>
                <a:cs typeface="Times New Roman" pitchFamily="18" charset="0"/>
              </a:rPr>
              <a:t>H</a:t>
            </a:r>
            <a:r>
              <a:rPr lang="en-US" sz="2400" baseline="-25000"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S poisoning.</a:t>
            </a:r>
          </a:p>
          <a:p>
            <a:pPr algn="just">
              <a:buFont typeface="Wingdings" pitchFamily="2" charset="2"/>
              <a:buChar char="ü"/>
            </a:pPr>
            <a:r>
              <a:rPr lang="en-US" sz="2400" b="1" dirty="0">
                <a:latin typeface="Times New Roman" pitchFamily="18" charset="0"/>
                <a:cs typeface="Times New Roman" pitchFamily="18" charset="0"/>
              </a:rPr>
              <a:t>Sulfur dioxide, </a:t>
            </a:r>
            <a:r>
              <a:rPr lang="en-US" sz="2400" b="1" dirty="0" smtClean="0">
                <a:latin typeface="Times New Roman" pitchFamily="18" charset="0"/>
                <a:cs typeface="Times New Roman" pitchFamily="18" charset="0"/>
              </a:rPr>
              <a:t>SO</a:t>
            </a:r>
            <a:r>
              <a:rPr lang="en-US" sz="2400" b="1" baseline="-25000"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 dissolves </a:t>
            </a:r>
            <a:r>
              <a:rPr lang="en-US" sz="2400" dirty="0">
                <a:latin typeface="Times New Roman" pitchFamily="18" charset="0"/>
                <a:cs typeface="Times New Roman" pitchFamily="18" charset="0"/>
              </a:rPr>
              <a:t>in water, to produce sulfurous acid, </a:t>
            </a:r>
            <a:r>
              <a:rPr lang="en-US" sz="2400" dirty="0" smtClean="0">
                <a:latin typeface="Times New Roman" pitchFamily="18" charset="0"/>
                <a:cs typeface="Times New Roman" pitchFamily="18" charset="0"/>
              </a:rPr>
              <a:t>H</a:t>
            </a:r>
            <a:r>
              <a:rPr lang="en-US" sz="2400" baseline="-25000"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SO</a:t>
            </a:r>
            <a:r>
              <a:rPr lang="en-US" sz="2400" baseline="-25000" dirty="0" smtClean="0">
                <a:latin typeface="Times New Roman" pitchFamily="18" charset="0"/>
                <a:cs typeface="Times New Roman" pitchFamily="18" charset="0"/>
              </a:rPr>
              <a:t>3</a:t>
            </a:r>
            <a:r>
              <a:rPr lang="en-US" sz="2400" dirty="0">
                <a:latin typeface="Times New Roman" pitchFamily="18" charset="0"/>
                <a:cs typeface="Times New Roman" pitchFamily="18" charset="0"/>
              </a:rPr>
              <a:t>; hydrogen sulfite ion, </a:t>
            </a:r>
            <a:r>
              <a:rPr lang="en-US" sz="2400" dirty="0" smtClean="0">
                <a:latin typeface="Times New Roman" pitchFamily="18" charset="0"/>
                <a:cs typeface="Times New Roman" pitchFamily="18" charset="0"/>
              </a:rPr>
              <a:t>HSO</a:t>
            </a:r>
            <a:r>
              <a:rPr lang="en-US" sz="2400" baseline="-25000" dirty="0" smtClean="0">
                <a:latin typeface="Times New Roman" pitchFamily="18" charset="0"/>
                <a:cs typeface="Times New Roman" pitchFamily="18" charset="0"/>
              </a:rPr>
              <a:t>3</a:t>
            </a:r>
            <a:r>
              <a:rPr lang="en-US" sz="2400" baseline="30000" dirty="0" smtClean="0">
                <a:latin typeface="Times New Roman" pitchFamily="18" charset="0"/>
                <a:cs typeface="Times New Roman" pitchFamily="18" charset="0"/>
              </a:rPr>
              <a:t>−</a:t>
            </a:r>
            <a:r>
              <a:rPr lang="en-US" sz="2400" dirty="0">
                <a:latin typeface="Times New Roman" pitchFamily="18" charset="0"/>
                <a:cs typeface="Times New Roman" pitchFamily="18" charset="0"/>
              </a:rPr>
              <a:t>;</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and sulfite ion, </a:t>
            </a:r>
            <a:r>
              <a:rPr lang="en-US" sz="2400" dirty="0" smtClean="0">
                <a:latin typeface="Times New Roman" pitchFamily="18" charset="0"/>
                <a:cs typeface="Times New Roman" pitchFamily="18" charset="0"/>
              </a:rPr>
              <a:t>SO</a:t>
            </a:r>
            <a:r>
              <a:rPr lang="en-US" sz="2400" baseline="-25000" dirty="0" smtClean="0">
                <a:latin typeface="Times New Roman" pitchFamily="18" charset="0"/>
                <a:cs typeface="Times New Roman" pitchFamily="18" charset="0"/>
              </a:rPr>
              <a:t>3</a:t>
            </a:r>
            <a:r>
              <a:rPr lang="en-US" sz="2400" baseline="30000"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Because  of its water solubility, </a:t>
            </a:r>
            <a:r>
              <a:rPr lang="en-US" sz="2400" dirty="0" smtClean="0">
                <a:latin typeface="Times New Roman" pitchFamily="18" charset="0"/>
                <a:cs typeface="Times New Roman" pitchFamily="18" charset="0"/>
              </a:rPr>
              <a:t>it is </a:t>
            </a:r>
            <a:r>
              <a:rPr lang="en-US" sz="2400" dirty="0">
                <a:latin typeface="Times New Roman" pitchFamily="18" charset="0"/>
                <a:cs typeface="Times New Roman" pitchFamily="18" charset="0"/>
              </a:rPr>
              <a:t>largely removed in </a:t>
            </a:r>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upper respiratory tract. </a:t>
            </a:r>
            <a:endParaRPr lang="en-US" sz="24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372181975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457200"/>
          </a:xfrm>
        </p:spPr>
        <p:txBody>
          <a:bodyPr>
            <a:noAutofit/>
          </a:bodyPr>
          <a:lstStyle/>
          <a:p>
            <a:r>
              <a:rPr lang="en-US" sz="2800" b="1" dirty="0" err="1">
                <a:solidFill>
                  <a:srgbClr val="FF0000"/>
                </a:solidFill>
                <a:latin typeface="Segoe Print" pitchFamily="2" charset="0"/>
              </a:rPr>
              <a:t>Cont</a:t>
            </a:r>
            <a:r>
              <a:rPr lang="en-US" sz="2800" b="1" dirty="0">
                <a:solidFill>
                  <a:srgbClr val="FF0000"/>
                </a:solidFill>
                <a:latin typeface="Segoe Print" pitchFamily="2" charset="0"/>
              </a:rPr>
              <a:t>…</a:t>
            </a:r>
            <a:endParaRPr lang="en-US" sz="2800" dirty="0"/>
          </a:p>
        </p:txBody>
      </p:sp>
      <p:sp>
        <p:nvSpPr>
          <p:cNvPr id="4" name="Date Placeholder 3"/>
          <p:cNvSpPr>
            <a:spLocks noGrp="1"/>
          </p:cNvSpPr>
          <p:nvPr>
            <p:ph type="dt" sz="half" idx="10"/>
          </p:nvPr>
        </p:nvSpPr>
        <p:spPr/>
        <p:txBody>
          <a:bodyPr/>
          <a:lstStyle/>
          <a:p>
            <a:fld id="{6A375919-6957-4278-AB2D-6A3D32F32E02}" type="datetime1">
              <a:rPr lang="en-US" smtClean="0"/>
              <a:t>29-Jun-19</a:t>
            </a:fld>
            <a:endParaRPr lang="en-US"/>
          </a:p>
        </p:txBody>
      </p:sp>
      <p:sp>
        <p:nvSpPr>
          <p:cNvPr id="5" name="Footer Placeholder 4"/>
          <p:cNvSpPr>
            <a:spLocks noGrp="1"/>
          </p:cNvSpPr>
          <p:nvPr>
            <p:ph type="ftr" sz="quarter" idx="11"/>
          </p:nvPr>
        </p:nvSpPr>
        <p:spPr/>
        <p:txBody>
          <a:bodyPr/>
          <a:lstStyle/>
          <a:p>
            <a:r>
              <a:rPr lang="en-US" smtClean="0"/>
              <a:t>Envt Ch 4-6</a:t>
            </a:r>
            <a:endParaRPr lang="en-US"/>
          </a:p>
        </p:txBody>
      </p:sp>
      <p:sp>
        <p:nvSpPr>
          <p:cNvPr id="6" name="Slide Number Placeholder 5"/>
          <p:cNvSpPr>
            <a:spLocks noGrp="1"/>
          </p:cNvSpPr>
          <p:nvPr>
            <p:ph type="sldNum" sz="quarter" idx="12"/>
          </p:nvPr>
        </p:nvSpPr>
        <p:spPr/>
        <p:txBody>
          <a:bodyPr/>
          <a:lstStyle/>
          <a:p>
            <a:fld id="{09CA2E6E-5AFB-46F8-A351-B3A68AE108F1}" type="slidenum">
              <a:rPr lang="en-US" smtClean="0"/>
              <a:t>55</a:t>
            </a:fld>
            <a:endParaRPr lang="en-US"/>
          </a:p>
        </p:txBody>
      </p:sp>
      <p:sp>
        <p:nvSpPr>
          <p:cNvPr id="3" name="Content Placeholder 2"/>
          <p:cNvSpPr>
            <a:spLocks noGrp="1"/>
          </p:cNvSpPr>
          <p:nvPr>
            <p:ph sz="quarter" idx="1"/>
          </p:nvPr>
        </p:nvSpPr>
        <p:spPr>
          <a:xfrm>
            <a:off x="152400" y="609600"/>
            <a:ext cx="8839200" cy="6096000"/>
          </a:xfrm>
        </p:spPr>
        <p:txBody>
          <a:bodyPr>
            <a:normAutofit/>
          </a:bodyPr>
          <a:lstStyle/>
          <a:p>
            <a:pPr algn="just">
              <a:lnSpc>
                <a:spcPct val="150000"/>
              </a:lnSpc>
            </a:pPr>
            <a:r>
              <a:rPr lang="en-US" sz="2400" dirty="0">
                <a:latin typeface="Times New Roman" pitchFamily="18" charset="0"/>
                <a:cs typeface="Times New Roman" pitchFamily="18" charset="0"/>
              </a:rPr>
              <a:t>It is an irritant to the eyes, skin, mucous membranes, and respiratory tract. </a:t>
            </a:r>
          </a:p>
          <a:p>
            <a:pPr algn="just">
              <a:lnSpc>
                <a:spcPct val="150000"/>
              </a:lnSpc>
            </a:pPr>
            <a:r>
              <a:rPr lang="en-US" sz="2400" dirty="0">
                <a:latin typeface="Times New Roman" pitchFamily="18" charset="0"/>
                <a:cs typeface="Times New Roman" pitchFamily="18" charset="0"/>
              </a:rPr>
              <a:t>Some individuals are hypersensitive to sodium sulfite (Na</a:t>
            </a:r>
            <a:r>
              <a:rPr lang="en-US" sz="2400" baseline="-25000" dirty="0">
                <a:latin typeface="Times New Roman" pitchFamily="18" charset="0"/>
                <a:cs typeface="Times New Roman" pitchFamily="18" charset="0"/>
              </a:rPr>
              <a:t>2</a:t>
            </a:r>
            <a:r>
              <a:rPr lang="en-US" sz="2400" dirty="0">
                <a:latin typeface="Times New Roman" pitchFamily="18" charset="0"/>
                <a:cs typeface="Times New Roman" pitchFamily="18" charset="0"/>
              </a:rPr>
              <a:t>SO</a:t>
            </a:r>
            <a:r>
              <a:rPr lang="en-US" sz="2400" baseline="-25000" dirty="0">
                <a:latin typeface="Times New Roman" pitchFamily="18" charset="0"/>
                <a:cs typeface="Times New Roman" pitchFamily="18" charset="0"/>
              </a:rPr>
              <a:t>3</a:t>
            </a:r>
            <a:r>
              <a:rPr lang="en-US" sz="2400" dirty="0">
                <a:latin typeface="Times New Roman" pitchFamily="18" charset="0"/>
                <a:cs typeface="Times New Roman" pitchFamily="18" charset="0"/>
              </a:rPr>
              <a:t>), which has been used as  a chemical  food  preservative.</a:t>
            </a:r>
          </a:p>
          <a:p>
            <a:pPr algn="just">
              <a:lnSpc>
                <a:spcPct val="150000"/>
              </a:lnSpc>
              <a:buFont typeface="Wingdings" pitchFamily="2" charset="2"/>
              <a:buChar char="ü"/>
            </a:pPr>
            <a:r>
              <a:rPr lang="en-US" sz="2400" b="1" dirty="0" smtClean="0">
                <a:latin typeface="Times New Roman" pitchFamily="18" charset="0"/>
                <a:cs typeface="Times New Roman" pitchFamily="18" charset="0"/>
              </a:rPr>
              <a:t>sulfuric  </a:t>
            </a:r>
            <a:r>
              <a:rPr lang="en-US" sz="2400" b="1" dirty="0">
                <a:latin typeface="Times New Roman" pitchFamily="18" charset="0"/>
                <a:cs typeface="Times New Roman" pitchFamily="18" charset="0"/>
              </a:rPr>
              <a:t>acid  (</a:t>
            </a:r>
            <a:r>
              <a:rPr lang="en-US" sz="2400" b="1" dirty="0" smtClean="0">
                <a:latin typeface="Times New Roman" pitchFamily="18" charset="0"/>
                <a:cs typeface="Times New Roman" pitchFamily="18" charset="0"/>
              </a:rPr>
              <a:t>H</a:t>
            </a:r>
            <a:r>
              <a:rPr lang="en-US" sz="2400" b="1" baseline="-25000" dirty="0" smtClean="0">
                <a:latin typeface="Times New Roman" pitchFamily="18" charset="0"/>
                <a:cs typeface="Times New Roman" pitchFamily="18" charset="0"/>
              </a:rPr>
              <a:t>2</a:t>
            </a:r>
            <a:r>
              <a:rPr lang="en-US" sz="2400" b="1" dirty="0" smtClean="0">
                <a:latin typeface="Times New Roman" pitchFamily="18" charset="0"/>
                <a:cs typeface="Times New Roman" pitchFamily="18" charset="0"/>
              </a:rPr>
              <a:t>SO</a:t>
            </a:r>
            <a:r>
              <a:rPr lang="en-US" sz="2400" b="1" baseline="-25000" dirty="0" smtClean="0">
                <a:latin typeface="Times New Roman" pitchFamily="18" charset="0"/>
                <a:cs typeface="Times New Roman" pitchFamily="18" charset="0"/>
              </a:rPr>
              <a:t>4</a:t>
            </a:r>
            <a:r>
              <a:rPr lang="en-US" sz="2400" b="1"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is  a  severely  corrosive </a:t>
            </a:r>
            <a:r>
              <a:rPr lang="en-US" sz="2400" dirty="0" smtClean="0">
                <a:latin typeface="Times New Roman" pitchFamily="18" charset="0"/>
                <a:cs typeface="Times New Roman" pitchFamily="18" charset="0"/>
              </a:rPr>
              <a:t>poison </a:t>
            </a:r>
            <a:r>
              <a:rPr lang="en-US" sz="2400" dirty="0">
                <a:latin typeface="Times New Roman" pitchFamily="18" charset="0"/>
                <a:cs typeface="Times New Roman" pitchFamily="18" charset="0"/>
              </a:rPr>
              <a:t>and dehydrating  agent in the concentrated liquid </a:t>
            </a:r>
            <a:r>
              <a:rPr lang="en-US" sz="2400" dirty="0" smtClean="0">
                <a:latin typeface="Times New Roman" pitchFamily="18" charset="0"/>
                <a:cs typeface="Times New Roman" pitchFamily="18" charset="0"/>
              </a:rPr>
              <a:t>form</a:t>
            </a:r>
          </a:p>
          <a:p>
            <a:pPr algn="just">
              <a:lnSpc>
                <a:spcPct val="150000"/>
              </a:lnSpc>
            </a:pPr>
            <a:r>
              <a:rPr lang="en-US" sz="2400" dirty="0">
                <a:latin typeface="Times New Roman" pitchFamily="18" charset="0"/>
                <a:cs typeface="Times New Roman" pitchFamily="18" charset="0"/>
              </a:rPr>
              <a:t>I</a:t>
            </a:r>
            <a:r>
              <a:rPr lang="en-US" sz="2400" dirty="0" smtClean="0">
                <a:latin typeface="Times New Roman" pitchFamily="18" charset="0"/>
                <a:cs typeface="Times New Roman" pitchFamily="18" charset="0"/>
              </a:rPr>
              <a:t>t </a:t>
            </a:r>
            <a:r>
              <a:rPr lang="en-US" sz="2400" dirty="0">
                <a:latin typeface="Times New Roman" pitchFamily="18" charset="0"/>
                <a:cs typeface="Times New Roman" pitchFamily="18" charset="0"/>
              </a:rPr>
              <a:t>readily penetrates skin to reach </a:t>
            </a:r>
            <a:r>
              <a:rPr lang="en-US" sz="2400" dirty="0" smtClean="0">
                <a:latin typeface="Times New Roman" pitchFamily="18" charset="0"/>
                <a:cs typeface="Times New Roman" pitchFamily="18" charset="0"/>
              </a:rPr>
              <a:t>subcutaneous </a:t>
            </a:r>
            <a:r>
              <a:rPr lang="en-US" sz="2400" dirty="0">
                <a:latin typeface="Times New Roman" pitchFamily="18" charset="0"/>
                <a:cs typeface="Times New Roman" pitchFamily="18" charset="0"/>
              </a:rPr>
              <a:t>tissue causing tissue necrosis with effects resembling those of severe thermal burns. </a:t>
            </a:r>
          </a:p>
          <a:p>
            <a:pPr algn="just">
              <a:lnSpc>
                <a:spcPct val="150000"/>
              </a:lnSpc>
            </a:pPr>
            <a:r>
              <a:rPr lang="en-US" sz="2400" dirty="0">
                <a:latin typeface="Times New Roman" pitchFamily="18" charset="0"/>
                <a:cs typeface="Times New Roman" pitchFamily="18" charset="0"/>
              </a:rPr>
              <a:t>Sulfuric acid fumes and mists irritate eye and respiratory tract tissue, and industrial exposure has </a:t>
            </a:r>
            <a:r>
              <a:rPr lang="en-US" sz="2400" dirty="0" smtClean="0">
                <a:latin typeface="Times New Roman" pitchFamily="18" charset="0"/>
                <a:cs typeface="Times New Roman" pitchFamily="18" charset="0"/>
              </a:rPr>
              <a:t>even </a:t>
            </a:r>
            <a:r>
              <a:rPr lang="en-US" sz="2400" dirty="0">
                <a:latin typeface="Times New Roman" pitchFamily="18" charset="0"/>
                <a:cs typeface="Times New Roman" pitchFamily="18" charset="0"/>
              </a:rPr>
              <a:t>caused tooth erosion in workers</a:t>
            </a:r>
            <a:r>
              <a:rPr lang="en-US" sz="2400" dirty="0" smtClean="0">
                <a:latin typeface="Times New Roman" pitchFamily="18" charset="0"/>
                <a:cs typeface="Times New Roman" pitchFamily="18" charset="0"/>
              </a:rPr>
              <a:t>.</a:t>
            </a:r>
          </a:p>
        </p:txBody>
      </p:sp>
    </p:spTree>
    <p:extLst>
      <p:ext uri="{BB962C8B-B14F-4D97-AF65-F5344CB8AC3E}">
        <p14:creationId xmlns:p14="http://schemas.microsoft.com/office/powerpoint/2010/main" val="248659834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533400"/>
          </a:xfrm>
        </p:spPr>
        <p:txBody>
          <a:bodyPr>
            <a:noAutofit/>
          </a:bodyPr>
          <a:lstStyle/>
          <a:p>
            <a:r>
              <a:rPr lang="en-US" sz="2800" b="1" dirty="0" smtClean="0">
                <a:solidFill>
                  <a:srgbClr val="FF0000"/>
                </a:solidFill>
                <a:latin typeface="Segoe Print" pitchFamily="2" charset="0"/>
              </a:rPr>
              <a:t>5.2.2. Toxicology of Organic Compounds</a:t>
            </a:r>
            <a:endParaRPr lang="en-US" sz="2800" b="1" dirty="0">
              <a:solidFill>
                <a:srgbClr val="FF0000"/>
              </a:solidFill>
              <a:latin typeface="Segoe Print" pitchFamily="2" charset="0"/>
            </a:endParaRPr>
          </a:p>
        </p:txBody>
      </p:sp>
      <p:sp>
        <p:nvSpPr>
          <p:cNvPr id="4" name="Date Placeholder 3"/>
          <p:cNvSpPr>
            <a:spLocks noGrp="1"/>
          </p:cNvSpPr>
          <p:nvPr>
            <p:ph type="dt" sz="half" idx="10"/>
          </p:nvPr>
        </p:nvSpPr>
        <p:spPr/>
        <p:txBody>
          <a:bodyPr/>
          <a:lstStyle/>
          <a:p>
            <a:fld id="{6A375919-6957-4278-AB2D-6A3D32F32E02}" type="datetime1">
              <a:rPr lang="en-US" smtClean="0"/>
              <a:t>29-Jun-19</a:t>
            </a:fld>
            <a:endParaRPr lang="en-US"/>
          </a:p>
        </p:txBody>
      </p:sp>
      <p:sp>
        <p:nvSpPr>
          <p:cNvPr id="5" name="Footer Placeholder 4"/>
          <p:cNvSpPr>
            <a:spLocks noGrp="1"/>
          </p:cNvSpPr>
          <p:nvPr>
            <p:ph type="ftr" sz="quarter" idx="11"/>
          </p:nvPr>
        </p:nvSpPr>
        <p:spPr/>
        <p:txBody>
          <a:bodyPr/>
          <a:lstStyle/>
          <a:p>
            <a:r>
              <a:rPr lang="en-US" smtClean="0"/>
              <a:t>Envt Ch 4-6</a:t>
            </a:r>
            <a:endParaRPr lang="en-US"/>
          </a:p>
        </p:txBody>
      </p:sp>
      <p:sp>
        <p:nvSpPr>
          <p:cNvPr id="6" name="Slide Number Placeholder 5"/>
          <p:cNvSpPr>
            <a:spLocks noGrp="1"/>
          </p:cNvSpPr>
          <p:nvPr>
            <p:ph type="sldNum" sz="quarter" idx="12"/>
          </p:nvPr>
        </p:nvSpPr>
        <p:spPr/>
        <p:txBody>
          <a:bodyPr/>
          <a:lstStyle/>
          <a:p>
            <a:fld id="{09CA2E6E-5AFB-46F8-A351-B3A68AE108F1}" type="slidenum">
              <a:rPr lang="en-US" smtClean="0"/>
              <a:t>56</a:t>
            </a:fld>
            <a:endParaRPr lang="en-US"/>
          </a:p>
        </p:txBody>
      </p:sp>
      <p:sp>
        <p:nvSpPr>
          <p:cNvPr id="3" name="Content Placeholder 2"/>
          <p:cNvSpPr>
            <a:spLocks noGrp="1"/>
          </p:cNvSpPr>
          <p:nvPr>
            <p:ph sz="quarter" idx="1"/>
          </p:nvPr>
        </p:nvSpPr>
        <p:spPr>
          <a:xfrm>
            <a:off x="152400" y="457200"/>
            <a:ext cx="8763000" cy="6248400"/>
          </a:xfrm>
        </p:spPr>
        <p:txBody>
          <a:bodyPr>
            <a:normAutofit lnSpcReduction="10000"/>
          </a:bodyPr>
          <a:lstStyle/>
          <a:p>
            <a:pPr algn="just">
              <a:lnSpc>
                <a:spcPct val="150000"/>
              </a:lnSpc>
              <a:buFont typeface="Wingdings" pitchFamily="2" charset="2"/>
              <a:buChar char="Ø"/>
            </a:pPr>
            <a:r>
              <a:rPr lang="en-US" sz="2400" b="1" dirty="0">
                <a:solidFill>
                  <a:srgbClr val="00B0F0"/>
                </a:solidFill>
                <a:latin typeface="Times New Roman" pitchFamily="18" charset="0"/>
                <a:cs typeface="Times New Roman" pitchFamily="18" charset="0"/>
              </a:rPr>
              <a:t>Alkane </a:t>
            </a:r>
            <a:r>
              <a:rPr lang="en-US" sz="2400" b="1" dirty="0" smtClean="0">
                <a:solidFill>
                  <a:srgbClr val="00B0F0"/>
                </a:solidFill>
                <a:latin typeface="Times New Roman" pitchFamily="18" charset="0"/>
                <a:cs typeface="Times New Roman" pitchFamily="18" charset="0"/>
              </a:rPr>
              <a:t>Hydrocarbons:</a:t>
            </a:r>
            <a:r>
              <a:rPr lang="en-US" sz="2400" dirty="0" smtClean="0">
                <a:latin typeface="Times New Roman" pitchFamily="18" charset="0"/>
                <a:cs typeface="Times New Roman" pitchFamily="18" charset="0"/>
              </a:rPr>
              <a:t> Gaseous </a:t>
            </a:r>
            <a:r>
              <a:rPr lang="en-US" sz="2400" dirty="0">
                <a:latin typeface="Times New Roman" pitchFamily="18" charset="0"/>
                <a:cs typeface="Times New Roman" pitchFamily="18" charset="0"/>
              </a:rPr>
              <a:t>methane, ethane, propane,  n-butane, and </a:t>
            </a:r>
            <a:r>
              <a:rPr lang="en-US" sz="2400" dirty="0" err="1">
                <a:latin typeface="Times New Roman" pitchFamily="18" charset="0"/>
                <a:cs typeface="Times New Roman" pitchFamily="18" charset="0"/>
              </a:rPr>
              <a:t>isobutane</a:t>
            </a:r>
            <a:r>
              <a:rPr lang="en-US" sz="2400" dirty="0">
                <a:latin typeface="Times New Roman" pitchFamily="18" charset="0"/>
                <a:cs typeface="Times New Roman" pitchFamily="18" charset="0"/>
              </a:rPr>
              <a:t> (both </a:t>
            </a:r>
            <a:r>
              <a:rPr lang="en-US" sz="2400" dirty="0" smtClean="0">
                <a:latin typeface="Times New Roman" pitchFamily="18" charset="0"/>
                <a:cs typeface="Times New Roman" pitchFamily="18" charset="0"/>
              </a:rPr>
              <a:t>C</a:t>
            </a:r>
            <a:r>
              <a:rPr lang="en-US" sz="2400" baseline="-25000" dirty="0" smtClean="0">
                <a:latin typeface="Times New Roman" pitchFamily="18" charset="0"/>
                <a:cs typeface="Times New Roman" pitchFamily="18" charset="0"/>
              </a:rPr>
              <a:t>4</a:t>
            </a:r>
            <a:r>
              <a:rPr lang="en-US" sz="2400" dirty="0" smtClean="0">
                <a:latin typeface="Times New Roman" pitchFamily="18" charset="0"/>
                <a:cs typeface="Times New Roman" pitchFamily="18" charset="0"/>
              </a:rPr>
              <a:t>H</a:t>
            </a:r>
            <a:r>
              <a:rPr lang="en-US" sz="2400" baseline="-25000" dirty="0" smtClean="0">
                <a:latin typeface="Times New Roman" pitchFamily="18" charset="0"/>
                <a:cs typeface="Times New Roman" pitchFamily="18" charset="0"/>
              </a:rPr>
              <a:t>10</a:t>
            </a:r>
            <a:r>
              <a:rPr lang="en-US" sz="2400" dirty="0">
                <a:latin typeface="Times New Roman" pitchFamily="18" charset="0"/>
                <a:cs typeface="Times New Roman" pitchFamily="18" charset="0"/>
              </a:rPr>
              <a:t>) are regarded as  simple </a:t>
            </a:r>
            <a:r>
              <a:rPr lang="en-US" sz="2400" dirty="0" err="1" smtClean="0">
                <a:latin typeface="Times New Roman" pitchFamily="18" charset="0"/>
                <a:cs typeface="Times New Roman" pitchFamily="18" charset="0"/>
              </a:rPr>
              <a:t>asphyxiants</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that  form  mixtures  with  air  containing  insufficient  oxygen  to  support  respiration. </a:t>
            </a:r>
          </a:p>
          <a:p>
            <a:pPr algn="just">
              <a:lnSpc>
                <a:spcPct val="150000"/>
              </a:lnSpc>
            </a:pPr>
            <a:r>
              <a:rPr lang="en-US" sz="2400" dirty="0">
                <a:latin typeface="Times New Roman" pitchFamily="18" charset="0"/>
                <a:cs typeface="Times New Roman" pitchFamily="18" charset="0"/>
              </a:rPr>
              <a:t>The  most  common  toxicological  occupational  problem  associated  with  the  use  of  hydrocarbon </a:t>
            </a:r>
            <a:r>
              <a:rPr lang="en-US" sz="2400" dirty="0" smtClean="0">
                <a:latin typeface="Times New Roman" pitchFamily="18" charset="0"/>
                <a:cs typeface="Times New Roman" pitchFamily="18" charset="0"/>
              </a:rPr>
              <a:t>liquids </a:t>
            </a:r>
            <a:r>
              <a:rPr lang="en-US" sz="2400" dirty="0">
                <a:latin typeface="Times New Roman" pitchFamily="18" charset="0"/>
                <a:cs typeface="Times New Roman" pitchFamily="18" charset="0"/>
              </a:rPr>
              <a:t>in the  workplace  is dermatitis, caused by  dissolution of the fat portions  of the skin and </a:t>
            </a:r>
            <a:r>
              <a:rPr lang="en-US" sz="2400" dirty="0" smtClean="0">
                <a:latin typeface="Times New Roman" pitchFamily="18" charset="0"/>
                <a:cs typeface="Times New Roman" pitchFamily="18" charset="0"/>
              </a:rPr>
              <a:t>characterized </a:t>
            </a:r>
            <a:r>
              <a:rPr lang="en-US" sz="2400" dirty="0">
                <a:latin typeface="Times New Roman" pitchFamily="18" charset="0"/>
                <a:cs typeface="Times New Roman" pitchFamily="18" charset="0"/>
              </a:rPr>
              <a:t>by inflamed, dry, scaly skin. </a:t>
            </a:r>
            <a:endParaRPr lang="en-US" sz="2400" dirty="0" smtClean="0">
              <a:latin typeface="Times New Roman" pitchFamily="18" charset="0"/>
              <a:cs typeface="Times New Roman" pitchFamily="18" charset="0"/>
            </a:endParaRPr>
          </a:p>
          <a:p>
            <a:pPr algn="just">
              <a:lnSpc>
                <a:spcPct val="150000"/>
              </a:lnSpc>
            </a:pPr>
            <a:r>
              <a:rPr lang="en-US" sz="2400" dirty="0" smtClean="0">
                <a:latin typeface="Times New Roman" pitchFamily="18" charset="0"/>
                <a:cs typeface="Times New Roman" pitchFamily="18" charset="0"/>
              </a:rPr>
              <a:t>Inhalation </a:t>
            </a:r>
            <a:r>
              <a:rPr lang="en-US" sz="2400" dirty="0">
                <a:latin typeface="Times New Roman" pitchFamily="18" charset="0"/>
                <a:cs typeface="Times New Roman" pitchFamily="18" charset="0"/>
              </a:rPr>
              <a:t>of volatile liquid 5–8 carbon  n-alkanes and </a:t>
            </a:r>
            <a:r>
              <a:rPr lang="en-US" sz="2400" dirty="0" smtClean="0">
                <a:latin typeface="Times New Roman" pitchFamily="18" charset="0"/>
                <a:cs typeface="Times New Roman" pitchFamily="18" charset="0"/>
              </a:rPr>
              <a:t>branched-chain  </a:t>
            </a:r>
            <a:r>
              <a:rPr lang="en-US" sz="2400" dirty="0">
                <a:latin typeface="Times New Roman" pitchFamily="18" charset="0"/>
                <a:cs typeface="Times New Roman" pitchFamily="18" charset="0"/>
              </a:rPr>
              <a:t>alkanes  may  cause  central  nervous  system  depression  manifested  by  dizziness </a:t>
            </a:r>
            <a:r>
              <a:rPr lang="en-US" sz="2400" dirty="0" smtClean="0">
                <a:latin typeface="Times New Roman" pitchFamily="18" charset="0"/>
                <a:cs typeface="Times New Roman" pitchFamily="18" charset="0"/>
              </a:rPr>
              <a:t>and </a:t>
            </a:r>
            <a:r>
              <a:rPr lang="en-US" sz="2400" dirty="0">
                <a:latin typeface="Times New Roman" pitchFamily="18" charset="0"/>
                <a:cs typeface="Times New Roman" pitchFamily="18" charset="0"/>
              </a:rPr>
              <a:t>loss of coordination. </a:t>
            </a:r>
            <a:endParaRPr lang="en-US" sz="24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115289528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772400" cy="457200"/>
          </a:xfrm>
        </p:spPr>
        <p:txBody>
          <a:bodyPr>
            <a:noAutofit/>
          </a:bodyPr>
          <a:lstStyle/>
          <a:p>
            <a:r>
              <a:rPr lang="en-US" sz="2800" b="1" dirty="0" err="1">
                <a:solidFill>
                  <a:srgbClr val="FF0000"/>
                </a:solidFill>
                <a:latin typeface="Segoe Print" pitchFamily="2" charset="0"/>
              </a:rPr>
              <a:t>Cont</a:t>
            </a:r>
            <a:r>
              <a:rPr lang="en-US" sz="2800" b="1" dirty="0">
                <a:solidFill>
                  <a:srgbClr val="FF0000"/>
                </a:solidFill>
                <a:latin typeface="Segoe Print" pitchFamily="2" charset="0"/>
              </a:rPr>
              <a:t>…</a:t>
            </a:r>
            <a:endParaRPr lang="en-US" sz="2800" dirty="0"/>
          </a:p>
        </p:txBody>
      </p:sp>
      <p:sp>
        <p:nvSpPr>
          <p:cNvPr id="3" name="Date Placeholder 2"/>
          <p:cNvSpPr>
            <a:spLocks noGrp="1"/>
          </p:cNvSpPr>
          <p:nvPr>
            <p:ph type="dt" sz="half" idx="10"/>
          </p:nvPr>
        </p:nvSpPr>
        <p:spPr/>
        <p:txBody>
          <a:bodyPr/>
          <a:lstStyle/>
          <a:p>
            <a:fld id="{6A375919-6957-4278-AB2D-6A3D32F32E02}" type="datetime1">
              <a:rPr lang="en-US" smtClean="0"/>
              <a:t>29-Jun-19</a:t>
            </a:fld>
            <a:endParaRPr lang="en-US"/>
          </a:p>
        </p:txBody>
      </p:sp>
      <p:sp>
        <p:nvSpPr>
          <p:cNvPr id="4" name="Footer Placeholder 3"/>
          <p:cNvSpPr>
            <a:spLocks noGrp="1"/>
          </p:cNvSpPr>
          <p:nvPr>
            <p:ph type="ftr" sz="quarter" idx="11"/>
          </p:nvPr>
        </p:nvSpPr>
        <p:spPr/>
        <p:txBody>
          <a:bodyPr/>
          <a:lstStyle/>
          <a:p>
            <a:r>
              <a:rPr lang="en-US" smtClean="0"/>
              <a:t>Envt Ch 4-6</a:t>
            </a:r>
            <a:endParaRPr lang="en-US"/>
          </a:p>
        </p:txBody>
      </p:sp>
      <p:sp>
        <p:nvSpPr>
          <p:cNvPr id="5" name="Slide Number Placeholder 4"/>
          <p:cNvSpPr>
            <a:spLocks noGrp="1"/>
          </p:cNvSpPr>
          <p:nvPr>
            <p:ph type="sldNum" sz="quarter" idx="12"/>
          </p:nvPr>
        </p:nvSpPr>
        <p:spPr/>
        <p:txBody>
          <a:bodyPr/>
          <a:lstStyle/>
          <a:p>
            <a:fld id="{09CA2E6E-5AFB-46F8-A351-B3A68AE108F1}" type="slidenum">
              <a:rPr lang="en-US" smtClean="0"/>
              <a:t>57</a:t>
            </a:fld>
            <a:endParaRPr lang="en-US"/>
          </a:p>
        </p:txBody>
      </p:sp>
      <p:sp>
        <p:nvSpPr>
          <p:cNvPr id="6" name="Content Placeholder 5"/>
          <p:cNvSpPr>
            <a:spLocks noGrp="1"/>
          </p:cNvSpPr>
          <p:nvPr>
            <p:ph sz="quarter" idx="1"/>
          </p:nvPr>
        </p:nvSpPr>
        <p:spPr>
          <a:xfrm>
            <a:off x="228600" y="609600"/>
            <a:ext cx="8686800" cy="6019800"/>
          </a:xfrm>
        </p:spPr>
        <p:txBody>
          <a:bodyPr>
            <a:normAutofit lnSpcReduction="10000"/>
          </a:bodyPr>
          <a:lstStyle/>
          <a:p>
            <a:pPr algn="just">
              <a:lnSpc>
                <a:spcPct val="150000"/>
              </a:lnSpc>
            </a:pPr>
            <a:r>
              <a:rPr lang="en-US" sz="2400" dirty="0">
                <a:latin typeface="Times New Roman" pitchFamily="18" charset="0"/>
                <a:cs typeface="Times New Roman" pitchFamily="18" charset="0"/>
              </a:rPr>
              <a:t>Exposure to  n-hexane and cyclohexane results in loss of myelin (a fatty substance constituting a sheath around certain nerve fibers) and degeneration of axons (part of a nerve  cell  through  which  nerve  impulses  are  transferred  out  of  the  cell). </a:t>
            </a:r>
          </a:p>
          <a:p>
            <a:pPr algn="just">
              <a:lnSpc>
                <a:spcPct val="150000"/>
              </a:lnSpc>
            </a:pP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This  has  resulted  in multiple  disorders  of  the  nervous  system  (polyneuropathy)  including  muscle  weakness  and impaired sensory function of the hands and feet</a:t>
            </a:r>
            <a:r>
              <a:rPr lang="en-US" sz="2400" dirty="0" smtClean="0">
                <a:latin typeface="Times New Roman" pitchFamily="18" charset="0"/>
                <a:cs typeface="Times New Roman" pitchFamily="18" charset="0"/>
              </a:rPr>
              <a:t>.</a:t>
            </a:r>
          </a:p>
          <a:p>
            <a:pPr algn="just">
              <a:lnSpc>
                <a:spcPct val="150000"/>
              </a:lnSpc>
              <a:buFont typeface="Wingdings" pitchFamily="2" charset="2"/>
              <a:buChar char="Ø"/>
            </a:pPr>
            <a:r>
              <a:rPr lang="en-US" sz="2400" b="1" dirty="0">
                <a:solidFill>
                  <a:srgbClr val="00B0F0"/>
                </a:solidFill>
                <a:latin typeface="Times New Roman" pitchFamily="18" charset="0"/>
                <a:cs typeface="Times New Roman" pitchFamily="18" charset="0"/>
              </a:rPr>
              <a:t>Alkene and Alkyne Hydrocarbons: </a:t>
            </a:r>
            <a:r>
              <a:rPr lang="en-US" sz="2400" dirty="0">
                <a:latin typeface="Times New Roman" pitchFamily="18" charset="0"/>
                <a:cs typeface="Times New Roman" pitchFamily="18" charset="0"/>
              </a:rPr>
              <a:t>Ethylene, a widely used colorless gas with a somewhat sweet odor, acts as a simple </a:t>
            </a:r>
            <a:r>
              <a:rPr lang="en-US" sz="2400" dirty="0" err="1">
                <a:latin typeface="Times New Roman" pitchFamily="18" charset="0"/>
                <a:cs typeface="Times New Roman" pitchFamily="18" charset="0"/>
              </a:rPr>
              <a:t>asphyxiant</a:t>
            </a:r>
            <a:r>
              <a:rPr lang="en-US" sz="2400" dirty="0">
                <a:latin typeface="Times New Roman" pitchFamily="18" charset="0"/>
                <a:cs typeface="Times New Roman" pitchFamily="18" charset="0"/>
              </a:rPr>
              <a:t> and  anesthetic  to  animals  and  is  phytotoxic  (toxic  to  plants).  </a:t>
            </a:r>
          </a:p>
          <a:p>
            <a:pPr algn="just">
              <a:lnSpc>
                <a:spcPct val="150000"/>
              </a:lnSpc>
            </a:pPr>
            <a:endParaRPr lang="en-US" sz="2400" dirty="0">
              <a:latin typeface="Times New Roman" pitchFamily="18" charset="0"/>
              <a:cs typeface="Times New Roman" pitchFamily="18" charset="0"/>
            </a:endParaRPr>
          </a:p>
          <a:p>
            <a:pPr algn="just">
              <a:lnSpc>
                <a:spcPct val="150000"/>
              </a:lnSpc>
            </a:pP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2428794105"/>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381000"/>
          </a:xfrm>
        </p:spPr>
        <p:txBody>
          <a:bodyPr>
            <a:noAutofit/>
          </a:bodyPr>
          <a:lstStyle/>
          <a:p>
            <a:r>
              <a:rPr lang="en-US" sz="2800" b="1" dirty="0" err="1">
                <a:solidFill>
                  <a:srgbClr val="FF0000"/>
                </a:solidFill>
                <a:latin typeface="Segoe Print" pitchFamily="2" charset="0"/>
              </a:rPr>
              <a:t>Cont</a:t>
            </a:r>
            <a:r>
              <a:rPr lang="en-US" sz="2800" b="1" dirty="0">
                <a:solidFill>
                  <a:srgbClr val="FF0000"/>
                </a:solidFill>
                <a:latin typeface="Segoe Print" pitchFamily="2" charset="0"/>
              </a:rPr>
              <a:t>…</a:t>
            </a:r>
            <a:endParaRPr lang="en-US" sz="2800" dirty="0"/>
          </a:p>
        </p:txBody>
      </p:sp>
      <p:sp>
        <p:nvSpPr>
          <p:cNvPr id="4" name="Date Placeholder 3"/>
          <p:cNvSpPr>
            <a:spLocks noGrp="1"/>
          </p:cNvSpPr>
          <p:nvPr>
            <p:ph type="dt" sz="half" idx="10"/>
          </p:nvPr>
        </p:nvSpPr>
        <p:spPr/>
        <p:txBody>
          <a:bodyPr/>
          <a:lstStyle/>
          <a:p>
            <a:fld id="{6A375919-6957-4278-AB2D-6A3D32F32E02}" type="datetime1">
              <a:rPr lang="en-US" smtClean="0"/>
              <a:t>29-Jun-19</a:t>
            </a:fld>
            <a:endParaRPr lang="en-US"/>
          </a:p>
        </p:txBody>
      </p:sp>
      <p:sp>
        <p:nvSpPr>
          <p:cNvPr id="5" name="Footer Placeholder 4"/>
          <p:cNvSpPr>
            <a:spLocks noGrp="1"/>
          </p:cNvSpPr>
          <p:nvPr>
            <p:ph type="ftr" sz="quarter" idx="11"/>
          </p:nvPr>
        </p:nvSpPr>
        <p:spPr/>
        <p:txBody>
          <a:bodyPr/>
          <a:lstStyle/>
          <a:p>
            <a:r>
              <a:rPr lang="en-US" smtClean="0"/>
              <a:t>Envt Ch 4-6</a:t>
            </a:r>
            <a:endParaRPr lang="en-US"/>
          </a:p>
        </p:txBody>
      </p:sp>
      <p:sp>
        <p:nvSpPr>
          <p:cNvPr id="6" name="Slide Number Placeholder 5"/>
          <p:cNvSpPr>
            <a:spLocks noGrp="1"/>
          </p:cNvSpPr>
          <p:nvPr>
            <p:ph type="sldNum" sz="quarter" idx="12"/>
          </p:nvPr>
        </p:nvSpPr>
        <p:spPr/>
        <p:txBody>
          <a:bodyPr/>
          <a:lstStyle/>
          <a:p>
            <a:fld id="{09CA2E6E-5AFB-46F8-A351-B3A68AE108F1}" type="slidenum">
              <a:rPr lang="en-US" smtClean="0"/>
              <a:t>58</a:t>
            </a:fld>
            <a:endParaRPr lang="en-US"/>
          </a:p>
        </p:txBody>
      </p:sp>
      <p:sp>
        <p:nvSpPr>
          <p:cNvPr id="3" name="Content Placeholder 2"/>
          <p:cNvSpPr>
            <a:spLocks noGrp="1"/>
          </p:cNvSpPr>
          <p:nvPr>
            <p:ph sz="quarter" idx="1"/>
          </p:nvPr>
        </p:nvSpPr>
        <p:spPr>
          <a:xfrm>
            <a:off x="228600" y="533400"/>
            <a:ext cx="8763000" cy="6172200"/>
          </a:xfrm>
        </p:spPr>
        <p:txBody>
          <a:bodyPr>
            <a:normAutofit lnSpcReduction="10000"/>
          </a:bodyPr>
          <a:lstStyle/>
          <a:p>
            <a:pPr algn="just">
              <a:lnSpc>
                <a:spcPct val="150000"/>
              </a:lnSpc>
            </a:pPr>
            <a:r>
              <a:rPr lang="en-US" sz="2400" dirty="0">
                <a:latin typeface="Times New Roman" pitchFamily="18" charset="0"/>
                <a:cs typeface="Times New Roman" pitchFamily="18" charset="0"/>
              </a:rPr>
              <a:t>The  toxicological  properties  of propylene  (C</a:t>
            </a:r>
            <a:r>
              <a:rPr lang="en-US" sz="2400" baseline="-25000" dirty="0">
                <a:latin typeface="Times New Roman" pitchFamily="18" charset="0"/>
                <a:cs typeface="Times New Roman" pitchFamily="18" charset="0"/>
              </a:rPr>
              <a:t>3</a:t>
            </a:r>
            <a:r>
              <a:rPr lang="en-US" sz="2400" dirty="0">
                <a:latin typeface="Times New Roman" pitchFamily="18" charset="0"/>
                <a:cs typeface="Times New Roman" pitchFamily="18" charset="0"/>
              </a:rPr>
              <a:t>H</a:t>
            </a:r>
            <a:r>
              <a:rPr lang="en-US" sz="2400" baseline="-25000" dirty="0">
                <a:latin typeface="Times New Roman" pitchFamily="18" charset="0"/>
                <a:cs typeface="Times New Roman" pitchFamily="18" charset="0"/>
              </a:rPr>
              <a:t>6</a:t>
            </a:r>
            <a:r>
              <a:rPr lang="en-US" sz="2400" dirty="0">
                <a:latin typeface="Times New Roman" pitchFamily="18" charset="0"/>
                <a:cs typeface="Times New Roman" pitchFamily="18" charset="0"/>
              </a:rPr>
              <a:t>) are very similar to those of ethylene. </a:t>
            </a:r>
          </a:p>
          <a:p>
            <a:pPr algn="just">
              <a:lnSpc>
                <a:spcPct val="150000"/>
              </a:lnSpc>
            </a:pPr>
            <a:r>
              <a:rPr lang="en-US" sz="2400" dirty="0" smtClean="0">
                <a:latin typeface="Times New Roman" pitchFamily="18" charset="0"/>
                <a:cs typeface="Times New Roman" pitchFamily="18" charset="0"/>
              </a:rPr>
              <a:t>Colorless</a:t>
            </a:r>
            <a:r>
              <a:rPr lang="en-US" sz="2400" dirty="0">
                <a:latin typeface="Times New Roman" pitchFamily="18" charset="0"/>
                <a:cs typeface="Times New Roman" pitchFamily="18" charset="0"/>
              </a:rPr>
              <a:t>, odorless, gaseous 1,3 -butadiene </a:t>
            </a:r>
            <a:r>
              <a:rPr lang="en-US" sz="2400" dirty="0" smtClean="0">
                <a:latin typeface="Times New Roman" pitchFamily="18" charset="0"/>
                <a:cs typeface="Times New Roman" pitchFamily="18" charset="0"/>
              </a:rPr>
              <a:t>is  </a:t>
            </a:r>
            <a:r>
              <a:rPr lang="en-US" sz="2400" dirty="0">
                <a:latin typeface="Times New Roman" pitchFamily="18" charset="0"/>
                <a:cs typeface="Times New Roman" pitchFamily="18" charset="0"/>
              </a:rPr>
              <a:t>an  irritant  to  eyes  and  respiratory  system  mucous  membranes;  at  higher  levels  it  can  cause </a:t>
            </a:r>
            <a:r>
              <a:rPr lang="en-US" sz="2400" dirty="0" smtClean="0">
                <a:latin typeface="Times New Roman" pitchFamily="18" charset="0"/>
                <a:cs typeface="Times New Roman" pitchFamily="18" charset="0"/>
              </a:rPr>
              <a:t>unconsciousness </a:t>
            </a:r>
            <a:r>
              <a:rPr lang="en-US" sz="2400" dirty="0">
                <a:latin typeface="Times New Roman" pitchFamily="18" charset="0"/>
                <a:cs typeface="Times New Roman" pitchFamily="18" charset="0"/>
              </a:rPr>
              <a:t>and even death. </a:t>
            </a:r>
            <a:endParaRPr lang="en-US" sz="2400" dirty="0" smtClean="0">
              <a:latin typeface="Times New Roman" pitchFamily="18" charset="0"/>
              <a:cs typeface="Times New Roman" pitchFamily="18" charset="0"/>
            </a:endParaRPr>
          </a:p>
          <a:p>
            <a:pPr algn="just">
              <a:lnSpc>
                <a:spcPct val="150000"/>
              </a:lnSpc>
            </a:pPr>
            <a:r>
              <a:rPr lang="en-US" sz="2400" dirty="0" smtClean="0">
                <a:latin typeface="Times New Roman" pitchFamily="18" charset="0"/>
                <a:cs typeface="Times New Roman" pitchFamily="18" charset="0"/>
              </a:rPr>
              <a:t>Acetylene</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C</a:t>
            </a:r>
            <a:r>
              <a:rPr lang="en-US" sz="2400" baseline="-25000"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H</a:t>
            </a:r>
            <a:r>
              <a:rPr lang="en-US" sz="2400" baseline="-25000"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is a colorless gas with  a garlic odor. </a:t>
            </a:r>
            <a:endParaRPr lang="en-US" sz="2400" dirty="0" smtClean="0">
              <a:latin typeface="Times New Roman" pitchFamily="18" charset="0"/>
              <a:cs typeface="Times New Roman" pitchFamily="18" charset="0"/>
            </a:endParaRPr>
          </a:p>
          <a:p>
            <a:pPr algn="just">
              <a:lnSpc>
                <a:spcPct val="150000"/>
              </a:lnSpc>
            </a:pPr>
            <a:r>
              <a:rPr lang="en-US" sz="2400" dirty="0" smtClean="0">
                <a:latin typeface="Times New Roman" pitchFamily="18" charset="0"/>
                <a:cs typeface="Times New Roman" pitchFamily="18" charset="0"/>
              </a:rPr>
              <a:t>It </a:t>
            </a:r>
            <a:r>
              <a:rPr lang="en-US" sz="2400" dirty="0">
                <a:latin typeface="Times New Roman" pitchFamily="18" charset="0"/>
                <a:cs typeface="Times New Roman" pitchFamily="18" charset="0"/>
              </a:rPr>
              <a:t>acts as </a:t>
            </a:r>
            <a:r>
              <a:rPr lang="en-US" sz="2400" dirty="0" smtClean="0">
                <a:latin typeface="Times New Roman" pitchFamily="18" charset="0"/>
                <a:cs typeface="Times New Roman" pitchFamily="18" charset="0"/>
              </a:rPr>
              <a:t>an </a:t>
            </a:r>
            <a:r>
              <a:rPr lang="en-US" sz="2400" dirty="0" err="1">
                <a:latin typeface="Times New Roman" pitchFamily="18" charset="0"/>
                <a:cs typeface="Times New Roman" pitchFamily="18" charset="0"/>
              </a:rPr>
              <a:t>asphyxiant</a:t>
            </a:r>
            <a:r>
              <a:rPr lang="en-US" sz="2400" dirty="0">
                <a:latin typeface="Times New Roman" pitchFamily="18" charset="0"/>
                <a:cs typeface="Times New Roman" pitchFamily="18" charset="0"/>
              </a:rPr>
              <a:t> and narcotic, causing headache, dizziness, and gastric disturbances. </a:t>
            </a:r>
            <a:endParaRPr lang="en-US" sz="2400" dirty="0" smtClean="0">
              <a:latin typeface="Times New Roman" pitchFamily="18" charset="0"/>
              <a:cs typeface="Times New Roman" pitchFamily="18" charset="0"/>
            </a:endParaRPr>
          </a:p>
          <a:p>
            <a:pPr algn="just">
              <a:lnSpc>
                <a:spcPct val="150000"/>
              </a:lnSpc>
              <a:buFont typeface="Wingdings" pitchFamily="2" charset="2"/>
              <a:buChar char="Ø"/>
            </a:pPr>
            <a:r>
              <a:rPr lang="en-US" sz="2400" b="1" dirty="0">
                <a:solidFill>
                  <a:srgbClr val="00B0F0"/>
                </a:solidFill>
                <a:latin typeface="Times New Roman" pitchFamily="18" charset="0"/>
                <a:cs typeface="Times New Roman" pitchFamily="18" charset="0"/>
              </a:rPr>
              <a:t>Benzene and Aromatic Hydrocarbons: </a:t>
            </a:r>
            <a:r>
              <a:rPr lang="en-US" sz="2400" dirty="0">
                <a:latin typeface="Times New Roman" pitchFamily="18" charset="0"/>
                <a:cs typeface="Times New Roman" pitchFamily="18" charset="0"/>
              </a:rPr>
              <a:t>Inhaled benzene is readily absorbed by blood, from which it is strongly taken up by fatty tissues. </a:t>
            </a:r>
          </a:p>
          <a:p>
            <a:pPr algn="just">
              <a:lnSpc>
                <a:spcPct val="150000"/>
              </a:lnSpc>
            </a:pPr>
            <a:endParaRPr lang="en-US" sz="24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955409322"/>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772400" cy="457200"/>
          </a:xfrm>
        </p:spPr>
        <p:txBody>
          <a:bodyPr>
            <a:noAutofit/>
          </a:bodyPr>
          <a:lstStyle/>
          <a:p>
            <a:r>
              <a:rPr lang="en-US" sz="2800" b="1" dirty="0" err="1">
                <a:solidFill>
                  <a:srgbClr val="FF0000"/>
                </a:solidFill>
                <a:latin typeface="Segoe Print" pitchFamily="2" charset="0"/>
              </a:rPr>
              <a:t>Cont</a:t>
            </a:r>
            <a:r>
              <a:rPr lang="en-US" sz="2800" b="1" dirty="0">
                <a:solidFill>
                  <a:srgbClr val="FF0000"/>
                </a:solidFill>
                <a:latin typeface="Segoe Print" pitchFamily="2" charset="0"/>
              </a:rPr>
              <a:t>…</a:t>
            </a:r>
            <a:endParaRPr lang="en-US" sz="2800" dirty="0"/>
          </a:p>
        </p:txBody>
      </p:sp>
      <p:sp>
        <p:nvSpPr>
          <p:cNvPr id="3" name="Date Placeholder 2"/>
          <p:cNvSpPr>
            <a:spLocks noGrp="1"/>
          </p:cNvSpPr>
          <p:nvPr>
            <p:ph type="dt" sz="half" idx="10"/>
          </p:nvPr>
        </p:nvSpPr>
        <p:spPr/>
        <p:txBody>
          <a:bodyPr/>
          <a:lstStyle/>
          <a:p>
            <a:fld id="{6A375919-6957-4278-AB2D-6A3D32F32E02}" type="datetime1">
              <a:rPr lang="en-US" smtClean="0"/>
              <a:t>29-Jun-19</a:t>
            </a:fld>
            <a:endParaRPr lang="en-US"/>
          </a:p>
        </p:txBody>
      </p:sp>
      <p:sp>
        <p:nvSpPr>
          <p:cNvPr id="4" name="Footer Placeholder 3"/>
          <p:cNvSpPr>
            <a:spLocks noGrp="1"/>
          </p:cNvSpPr>
          <p:nvPr>
            <p:ph type="ftr" sz="quarter" idx="11"/>
          </p:nvPr>
        </p:nvSpPr>
        <p:spPr/>
        <p:txBody>
          <a:bodyPr/>
          <a:lstStyle/>
          <a:p>
            <a:r>
              <a:rPr lang="en-US" smtClean="0"/>
              <a:t>Envt Ch 4-6</a:t>
            </a:r>
            <a:endParaRPr lang="en-US"/>
          </a:p>
        </p:txBody>
      </p:sp>
      <p:sp>
        <p:nvSpPr>
          <p:cNvPr id="5" name="Slide Number Placeholder 4"/>
          <p:cNvSpPr>
            <a:spLocks noGrp="1"/>
          </p:cNvSpPr>
          <p:nvPr>
            <p:ph type="sldNum" sz="quarter" idx="12"/>
          </p:nvPr>
        </p:nvSpPr>
        <p:spPr/>
        <p:txBody>
          <a:bodyPr/>
          <a:lstStyle/>
          <a:p>
            <a:fld id="{09CA2E6E-5AFB-46F8-A351-B3A68AE108F1}" type="slidenum">
              <a:rPr lang="en-US" smtClean="0"/>
              <a:t>59</a:t>
            </a:fld>
            <a:endParaRPr lang="en-US"/>
          </a:p>
        </p:txBody>
      </p:sp>
      <p:sp>
        <p:nvSpPr>
          <p:cNvPr id="6" name="Content Placeholder 5"/>
          <p:cNvSpPr>
            <a:spLocks noGrp="1"/>
          </p:cNvSpPr>
          <p:nvPr>
            <p:ph sz="quarter" idx="1"/>
          </p:nvPr>
        </p:nvSpPr>
        <p:spPr>
          <a:xfrm>
            <a:off x="228600" y="609600"/>
            <a:ext cx="8686800" cy="6019800"/>
          </a:xfrm>
        </p:spPr>
        <p:txBody>
          <a:bodyPr>
            <a:normAutofit/>
          </a:bodyPr>
          <a:lstStyle/>
          <a:p>
            <a:pPr algn="just">
              <a:lnSpc>
                <a:spcPct val="150000"/>
              </a:lnSpc>
            </a:pPr>
            <a:r>
              <a:rPr lang="en-US" sz="2400" dirty="0">
                <a:latin typeface="Times New Roman" pitchFamily="18" charset="0"/>
                <a:cs typeface="Times New Roman" pitchFamily="18" charset="0"/>
              </a:rPr>
              <a:t>Benzene  is  a  skin  irritant,  and  progressively  higher  local  exposures  can  cause  skin  redness (erythema),  burning  sensations,  fluid  accumulation  (edema).</a:t>
            </a:r>
          </a:p>
          <a:p>
            <a:pPr algn="just">
              <a:lnSpc>
                <a:spcPct val="150000"/>
              </a:lnSpc>
            </a:pPr>
            <a:r>
              <a:rPr lang="en-US" sz="2400" dirty="0">
                <a:latin typeface="Times New Roman" pitchFamily="18" charset="0"/>
                <a:cs typeface="Times New Roman" pitchFamily="18" charset="0"/>
              </a:rPr>
              <a:t>Inhalation  of  air containing about 7 g/m</a:t>
            </a:r>
            <a:r>
              <a:rPr lang="en-US" sz="2400" baseline="30000" dirty="0">
                <a:latin typeface="Times New Roman" pitchFamily="18" charset="0"/>
                <a:cs typeface="Times New Roman" pitchFamily="18" charset="0"/>
              </a:rPr>
              <a:t>3</a:t>
            </a:r>
            <a:r>
              <a:rPr lang="en-US" sz="2400" dirty="0">
                <a:latin typeface="Times New Roman" pitchFamily="18" charset="0"/>
                <a:cs typeface="Times New Roman" pitchFamily="18" charset="0"/>
              </a:rPr>
              <a:t> of benzene causes acute poisoning within an hour because of a narcotic  effect  upon  the  central  nervous  system  manifested  progressively  by  excitation,  depression,  respiratory  system  failure,  and  death. </a:t>
            </a:r>
            <a:endParaRPr lang="en-US" sz="2400" dirty="0" smtClean="0">
              <a:latin typeface="Times New Roman" pitchFamily="18" charset="0"/>
              <a:cs typeface="Times New Roman" pitchFamily="18" charset="0"/>
            </a:endParaRPr>
          </a:p>
          <a:p>
            <a:pPr algn="just">
              <a:lnSpc>
                <a:spcPct val="150000"/>
              </a:lnSpc>
            </a:pPr>
            <a:r>
              <a:rPr lang="en-US" sz="2400" dirty="0">
                <a:latin typeface="Times New Roman" pitchFamily="18" charset="0"/>
                <a:cs typeface="Times New Roman" pitchFamily="18" charset="0"/>
              </a:rPr>
              <a:t>Inhalation  of  air  containing  more  than  about  60  g/m</a:t>
            </a:r>
            <a:r>
              <a:rPr lang="en-US" sz="2400" baseline="30000" dirty="0">
                <a:latin typeface="Times New Roman" pitchFamily="18" charset="0"/>
                <a:cs typeface="Times New Roman" pitchFamily="18" charset="0"/>
              </a:rPr>
              <a:t>3</a:t>
            </a:r>
            <a:r>
              <a:rPr lang="en-US" sz="2400" dirty="0">
                <a:latin typeface="Times New Roman" pitchFamily="18" charset="0"/>
                <a:cs typeface="Times New Roman" pitchFamily="18" charset="0"/>
              </a:rPr>
              <a:t> of  benzene can be fatal within a few minutes. </a:t>
            </a:r>
          </a:p>
          <a:p>
            <a:pPr algn="just">
              <a:lnSpc>
                <a:spcPct val="150000"/>
              </a:lnSpc>
            </a:pPr>
            <a:r>
              <a:rPr lang="en-US" sz="2400" dirty="0" smtClean="0">
                <a:latin typeface="Times New Roman" pitchFamily="18" charset="0"/>
                <a:cs typeface="Times New Roman" pitchFamily="18" charset="0"/>
              </a:rPr>
              <a:t> </a:t>
            </a:r>
            <a:endParaRPr lang="en-US" sz="2400" dirty="0">
              <a:latin typeface="Times New Roman" pitchFamily="18" charset="0"/>
              <a:cs typeface="Times New Roman" pitchFamily="18" charset="0"/>
            </a:endParaRPr>
          </a:p>
          <a:p>
            <a:pPr algn="just">
              <a:lnSpc>
                <a:spcPct val="150000"/>
              </a:lnSpc>
            </a:pPr>
            <a:endParaRPr lang="en-US" sz="2400" dirty="0"/>
          </a:p>
        </p:txBody>
      </p:sp>
    </p:spTree>
    <p:extLst>
      <p:ext uri="{BB962C8B-B14F-4D97-AF65-F5344CB8AC3E}">
        <p14:creationId xmlns:p14="http://schemas.microsoft.com/office/powerpoint/2010/main" val="30208254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381000"/>
          </a:xfrm>
        </p:spPr>
        <p:txBody>
          <a:bodyPr>
            <a:noAutofit/>
          </a:bodyPr>
          <a:lstStyle/>
          <a:p>
            <a:r>
              <a:rPr lang="en-US" sz="2800" b="1" dirty="0" err="1">
                <a:solidFill>
                  <a:srgbClr val="FF0000"/>
                </a:solidFill>
                <a:latin typeface="Segoe Print" pitchFamily="2" charset="0"/>
              </a:rPr>
              <a:t>Cont</a:t>
            </a:r>
            <a:r>
              <a:rPr lang="en-US" sz="2800" b="1" dirty="0">
                <a:solidFill>
                  <a:srgbClr val="FF0000"/>
                </a:solidFill>
                <a:latin typeface="Segoe Print" pitchFamily="2" charset="0"/>
              </a:rPr>
              <a:t>…</a:t>
            </a:r>
            <a:endParaRPr lang="en-US" sz="2800" dirty="0"/>
          </a:p>
        </p:txBody>
      </p:sp>
      <p:sp>
        <p:nvSpPr>
          <p:cNvPr id="4" name="Date Placeholder 3"/>
          <p:cNvSpPr>
            <a:spLocks noGrp="1"/>
          </p:cNvSpPr>
          <p:nvPr>
            <p:ph type="dt" sz="half" idx="10"/>
          </p:nvPr>
        </p:nvSpPr>
        <p:spPr/>
        <p:txBody>
          <a:bodyPr/>
          <a:lstStyle/>
          <a:p>
            <a:fld id="{C024A3C2-1311-4BC5-BC0B-1D8B77323768}" type="datetime1">
              <a:rPr lang="en-US" smtClean="0"/>
              <a:t>29-Jun-19</a:t>
            </a:fld>
            <a:endParaRPr lang="en-US"/>
          </a:p>
        </p:txBody>
      </p:sp>
      <p:sp>
        <p:nvSpPr>
          <p:cNvPr id="5" name="Footer Placeholder 4"/>
          <p:cNvSpPr>
            <a:spLocks noGrp="1"/>
          </p:cNvSpPr>
          <p:nvPr>
            <p:ph type="ftr" sz="quarter" idx="11"/>
          </p:nvPr>
        </p:nvSpPr>
        <p:spPr/>
        <p:txBody>
          <a:bodyPr/>
          <a:lstStyle/>
          <a:p>
            <a:r>
              <a:rPr lang="en-US" smtClean="0"/>
              <a:t>Envt Ch 4-6</a:t>
            </a:r>
            <a:endParaRPr lang="en-US"/>
          </a:p>
        </p:txBody>
      </p:sp>
      <p:sp>
        <p:nvSpPr>
          <p:cNvPr id="6" name="Slide Number Placeholder 5"/>
          <p:cNvSpPr>
            <a:spLocks noGrp="1"/>
          </p:cNvSpPr>
          <p:nvPr>
            <p:ph type="sldNum" sz="quarter" idx="12"/>
          </p:nvPr>
        </p:nvSpPr>
        <p:spPr/>
        <p:txBody>
          <a:bodyPr/>
          <a:lstStyle/>
          <a:p>
            <a:fld id="{09CA2E6E-5AFB-46F8-A351-B3A68AE108F1}" type="slidenum">
              <a:rPr lang="en-US" smtClean="0"/>
              <a:t>6</a:t>
            </a:fld>
            <a:endParaRPr lang="en-US"/>
          </a:p>
        </p:txBody>
      </p:sp>
      <p:sp>
        <p:nvSpPr>
          <p:cNvPr id="3" name="Content Placeholder 2"/>
          <p:cNvSpPr>
            <a:spLocks noGrp="1"/>
          </p:cNvSpPr>
          <p:nvPr>
            <p:ph sz="quarter" idx="1"/>
          </p:nvPr>
        </p:nvSpPr>
        <p:spPr>
          <a:xfrm>
            <a:off x="152400" y="533400"/>
            <a:ext cx="8839200" cy="6172200"/>
          </a:xfrm>
        </p:spPr>
        <p:txBody>
          <a:bodyPr>
            <a:normAutofit/>
          </a:bodyPr>
          <a:lstStyle/>
          <a:p>
            <a:pPr algn="just">
              <a:lnSpc>
                <a:spcPct val="150000"/>
              </a:lnSpc>
            </a:pPr>
            <a:r>
              <a:rPr lang="en-US" sz="2400" dirty="0" smtClean="0">
                <a:latin typeface="Times New Roman" pitchFamily="18" charset="0"/>
                <a:cs typeface="Times New Roman" pitchFamily="18" charset="0"/>
              </a:rPr>
              <a:t>This  </a:t>
            </a:r>
            <a:r>
              <a:rPr lang="en-US" sz="2400" dirty="0">
                <a:latin typeface="Times New Roman" pitchFamily="18" charset="0"/>
                <a:cs typeface="Times New Roman" pitchFamily="18" charset="0"/>
              </a:rPr>
              <a:t>is </a:t>
            </a:r>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layer of maximum biological activity in the soil and contains most of the soil organic matter</a:t>
            </a:r>
            <a:r>
              <a:rPr lang="en-US" sz="2400" dirty="0" smtClean="0">
                <a:latin typeface="Times New Roman" pitchFamily="18" charset="0"/>
                <a:cs typeface="Times New Roman" pitchFamily="18" charset="0"/>
              </a:rPr>
              <a:t>.</a:t>
            </a:r>
          </a:p>
          <a:p>
            <a:pPr algn="just">
              <a:lnSpc>
                <a:spcPct val="150000"/>
              </a:lnSpc>
            </a:pPr>
            <a:r>
              <a:rPr lang="en-US" sz="2400" dirty="0">
                <a:latin typeface="Times New Roman" pitchFamily="18" charset="0"/>
                <a:cs typeface="Times New Roman" pitchFamily="18" charset="0"/>
              </a:rPr>
              <a:t>Metal ions and clay particles in the A horizon are subject to considerable leaching. </a:t>
            </a:r>
            <a:endParaRPr lang="en-US" sz="2400" dirty="0" smtClean="0">
              <a:latin typeface="Times New Roman" pitchFamily="18" charset="0"/>
              <a:cs typeface="Times New Roman" pitchFamily="18" charset="0"/>
            </a:endParaRPr>
          </a:p>
          <a:p>
            <a:pPr algn="just">
              <a:lnSpc>
                <a:spcPct val="150000"/>
              </a:lnSpc>
            </a:pPr>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next layer </a:t>
            </a:r>
            <a:r>
              <a:rPr lang="en-US" sz="2400" dirty="0" smtClean="0">
                <a:latin typeface="Times New Roman" pitchFamily="18" charset="0"/>
                <a:cs typeface="Times New Roman" pitchFamily="18" charset="0"/>
              </a:rPr>
              <a:t>is </a:t>
            </a:r>
            <a:r>
              <a:rPr lang="en-US" sz="2400" dirty="0">
                <a:latin typeface="Times New Roman" pitchFamily="18" charset="0"/>
                <a:cs typeface="Times New Roman" pitchFamily="18" charset="0"/>
              </a:rPr>
              <a:t>the </a:t>
            </a:r>
            <a:r>
              <a:rPr lang="en-US" sz="2400" b="1" dirty="0">
                <a:solidFill>
                  <a:srgbClr val="00B0F0"/>
                </a:solidFill>
                <a:latin typeface="Times New Roman" pitchFamily="18" charset="0"/>
                <a:cs typeface="Times New Roman" pitchFamily="18" charset="0"/>
              </a:rPr>
              <a:t>B horizon</a:t>
            </a:r>
            <a:r>
              <a:rPr lang="en-US" sz="2400" dirty="0">
                <a:latin typeface="Times New Roman" pitchFamily="18" charset="0"/>
                <a:cs typeface="Times New Roman" pitchFamily="18" charset="0"/>
              </a:rPr>
              <a:t>, or  subsoil. </a:t>
            </a:r>
            <a:endParaRPr lang="en-US" sz="2400" dirty="0" smtClean="0">
              <a:latin typeface="Times New Roman" pitchFamily="18" charset="0"/>
              <a:cs typeface="Times New Roman" pitchFamily="18" charset="0"/>
            </a:endParaRPr>
          </a:p>
          <a:p>
            <a:pPr algn="just">
              <a:lnSpc>
                <a:spcPct val="150000"/>
              </a:lnSpc>
            </a:pPr>
            <a:r>
              <a:rPr lang="en-US" sz="2400" dirty="0" smtClean="0">
                <a:latin typeface="Times New Roman" pitchFamily="18" charset="0"/>
                <a:cs typeface="Times New Roman" pitchFamily="18" charset="0"/>
              </a:rPr>
              <a:t>It </a:t>
            </a:r>
            <a:r>
              <a:rPr lang="en-US" sz="2400" dirty="0">
                <a:latin typeface="Times New Roman" pitchFamily="18" charset="0"/>
                <a:cs typeface="Times New Roman" pitchFamily="18" charset="0"/>
              </a:rPr>
              <a:t>receives material such as organic matter, salts, and clay particles </a:t>
            </a:r>
            <a:r>
              <a:rPr lang="en-US" sz="2400" dirty="0" smtClean="0">
                <a:latin typeface="Times New Roman" pitchFamily="18" charset="0"/>
                <a:cs typeface="Times New Roman" pitchFamily="18" charset="0"/>
              </a:rPr>
              <a:t>leached </a:t>
            </a:r>
            <a:r>
              <a:rPr lang="en-US" sz="2400" dirty="0">
                <a:latin typeface="Times New Roman" pitchFamily="18" charset="0"/>
                <a:cs typeface="Times New Roman" pitchFamily="18" charset="0"/>
              </a:rPr>
              <a:t>from the </a:t>
            </a:r>
            <a:r>
              <a:rPr lang="en-US" sz="2400" dirty="0" smtClean="0">
                <a:latin typeface="Times New Roman" pitchFamily="18" charset="0"/>
                <a:cs typeface="Times New Roman" pitchFamily="18" charset="0"/>
              </a:rPr>
              <a:t>topsoil.</a:t>
            </a:r>
          </a:p>
          <a:p>
            <a:pPr algn="just">
              <a:lnSpc>
                <a:spcPct val="150000"/>
              </a:lnSpc>
            </a:pPr>
            <a:r>
              <a:rPr lang="en-US" sz="2400" dirty="0">
                <a:latin typeface="Times New Roman" pitchFamily="18" charset="0"/>
                <a:cs typeface="Times New Roman" pitchFamily="18" charset="0"/>
              </a:rPr>
              <a:t>The </a:t>
            </a:r>
            <a:r>
              <a:rPr lang="en-US" sz="2400" b="1" dirty="0">
                <a:solidFill>
                  <a:srgbClr val="00B0F0"/>
                </a:solidFill>
                <a:latin typeface="Times New Roman" pitchFamily="18" charset="0"/>
                <a:cs typeface="Times New Roman" pitchFamily="18" charset="0"/>
              </a:rPr>
              <a:t>C horizon </a:t>
            </a:r>
            <a:r>
              <a:rPr lang="en-US" sz="2400" dirty="0">
                <a:latin typeface="Times New Roman" pitchFamily="18" charset="0"/>
                <a:cs typeface="Times New Roman" pitchFamily="18" charset="0"/>
              </a:rPr>
              <a:t>is composed of weathered parent rocks from which the soil originated.</a:t>
            </a:r>
          </a:p>
          <a:p>
            <a:pPr marL="0" indent="0" algn="just">
              <a:lnSpc>
                <a:spcPct val="150000"/>
              </a:lnSpc>
              <a:buNone/>
            </a:pPr>
            <a:r>
              <a:rPr lang="en-US" sz="2400" dirty="0" smtClean="0">
                <a:latin typeface="Times New Roman" pitchFamily="18" charset="0"/>
                <a:cs typeface="Times New Roman" pitchFamily="18" charset="0"/>
              </a:rPr>
              <a:t> </a:t>
            </a:r>
            <a:endParaRPr lang="en-US" sz="2400" dirty="0">
              <a:latin typeface="Times New Roman" pitchFamily="18" charset="0"/>
              <a:cs typeface="Times New Roman" pitchFamily="18" charset="0"/>
            </a:endParaRPr>
          </a:p>
          <a:p>
            <a:pPr algn="just">
              <a:lnSpc>
                <a:spcPct val="150000"/>
              </a:lnSpc>
            </a:pP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50191148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381000"/>
          </a:xfrm>
        </p:spPr>
        <p:txBody>
          <a:bodyPr>
            <a:noAutofit/>
          </a:bodyPr>
          <a:lstStyle/>
          <a:p>
            <a:r>
              <a:rPr lang="en-US" sz="2800" b="1" dirty="0" err="1">
                <a:solidFill>
                  <a:srgbClr val="FF0000"/>
                </a:solidFill>
                <a:latin typeface="Segoe Print" pitchFamily="2" charset="0"/>
              </a:rPr>
              <a:t>Cont</a:t>
            </a:r>
            <a:r>
              <a:rPr lang="en-US" sz="2800" b="1" dirty="0">
                <a:solidFill>
                  <a:srgbClr val="FF0000"/>
                </a:solidFill>
                <a:latin typeface="Segoe Print" pitchFamily="2" charset="0"/>
              </a:rPr>
              <a:t>…</a:t>
            </a:r>
            <a:endParaRPr lang="en-US" sz="2800" dirty="0"/>
          </a:p>
        </p:txBody>
      </p:sp>
      <p:sp>
        <p:nvSpPr>
          <p:cNvPr id="4" name="Date Placeholder 3"/>
          <p:cNvSpPr>
            <a:spLocks noGrp="1"/>
          </p:cNvSpPr>
          <p:nvPr>
            <p:ph type="dt" sz="half" idx="10"/>
          </p:nvPr>
        </p:nvSpPr>
        <p:spPr/>
        <p:txBody>
          <a:bodyPr/>
          <a:lstStyle/>
          <a:p>
            <a:fld id="{6A375919-6957-4278-AB2D-6A3D32F32E02}" type="datetime1">
              <a:rPr lang="en-US" smtClean="0"/>
              <a:t>29-Jun-19</a:t>
            </a:fld>
            <a:endParaRPr lang="en-US"/>
          </a:p>
        </p:txBody>
      </p:sp>
      <p:sp>
        <p:nvSpPr>
          <p:cNvPr id="5" name="Footer Placeholder 4"/>
          <p:cNvSpPr>
            <a:spLocks noGrp="1"/>
          </p:cNvSpPr>
          <p:nvPr>
            <p:ph type="ftr" sz="quarter" idx="11"/>
          </p:nvPr>
        </p:nvSpPr>
        <p:spPr/>
        <p:txBody>
          <a:bodyPr/>
          <a:lstStyle/>
          <a:p>
            <a:r>
              <a:rPr lang="en-US" smtClean="0"/>
              <a:t>Envt Ch 4-6</a:t>
            </a:r>
            <a:endParaRPr lang="en-US"/>
          </a:p>
        </p:txBody>
      </p:sp>
      <p:sp>
        <p:nvSpPr>
          <p:cNvPr id="6" name="Slide Number Placeholder 5"/>
          <p:cNvSpPr>
            <a:spLocks noGrp="1"/>
          </p:cNvSpPr>
          <p:nvPr>
            <p:ph type="sldNum" sz="quarter" idx="12"/>
          </p:nvPr>
        </p:nvSpPr>
        <p:spPr/>
        <p:txBody>
          <a:bodyPr/>
          <a:lstStyle/>
          <a:p>
            <a:fld id="{09CA2E6E-5AFB-46F8-A351-B3A68AE108F1}" type="slidenum">
              <a:rPr lang="en-US" smtClean="0"/>
              <a:t>60</a:t>
            </a:fld>
            <a:endParaRPr lang="en-US"/>
          </a:p>
        </p:txBody>
      </p:sp>
      <p:sp>
        <p:nvSpPr>
          <p:cNvPr id="3" name="Content Placeholder 2"/>
          <p:cNvSpPr>
            <a:spLocks noGrp="1"/>
          </p:cNvSpPr>
          <p:nvPr>
            <p:ph sz="quarter" idx="1"/>
          </p:nvPr>
        </p:nvSpPr>
        <p:spPr>
          <a:xfrm>
            <a:off x="152400" y="533400"/>
            <a:ext cx="8763000" cy="6096000"/>
          </a:xfrm>
        </p:spPr>
        <p:txBody>
          <a:bodyPr>
            <a:noAutofit/>
          </a:bodyPr>
          <a:lstStyle/>
          <a:p>
            <a:pPr algn="just">
              <a:lnSpc>
                <a:spcPct val="150000"/>
              </a:lnSpc>
            </a:pPr>
            <a:r>
              <a:rPr lang="en-US" sz="2400" dirty="0" smtClean="0">
                <a:latin typeface="Times New Roman" pitchFamily="18" charset="0"/>
                <a:cs typeface="Times New Roman" pitchFamily="18" charset="0"/>
              </a:rPr>
              <a:t>Long-term </a:t>
            </a:r>
            <a:r>
              <a:rPr lang="en-US" sz="2400" dirty="0">
                <a:latin typeface="Times New Roman" pitchFamily="18" charset="0"/>
                <a:cs typeface="Times New Roman" pitchFamily="18" charset="0"/>
              </a:rPr>
              <a:t>exposures </a:t>
            </a:r>
            <a:r>
              <a:rPr lang="en-US" sz="2400" dirty="0" smtClean="0">
                <a:latin typeface="Times New Roman" pitchFamily="18" charset="0"/>
                <a:cs typeface="Times New Roman" pitchFamily="18" charset="0"/>
              </a:rPr>
              <a:t>to </a:t>
            </a:r>
            <a:r>
              <a:rPr lang="en-US" sz="2400" dirty="0">
                <a:latin typeface="Times New Roman" pitchFamily="18" charset="0"/>
                <a:cs typeface="Times New Roman" pitchFamily="18" charset="0"/>
              </a:rPr>
              <a:t>lower levels of benzene cause </a:t>
            </a:r>
            <a:r>
              <a:rPr lang="en-US" sz="2400" dirty="0" smtClean="0">
                <a:latin typeface="Times New Roman" pitchFamily="18" charset="0"/>
                <a:cs typeface="Times New Roman" pitchFamily="18" charset="0"/>
              </a:rPr>
              <a:t>nonspecific </a:t>
            </a:r>
            <a:r>
              <a:rPr lang="en-US" sz="2400" dirty="0">
                <a:latin typeface="Times New Roman" pitchFamily="18" charset="0"/>
                <a:cs typeface="Times New Roman" pitchFamily="18" charset="0"/>
              </a:rPr>
              <a:t>symptoms, including fatigue, headache, and appetite loss. </a:t>
            </a:r>
          </a:p>
          <a:p>
            <a:pPr algn="just">
              <a:lnSpc>
                <a:spcPct val="150000"/>
              </a:lnSpc>
            </a:pPr>
            <a:r>
              <a:rPr lang="en-US" sz="2400" dirty="0" smtClean="0">
                <a:latin typeface="Times New Roman" pitchFamily="18" charset="0"/>
                <a:cs typeface="Times New Roman" pitchFamily="18" charset="0"/>
              </a:rPr>
              <a:t>Chronic benzene poisoning causes blood abnormalities, including a lowered white cell count, an abnormal increase in blood lymphocytes  (colorless  corpuscles  introduced  to  the  blood  from  the  lymph  glands),  anemia,  a decrease in the number of blood platelets required for clotting, damage to bone marrow and cancer. </a:t>
            </a:r>
          </a:p>
          <a:p>
            <a:pPr algn="just">
              <a:lnSpc>
                <a:spcPct val="150000"/>
              </a:lnSpc>
              <a:buFont typeface="Wingdings" pitchFamily="2" charset="2"/>
              <a:buChar char="Ø"/>
            </a:pPr>
            <a:r>
              <a:rPr lang="en-US" sz="2400" b="1" dirty="0">
                <a:solidFill>
                  <a:srgbClr val="00B0F0"/>
                </a:solidFill>
                <a:latin typeface="Times New Roman" pitchFamily="18" charset="0"/>
                <a:cs typeface="Times New Roman" pitchFamily="18" charset="0"/>
              </a:rPr>
              <a:t>Oxygen-Containing Organic Compounds:</a:t>
            </a:r>
          </a:p>
          <a:p>
            <a:pPr algn="just">
              <a:lnSpc>
                <a:spcPct val="150000"/>
              </a:lnSpc>
              <a:buFont typeface="Wingdings" pitchFamily="2" charset="2"/>
              <a:buChar char="ü"/>
            </a:pPr>
            <a:r>
              <a:rPr lang="en-US" sz="2400" b="1" dirty="0">
                <a:latin typeface="Times New Roman" pitchFamily="18" charset="0"/>
                <a:cs typeface="Times New Roman" pitchFamily="18" charset="0"/>
              </a:rPr>
              <a:t>Alcohols: </a:t>
            </a:r>
            <a:r>
              <a:rPr lang="en-US" sz="2400" dirty="0">
                <a:latin typeface="Times New Roman" pitchFamily="18" charset="0"/>
                <a:cs typeface="Times New Roman" pitchFamily="18" charset="0"/>
              </a:rPr>
              <a:t> Methanol products affect the </a:t>
            </a:r>
            <a:r>
              <a:rPr lang="en-US" sz="2400" dirty="0">
                <a:solidFill>
                  <a:srgbClr val="FF0000"/>
                </a:solidFill>
                <a:latin typeface="Times New Roman" pitchFamily="18" charset="0"/>
                <a:cs typeface="Times New Roman" pitchFamily="18" charset="0"/>
              </a:rPr>
              <a:t>central</a:t>
            </a:r>
            <a:r>
              <a:rPr lang="en-US" sz="2400" dirty="0">
                <a:latin typeface="Times New Roman" pitchFamily="18" charset="0"/>
                <a:cs typeface="Times New Roman" pitchFamily="18" charset="0"/>
              </a:rPr>
              <a:t> </a:t>
            </a:r>
            <a:r>
              <a:rPr lang="en-US" sz="2400" dirty="0">
                <a:solidFill>
                  <a:srgbClr val="FF0000"/>
                </a:solidFill>
                <a:latin typeface="Times New Roman" pitchFamily="18" charset="0"/>
                <a:cs typeface="Times New Roman" pitchFamily="18" charset="0"/>
              </a:rPr>
              <a:t>nervous</a:t>
            </a:r>
            <a:r>
              <a:rPr lang="en-US" sz="2400" dirty="0">
                <a:latin typeface="Times New Roman" pitchFamily="18" charset="0"/>
                <a:cs typeface="Times New Roman" pitchFamily="18" charset="0"/>
              </a:rPr>
              <a:t> system and the optic nerve. </a:t>
            </a:r>
          </a:p>
          <a:p>
            <a:pPr algn="just">
              <a:lnSpc>
                <a:spcPct val="150000"/>
              </a:lnSpc>
            </a:pPr>
            <a:endParaRPr lang="en-US" sz="24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25961134"/>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381000"/>
          </a:xfrm>
        </p:spPr>
        <p:txBody>
          <a:bodyPr>
            <a:noAutofit/>
          </a:bodyPr>
          <a:lstStyle/>
          <a:p>
            <a:r>
              <a:rPr lang="en-US" sz="2800" b="1" dirty="0" err="1">
                <a:solidFill>
                  <a:srgbClr val="FF0000"/>
                </a:solidFill>
                <a:latin typeface="Segoe Print" pitchFamily="2" charset="0"/>
              </a:rPr>
              <a:t>Cont</a:t>
            </a:r>
            <a:r>
              <a:rPr lang="en-US" sz="2800" b="1" dirty="0">
                <a:solidFill>
                  <a:srgbClr val="FF0000"/>
                </a:solidFill>
                <a:latin typeface="Segoe Print" pitchFamily="2" charset="0"/>
              </a:rPr>
              <a:t>…</a:t>
            </a:r>
            <a:endParaRPr lang="en-US" sz="2800" dirty="0"/>
          </a:p>
        </p:txBody>
      </p:sp>
      <p:sp>
        <p:nvSpPr>
          <p:cNvPr id="4" name="Date Placeholder 3"/>
          <p:cNvSpPr>
            <a:spLocks noGrp="1"/>
          </p:cNvSpPr>
          <p:nvPr>
            <p:ph type="dt" sz="half" idx="10"/>
          </p:nvPr>
        </p:nvSpPr>
        <p:spPr/>
        <p:txBody>
          <a:bodyPr/>
          <a:lstStyle/>
          <a:p>
            <a:fld id="{6A375919-6957-4278-AB2D-6A3D32F32E02}" type="datetime1">
              <a:rPr lang="en-US" smtClean="0"/>
              <a:t>29-Jun-19</a:t>
            </a:fld>
            <a:endParaRPr lang="en-US" dirty="0"/>
          </a:p>
        </p:txBody>
      </p:sp>
      <p:sp>
        <p:nvSpPr>
          <p:cNvPr id="5" name="Footer Placeholder 4"/>
          <p:cNvSpPr>
            <a:spLocks noGrp="1"/>
          </p:cNvSpPr>
          <p:nvPr>
            <p:ph type="ftr" sz="quarter" idx="11"/>
          </p:nvPr>
        </p:nvSpPr>
        <p:spPr/>
        <p:txBody>
          <a:bodyPr/>
          <a:lstStyle/>
          <a:p>
            <a:r>
              <a:rPr lang="en-US" smtClean="0"/>
              <a:t>Envt Ch 4-6</a:t>
            </a:r>
            <a:endParaRPr lang="en-US"/>
          </a:p>
        </p:txBody>
      </p:sp>
      <p:sp>
        <p:nvSpPr>
          <p:cNvPr id="6" name="Slide Number Placeholder 5"/>
          <p:cNvSpPr>
            <a:spLocks noGrp="1"/>
          </p:cNvSpPr>
          <p:nvPr>
            <p:ph type="sldNum" sz="quarter" idx="12"/>
          </p:nvPr>
        </p:nvSpPr>
        <p:spPr/>
        <p:txBody>
          <a:bodyPr/>
          <a:lstStyle/>
          <a:p>
            <a:fld id="{09CA2E6E-5AFB-46F8-A351-B3A68AE108F1}" type="slidenum">
              <a:rPr lang="en-US" smtClean="0"/>
              <a:t>61</a:t>
            </a:fld>
            <a:endParaRPr lang="en-US"/>
          </a:p>
        </p:txBody>
      </p:sp>
      <p:sp>
        <p:nvSpPr>
          <p:cNvPr id="3" name="Content Placeholder 2"/>
          <p:cNvSpPr>
            <a:spLocks noGrp="1"/>
          </p:cNvSpPr>
          <p:nvPr>
            <p:ph sz="quarter" idx="1"/>
          </p:nvPr>
        </p:nvSpPr>
        <p:spPr>
          <a:xfrm>
            <a:off x="152400" y="533400"/>
            <a:ext cx="8839200" cy="6172200"/>
          </a:xfrm>
        </p:spPr>
        <p:txBody>
          <a:bodyPr>
            <a:normAutofit fontScale="92500" lnSpcReduction="10000"/>
          </a:bodyPr>
          <a:lstStyle/>
          <a:p>
            <a:pPr algn="just">
              <a:lnSpc>
                <a:spcPct val="150000"/>
              </a:lnSpc>
            </a:pPr>
            <a:r>
              <a:rPr lang="en-US" sz="2400" dirty="0">
                <a:solidFill>
                  <a:srgbClr val="FF0000"/>
                </a:solidFill>
                <a:latin typeface="Times New Roman" pitchFamily="18" charset="0"/>
                <a:cs typeface="Times New Roman" pitchFamily="18" charset="0"/>
              </a:rPr>
              <a:t>Acute</a:t>
            </a:r>
            <a:r>
              <a:rPr lang="en-US" sz="2400" dirty="0">
                <a:latin typeface="Times New Roman" pitchFamily="18" charset="0"/>
                <a:cs typeface="Times New Roman" pitchFamily="18" charset="0"/>
              </a:rPr>
              <a:t> exposure to lethal doses causes an initially mild inebriation, followed by  unconsciousness,  cardiac  depression and  death.  </a:t>
            </a:r>
          </a:p>
          <a:p>
            <a:pPr algn="just">
              <a:lnSpc>
                <a:spcPct val="150000"/>
              </a:lnSpc>
            </a:pPr>
            <a:r>
              <a:rPr lang="en-US" sz="2400" dirty="0" smtClean="0">
                <a:latin typeface="Times New Roman" pitchFamily="18" charset="0"/>
                <a:cs typeface="Times New Roman" pitchFamily="18" charset="0"/>
              </a:rPr>
              <a:t>Sub-lethal  </a:t>
            </a:r>
            <a:r>
              <a:rPr lang="en-US" sz="2400" dirty="0">
                <a:latin typeface="Times New Roman" pitchFamily="18" charset="0"/>
                <a:cs typeface="Times New Roman" pitchFamily="18" charset="0"/>
              </a:rPr>
              <a:t>exposures  can  cause  </a:t>
            </a:r>
            <a:r>
              <a:rPr lang="en-US" sz="2400" dirty="0">
                <a:solidFill>
                  <a:srgbClr val="FF0000"/>
                </a:solidFill>
                <a:latin typeface="Times New Roman" pitchFamily="18" charset="0"/>
                <a:cs typeface="Times New Roman" pitchFamily="18" charset="0"/>
              </a:rPr>
              <a:t>blindness</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from </a:t>
            </a:r>
            <a:r>
              <a:rPr lang="en-US" sz="2400" dirty="0">
                <a:latin typeface="Times New Roman" pitchFamily="18" charset="0"/>
                <a:cs typeface="Times New Roman" pitchFamily="18" charset="0"/>
              </a:rPr>
              <a:t>deterioration of the optic nerve and retinal ganglion cells. </a:t>
            </a:r>
            <a:endParaRPr lang="en-US" sz="2400" dirty="0" smtClean="0">
              <a:latin typeface="Times New Roman" pitchFamily="18" charset="0"/>
              <a:cs typeface="Times New Roman" pitchFamily="18" charset="0"/>
            </a:endParaRPr>
          </a:p>
          <a:p>
            <a:pPr algn="just">
              <a:lnSpc>
                <a:spcPct val="150000"/>
              </a:lnSpc>
            </a:pPr>
            <a:r>
              <a:rPr lang="en-US" sz="2400" dirty="0" smtClean="0">
                <a:latin typeface="Times New Roman" pitchFamily="18" charset="0"/>
                <a:cs typeface="Times New Roman" pitchFamily="18" charset="0"/>
              </a:rPr>
              <a:t>Inhalation </a:t>
            </a:r>
            <a:r>
              <a:rPr lang="en-US" sz="2400" dirty="0">
                <a:latin typeface="Times New Roman" pitchFamily="18" charset="0"/>
                <a:cs typeface="Times New Roman" pitchFamily="18" charset="0"/>
              </a:rPr>
              <a:t>of methanol fumes may </a:t>
            </a:r>
            <a:r>
              <a:rPr lang="en-US" sz="2400" dirty="0" smtClean="0">
                <a:latin typeface="Times New Roman" pitchFamily="18" charset="0"/>
                <a:cs typeface="Times New Roman" pitchFamily="18" charset="0"/>
              </a:rPr>
              <a:t>result in  </a:t>
            </a:r>
            <a:r>
              <a:rPr lang="en-US" sz="2400" dirty="0">
                <a:latin typeface="Times New Roman" pitchFamily="18" charset="0"/>
                <a:cs typeface="Times New Roman" pitchFamily="18" charset="0"/>
              </a:rPr>
              <a:t>chronic,  low-level  exposure. </a:t>
            </a:r>
            <a:endParaRPr lang="en-US" sz="2400" dirty="0" smtClean="0">
              <a:latin typeface="Times New Roman" pitchFamily="18" charset="0"/>
              <a:cs typeface="Times New Roman" pitchFamily="18" charset="0"/>
            </a:endParaRPr>
          </a:p>
          <a:p>
            <a:pPr algn="just">
              <a:lnSpc>
                <a:spcPct val="150000"/>
              </a:lnSpc>
            </a:pPr>
            <a:r>
              <a:rPr lang="en-US" sz="2400" dirty="0" smtClean="0">
                <a:solidFill>
                  <a:srgbClr val="FF0000"/>
                </a:solidFill>
                <a:latin typeface="Times New Roman" pitchFamily="18" charset="0"/>
                <a:cs typeface="Times New Roman" pitchFamily="18" charset="0"/>
              </a:rPr>
              <a:t>Ethanol</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has  numerous  acute  effects  resulting  from  central  nervous  system  </a:t>
            </a:r>
            <a:r>
              <a:rPr lang="en-US" sz="2400" dirty="0">
                <a:solidFill>
                  <a:srgbClr val="FF0000"/>
                </a:solidFill>
                <a:latin typeface="Times New Roman" pitchFamily="18" charset="0"/>
                <a:cs typeface="Times New Roman" pitchFamily="18" charset="0"/>
              </a:rPr>
              <a:t>depression</a:t>
            </a:r>
            <a:r>
              <a:rPr lang="en-US" sz="2400" dirty="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algn="just">
              <a:lnSpc>
                <a:spcPct val="150000"/>
              </a:lnSpc>
            </a:pPr>
            <a:r>
              <a:rPr lang="en-US" sz="2400" dirty="0" smtClean="0">
                <a:latin typeface="Times New Roman" pitchFamily="18" charset="0"/>
                <a:cs typeface="Times New Roman" pitchFamily="18" charset="0"/>
              </a:rPr>
              <a:t>These range  </a:t>
            </a:r>
            <a:r>
              <a:rPr lang="en-US" sz="2400" dirty="0">
                <a:latin typeface="Times New Roman" pitchFamily="18" charset="0"/>
                <a:cs typeface="Times New Roman" pitchFamily="18" charset="0"/>
              </a:rPr>
              <a:t>from  decreased  inhibitions  and  slowed  reaction  times  at  0.05%  blood  ethanol,  through intoxication, stupor, </a:t>
            </a:r>
            <a:r>
              <a:rPr lang="en-US" sz="2400" dirty="0" smtClean="0">
                <a:latin typeface="Times New Roman" pitchFamily="18" charset="0"/>
                <a:cs typeface="Times New Roman" pitchFamily="18" charset="0"/>
              </a:rPr>
              <a:t>and at </a:t>
            </a:r>
            <a:r>
              <a:rPr lang="en-US" sz="2400" dirty="0">
                <a:latin typeface="Times New Roman" pitchFamily="18" charset="0"/>
                <a:cs typeface="Times New Roman" pitchFamily="18" charset="0"/>
              </a:rPr>
              <a:t>more than 0.5% blood </a:t>
            </a:r>
            <a:r>
              <a:rPr lang="en-US" sz="2400" dirty="0" smtClean="0">
                <a:latin typeface="Times New Roman" pitchFamily="18" charset="0"/>
                <a:cs typeface="Times New Roman" pitchFamily="18" charset="0"/>
              </a:rPr>
              <a:t>ethanol death</a:t>
            </a:r>
            <a:r>
              <a:rPr lang="en-US" sz="2400" dirty="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algn="just">
              <a:lnSpc>
                <a:spcPct val="150000"/>
              </a:lnSpc>
            </a:pPr>
            <a:r>
              <a:rPr lang="en-US" sz="2400" dirty="0" smtClean="0">
                <a:latin typeface="Times New Roman" pitchFamily="18" charset="0"/>
                <a:cs typeface="Times New Roman" pitchFamily="18" charset="0"/>
              </a:rPr>
              <a:t>Ethanol </a:t>
            </a:r>
            <a:r>
              <a:rPr lang="en-US" sz="2400" dirty="0">
                <a:latin typeface="Times New Roman" pitchFamily="18" charset="0"/>
                <a:cs typeface="Times New Roman" pitchFamily="18" charset="0"/>
              </a:rPr>
              <a:t>also has a number of </a:t>
            </a:r>
            <a:r>
              <a:rPr lang="en-US" sz="2400" dirty="0" smtClean="0">
                <a:latin typeface="Times New Roman" pitchFamily="18" charset="0"/>
                <a:cs typeface="Times New Roman" pitchFamily="18" charset="0"/>
              </a:rPr>
              <a:t>chronic </a:t>
            </a:r>
            <a:r>
              <a:rPr lang="en-US" sz="2400" dirty="0">
                <a:latin typeface="Times New Roman" pitchFamily="18" charset="0"/>
                <a:cs typeface="Times New Roman" pitchFamily="18" charset="0"/>
              </a:rPr>
              <a:t>effects, of which the addictive condition of alcoholism and cirrhosis of the liver are the </a:t>
            </a:r>
            <a:r>
              <a:rPr lang="en-US" sz="2400" dirty="0" smtClean="0">
                <a:latin typeface="Times New Roman" pitchFamily="18" charset="0"/>
                <a:cs typeface="Times New Roman" pitchFamily="18" charset="0"/>
              </a:rPr>
              <a:t>most </a:t>
            </a:r>
            <a:r>
              <a:rPr lang="en-US" sz="2400" dirty="0">
                <a:latin typeface="Times New Roman" pitchFamily="18" charset="0"/>
                <a:cs typeface="Times New Roman" pitchFamily="18" charset="0"/>
              </a:rPr>
              <a:t>prominent. </a:t>
            </a:r>
          </a:p>
        </p:txBody>
      </p:sp>
    </p:spTree>
    <p:extLst>
      <p:ext uri="{BB962C8B-B14F-4D97-AF65-F5344CB8AC3E}">
        <p14:creationId xmlns:p14="http://schemas.microsoft.com/office/powerpoint/2010/main" val="3985774744"/>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457200"/>
          </a:xfrm>
        </p:spPr>
        <p:txBody>
          <a:bodyPr>
            <a:noAutofit/>
          </a:bodyPr>
          <a:lstStyle/>
          <a:p>
            <a:r>
              <a:rPr lang="en-US" sz="2800" b="1" dirty="0" err="1">
                <a:solidFill>
                  <a:srgbClr val="FF0000"/>
                </a:solidFill>
                <a:latin typeface="Segoe Print" pitchFamily="2" charset="0"/>
              </a:rPr>
              <a:t>Cont</a:t>
            </a:r>
            <a:r>
              <a:rPr lang="en-US" sz="2800" b="1" dirty="0">
                <a:solidFill>
                  <a:srgbClr val="FF0000"/>
                </a:solidFill>
                <a:latin typeface="Segoe Print" pitchFamily="2" charset="0"/>
              </a:rPr>
              <a:t>…</a:t>
            </a:r>
            <a:endParaRPr lang="en-US" sz="2800" dirty="0"/>
          </a:p>
        </p:txBody>
      </p:sp>
      <p:sp>
        <p:nvSpPr>
          <p:cNvPr id="4" name="Date Placeholder 3"/>
          <p:cNvSpPr>
            <a:spLocks noGrp="1"/>
          </p:cNvSpPr>
          <p:nvPr>
            <p:ph type="dt" sz="half" idx="10"/>
          </p:nvPr>
        </p:nvSpPr>
        <p:spPr/>
        <p:txBody>
          <a:bodyPr/>
          <a:lstStyle/>
          <a:p>
            <a:fld id="{6A375919-6957-4278-AB2D-6A3D32F32E02}" type="datetime1">
              <a:rPr lang="en-US" smtClean="0"/>
              <a:t>29-Jun-19</a:t>
            </a:fld>
            <a:endParaRPr lang="en-US"/>
          </a:p>
        </p:txBody>
      </p:sp>
      <p:sp>
        <p:nvSpPr>
          <p:cNvPr id="5" name="Footer Placeholder 4"/>
          <p:cNvSpPr>
            <a:spLocks noGrp="1"/>
          </p:cNvSpPr>
          <p:nvPr>
            <p:ph type="ftr" sz="quarter" idx="11"/>
          </p:nvPr>
        </p:nvSpPr>
        <p:spPr/>
        <p:txBody>
          <a:bodyPr/>
          <a:lstStyle/>
          <a:p>
            <a:r>
              <a:rPr lang="en-US" smtClean="0"/>
              <a:t>Envt Ch 4-6</a:t>
            </a:r>
            <a:endParaRPr lang="en-US"/>
          </a:p>
        </p:txBody>
      </p:sp>
      <p:sp>
        <p:nvSpPr>
          <p:cNvPr id="6" name="Slide Number Placeholder 5"/>
          <p:cNvSpPr>
            <a:spLocks noGrp="1"/>
          </p:cNvSpPr>
          <p:nvPr>
            <p:ph type="sldNum" sz="quarter" idx="12"/>
          </p:nvPr>
        </p:nvSpPr>
        <p:spPr/>
        <p:txBody>
          <a:bodyPr/>
          <a:lstStyle/>
          <a:p>
            <a:fld id="{09CA2E6E-5AFB-46F8-A351-B3A68AE108F1}" type="slidenum">
              <a:rPr lang="en-US" smtClean="0"/>
              <a:t>62</a:t>
            </a:fld>
            <a:endParaRPr lang="en-US"/>
          </a:p>
        </p:txBody>
      </p:sp>
      <p:sp>
        <p:nvSpPr>
          <p:cNvPr id="3" name="Content Placeholder 2"/>
          <p:cNvSpPr>
            <a:spLocks noGrp="1"/>
          </p:cNvSpPr>
          <p:nvPr>
            <p:ph sz="quarter" idx="1"/>
          </p:nvPr>
        </p:nvSpPr>
        <p:spPr>
          <a:xfrm>
            <a:off x="152400" y="457200"/>
            <a:ext cx="8839200" cy="6248400"/>
          </a:xfrm>
        </p:spPr>
        <p:txBody>
          <a:bodyPr>
            <a:normAutofit/>
          </a:bodyPr>
          <a:lstStyle/>
          <a:p>
            <a:pPr algn="just">
              <a:lnSpc>
                <a:spcPct val="150000"/>
              </a:lnSpc>
            </a:pPr>
            <a:r>
              <a:rPr lang="en-US" sz="2400" dirty="0" smtClean="0">
                <a:latin typeface="Times New Roman" pitchFamily="18" charset="0"/>
                <a:cs typeface="Times New Roman" pitchFamily="18" charset="0"/>
              </a:rPr>
              <a:t>Inhaling of </a:t>
            </a:r>
            <a:r>
              <a:rPr lang="en-US" sz="2400" dirty="0" smtClean="0">
                <a:solidFill>
                  <a:srgbClr val="FF0000"/>
                </a:solidFill>
                <a:latin typeface="Times New Roman" pitchFamily="18" charset="0"/>
                <a:cs typeface="Times New Roman" pitchFamily="18" charset="0"/>
              </a:rPr>
              <a:t>ethylene</a:t>
            </a:r>
            <a:r>
              <a:rPr lang="en-US" sz="2400" dirty="0" smtClean="0">
                <a:latin typeface="Times New Roman" pitchFamily="18" charset="0"/>
                <a:cs typeface="Times New Roman" pitchFamily="18" charset="0"/>
              </a:rPr>
              <a:t>  </a:t>
            </a:r>
            <a:r>
              <a:rPr lang="en-US" sz="2400" dirty="0">
                <a:solidFill>
                  <a:srgbClr val="FF0000"/>
                </a:solidFill>
                <a:latin typeface="Times New Roman" pitchFamily="18" charset="0"/>
                <a:cs typeface="Times New Roman" pitchFamily="18" charset="0"/>
              </a:rPr>
              <a:t>glycol</a:t>
            </a:r>
            <a:r>
              <a:rPr lang="en-US" sz="2400" dirty="0">
                <a:latin typeface="Times New Roman" pitchFamily="18" charset="0"/>
                <a:cs typeface="Times New Roman" pitchFamily="18" charset="0"/>
              </a:rPr>
              <a:t>  initially stimulates the central nervous </a:t>
            </a:r>
            <a:r>
              <a:rPr lang="en-US" sz="2400" dirty="0" smtClean="0">
                <a:latin typeface="Times New Roman" pitchFamily="18" charset="0"/>
                <a:cs typeface="Times New Roman" pitchFamily="18" charset="0"/>
              </a:rPr>
              <a:t>system and </a:t>
            </a:r>
            <a:r>
              <a:rPr lang="en-US" sz="2400" dirty="0">
                <a:latin typeface="Times New Roman" pitchFamily="18" charset="0"/>
                <a:cs typeface="Times New Roman" pitchFamily="18" charset="0"/>
              </a:rPr>
              <a:t>then depresses it</a:t>
            </a:r>
            <a:r>
              <a:rPr lang="en-US" sz="2400" dirty="0" smtClean="0">
                <a:latin typeface="Times New Roman" pitchFamily="18" charset="0"/>
                <a:cs typeface="Times New Roman" pitchFamily="18" charset="0"/>
              </a:rPr>
              <a:t>.</a:t>
            </a:r>
          </a:p>
          <a:p>
            <a:pPr algn="just">
              <a:lnSpc>
                <a:spcPct val="150000"/>
              </a:lnSpc>
            </a:pPr>
            <a:r>
              <a:rPr lang="en-US" sz="2400" dirty="0" smtClean="0">
                <a:latin typeface="Times New Roman" pitchFamily="18" charset="0"/>
                <a:cs typeface="Times New Roman" pitchFamily="18" charset="0"/>
              </a:rPr>
              <a:t> </a:t>
            </a:r>
            <a:r>
              <a:rPr lang="en-US" sz="2400" dirty="0">
                <a:solidFill>
                  <a:srgbClr val="FF0000"/>
                </a:solidFill>
                <a:latin typeface="Times New Roman" pitchFamily="18" charset="0"/>
                <a:cs typeface="Times New Roman" pitchFamily="18" charset="0"/>
              </a:rPr>
              <a:t>Glycolic</a:t>
            </a:r>
            <a:r>
              <a:rPr lang="en-US" sz="2400" dirty="0">
                <a:latin typeface="Times New Roman" pitchFamily="18" charset="0"/>
                <a:cs typeface="Times New Roman" pitchFamily="18" charset="0"/>
              </a:rPr>
              <a:t> </a:t>
            </a:r>
            <a:r>
              <a:rPr lang="en-US" sz="2400" dirty="0" smtClean="0">
                <a:solidFill>
                  <a:srgbClr val="FF0000"/>
                </a:solidFill>
                <a:latin typeface="Times New Roman" pitchFamily="18" charset="0"/>
                <a:cs typeface="Times New Roman" pitchFamily="18" charset="0"/>
              </a:rPr>
              <a:t>acid</a:t>
            </a:r>
            <a:r>
              <a:rPr lang="en-US" sz="2400" dirty="0" smtClean="0">
                <a:latin typeface="Times New Roman" pitchFamily="18" charset="0"/>
                <a:cs typeface="Times New Roman" pitchFamily="18" charset="0"/>
              </a:rPr>
              <a:t> (HOCH</a:t>
            </a:r>
            <a:r>
              <a:rPr lang="en-US" sz="2400" baseline="-25000"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CO</a:t>
            </a:r>
            <a:r>
              <a:rPr lang="en-US" sz="2400" baseline="-25000"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H) formed </a:t>
            </a:r>
            <a:r>
              <a:rPr lang="en-US" sz="2400" dirty="0">
                <a:latin typeface="Times New Roman" pitchFamily="18" charset="0"/>
                <a:cs typeface="Times New Roman" pitchFamily="18" charset="0"/>
              </a:rPr>
              <a:t>as an intermediate </a:t>
            </a:r>
            <a:r>
              <a:rPr lang="en-US" sz="2400" dirty="0" smtClean="0">
                <a:latin typeface="Times New Roman" pitchFamily="18" charset="0"/>
                <a:cs typeface="Times New Roman" pitchFamily="18" charset="0"/>
              </a:rPr>
              <a:t>metabolite </a:t>
            </a:r>
            <a:r>
              <a:rPr lang="en-US" sz="2400" dirty="0">
                <a:latin typeface="Times New Roman" pitchFamily="18" charset="0"/>
                <a:cs typeface="Times New Roman" pitchFamily="18" charset="0"/>
              </a:rPr>
              <a:t>in the metabolism of ethylene glycol, may cause </a:t>
            </a:r>
            <a:r>
              <a:rPr lang="en-US" sz="2400" dirty="0" err="1">
                <a:latin typeface="Times New Roman" pitchFamily="18" charset="0"/>
                <a:cs typeface="Times New Roman" pitchFamily="18" charset="0"/>
              </a:rPr>
              <a:t>acidemia</a:t>
            </a:r>
            <a:r>
              <a:rPr lang="en-US" sz="2400" dirty="0">
                <a:latin typeface="Times New Roman" pitchFamily="18" charset="0"/>
                <a:cs typeface="Times New Roman" pitchFamily="18" charset="0"/>
              </a:rPr>
              <a:t>, and oxalic acid  produced </a:t>
            </a:r>
            <a:r>
              <a:rPr lang="en-US" sz="2400" dirty="0" smtClean="0">
                <a:latin typeface="Times New Roman" pitchFamily="18" charset="0"/>
                <a:cs typeface="Times New Roman" pitchFamily="18" charset="0"/>
              </a:rPr>
              <a:t>by  </a:t>
            </a:r>
            <a:r>
              <a:rPr lang="en-US" sz="2400" dirty="0">
                <a:latin typeface="Times New Roman" pitchFamily="18" charset="0"/>
                <a:cs typeface="Times New Roman" pitchFamily="18" charset="0"/>
              </a:rPr>
              <a:t>further  oxidation  may  precipitate  in  the  </a:t>
            </a:r>
            <a:r>
              <a:rPr lang="en-US" sz="2400" dirty="0">
                <a:solidFill>
                  <a:srgbClr val="FF0000"/>
                </a:solidFill>
                <a:latin typeface="Times New Roman" pitchFamily="18" charset="0"/>
                <a:cs typeface="Times New Roman" pitchFamily="18" charset="0"/>
              </a:rPr>
              <a:t>kidneys</a:t>
            </a:r>
            <a:r>
              <a:rPr lang="en-US" sz="2400" dirty="0">
                <a:latin typeface="Times New Roman" pitchFamily="18" charset="0"/>
                <a:cs typeface="Times New Roman" pitchFamily="18" charset="0"/>
              </a:rPr>
              <a:t>  as  solid  calcium  oxalate,  </a:t>
            </a:r>
            <a:r>
              <a:rPr lang="en-US" sz="2400" dirty="0" smtClean="0">
                <a:solidFill>
                  <a:srgbClr val="FF0000"/>
                </a:solidFill>
                <a:latin typeface="Times New Roman" pitchFamily="18" charset="0"/>
                <a:cs typeface="Times New Roman" pitchFamily="18" charset="0"/>
              </a:rPr>
              <a:t>CaC</a:t>
            </a:r>
            <a:r>
              <a:rPr lang="en-US" sz="2400" baseline="-25000" dirty="0" smtClean="0">
                <a:solidFill>
                  <a:srgbClr val="FF0000"/>
                </a:solidFill>
                <a:latin typeface="Times New Roman" pitchFamily="18" charset="0"/>
                <a:cs typeface="Times New Roman" pitchFamily="18" charset="0"/>
              </a:rPr>
              <a:t>2</a:t>
            </a:r>
            <a:r>
              <a:rPr lang="en-US" sz="2400" dirty="0" smtClean="0">
                <a:solidFill>
                  <a:srgbClr val="FF0000"/>
                </a:solidFill>
                <a:latin typeface="Times New Roman" pitchFamily="18" charset="0"/>
                <a:cs typeface="Times New Roman" pitchFamily="18" charset="0"/>
              </a:rPr>
              <a:t>O</a:t>
            </a:r>
            <a:r>
              <a:rPr lang="en-US" sz="2400" baseline="-25000" dirty="0" smtClean="0">
                <a:solidFill>
                  <a:srgbClr val="FF0000"/>
                </a:solidFill>
                <a:latin typeface="Times New Roman" pitchFamily="18" charset="0"/>
                <a:cs typeface="Times New Roman" pitchFamily="18" charset="0"/>
              </a:rPr>
              <a:t>4</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causing </a:t>
            </a:r>
            <a:r>
              <a:rPr lang="en-US" sz="2400" dirty="0" smtClean="0">
                <a:latin typeface="Times New Roman" pitchFamily="18" charset="0"/>
                <a:cs typeface="Times New Roman" pitchFamily="18" charset="0"/>
              </a:rPr>
              <a:t>clogging</a:t>
            </a:r>
            <a:r>
              <a:rPr lang="en-US" sz="2400" dirty="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algn="just">
              <a:lnSpc>
                <a:spcPct val="150000"/>
              </a:lnSpc>
            </a:pPr>
            <a:r>
              <a:rPr lang="en-US" sz="2400" dirty="0" smtClean="0">
                <a:latin typeface="Times New Roman" pitchFamily="18" charset="0"/>
                <a:cs typeface="Times New Roman" pitchFamily="18" charset="0"/>
              </a:rPr>
              <a:t>Of  </a:t>
            </a:r>
            <a:r>
              <a:rPr lang="en-US" sz="2400" dirty="0">
                <a:latin typeface="Times New Roman" pitchFamily="18" charset="0"/>
                <a:cs typeface="Times New Roman" pitchFamily="18" charset="0"/>
              </a:rPr>
              <a:t>the  higher  alcohols,  1-butanol  is  an  irritant,  but  its  toxicity  is  limited  by  its  low </a:t>
            </a:r>
            <a:r>
              <a:rPr lang="en-US" sz="2400" dirty="0" smtClean="0">
                <a:latin typeface="Times New Roman" pitchFamily="18" charset="0"/>
                <a:cs typeface="Times New Roman" pitchFamily="18" charset="0"/>
              </a:rPr>
              <a:t>vapor </a:t>
            </a:r>
            <a:r>
              <a:rPr lang="en-US" sz="2400" dirty="0">
                <a:latin typeface="Times New Roman" pitchFamily="18" charset="0"/>
                <a:cs typeface="Times New Roman" pitchFamily="18" charset="0"/>
              </a:rPr>
              <a:t>pressure. </a:t>
            </a:r>
            <a:endParaRPr lang="en-US" sz="2400" dirty="0" smtClean="0">
              <a:latin typeface="Times New Roman" pitchFamily="18" charset="0"/>
              <a:cs typeface="Times New Roman" pitchFamily="18" charset="0"/>
            </a:endParaRPr>
          </a:p>
          <a:p>
            <a:pPr algn="just">
              <a:lnSpc>
                <a:spcPct val="150000"/>
              </a:lnSpc>
            </a:pPr>
            <a:r>
              <a:rPr lang="en-US" sz="2400" dirty="0">
                <a:latin typeface="Times New Roman" pitchFamily="18" charset="0"/>
                <a:cs typeface="Times New Roman" pitchFamily="18" charset="0"/>
              </a:rPr>
              <a:t>Unsaturated (</a:t>
            </a:r>
            <a:r>
              <a:rPr lang="en-US" sz="2400" dirty="0" err="1">
                <a:latin typeface="Times New Roman" pitchFamily="18" charset="0"/>
                <a:cs typeface="Times New Roman" pitchFamily="18" charset="0"/>
              </a:rPr>
              <a:t>alkenyl</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allyl</a:t>
            </a:r>
            <a:r>
              <a:rPr lang="en-US" sz="2400" dirty="0">
                <a:latin typeface="Times New Roman" pitchFamily="18" charset="0"/>
                <a:cs typeface="Times New Roman" pitchFamily="18" charset="0"/>
              </a:rPr>
              <a:t> alcohol,  </a:t>
            </a:r>
            <a:r>
              <a:rPr lang="en-US" sz="2400" dirty="0" smtClean="0">
                <a:latin typeface="Times New Roman" pitchFamily="18" charset="0"/>
                <a:cs typeface="Times New Roman" pitchFamily="18" charset="0"/>
              </a:rPr>
              <a:t>CH=CHCH</a:t>
            </a:r>
            <a:r>
              <a:rPr lang="en-US" sz="2400" baseline="-25000"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OH</a:t>
            </a:r>
            <a:r>
              <a:rPr lang="en-US" sz="2400" dirty="0">
                <a:latin typeface="Times New Roman" pitchFamily="18" charset="0"/>
                <a:cs typeface="Times New Roman" pitchFamily="18" charset="0"/>
              </a:rPr>
              <a:t>, has a pungent odor and is </a:t>
            </a:r>
            <a:r>
              <a:rPr lang="en-US" sz="2400" dirty="0" smtClean="0">
                <a:latin typeface="Times New Roman" pitchFamily="18" charset="0"/>
                <a:cs typeface="Times New Roman" pitchFamily="18" charset="0"/>
              </a:rPr>
              <a:t>strongly </a:t>
            </a:r>
            <a:r>
              <a:rPr lang="en-US" sz="2400" dirty="0">
                <a:latin typeface="Times New Roman" pitchFamily="18" charset="0"/>
                <a:cs typeface="Times New Roman" pitchFamily="18" charset="0"/>
              </a:rPr>
              <a:t>irritating to eyes, </a:t>
            </a:r>
            <a:r>
              <a:rPr lang="en-US" sz="2400" dirty="0" smtClean="0">
                <a:latin typeface="Times New Roman" pitchFamily="18" charset="0"/>
                <a:cs typeface="Times New Roman" pitchFamily="18" charset="0"/>
              </a:rPr>
              <a:t>mouth and </a:t>
            </a:r>
            <a:r>
              <a:rPr lang="en-US" sz="2400" dirty="0">
                <a:latin typeface="Times New Roman" pitchFamily="18" charset="0"/>
                <a:cs typeface="Times New Roman" pitchFamily="18" charset="0"/>
              </a:rPr>
              <a:t>lungs</a:t>
            </a:r>
            <a:r>
              <a:rPr lang="en-US" sz="2400" dirty="0" smtClean="0">
                <a:latin typeface="Times New Roman" pitchFamily="18" charset="0"/>
                <a:cs typeface="Times New Roman" pitchFamily="18" charset="0"/>
              </a:rPr>
              <a:t>. </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1683749755"/>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457200"/>
          </a:xfrm>
        </p:spPr>
        <p:txBody>
          <a:bodyPr>
            <a:noAutofit/>
          </a:bodyPr>
          <a:lstStyle/>
          <a:p>
            <a:r>
              <a:rPr lang="en-US" sz="2800" b="1" dirty="0" err="1">
                <a:solidFill>
                  <a:srgbClr val="FF0000"/>
                </a:solidFill>
                <a:latin typeface="Segoe Print" pitchFamily="2" charset="0"/>
              </a:rPr>
              <a:t>Cont</a:t>
            </a:r>
            <a:r>
              <a:rPr lang="en-US" sz="2800" b="1" dirty="0">
                <a:solidFill>
                  <a:srgbClr val="FF0000"/>
                </a:solidFill>
                <a:latin typeface="Segoe Print" pitchFamily="2" charset="0"/>
              </a:rPr>
              <a:t>…</a:t>
            </a:r>
            <a:endParaRPr lang="en-US" sz="2800" dirty="0"/>
          </a:p>
        </p:txBody>
      </p:sp>
      <p:sp>
        <p:nvSpPr>
          <p:cNvPr id="4" name="Date Placeholder 3"/>
          <p:cNvSpPr>
            <a:spLocks noGrp="1"/>
          </p:cNvSpPr>
          <p:nvPr>
            <p:ph type="dt" sz="half" idx="10"/>
          </p:nvPr>
        </p:nvSpPr>
        <p:spPr/>
        <p:txBody>
          <a:bodyPr/>
          <a:lstStyle/>
          <a:p>
            <a:fld id="{6A375919-6957-4278-AB2D-6A3D32F32E02}" type="datetime1">
              <a:rPr lang="en-US" smtClean="0"/>
              <a:t>29-Jun-19</a:t>
            </a:fld>
            <a:endParaRPr lang="en-US"/>
          </a:p>
        </p:txBody>
      </p:sp>
      <p:sp>
        <p:nvSpPr>
          <p:cNvPr id="5" name="Footer Placeholder 4"/>
          <p:cNvSpPr>
            <a:spLocks noGrp="1"/>
          </p:cNvSpPr>
          <p:nvPr>
            <p:ph type="ftr" sz="quarter" idx="11"/>
          </p:nvPr>
        </p:nvSpPr>
        <p:spPr/>
        <p:txBody>
          <a:bodyPr/>
          <a:lstStyle/>
          <a:p>
            <a:r>
              <a:rPr lang="en-US" smtClean="0"/>
              <a:t>Envt Ch 4-6</a:t>
            </a:r>
            <a:endParaRPr lang="en-US"/>
          </a:p>
        </p:txBody>
      </p:sp>
      <p:sp>
        <p:nvSpPr>
          <p:cNvPr id="6" name="Slide Number Placeholder 5"/>
          <p:cNvSpPr>
            <a:spLocks noGrp="1"/>
          </p:cNvSpPr>
          <p:nvPr>
            <p:ph type="sldNum" sz="quarter" idx="12"/>
          </p:nvPr>
        </p:nvSpPr>
        <p:spPr/>
        <p:txBody>
          <a:bodyPr/>
          <a:lstStyle/>
          <a:p>
            <a:fld id="{09CA2E6E-5AFB-46F8-A351-B3A68AE108F1}" type="slidenum">
              <a:rPr lang="en-US" smtClean="0"/>
              <a:t>63</a:t>
            </a:fld>
            <a:endParaRPr lang="en-US"/>
          </a:p>
        </p:txBody>
      </p:sp>
      <p:sp>
        <p:nvSpPr>
          <p:cNvPr id="3" name="Content Placeholder 2"/>
          <p:cNvSpPr>
            <a:spLocks noGrp="1"/>
          </p:cNvSpPr>
          <p:nvPr>
            <p:ph sz="quarter" idx="1"/>
          </p:nvPr>
        </p:nvSpPr>
        <p:spPr>
          <a:xfrm>
            <a:off x="228600" y="457200"/>
            <a:ext cx="8763000" cy="6248400"/>
          </a:xfrm>
        </p:spPr>
        <p:txBody>
          <a:bodyPr>
            <a:normAutofit/>
          </a:bodyPr>
          <a:lstStyle/>
          <a:p>
            <a:pPr algn="just">
              <a:lnSpc>
                <a:spcPct val="150000"/>
              </a:lnSpc>
              <a:buFont typeface="Wingdings" pitchFamily="2" charset="2"/>
              <a:buChar char="ü"/>
            </a:pPr>
            <a:r>
              <a:rPr lang="en-US" sz="2400" b="1" dirty="0">
                <a:latin typeface="Times New Roman" pitchFamily="18" charset="0"/>
                <a:cs typeface="Times New Roman" pitchFamily="18" charset="0"/>
              </a:rPr>
              <a:t>Phenols: </a:t>
            </a:r>
            <a:r>
              <a:rPr lang="en-US" sz="2400" dirty="0">
                <a:latin typeface="Times New Roman" pitchFamily="18" charset="0"/>
                <a:cs typeface="Times New Roman" pitchFamily="18" charset="0"/>
              </a:rPr>
              <a:t>The acute toxicological effects of phenol are largely upon the central nervous system and </a:t>
            </a:r>
            <a:r>
              <a:rPr lang="en-US" sz="2400" dirty="0" smtClean="0">
                <a:latin typeface="Times New Roman" pitchFamily="18" charset="0"/>
                <a:cs typeface="Times New Roman" pitchFamily="18" charset="0"/>
              </a:rPr>
              <a:t>death </a:t>
            </a:r>
            <a:r>
              <a:rPr lang="en-US" sz="2400" dirty="0">
                <a:latin typeface="Times New Roman" pitchFamily="18" charset="0"/>
                <a:cs typeface="Times New Roman" pitchFamily="18" charset="0"/>
              </a:rPr>
              <a:t>can  occur  as soon as </a:t>
            </a:r>
            <a:r>
              <a:rPr lang="en-US" sz="2400" dirty="0" smtClean="0">
                <a:latin typeface="Times New Roman" pitchFamily="18" charset="0"/>
                <a:cs typeface="Times New Roman" pitchFamily="18" charset="0"/>
              </a:rPr>
              <a:t>after </a:t>
            </a:r>
            <a:r>
              <a:rPr lang="en-US" sz="2400" dirty="0">
                <a:latin typeface="Times New Roman" pitchFamily="18" charset="0"/>
                <a:cs typeface="Times New Roman" pitchFamily="18" charset="0"/>
              </a:rPr>
              <a:t>exposure</a:t>
            </a:r>
            <a:r>
              <a:rPr lang="en-US" sz="2400" dirty="0" smtClean="0">
                <a:latin typeface="Times New Roman" pitchFamily="18" charset="0"/>
                <a:cs typeface="Times New Roman" pitchFamily="18" charset="0"/>
              </a:rPr>
              <a:t>.</a:t>
            </a:r>
          </a:p>
          <a:p>
            <a:pPr algn="just">
              <a:lnSpc>
                <a:spcPct val="150000"/>
              </a:lnSpc>
            </a:pP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Acute poisoning by phenol can cause </a:t>
            </a:r>
            <a:r>
              <a:rPr lang="en-US" sz="2400" dirty="0" smtClean="0">
                <a:latin typeface="Times New Roman" pitchFamily="18" charset="0"/>
                <a:cs typeface="Times New Roman" pitchFamily="18" charset="0"/>
              </a:rPr>
              <a:t>severe </a:t>
            </a:r>
            <a:r>
              <a:rPr lang="en-US" sz="2400" dirty="0">
                <a:latin typeface="Times New Roman" pitchFamily="18" charset="0"/>
                <a:cs typeface="Times New Roman" pitchFamily="18" charset="0"/>
              </a:rPr>
              <a:t>gastrointestinal disturbances, kidney malfunction, circulatory system failure, lung </a:t>
            </a:r>
            <a:r>
              <a:rPr lang="en-US" sz="2400" dirty="0" smtClean="0">
                <a:latin typeface="Times New Roman" pitchFamily="18" charset="0"/>
                <a:cs typeface="Times New Roman" pitchFamily="18" charset="0"/>
              </a:rPr>
              <a:t>edema and </a:t>
            </a:r>
            <a:r>
              <a:rPr lang="en-US" sz="2400" dirty="0">
                <a:latin typeface="Times New Roman" pitchFamily="18" charset="0"/>
                <a:cs typeface="Times New Roman" pitchFamily="18" charset="0"/>
              </a:rPr>
              <a:t>convulsions. </a:t>
            </a:r>
            <a:endParaRPr lang="en-US" sz="2400" dirty="0" smtClean="0">
              <a:latin typeface="Times New Roman" pitchFamily="18" charset="0"/>
              <a:cs typeface="Times New Roman" pitchFamily="18" charset="0"/>
            </a:endParaRPr>
          </a:p>
          <a:p>
            <a:pPr algn="just">
              <a:lnSpc>
                <a:spcPct val="150000"/>
              </a:lnSpc>
            </a:pPr>
            <a:r>
              <a:rPr lang="en-US" sz="2400" dirty="0" smtClean="0">
                <a:latin typeface="Times New Roman" pitchFamily="18" charset="0"/>
                <a:cs typeface="Times New Roman" pitchFamily="18" charset="0"/>
              </a:rPr>
              <a:t>Fatal </a:t>
            </a:r>
            <a:r>
              <a:rPr lang="en-US" sz="2400" dirty="0">
                <a:latin typeface="Times New Roman" pitchFamily="18" charset="0"/>
                <a:cs typeface="Times New Roman" pitchFamily="18" charset="0"/>
              </a:rPr>
              <a:t>doses of phenol may be absorbed through the skin</a:t>
            </a:r>
            <a:r>
              <a:rPr lang="en-US" sz="2400" dirty="0" smtClean="0">
                <a:latin typeface="Times New Roman" pitchFamily="18" charset="0"/>
                <a:cs typeface="Times New Roman" pitchFamily="18" charset="0"/>
              </a:rPr>
              <a:t>.</a:t>
            </a:r>
          </a:p>
          <a:p>
            <a:pPr algn="just">
              <a:lnSpc>
                <a:spcPct val="150000"/>
              </a:lnSpc>
            </a:pP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Key </a:t>
            </a:r>
            <a:r>
              <a:rPr lang="en-US" sz="2400" dirty="0" smtClean="0">
                <a:latin typeface="Times New Roman" pitchFamily="18" charset="0"/>
                <a:cs typeface="Times New Roman" pitchFamily="18" charset="0"/>
              </a:rPr>
              <a:t>organs </a:t>
            </a:r>
            <a:r>
              <a:rPr lang="en-US" sz="2400" dirty="0">
                <a:latin typeface="Times New Roman" pitchFamily="18" charset="0"/>
                <a:cs typeface="Times New Roman" pitchFamily="18" charset="0"/>
              </a:rPr>
              <a:t>damaged </a:t>
            </a:r>
            <a:r>
              <a:rPr lang="en-US" sz="2400" dirty="0" smtClean="0">
                <a:latin typeface="Times New Roman" pitchFamily="18" charset="0"/>
                <a:cs typeface="Times New Roman" pitchFamily="18" charset="0"/>
              </a:rPr>
              <a:t>by </a:t>
            </a:r>
            <a:r>
              <a:rPr lang="en-US" sz="2400" dirty="0">
                <a:latin typeface="Times New Roman" pitchFamily="18" charset="0"/>
                <a:cs typeface="Times New Roman" pitchFamily="18" charset="0"/>
              </a:rPr>
              <a:t>chronic phenol exposure include </a:t>
            </a:r>
            <a:r>
              <a:rPr lang="en-US" sz="2400" dirty="0" smtClean="0">
                <a:latin typeface="Times New Roman" pitchFamily="18" charset="0"/>
                <a:cs typeface="Times New Roman" pitchFamily="18" charset="0"/>
              </a:rPr>
              <a:t>the pancreas </a:t>
            </a:r>
            <a:r>
              <a:rPr lang="en-US" sz="2400" dirty="0">
                <a:latin typeface="Times New Roman" pitchFamily="18" charset="0"/>
                <a:cs typeface="Times New Roman" pitchFamily="18" charset="0"/>
              </a:rPr>
              <a:t>and kidneys</a:t>
            </a:r>
            <a:r>
              <a:rPr lang="en-US" sz="2400" dirty="0" smtClean="0">
                <a:latin typeface="Times New Roman" pitchFamily="18" charset="0"/>
                <a:cs typeface="Times New Roman" pitchFamily="18" charset="0"/>
              </a:rPr>
              <a:t>.</a:t>
            </a:r>
          </a:p>
          <a:p>
            <a:pPr algn="just">
              <a:lnSpc>
                <a:spcPct val="150000"/>
              </a:lnSpc>
            </a:pP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813157253"/>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772400" cy="457200"/>
          </a:xfrm>
        </p:spPr>
        <p:txBody>
          <a:bodyPr>
            <a:noAutofit/>
          </a:bodyPr>
          <a:lstStyle/>
          <a:p>
            <a:r>
              <a:rPr lang="en-US" sz="2800" b="1" dirty="0" err="1">
                <a:solidFill>
                  <a:srgbClr val="FF0000"/>
                </a:solidFill>
                <a:latin typeface="Segoe Print" pitchFamily="2" charset="0"/>
              </a:rPr>
              <a:t>Cont</a:t>
            </a:r>
            <a:r>
              <a:rPr lang="en-US" sz="2800" b="1" dirty="0">
                <a:solidFill>
                  <a:srgbClr val="FF0000"/>
                </a:solidFill>
                <a:latin typeface="Segoe Print" pitchFamily="2" charset="0"/>
              </a:rPr>
              <a:t>…</a:t>
            </a:r>
            <a:endParaRPr lang="en-US" sz="2800" dirty="0"/>
          </a:p>
        </p:txBody>
      </p:sp>
      <p:sp>
        <p:nvSpPr>
          <p:cNvPr id="3" name="Date Placeholder 2"/>
          <p:cNvSpPr>
            <a:spLocks noGrp="1"/>
          </p:cNvSpPr>
          <p:nvPr>
            <p:ph type="dt" sz="half" idx="10"/>
          </p:nvPr>
        </p:nvSpPr>
        <p:spPr/>
        <p:txBody>
          <a:bodyPr/>
          <a:lstStyle/>
          <a:p>
            <a:fld id="{6A375919-6957-4278-AB2D-6A3D32F32E02}" type="datetime1">
              <a:rPr lang="en-US" smtClean="0"/>
              <a:t>29-Jun-19</a:t>
            </a:fld>
            <a:endParaRPr lang="en-US"/>
          </a:p>
        </p:txBody>
      </p:sp>
      <p:sp>
        <p:nvSpPr>
          <p:cNvPr id="4" name="Footer Placeholder 3"/>
          <p:cNvSpPr>
            <a:spLocks noGrp="1"/>
          </p:cNvSpPr>
          <p:nvPr>
            <p:ph type="ftr" sz="quarter" idx="11"/>
          </p:nvPr>
        </p:nvSpPr>
        <p:spPr/>
        <p:txBody>
          <a:bodyPr/>
          <a:lstStyle/>
          <a:p>
            <a:r>
              <a:rPr lang="en-US" smtClean="0"/>
              <a:t>Envt Ch 4-6</a:t>
            </a:r>
            <a:endParaRPr lang="en-US"/>
          </a:p>
        </p:txBody>
      </p:sp>
      <p:sp>
        <p:nvSpPr>
          <p:cNvPr id="5" name="Slide Number Placeholder 4"/>
          <p:cNvSpPr>
            <a:spLocks noGrp="1"/>
          </p:cNvSpPr>
          <p:nvPr>
            <p:ph type="sldNum" sz="quarter" idx="12"/>
          </p:nvPr>
        </p:nvSpPr>
        <p:spPr/>
        <p:txBody>
          <a:bodyPr/>
          <a:lstStyle/>
          <a:p>
            <a:fld id="{09CA2E6E-5AFB-46F8-A351-B3A68AE108F1}" type="slidenum">
              <a:rPr lang="en-US" smtClean="0"/>
              <a:t>64</a:t>
            </a:fld>
            <a:endParaRPr lang="en-US"/>
          </a:p>
        </p:txBody>
      </p:sp>
      <p:sp>
        <p:nvSpPr>
          <p:cNvPr id="6" name="Content Placeholder 5"/>
          <p:cNvSpPr>
            <a:spLocks noGrp="1"/>
          </p:cNvSpPr>
          <p:nvPr>
            <p:ph sz="quarter" idx="1"/>
          </p:nvPr>
        </p:nvSpPr>
        <p:spPr>
          <a:xfrm>
            <a:off x="228600" y="609600"/>
            <a:ext cx="8686800" cy="5943600"/>
          </a:xfrm>
        </p:spPr>
        <p:txBody>
          <a:bodyPr>
            <a:normAutofit/>
          </a:bodyPr>
          <a:lstStyle/>
          <a:p>
            <a:pPr algn="just">
              <a:lnSpc>
                <a:spcPct val="150000"/>
              </a:lnSpc>
              <a:buFont typeface="Wingdings" pitchFamily="2" charset="2"/>
              <a:buChar char="ü"/>
            </a:pPr>
            <a:r>
              <a:rPr lang="en-US" sz="2400" b="1" dirty="0">
                <a:latin typeface="Times New Roman" pitchFamily="18" charset="0"/>
                <a:cs typeface="Times New Roman" pitchFamily="18" charset="0"/>
              </a:rPr>
              <a:t>Aldehydes and Ketones: </a:t>
            </a:r>
            <a:r>
              <a:rPr lang="en-US" sz="2400" dirty="0">
                <a:latin typeface="Times New Roman" pitchFamily="18" charset="0"/>
                <a:cs typeface="Times New Roman" pitchFamily="18" charset="0"/>
              </a:rPr>
              <a:t>Exposure to inhaled formaldehyde via the respiratory tract is usually due to molecular formaldehyde  vapor,  whereas  exposure  by  other  routes  is  usually  due  to  formalin.</a:t>
            </a:r>
          </a:p>
          <a:p>
            <a:pPr algn="just">
              <a:lnSpc>
                <a:spcPct val="150000"/>
              </a:lnSpc>
            </a:pPr>
            <a:r>
              <a:rPr lang="en-US" sz="2400" dirty="0" smtClean="0">
                <a:latin typeface="Times New Roman" pitchFamily="18" charset="0"/>
                <a:cs typeface="Times New Roman" pitchFamily="18" charset="0"/>
              </a:rPr>
              <a:t>Prolonged</a:t>
            </a:r>
            <a:r>
              <a:rPr lang="en-US" sz="2400" dirty="0">
                <a:latin typeface="Times New Roman" pitchFamily="18" charset="0"/>
                <a:cs typeface="Times New Roman" pitchFamily="18" charset="0"/>
              </a:rPr>
              <a:t>, continuous exposure to formaldehyde can cause hypersensitivity.</a:t>
            </a:r>
          </a:p>
          <a:p>
            <a:pPr algn="just">
              <a:lnSpc>
                <a:spcPct val="150000"/>
              </a:lnSpc>
            </a:pPr>
            <a:r>
              <a:rPr lang="en-US" sz="2400" dirty="0">
                <a:latin typeface="Times New Roman" pitchFamily="18" charset="0"/>
                <a:cs typeface="Times New Roman" pitchFamily="18" charset="0"/>
              </a:rPr>
              <a:t>Formaldehyde has been shown to be a lung carcinogen.</a:t>
            </a:r>
          </a:p>
          <a:p>
            <a:pPr algn="just">
              <a:lnSpc>
                <a:spcPct val="150000"/>
              </a:lnSpc>
            </a:pPr>
            <a:r>
              <a:rPr lang="en-US" sz="2400" dirty="0">
                <a:latin typeface="Times New Roman" pitchFamily="18" charset="0"/>
                <a:cs typeface="Times New Roman" pitchFamily="18" charset="0"/>
              </a:rPr>
              <a:t>The  toxicity  of  formaldehyde  is  largely  due  to  its  metabolic  oxidation product formic acid</a:t>
            </a:r>
            <a:r>
              <a:rPr lang="en-US" sz="2400" dirty="0" smtClean="0">
                <a:latin typeface="Times New Roman" pitchFamily="18" charset="0"/>
                <a:cs typeface="Times New Roman" pitchFamily="18" charset="0"/>
              </a:rPr>
              <a:t>.</a:t>
            </a:r>
          </a:p>
          <a:p>
            <a:pPr algn="just">
              <a:lnSpc>
                <a:spcPct val="150000"/>
              </a:lnSpc>
            </a:pPr>
            <a:endParaRPr lang="en-US" sz="2400" dirty="0">
              <a:latin typeface="Times New Roman" pitchFamily="18" charset="0"/>
              <a:cs typeface="Times New Roman" pitchFamily="18" charset="0"/>
            </a:endParaRPr>
          </a:p>
          <a:p>
            <a:pPr algn="just">
              <a:lnSpc>
                <a:spcPct val="150000"/>
              </a:lnSpc>
            </a:pPr>
            <a:endParaRPr lang="en-US" sz="2400" dirty="0"/>
          </a:p>
        </p:txBody>
      </p:sp>
    </p:spTree>
    <p:extLst>
      <p:ext uri="{BB962C8B-B14F-4D97-AF65-F5344CB8AC3E}">
        <p14:creationId xmlns:p14="http://schemas.microsoft.com/office/powerpoint/2010/main" val="426649295"/>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457200"/>
          </a:xfrm>
        </p:spPr>
        <p:txBody>
          <a:bodyPr>
            <a:noAutofit/>
          </a:bodyPr>
          <a:lstStyle/>
          <a:p>
            <a:r>
              <a:rPr lang="en-US" sz="2800" b="1" dirty="0" err="1">
                <a:solidFill>
                  <a:srgbClr val="FF0000"/>
                </a:solidFill>
                <a:latin typeface="Segoe Print" pitchFamily="2" charset="0"/>
              </a:rPr>
              <a:t>Cont</a:t>
            </a:r>
            <a:r>
              <a:rPr lang="en-US" sz="2800" b="1" dirty="0">
                <a:solidFill>
                  <a:srgbClr val="FF0000"/>
                </a:solidFill>
                <a:latin typeface="Segoe Print" pitchFamily="2" charset="0"/>
              </a:rPr>
              <a:t>…</a:t>
            </a:r>
            <a:endParaRPr lang="en-US" sz="2800" dirty="0"/>
          </a:p>
        </p:txBody>
      </p:sp>
      <p:sp>
        <p:nvSpPr>
          <p:cNvPr id="4" name="Date Placeholder 3"/>
          <p:cNvSpPr>
            <a:spLocks noGrp="1"/>
          </p:cNvSpPr>
          <p:nvPr>
            <p:ph type="dt" sz="half" idx="10"/>
          </p:nvPr>
        </p:nvSpPr>
        <p:spPr/>
        <p:txBody>
          <a:bodyPr/>
          <a:lstStyle/>
          <a:p>
            <a:fld id="{6A375919-6957-4278-AB2D-6A3D32F32E02}" type="datetime1">
              <a:rPr lang="en-US" smtClean="0"/>
              <a:t>29-Jun-19</a:t>
            </a:fld>
            <a:endParaRPr lang="en-US"/>
          </a:p>
        </p:txBody>
      </p:sp>
      <p:sp>
        <p:nvSpPr>
          <p:cNvPr id="5" name="Footer Placeholder 4"/>
          <p:cNvSpPr>
            <a:spLocks noGrp="1"/>
          </p:cNvSpPr>
          <p:nvPr>
            <p:ph type="ftr" sz="quarter" idx="11"/>
          </p:nvPr>
        </p:nvSpPr>
        <p:spPr/>
        <p:txBody>
          <a:bodyPr/>
          <a:lstStyle/>
          <a:p>
            <a:r>
              <a:rPr lang="en-US" smtClean="0"/>
              <a:t>Envt Ch 4-6</a:t>
            </a:r>
            <a:endParaRPr lang="en-US"/>
          </a:p>
        </p:txBody>
      </p:sp>
      <p:sp>
        <p:nvSpPr>
          <p:cNvPr id="6" name="Slide Number Placeholder 5"/>
          <p:cNvSpPr>
            <a:spLocks noGrp="1"/>
          </p:cNvSpPr>
          <p:nvPr>
            <p:ph type="sldNum" sz="quarter" idx="12"/>
          </p:nvPr>
        </p:nvSpPr>
        <p:spPr/>
        <p:txBody>
          <a:bodyPr/>
          <a:lstStyle/>
          <a:p>
            <a:fld id="{09CA2E6E-5AFB-46F8-A351-B3A68AE108F1}" type="slidenum">
              <a:rPr lang="en-US" smtClean="0"/>
              <a:t>65</a:t>
            </a:fld>
            <a:endParaRPr lang="en-US"/>
          </a:p>
        </p:txBody>
      </p:sp>
      <p:sp>
        <p:nvSpPr>
          <p:cNvPr id="3" name="Content Placeholder 2"/>
          <p:cNvSpPr>
            <a:spLocks noGrp="1"/>
          </p:cNvSpPr>
          <p:nvPr>
            <p:ph sz="quarter" idx="1"/>
          </p:nvPr>
        </p:nvSpPr>
        <p:spPr>
          <a:xfrm>
            <a:off x="152400" y="457200"/>
            <a:ext cx="8763000" cy="6248400"/>
          </a:xfrm>
        </p:spPr>
        <p:txBody>
          <a:bodyPr>
            <a:noAutofit/>
          </a:bodyPr>
          <a:lstStyle/>
          <a:p>
            <a:pPr algn="just">
              <a:lnSpc>
                <a:spcPct val="150000"/>
              </a:lnSpc>
            </a:pPr>
            <a:r>
              <a:rPr lang="en-US" sz="2400" dirty="0">
                <a:latin typeface="Times New Roman" pitchFamily="18" charset="0"/>
                <a:cs typeface="Times New Roman" pitchFamily="18" charset="0"/>
              </a:rPr>
              <a:t>However, aldehydes that are relatively less soluble can penetrate further into the respiratory tract and affect the lungs.</a:t>
            </a:r>
          </a:p>
          <a:p>
            <a:pPr algn="just">
              <a:lnSpc>
                <a:spcPct val="150000"/>
              </a:lnSpc>
            </a:pPr>
            <a:r>
              <a:rPr lang="en-US" sz="2400" dirty="0" smtClean="0">
                <a:latin typeface="Times New Roman" pitchFamily="18" charset="0"/>
                <a:cs typeface="Times New Roman" pitchFamily="18" charset="0"/>
              </a:rPr>
              <a:t>Colorless</a:t>
            </a:r>
            <a:r>
              <a:rPr lang="en-US" sz="2400" dirty="0">
                <a:latin typeface="Times New Roman" pitchFamily="18" charset="0"/>
                <a:cs typeface="Times New Roman" pitchFamily="18" charset="0"/>
              </a:rPr>
              <a:t>, liquid acetaldehyde </a:t>
            </a:r>
            <a:r>
              <a:rPr lang="en-US" sz="2400" dirty="0" smtClean="0">
                <a:latin typeface="Times New Roman" pitchFamily="18" charset="0"/>
                <a:cs typeface="Times New Roman" pitchFamily="18" charset="0"/>
              </a:rPr>
              <a:t>is </a:t>
            </a:r>
            <a:r>
              <a:rPr lang="en-US" sz="2400" dirty="0">
                <a:latin typeface="Times New Roman" pitchFamily="18" charset="0"/>
                <a:cs typeface="Times New Roman" pitchFamily="18" charset="0"/>
              </a:rPr>
              <a:t>relatively less toxic than </a:t>
            </a:r>
            <a:r>
              <a:rPr lang="en-US" sz="2400" dirty="0" err="1" smtClean="0">
                <a:latin typeface="Times New Roman" pitchFamily="18" charset="0"/>
                <a:cs typeface="Times New Roman" pitchFamily="18" charset="0"/>
              </a:rPr>
              <a:t>acrolein</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and acts as an irritant and </a:t>
            </a:r>
            <a:r>
              <a:rPr lang="en-US" sz="2400" dirty="0" smtClean="0">
                <a:latin typeface="Times New Roman" pitchFamily="18" charset="0"/>
                <a:cs typeface="Times New Roman" pitchFamily="18" charset="0"/>
              </a:rPr>
              <a:t>systemically </a:t>
            </a:r>
            <a:r>
              <a:rPr lang="en-US" sz="2400" dirty="0">
                <a:latin typeface="Times New Roman" pitchFamily="18" charset="0"/>
                <a:cs typeface="Times New Roman" pitchFamily="18" charset="0"/>
              </a:rPr>
              <a:t>as a narcotic to the </a:t>
            </a:r>
            <a:r>
              <a:rPr lang="en-US" sz="2400" dirty="0" smtClean="0">
                <a:latin typeface="Times New Roman" pitchFamily="18" charset="0"/>
                <a:cs typeface="Times New Roman" pitchFamily="18" charset="0"/>
              </a:rPr>
              <a:t>central </a:t>
            </a:r>
            <a:r>
              <a:rPr lang="en-US" sz="2400" dirty="0">
                <a:latin typeface="Times New Roman" pitchFamily="18" charset="0"/>
                <a:cs typeface="Times New Roman" pitchFamily="18" charset="0"/>
              </a:rPr>
              <a:t>nervous system. </a:t>
            </a:r>
            <a:endParaRPr lang="en-US" sz="2400" dirty="0" smtClean="0">
              <a:latin typeface="Times New Roman" pitchFamily="18" charset="0"/>
              <a:cs typeface="Times New Roman" pitchFamily="18" charset="0"/>
            </a:endParaRPr>
          </a:p>
          <a:p>
            <a:pPr algn="just">
              <a:lnSpc>
                <a:spcPct val="150000"/>
              </a:lnSpc>
            </a:pPr>
            <a:r>
              <a:rPr lang="en-US" sz="2400" dirty="0" smtClean="0">
                <a:latin typeface="Times New Roman" pitchFamily="18" charset="0"/>
                <a:cs typeface="Times New Roman" pitchFamily="18" charset="0"/>
              </a:rPr>
              <a:t>Pleasant-smelling </a:t>
            </a:r>
            <a:r>
              <a:rPr lang="en-US" sz="2400" dirty="0">
                <a:latin typeface="Times New Roman" pitchFamily="18" charset="0"/>
                <a:cs typeface="Times New Roman" pitchFamily="18" charset="0"/>
              </a:rPr>
              <a:t>acetone can act as a narcotic; it causes dermatitis by dissolving fats from skin. </a:t>
            </a:r>
          </a:p>
          <a:p>
            <a:pPr algn="just">
              <a:lnSpc>
                <a:spcPct val="150000"/>
              </a:lnSpc>
            </a:pPr>
            <a:r>
              <a:rPr lang="en-US" sz="2400" dirty="0">
                <a:latin typeface="Times New Roman" pitchFamily="18" charset="0"/>
                <a:cs typeface="Times New Roman" pitchFamily="18" charset="0"/>
              </a:rPr>
              <a:t>Not  many  toxic  effects  have  been  attributed  to  methyl  ethyl  ketone.  </a:t>
            </a:r>
            <a:endParaRPr lang="en-US" sz="2400" dirty="0" smtClean="0">
              <a:latin typeface="Times New Roman" pitchFamily="18" charset="0"/>
              <a:cs typeface="Times New Roman" pitchFamily="18" charset="0"/>
            </a:endParaRPr>
          </a:p>
          <a:p>
            <a:pPr algn="just">
              <a:lnSpc>
                <a:spcPct val="150000"/>
              </a:lnSpc>
            </a:pPr>
            <a:r>
              <a:rPr lang="en-US" sz="2400" dirty="0" smtClean="0">
                <a:latin typeface="Times New Roman" pitchFamily="18" charset="0"/>
                <a:cs typeface="Times New Roman" pitchFamily="18" charset="0"/>
              </a:rPr>
              <a:t>It  </a:t>
            </a:r>
            <a:r>
              <a:rPr lang="en-US" sz="2400" dirty="0">
                <a:latin typeface="Times New Roman" pitchFamily="18" charset="0"/>
                <a:cs typeface="Times New Roman" pitchFamily="18" charset="0"/>
              </a:rPr>
              <a:t>is  suspected  of  having </a:t>
            </a:r>
            <a:r>
              <a:rPr lang="en-US" sz="2400" dirty="0" smtClean="0">
                <a:latin typeface="Times New Roman" pitchFamily="18" charset="0"/>
                <a:cs typeface="Times New Roman" pitchFamily="18" charset="0"/>
              </a:rPr>
              <a:t>caused </a:t>
            </a:r>
            <a:r>
              <a:rPr lang="en-US" sz="2400" dirty="0">
                <a:latin typeface="Times New Roman" pitchFamily="18" charset="0"/>
                <a:cs typeface="Times New Roman" pitchFamily="18" charset="0"/>
              </a:rPr>
              <a:t>neuropathic disorders in shoe factory workers</a:t>
            </a:r>
            <a:r>
              <a:rPr lang="en-US" sz="2400" dirty="0" smtClean="0">
                <a:latin typeface="Times New Roman" pitchFamily="18" charset="0"/>
                <a:cs typeface="Times New Roman" pitchFamily="18" charset="0"/>
              </a:rPr>
              <a:t>. </a:t>
            </a:r>
          </a:p>
          <a:p>
            <a:pPr marL="0" indent="0" algn="just">
              <a:lnSpc>
                <a:spcPct val="150000"/>
              </a:lnSpc>
              <a:buNone/>
            </a:pPr>
            <a:r>
              <a:rPr lang="en-US" sz="2400" dirty="0" smtClean="0">
                <a:latin typeface="Times New Roman" pitchFamily="18" charset="0"/>
                <a:cs typeface="Times New Roman" pitchFamily="18" charset="0"/>
              </a:rPr>
              <a:t> </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2712737502"/>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782"/>
            <a:ext cx="8229600" cy="512618"/>
          </a:xfrm>
        </p:spPr>
        <p:txBody>
          <a:bodyPr>
            <a:noAutofit/>
          </a:bodyPr>
          <a:lstStyle/>
          <a:p>
            <a:r>
              <a:rPr lang="en-US" sz="2800" b="1" dirty="0" err="1">
                <a:solidFill>
                  <a:srgbClr val="FF0000"/>
                </a:solidFill>
                <a:latin typeface="Segoe Print" pitchFamily="2" charset="0"/>
              </a:rPr>
              <a:t>Cont</a:t>
            </a:r>
            <a:r>
              <a:rPr lang="en-US" sz="2800" b="1" dirty="0">
                <a:solidFill>
                  <a:srgbClr val="FF0000"/>
                </a:solidFill>
                <a:latin typeface="Segoe Print" pitchFamily="2" charset="0"/>
              </a:rPr>
              <a:t>…</a:t>
            </a:r>
            <a:endParaRPr lang="en-US" sz="2800" dirty="0"/>
          </a:p>
        </p:txBody>
      </p:sp>
      <p:sp>
        <p:nvSpPr>
          <p:cNvPr id="4" name="Date Placeholder 3"/>
          <p:cNvSpPr>
            <a:spLocks noGrp="1"/>
          </p:cNvSpPr>
          <p:nvPr>
            <p:ph type="dt" sz="half" idx="10"/>
          </p:nvPr>
        </p:nvSpPr>
        <p:spPr/>
        <p:txBody>
          <a:bodyPr/>
          <a:lstStyle/>
          <a:p>
            <a:fld id="{6A375919-6957-4278-AB2D-6A3D32F32E02}" type="datetime1">
              <a:rPr lang="en-US" smtClean="0"/>
              <a:t>29-Jun-19</a:t>
            </a:fld>
            <a:endParaRPr lang="en-US"/>
          </a:p>
        </p:txBody>
      </p:sp>
      <p:sp>
        <p:nvSpPr>
          <p:cNvPr id="5" name="Footer Placeholder 4"/>
          <p:cNvSpPr>
            <a:spLocks noGrp="1"/>
          </p:cNvSpPr>
          <p:nvPr>
            <p:ph type="ftr" sz="quarter" idx="11"/>
          </p:nvPr>
        </p:nvSpPr>
        <p:spPr/>
        <p:txBody>
          <a:bodyPr/>
          <a:lstStyle/>
          <a:p>
            <a:r>
              <a:rPr lang="en-US" dirty="0" err="1" smtClean="0"/>
              <a:t>Envt</a:t>
            </a:r>
            <a:r>
              <a:rPr lang="en-US" dirty="0" smtClean="0"/>
              <a:t> </a:t>
            </a:r>
            <a:r>
              <a:rPr lang="en-US" dirty="0" err="1" smtClean="0"/>
              <a:t>Ch</a:t>
            </a:r>
            <a:r>
              <a:rPr lang="en-US" dirty="0" smtClean="0"/>
              <a:t> 4-6</a:t>
            </a:r>
            <a:endParaRPr lang="en-US" dirty="0"/>
          </a:p>
        </p:txBody>
      </p:sp>
      <p:sp>
        <p:nvSpPr>
          <p:cNvPr id="6" name="Slide Number Placeholder 5"/>
          <p:cNvSpPr>
            <a:spLocks noGrp="1"/>
          </p:cNvSpPr>
          <p:nvPr>
            <p:ph type="sldNum" sz="quarter" idx="12"/>
          </p:nvPr>
        </p:nvSpPr>
        <p:spPr/>
        <p:txBody>
          <a:bodyPr/>
          <a:lstStyle/>
          <a:p>
            <a:fld id="{09CA2E6E-5AFB-46F8-A351-B3A68AE108F1}" type="slidenum">
              <a:rPr lang="en-US" smtClean="0"/>
              <a:t>66</a:t>
            </a:fld>
            <a:endParaRPr lang="en-US"/>
          </a:p>
        </p:txBody>
      </p:sp>
      <p:sp>
        <p:nvSpPr>
          <p:cNvPr id="3" name="Content Placeholder 2"/>
          <p:cNvSpPr>
            <a:spLocks noGrp="1"/>
          </p:cNvSpPr>
          <p:nvPr>
            <p:ph sz="quarter" idx="1"/>
          </p:nvPr>
        </p:nvSpPr>
        <p:spPr>
          <a:xfrm>
            <a:off x="152400" y="457200"/>
            <a:ext cx="8839200" cy="6248400"/>
          </a:xfrm>
        </p:spPr>
        <p:txBody>
          <a:bodyPr>
            <a:normAutofit fontScale="92500"/>
          </a:bodyPr>
          <a:lstStyle/>
          <a:p>
            <a:pPr algn="just">
              <a:lnSpc>
                <a:spcPct val="150000"/>
              </a:lnSpc>
              <a:buFont typeface="Wingdings" pitchFamily="2" charset="2"/>
              <a:buChar char="Ø"/>
            </a:pPr>
            <a:r>
              <a:rPr lang="en-US" sz="2400" b="1" dirty="0" err="1">
                <a:solidFill>
                  <a:srgbClr val="00B0F0"/>
                </a:solidFill>
                <a:latin typeface="Times New Roman" pitchFamily="18" charset="0"/>
                <a:cs typeface="Times New Roman" pitchFamily="18" charset="0"/>
              </a:rPr>
              <a:t>Organonitrogen</a:t>
            </a:r>
            <a:r>
              <a:rPr lang="en-US" sz="2400" b="1" dirty="0">
                <a:solidFill>
                  <a:srgbClr val="00B0F0"/>
                </a:solidFill>
                <a:latin typeface="Times New Roman" pitchFamily="18" charset="0"/>
                <a:cs typeface="Times New Roman" pitchFamily="18" charset="0"/>
              </a:rPr>
              <a:t> </a:t>
            </a:r>
            <a:r>
              <a:rPr lang="en-US" sz="2400" b="1" dirty="0" smtClean="0">
                <a:solidFill>
                  <a:srgbClr val="00B0F0"/>
                </a:solidFill>
                <a:latin typeface="Times New Roman" pitchFamily="18" charset="0"/>
                <a:cs typeface="Times New Roman" pitchFamily="18" charset="0"/>
              </a:rPr>
              <a:t>Compounds:</a:t>
            </a:r>
          </a:p>
          <a:p>
            <a:pPr algn="just">
              <a:lnSpc>
                <a:spcPct val="150000"/>
              </a:lnSpc>
              <a:buFont typeface="Wingdings" pitchFamily="2" charset="2"/>
              <a:buChar char="ü"/>
            </a:pPr>
            <a:r>
              <a:rPr lang="en-US" sz="2400" b="1" dirty="0">
                <a:latin typeface="Times New Roman" pitchFamily="18" charset="0"/>
                <a:cs typeface="Times New Roman" pitchFamily="18" charset="0"/>
              </a:rPr>
              <a:t>Aliphatic </a:t>
            </a:r>
            <a:r>
              <a:rPr lang="en-US" sz="2400" b="1" dirty="0" smtClean="0">
                <a:latin typeface="Times New Roman" pitchFamily="18" charset="0"/>
                <a:cs typeface="Times New Roman" pitchFamily="18" charset="0"/>
              </a:rPr>
              <a:t>Amines: </a:t>
            </a:r>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lower amines, such as the  methylamines, are rapidly and  easily taken into the body by all </a:t>
            </a:r>
            <a:r>
              <a:rPr lang="en-US" sz="2400" dirty="0" smtClean="0">
                <a:latin typeface="Times New Roman" pitchFamily="18" charset="0"/>
                <a:cs typeface="Times New Roman" pitchFamily="18" charset="0"/>
              </a:rPr>
              <a:t>common </a:t>
            </a:r>
            <a:r>
              <a:rPr lang="en-US" sz="2400" dirty="0">
                <a:latin typeface="Times New Roman" pitchFamily="18" charset="0"/>
                <a:cs typeface="Times New Roman" pitchFamily="18" charset="0"/>
              </a:rPr>
              <a:t>exposure routes. </a:t>
            </a:r>
            <a:endParaRPr lang="en-US" sz="2400" dirty="0" smtClean="0">
              <a:latin typeface="Times New Roman" pitchFamily="18" charset="0"/>
              <a:cs typeface="Times New Roman" pitchFamily="18" charset="0"/>
            </a:endParaRPr>
          </a:p>
          <a:p>
            <a:pPr algn="just">
              <a:lnSpc>
                <a:spcPct val="150000"/>
              </a:lnSpc>
            </a:pPr>
            <a:r>
              <a:rPr lang="en-US" sz="2400" dirty="0" smtClean="0">
                <a:latin typeface="Times New Roman" pitchFamily="18" charset="0"/>
                <a:cs typeface="Times New Roman" pitchFamily="18" charset="0"/>
              </a:rPr>
              <a:t>They </a:t>
            </a:r>
            <a:r>
              <a:rPr lang="en-US" sz="2400" dirty="0">
                <a:latin typeface="Times New Roman" pitchFamily="18" charset="0"/>
                <a:cs typeface="Times New Roman" pitchFamily="18" charset="0"/>
              </a:rPr>
              <a:t>are basic and react with water in tissue: </a:t>
            </a:r>
            <a:endParaRPr lang="en-US" sz="2400" dirty="0" smtClean="0">
              <a:latin typeface="Times New Roman" pitchFamily="18" charset="0"/>
              <a:cs typeface="Times New Roman" pitchFamily="18" charset="0"/>
            </a:endParaRPr>
          </a:p>
          <a:p>
            <a:pPr marL="0" indent="0" algn="just">
              <a:lnSpc>
                <a:spcPct val="150000"/>
              </a:lnSpc>
              <a:buNone/>
            </a:pPr>
            <a:r>
              <a:rPr lang="en-US" sz="2400" dirty="0" smtClean="0">
                <a:latin typeface="Times New Roman" pitchFamily="18" charset="0"/>
                <a:cs typeface="Times New Roman" pitchFamily="18" charset="0"/>
              </a:rPr>
              <a:t>        R</a:t>
            </a:r>
            <a:r>
              <a:rPr lang="en-US" sz="2400" baseline="-25000" dirty="0" smtClean="0">
                <a:latin typeface="Times New Roman" pitchFamily="18" charset="0"/>
                <a:cs typeface="Times New Roman" pitchFamily="18" charset="0"/>
              </a:rPr>
              <a:t>3</a:t>
            </a:r>
            <a:r>
              <a:rPr lang="en-US" sz="2400" dirty="0" smtClean="0">
                <a:latin typeface="Times New Roman" pitchFamily="18" charset="0"/>
                <a:cs typeface="Times New Roman" pitchFamily="18" charset="0"/>
              </a:rPr>
              <a:t>N + H</a:t>
            </a:r>
            <a:r>
              <a:rPr lang="en-US" sz="2400" baseline="-25000"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O → R</a:t>
            </a:r>
            <a:r>
              <a:rPr lang="en-US" sz="2400" baseline="-25000" dirty="0" smtClean="0">
                <a:latin typeface="Times New Roman" pitchFamily="18" charset="0"/>
                <a:cs typeface="Times New Roman" pitchFamily="18" charset="0"/>
              </a:rPr>
              <a:t>3</a:t>
            </a:r>
            <a:r>
              <a:rPr lang="en-US" sz="2400" dirty="0" smtClean="0">
                <a:latin typeface="Times New Roman" pitchFamily="18" charset="0"/>
                <a:cs typeface="Times New Roman" pitchFamily="18" charset="0"/>
              </a:rPr>
              <a:t>NH</a:t>
            </a:r>
            <a:r>
              <a:rPr lang="en-US" sz="2400" baseline="30000"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 + OH</a:t>
            </a:r>
            <a:r>
              <a:rPr lang="en-US" sz="2400" baseline="30000" dirty="0" smtClean="0">
                <a:latin typeface="Times New Roman" pitchFamily="18" charset="0"/>
                <a:cs typeface="Times New Roman" pitchFamily="18" charset="0"/>
              </a:rPr>
              <a:t>−</a:t>
            </a:r>
          </a:p>
          <a:p>
            <a:pPr marL="400050" lvl="1" indent="0" algn="just">
              <a:lnSpc>
                <a:spcPct val="150000"/>
              </a:lnSpc>
              <a:buNone/>
            </a:pPr>
            <a:r>
              <a:rPr lang="en-US" sz="20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raising </a:t>
            </a:r>
            <a:r>
              <a:rPr lang="en-US" sz="2400" dirty="0">
                <a:latin typeface="Times New Roman" pitchFamily="18" charset="0"/>
                <a:cs typeface="Times New Roman" pitchFamily="18" charset="0"/>
              </a:rPr>
              <a:t>the pH of the tissue to harmful levels,   acting as corrosive </a:t>
            </a:r>
            <a:r>
              <a:rPr lang="en-US" sz="2400" dirty="0" smtClean="0">
                <a:latin typeface="Times New Roman" pitchFamily="18" charset="0"/>
                <a:cs typeface="Times New Roman" pitchFamily="18" charset="0"/>
              </a:rPr>
              <a:t>                poisons </a:t>
            </a:r>
            <a:r>
              <a:rPr lang="en-US" sz="2400" dirty="0">
                <a:latin typeface="Times New Roman" pitchFamily="18" charset="0"/>
                <a:cs typeface="Times New Roman" pitchFamily="18" charset="0"/>
              </a:rPr>
              <a:t>(especially to sensitive </a:t>
            </a:r>
            <a:r>
              <a:rPr lang="en-US" sz="2400" dirty="0" smtClean="0">
                <a:latin typeface="Times New Roman" pitchFamily="18" charset="0"/>
                <a:cs typeface="Times New Roman" pitchFamily="18" charset="0"/>
              </a:rPr>
              <a:t>eye  </a:t>
            </a:r>
            <a:r>
              <a:rPr lang="en-US" sz="2400" dirty="0">
                <a:latin typeface="Times New Roman" pitchFamily="18" charset="0"/>
                <a:cs typeface="Times New Roman" pitchFamily="18" charset="0"/>
              </a:rPr>
              <a:t>tissue),  and  causing  </a:t>
            </a:r>
            <a:r>
              <a:rPr lang="en-US" sz="2400" dirty="0" smtClean="0">
                <a:latin typeface="Times New Roman" pitchFamily="18" charset="0"/>
                <a:cs typeface="Times New Roman" pitchFamily="18" charset="0"/>
              </a:rPr>
              <a:t>tissue </a:t>
            </a:r>
            <a:r>
              <a:rPr lang="en-US" sz="2400" dirty="0" err="1" smtClean="0">
                <a:latin typeface="Times New Roman" pitchFamily="18" charset="0"/>
                <a:cs typeface="Times New Roman" pitchFamily="18" charset="0"/>
              </a:rPr>
              <a:t>distruction</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at  the  point  of  contact. </a:t>
            </a:r>
            <a:endParaRPr lang="en-US" sz="2400" dirty="0" smtClean="0">
              <a:latin typeface="Times New Roman" pitchFamily="18" charset="0"/>
              <a:cs typeface="Times New Roman" pitchFamily="18" charset="0"/>
            </a:endParaRPr>
          </a:p>
          <a:p>
            <a:pPr algn="just">
              <a:lnSpc>
                <a:spcPct val="150000"/>
              </a:lnSpc>
            </a:pP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Among  the  systemic  effects  of </a:t>
            </a:r>
            <a:r>
              <a:rPr lang="en-US" sz="2400" dirty="0" smtClean="0">
                <a:latin typeface="Times New Roman" pitchFamily="18" charset="0"/>
                <a:cs typeface="Times New Roman" pitchFamily="18" charset="0"/>
              </a:rPr>
              <a:t> amines </a:t>
            </a:r>
            <a:r>
              <a:rPr lang="en-US" sz="2400" dirty="0">
                <a:latin typeface="Times New Roman" pitchFamily="18" charset="0"/>
                <a:cs typeface="Times New Roman" pitchFamily="18" charset="0"/>
              </a:rPr>
              <a:t>are </a:t>
            </a:r>
            <a:r>
              <a:rPr lang="en-US" sz="2400" dirty="0" smtClean="0">
                <a:latin typeface="Times New Roman" pitchFamily="18" charset="0"/>
                <a:cs typeface="Times New Roman" pitchFamily="18" charset="0"/>
              </a:rPr>
              <a:t>necrosis (destruction) </a:t>
            </a:r>
            <a:r>
              <a:rPr lang="en-US" sz="2400" dirty="0">
                <a:latin typeface="Times New Roman" pitchFamily="18" charset="0"/>
                <a:cs typeface="Times New Roman" pitchFamily="18" charset="0"/>
              </a:rPr>
              <a:t>of the liver and kidneys, lung hemorrhage </a:t>
            </a:r>
            <a:r>
              <a:rPr lang="en-US" sz="2400" dirty="0" smtClean="0">
                <a:latin typeface="Times New Roman" pitchFamily="18" charset="0"/>
                <a:cs typeface="Times New Roman" pitchFamily="18" charset="0"/>
              </a:rPr>
              <a:t>(bleeding)and edema </a:t>
            </a:r>
            <a:r>
              <a:rPr lang="en-US" sz="2400" dirty="0">
                <a:latin typeface="Times New Roman" pitchFamily="18" charset="0"/>
                <a:cs typeface="Times New Roman" pitchFamily="18" charset="0"/>
              </a:rPr>
              <a:t>and </a:t>
            </a:r>
            <a:r>
              <a:rPr lang="en-US" sz="2400" dirty="0" smtClean="0">
                <a:latin typeface="Times New Roman" pitchFamily="18" charset="0"/>
                <a:cs typeface="Times New Roman" pitchFamily="18" charset="0"/>
              </a:rPr>
              <a:t>sensitization </a:t>
            </a:r>
            <a:r>
              <a:rPr lang="en-US" sz="2400" dirty="0">
                <a:latin typeface="Times New Roman" pitchFamily="18" charset="0"/>
                <a:cs typeface="Times New Roman" pitchFamily="18" charset="0"/>
              </a:rPr>
              <a:t>of </a:t>
            </a:r>
            <a:r>
              <a:rPr lang="en-US" sz="2400" dirty="0" smtClean="0">
                <a:latin typeface="Times New Roman" pitchFamily="18" charset="0"/>
                <a:cs typeface="Times New Roman" pitchFamily="18" charset="0"/>
              </a:rPr>
              <a:t>the immune </a:t>
            </a:r>
            <a:r>
              <a:rPr lang="en-US" sz="2400" dirty="0">
                <a:latin typeface="Times New Roman" pitchFamily="18" charset="0"/>
                <a:cs typeface="Times New Roman" pitchFamily="18" charset="0"/>
              </a:rPr>
              <a:t>system. </a:t>
            </a:r>
            <a:endParaRPr lang="en-US" sz="24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1318513869"/>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457200"/>
          </a:xfrm>
        </p:spPr>
        <p:txBody>
          <a:bodyPr>
            <a:noAutofit/>
          </a:bodyPr>
          <a:lstStyle/>
          <a:p>
            <a:r>
              <a:rPr lang="en-US" sz="2800" b="1" dirty="0" err="1">
                <a:solidFill>
                  <a:srgbClr val="FF0000"/>
                </a:solidFill>
                <a:latin typeface="Segoe Print" pitchFamily="2" charset="0"/>
              </a:rPr>
              <a:t>Cont</a:t>
            </a:r>
            <a:r>
              <a:rPr lang="en-US" sz="2800" b="1" dirty="0">
                <a:solidFill>
                  <a:srgbClr val="FF0000"/>
                </a:solidFill>
                <a:latin typeface="Segoe Print" pitchFamily="2" charset="0"/>
              </a:rPr>
              <a:t>…</a:t>
            </a:r>
            <a:endParaRPr lang="en-US" sz="2800" dirty="0"/>
          </a:p>
        </p:txBody>
      </p:sp>
      <p:sp>
        <p:nvSpPr>
          <p:cNvPr id="4" name="Date Placeholder 3"/>
          <p:cNvSpPr>
            <a:spLocks noGrp="1"/>
          </p:cNvSpPr>
          <p:nvPr>
            <p:ph type="dt" sz="half" idx="10"/>
          </p:nvPr>
        </p:nvSpPr>
        <p:spPr/>
        <p:txBody>
          <a:bodyPr/>
          <a:lstStyle/>
          <a:p>
            <a:fld id="{6A375919-6957-4278-AB2D-6A3D32F32E02}" type="datetime1">
              <a:rPr lang="en-US" smtClean="0"/>
              <a:t>29-Jun-19</a:t>
            </a:fld>
            <a:endParaRPr lang="en-US"/>
          </a:p>
        </p:txBody>
      </p:sp>
      <p:sp>
        <p:nvSpPr>
          <p:cNvPr id="5" name="Footer Placeholder 4"/>
          <p:cNvSpPr>
            <a:spLocks noGrp="1"/>
          </p:cNvSpPr>
          <p:nvPr>
            <p:ph type="ftr" sz="quarter" idx="11"/>
          </p:nvPr>
        </p:nvSpPr>
        <p:spPr/>
        <p:txBody>
          <a:bodyPr/>
          <a:lstStyle/>
          <a:p>
            <a:r>
              <a:rPr lang="en-US" smtClean="0"/>
              <a:t>Envt Ch 4-6</a:t>
            </a:r>
            <a:endParaRPr lang="en-US"/>
          </a:p>
        </p:txBody>
      </p:sp>
      <p:sp>
        <p:nvSpPr>
          <p:cNvPr id="6" name="Slide Number Placeholder 5"/>
          <p:cNvSpPr>
            <a:spLocks noGrp="1"/>
          </p:cNvSpPr>
          <p:nvPr>
            <p:ph type="sldNum" sz="quarter" idx="12"/>
          </p:nvPr>
        </p:nvSpPr>
        <p:spPr/>
        <p:txBody>
          <a:bodyPr/>
          <a:lstStyle/>
          <a:p>
            <a:fld id="{09CA2E6E-5AFB-46F8-A351-B3A68AE108F1}" type="slidenum">
              <a:rPr lang="en-US" smtClean="0"/>
              <a:t>67</a:t>
            </a:fld>
            <a:endParaRPr lang="en-US"/>
          </a:p>
        </p:txBody>
      </p:sp>
      <p:sp>
        <p:nvSpPr>
          <p:cNvPr id="3" name="Content Placeholder 2"/>
          <p:cNvSpPr>
            <a:spLocks noGrp="1"/>
          </p:cNvSpPr>
          <p:nvPr>
            <p:ph sz="quarter" idx="1"/>
          </p:nvPr>
        </p:nvSpPr>
        <p:spPr>
          <a:xfrm>
            <a:off x="152400" y="533400"/>
            <a:ext cx="8839200" cy="6172200"/>
          </a:xfrm>
        </p:spPr>
        <p:txBody>
          <a:bodyPr>
            <a:normAutofit lnSpcReduction="10000"/>
          </a:bodyPr>
          <a:lstStyle/>
          <a:p>
            <a:pPr>
              <a:lnSpc>
                <a:spcPct val="150000"/>
              </a:lnSpc>
            </a:pPr>
            <a:r>
              <a:rPr lang="en-US" sz="2400" dirty="0">
                <a:latin typeface="Times New Roman" pitchFamily="18" charset="0"/>
                <a:cs typeface="Times New Roman" pitchFamily="18" charset="0"/>
              </a:rPr>
              <a:t>The lower amines are among the more toxic substances in routine, large-scale use.</a:t>
            </a:r>
          </a:p>
          <a:p>
            <a:pPr>
              <a:lnSpc>
                <a:spcPct val="150000"/>
              </a:lnSpc>
            </a:pPr>
            <a:r>
              <a:rPr lang="en-US" sz="2400" dirty="0">
                <a:latin typeface="Times New Roman" pitchFamily="18" charset="0"/>
                <a:cs typeface="Times New Roman" pitchFamily="18" charset="0"/>
              </a:rPr>
              <a:t>Alkyl polyamines have toxicity rating  only 3, but it is a strong  skin sensitizer and can damage eye tissue.</a:t>
            </a:r>
          </a:p>
          <a:p>
            <a:pPr algn="just">
              <a:lnSpc>
                <a:spcPct val="150000"/>
              </a:lnSpc>
              <a:buFont typeface="Wingdings" pitchFamily="2" charset="2"/>
              <a:buChar char="ü"/>
            </a:pPr>
            <a:r>
              <a:rPr lang="en-US" sz="2400" b="1" dirty="0">
                <a:solidFill>
                  <a:srgbClr val="00B0F0"/>
                </a:solidFill>
                <a:latin typeface="Times New Roman" pitchFamily="18" charset="0"/>
                <a:cs typeface="Times New Roman" pitchFamily="18" charset="0"/>
              </a:rPr>
              <a:t>Carbocyclic Aromatic Amines:</a:t>
            </a:r>
            <a:r>
              <a:rPr lang="en-US" sz="2400" dirty="0">
                <a:latin typeface="Times New Roman" pitchFamily="18" charset="0"/>
                <a:cs typeface="Times New Roman" pitchFamily="18" charset="0"/>
              </a:rPr>
              <a:t> is  a  widely  used  industrial  chemical  and.</a:t>
            </a:r>
          </a:p>
          <a:p>
            <a:pPr algn="just">
              <a:lnSpc>
                <a:spcPct val="150000"/>
              </a:lnSpc>
            </a:pPr>
            <a:r>
              <a:rPr lang="en-US" sz="2400" dirty="0">
                <a:latin typeface="Times New Roman" pitchFamily="18" charset="0"/>
                <a:cs typeface="Times New Roman" pitchFamily="18" charset="0"/>
              </a:rPr>
              <a:t>Some of the  carbocyclic aromatic amines have been shown to cause cancer  in  the  human  bladder,  ureter,  and  pelvis and  are  suspected  of  being  lung,  liver and prostate  carcinogens. </a:t>
            </a:r>
          </a:p>
          <a:p>
            <a:pPr algn="just">
              <a:lnSpc>
                <a:spcPct val="150000"/>
              </a:lnSpc>
              <a:buFont typeface="Wingdings" pitchFamily="2" charset="2"/>
              <a:buChar char="ü"/>
            </a:pPr>
            <a:r>
              <a:rPr lang="en-US" sz="2400" dirty="0">
                <a:latin typeface="Times New Roman" pitchFamily="18" charset="0"/>
                <a:cs typeface="Times New Roman" pitchFamily="18" charset="0"/>
              </a:rPr>
              <a:t> </a:t>
            </a:r>
            <a:r>
              <a:rPr lang="en-US" sz="2400" b="1" dirty="0">
                <a:latin typeface="Times New Roman" pitchFamily="18" charset="0"/>
                <a:cs typeface="Times New Roman" pitchFamily="18" charset="0"/>
              </a:rPr>
              <a:t>Aniline</a:t>
            </a:r>
            <a:r>
              <a:rPr lang="en-US" sz="2400" dirty="0">
                <a:latin typeface="Times New Roman" pitchFamily="18" charset="0"/>
                <a:cs typeface="Times New Roman" pitchFamily="18" charset="0"/>
              </a:rPr>
              <a:t> is  the  simplest  of  the  carbocyclic  aromatic amines and it is a very  toxic  colorless  liquid  </a:t>
            </a:r>
            <a:r>
              <a:rPr lang="en-US" sz="2400" dirty="0" smtClean="0">
                <a:latin typeface="Times New Roman" pitchFamily="18" charset="0"/>
                <a:cs typeface="Times New Roman" pitchFamily="18" charset="0"/>
              </a:rPr>
              <a:t>and  </a:t>
            </a:r>
            <a:r>
              <a:rPr lang="en-US" sz="2400" dirty="0">
                <a:latin typeface="Times New Roman" pitchFamily="18" charset="0"/>
                <a:cs typeface="Times New Roman" pitchFamily="18" charset="0"/>
              </a:rPr>
              <a:t>distinct  odor.</a:t>
            </a:r>
          </a:p>
          <a:p>
            <a:pPr>
              <a:lnSpc>
                <a:spcPct val="150000"/>
              </a:lnSpc>
            </a:pP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45625865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457200"/>
          </a:xfrm>
        </p:spPr>
        <p:txBody>
          <a:bodyPr>
            <a:noAutofit/>
          </a:bodyPr>
          <a:lstStyle/>
          <a:p>
            <a:r>
              <a:rPr lang="en-US" sz="2800" b="1" dirty="0" err="1">
                <a:solidFill>
                  <a:srgbClr val="FF0000"/>
                </a:solidFill>
                <a:latin typeface="Segoe Print" pitchFamily="2" charset="0"/>
              </a:rPr>
              <a:t>Cont</a:t>
            </a:r>
            <a:r>
              <a:rPr lang="en-US" sz="2800" b="1" dirty="0">
                <a:solidFill>
                  <a:srgbClr val="FF0000"/>
                </a:solidFill>
                <a:latin typeface="Segoe Print" pitchFamily="2" charset="0"/>
              </a:rPr>
              <a:t>…</a:t>
            </a:r>
            <a:endParaRPr lang="en-US" sz="2800" dirty="0"/>
          </a:p>
        </p:txBody>
      </p:sp>
      <p:sp>
        <p:nvSpPr>
          <p:cNvPr id="4" name="Date Placeholder 3"/>
          <p:cNvSpPr>
            <a:spLocks noGrp="1"/>
          </p:cNvSpPr>
          <p:nvPr>
            <p:ph type="dt" sz="half" idx="10"/>
          </p:nvPr>
        </p:nvSpPr>
        <p:spPr/>
        <p:txBody>
          <a:bodyPr/>
          <a:lstStyle/>
          <a:p>
            <a:fld id="{6A375919-6957-4278-AB2D-6A3D32F32E02}" type="datetime1">
              <a:rPr lang="en-US" smtClean="0"/>
              <a:t>29-Jun-19</a:t>
            </a:fld>
            <a:endParaRPr lang="en-US"/>
          </a:p>
        </p:txBody>
      </p:sp>
      <p:sp>
        <p:nvSpPr>
          <p:cNvPr id="5" name="Footer Placeholder 4"/>
          <p:cNvSpPr>
            <a:spLocks noGrp="1"/>
          </p:cNvSpPr>
          <p:nvPr>
            <p:ph type="ftr" sz="quarter" idx="11"/>
          </p:nvPr>
        </p:nvSpPr>
        <p:spPr/>
        <p:txBody>
          <a:bodyPr/>
          <a:lstStyle/>
          <a:p>
            <a:r>
              <a:rPr lang="en-US" smtClean="0"/>
              <a:t>Envt Ch 4-6</a:t>
            </a:r>
            <a:endParaRPr lang="en-US"/>
          </a:p>
        </p:txBody>
      </p:sp>
      <p:sp>
        <p:nvSpPr>
          <p:cNvPr id="6" name="Slide Number Placeholder 5"/>
          <p:cNvSpPr>
            <a:spLocks noGrp="1"/>
          </p:cNvSpPr>
          <p:nvPr>
            <p:ph type="sldNum" sz="quarter" idx="12"/>
          </p:nvPr>
        </p:nvSpPr>
        <p:spPr/>
        <p:txBody>
          <a:bodyPr/>
          <a:lstStyle/>
          <a:p>
            <a:fld id="{09CA2E6E-5AFB-46F8-A351-B3A68AE108F1}" type="slidenum">
              <a:rPr lang="en-US" smtClean="0"/>
              <a:t>68</a:t>
            </a:fld>
            <a:endParaRPr lang="en-US"/>
          </a:p>
        </p:txBody>
      </p:sp>
      <p:sp>
        <p:nvSpPr>
          <p:cNvPr id="3" name="Content Placeholder 2"/>
          <p:cNvSpPr>
            <a:spLocks noGrp="1"/>
          </p:cNvSpPr>
          <p:nvPr>
            <p:ph sz="quarter" idx="1"/>
          </p:nvPr>
        </p:nvSpPr>
        <p:spPr>
          <a:xfrm>
            <a:off x="152400" y="533400"/>
            <a:ext cx="8763000" cy="6172200"/>
          </a:xfrm>
        </p:spPr>
        <p:txBody>
          <a:bodyPr>
            <a:normAutofit fontScale="92500"/>
          </a:bodyPr>
          <a:lstStyle/>
          <a:p>
            <a:pPr algn="just">
              <a:lnSpc>
                <a:spcPct val="150000"/>
              </a:lnSpc>
            </a:pPr>
            <a:r>
              <a:rPr lang="en-US" sz="2400" dirty="0" smtClean="0">
                <a:latin typeface="Times New Roman" pitchFamily="18" charset="0"/>
                <a:cs typeface="Times New Roman" pitchFamily="18" charset="0"/>
              </a:rPr>
              <a:t>Aniline readily  </a:t>
            </a:r>
            <a:r>
              <a:rPr lang="en-US" sz="2400" dirty="0">
                <a:latin typeface="Times New Roman" pitchFamily="18" charset="0"/>
                <a:cs typeface="Times New Roman" pitchFamily="18" charset="0"/>
              </a:rPr>
              <a:t>enters  the  body  by  inhalation,  </a:t>
            </a:r>
            <a:r>
              <a:rPr lang="en-US" sz="2400" dirty="0" smtClean="0">
                <a:latin typeface="Times New Roman" pitchFamily="18" charset="0"/>
                <a:cs typeface="Times New Roman" pitchFamily="18" charset="0"/>
              </a:rPr>
              <a:t>ingestion </a:t>
            </a:r>
            <a:r>
              <a:rPr lang="en-US" sz="2400" dirty="0">
                <a:latin typeface="Times New Roman" pitchFamily="18" charset="0"/>
                <a:cs typeface="Times New Roman" pitchFamily="18" charset="0"/>
              </a:rPr>
              <a:t>and  through  the  skin.  </a:t>
            </a:r>
            <a:endParaRPr lang="en-US" sz="2400" dirty="0" smtClean="0">
              <a:latin typeface="Times New Roman" pitchFamily="18" charset="0"/>
              <a:cs typeface="Times New Roman" pitchFamily="18" charset="0"/>
            </a:endParaRPr>
          </a:p>
          <a:p>
            <a:pPr algn="just">
              <a:lnSpc>
                <a:spcPct val="150000"/>
              </a:lnSpc>
            </a:pPr>
            <a:r>
              <a:rPr lang="en-US" sz="2400" dirty="0" smtClean="0">
                <a:latin typeface="Times New Roman" pitchFamily="18" charset="0"/>
                <a:cs typeface="Times New Roman" pitchFamily="18" charset="0"/>
              </a:rPr>
              <a:t>Metabolically</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aniline  </a:t>
            </a:r>
            <a:r>
              <a:rPr lang="en-US" sz="2400" dirty="0">
                <a:latin typeface="Times New Roman" pitchFamily="18" charset="0"/>
                <a:cs typeface="Times New Roman" pitchFamily="18" charset="0"/>
              </a:rPr>
              <a:t>converts  iron(II)  in  hemoglobin  to  iron(III).  </a:t>
            </a:r>
            <a:endParaRPr lang="en-US" sz="2400" dirty="0" smtClean="0">
              <a:latin typeface="Times New Roman" pitchFamily="18" charset="0"/>
              <a:cs typeface="Times New Roman" pitchFamily="18" charset="0"/>
            </a:endParaRPr>
          </a:p>
          <a:p>
            <a:pPr algn="just">
              <a:lnSpc>
                <a:spcPct val="150000"/>
              </a:lnSpc>
            </a:pPr>
            <a:r>
              <a:rPr lang="en-US" sz="2400" dirty="0" smtClean="0">
                <a:latin typeface="Times New Roman" pitchFamily="18" charset="0"/>
                <a:cs typeface="Times New Roman" pitchFamily="18" charset="0"/>
              </a:rPr>
              <a:t>This  </a:t>
            </a:r>
            <a:r>
              <a:rPr lang="en-US" sz="2400" dirty="0">
                <a:latin typeface="Times New Roman" pitchFamily="18" charset="0"/>
                <a:cs typeface="Times New Roman" pitchFamily="18" charset="0"/>
              </a:rPr>
              <a:t>causes  a  condition  </a:t>
            </a:r>
            <a:r>
              <a:rPr lang="en-US" sz="2400" dirty="0" smtClean="0">
                <a:latin typeface="Times New Roman" pitchFamily="18" charset="0"/>
                <a:cs typeface="Times New Roman" pitchFamily="18" charset="0"/>
              </a:rPr>
              <a:t>called </a:t>
            </a:r>
            <a:r>
              <a:rPr lang="en-US" sz="2400" dirty="0" err="1" smtClean="0">
                <a:latin typeface="Times New Roman" pitchFamily="18" charset="0"/>
                <a:cs typeface="Times New Roman" pitchFamily="18" charset="0"/>
              </a:rPr>
              <a:t>methemoglobinemia</a:t>
            </a:r>
            <a:r>
              <a:rPr lang="en-US" sz="2400" dirty="0">
                <a:latin typeface="Times New Roman" pitchFamily="18" charset="0"/>
                <a:cs typeface="Times New Roman" pitchFamily="18" charset="0"/>
              </a:rPr>
              <a:t>,  characterized by cyanosis and a brown-black color of the blood, in  which </a:t>
            </a:r>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hemoglobin can  no  longer transport  oxygen  in the body. </a:t>
            </a:r>
            <a:endParaRPr lang="en-US" sz="2400" dirty="0" smtClean="0">
              <a:latin typeface="Times New Roman" pitchFamily="18" charset="0"/>
              <a:cs typeface="Times New Roman" pitchFamily="18" charset="0"/>
            </a:endParaRPr>
          </a:p>
          <a:p>
            <a:pPr>
              <a:lnSpc>
                <a:spcPct val="150000"/>
              </a:lnSpc>
              <a:buFont typeface="Wingdings" pitchFamily="2" charset="2"/>
              <a:buChar char="ü"/>
            </a:pPr>
            <a:r>
              <a:rPr lang="en-US" sz="2400" b="1" dirty="0" smtClean="0">
                <a:latin typeface="Times New Roman" pitchFamily="18" charset="0"/>
                <a:cs typeface="Times New Roman" pitchFamily="18" charset="0"/>
              </a:rPr>
              <a:t>Pyridine</a:t>
            </a:r>
            <a:r>
              <a:rPr lang="en-US" sz="2400" dirty="0">
                <a:latin typeface="Times New Roman" pitchFamily="18" charset="0"/>
                <a:cs typeface="Times New Roman" pitchFamily="18" charset="0"/>
              </a:rPr>
              <a:t>:</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a  colorless  liquid  with  a  sharp,  penetrating, </a:t>
            </a:r>
            <a:r>
              <a:rPr lang="en-US" sz="2400" dirty="0" smtClean="0">
                <a:latin typeface="Times New Roman" pitchFamily="18" charset="0"/>
                <a:cs typeface="Times New Roman" pitchFamily="18" charset="0"/>
              </a:rPr>
              <a:t>terrible odor</a:t>
            </a:r>
            <a:r>
              <a:rPr lang="en-US" sz="2400" dirty="0">
                <a:latin typeface="Times New Roman" pitchFamily="18" charset="0"/>
                <a:cs typeface="Times New Roman" pitchFamily="18" charset="0"/>
              </a:rPr>
              <a:t>.</a:t>
            </a:r>
          </a:p>
          <a:p>
            <a:pPr>
              <a:lnSpc>
                <a:spcPct val="150000"/>
              </a:lnSpc>
            </a:pPr>
            <a:r>
              <a:rPr lang="en-US" sz="2400" dirty="0">
                <a:latin typeface="Times New Roman" pitchFamily="18" charset="0"/>
                <a:cs typeface="Times New Roman" pitchFamily="18" charset="0"/>
              </a:rPr>
              <a:t>Symptoms of pyridine poisoning include anorexia, nausea,  </a:t>
            </a:r>
            <a:r>
              <a:rPr lang="en-US" sz="2400" dirty="0" smtClean="0">
                <a:latin typeface="Times New Roman" pitchFamily="18" charset="0"/>
                <a:cs typeface="Times New Roman" pitchFamily="18" charset="0"/>
              </a:rPr>
              <a:t>fatigue and </a:t>
            </a:r>
            <a:r>
              <a:rPr lang="en-US" sz="2400" dirty="0">
                <a:latin typeface="Times New Roman" pitchFamily="18" charset="0"/>
                <a:cs typeface="Times New Roman" pitchFamily="18" charset="0"/>
              </a:rPr>
              <a:t>in  cases  of  chronic  poisoning,  mental  depression. </a:t>
            </a:r>
          </a:p>
          <a:p>
            <a:pPr>
              <a:lnSpc>
                <a:spcPct val="150000"/>
              </a:lnSpc>
            </a:pPr>
            <a:r>
              <a:rPr lang="en-US" sz="2400" dirty="0" smtClean="0">
                <a:latin typeface="Times New Roman" pitchFamily="18" charset="0"/>
                <a:cs typeface="Times New Roman" pitchFamily="18" charset="0"/>
              </a:rPr>
              <a:t> In  a  few  rare  cases pyridine poisoning has been fatal. </a:t>
            </a:r>
          </a:p>
          <a:p>
            <a:pPr algn="just">
              <a:lnSpc>
                <a:spcPct val="150000"/>
              </a:lnSpc>
            </a:pP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342107292"/>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457200"/>
          </a:xfrm>
        </p:spPr>
        <p:txBody>
          <a:bodyPr>
            <a:noAutofit/>
          </a:bodyPr>
          <a:lstStyle/>
          <a:p>
            <a:r>
              <a:rPr lang="en-US" sz="2800" b="1" dirty="0" err="1">
                <a:solidFill>
                  <a:srgbClr val="FF0000"/>
                </a:solidFill>
                <a:latin typeface="Segoe Print" pitchFamily="2" charset="0"/>
              </a:rPr>
              <a:t>Cont</a:t>
            </a:r>
            <a:r>
              <a:rPr lang="en-US" sz="2800" b="1" dirty="0">
                <a:solidFill>
                  <a:srgbClr val="FF0000"/>
                </a:solidFill>
                <a:latin typeface="Segoe Print" pitchFamily="2" charset="0"/>
              </a:rPr>
              <a:t>…</a:t>
            </a:r>
            <a:endParaRPr lang="en-US" sz="2800" dirty="0"/>
          </a:p>
        </p:txBody>
      </p:sp>
      <p:sp>
        <p:nvSpPr>
          <p:cNvPr id="4" name="Date Placeholder 3"/>
          <p:cNvSpPr>
            <a:spLocks noGrp="1"/>
          </p:cNvSpPr>
          <p:nvPr>
            <p:ph type="dt" sz="half" idx="10"/>
          </p:nvPr>
        </p:nvSpPr>
        <p:spPr/>
        <p:txBody>
          <a:bodyPr/>
          <a:lstStyle/>
          <a:p>
            <a:fld id="{6A375919-6957-4278-AB2D-6A3D32F32E02}" type="datetime1">
              <a:rPr lang="en-US" smtClean="0"/>
              <a:t>29-Jun-19</a:t>
            </a:fld>
            <a:endParaRPr lang="en-US"/>
          </a:p>
        </p:txBody>
      </p:sp>
      <p:sp>
        <p:nvSpPr>
          <p:cNvPr id="5" name="Footer Placeholder 4"/>
          <p:cNvSpPr>
            <a:spLocks noGrp="1"/>
          </p:cNvSpPr>
          <p:nvPr>
            <p:ph type="ftr" sz="quarter" idx="11"/>
          </p:nvPr>
        </p:nvSpPr>
        <p:spPr/>
        <p:txBody>
          <a:bodyPr/>
          <a:lstStyle/>
          <a:p>
            <a:r>
              <a:rPr lang="en-US" smtClean="0"/>
              <a:t>Envt Ch 4-6</a:t>
            </a:r>
            <a:endParaRPr lang="en-US"/>
          </a:p>
        </p:txBody>
      </p:sp>
      <p:sp>
        <p:nvSpPr>
          <p:cNvPr id="6" name="Slide Number Placeholder 5"/>
          <p:cNvSpPr>
            <a:spLocks noGrp="1"/>
          </p:cNvSpPr>
          <p:nvPr>
            <p:ph type="sldNum" sz="quarter" idx="12"/>
          </p:nvPr>
        </p:nvSpPr>
        <p:spPr/>
        <p:txBody>
          <a:bodyPr/>
          <a:lstStyle/>
          <a:p>
            <a:fld id="{09CA2E6E-5AFB-46F8-A351-B3A68AE108F1}" type="slidenum">
              <a:rPr lang="en-US" smtClean="0"/>
              <a:t>69</a:t>
            </a:fld>
            <a:endParaRPr lang="en-US"/>
          </a:p>
        </p:txBody>
      </p:sp>
      <p:sp>
        <p:nvSpPr>
          <p:cNvPr id="3" name="Content Placeholder 2"/>
          <p:cNvSpPr>
            <a:spLocks noGrp="1"/>
          </p:cNvSpPr>
          <p:nvPr>
            <p:ph sz="quarter" idx="1"/>
          </p:nvPr>
        </p:nvSpPr>
        <p:spPr>
          <a:xfrm>
            <a:off x="76200" y="381000"/>
            <a:ext cx="8839200" cy="6324600"/>
          </a:xfrm>
        </p:spPr>
        <p:txBody>
          <a:bodyPr>
            <a:noAutofit/>
          </a:bodyPr>
          <a:lstStyle/>
          <a:p>
            <a:pPr algn="just">
              <a:lnSpc>
                <a:spcPct val="150000"/>
              </a:lnSpc>
              <a:buFont typeface="Wingdings" pitchFamily="2" charset="2"/>
              <a:buChar char="ü"/>
            </a:pPr>
            <a:r>
              <a:rPr lang="en-US" sz="2400" b="1" dirty="0" smtClean="0">
                <a:latin typeface="Times New Roman" pitchFamily="18" charset="0"/>
                <a:cs typeface="Times New Roman" pitchFamily="18" charset="0"/>
              </a:rPr>
              <a:t>Nitriles:</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contain the  -CN functional group. </a:t>
            </a:r>
            <a:endParaRPr lang="en-US" sz="2400" dirty="0" smtClean="0">
              <a:latin typeface="Times New Roman" pitchFamily="18" charset="0"/>
              <a:cs typeface="Times New Roman" pitchFamily="18" charset="0"/>
            </a:endParaRPr>
          </a:p>
          <a:p>
            <a:pPr algn="just">
              <a:lnSpc>
                <a:spcPct val="150000"/>
              </a:lnSpc>
            </a:pPr>
            <a:r>
              <a:rPr lang="en-US" sz="2400" dirty="0" smtClean="0">
                <a:latin typeface="Times New Roman" pitchFamily="18" charset="0"/>
                <a:cs typeface="Times New Roman" pitchFamily="18" charset="0"/>
              </a:rPr>
              <a:t>Colorless</a:t>
            </a:r>
            <a:r>
              <a:rPr lang="en-US" sz="2400" dirty="0">
                <a:latin typeface="Times New Roman" pitchFamily="18" charset="0"/>
                <a:cs typeface="Times New Roman" pitchFamily="18" charset="0"/>
              </a:rPr>
              <a:t>, liquid  acetonitrile, CH</a:t>
            </a:r>
            <a:r>
              <a:rPr lang="en-US" sz="2400" baseline="-25000" dirty="0">
                <a:latin typeface="Times New Roman" pitchFamily="18" charset="0"/>
                <a:cs typeface="Times New Roman" pitchFamily="18" charset="0"/>
              </a:rPr>
              <a:t>3</a:t>
            </a:r>
            <a:r>
              <a:rPr lang="en-US" sz="2400" dirty="0">
                <a:latin typeface="Times New Roman" pitchFamily="18" charset="0"/>
                <a:cs typeface="Times New Roman" pitchFamily="18" charset="0"/>
              </a:rPr>
              <a:t>CN, is widely used </a:t>
            </a:r>
            <a:r>
              <a:rPr lang="en-US" sz="2400" dirty="0" smtClean="0">
                <a:latin typeface="Times New Roman" pitchFamily="18" charset="0"/>
                <a:cs typeface="Times New Roman" pitchFamily="18" charset="0"/>
              </a:rPr>
              <a:t>in </a:t>
            </a:r>
            <a:r>
              <a:rPr lang="en-US" sz="2400" dirty="0">
                <a:latin typeface="Times New Roman" pitchFamily="18" charset="0"/>
                <a:cs typeface="Times New Roman" pitchFamily="18" charset="0"/>
              </a:rPr>
              <a:t>the chemical industry</a:t>
            </a:r>
            <a:r>
              <a:rPr lang="en-US" sz="2400" dirty="0" smtClean="0">
                <a:latin typeface="Times New Roman" pitchFamily="18" charset="0"/>
                <a:cs typeface="Times New Roman" pitchFamily="18" charset="0"/>
              </a:rPr>
              <a:t>.</a:t>
            </a:r>
          </a:p>
          <a:p>
            <a:pPr algn="just">
              <a:lnSpc>
                <a:spcPct val="150000"/>
              </a:lnSpc>
            </a:pPr>
            <a:r>
              <a:rPr lang="en-US" sz="2400" dirty="0">
                <a:latin typeface="Times New Roman" pitchFamily="18" charset="0"/>
                <a:cs typeface="Times New Roman" pitchFamily="18" charset="0"/>
              </a:rPr>
              <a:t>I</a:t>
            </a:r>
            <a:r>
              <a:rPr lang="en-US" sz="2400" dirty="0" smtClean="0">
                <a:latin typeface="Times New Roman" pitchFamily="18" charset="0"/>
                <a:cs typeface="Times New Roman" pitchFamily="18" charset="0"/>
              </a:rPr>
              <a:t>t </a:t>
            </a:r>
            <a:r>
              <a:rPr lang="en-US" sz="2400" dirty="0">
                <a:latin typeface="Times New Roman" pitchFamily="18" charset="0"/>
                <a:cs typeface="Times New Roman" pitchFamily="18" charset="0"/>
              </a:rPr>
              <a:t>has  caused human deaths, perhaps by metabolic release of cyanide. </a:t>
            </a:r>
            <a:endParaRPr lang="en-US" sz="2400" dirty="0" smtClean="0">
              <a:latin typeface="Times New Roman" pitchFamily="18" charset="0"/>
              <a:cs typeface="Times New Roman" pitchFamily="18" charset="0"/>
            </a:endParaRPr>
          </a:p>
          <a:p>
            <a:pPr algn="just">
              <a:lnSpc>
                <a:spcPct val="150000"/>
              </a:lnSpc>
              <a:buFont typeface="Wingdings" pitchFamily="2" charset="2"/>
              <a:buChar char="ü"/>
            </a:pPr>
            <a:r>
              <a:rPr lang="en-US" sz="2400" b="1" dirty="0" smtClean="0">
                <a:latin typeface="Times New Roman" pitchFamily="18" charset="0"/>
                <a:cs typeface="Times New Roman" pitchFamily="18" charset="0"/>
              </a:rPr>
              <a:t>Acrylonitrile: </a:t>
            </a:r>
            <a:r>
              <a:rPr lang="en-US" sz="2400" dirty="0" smtClean="0">
                <a:latin typeface="Times New Roman" pitchFamily="18" charset="0"/>
                <a:cs typeface="Times New Roman" pitchFamily="18" charset="0"/>
              </a:rPr>
              <a:t>ingested,  </a:t>
            </a:r>
            <a:r>
              <a:rPr lang="en-US" sz="2400" dirty="0">
                <a:latin typeface="Times New Roman" pitchFamily="18" charset="0"/>
                <a:cs typeface="Times New Roman" pitchFamily="18" charset="0"/>
              </a:rPr>
              <a:t>absorbed  through  the  skin,  or  inhaled  as  vapor,   acrylonitrile </a:t>
            </a:r>
            <a:r>
              <a:rPr lang="en-US" sz="2400" dirty="0" smtClean="0">
                <a:latin typeface="Times New Roman" pitchFamily="18" charset="0"/>
                <a:cs typeface="Times New Roman" pitchFamily="18" charset="0"/>
              </a:rPr>
              <a:t>metabolizes </a:t>
            </a:r>
            <a:r>
              <a:rPr lang="en-US" sz="2400" dirty="0">
                <a:latin typeface="Times New Roman" pitchFamily="18" charset="0"/>
                <a:cs typeface="Times New Roman" pitchFamily="18" charset="0"/>
              </a:rPr>
              <a:t>to release deadly HCN, which it resembles toxicologically</a:t>
            </a:r>
            <a:r>
              <a:rPr lang="en-US" sz="2400" dirty="0" smtClean="0">
                <a:latin typeface="Times New Roman" pitchFamily="18" charset="0"/>
                <a:cs typeface="Times New Roman" pitchFamily="18" charset="0"/>
              </a:rPr>
              <a:t>.</a:t>
            </a:r>
          </a:p>
        </p:txBody>
      </p:sp>
    </p:spTree>
    <p:extLst>
      <p:ext uri="{BB962C8B-B14F-4D97-AF65-F5344CB8AC3E}">
        <p14:creationId xmlns:p14="http://schemas.microsoft.com/office/powerpoint/2010/main" val="8545093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772400" cy="457200"/>
          </a:xfrm>
        </p:spPr>
        <p:txBody>
          <a:bodyPr>
            <a:noAutofit/>
          </a:bodyPr>
          <a:lstStyle/>
          <a:p>
            <a:r>
              <a:rPr lang="en-US" sz="2800" b="1" dirty="0" err="1">
                <a:solidFill>
                  <a:srgbClr val="FF0000"/>
                </a:solidFill>
                <a:latin typeface="Segoe Print" pitchFamily="2" charset="0"/>
              </a:rPr>
              <a:t>Cont</a:t>
            </a:r>
            <a:r>
              <a:rPr lang="en-US" sz="2800" b="1" dirty="0">
                <a:solidFill>
                  <a:srgbClr val="FF0000"/>
                </a:solidFill>
                <a:latin typeface="Segoe Print" pitchFamily="2" charset="0"/>
              </a:rPr>
              <a:t>…</a:t>
            </a:r>
            <a:endParaRPr lang="en-US" sz="2800" dirty="0"/>
          </a:p>
        </p:txBody>
      </p:sp>
      <p:sp>
        <p:nvSpPr>
          <p:cNvPr id="3" name="Date Placeholder 2"/>
          <p:cNvSpPr>
            <a:spLocks noGrp="1"/>
          </p:cNvSpPr>
          <p:nvPr>
            <p:ph type="dt" sz="half" idx="10"/>
          </p:nvPr>
        </p:nvSpPr>
        <p:spPr/>
        <p:txBody>
          <a:bodyPr/>
          <a:lstStyle/>
          <a:p>
            <a:fld id="{6A375919-6957-4278-AB2D-6A3D32F32E02}" type="datetime1">
              <a:rPr lang="en-US" smtClean="0"/>
              <a:t>29-Jun-19</a:t>
            </a:fld>
            <a:endParaRPr lang="en-US"/>
          </a:p>
        </p:txBody>
      </p:sp>
      <p:sp>
        <p:nvSpPr>
          <p:cNvPr id="4" name="Footer Placeholder 3"/>
          <p:cNvSpPr>
            <a:spLocks noGrp="1"/>
          </p:cNvSpPr>
          <p:nvPr>
            <p:ph type="ftr" sz="quarter" idx="11"/>
          </p:nvPr>
        </p:nvSpPr>
        <p:spPr/>
        <p:txBody>
          <a:bodyPr/>
          <a:lstStyle/>
          <a:p>
            <a:r>
              <a:rPr lang="en-US" smtClean="0"/>
              <a:t>Envt Ch 4-6</a:t>
            </a:r>
            <a:endParaRPr lang="en-US"/>
          </a:p>
        </p:txBody>
      </p:sp>
      <p:sp>
        <p:nvSpPr>
          <p:cNvPr id="5" name="Slide Number Placeholder 4"/>
          <p:cNvSpPr>
            <a:spLocks noGrp="1"/>
          </p:cNvSpPr>
          <p:nvPr>
            <p:ph type="sldNum" sz="quarter" idx="12"/>
          </p:nvPr>
        </p:nvSpPr>
        <p:spPr/>
        <p:txBody>
          <a:bodyPr/>
          <a:lstStyle/>
          <a:p>
            <a:fld id="{09CA2E6E-5AFB-46F8-A351-B3A68AE108F1}" type="slidenum">
              <a:rPr lang="en-US" smtClean="0"/>
              <a:t>7</a:t>
            </a:fld>
            <a:endParaRPr lang="en-US"/>
          </a:p>
        </p:txBody>
      </p:sp>
      <p:sp>
        <p:nvSpPr>
          <p:cNvPr id="6" name="Content Placeholder 5"/>
          <p:cNvSpPr>
            <a:spLocks noGrp="1"/>
          </p:cNvSpPr>
          <p:nvPr>
            <p:ph sz="quarter" idx="1"/>
          </p:nvPr>
        </p:nvSpPr>
        <p:spPr>
          <a:xfrm>
            <a:off x="228600" y="609600"/>
            <a:ext cx="8763000" cy="6019800"/>
          </a:xfrm>
        </p:spPr>
        <p:txBody>
          <a:bodyPr>
            <a:normAutofit/>
          </a:bodyPr>
          <a:lstStyle/>
          <a:p>
            <a:pPr algn="just">
              <a:lnSpc>
                <a:spcPct val="150000"/>
              </a:lnSpc>
            </a:pPr>
            <a:r>
              <a:rPr lang="en-US" sz="2400" dirty="0" smtClean="0">
                <a:latin typeface="Times New Roman" pitchFamily="18" charset="0"/>
                <a:cs typeface="Times New Roman" pitchFamily="18" charset="0"/>
              </a:rPr>
              <a:t>Soils  </a:t>
            </a:r>
            <a:r>
              <a:rPr lang="en-US" sz="2400" dirty="0">
                <a:latin typeface="Times New Roman" pitchFamily="18" charset="0"/>
                <a:cs typeface="Times New Roman" pitchFamily="18" charset="0"/>
              </a:rPr>
              <a:t>characteristic  classification  depend on </a:t>
            </a:r>
            <a:r>
              <a:rPr lang="en-US" sz="2400" dirty="0">
                <a:solidFill>
                  <a:srgbClr val="0070C0"/>
                </a:solidFill>
                <a:latin typeface="Times New Roman" pitchFamily="18" charset="0"/>
                <a:cs typeface="Times New Roman" pitchFamily="18" charset="0"/>
              </a:rPr>
              <a:t>its purposes</a:t>
            </a:r>
            <a:r>
              <a:rPr lang="en-US" sz="2400" dirty="0">
                <a:latin typeface="Times New Roman" pitchFamily="18" charset="0"/>
                <a:cs typeface="Times New Roman" pitchFamily="18" charset="0"/>
              </a:rPr>
              <a:t>,  including  crop  production,  road  construction,  and  waste  </a:t>
            </a:r>
            <a:r>
              <a:rPr lang="en-US" sz="2400" dirty="0" smtClean="0">
                <a:latin typeface="Times New Roman" pitchFamily="18" charset="0"/>
                <a:cs typeface="Times New Roman" pitchFamily="18" charset="0"/>
              </a:rPr>
              <a:t>disposal.</a:t>
            </a:r>
          </a:p>
          <a:p>
            <a:pPr algn="just">
              <a:lnSpc>
                <a:spcPct val="150000"/>
              </a:lnSpc>
            </a:pPr>
            <a:r>
              <a:rPr lang="en-US" sz="2400" dirty="0">
                <a:latin typeface="Times New Roman" pitchFamily="18" charset="0"/>
                <a:cs typeface="Times New Roman" pitchFamily="18" charset="0"/>
              </a:rPr>
              <a:t>The </a:t>
            </a:r>
            <a:r>
              <a:rPr lang="en-US" sz="2400" dirty="0">
                <a:solidFill>
                  <a:srgbClr val="0070C0"/>
                </a:solidFill>
                <a:latin typeface="Times New Roman" pitchFamily="18" charset="0"/>
                <a:cs typeface="Times New Roman" pitchFamily="18" charset="0"/>
              </a:rPr>
              <a:t>parent rocks </a:t>
            </a:r>
            <a:r>
              <a:rPr lang="en-US" sz="2400" dirty="0">
                <a:latin typeface="Times New Roman" pitchFamily="18" charset="0"/>
                <a:cs typeface="Times New Roman" pitchFamily="18" charset="0"/>
              </a:rPr>
              <a:t>from which soils are formed obviously play a strong role in determining the </a:t>
            </a:r>
            <a:r>
              <a:rPr lang="en-US" sz="2400" dirty="0">
                <a:solidFill>
                  <a:srgbClr val="00B0F0"/>
                </a:solidFill>
                <a:latin typeface="Times New Roman" pitchFamily="18" charset="0"/>
                <a:cs typeface="Times New Roman" pitchFamily="18" charset="0"/>
              </a:rPr>
              <a:t>composition</a:t>
            </a:r>
            <a:r>
              <a:rPr lang="en-US" sz="2400" dirty="0">
                <a:latin typeface="Times New Roman" pitchFamily="18" charset="0"/>
                <a:cs typeface="Times New Roman" pitchFamily="18" charset="0"/>
              </a:rPr>
              <a:t> of soils. </a:t>
            </a:r>
          </a:p>
          <a:p>
            <a:pPr algn="just">
              <a:lnSpc>
                <a:spcPct val="150000"/>
              </a:lnSpc>
            </a:pPr>
            <a:r>
              <a:rPr lang="en-US" sz="2400" dirty="0">
                <a:latin typeface="Times New Roman" pitchFamily="18" charset="0"/>
                <a:cs typeface="Times New Roman" pitchFamily="18" charset="0"/>
              </a:rPr>
              <a:t>Other soil characteristics include </a:t>
            </a:r>
            <a:r>
              <a:rPr lang="en-US" sz="2400" dirty="0">
                <a:solidFill>
                  <a:srgbClr val="0070C0"/>
                </a:solidFill>
                <a:latin typeface="Times New Roman" pitchFamily="18" charset="0"/>
                <a:cs typeface="Times New Roman" pitchFamily="18" charset="0"/>
              </a:rPr>
              <a:t>strength, workability, soil particle  size,  permeability,  and  degree  of  maturity</a:t>
            </a:r>
            <a:r>
              <a:rPr lang="en-US" sz="2400" dirty="0">
                <a:latin typeface="Times New Roman" pitchFamily="18" charset="0"/>
                <a:cs typeface="Times New Roman" pitchFamily="18" charset="0"/>
              </a:rPr>
              <a:t>. </a:t>
            </a:r>
          </a:p>
          <a:p>
            <a:pPr algn="just">
              <a:lnSpc>
                <a:spcPct val="150000"/>
              </a:lnSpc>
            </a:pPr>
            <a:r>
              <a:rPr lang="en-US" sz="2400" dirty="0">
                <a:latin typeface="Times New Roman" pitchFamily="18" charset="0"/>
                <a:cs typeface="Times New Roman" pitchFamily="18" charset="0"/>
              </a:rPr>
              <a:t> One  of  the  more  important  classes  of productive  soils  is  the  type  of  </a:t>
            </a:r>
            <a:r>
              <a:rPr lang="en-US" sz="2400" dirty="0">
                <a:solidFill>
                  <a:srgbClr val="0070C0"/>
                </a:solidFill>
                <a:latin typeface="Times New Roman" pitchFamily="18" charset="0"/>
                <a:cs typeface="Times New Roman" pitchFamily="18" charset="0"/>
              </a:rPr>
              <a:t>soil  formed  </a:t>
            </a:r>
            <a:r>
              <a:rPr lang="en-US" sz="2400" dirty="0">
                <a:latin typeface="Times New Roman" pitchFamily="18" charset="0"/>
                <a:cs typeface="Times New Roman" pitchFamily="18" charset="0"/>
              </a:rPr>
              <a:t>under  relatively  high  rainfall  conditions  in temperate zones of the world. </a:t>
            </a:r>
          </a:p>
          <a:p>
            <a:pPr algn="just">
              <a:lnSpc>
                <a:spcPct val="150000"/>
              </a:lnSpc>
            </a:pPr>
            <a:endParaRPr lang="en-US" sz="2400" dirty="0"/>
          </a:p>
        </p:txBody>
      </p:sp>
    </p:spTree>
    <p:extLst>
      <p:ext uri="{BB962C8B-B14F-4D97-AF65-F5344CB8AC3E}">
        <p14:creationId xmlns:p14="http://schemas.microsoft.com/office/powerpoint/2010/main" val="1753886543"/>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636"/>
            <a:ext cx="8229600" cy="498764"/>
          </a:xfrm>
        </p:spPr>
        <p:txBody>
          <a:bodyPr>
            <a:noAutofit/>
          </a:bodyPr>
          <a:lstStyle/>
          <a:p>
            <a:r>
              <a:rPr lang="en-US" sz="2800" b="1" dirty="0" err="1">
                <a:solidFill>
                  <a:srgbClr val="FF0000"/>
                </a:solidFill>
                <a:latin typeface="Segoe Print" pitchFamily="2" charset="0"/>
              </a:rPr>
              <a:t>Cont</a:t>
            </a:r>
            <a:r>
              <a:rPr lang="en-US" sz="2800" b="1" dirty="0">
                <a:solidFill>
                  <a:srgbClr val="FF0000"/>
                </a:solidFill>
                <a:latin typeface="Segoe Print" pitchFamily="2" charset="0"/>
              </a:rPr>
              <a:t>…</a:t>
            </a:r>
            <a:endParaRPr lang="en-US" sz="2800" dirty="0"/>
          </a:p>
        </p:txBody>
      </p:sp>
      <p:sp>
        <p:nvSpPr>
          <p:cNvPr id="4" name="Date Placeholder 3"/>
          <p:cNvSpPr>
            <a:spLocks noGrp="1"/>
          </p:cNvSpPr>
          <p:nvPr>
            <p:ph type="dt" sz="half" idx="10"/>
          </p:nvPr>
        </p:nvSpPr>
        <p:spPr/>
        <p:txBody>
          <a:bodyPr/>
          <a:lstStyle/>
          <a:p>
            <a:fld id="{6A375919-6957-4278-AB2D-6A3D32F32E02}" type="datetime1">
              <a:rPr lang="en-US" smtClean="0"/>
              <a:t>29-Jun-19</a:t>
            </a:fld>
            <a:endParaRPr lang="en-US"/>
          </a:p>
        </p:txBody>
      </p:sp>
      <p:sp>
        <p:nvSpPr>
          <p:cNvPr id="5" name="Footer Placeholder 4"/>
          <p:cNvSpPr>
            <a:spLocks noGrp="1"/>
          </p:cNvSpPr>
          <p:nvPr>
            <p:ph type="ftr" sz="quarter" idx="11"/>
          </p:nvPr>
        </p:nvSpPr>
        <p:spPr/>
        <p:txBody>
          <a:bodyPr/>
          <a:lstStyle/>
          <a:p>
            <a:r>
              <a:rPr lang="en-US" smtClean="0"/>
              <a:t>Envt Ch 4-6</a:t>
            </a:r>
            <a:endParaRPr lang="en-US"/>
          </a:p>
        </p:txBody>
      </p:sp>
      <p:sp>
        <p:nvSpPr>
          <p:cNvPr id="6" name="Slide Number Placeholder 5"/>
          <p:cNvSpPr>
            <a:spLocks noGrp="1"/>
          </p:cNvSpPr>
          <p:nvPr>
            <p:ph type="sldNum" sz="quarter" idx="12"/>
          </p:nvPr>
        </p:nvSpPr>
        <p:spPr/>
        <p:txBody>
          <a:bodyPr/>
          <a:lstStyle/>
          <a:p>
            <a:fld id="{09CA2E6E-5AFB-46F8-A351-B3A68AE108F1}" type="slidenum">
              <a:rPr lang="en-US" smtClean="0"/>
              <a:t>70</a:t>
            </a:fld>
            <a:endParaRPr lang="en-US"/>
          </a:p>
        </p:txBody>
      </p:sp>
      <p:sp>
        <p:nvSpPr>
          <p:cNvPr id="3" name="Content Placeholder 2"/>
          <p:cNvSpPr>
            <a:spLocks noGrp="1"/>
          </p:cNvSpPr>
          <p:nvPr>
            <p:ph sz="quarter" idx="1"/>
          </p:nvPr>
        </p:nvSpPr>
        <p:spPr>
          <a:xfrm>
            <a:off x="152400" y="457200"/>
            <a:ext cx="8763000" cy="6172200"/>
          </a:xfrm>
        </p:spPr>
        <p:txBody>
          <a:bodyPr>
            <a:normAutofit/>
          </a:bodyPr>
          <a:lstStyle/>
          <a:p>
            <a:pPr algn="just">
              <a:lnSpc>
                <a:spcPct val="150000"/>
              </a:lnSpc>
              <a:buFont typeface="Wingdings" pitchFamily="2" charset="2"/>
              <a:buChar char="ü"/>
            </a:pPr>
            <a:r>
              <a:rPr lang="en-US" sz="2400" b="1" dirty="0">
                <a:latin typeface="Times New Roman" pitchFamily="18" charset="0"/>
                <a:cs typeface="Times New Roman" pitchFamily="18" charset="0"/>
              </a:rPr>
              <a:t>Nitro Compounds: </a:t>
            </a:r>
            <a:r>
              <a:rPr lang="en-US" sz="2400" dirty="0">
                <a:latin typeface="Times New Roman" pitchFamily="18" charset="0"/>
                <a:cs typeface="Times New Roman" pitchFamily="18" charset="0"/>
              </a:rPr>
              <a:t>The  simplest  of  the  nitro  compounds,  </a:t>
            </a:r>
            <a:r>
              <a:rPr lang="en-US" sz="2400" dirty="0" err="1">
                <a:latin typeface="Times New Roman" pitchFamily="18" charset="0"/>
                <a:cs typeface="Times New Roman" pitchFamily="18" charset="0"/>
              </a:rPr>
              <a:t>nitromethane</a:t>
            </a:r>
            <a:r>
              <a:rPr lang="en-US" sz="2400" dirty="0">
                <a:latin typeface="Times New Roman" pitchFamily="18" charset="0"/>
                <a:cs typeface="Times New Roman" pitchFamily="18" charset="0"/>
              </a:rPr>
              <a:t>  H</a:t>
            </a:r>
            <a:r>
              <a:rPr lang="en-US" sz="2400" baseline="-25000" dirty="0">
                <a:latin typeface="Times New Roman" pitchFamily="18" charset="0"/>
                <a:cs typeface="Times New Roman" pitchFamily="18" charset="0"/>
              </a:rPr>
              <a:t>3</a:t>
            </a:r>
            <a:r>
              <a:rPr lang="en-US" sz="2400" dirty="0">
                <a:latin typeface="Times New Roman" pitchFamily="18" charset="0"/>
                <a:cs typeface="Times New Roman" pitchFamily="18" charset="0"/>
              </a:rPr>
              <a:t>CNO</a:t>
            </a:r>
            <a:r>
              <a:rPr lang="en-US" sz="2400" baseline="-25000" dirty="0">
                <a:latin typeface="Times New Roman" pitchFamily="18" charset="0"/>
                <a:cs typeface="Times New Roman" pitchFamily="18" charset="0"/>
              </a:rPr>
              <a:t>2</a:t>
            </a:r>
            <a:r>
              <a:rPr lang="en-US" sz="2400" dirty="0">
                <a:latin typeface="Times New Roman" pitchFamily="18" charset="0"/>
                <a:cs typeface="Times New Roman" pitchFamily="18" charset="0"/>
              </a:rPr>
              <a:t>,  is  an  oily  liquid  that  causes anorexia,  diarrhea,  nausea, and  vomiting, and  damages the  kidneys  and  liver.   </a:t>
            </a:r>
          </a:p>
          <a:p>
            <a:pPr algn="just">
              <a:lnSpc>
                <a:spcPct val="150000"/>
              </a:lnSpc>
            </a:pPr>
            <a:r>
              <a:rPr lang="en-US" sz="2400" dirty="0" smtClean="0">
                <a:latin typeface="Times New Roman" pitchFamily="18" charset="0"/>
                <a:cs typeface="Times New Roman" pitchFamily="18" charset="0"/>
              </a:rPr>
              <a:t>Nitrobenzene</a:t>
            </a:r>
            <a:r>
              <a:rPr lang="en-US" sz="2400" dirty="0">
                <a:latin typeface="Times New Roman" pitchFamily="18" charset="0"/>
                <a:cs typeface="Times New Roman" pitchFamily="18" charset="0"/>
              </a:rPr>
              <a:t>, a </a:t>
            </a:r>
            <a:r>
              <a:rPr lang="en-US" sz="2400" dirty="0" smtClean="0">
                <a:latin typeface="Times New Roman" pitchFamily="18" charset="0"/>
                <a:cs typeface="Times New Roman" pitchFamily="18" charset="0"/>
              </a:rPr>
              <a:t>pale </a:t>
            </a:r>
            <a:r>
              <a:rPr lang="en-US" sz="2400" dirty="0">
                <a:latin typeface="Times New Roman" pitchFamily="18" charset="0"/>
                <a:cs typeface="Times New Roman" pitchFamily="18" charset="0"/>
              </a:rPr>
              <a:t>yellow, oily liquid with an odor of bitter almonds or shoe polish, can enter the body by all </a:t>
            </a:r>
            <a:r>
              <a:rPr lang="en-US" sz="2400" dirty="0" smtClean="0">
                <a:latin typeface="Times New Roman" pitchFamily="18" charset="0"/>
                <a:cs typeface="Times New Roman" pitchFamily="18" charset="0"/>
              </a:rPr>
              <a:t>routes</a:t>
            </a:r>
            <a:r>
              <a:rPr lang="en-US" sz="2400" dirty="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algn="just">
              <a:lnSpc>
                <a:spcPct val="150000"/>
              </a:lnSpc>
            </a:pPr>
            <a:r>
              <a:rPr lang="en-US" sz="2400" dirty="0" smtClean="0">
                <a:latin typeface="Times New Roman" pitchFamily="18" charset="0"/>
                <a:cs typeface="Times New Roman" pitchFamily="18" charset="0"/>
              </a:rPr>
              <a:t>It </a:t>
            </a:r>
            <a:r>
              <a:rPr lang="en-US" sz="2400" dirty="0">
                <a:latin typeface="Times New Roman" pitchFamily="18" charset="0"/>
                <a:cs typeface="Times New Roman" pitchFamily="18" charset="0"/>
              </a:rPr>
              <a:t>has a toxic action much like that of aniline, converting hemoglobin to </a:t>
            </a:r>
            <a:r>
              <a:rPr lang="en-US" sz="2400" dirty="0" err="1">
                <a:latin typeface="Times New Roman" pitchFamily="18" charset="0"/>
                <a:cs typeface="Times New Roman" pitchFamily="18" charset="0"/>
              </a:rPr>
              <a:t>methemoglobin</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which </a:t>
            </a:r>
            <a:r>
              <a:rPr lang="en-US" sz="2400" dirty="0">
                <a:latin typeface="Times New Roman" pitchFamily="18" charset="0"/>
                <a:cs typeface="Times New Roman" pitchFamily="18" charset="0"/>
              </a:rPr>
              <a:t>cannot carry oxygen to body </a:t>
            </a:r>
            <a:r>
              <a:rPr lang="en-US" sz="2400" dirty="0" smtClean="0">
                <a:latin typeface="Times New Roman" pitchFamily="18" charset="0"/>
                <a:cs typeface="Times New Roman" pitchFamily="18" charset="0"/>
              </a:rPr>
              <a:t>tissue.</a:t>
            </a:r>
          </a:p>
          <a:p>
            <a:pPr algn="just">
              <a:lnSpc>
                <a:spcPct val="150000"/>
              </a:lnSpc>
            </a:pPr>
            <a:r>
              <a:rPr lang="en-US" sz="2400" dirty="0" smtClean="0">
                <a:latin typeface="Times New Roman" pitchFamily="18" charset="0"/>
                <a:cs typeface="Times New Roman" pitchFamily="18" charset="0"/>
              </a:rPr>
              <a:t>Nitrobenzene </a:t>
            </a:r>
            <a:r>
              <a:rPr lang="en-US" sz="2400" dirty="0">
                <a:latin typeface="Times New Roman" pitchFamily="18" charset="0"/>
                <a:cs typeface="Times New Roman" pitchFamily="18" charset="0"/>
              </a:rPr>
              <a:t>poisoning is manifested by cyanosis.</a:t>
            </a:r>
          </a:p>
        </p:txBody>
      </p:sp>
    </p:spTree>
    <p:extLst>
      <p:ext uri="{BB962C8B-B14F-4D97-AF65-F5344CB8AC3E}">
        <p14:creationId xmlns:p14="http://schemas.microsoft.com/office/powerpoint/2010/main" val="1422732916"/>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457200"/>
          </a:xfrm>
        </p:spPr>
        <p:txBody>
          <a:bodyPr>
            <a:noAutofit/>
          </a:bodyPr>
          <a:lstStyle/>
          <a:p>
            <a:r>
              <a:rPr lang="en-US" sz="2800" b="1" dirty="0" err="1">
                <a:solidFill>
                  <a:srgbClr val="FF0000"/>
                </a:solidFill>
                <a:latin typeface="Segoe Print" pitchFamily="2" charset="0"/>
              </a:rPr>
              <a:t>Cont</a:t>
            </a:r>
            <a:r>
              <a:rPr lang="en-US" sz="2800" b="1" dirty="0">
                <a:solidFill>
                  <a:srgbClr val="FF0000"/>
                </a:solidFill>
                <a:latin typeface="Segoe Print" pitchFamily="2" charset="0"/>
              </a:rPr>
              <a:t>…</a:t>
            </a:r>
            <a:endParaRPr lang="en-US" sz="2800" dirty="0"/>
          </a:p>
        </p:txBody>
      </p:sp>
      <p:sp>
        <p:nvSpPr>
          <p:cNvPr id="4" name="Date Placeholder 3"/>
          <p:cNvSpPr>
            <a:spLocks noGrp="1"/>
          </p:cNvSpPr>
          <p:nvPr>
            <p:ph type="dt" sz="half" idx="10"/>
          </p:nvPr>
        </p:nvSpPr>
        <p:spPr/>
        <p:txBody>
          <a:bodyPr/>
          <a:lstStyle/>
          <a:p>
            <a:fld id="{6A375919-6957-4278-AB2D-6A3D32F32E02}" type="datetime1">
              <a:rPr lang="en-US" smtClean="0"/>
              <a:t>29-Jun-19</a:t>
            </a:fld>
            <a:endParaRPr lang="en-US"/>
          </a:p>
        </p:txBody>
      </p:sp>
      <p:sp>
        <p:nvSpPr>
          <p:cNvPr id="5" name="Footer Placeholder 4"/>
          <p:cNvSpPr>
            <a:spLocks noGrp="1"/>
          </p:cNvSpPr>
          <p:nvPr>
            <p:ph type="ftr" sz="quarter" idx="11"/>
          </p:nvPr>
        </p:nvSpPr>
        <p:spPr/>
        <p:txBody>
          <a:bodyPr/>
          <a:lstStyle/>
          <a:p>
            <a:r>
              <a:rPr lang="en-US" smtClean="0"/>
              <a:t>Envt Ch 4-6</a:t>
            </a:r>
            <a:endParaRPr lang="en-US"/>
          </a:p>
        </p:txBody>
      </p:sp>
      <p:sp>
        <p:nvSpPr>
          <p:cNvPr id="6" name="Slide Number Placeholder 5"/>
          <p:cNvSpPr>
            <a:spLocks noGrp="1"/>
          </p:cNvSpPr>
          <p:nvPr>
            <p:ph type="sldNum" sz="quarter" idx="12"/>
          </p:nvPr>
        </p:nvSpPr>
        <p:spPr/>
        <p:txBody>
          <a:bodyPr/>
          <a:lstStyle/>
          <a:p>
            <a:fld id="{09CA2E6E-5AFB-46F8-A351-B3A68AE108F1}" type="slidenum">
              <a:rPr lang="en-US" smtClean="0"/>
              <a:t>71</a:t>
            </a:fld>
            <a:endParaRPr lang="en-US"/>
          </a:p>
        </p:txBody>
      </p:sp>
      <p:sp>
        <p:nvSpPr>
          <p:cNvPr id="3" name="Content Placeholder 2"/>
          <p:cNvSpPr>
            <a:spLocks noGrp="1"/>
          </p:cNvSpPr>
          <p:nvPr>
            <p:ph sz="quarter" idx="1"/>
          </p:nvPr>
        </p:nvSpPr>
        <p:spPr>
          <a:xfrm>
            <a:off x="152400" y="381000"/>
            <a:ext cx="8839200" cy="6324600"/>
          </a:xfrm>
        </p:spPr>
        <p:txBody>
          <a:bodyPr>
            <a:normAutofit/>
          </a:bodyPr>
          <a:lstStyle/>
          <a:p>
            <a:pPr algn="just">
              <a:lnSpc>
                <a:spcPct val="150000"/>
              </a:lnSpc>
              <a:buFont typeface="Wingdings" pitchFamily="2" charset="2"/>
              <a:buChar char="Ø"/>
            </a:pPr>
            <a:r>
              <a:rPr lang="en-US" sz="2400" b="1" dirty="0" err="1">
                <a:solidFill>
                  <a:srgbClr val="00B0F0"/>
                </a:solidFill>
                <a:latin typeface="Times New Roman" pitchFamily="18" charset="0"/>
                <a:cs typeface="Times New Roman" pitchFamily="18" charset="0"/>
              </a:rPr>
              <a:t>Organosulfur</a:t>
            </a:r>
            <a:r>
              <a:rPr lang="en-US" sz="2400" b="1" dirty="0">
                <a:solidFill>
                  <a:srgbClr val="00B0F0"/>
                </a:solidFill>
                <a:latin typeface="Times New Roman" pitchFamily="18" charset="0"/>
                <a:cs typeface="Times New Roman" pitchFamily="18" charset="0"/>
              </a:rPr>
              <a:t> compounds: </a:t>
            </a:r>
            <a:r>
              <a:rPr lang="en-US" sz="2400" dirty="0">
                <a:latin typeface="Times New Roman" pitchFamily="18" charset="0"/>
                <a:cs typeface="Times New Roman" pitchFamily="18" charset="0"/>
              </a:rPr>
              <a:t>Inhalation </a:t>
            </a:r>
            <a:r>
              <a:rPr lang="en-US" sz="2400" dirty="0" smtClean="0">
                <a:latin typeface="Times New Roman" pitchFamily="18" charset="0"/>
                <a:cs typeface="Times New Roman" pitchFamily="18" charset="0"/>
              </a:rPr>
              <a:t>of even very low  concentrations </a:t>
            </a:r>
            <a:r>
              <a:rPr lang="en-US" sz="2400" dirty="0">
                <a:latin typeface="Times New Roman" pitchFamily="18" charset="0"/>
                <a:cs typeface="Times New Roman" pitchFamily="18" charset="0"/>
              </a:rPr>
              <a:t>of  the  </a:t>
            </a:r>
            <a:r>
              <a:rPr lang="en-US" sz="2400" dirty="0" smtClean="0">
                <a:latin typeface="Times New Roman" pitchFamily="18" charset="0"/>
                <a:cs typeface="Times New Roman" pitchFamily="18" charset="0"/>
              </a:rPr>
              <a:t>alkyl </a:t>
            </a:r>
            <a:r>
              <a:rPr lang="en-US" sz="2400" dirty="0" err="1" smtClean="0">
                <a:latin typeface="Times New Roman" pitchFamily="18" charset="0"/>
                <a:cs typeface="Times New Roman" pitchFamily="18" charset="0"/>
              </a:rPr>
              <a:t>thiols</a:t>
            </a:r>
            <a:r>
              <a:rPr lang="en-US" sz="2400" dirty="0">
                <a:latin typeface="Times New Roman" pitchFamily="18" charset="0"/>
                <a:cs typeface="Times New Roman" pitchFamily="18" charset="0"/>
              </a:rPr>
              <a:t>,  such  as  </a:t>
            </a:r>
            <a:r>
              <a:rPr lang="en-US" sz="2400" dirty="0" err="1">
                <a:latin typeface="Times New Roman" pitchFamily="18" charset="0"/>
                <a:cs typeface="Times New Roman" pitchFamily="18" charset="0"/>
              </a:rPr>
              <a:t>methanethiol</a:t>
            </a:r>
            <a:r>
              <a:rPr lang="en-US" sz="2400" dirty="0">
                <a:latin typeface="Times New Roman" pitchFamily="18" charset="0"/>
                <a:cs typeface="Times New Roman" pitchFamily="18" charset="0"/>
              </a:rPr>
              <a:t>,  H</a:t>
            </a:r>
            <a:r>
              <a:rPr lang="en-US" sz="2400" baseline="-25000" dirty="0">
                <a:latin typeface="Times New Roman" pitchFamily="18" charset="0"/>
                <a:cs typeface="Times New Roman" pitchFamily="18" charset="0"/>
              </a:rPr>
              <a:t>3</a:t>
            </a:r>
            <a:r>
              <a:rPr lang="en-US" sz="2400" dirty="0">
                <a:latin typeface="Times New Roman" pitchFamily="18" charset="0"/>
                <a:cs typeface="Times New Roman" pitchFamily="18" charset="0"/>
              </a:rPr>
              <a:t>CSH,  </a:t>
            </a:r>
            <a:r>
              <a:rPr lang="en-US" sz="2400" dirty="0" smtClean="0">
                <a:latin typeface="Times New Roman" pitchFamily="18" charset="0"/>
                <a:cs typeface="Times New Roman" pitchFamily="18" charset="0"/>
              </a:rPr>
              <a:t>can </a:t>
            </a:r>
            <a:r>
              <a:rPr lang="en-US" sz="2400" dirty="0">
                <a:latin typeface="Times New Roman" pitchFamily="18" charset="0"/>
                <a:cs typeface="Times New Roman" pitchFamily="18" charset="0"/>
              </a:rPr>
              <a:t>cause </a:t>
            </a:r>
            <a:r>
              <a:rPr lang="en-US" sz="2400" dirty="0" smtClean="0">
                <a:latin typeface="Times New Roman" pitchFamily="18" charset="0"/>
                <a:cs typeface="Times New Roman" pitchFamily="18" charset="0"/>
              </a:rPr>
              <a:t>nausea and </a:t>
            </a:r>
            <a:r>
              <a:rPr lang="en-US" sz="2400" dirty="0">
                <a:latin typeface="Times New Roman" pitchFamily="18" charset="0"/>
                <a:cs typeface="Times New Roman" pitchFamily="18" charset="0"/>
              </a:rPr>
              <a:t>headaches</a:t>
            </a:r>
            <a:r>
              <a:rPr lang="en-US" sz="2400" dirty="0" smtClean="0">
                <a:latin typeface="Times New Roman" pitchFamily="18" charset="0"/>
                <a:cs typeface="Times New Roman" pitchFamily="18" charset="0"/>
              </a:rPr>
              <a:t>; higher levels </a:t>
            </a:r>
            <a:r>
              <a:rPr lang="en-US" sz="2400" dirty="0">
                <a:latin typeface="Times New Roman" pitchFamily="18" charset="0"/>
                <a:cs typeface="Times New Roman" pitchFamily="18" charset="0"/>
              </a:rPr>
              <a:t>can  </a:t>
            </a:r>
            <a:r>
              <a:rPr lang="en-US" sz="2400" dirty="0" smtClean="0">
                <a:latin typeface="Times New Roman" pitchFamily="18" charset="0"/>
                <a:cs typeface="Times New Roman" pitchFamily="18" charset="0"/>
              </a:rPr>
              <a:t>cause </a:t>
            </a:r>
            <a:r>
              <a:rPr lang="en-US" sz="2400" dirty="0">
                <a:latin typeface="Times New Roman" pitchFamily="18" charset="0"/>
                <a:cs typeface="Times New Roman" pitchFamily="18" charset="0"/>
              </a:rPr>
              <a:t>increased  pulse  rate</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cold  hands  and  feet, </a:t>
            </a:r>
            <a:r>
              <a:rPr lang="en-US" sz="2400" dirty="0" smtClean="0">
                <a:latin typeface="Times New Roman" pitchFamily="18" charset="0"/>
                <a:cs typeface="Times New Roman" pitchFamily="18" charset="0"/>
              </a:rPr>
              <a:t>and cyanosis.</a:t>
            </a:r>
          </a:p>
          <a:p>
            <a:pPr algn="just">
              <a:lnSpc>
                <a:spcPct val="150000"/>
              </a:lnSpc>
            </a:pPr>
            <a:r>
              <a:rPr lang="en-US" sz="2400" dirty="0" smtClean="0">
                <a:latin typeface="Times New Roman" pitchFamily="18" charset="0"/>
                <a:cs typeface="Times New Roman" pitchFamily="18" charset="0"/>
              </a:rPr>
              <a:t>In </a:t>
            </a:r>
            <a:r>
              <a:rPr lang="en-US" sz="2400" dirty="0">
                <a:latin typeface="Times New Roman" pitchFamily="18" charset="0"/>
                <a:cs typeface="Times New Roman" pitchFamily="18" charset="0"/>
              </a:rPr>
              <a:t>extreme cases, unconsciousness, </a:t>
            </a:r>
            <a:r>
              <a:rPr lang="en-US" sz="2400" dirty="0" smtClean="0">
                <a:latin typeface="Times New Roman" pitchFamily="18" charset="0"/>
                <a:cs typeface="Times New Roman" pitchFamily="18" charset="0"/>
              </a:rPr>
              <a:t>coma and </a:t>
            </a:r>
            <a:r>
              <a:rPr lang="en-US" sz="2400" dirty="0">
                <a:latin typeface="Times New Roman" pitchFamily="18" charset="0"/>
                <a:cs typeface="Times New Roman" pitchFamily="18" charset="0"/>
              </a:rPr>
              <a:t>death occur. </a:t>
            </a:r>
            <a:endParaRPr lang="en-US" sz="2400" dirty="0" smtClean="0">
              <a:latin typeface="Times New Roman" pitchFamily="18" charset="0"/>
              <a:cs typeface="Times New Roman" pitchFamily="18" charset="0"/>
            </a:endParaRPr>
          </a:p>
          <a:p>
            <a:pPr algn="just">
              <a:lnSpc>
                <a:spcPct val="150000"/>
              </a:lnSpc>
            </a:pPr>
            <a:r>
              <a:rPr lang="en-US" sz="2400" dirty="0" smtClean="0">
                <a:latin typeface="Times New Roman" pitchFamily="18" charset="0"/>
                <a:cs typeface="Times New Roman" pitchFamily="18" charset="0"/>
              </a:rPr>
              <a:t>An </a:t>
            </a:r>
            <a:r>
              <a:rPr lang="en-US" sz="2400" dirty="0">
                <a:latin typeface="Times New Roman" pitchFamily="18" charset="0"/>
                <a:cs typeface="Times New Roman" pitchFamily="18" charset="0"/>
              </a:rPr>
              <a:t>oily, water-soluble liquid,  </a:t>
            </a:r>
            <a:r>
              <a:rPr lang="en-US" sz="2400" dirty="0" err="1">
                <a:latin typeface="Times New Roman" pitchFamily="18" charset="0"/>
                <a:cs typeface="Times New Roman" pitchFamily="18" charset="0"/>
              </a:rPr>
              <a:t>methylsulfuric</a:t>
            </a:r>
            <a:r>
              <a:rPr lang="en-US" sz="2400" dirty="0">
                <a:latin typeface="Times New Roman" pitchFamily="18" charset="0"/>
                <a:cs typeface="Times New Roman" pitchFamily="18" charset="0"/>
              </a:rPr>
              <a:t> acid  is a strong irritant to skin, eyes, and mucous </a:t>
            </a:r>
            <a:r>
              <a:rPr lang="en-US" sz="2400" dirty="0" smtClean="0">
                <a:latin typeface="Times New Roman" pitchFamily="18" charset="0"/>
                <a:cs typeface="Times New Roman" pitchFamily="18" charset="0"/>
              </a:rPr>
              <a:t>tissue</a:t>
            </a:r>
            <a:r>
              <a:rPr lang="en-US" sz="2400" dirty="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algn="just">
              <a:lnSpc>
                <a:spcPct val="150000"/>
              </a:lnSpc>
            </a:pPr>
            <a:r>
              <a:rPr lang="en-US" sz="2400" dirty="0" smtClean="0">
                <a:latin typeface="Times New Roman" pitchFamily="18" charset="0"/>
                <a:cs typeface="Times New Roman" pitchFamily="18" charset="0"/>
              </a:rPr>
              <a:t>Colorless</a:t>
            </a:r>
            <a:r>
              <a:rPr lang="en-US" sz="2400" dirty="0">
                <a:latin typeface="Times New Roman" pitchFamily="18" charset="0"/>
                <a:cs typeface="Times New Roman" pitchFamily="18" charset="0"/>
              </a:rPr>
              <a:t>, odorless  dimethyl sulfate  is highly toxic and is a primary carcinogen that does </a:t>
            </a:r>
            <a:r>
              <a:rPr lang="en-US" sz="2400" dirty="0" smtClean="0">
                <a:latin typeface="Times New Roman" pitchFamily="18" charset="0"/>
                <a:cs typeface="Times New Roman" pitchFamily="18" charset="0"/>
              </a:rPr>
              <a:t>not </a:t>
            </a:r>
            <a:r>
              <a:rPr lang="en-US" sz="2400" dirty="0">
                <a:latin typeface="Times New Roman" pitchFamily="18" charset="0"/>
                <a:cs typeface="Times New Roman" pitchFamily="18" charset="0"/>
              </a:rPr>
              <a:t>require </a:t>
            </a:r>
            <a:r>
              <a:rPr lang="en-US" sz="2400" dirty="0" err="1">
                <a:latin typeface="Times New Roman" pitchFamily="18" charset="0"/>
                <a:cs typeface="Times New Roman" pitchFamily="18" charset="0"/>
              </a:rPr>
              <a:t>bioactivation</a:t>
            </a:r>
            <a:r>
              <a:rPr lang="en-US" sz="2400" dirty="0">
                <a:latin typeface="Times New Roman" pitchFamily="18" charset="0"/>
                <a:cs typeface="Times New Roman" pitchFamily="18" charset="0"/>
              </a:rPr>
              <a:t> to cause cancer</a:t>
            </a:r>
            <a:r>
              <a:rPr lang="en-US" sz="2400" dirty="0" smtClean="0">
                <a:latin typeface="Times New Roman" pitchFamily="18" charset="0"/>
                <a:cs typeface="Times New Roman" pitchFamily="18" charset="0"/>
              </a:rPr>
              <a:t>.</a:t>
            </a:r>
          </a:p>
        </p:txBody>
      </p:sp>
    </p:spTree>
    <p:extLst>
      <p:ext uri="{BB962C8B-B14F-4D97-AF65-F5344CB8AC3E}">
        <p14:creationId xmlns:p14="http://schemas.microsoft.com/office/powerpoint/2010/main" val="328667834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457200"/>
          </a:xfrm>
        </p:spPr>
        <p:txBody>
          <a:bodyPr>
            <a:noAutofit/>
          </a:bodyPr>
          <a:lstStyle/>
          <a:p>
            <a:r>
              <a:rPr lang="en-US" sz="2800" b="1" dirty="0" err="1">
                <a:solidFill>
                  <a:srgbClr val="FF0000"/>
                </a:solidFill>
                <a:latin typeface="Segoe Print" pitchFamily="2" charset="0"/>
              </a:rPr>
              <a:t>Cont</a:t>
            </a:r>
            <a:r>
              <a:rPr lang="en-US" sz="2800" b="1" dirty="0">
                <a:solidFill>
                  <a:srgbClr val="FF0000"/>
                </a:solidFill>
                <a:latin typeface="Segoe Print" pitchFamily="2" charset="0"/>
              </a:rPr>
              <a:t>…</a:t>
            </a:r>
            <a:endParaRPr lang="en-US" sz="2800" dirty="0"/>
          </a:p>
        </p:txBody>
      </p:sp>
      <p:sp>
        <p:nvSpPr>
          <p:cNvPr id="4" name="Date Placeholder 3"/>
          <p:cNvSpPr>
            <a:spLocks noGrp="1"/>
          </p:cNvSpPr>
          <p:nvPr>
            <p:ph type="dt" sz="half" idx="10"/>
          </p:nvPr>
        </p:nvSpPr>
        <p:spPr/>
        <p:txBody>
          <a:bodyPr/>
          <a:lstStyle/>
          <a:p>
            <a:fld id="{6A375919-6957-4278-AB2D-6A3D32F32E02}" type="datetime1">
              <a:rPr lang="en-US" smtClean="0"/>
              <a:t>29-Jun-19</a:t>
            </a:fld>
            <a:endParaRPr lang="en-US"/>
          </a:p>
        </p:txBody>
      </p:sp>
      <p:sp>
        <p:nvSpPr>
          <p:cNvPr id="5" name="Footer Placeholder 4"/>
          <p:cNvSpPr>
            <a:spLocks noGrp="1"/>
          </p:cNvSpPr>
          <p:nvPr>
            <p:ph type="ftr" sz="quarter" idx="11"/>
          </p:nvPr>
        </p:nvSpPr>
        <p:spPr/>
        <p:txBody>
          <a:bodyPr/>
          <a:lstStyle/>
          <a:p>
            <a:r>
              <a:rPr lang="en-US" smtClean="0"/>
              <a:t>Envt Ch 4-6</a:t>
            </a:r>
            <a:endParaRPr lang="en-US"/>
          </a:p>
        </p:txBody>
      </p:sp>
      <p:sp>
        <p:nvSpPr>
          <p:cNvPr id="6" name="Slide Number Placeholder 5"/>
          <p:cNvSpPr>
            <a:spLocks noGrp="1"/>
          </p:cNvSpPr>
          <p:nvPr>
            <p:ph type="sldNum" sz="quarter" idx="12"/>
          </p:nvPr>
        </p:nvSpPr>
        <p:spPr/>
        <p:txBody>
          <a:bodyPr/>
          <a:lstStyle/>
          <a:p>
            <a:fld id="{09CA2E6E-5AFB-46F8-A351-B3A68AE108F1}" type="slidenum">
              <a:rPr lang="en-US" smtClean="0"/>
              <a:t>72</a:t>
            </a:fld>
            <a:endParaRPr lang="en-US"/>
          </a:p>
        </p:txBody>
      </p:sp>
      <p:sp>
        <p:nvSpPr>
          <p:cNvPr id="3" name="Content Placeholder 2"/>
          <p:cNvSpPr>
            <a:spLocks noGrp="1"/>
          </p:cNvSpPr>
          <p:nvPr>
            <p:ph sz="quarter" idx="1"/>
          </p:nvPr>
        </p:nvSpPr>
        <p:spPr>
          <a:xfrm>
            <a:off x="152400" y="457200"/>
            <a:ext cx="8839200" cy="6248400"/>
          </a:xfrm>
        </p:spPr>
        <p:txBody>
          <a:bodyPr>
            <a:normAutofit/>
          </a:bodyPr>
          <a:lstStyle/>
          <a:p>
            <a:pPr algn="just">
              <a:lnSpc>
                <a:spcPct val="150000"/>
              </a:lnSpc>
            </a:pPr>
            <a:r>
              <a:rPr lang="en-US" sz="2400" dirty="0">
                <a:latin typeface="Times New Roman" pitchFamily="18" charset="0"/>
                <a:cs typeface="Times New Roman" pitchFamily="18" charset="0"/>
              </a:rPr>
              <a:t>Damage  to  the  liver  and  kidneys,  pulmonary  edema,  cloudiness of the cornea, and death within 3–4 days can result from heavier exposures</a:t>
            </a:r>
            <a:r>
              <a:rPr lang="en-US" sz="2400" dirty="0" smtClean="0">
                <a:latin typeface="Times New Roman" pitchFamily="18" charset="0"/>
                <a:cs typeface="Times New Roman" pitchFamily="18" charset="0"/>
              </a:rPr>
              <a:t>.</a:t>
            </a:r>
          </a:p>
          <a:p>
            <a:pPr algn="just">
              <a:lnSpc>
                <a:spcPct val="150000"/>
              </a:lnSpc>
              <a:buFont typeface="Wingdings" pitchFamily="2" charset="2"/>
              <a:buChar char="ü"/>
            </a:pPr>
            <a:r>
              <a:rPr lang="en-US" sz="2400" b="1" dirty="0">
                <a:latin typeface="Times New Roman" pitchFamily="18" charset="0"/>
                <a:cs typeface="Times New Roman" pitchFamily="18" charset="0"/>
              </a:rPr>
              <a:t>Sulfur Mustards:  </a:t>
            </a:r>
            <a:r>
              <a:rPr lang="en-US" sz="2400" dirty="0">
                <a:latin typeface="Times New Roman" pitchFamily="18" charset="0"/>
                <a:cs typeface="Times New Roman" pitchFamily="18" charset="0"/>
              </a:rPr>
              <a:t>A typical example of deadly  sulfur mustards, compounds used as military poisons, or ‘’poison gases”, is mustard oil (</a:t>
            </a:r>
            <a:r>
              <a:rPr lang="en-US" sz="2400" dirty="0" err="1">
                <a:latin typeface="Times New Roman" pitchFamily="18" charset="0"/>
                <a:cs typeface="Times New Roman" pitchFamily="18" charset="0"/>
              </a:rPr>
              <a:t>bis</a:t>
            </a:r>
            <a:r>
              <a:rPr lang="en-US" sz="2400" dirty="0">
                <a:latin typeface="Times New Roman" pitchFamily="18" charset="0"/>
                <a:cs typeface="Times New Roman" pitchFamily="18" charset="0"/>
              </a:rPr>
              <a:t>(2-chloroethyl)sulfide).</a:t>
            </a:r>
          </a:p>
          <a:p>
            <a:pPr algn="just">
              <a:lnSpc>
                <a:spcPct val="150000"/>
              </a:lnSpc>
            </a:pPr>
            <a:r>
              <a:rPr lang="en-US" sz="2400" dirty="0">
                <a:latin typeface="Times New Roman" pitchFamily="18" charset="0"/>
                <a:cs typeface="Times New Roman" pitchFamily="18" charset="0"/>
              </a:rPr>
              <a:t>This  military  ‘’blistering  gas” poison  causes  tissue  to  become severely inflamed  with lesions that  often become infected. </a:t>
            </a:r>
            <a:endParaRPr lang="en-US" sz="2400" dirty="0" smtClean="0">
              <a:latin typeface="Times New Roman" pitchFamily="18" charset="0"/>
              <a:cs typeface="Times New Roman" pitchFamily="18" charset="0"/>
            </a:endParaRPr>
          </a:p>
          <a:p>
            <a:pPr algn="just">
              <a:lnSpc>
                <a:spcPct val="150000"/>
              </a:lnSpc>
            </a:pPr>
            <a:r>
              <a:rPr lang="en-US" sz="2400" dirty="0" smtClean="0">
                <a:latin typeface="Times New Roman" pitchFamily="18" charset="0"/>
                <a:cs typeface="Times New Roman" pitchFamily="18" charset="0"/>
              </a:rPr>
              <a:t>These  </a:t>
            </a:r>
            <a:r>
              <a:rPr lang="en-US" sz="2400" dirty="0">
                <a:latin typeface="Times New Roman" pitchFamily="18" charset="0"/>
                <a:cs typeface="Times New Roman" pitchFamily="18" charset="0"/>
              </a:rPr>
              <a:t>lesions  in the  lung can cause death.</a:t>
            </a:r>
          </a:p>
          <a:p>
            <a:pPr algn="just">
              <a:lnSpc>
                <a:spcPct val="150000"/>
              </a:lnSpc>
            </a:pPr>
            <a:endParaRPr lang="en-US" sz="2400" dirty="0">
              <a:latin typeface="Times New Roman" pitchFamily="18" charset="0"/>
              <a:cs typeface="Times New Roman" pitchFamily="18" charset="0"/>
            </a:endParaRPr>
          </a:p>
          <a:p>
            <a:pPr algn="just">
              <a:lnSpc>
                <a:spcPct val="150000"/>
              </a:lnSpc>
            </a:pP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411943415"/>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533400"/>
          </a:xfrm>
        </p:spPr>
        <p:txBody>
          <a:bodyPr>
            <a:noAutofit/>
          </a:bodyPr>
          <a:lstStyle/>
          <a:p>
            <a:r>
              <a:rPr lang="en-US" sz="2800" b="1" dirty="0" err="1">
                <a:solidFill>
                  <a:srgbClr val="FF0000"/>
                </a:solidFill>
                <a:latin typeface="Segoe Print" pitchFamily="2" charset="0"/>
              </a:rPr>
              <a:t>Cont</a:t>
            </a:r>
            <a:r>
              <a:rPr lang="en-US" sz="2800" b="1" dirty="0">
                <a:solidFill>
                  <a:srgbClr val="FF0000"/>
                </a:solidFill>
                <a:latin typeface="Segoe Print" pitchFamily="2" charset="0"/>
              </a:rPr>
              <a:t>…</a:t>
            </a:r>
            <a:endParaRPr lang="en-US" sz="2800" dirty="0"/>
          </a:p>
        </p:txBody>
      </p:sp>
      <p:sp>
        <p:nvSpPr>
          <p:cNvPr id="4" name="Date Placeholder 3"/>
          <p:cNvSpPr>
            <a:spLocks noGrp="1"/>
          </p:cNvSpPr>
          <p:nvPr>
            <p:ph type="dt" sz="half" idx="10"/>
          </p:nvPr>
        </p:nvSpPr>
        <p:spPr/>
        <p:txBody>
          <a:bodyPr/>
          <a:lstStyle/>
          <a:p>
            <a:fld id="{6A375919-6957-4278-AB2D-6A3D32F32E02}" type="datetime1">
              <a:rPr lang="en-US" smtClean="0"/>
              <a:t>29-Jun-19</a:t>
            </a:fld>
            <a:endParaRPr lang="en-US"/>
          </a:p>
        </p:txBody>
      </p:sp>
      <p:sp>
        <p:nvSpPr>
          <p:cNvPr id="5" name="Footer Placeholder 4"/>
          <p:cNvSpPr>
            <a:spLocks noGrp="1"/>
          </p:cNvSpPr>
          <p:nvPr>
            <p:ph type="ftr" sz="quarter" idx="11"/>
          </p:nvPr>
        </p:nvSpPr>
        <p:spPr/>
        <p:txBody>
          <a:bodyPr/>
          <a:lstStyle/>
          <a:p>
            <a:r>
              <a:rPr lang="en-US" smtClean="0"/>
              <a:t>Envt Ch 4-6</a:t>
            </a:r>
            <a:endParaRPr lang="en-US"/>
          </a:p>
        </p:txBody>
      </p:sp>
      <p:sp>
        <p:nvSpPr>
          <p:cNvPr id="6" name="Slide Number Placeholder 5"/>
          <p:cNvSpPr>
            <a:spLocks noGrp="1"/>
          </p:cNvSpPr>
          <p:nvPr>
            <p:ph type="sldNum" sz="quarter" idx="12"/>
          </p:nvPr>
        </p:nvSpPr>
        <p:spPr/>
        <p:txBody>
          <a:bodyPr/>
          <a:lstStyle/>
          <a:p>
            <a:fld id="{09CA2E6E-5AFB-46F8-A351-B3A68AE108F1}" type="slidenum">
              <a:rPr lang="en-US" smtClean="0"/>
              <a:t>73</a:t>
            </a:fld>
            <a:endParaRPr lang="en-US"/>
          </a:p>
        </p:txBody>
      </p:sp>
      <p:sp>
        <p:nvSpPr>
          <p:cNvPr id="3" name="Content Placeholder 2"/>
          <p:cNvSpPr>
            <a:spLocks noGrp="1"/>
          </p:cNvSpPr>
          <p:nvPr>
            <p:ph sz="quarter" idx="1"/>
          </p:nvPr>
        </p:nvSpPr>
        <p:spPr>
          <a:xfrm>
            <a:off x="152400" y="457200"/>
            <a:ext cx="8763000" cy="6248400"/>
          </a:xfrm>
        </p:spPr>
        <p:txBody>
          <a:bodyPr>
            <a:normAutofit/>
          </a:bodyPr>
          <a:lstStyle/>
          <a:p>
            <a:pPr algn="just">
              <a:lnSpc>
                <a:spcPct val="150000"/>
              </a:lnSpc>
              <a:buFont typeface="Wingdings" pitchFamily="2" charset="2"/>
              <a:buChar char="Ø"/>
            </a:pPr>
            <a:r>
              <a:rPr lang="en-US" sz="2400" b="1" dirty="0" err="1" smtClean="0">
                <a:solidFill>
                  <a:srgbClr val="00B0F0"/>
                </a:solidFill>
                <a:latin typeface="Times New Roman" pitchFamily="18" charset="0"/>
                <a:cs typeface="Times New Roman" pitchFamily="18" charset="0"/>
              </a:rPr>
              <a:t>Organophosphorus</a:t>
            </a:r>
            <a:r>
              <a:rPr lang="en-US" sz="2400" b="1" dirty="0" smtClean="0">
                <a:solidFill>
                  <a:srgbClr val="00B0F0"/>
                </a:solidFill>
                <a:latin typeface="Times New Roman" pitchFamily="18" charset="0"/>
                <a:cs typeface="Times New Roman" pitchFamily="18" charset="0"/>
              </a:rPr>
              <a:t> Compounds:  </a:t>
            </a:r>
            <a:r>
              <a:rPr lang="en-US" sz="2400" dirty="0">
                <a:latin typeface="Times New Roman" pitchFamily="18" charset="0"/>
                <a:cs typeface="Times New Roman" pitchFamily="18" charset="0"/>
              </a:rPr>
              <a:t>These  </a:t>
            </a:r>
            <a:r>
              <a:rPr lang="en-US" sz="2400" dirty="0" smtClean="0">
                <a:latin typeface="Times New Roman" pitchFamily="18" charset="0"/>
                <a:cs typeface="Times New Roman" pitchFamily="18" charset="0"/>
              </a:rPr>
              <a:t>compounds have </a:t>
            </a:r>
            <a:r>
              <a:rPr lang="en-US" sz="2400" dirty="0">
                <a:latin typeface="Times New Roman" pitchFamily="18" charset="0"/>
                <a:cs typeface="Times New Roman" pitchFamily="18" charset="0"/>
              </a:rPr>
              <a:t>varying degrees of toxicity</a:t>
            </a:r>
            <a:r>
              <a:rPr lang="en-US" sz="2400" dirty="0" smtClean="0">
                <a:latin typeface="Times New Roman" pitchFamily="18" charset="0"/>
                <a:cs typeface="Times New Roman" pitchFamily="18" charset="0"/>
              </a:rPr>
              <a:t>.</a:t>
            </a:r>
          </a:p>
          <a:p>
            <a:pPr algn="just">
              <a:lnSpc>
                <a:spcPct val="150000"/>
              </a:lnSpc>
              <a:buFont typeface="Wingdings" pitchFamily="2" charset="2"/>
              <a:buChar char="ü"/>
            </a:pPr>
            <a:r>
              <a:rPr lang="en-US" sz="2400" b="1" dirty="0" err="1">
                <a:latin typeface="Times New Roman" pitchFamily="18" charset="0"/>
                <a:cs typeface="Times New Roman" pitchFamily="18" charset="0"/>
              </a:rPr>
              <a:t>Organophosphorus</a:t>
            </a:r>
            <a:r>
              <a:rPr lang="en-US" sz="2400" b="1" dirty="0">
                <a:latin typeface="Times New Roman" pitchFamily="18" charset="0"/>
                <a:cs typeface="Times New Roman" pitchFamily="18" charset="0"/>
              </a:rPr>
              <a:t> Military Poisons: </a:t>
            </a:r>
            <a:r>
              <a:rPr lang="en-US" sz="2400" dirty="0">
                <a:latin typeface="Times New Roman" pitchFamily="18" charset="0"/>
                <a:cs typeface="Times New Roman" pitchFamily="18" charset="0"/>
              </a:rPr>
              <a:t>A systemic poison to </a:t>
            </a:r>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central  nervous  system  that  is  readily  absorbed  as  a  liquid  through  the  skin,  </a:t>
            </a:r>
            <a:r>
              <a:rPr lang="en-US" sz="2400" dirty="0" err="1">
                <a:latin typeface="Times New Roman" pitchFamily="18" charset="0"/>
                <a:cs typeface="Times New Roman" pitchFamily="18" charset="0"/>
              </a:rPr>
              <a:t>Sarin</a:t>
            </a:r>
            <a:r>
              <a:rPr lang="en-US" sz="2400" dirty="0">
                <a:latin typeface="Times New Roman" pitchFamily="18" charset="0"/>
                <a:cs typeface="Times New Roman" pitchFamily="18" charset="0"/>
              </a:rPr>
              <a:t>  may  be </a:t>
            </a:r>
            <a:r>
              <a:rPr lang="en-US" sz="2400" dirty="0" smtClean="0">
                <a:latin typeface="Times New Roman" pitchFamily="18" charset="0"/>
                <a:cs typeface="Times New Roman" pitchFamily="18" charset="0"/>
              </a:rPr>
              <a:t>lethal </a:t>
            </a:r>
            <a:r>
              <a:rPr lang="en-US" sz="2400" dirty="0">
                <a:latin typeface="Times New Roman" pitchFamily="18" charset="0"/>
                <a:cs typeface="Times New Roman" pitchFamily="18" charset="0"/>
              </a:rPr>
              <a:t>at doses as low as about 0.0l mg/kg; a single drop can kill a human</a:t>
            </a:r>
            <a:r>
              <a:rPr lang="en-US" sz="2400" dirty="0" smtClean="0">
                <a:latin typeface="Times New Roman" pitchFamily="18" charset="0"/>
                <a:cs typeface="Times New Roman" pitchFamily="18" charset="0"/>
              </a:rPr>
              <a:t>.</a:t>
            </a:r>
          </a:p>
          <a:p>
            <a:pPr algn="just">
              <a:lnSpc>
                <a:spcPct val="150000"/>
              </a:lnSpc>
              <a:buFont typeface="Wingdings" pitchFamily="2" charset="2"/>
              <a:buChar char="ü"/>
            </a:pPr>
            <a:r>
              <a:rPr lang="en-US" sz="2400" b="1" dirty="0">
                <a:latin typeface="Times New Roman" pitchFamily="18" charset="0"/>
                <a:cs typeface="Times New Roman" pitchFamily="18" charset="0"/>
              </a:rPr>
              <a:t>Organophosphate Esters:  </a:t>
            </a:r>
            <a:r>
              <a:rPr lang="en-US" sz="2400" dirty="0" err="1">
                <a:latin typeface="Times New Roman" pitchFamily="18" charset="0"/>
                <a:cs typeface="Times New Roman" pitchFamily="18" charset="0"/>
              </a:rPr>
              <a:t>Trimethyl</a:t>
            </a:r>
            <a:r>
              <a:rPr lang="en-US" sz="2400" dirty="0">
                <a:latin typeface="Times New Roman" pitchFamily="18" charset="0"/>
                <a:cs typeface="Times New Roman" pitchFamily="18" charset="0"/>
              </a:rPr>
              <a:t>  phosphate  is </a:t>
            </a:r>
            <a:r>
              <a:rPr lang="en-US" sz="2400" dirty="0" smtClean="0">
                <a:latin typeface="Times New Roman" pitchFamily="18" charset="0"/>
                <a:cs typeface="Times New Roman" pitchFamily="18" charset="0"/>
              </a:rPr>
              <a:t>moderately </a:t>
            </a:r>
            <a:r>
              <a:rPr lang="en-US" sz="2400" dirty="0">
                <a:latin typeface="Times New Roman" pitchFamily="18" charset="0"/>
                <a:cs typeface="Times New Roman" pitchFamily="18" charset="0"/>
              </a:rPr>
              <a:t>toxic when ingested or absorbed through the skin, whereas  moderately toxic </a:t>
            </a:r>
            <a:r>
              <a:rPr lang="en-US" sz="2400" dirty="0" err="1">
                <a:latin typeface="Times New Roman" pitchFamily="18" charset="0"/>
                <a:cs typeface="Times New Roman" pitchFamily="18" charset="0"/>
              </a:rPr>
              <a:t>triethyl</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phosphate</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C</a:t>
            </a:r>
            <a:r>
              <a:rPr lang="en-US" sz="2400" baseline="-25000"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H</a:t>
            </a:r>
            <a:r>
              <a:rPr lang="en-US" sz="2400" baseline="-25000" dirty="0" smtClean="0">
                <a:latin typeface="Times New Roman" pitchFamily="18" charset="0"/>
                <a:cs typeface="Times New Roman" pitchFamily="18" charset="0"/>
              </a:rPr>
              <a:t>5</a:t>
            </a:r>
            <a:r>
              <a:rPr lang="en-US" sz="2400" dirty="0" smtClean="0">
                <a:latin typeface="Times New Roman" pitchFamily="18" charset="0"/>
                <a:cs typeface="Times New Roman" pitchFamily="18" charset="0"/>
              </a:rPr>
              <a:t>O)</a:t>
            </a:r>
            <a:r>
              <a:rPr lang="en-US" sz="2400" baseline="-25000" dirty="0" smtClean="0">
                <a:latin typeface="Times New Roman" pitchFamily="18" charset="0"/>
                <a:cs typeface="Times New Roman" pitchFamily="18" charset="0"/>
              </a:rPr>
              <a:t>3</a:t>
            </a:r>
            <a:r>
              <a:rPr lang="en-US" sz="2400" dirty="0" smtClean="0">
                <a:latin typeface="Times New Roman" pitchFamily="18" charset="0"/>
                <a:cs typeface="Times New Roman" pitchFamily="18" charset="0"/>
              </a:rPr>
              <a:t>PO</a:t>
            </a:r>
            <a:r>
              <a:rPr lang="en-US" sz="2400" dirty="0">
                <a:latin typeface="Times New Roman" pitchFamily="18" charset="0"/>
                <a:cs typeface="Times New Roman" pitchFamily="18" charset="0"/>
              </a:rPr>
              <a:t>, damages nerves and inhibits </a:t>
            </a:r>
            <a:r>
              <a:rPr lang="en-US" sz="2400" dirty="0" err="1">
                <a:latin typeface="Times New Roman" pitchFamily="18" charset="0"/>
                <a:cs typeface="Times New Roman" pitchFamily="18" charset="0"/>
              </a:rPr>
              <a:t>acetylcholinesterase</a:t>
            </a:r>
            <a:r>
              <a:rPr lang="en-US" sz="2400" dirty="0">
                <a:latin typeface="Times New Roman" pitchFamily="18" charset="0"/>
                <a:cs typeface="Times New Roman" pitchFamily="18" charset="0"/>
              </a:rPr>
              <a:t>.</a:t>
            </a:r>
          </a:p>
        </p:txBody>
      </p:sp>
    </p:spTree>
    <p:extLst>
      <p:ext uri="{BB962C8B-B14F-4D97-AF65-F5344CB8AC3E}">
        <p14:creationId xmlns:p14="http://schemas.microsoft.com/office/powerpoint/2010/main" val="4199585995"/>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54" y="34636"/>
            <a:ext cx="9053945" cy="574964"/>
          </a:xfrm>
        </p:spPr>
        <p:txBody>
          <a:bodyPr>
            <a:noAutofit/>
          </a:bodyPr>
          <a:lstStyle/>
          <a:p>
            <a:r>
              <a:rPr lang="en-US" sz="2800" b="1" dirty="0">
                <a:solidFill>
                  <a:srgbClr val="FF0000"/>
                </a:solidFill>
              </a:rPr>
              <a:t>5.3. Agricultural and pharmaceutical </a:t>
            </a:r>
            <a:r>
              <a:rPr lang="en-US" sz="2800" b="1" dirty="0" smtClean="0">
                <a:solidFill>
                  <a:srgbClr val="FF0000"/>
                </a:solidFill>
              </a:rPr>
              <a:t>contaminants</a:t>
            </a:r>
            <a:endParaRPr lang="en-US" sz="2800" b="1" dirty="0">
              <a:solidFill>
                <a:srgbClr val="FF0000"/>
              </a:solidFill>
            </a:endParaRPr>
          </a:p>
        </p:txBody>
      </p:sp>
      <p:sp>
        <p:nvSpPr>
          <p:cNvPr id="4" name="Date Placeholder 3"/>
          <p:cNvSpPr>
            <a:spLocks noGrp="1"/>
          </p:cNvSpPr>
          <p:nvPr>
            <p:ph type="dt" sz="half" idx="10"/>
          </p:nvPr>
        </p:nvSpPr>
        <p:spPr/>
        <p:txBody>
          <a:bodyPr/>
          <a:lstStyle/>
          <a:p>
            <a:fld id="{6A375919-6957-4278-AB2D-6A3D32F32E02}" type="datetime1">
              <a:rPr lang="en-US" b="1" smtClean="0"/>
              <a:t>29-Jun-19</a:t>
            </a:fld>
            <a:endParaRPr lang="en-US" b="1"/>
          </a:p>
        </p:txBody>
      </p:sp>
      <p:sp>
        <p:nvSpPr>
          <p:cNvPr id="5" name="Footer Placeholder 4"/>
          <p:cNvSpPr>
            <a:spLocks noGrp="1"/>
          </p:cNvSpPr>
          <p:nvPr>
            <p:ph type="ftr" sz="quarter" idx="11"/>
          </p:nvPr>
        </p:nvSpPr>
        <p:spPr/>
        <p:txBody>
          <a:bodyPr/>
          <a:lstStyle/>
          <a:p>
            <a:r>
              <a:rPr lang="en-US" b="1" smtClean="0"/>
              <a:t>Envt Ch 4-6</a:t>
            </a:r>
            <a:endParaRPr lang="en-US" b="1"/>
          </a:p>
        </p:txBody>
      </p:sp>
      <p:sp>
        <p:nvSpPr>
          <p:cNvPr id="6" name="Slide Number Placeholder 5"/>
          <p:cNvSpPr>
            <a:spLocks noGrp="1"/>
          </p:cNvSpPr>
          <p:nvPr>
            <p:ph type="sldNum" sz="quarter" idx="12"/>
          </p:nvPr>
        </p:nvSpPr>
        <p:spPr/>
        <p:txBody>
          <a:bodyPr/>
          <a:lstStyle/>
          <a:p>
            <a:fld id="{09CA2E6E-5AFB-46F8-A351-B3A68AE108F1}" type="slidenum">
              <a:rPr lang="en-US" b="1" smtClean="0"/>
              <a:t>74</a:t>
            </a:fld>
            <a:endParaRPr lang="en-US" b="1"/>
          </a:p>
        </p:txBody>
      </p:sp>
      <p:sp>
        <p:nvSpPr>
          <p:cNvPr id="3" name="Content Placeholder 2"/>
          <p:cNvSpPr>
            <a:spLocks noGrp="1"/>
          </p:cNvSpPr>
          <p:nvPr>
            <p:ph sz="quarter" idx="1"/>
          </p:nvPr>
        </p:nvSpPr>
        <p:spPr>
          <a:xfrm>
            <a:off x="152400" y="609600"/>
            <a:ext cx="8839200" cy="6096000"/>
          </a:xfrm>
        </p:spPr>
        <p:txBody>
          <a:bodyPr>
            <a:normAutofit/>
          </a:bodyPr>
          <a:lstStyle/>
          <a:p>
            <a:pPr marL="0" indent="0" algn="just">
              <a:lnSpc>
                <a:spcPct val="150000"/>
              </a:lnSpc>
              <a:buNone/>
            </a:pPr>
            <a:r>
              <a:rPr lang="en-US" sz="2400" b="1" dirty="0" smtClean="0">
                <a:solidFill>
                  <a:srgbClr val="0070C0"/>
                </a:solidFill>
                <a:latin typeface="Times New Roman" pitchFamily="18" charset="0"/>
                <a:cs typeface="Times New Roman" pitchFamily="18" charset="0"/>
              </a:rPr>
              <a:t>5.3.1. Agricultural contaminants</a:t>
            </a:r>
          </a:p>
          <a:p>
            <a:pPr algn="just">
              <a:lnSpc>
                <a:spcPct val="150000"/>
              </a:lnSpc>
            </a:pPr>
            <a:r>
              <a:rPr lang="en-US" sz="2400" dirty="0" smtClean="0">
                <a:latin typeface="Times New Roman" pitchFamily="18" charset="0"/>
                <a:cs typeface="Times New Roman" pitchFamily="18" charset="0"/>
              </a:rPr>
              <a:t>There </a:t>
            </a:r>
            <a:r>
              <a:rPr lang="en-US" sz="2400" dirty="0">
                <a:latin typeface="Times New Roman" pitchFamily="18" charset="0"/>
                <a:cs typeface="Times New Roman" pitchFamily="18" charset="0"/>
              </a:rPr>
              <a:t>are a </a:t>
            </a:r>
            <a:r>
              <a:rPr lang="en-US" sz="2400" dirty="0" smtClean="0">
                <a:latin typeface="Times New Roman" pitchFamily="18" charset="0"/>
                <a:cs typeface="Times New Roman" pitchFamily="18" charset="0"/>
              </a:rPr>
              <a:t>number </a:t>
            </a:r>
            <a:r>
              <a:rPr lang="en-US" sz="2400" dirty="0">
                <a:latin typeface="Times New Roman" pitchFamily="18" charset="0"/>
                <a:cs typeface="Times New Roman" pitchFamily="18" charset="0"/>
              </a:rPr>
              <a:t>of common </a:t>
            </a:r>
            <a:r>
              <a:rPr lang="en-US" sz="2400" dirty="0" smtClean="0">
                <a:latin typeface="Times New Roman" pitchFamily="18" charset="0"/>
                <a:cs typeface="Times New Roman" pitchFamily="18" charset="0"/>
              </a:rPr>
              <a:t>agricultural activities </a:t>
            </a:r>
            <a:r>
              <a:rPr lang="en-US" sz="2400" dirty="0">
                <a:latin typeface="Times New Roman" pitchFamily="18" charset="0"/>
                <a:cs typeface="Times New Roman" pitchFamily="18" charset="0"/>
              </a:rPr>
              <a:t>that are significant sources of pollution. </a:t>
            </a:r>
            <a:endParaRPr lang="en-US" sz="2400" dirty="0" smtClean="0">
              <a:latin typeface="Times New Roman" pitchFamily="18" charset="0"/>
              <a:cs typeface="Times New Roman" pitchFamily="18" charset="0"/>
            </a:endParaRPr>
          </a:p>
          <a:p>
            <a:pPr algn="just">
              <a:lnSpc>
                <a:spcPct val="150000"/>
              </a:lnSpc>
            </a:pPr>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most common </a:t>
            </a:r>
            <a:r>
              <a:rPr lang="en-US" sz="2400" dirty="0" smtClean="0">
                <a:latin typeface="Times New Roman" pitchFamily="18" charset="0"/>
                <a:cs typeface="Times New Roman" pitchFamily="18" charset="0"/>
              </a:rPr>
              <a:t> chemical </a:t>
            </a:r>
            <a:r>
              <a:rPr lang="en-US" sz="2400" dirty="0">
                <a:latin typeface="Times New Roman" pitchFamily="18" charset="0"/>
                <a:cs typeface="Times New Roman" pitchFamily="18" charset="0"/>
              </a:rPr>
              <a:t>contaminants in drinking-water sources arising from agricultural activity are nitrate </a:t>
            </a:r>
            <a:r>
              <a:rPr lang="en-US" sz="2400" dirty="0" smtClean="0">
                <a:latin typeface="Times New Roman" pitchFamily="18" charset="0"/>
                <a:cs typeface="Times New Roman" pitchFamily="18" charset="0"/>
              </a:rPr>
              <a:t>and pesticides.</a:t>
            </a:r>
          </a:p>
          <a:p>
            <a:pPr algn="just">
              <a:lnSpc>
                <a:spcPct val="150000"/>
              </a:lnSpc>
            </a:pPr>
            <a:r>
              <a:rPr lang="en-US" sz="2400" dirty="0" smtClean="0">
                <a:latin typeface="Times New Roman" pitchFamily="18" charset="0"/>
                <a:cs typeface="Times New Roman" pitchFamily="18" charset="0"/>
              </a:rPr>
              <a:t>Human </a:t>
            </a:r>
            <a:r>
              <a:rPr lang="en-US" sz="2400" dirty="0">
                <a:latin typeface="Times New Roman" pitchFamily="18" charset="0"/>
                <a:cs typeface="Times New Roman" pitchFamily="18" charset="0"/>
              </a:rPr>
              <a:t>excrement (night soil), animal manures, </a:t>
            </a:r>
            <a:r>
              <a:rPr lang="en-US" sz="2400" dirty="0" smtClean="0">
                <a:latin typeface="Times New Roman" pitchFamily="18" charset="0"/>
                <a:cs typeface="Times New Roman" pitchFamily="18" charset="0"/>
              </a:rPr>
              <a:t> fertilizers </a:t>
            </a:r>
            <a:r>
              <a:rPr lang="en-US" sz="2400" dirty="0">
                <a:latin typeface="Times New Roman" pitchFamily="18" charset="0"/>
                <a:cs typeface="Times New Roman" pitchFamily="18" charset="0"/>
              </a:rPr>
              <a:t>and </a:t>
            </a:r>
            <a:r>
              <a:rPr lang="en-US" sz="2400" dirty="0" err="1">
                <a:latin typeface="Times New Roman" pitchFamily="18" charset="0"/>
                <a:cs typeface="Times New Roman" pitchFamily="18" charset="0"/>
              </a:rPr>
              <a:t>biosolids</a:t>
            </a:r>
            <a:r>
              <a:rPr lang="en-US" sz="2400" dirty="0">
                <a:latin typeface="Times New Roman" pitchFamily="18" charset="0"/>
                <a:cs typeface="Times New Roman" pitchFamily="18" charset="0"/>
              </a:rPr>
              <a:t> (sewage sludge) used for agricultural purposes may be a source of </a:t>
            </a:r>
            <a:r>
              <a:rPr lang="en-US" sz="2400" dirty="0" smtClean="0">
                <a:latin typeface="Times New Roman" pitchFamily="18" charset="0"/>
                <a:cs typeface="Times New Roman" pitchFamily="18" charset="0"/>
              </a:rPr>
              <a:t> excess </a:t>
            </a:r>
            <a:r>
              <a:rPr lang="en-US" sz="2400" dirty="0">
                <a:latin typeface="Times New Roman" pitchFamily="18" charset="0"/>
                <a:cs typeface="Times New Roman" pitchFamily="18" charset="0"/>
              </a:rPr>
              <a:t>nutrients, particularly phosphorus, which can contribute to algal blooms in </a:t>
            </a:r>
            <a:r>
              <a:rPr lang="en-US" sz="2400" dirty="0" smtClean="0">
                <a:latin typeface="Times New Roman" pitchFamily="18" charset="0"/>
                <a:cs typeface="Times New Roman" pitchFamily="18" charset="0"/>
              </a:rPr>
              <a:t>slow flowing </a:t>
            </a:r>
            <a:r>
              <a:rPr lang="en-US" sz="2400" dirty="0">
                <a:latin typeface="Times New Roman" pitchFamily="18" charset="0"/>
                <a:cs typeface="Times New Roman" pitchFamily="18" charset="0"/>
              </a:rPr>
              <a:t>or still bodies </a:t>
            </a:r>
            <a:r>
              <a:rPr lang="en-US" sz="2400" dirty="0" smtClean="0">
                <a:latin typeface="Times New Roman" pitchFamily="18" charset="0"/>
                <a:cs typeface="Times New Roman" pitchFamily="18" charset="0"/>
              </a:rPr>
              <a:t>of water.</a:t>
            </a:r>
          </a:p>
          <a:p>
            <a:pPr algn="just">
              <a:lnSpc>
                <a:spcPct val="150000"/>
              </a:lnSpc>
            </a:pP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1338638038"/>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76200"/>
            <a:ext cx="7772400" cy="533400"/>
          </a:xfrm>
        </p:spPr>
        <p:txBody>
          <a:bodyPr>
            <a:noAutofit/>
          </a:bodyPr>
          <a:lstStyle/>
          <a:p>
            <a:r>
              <a:rPr lang="en-US" sz="2800" b="1" dirty="0" err="1">
                <a:solidFill>
                  <a:srgbClr val="FF0000"/>
                </a:solidFill>
                <a:latin typeface="Segoe Print" pitchFamily="2" charset="0"/>
              </a:rPr>
              <a:t>Cont</a:t>
            </a:r>
            <a:r>
              <a:rPr lang="en-US" sz="2800" b="1" dirty="0">
                <a:solidFill>
                  <a:srgbClr val="FF0000"/>
                </a:solidFill>
                <a:latin typeface="Segoe Print" pitchFamily="2" charset="0"/>
              </a:rPr>
              <a:t>…</a:t>
            </a:r>
            <a:endParaRPr lang="en-US" sz="2800" dirty="0"/>
          </a:p>
        </p:txBody>
      </p:sp>
      <p:sp>
        <p:nvSpPr>
          <p:cNvPr id="3" name="Date Placeholder 2"/>
          <p:cNvSpPr>
            <a:spLocks noGrp="1"/>
          </p:cNvSpPr>
          <p:nvPr>
            <p:ph type="dt" sz="half" idx="10"/>
          </p:nvPr>
        </p:nvSpPr>
        <p:spPr/>
        <p:txBody>
          <a:bodyPr/>
          <a:lstStyle/>
          <a:p>
            <a:fld id="{6A375919-6957-4278-AB2D-6A3D32F32E02}" type="datetime1">
              <a:rPr lang="en-US" smtClean="0"/>
              <a:t>29-Jun-19</a:t>
            </a:fld>
            <a:endParaRPr lang="en-US"/>
          </a:p>
        </p:txBody>
      </p:sp>
      <p:sp>
        <p:nvSpPr>
          <p:cNvPr id="4" name="Footer Placeholder 3"/>
          <p:cNvSpPr>
            <a:spLocks noGrp="1"/>
          </p:cNvSpPr>
          <p:nvPr>
            <p:ph type="ftr" sz="quarter" idx="11"/>
          </p:nvPr>
        </p:nvSpPr>
        <p:spPr/>
        <p:txBody>
          <a:bodyPr/>
          <a:lstStyle/>
          <a:p>
            <a:r>
              <a:rPr lang="en-US" smtClean="0"/>
              <a:t>Envt Ch 4-6</a:t>
            </a:r>
            <a:endParaRPr lang="en-US"/>
          </a:p>
        </p:txBody>
      </p:sp>
      <p:sp>
        <p:nvSpPr>
          <p:cNvPr id="5" name="Slide Number Placeholder 4"/>
          <p:cNvSpPr>
            <a:spLocks noGrp="1"/>
          </p:cNvSpPr>
          <p:nvPr>
            <p:ph type="sldNum" sz="quarter" idx="12"/>
          </p:nvPr>
        </p:nvSpPr>
        <p:spPr/>
        <p:txBody>
          <a:bodyPr/>
          <a:lstStyle/>
          <a:p>
            <a:fld id="{09CA2E6E-5AFB-46F8-A351-B3A68AE108F1}" type="slidenum">
              <a:rPr lang="en-US" smtClean="0"/>
              <a:t>75</a:t>
            </a:fld>
            <a:endParaRPr lang="en-US"/>
          </a:p>
        </p:txBody>
      </p:sp>
      <p:sp>
        <p:nvSpPr>
          <p:cNvPr id="6" name="Content Placeholder 5"/>
          <p:cNvSpPr>
            <a:spLocks noGrp="1"/>
          </p:cNvSpPr>
          <p:nvPr>
            <p:ph sz="quarter" idx="1"/>
          </p:nvPr>
        </p:nvSpPr>
        <p:spPr>
          <a:xfrm>
            <a:off x="228600" y="609600"/>
            <a:ext cx="8763000" cy="6019800"/>
          </a:xfrm>
        </p:spPr>
        <p:txBody>
          <a:bodyPr>
            <a:normAutofit fontScale="92500" lnSpcReduction="20000"/>
          </a:bodyPr>
          <a:lstStyle/>
          <a:p>
            <a:pPr algn="just">
              <a:lnSpc>
                <a:spcPct val="150000"/>
              </a:lnSpc>
            </a:pPr>
            <a:r>
              <a:rPr lang="en-US" dirty="0" smtClean="0"/>
              <a:t>Health </a:t>
            </a:r>
            <a:r>
              <a:rPr lang="en-US" dirty="0"/>
              <a:t>risks from water contamination include </a:t>
            </a:r>
            <a:r>
              <a:rPr lang="en-US" b="1" dirty="0">
                <a:solidFill>
                  <a:srgbClr val="0070C0"/>
                </a:solidFill>
              </a:rPr>
              <a:t>acute poisoning</a:t>
            </a:r>
            <a:r>
              <a:rPr lang="en-US" dirty="0"/>
              <a:t>, irritations, </a:t>
            </a:r>
            <a:r>
              <a:rPr lang="en-US" dirty="0" smtClean="0"/>
              <a:t>cancers</a:t>
            </a:r>
            <a:r>
              <a:rPr lang="en-US" dirty="0"/>
              <a:t>, brain tumors, birth defects, infertility, other disruptions of the endocrine system, cognitive impairment, and other neurodevelopmental effects </a:t>
            </a:r>
            <a:r>
              <a:rPr lang="en-US" dirty="0" smtClean="0"/>
              <a:t>that </a:t>
            </a:r>
            <a:r>
              <a:rPr lang="en-US" dirty="0"/>
              <a:t>can stem from chronic exposure. </a:t>
            </a:r>
            <a:endParaRPr lang="en-US" dirty="0" smtClean="0"/>
          </a:p>
          <a:p>
            <a:pPr algn="just">
              <a:lnSpc>
                <a:spcPct val="150000"/>
              </a:lnSpc>
            </a:pPr>
            <a:r>
              <a:rPr lang="en-US" dirty="0" smtClean="0"/>
              <a:t>Toxic </a:t>
            </a:r>
            <a:r>
              <a:rPr lang="en-US" dirty="0"/>
              <a:t>algae and less visible contaminants, </a:t>
            </a:r>
            <a:r>
              <a:rPr lang="en-US" dirty="0" smtClean="0"/>
              <a:t>ranging </a:t>
            </a:r>
            <a:r>
              <a:rPr lang="en-US" dirty="0"/>
              <a:t>from nitrates (especially in groundwater) and ammonia, to pesticides, </a:t>
            </a:r>
            <a:r>
              <a:rPr lang="en-US" dirty="0" smtClean="0"/>
              <a:t>fecal </a:t>
            </a:r>
            <a:r>
              <a:rPr lang="en-US" dirty="0"/>
              <a:t>pathogens, heavy metals, and plastic leachates, can leave households </a:t>
            </a:r>
            <a:r>
              <a:rPr lang="en-US" dirty="0" smtClean="0"/>
              <a:t>with  </a:t>
            </a:r>
            <a:r>
              <a:rPr lang="en-US" dirty="0"/>
              <a:t>water that is unsafe for drinking or other uses</a:t>
            </a:r>
            <a:r>
              <a:rPr lang="en-US" dirty="0" smtClean="0"/>
              <a:t>.</a:t>
            </a:r>
          </a:p>
          <a:p>
            <a:pPr algn="just">
              <a:lnSpc>
                <a:spcPct val="150000"/>
              </a:lnSpc>
            </a:pPr>
            <a:r>
              <a:rPr lang="en-US" dirty="0" smtClean="0"/>
              <a:t> </a:t>
            </a:r>
            <a:r>
              <a:rPr lang="en-US" dirty="0"/>
              <a:t>In drinking water, </a:t>
            </a:r>
            <a:r>
              <a:rPr lang="en-US" dirty="0" smtClean="0"/>
              <a:t>for </a:t>
            </a:r>
            <a:r>
              <a:rPr lang="en-US" dirty="0"/>
              <a:t>example, high concentrations of nitrates left behind by animal feces and </a:t>
            </a:r>
            <a:r>
              <a:rPr lang="en-US" dirty="0" smtClean="0"/>
              <a:t>fertilizer </a:t>
            </a:r>
            <a:r>
              <a:rPr lang="en-US" dirty="0"/>
              <a:t>are thought to cause </a:t>
            </a:r>
            <a:r>
              <a:rPr lang="en-US" dirty="0" err="1"/>
              <a:t>methemoglobinemia</a:t>
            </a:r>
            <a:r>
              <a:rPr lang="en-US" dirty="0"/>
              <a:t> (blue baby syndrome</a:t>
            </a:r>
            <a:r>
              <a:rPr lang="en-US" dirty="0" smtClean="0"/>
              <a:t>), with  </a:t>
            </a:r>
            <a:r>
              <a:rPr lang="en-US" dirty="0"/>
              <a:t>chronic exposure to lower doses potentially increasing the risk of </a:t>
            </a:r>
            <a:r>
              <a:rPr lang="en-US" dirty="0" smtClean="0"/>
              <a:t>cancer  </a:t>
            </a:r>
            <a:r>
              <a:rPr lang="en-US" dirty="0"/>
              <a:t>and other health </a:t>
            </a:r>
            <a:r>
              <a:rPr lang="en-US" dirty="0" smtClean="0"/>
              <a:t>problems.</a:t>
            </a:r>
            <a:endParaRPr lang="en-US" dirty="0"/>
          </a:p>
        </p:txBody>
      </p:sp>
    </p:spTree>
    <p:extLst>
      <p:ext uri="{BB962C8B-B14F-4D97-AF65-F5344CB8AC3E}">
        <p14:creationId xmlns:p14="http://schemas.microsoft.com/office/powerpoint/2010/main" val="4225792069"/>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772400" cy="457200"/>
          </a:xfrm>
        </p:spPr>
        <p:txBody>
          <a:bodyPr>
            <a:noAutofit/>
          </a:bodyPr>
          <a:lstStyle/>
          <a:p>
            <a:r>
              <a:rPr lang="en-US" sz="2800" b="1" dirty="0" err="1">
                <a:solidFill>
                  <a:srgbClr val="FF0000"/>
                </a:solidFill>
                <a:latin typeface="Segoe Print" pitchFamily="2" charset="0"/>
              </a:rPr>
              <a:t>Cont</a:t>
            </a:r>
            <a:r>
              <a:rPr lang="en-US" sz="2800" b="1" dirty="0">
                <a:solidFill>
                  <a:srgbClr val="FF0000"/>
                </a:solidFill>
                <a:latin typeface="Segoe Print" pitchFamily="2" charset="0"/>
              </a:rPr>
              <a:t>…</a:t>
            </a:r>
            <a:endParaRPr lang="en-US" sz="2800" dirty="0"/>
          </a:p>
        </p:txBody>
      </p:sp>
      <p:sp>
        <p:nvSpPr>
          <p:cNvPr id="3" name="Date Placeholder 2"/>
          <p:cNvSpPr>
            <a:spLocks noGrp="1"/>
          </p:cNvSpPr>
          <p:nvPr>
            <p:ph type="dt" sz="half" idx="10"/>
          </p:nvPr>
        </p:nvSpPr>
        <p:spPr/>
        <p:txBody>
          <a:bodyPr/>
          <a:lstStyle/>
          <a:p>
            <a:fld id="{6A375919-6957-4278-AB2D-6A3D32F32E02}" type="datetime1">
              <a:rPr lang="en-US" smtClean="0"/>
              <a:t>29-Jun-19</a:t>
            </a:fld>
            <a:endParaRPr lang="en-US"/>
          </a:p>
        </p:txBody>
      </p:sp>
      <p:sp>
        <p:nvSpPr>
          <p:cNvPr id="4" name="Footer Placeholder 3"/>
          <p:cNvSpPr>
            <a:spLocks noGrp="1"/>
          </p:cNvSpPr>
          <p:nvPr>
            <p:ph type="ftr" sz="quarter" idx="11"/>
          </p:nvPr>
        </p:nvSpPr>
        <p:spPr/>
        <p:txBody>
          <a:bodyPr/>
          <a:lstStyle/>
          <a:p>
            <a:r>
              <a:rPr lang="en-US" smtClean="0"/>
              <a:t>Envt Ch 4-6</a:t>
            </a:r>
            <a:endParaRPr lang="en-US"/>
          </a:p>
        </p:txBody>
      </p:sp>
      <p:sp>
        <p:nvSpPr>
          <p:cNvPr id="5" name="Slide Number Placeholder 4"/>
          <p:cNvSpPr>
            <a:spLocks noGrp="1"/>
          </p:cNvSpPr>
          <p:nvPr>
            <p:ph type="sldNum" sz="quarter" idx="12"/>
          </p:nvPr>
        </p:nvSpPr>
        <p:spPr/>
        <p:txBody>
          <a:bodyPr/>
          <a:lstStyle/>
          <a:p>
            <a:fld id="{09CA2E6E-5AFB-46F8-A351-B3A68AE108F1}" type="slidenum">
              <a:rPr lang="en-US" smtClean="0"/>
              <a:t>76</a:t>
            </a:fld>
            <a:endParaRPr lang="en-US"/>
          </a:p>
        </p:txBody>
      </p:sp>
      <p:sp>
        <p:nvSpPr>
          <p:cNvPr id="6" name="Content Placeholder 5"/>
          <p:cNvSpPr>
            <a:spLocks noGrp="1"/>
          </p:cNvSpPr>
          <p:nvPr>
            <p:ph sz="quarter" idx="1"/>
          </p:nvPr>
        </p:nvSpPr>
        <p:spPr>
          <a:xfrm>
            <a:off x="152400" y="609600"/>
            <a:ext cx="8763000" cy="6019800"/>
          </a:xfrm>
        </p:spPr>
        <p:txBody>
          <a:bodyPr>
            <a:normAutofit lnSpcReduction="10000"/>
          </a:bodyPr>
          <a:lstStyle/>
          <a:p>
            <a:pPr algn="just">
              <a:lnSpc>
                <a:spcPct val="150000"/>
              </a:lnSpc>
            </a:pPr>
            <a:r>
              <a:rPr lang="en-US" sz="2400" dirty="0" smtClean="0"/>
              <a:t>Agricultural </a:t>
            </a:r>
            <a:r>
              <a:rPr lang="en-US" sz="2400" dirty="0"/>
              <a:t>pollution, in both its acute and chronic forms, is a major threat to crop and animal </a:t>
            </a:r>
            <a:r>
              <a:rPr lang="en-US" sz="2400" dirty="0" smtClean="0"/>
              <a:t>biodiversity</a:t>
            </a:r>
            <a:r>
              <a:rPr lang="en-US" sz="2400" dirty="0"/>
              <a:t>, and species losses can be irreversible even after pollution </a:t>
            </a:r>
            <a:r>
              <a:rPr lang="en-US" sz="2400" dirty="0" smtClean="0"/>
              <a:t>ceases.</a:t>
            </a:r>
          </a:p>
          <a:p>
            <a:pPr algn="just">
              <a:lnSpc>
                <a:spcPct val="150000"/>
              </a:lnSpc>
            </a:pPr>
            <a:r>
              <a:rPr lang="en-US" sz="2400" dirty="0"/>
              <a:t>R</a:t>
            </a:r>
            <a:r>
              <a:rPr lang="en-US" sz="2400" dirty="0" smtClean="0"/>
              <a:t>ates </a:t>
            </a:r>
            <a:r>
              <a:rPr lang="en-US" sz="2400" dirty="0"/>
              <a:t>of terrestrial nitrogen deposition </a:t>
            </a:r>
            <a:r>
              <a:rPr lang="en-US" sz="2400" dirty="0" smtClean="0"/>
              <a:t>have </a:t>
            </a:r>
            <a:r>
              <a:rPr lang="en-US" sz="2400" dirty="0"/>
              <a:t>been associated </a:t>
            </a:r>
            <a:r>
              <a:rPr lang="en-US" sz="2400" dirty="0" smtClean="0"/>
              <a:t>with biodiversity losses.</a:t>
            </a:r>
          </a:p>
          <a:p>
            <a:pPr algn="just">
              <a:lnSpc>
                <a:spcPct val="150000"/>
              </a:lnSpc>
            </a:pPr>
            <a:r>
              <a:rPr lang="en-US" sz="2400" dirty="0"/>
              <a:t>N</a:t>
            </a:r>
            <a:r>
              <a:rPr lang="en-US" sz="2400" dirty="0" smtClean="0"/>
              <a:t>itrogenous fertilizer are </a:t>
            </a:r>
            <a:r>
              <a:rPr lang="en-US" sz="2400" dirty="0"/>
              <a:t>the primary emitter of nitrous oxide (N</a:t>
            </a:r>
            <a:r>
              <a:rPr lang="en-US" sz="2400" baseline="-25000" dirty="0"/>
              <a:t>2</a:t>
            </a:r>
            <a:r>
              <a:rPr lang="en-US" sz="2400" dirty="0"/>
              <a:t>O) and methane (</a:t>
            </a:r>
            <a:r>
              <a:rPr lang="en-US" sz="2400" dirty="0" smtClean="0"/>
              <a:t>CH</a:t>
            </a:r>
            <a:r>
              <a:rPr lang="en-US" sz="2400" baseline="-25000" dirty="0" smtClean="0"/>
              <a:t>4</a:t>
            </a:r>
            <a:r>
              <a:rPr lang="en-US" sz="2400" dirty="0" smtClean="0"/>
              <a:t>), </a:t>
            </a:r>
            <a:r>
              <a:rPr lang="en-US" sz="2400" dirty="0"/>
              <a:t>as well as a </a:t>
            </a:r>
            <a:r>
              <a:rPr lang="en-US" sz="2400" dirty="0" smtClean="0"/>
              <a:t>source </a:t>
            </a:r>
            <a:r>
              <a:rPr lang="en-US" sz="2400" dirty="0"/>
              <a:t>of other long-lived and short-lived climate pollutants, </a:t>
            </a:r>
            <a:r>
              <a:rPr lang="en-US" sz="2400" dirty="0" smtClean="0"/>
              <a:t>agriculture is contributing </a:t>
            </a:r>
            <a:r>
              <a:rPr lang="en-US" sz="2400" dirty="0"/>
              <a:t>significantly to both long-term and short-term climate warming. </a:t>
            </a:r>
          </a:p>
          <a:p>
            <a:pPr algn="just">
              <a:lnSpc>
                <a:spcPct val="150000"/>
              </a:lnSpc>
            </a:pPr>
            <a:r>
              <a:rPr lang="en-US" sz="2400" dirty="0" smtClean="0"/>
              <a:t>Synthetic fertilizer use is the leading source of agricultural greenhouse gases </a:t>
            </a:r>
            <a:endParaRPr lang="en-US" sz="2400" dirty="0"/>
          </a:p>
        </p:txBody>
      </p:sp>
    </p:spTree>
    <p:extLst>
      <p:ext uri="{BB962C8B-B14F-4D97-AF65-F5344CB8AC3E}">
        <p14:creationId xmlns:p14="http://schemas.microsoft.com/office/powerpoint/2010/main" val="2883513192"/>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772400" cy="533400"/>
          </a:xfrm>
        </p:spPr>
        <p:txBody>
          <a:bodyPr>
            <a:noAutofit/>
          </a:bodyPr>
          <a:lstStyle/>
          <a:p>
            <a:r>
              <a:rPr lang="en-US" sz="2800" b="1" dirty="0" err="1">
                <a:solidFill>
                  <a:srgbClr val="FF0000"/>
                </a:solidFill>
                <a:latin typeface="Segoe Print" pitchFamily="2" charset="0"/>
              </a:rPr>
              <a:t>Cont</a:t>
            </a:r>
            <a:r>
              <a:rPr lang="en-US" sz="2800" b="1" dirty="0">
                <a:solidFill>
                  <a:srgbClr val="FF0000"/>
                </a:solidFill>
                <a:latin typeface="Segoe Print" pitchFamily="2" charset="0"/>
              </a:rPr>
              <a:t>…</a:t>
            </a:r>
            <a:endParaRPr lang="en-US" sz="2800" dirty="0"/>
          </a:p>
        </p:txBody>
      </p:sp>
      <p:sp>
        <p:nvSpPr>
          <p:cNvPr id="3" name="Date Placeholder 2"/>
          <p:cNvSpPr>
            <a:spLocks noGrp="1"/>
          </p:cNvSpPr>
          <p:nvPr>
            <p:ph type="dt" sz="half" idx="10"/>
          </p:nvPr>
        </p:nvSpPr>
        <p:spPr/>
        <p:txBody>
          <a:bodyPr/>
          <a:lstStyle/>
          <a:p>
            <a:fld id="{6A375919-6957-4278-AB2D-6A3D32F32E02}" type="datetime1">
              <a:rPr lang="en-US" smtClean="0"/>
              <a:t>29-Jun-19</a:t>
            </a:fld>
            <a:endParaRPr lang="en-US"/>
          </a:p>
        </p:txBody>
      </p:sp>
      <p:sp>
        <p:nvSpPr>
          <p:cNvPr id="4" name="Footer Placeholder 3"/>
          <p:cNvSpPr>
            <a:spLocks noGrp="1"/>
          </p:cNvSpPr>
          <p:nvPr>
            <p:ph type="ftr" sz="quarter" idx="11"/>
          </p:nvPr>
        </p:nvSpPr>
        <p:spPr/>
        <p:txBody>
          <a:bodyPr/>
          <a:lstStyle/>
          <a:p>
            <a:r>
              <a:rPr lang="en-US" smtClean="0"/>
              <a:t>Envt Ch 4-6</a:t>
            </a:r>
            <a:endParaRPr lang="en-US"/>
          </a:p>
        </p:txBody>
      </p:sp>
      <p:sp>
        <p:nvSpPr>
          <p:cNvPr id="5" name="Slide Number Placeholder 4"/>
          <p:cNvSpPr>
            <a:spLocks noGrp="1"/>
          </p:cNvSpPr>
          <p:nvPr>
            <p:ph type="sldNum" sz="quarter" idx="12"/>
          </p:nvPr>
        </p:nvSpPr>
        <p:spPr/>
        <p:txBody>
          <a:bodyPr/>
          <a:lstStyle/>
          <a:p>
            <a:fld id="{09CA2E6E-5AFB-46F8-A351-B3A68AE108F1}" type="slidenum">
              <a:rPr lang="en-US" smtClean="0"/>
              <a:t>77</a:t>
            </a:fld>
            <a:endParaRPr lang="en-US"/>
          </a:p>
        </p:txBody>
      </p:sp>
      <p:sp>
        <p:nvSpPr>
          <p:cNvPr id="6" name="Content Placeholder 5"/>
          <p:cNvSpPr>
            <a:spLocks noGrp="1"/>
          </p:cNvSpPr>
          <p:nvPr>
            <p:ph sz="quarter" idx="1"/>
          </p:nvPr>
        </p:nvSpPr>
        <p:spPr>
          <a:xfrm>
            <a:off x="228600" y="685800"/>
            <a:ext cx="8763000" cy="5943600"/>
          </a:xfrm>
        </p:spPr>
        <p:txBody>
          <a:bodyPr>
            <a:normAutofit/>
          </a:bodyPr>
          <a:lstStyle/>
          <a:p>
            <a:pPr algn="just">
              <a:lnSpc>
                <a:spcPct val="150000"/>
              </a:lnSpc>
            </a:pPr>
            <a:r>
              <a:rPr lang="en-US" sz="2400" dirty="0" smtClean="0"/>
              <a:t>Fine </a:t>
            </a:r>
            <a:r>
              <a:rPr lang="en-US" sz="2400" dirty="0"/>
              <a:t>particle and other emissions from agricultural burning, </a:t>
            </a:r>
            <a:r>
              <a:rPr lang="en-US" sz="2400" dirty="0" smtClean="0"/>
              <a:t>improper </a:t>
            </a:r>
            <a:r>
              <a:rPr lang="en-US" sz="2400" dirty="0"/>
              <a:t>manure storage, and fertilizer and pesticide use contribute to air </a:t>
            </a:r>
            <a:r>
              <a:rPr lang="en-US" sz="2400" dirty="0" smtClean="0"/>
              <a:t>pollution like smog formation</a:t>
            </a:r>
            <a:r>
              <a:rPr lang="en-US" sz="2400" dirty="0"/>
              <a:t>, air pollution and related disease</a:t>
            </a:r>
            <a:r>
              <a:rPr lang="en-US" sz="2400" dirty="0" smtClean="0"/>
              <a:t>.</a:t>
            </a:r>
          </a:p>
          <a:p>
            <a:pPr algn="just">
              <a:lnSpc>
                <a:spcPct val="150000"/>
              </a:lnSpc>
            </a:pPr>
            <a:r>
              <a:rPr lang="en-US" sz="2400" dirty="0" smtClean="0"/>
              <a:t>Soil </a:t>
            </a:r>
            <a:r>
              <a:rPr lang="en-US" sz="2400" dirty="0"/>
              <a:t>acidification </a:t>
            </a:r>
            <a:r>
              <a:rPr lang="en-US" sz="2400" dirty="0" smtClean="0"/>
              <a:t>can </a:t>
            </a:r>
            <a:r>
              <a:rPr lang="en-US" sz="2400" dirty="0"/>
              <a:t>be accelerated by farming practices </a:t>
            </a:r>
            <a:r>
              <a:rPr lang="en-US" sz="2400" dirty="0" smtClean="0"/>
              <a:t>such </a:t>
            </a:r>
            <a:r>
              <a:rPr lang="en-US" sz="2400" dirty="0"/>
              <a:t>as irrigation, fertilization, and the removal of crop residues from farmland</a:t>
            </a:r>
            <a:r>
              <a:rPr lang="en-US" sz="2400" dirty="0" smtClean="0"/>
              <a:t>.</a:t>
            </a:r>
          </a:p>
          <a:p>
            <a:pPr algn="just">
              <a:lnSpc>
                <a:spcPct val="150000"/>
              </a:lnSpc>
            </a:pPr>
            <a:r>
              <a:rPr lang="en-US" sz="2400" dirty="0"/>
              <a:t>Ground-level ozone, the formation of which is enhanced by nitrogenous emissions (including from fertilizer and manure management), is known to have a </a:t>
            </a:r>
            <a:r>
              <a:rPr lang="en-US" sz="2400" dirty="0" smtClean="0"/>
              <a:t>damaging </a:t>
            </a:r>
            <a:r>
              <a:rPr lang="en-US" sz="2400" dirty="0"/>
              <a:t>effect on </a:t>
            </a:r>
            <a:r>
              <a:rPr lang="en-US" sz="2400" dirty="0" smtClean="0"/>
              <a:t>crops and vegetation.</a:t>
            </a:r>
          </a:p>
          <a:p>
            <a:pPr lvl="8" algn="just">
              <a:lnSpc>
                <a:spcPct val="150000"/>
              </a:lnSpc>
            </a:pPr>
            <a:endParaRPr lang="en-US" sz="1600" dirty="0"/>
          </a:p>
        </p:txBody>
      </p:sp>
    </p:spTree>
    <p:extLst>
      <p:ext uri="{BB962C8B-B14F-4D97-AF65-F5344CB8AC3E}">
        <p14:creationId xmlns:p14="http://schemas.microsoft.com/office/powerpoint/2010/main" val="2529904332"/>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772400" cy="533400"/>
          </a:xfrm>
        </p:spPr>
        <p:txBody>
          <a:bodyPr>
            <a:noAutofit/>
          </a:bodyPr>
          <a:lstStyle/>
          <a:p>
            <a:r>
              <a:rPr lang="en-US" sz="2800" b="1" dirty="0">
                <a:solidFill>
                  <a:srgbClr val="0070C0"/>
                </a:solidFill>
                <a:latin typeface="Segoe Print" pitchFamily="2" charset="0"/>
              </a:rPr>
              <a:t>5.3.2. pharmaceutical contaminants</a:t>
            </a:r>
            <a:endParaRPr lang="en-US" sz="2800" dirty="0"/>
          </a:p>
        </p:txBody>
      </p:sp>
      <p:sp>
        <p:nvSpPr>
          <p:cNvPr id="3" name="Date Placeholder 2"/>
          <p:cNvSpPr>
            <a:spLocks noGrp="1"/>
          </p:cNvSpPr>
          <p:nvPr>
            <p:ph type="dt" sz="half" idx="10"/>
          </p:nvPr>
        </p:nvSpPr>
        <p:spPr/>
        <p:txBody>
          <a:bodyPr/>
          <a:lstStyle/>
          <a:p>
            <a:fld id="{6A375919-6957-4278-AB2D-6A3D32F32E02}" type="datetime1">
              <a:rPr lang="en-US" smtClean="0"/>
              <a:t>29-Jun-19</a:t>
            </a:fld>
            <a:endParaRPr lang="en-US"/>
          </a:p>
        </p:txBody>
      </p:sp>
      <p:sp>
        <p:nvSpPr>
          <p:cNvPr id="4" name="Footer Placeholder 3"/>
          <p:cNvSpPr>
            <a:spLocks noGrp="1"/>
          </p:cNvSpPr>
          <p:nvPr>
            <p:ph type="ftr" sz="quarter" idx="11"/>
          </p:nvPr>
        </p:nvSpPr>
        <p:spPr/>
        <p:txBody>
          <a:bodyPr/>
          <a:lstStyle/>
          <a:p>
            <a:r>
              <a:rPr lang="en-US" smtClean="0"/>
              <a:t>Envt Ch 4-6</a:t>
            </a:r>
            <a:endParaRPr lang="en-US"/>
          </a:p>
        </p:txBody>
      </p:sp>
      <p:sp>
        <p:nvSpPr>
          <p:cNvPr id="5" name="Slide Number Placeholder 4"/>
          <p:cNvSpPr>
            <a:spLocks noGrp="1"/>
          </p:cNvSpPr>
          <p:nvPr>
            <p:ph type="sldNum" sz="quarter" idx="12"/>
          </p:nvPr>
        </p:nvSpPr>
        <p:spPr/>
        <p:txBody>
          <a:bodyPr/>
          <a:lstStyle/>
          <a:p>
            <a:fld id="{09CA2E6E-5AFB-46F8-A351-B3A68AE108F1}" type="slidenum">
              <a:rPr lang="en-US" smtClean="0"/>
              <a:t>78</a:t>
            </a:fld>
            <a:endParaRPr lang="en-US"/>
          </a:p>
        </p:txBody>
      </p:sp>
      <p:sp>
        <p:nvSpPr>
          <p:cNvPr id="6" name="Content Placeholder 5"/>
          <p:cNvSpPr>
            <a:spLocks noGrp="1"/>
          </p:cNvSpPr>
          <p:nvPr>
            <p:ph sz="quarter" idx="1"/>
          </p:nvPr>
        </p:nvSpPr>
        <p:spPr>
          <a:xfrm>
            <a:off x="228600" y="685800"/>
            <a:ext cx="8686800" cy="6019800"/>
          </a:xfrm>
        </p:spPr>
        <p:txBody>
          <a:bodyPr>
            <a:normAutofit/>
          </a:bodyPr>
          <a:lstStyle/>
          <a:p>
            <a:pPr algn="just">
              <a:lnSpc>
                <a:spcPct val="150000"/>
              </a:lnSpc>
            </a:pPr>
            <a:r>
              <a:rPr lang="en-US" sz="2400" dirty="0"/>
              <a:t>People can be exposed to </a:t>
            </a:r>
            <a:r>
              <a:rPr lang="en-US" sz="2400" dirty="0" smtClean="0"/>
              <a:t>pharmaceutical </a:t>
            </a:r>
            <a:r>
              <a:rPr lang="en-US" sz="2400" dirty="0"/>
              <a:t>residues in their diet </a:t>
            </a:r>
            <a:r>
              <a:rPr lang="en-US" sz="2400" dirty="0" smtClean="0"/>
              <a:t>in </a:t>
            </a:r>
            <a:r>
              <a:rPr lang="en-US" sz="2400" dirty="0"/>
              <a:t>a number of ways, including via </a:t>
            </a:r>
            <a:r>
              <a:rPr lang="en-US" sz="2400" dirty="0" smtClean="0"/>
              <a:t>crops </a:t>
            </a:r>
            <a:r>
              <a:rPr lang="en-US" sz="2400" dirty="0"/>
              <a:t>(from uptake due to the use of </a:t>
            </a:r>
            <a:r>
              <a:rPr lang="en-US" sz="2400" dirty="0" smtClean="0"/>
              <a:t>contaminated </a:t>
            </a:r>
            <a:r>
              <a:rPr lang="en-US" sz="2400" dirty="0"/>
              <a:t>manure and sewage </a:t>
            </a:r>
            <a:r>
              <a:rPr lang="en-US" sz="2400" dirty="0" smtClean="0"/>
              <a:t>sludge</a:t>
            </a:r>
            <a:r>
              <a:rPr lang="en-US" sz="2400" dirty="0"/>
              <a:t>),	fishery	products</a:t>
            </a:r>
            <a:r>
              <a:rPr lang="en-US" sz="2400" dirty="0" smtClean="0"/>
              <a:t>, meat and </a:t>
            </a:r>
            <a:r>
              <a:rPr lang="en-US" sz="2400" dirty="0"/>
              <a:t>dairy products, as well as from </a:t>
            </a:r>
            <a:r>
              <a:rPr lang="en-US" sz="2400" dirty="0" smtClean="0"/>
              <a:t>drinking </a:t>
            </a:r>
            <a:r>
              <a:rPr lang="en-US" sz="2400" dirty="0"/>
              <a:t>contaminated tap water</a:t>
            </a:r>
            <a:r>
              <a:rPr lang="en-US" sz="2400" dirty="0" smtClean="0"/>
              <a:t>.</a:t>
            </a:r>
          </a:p>
          <a:p>
            <a:pPr algn="just">
              <a:lnSpc>
                <a:spcPct val="150000"/>
              </a:lnSpc>
            </a:pPr>
            <a:r>
              <a:rPr lang="en-US" sz="2400" dirty="0"/>
              <a:t>Antibiotics, anti-</a:t>
            </a:r>
            <a:r>
              <a:rPr lang="en-US" sz="2400" dirty="0" err="1"/>
              <a:t>parasitics</a:t>
            </a:r>
            <a:r>
              <a:rPr lang="en-US" sz="2400" dirty="0"/>
              <a:t>, </a:t>
            </a:r>
            <a:r>
              <a:rPr lang="en-US" sz="2400" dirty="0" err="1"/>
              <a:t>antimycotics</a:t>
            </a:r>
            <a:r>
              <a:rPr lang="en-US" sz="2400" dirty="0"/>
              <a:t> (anti-</a:t>
            </a:r>
            <a:r>
              <a:rPr lang="en-US" sz="2400" dirty="0" err="1"/>
              <a:t>fungals</a:t>
            </a:r>
            <a:r>
              <a:rPr lang="en-US" sz="2400" dirty="0"/>
              <a:t>) and anticancer medicines are groups of </a:t>
            </a:r>
            <a:r>
              <a:rPr lang="en-US" sz="2400" dirty="0" smtClean="0"/>
              <a:t>chemicals </a:t>
            </a:r>
            <a:r>
              <a:rPr lang="en-US" sz="2400" dirty="0"/>
              <a:t>intended to kill their </a:t>
            </a:r>
            <a:r>
              <a:rPr lang="en-US" sz="2400" dirty="0" smtClean="0"/>
              <a:t>target </a:t>
            </a:r>
            <a:r>
              <a:rPr lang="en-US" sz="2400" dirty="0"/>
              <a:t>organism or target </a:t>
            </a:r>
            <a:r>
              <a:rPr lang="en-US" sz="2400" dirty="0" smtClean="0"/>
              <a:t>cells.</a:t>
            </a:r>
          </a:p>
          <a:p>
            <a:pPr algn="just">
              <a:lnSpc>
                <a:spcPct val="150000"/>
              </a:lnSpc>
            </a:pPr>
            <a:r>
              <a:rPr lang="en-US" sz="2400" dirty="0" smtClean="0"/>
              <a:t>Pharmaceuticals </a:t>
            </a:r>
            <a:r>
              <a:rPr lang="en-US" sz="2400" dirty="0"/>
              <a:t>enter the environment </a:t>
            </a:r>
            <a:r>
              <a:rPr lang="en-US" sz="2400" dirty="0" smtClean="0"/>
              <a:t>through </a:t>
            </a:r>
            <a:r>
              <a:rPr lang="en-US" sz="2400" dirty="0"/>
              <a:t>Human and animal </a:t>
            </a:r>
            <a:r>
              <a:rPr lang="en-US" sz="2400" dirty="0" smtClean="0"/>
              <a:t>excretion.</a:t>
            </a:r>
          </a:p>
          <a:p>
            <a:pPr algn="just">
              <a:lnSpc>
                <a:spcPct val="150000"/>
              </a:lnSpc>
            </a:pPr>
            <a:endParaRPr lang="en-US" sz="2400" dirty="0"/>
          </a:p>
        </p:txBody>
      </p:sp>
    </p:spTree>
    <p:extLst>
      <p:ext uri="{BB962C8B-B14F-4D97-AF65-F5344CB8AC3E}">
        <p14:creationId xmlns:p14="http://schemas.microsoft.com/office/powerpoint/2010/main" val="139685422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381000"/>
          </a:xfrm>
        </p:spPr>
        <p:txBody>
          <a:bodyPr>
            <a:noAutofit/>
          </a:bodyPr>
          <a:lstStyle/>
          <a:p>
            <a:r>
              <a:rPr lang="en-US" sz="2800" b="1" dirty="0" err="1">
                <a:solidFill>
                  <a:srgbClr val="FF0000"/>
                </a:solidFill>
                <a:latin typeface="Segoe Print" pitchFamily="2" charset="0"/>
              </a:rPr>
              <a:t>Cont</a:t>
            </a:r>
            <a:r>
              <a:rPr lang="en-US" sz="2800" b="1" dirty="0">
                <a:solidFill>
                  <a:srgbClr val="FF0000"/>
                </a:solidFill>
                <a:latin typeface="Segoe Print" pitchFamily="2" charset="0"/>
              </a:rPr>
              <a:t>…</a:t>
            </a:r>
            <a:endParaRPr lang="en-US" sz="2800" b="1" dirty="0">
              <a:solidFill>
                <a:srgbClr val="0070C0"/>
              </a:solidFill>
              <a:latin typeface="Segoe Print" pitchFamily="2" charset="0"/>
            </a:endParaRPr>
          </a:p>
        </p:txBody>
      </p:sp>
      <p:sp>
        <p:nvSpPr>
          <p:cNvPr id="4" name="Date Placeholder 3"/>
          <p:cNvSpPr>
            <a:spLocks noGrp="1"/>
          </p:cNvSpPr>
          <p:nvPr>
            <p:ph type="dt" sz="half" idx="10"/>
          </p:nvPr>
        </p:nvSpPr>
        <p:spPr/>
        <p:txBody>
          <a:bodyPr/>
          <a:lstStyle/>
          <a:p>
            <a:fld id="{6A375919-6957-4278-AB2D-6A3D32F32E02}" type="datetime1">
              <a:rPr lang="en-US" smtClean="0"/>
              <a:t>29-Jun-19</a:t>
            </a:fld>
            <a:endParaRPr lang="en-US"/>
          </a:p>
        </p:txBody>
      </p:sp>
      <p:sp>
        <p:nvSpPr>
          <p:cNvPr id="5" name="Footer Placeholder 4"/>
          <p:cNvSpPr>
            <a:spLocks noGrp="1"/>
          </p:cNvSpPr>
          <p:nvPr>
            <p:ph type="ftr" sz="quarter" idx="11"/>
          </p:nvPr>
        </p:nvSpPr>
        <p:spPr/>
        <p:txBody>
          <a:bodyPr/>
          <a:lstStyle/>
          <a:p>
            <a:r>
              <a:rPr lang="en-US" smtClean="0"/>
              <a:t>Envt Ch 4-6</a:t>
            </a:r>
            <a:endParaRPr lang="en-US"/>
          </a:p>
        </p:txBody>
      </p:sp>
      <p:sp>
        <p:nvSpPr>
          <p:cNvPr id="6" name="Slide Number Placeholder 5"/>
          <p:cNvSpPr>
            <a:spLocks noGrp="1"/>
          </p:cNvSpPr>
          <p:nvPr>
            <p:ph type="sldNum" sz="quarter" idx="12"/>
          </p:nvPr>
        </p:nvSpPr>
        <p:spPr/>
        <p:txBody>
          <a:bodyPr/>
          <a:lstStyle/>
          <a:p>
            <a:fld id="{09CA2E6E-5AFB-46F8-A351-B3A68AE108F1}" type="slidenum">
              <a:rPr lang="en-US" smtClean="0"/>
              <a:t>79</a:t>
            </a:fld>
            <a:endParaRPr lang="en-US"/>
          </a:p>
        </p:txBody>
      </p:sp>
      <p:sp>
        <p:nvSpPr>
          <p:cNvPr id="3" name="Content Placeholder 2"/>
          <p:cNvSpPr>
            <a:spLocks noGrp="1"/>
          </p:cNvSpPr>
          <p:nvPr>
            <p:ph sz="quarter" idx="1"/>
          </p:nvPr>
        </p:nvSpPr>
        <p:spPr>
          <a:xfrm>
            <a:off x="152400" y="533400"/>
            <a:ext cx="8763000" cy="6172200"/>
          </a:xfrm>
        </p:spPr>
        <p:txBody>
          <a:bodyPr>
            <a:normAutofit/>
          </a:bodyPr>
          <a:lstStyle/>
          <a:p>
            <a:pPr algn="just">
              <a:lnSpc>
                <a:spcPct val="150000"/>
              </a:lnSpc>
            </a:pPr>
            <a:r>
              <a:rPr lang="en-US" sz="2800" dirty="0"/>
              <a:t>A large portion of the pharmaceuticals in our water come from the improper disposal of unused or unwanted drugs by households and medical facilities.</a:t>
            </a:r>
          </a:p>
          <a:p>
            <a:pPr algn="just">
              <a:lnSpc>
                <a:spcPct val="150000"/>
              </a:lnSpc>
            </a:pPr>
            <a:r>
              <a:rPr lang="en-US" dirty="0" smtClean="0"/>
              <a:t>Their </a:t>
            </a:r>
            <a:r>
              <a:rPr lang="en-US" dirty="0"/>
              <a:t>most popular uses are  include human medicine veterinary drugs or husbandry growth </a:t>
            </a:r>
            <a:r>
              <a:rPr lang="en-US" dirty="0" smtClean="0"/>
              <a:t>promoters </a:t>
            </a:r>
            <a:r>
              <a:rPr lang="en-US" dirty="0"/>
              <a:t>with applications on many different aspects of </a:t>
            </a:r>
            <a:r>
              <a:rPr lang="en-US" dirty="0" smtClean="0"/>
              <a:t>agriculture.</a:t>
            </a:r>
          </a:p>
          <a:p>
            <a:pPr algn="just">
              <a:lnSpc>
                <a:spcPct val="150000"/>
              </a:lnSpc>
            </a:pPr>
            <a:r>
              <a:rPr lang="en-US" dirty="0" smtClean="0"/>
              <a:t>pharmaceuticals </a:t>
            </a:r>
            <a:r>
              <a:rPr lang="en-US" dirty="0"/>
              <a:t>can be found everywhere, including sediment, </a:t>
            </a:r>
            <a:r>
              <a:rPr lang="en-US" dirty="0" smtClean="0"/>
              <a:t>medical sewage</a:t>
            </a:r>
            <a:r>
              <a:rPr lang="en-US" dirty="0"/>
              <a:t>,</a:t>
            </a:r>
            <a:r>
              <a:rPr lang="en-US" dirty="0" smtClean="0"/>
              <a:t> </a:t>
            </a:r>
            <a:r>
              <a:rPr lang="en-US" dirty="0"/>
              <a:t>surface water, groundwater, drinking water, in the arctic environment </a:t>
            </a:r>
            <a:r>
              <a:rPr lang="en-US" dirty="0" smtClean="0"/>
              <a:t>and </a:t>
            </a:r>
            <a:r>
              <a:rPr lang="en-US" dirty="0"/>
              <a:t>in biota</a:t>
            </a:r>
            <a:r>
              <a:rPr lang="en-US" dirty="0" smtClean="0"/>
              <a:t>.</a:t>
            </a:r>
          </a:p>
          <a:p>
            <a:pPr algn="just">
              <a:lnSpc>
                <a:spcPct val="150000"/>
              </a:lnSpc>
            </a:pPr>
            <a:endParaRPr lang="en-US" dirty="0"/>
          </a:p>
        </p:txBody>
      </p:sp>
    </p:spTree>
    <p:extLst>
      <p:ext uri="{BB962C8B-B14F-4D97-AF65-F5344CB8AC3E}">
        <p14:creationId xmlns:p14="http://schemas.microsoft.com/office/powerpoint/2010/main" val="21955874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381000"/>
          </a:xfrm>
        </p:spPr>
        <p:txBody>
          <a:bodyPr>
            <a:noAutofit/>
          </a:bodyPr>
          <a:lstStyle/>
          <a:p>
            <a:r>
              <a:rPr lang="en-US" sz="2800" b="1" dirty="0" err="1">
                <a:solidFill>
                  <a:srgbClr val="FF0000"/>
                </a:solidFill>
                <a:latin typeface="Segoe Print" pitchFamily="2" charset="0"/>
              </a:rPr>
              <a:t>Cont</a:t>
            </a:r>
            <a:r>
              <a:rPr lang="en-US" sz="2800" b="1" dirty="0">
                <a:solidFill>
                  <a:srgbClr val="FF0000"/>
                </a:solidFill>
                <a:latin typeface="Segoe Print" pitchFamily="2" charset="0"/>
              </a:rPr>
              <a:t>…</a:t>
            </a:r>
            <a:endParaRPr lang="en-US" sz="2800" dirty="0"/>
          </a:p>
        </p:txBody>
      </p:sp>
      <p:sp>
        <p:nvSpPr>
          <p:cNvPr id="4" name="Date Placeholder 3"/>
          <p:cNvSpPr>
            <a:spLocks noGrp="1"/>
          </p:cNvSpPr>
          <p:nvPr>
            <p:ph type="dt" sz="half" idx="10"/>
          </p:nvPr>
        </p:nvSpPr>
        <p:spPr/>
        <p:txBody>
          <a:bodyPr/>
          <a:lstStyle/>
          <a:p>
            <a:fld id="{CD4C25F5-11E8-46C0-A614-01234915566D}" type="datetime1">
              <a:rPr lang="en-US" smtClean="0"/>
              <a:t>29-Jun-19</a:t>
            </a:fld>
            <a:endParaRPr lang="en-US" dirty="0"/>
          </a:p>
        </p:txBody>
      </p:sp>
      <p:sp>
        <p:nvSpPr>
          <p:cNvPr id="5" name="Footer Placeholder 4"/>
          <p:cNvSpPr>
            <a:spLocks noGrp="1"/>
          </p:cNvSpPr>
          <p:nvPr>
            <p:ph type="ftr" sz="quarter" idx="11"/>
          </p:nvPr>
        </p:nvSpPr>
        <p:spPr/>
        <p:txBody>
          <a:bodyPr/>
          <a:lstStyle/>
          <a:p>
            <a:r>
              <a:rPr lang="en-US" smtClean="0"/>
              <a:t>Envt Ch 4-6</a:t>
            </a:r>
            <a:endParaRPr lang="en-US"/>
          </a:p>
        </p:txBody>
      </p:sp>
      <p:sp>
        <p:nvSpPr>
          <p:cNvPr id="6" name="Slide Number Placeholder 5"/>
          <p:cNvSpPr>
            <a:spLocks noGrp="1"/>
          </p:cNvSpPr>
          <p:nvPr>
            <p:ph type="sldNum" sz="quarter" idx="12"/>
          </p:nvPr>
        </p:nvSpPr>
        <p:spPr/>
        <p:txBody>
          <a:bodyPr/>
          <a:lstStyle/>
          <a:p>
            <a:fld id="{09CA2E6E-5AFB-46F8-A351-B3A68AE108F1}" type="slidenum">
              <a:rPr lang="en-US" smtClean="0"/>
              <a:t>8</a:t>
            </a:fld>
            <a:endParaRPr lang="en-US"/>
          </a:p>
        </p:txBody>
      </p:sp>
      <p:sp>
        <p:nvSpPr>
          <p:cNvPr id="3" name="Content Placeholder 2"/>
          <p:cNvSpPr>
            <a:spLocks noGrp="1"/>
          </p:cNvSpPr>
          <p:nvPr>
            <p:ph sz="quarter" idx="1"/>
          </p:nvPr>
        </p:nvSpPr>
        <p:spPr>
          <a:xfrm>
            <a:off x="228600" y="533400"/>
            <a:ext cx="8763000" cy="6096000"/>
          </a:xfrm>
        </p:spPr>
        <p:txBody>
          <a:bodyPr>
            <a:normAutofit/>
          </a:bodyPr>
          <a:lstStyle/>
          <a:p>
            <a:pPr algn="just">
              <a:lnSpc>
                <a:spcPct val="150000"/>
              </a:lnSpc>
            </a:pPr>
            <a:r>
              <a:rPr lang="en-US" sz="2400" dirty="0" smtClean="0">
                <a:latin typeface="Times New Roman" pitchFamily="18" charset="0"/>
                <a:cs typeface="Times New Roman" pitchFamily="18" charset="0"/>
              </a:rPr>
              <a:t>These rich </a:t>
            </a:r>
            <a:r>
              <a:rPr lang="en-US" sz="2400" dirty="0">
                <a:latin typeface="Times New Roman" pitchFamily="18" charset="0"/>
                <a:cs typeface="Times New Roman" pitchFamily="18" charset="0"/>
              </a:rPr>
              <a:t>soils tend to be acidic (pH 3.5–4.5) such that </a:t>
            </a:r>
            <a:r>
              <a:rPr lang="en-US" sz="2400" dirty="0" smtClean="0">
                <a:latin typeface="Times New Roman" pitchFamily="18" charset="0"/>
                <a:cs typeface="Times New Roman" pitchFamily="18" charset="0"/>
              </a:rPr>
              <a:t>alkali </a:t>
            </a:r>
            <a:r>
              <a:rPr lang="en-US" sz="2400" dirty="0">
                <a:latin typeface="Times New Roman" pitchFamily="18" charset="0"/>
                <a:cs typeface="Times New Roman" pitchFamily="18" charset="0"/>
              </a:rPr>
              <a:t>and alkaline earth metals and, to a lesser extent aluminum and iron, are leached from their </a:t>
            </a:r>
            <a:r>
              <a:rPr lang="en-US" sz="2400" dirty="0" smtClean="0">
                <a:latin typeface="Times New Roman" pitchFamily="18" charset="0"/>
                <a:cs typeface="Times New Roman" pitchFamily="18" charset="0"/>
              </a:rPr>
              <a:t>A </a:t>
            </a:r>
            <a:r>
              <a:rPr lang="en-US" sz="2400" dirty="0">
                <a:latin typeface="Times New Roman" pitchFamily="18" charset="0"/>
                <a:cs typeface="Times New Roman" pitchFamily="18" charset="0"/>
              </a:rPr>
              <a:t>horizons, leaving kaolinite as the predominant clay mineral. </a:t>
            </a:r>
            <a:endParaRPr lang="en-US" sz="2400" dirty="0" smtClean="0">
              <a:latin typeface="Times New Roman" pitchFamily="18" charset="0"/>
              <a:cs typeface="Times New Roman" pitchFamily="18" charset="0"/>
            </a:endParaRPr>
          </a:p>
          <a:p>
            <a:pPr algn="just">
              <a:lnSpc>
                <a:spcPct val="150000"/>
              </a:lnSpc>
            </a:pPr>
            <a:r>
              <a:rPr lang="en-US" sz="2400" dirty="0" smtClean="0">
                <a:latin typeface="Times New Roman" pitchFamily="18" charset="0"/>
                <a:cs typeface="Times New Roman" pitchFamily="18" charset="0"/>
              </a:rPr>
              <a:t>At </a:t>
            </a:r>
            <a:r>
              <a:rPr lang="en-US" sz="2400" dirty="0">
                <a:latin typeface="Times New Roman" pitchFamily="18" charset="0"/>
                <a:cs typeface="Times New Roman" pitchFamily="18" charset="0"/>
              </a:rPr>
              <a:t>somewhat higher pH in the B </a:t>
            </a:r>
            <a:r>
              <a:rPr lang="en-US" sz="2400" dirty="0" smtClean="0">
                <a:latin typeface="Times New Roman" pitchFamily="18" charset="0"/>
                <a:cs typeface="Times New Roman" pitchFamily="18" charset="0"/>
              </a:rPr>
              <a:t>horizons</a:t>
            </a:r>
            <a:r>
              <a:rPr lang="en-US" sz="2400" dirty="0">
                <a:latin typeface="Times New Roman" pitchFamily="18" charset="0"/>
                <a:cs typeface="Times New Roman" pitchFamily="18" charset="0"/>
              </a:rPr>
              <a:t>,  hydrated  iron  oxides  and  clays  are  </a:t>
            </a:r>
            <a:r>
              <a:rPr lang="en-US" sz="2400" dirty="0" err="1" smtClean="0">
                <a:latin typeface="Times New Roman" pitchFamily="18" charset="0"/>
                <a:cs typeface="Times New Roman" pitchFamily="18" charset="0"/>
              </a:rPr>
              <a:t>redeposited</a:t>
            </a:r>
            <a:r>
              <a:rPr lang="en-US" sz="2400" dirty="0" smtClean="0">
                <a:latin typeface="Times New Roman" pitchFamily="18" charset="0"/>
                <a:cs typeface="Times New Roman" pitchFamily="18" charset="0"/>
              </a:rPr>
              <a:t>.</a:t>
            </a:r>
          </a:p>
          <a:p>
            <a:pPr algn="just">
              <a:lnSpc>
                <a:spcPct val="150000"/>
              </a:lnSpc>
            </a:pPr>
            <a:r>
              <a:rPr lang="en-US" sz="2400" dirty="0" smtClean="0">
                <a:latin typeface="Times New Roman" pitchFamily="18" charset="0"/>
                <a:cs typeface="Times New Roman" pitchFamily="18" charset="0"/>
              </a:rPr>
              <a:t>According </a:t>
            </a:r>
            <a:r>
              <a:rPr lang="en-US" sz="2400" dirty="0">
                <a:latin typeface="Times New Roman" pitchFamily="18" charset="0"/>
                <a:cs typeface="Times New Roman" pitchFamily="18" charset="0"/>
              </a:rPr>
              <a:t>to the United Classification System (UCS), </a:t>
            </a:r>
            <a:r>
              <a:rPr lang="en-US" sz="2400" dirty="0" smtClean="0">
                <a:latin typeface="Times New Roman" pitchFamily="18" charset="0"/>
                <a:cs typeface="Times New Roman" pitchFamily="18" charset="0"/>
              </a:rPr>
              <a:t>four </a:t>
            </a:r>
            <a:r>
              <a:rPr lang="en-US" sz="2400" dirty="0">
                <a:latin typeface="Times New Roman" pitchFamily="18" charset="0"/>
                <a:cs typeface="Times New Roman" pitchFamily="18" charset="0"/>
              </a:rPr>
              <a:t>major categories of </a:t>
            </a:r>
            <a:r>
              <a:rPr lang="en-US" sz="2400" dirty="0" smtClean="0">
                <a:latin typeface="Times New Roman" pitchFamily="18" charset="0"/>
                <a:cs typeface="Times New Roman" pitchFamily="18" charset="0"/>
              </a:rPr>
              <a:t> </a:t>
            </a:r>
            <a:r>
              <a:rPr lang="en-US" sz="2400" dirty="0" smtClean="0">
                <a:solidFill>
                  <a:srgbClr val="00B0F0"/>
                </a:solidFill>
                <a:latin typeface="Times New Roman" pitchFamily="18" charset="0"/>
                <a:cs typeface="Times New Roman" pitchFamily="18" charset="0"/>
              </a:rPr>
              <a:t>soil</a:t>
            </a:r>
            <a:r>
              <a:rPr lang="en-US" sz="2400" dirty="0" smtClean="0">
                <a:latin typeface="Times New Roman" pitchFamily="18" charset="0"/>
                <a:cs typeface="Times New Roman" pitchFamily="18" charset="0"/>
              </a:rPr>
              <a:t> </a:t>
            </a:r>
            <a:r>
              <a:rPr lang="en-US" sz="2400" dirty="0">
                <a:solidFill>
                  <a:srgbClr val="00B0F0"/>
                </a:solidFill>
                <a:latin typeface="Times New Roman" pitchFamily="18" charset="0"/>
                <a:cs typeface="Times New Roman" pitchFamily="18" charset="0"/>
              </a:rPr>
              <a:t>particle</a:t>
            </a:r>
            <a:r>
              <a:rPr lang="en-US" sz="2400" dirty="0">
                <a:latin typeface="Times New Roman" pitchFamily="18" charset="0"/>
                <a:cs typeface="Times New Roman" pitchFamily="18" charset="0"/>
              </a:rPr>
              <a:t> </a:t>
            </a:r>
            <a:r>
              <a:rPr lang="en-US" sz="2400" dirty="0">
                <a:solidFill>
                  <a:srgbClr val="00B0F0"/>
                </a:solidFill>
                <a:latin typeface="Times New Roman" pitchFamily="18" charset="0"/>
                <a:cs typeface="Times New Roman" pitchFamily="18" charset="0"/>
              </a:rPr>
              <a:t>sizes</a:t>
            </a:r>
            <a:r>
              <a:rPr lang="en-US" sz="2400" dirty="0">
                <a:latin typeface="Times New Roman" pitchFamily="18" charset="0"/>
                <a:cs typeface="Times New Roman" pitchFamily="18" charset="0"/>
              </a:rPr>
              <a:t> are </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Gravels (2–60 mm) &gt; sands (0.06–2 mm) &gt; silts (0.06-0.006 </a:t>
            </a:r>
            <a:r>
              <a:rPr lang="en-US" sz="2400" dirty="0" smtClean="0">
                <a:latin typeface="Times New Roman" pitchFamily="18" charset="0"/>
                <a:cs typeface="Times New Roman" pitchFamily="18" charset="0"/>
              </a:rPr>
              <a:t>mm</a:t>
            </a:r>
            <a:r>
              <a:rPr lang="en-US" sz="2400" dirty="0">
                <a:latin typeface="Times New Roman" pitchFamily="18" charset="0"/>
                <a:cs typeface="Times New Roman" pitchFamily="18" charset="0"/>
              </a:rPr>
              <a:t>)  &gt;  clays  (less  than  0.002  mm).</a:t>
            </a:r>
          </a:p>
        </p:txBody>
      </p:sp>
    </p:spTree>
    <p:extLst>
      <p:ext uri="{BB962C8B-B14F-4D97-AF65-F5344CB8AC3E}">
        <p14:creationId xmlns:p14="http://schemas.microsoft.com/office/powerpoint/2010/main" val="272127226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Date Placeholder 3"/>
          <p:cNvSpPr>
            <a:spLocks noGrp="1"/>
          </p:cNvSpPr>
          <p:nvPr>
            <p:ph type="dt" sz="half" idx="10"/>
          </p:nvPr>
        </p:nvSpPr>
        <p:spPr/>
        <p:txBody>
          <a:bodyPr/>
          <a:lstStyle/>
          <a:p>
            <a:fld id="{6A375919-6957-4278-AB2D-6A3D32F32E02}" type="datetime1">
              <a:rPr lang="en-US" smtClean="0"/>
              <a:t>29-Jun-19</a:t>
            </a:fld>
            <a:endParaRPr lang="en-US"/>
          </a:p>
        </p:txBody>
      </p:sp>
      <p:sp>
        <p:nvSpPr>
          <p:cNvPr id="5" name="Footer Placeholder 4"/>
          <p:cNvSpPr>
            <a:spLocks noGrp="1"/>
          </p:cNvSpPr>
          <p:nvPr>
            <p:ph type="ftr" sz="quarter" idx="11"/>
          </p:nvPr>
        </p:nvSpPr>
        <p:spPr/>
        <p:txBody>
          <a:bodyPr/>
          <a:lstStyle/>
          <a:p>
            <a:r>
              <a:rPr lang="en-US" smtClean="0"/>
              <a:t>Envt Ch 4-6</a:t>
            </a:r>
            <a:endParaRPr lang="en-US"/>
          </a:p>
        </p:txBody>
      </p:sp>
      <p:sp>
        <p:nvSpPr>
          <p:cNvPr id="6" name="Slide Number Placeholder 5"/>
          <p:cNvSpPr>
            <a:spLocks noGrp="1"/>
          </p:cNvSpPr>
          <p:nvPr>
            <p:ph type="sldNum" sz="quarter" idx="12"/>
          </p:nvPr>
        </p:nvSpPr>
        <p:spPr/>
        <p:txBody>
          <a:bodyPr/>
          <a:lstStyle/>
          <a:p>
            <a:fld id="{09CA2E6E-5AFB-46F8-A351-B3A68AE108F1}" type="slidenum">
              <a:rPr lang="en-US" smtClean="0"/>
              <a:t>80</a:t>
            </a:fld>
            <a:endParaRPr lang="en-US"/>
          </a:p>
        </p:txBody>
      </p:sp>
      <p:sp>
        <p:nvSpPr>
          <p:cNvPr id="3" name="Content Placeholder 2"/>
          <p:cNvSpPr>
            <a:spLocks noGrp="1"/>
          </p:cNvSpPr>
          <p:nvPr>
            <p:ph sz="quarter" idx="1"/>
          </p:nvPr>
        </p:nvSpPr>
        <p:spPr/>
        <p:txBody>
          <a:bodyPr/>
          <a:lstStyle/>
          <a:p>
            <a:endParaRPr lang="en-US"/>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707" y="0"/>
            <a:ext cx="9113293" cy="61085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Rectangle 7"/>
          <p:cNvSpPr/>
          <p:nvPr/>
        </p:nvSpPr>
        <p:spPr>
          <a:xfrm>
            <a:off x="457200" y="6211669"/>
            <a:ext cx="8458200" cy="646331"/>
          </a:xfrm>
          <a:prstGeom prst="rect">
            <a:avLst/>
          </a:prstGeom>
        </p:spPr>
        <p:txBody>
          <a:bodyPr wrap="square">
            <a:spAutoFit/>
          </a:bodyPr>
          <a:lstStyle/>
          <a:p>
            <a:r>
              <a:rPr lang="en-US" b="1" dirty="0"/>
              <a:t>Fig</a:t>
            </a:r>
            <a:r>
              <a:rPr lang="en-US" b="1" dirty="0" smtClean="0"/>
              <a:t>.. </a:t>
            </a:r>
            <a:r>
              <a:rPr lang="en-US" b="1" dirty="0"/>
              <a:t>Routes of both veterinary and human pharmaceutical substances in the environment </a:t>
            </a:r>
          </a:p>
        </p:txBody>
      </p:sp>
    </p:spTree>
    <p:extLst>
      <p:ext uri="{BB962C8B-B14F-4D97-AF65-F5344CB8AC3E}">
        <p14:creationId xmlns:p14="http://schemas.microsoft.com/office/powerpoint/2010/main" val="1715018108"/>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533400"/>
          </a:xfrm>
        </p:spPr>
        <p:txBody>
          <a:bodyPr>
            <a:noAutofit/>
          </a:bodyPr>
          <a:lstStyle/>
          <a:p>
            <a:r>
              <a:rPr lang="en-US" sz="2800" b="1" dirty="0">
                <a:solidFill>
                  <a:srgbClr val="FF0000"/>
                </a:solidFill>
              </a:rPr>
              <a:t>5.4. Pesticides</a:t>
            </a:r>
          </a:p>
        </p:txBody>
      </p:sp>
      <p:sp>
        <p:nvSpPr>
          <p:cNvPr id="4" name="Date Placeholder 3"/>
          <p:cNvSpPr>
            <a:spLocks noGrp="1"/>
          </p:cNvSpPr>
          <p:nvPr>
            <p:ph type="dt" sz="half" idx="10"/>
          </p:nvPr>
        </p:nvSpPr>
        <p:spPr/>
        <p:txBody>
          <a:bodyPr/>
          <a:lstStyle/>
          <a:p>
            <a:fld id="{6A375919-6957-4278-AB2D-6A3D32F32E02}" type="datetime1">
              <a:rPr lang="en-US" smtClean="0"/>
              <a:t>29-Jun-19</a:t>
            </a:fld>
            <a:endParaRPr lang="en-US"/>
          </a:p>
        </p:txBody>
      </p:sp>
      <p:sp>
        <p:nvSpPr>
          <p:cNvPr id="5" name="Footer Placeholder 4"/>
          <p:cNvSpPr>
            <a:spLocks noGrp="1"/>
          </p:cNvSpPr>
          <p:nvPr>
            <p:ph type="ftr" sz="quarter" idx="11"/>
          </p:nvPr>
        </p:nvSpPr>
        <p:spPr/>
        <p:txBody>
          <a:bodyPr/>
          <a:lstStyle/>
          <a:p>
            <a:r>
              <a:rPr lang="en-US" smtClean="0"/>
              <a:t>Envt Ch 4-6</a:t>
            </a:r>
            <a:endParaRPr lang="en-US"/>
          </a:p>
        </p:txBody>
      </p:sp>
      <p:sp>
        <p:nvSpPr>
          <p:cNvPr id="6" name="Slide Number Placeholder 5"/>
          <p:cNvSpPr>
            <a:spLocks noGrp="1"/>
          </p:cNvSpPr>
          <p:nvPr>
            <p:ph type="sldNum" sz="quarter" idx="12"/>
          </p:nvPr>
        </p:nvSpPr>
        <p:spPr/>
        <p:txBody>
          <a:bodyPr/>
          <a:lstStyle/>
          <a:p>
            <a:fld id="{09CA2E6E-5AFB-46F8-A351-B3A68AE108F1}" type="slidenum">
              <a:rPr lang="en-US" smtClean="0"/>
              <a:t>81</a:t>
            </a:fld>
            <a:endParaRPr lang="en-US"/>
          </a:p>
        </p:txBody>
      </p:sp>
      <p:sp>
        <p:nvSpPr>
          <p:cNvPr id="3" name="Content Placeholder 2"/>
          <p:cNvSpPr>
            <a:spLocks noGrp="1"/>
          </p:cNvSpPr>
          <p:nvPr>
            <p:ph sz="quarter" idx="1"/>
          </p:nvPr>
        </p:nvSpPr>
        <p:spPr>
          <a:xfrm>
            <a:off x="152400" y="381000"/>
            <a:ext cx="8839200" cy="6324600"/>
          </a:xfrm>
        </p:spPr>
        <p:txBody>
          <a:bodyPr>
            <a:normAutofit/>
          </a:bodyPr>
          <a:lstStyle/>
          <a:p>
            <a:pPr algn="just">
              <a:lnSpc>
                <a:spcPct val="150000"/>
              </a:lnSpc>
            </a:pPr>
            <a:r>
              <a:rPr lang="en-US" sz="2400" dirty="0">
                <a:latin typeface="Times New Roman" pitchFamily="18" charset="0"/>
                <a:cs typeface="Times New Roman" pitchFamily="18" charset="0"/>
              </a:rPr>
              <a:t>A pest, broadly defined, is any organism </a:t>
            </a:r>
            <a:r>
              <a:rPr lang="en-US" sz="2400" dirty="0" smtClean="0">
                <a:latin typeface="Times New Roman" pitchFamily="18" charset="0"/>
                <a:cs typeface="Times New Roman" pitchFamily="18" charset="0"/>
              </a:rPr>
              <a:t>plant</a:t>
            </a:r>
            <a:r>
              <a:rPr lang="en-US" sz="2400" dirty="0">
                <a:latin typeface="Times New Roman" pitchFamily="18" charset="0"/>
                <a:cs typeface="Times New Roman" pitchFamily="18" charset="0"/>
              </a:rPr>
              <a:t>, animal, or microorganism </a:t>
            </a:r>
            <a:r>
              <a:rPr lang="en-US" sz="2400" dirty="0" smtClean="0">
                <a:latin typeface="Times New Roman" pitchFamily="18" charset="0"/>
                <a:cs typeface="Times New Roman" pitchFamily="18" charset="0"/>
              </a:rPr>
              <a:t>that </a:t>
            </a:r>
            <a:r>
              <a:rPr lang="en-US" sz="2400" dirty="0">
                <a:latin typeface="Times New Roman" pitchFamily="18" charset="0"/>
                <a:cs typeface="Times New Roman" pitchFamily="18" charset="0"/>
              </a:rPr>
              <a:t>is destructive or </a:t>
            </a:r>
            <a:r>
              <a:rPr lang="en-US" sz="2400" dirty="0" smtClean="0">
                <a:latin typeface="Times New Roman" pitchFamily="18" charset="0"/>
                <a:cs typeface="Times New Roman" pitchFamily="18" charset="0"/>
              </a:rPr>
              <a:t>trouble some or </a:t>
            </a:r>
            <a:r>
              <a:rPr lang="en-US" sz="2400" dirty="0">
                <a:latin typeface="Times New Roman" pitchFamily="18" charset="0"/>
                <a:cs typeface="Times New Roman" pitchFamily="18" charset="0"/>
              </a:rPr>
              <a:t>living where it is unwanted. </a:t>
            </a:r>
            <a:endParaRPr lang="en-US" sz="2400" dirty="0" smtClean="0">
              <a:latin typeface="Times New Roman" pitchFamily="18" charset="0"/>
              <a:cs typeface="Times New Roman" pitchFamily="18" charset="0"/>
            </a:endParaRPr>
          </a:p>
          <a:p>
            <a:pPr algn="just">
              <a:lnSpc>
                <a:spcPct val="150000"/>
              </a:lnSpc>
            </a:pPr>
            <a:r>
              <a:rPr lang="en-US" sz="2400" dirty="0" smtClean="0">
                <a:latin typeface="Times New Roman" pitchFamily="18" charset="0"/>
                <a:cs typeface="Times New Roman" pitchFamily="18" charset="0"/>
              </a:rPr>
              <a:t>Pesticides refer </a:t>
            </a:r>
            <a:r>
              <a:rPr lang="en-US" sz="2400" dirty="0">
                <a:latin typeface="Times New Roman" pitchFamily="18" charset="0"/>
                <a:cs typeface="Times New Roman" pitchFamily="18" charset="0"/>
              </a:rPr>
              <a:t>to any chemicals intended to prevent</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destroy, or otherwise </a:t>
            </a:r>
            <a:r>
              <a:rPr lang="en-US" sz="2400" dirty="0" smtClean="0">
                <a:latin typeface="Times New Roman" pitchFamily="18" charset="0"/>
                <a:cs typeface="Times New Roman" pitchFamily="18" charset="0"/>
              </a:rPr>
              <a:t>impair the </a:t>
            </a:r>
            <a:r>
              <a:rPr lang="en-US" sz="2400" dirty="0">
                <a:latin typeface="Times New Roman" pitchFamily="18" charset="0"/>
                <a:cs typeface="Times New Roman" pitchFamily="18" charset="0"/>
              </a:rPr>
              <a:t>ability of pests to compete with desired organisms, such as crops, </a:t>
            </a:r>
            <a:r>
              <a:rPr lang="en-US" sz="2400" dirty="0" smtClean="0">
                <a:latin typeface="Times New Roman" pitchFamily="18" charset="0"/>
                <a:cs typeface="Times New Roman" pitchFamily="18" charset="0"/>
              </a:rPr>
              <a:t>animals or </a:t>
            </a:r>
            <a:r>
              <a:rPr lang="en-US" sz="2400" dirty="0">
                <a:latin typeface="Times New Roman" pitchFamily="18" charset="0"/>
                <a:cs typeface="Times New Roman" pitchFamily="18" charset="0"/>
              </a:rPr>
              <a:t>humans. </a:t>
            </a:r>
            <a:endParaRPr lang="en-US" sz="2400" dirty="0" smtClean="0">
              <a:latin typeface="Times New Roman" pitchFamily="18" charset="0"/>
              <a:cs typeface="Times New Roman" pitchFamily="18" charset="0"/>
            </a:endParaRPr>
          </a:p>
          <a:p>
            <a:pPr algn="just">
              <a:lnSpc>
                <a:spcPct val="150000"/>
              </a:lnSpc>
            </a:pPr>
            <a:r>
              <a:rPr lang="en-US" sz="2400" dirty="0" smtClean="0">
                <a:latin typeface="Times New Roman" pitchFamily="18" charset="0"/>
                <a:cs typeface="Times New Roman" pitchFamily="18" charset="0"/>
              </a:rPr>
              <a:t>Pesticides </a:t>
            </a:r>
            <a:r>
              <a:rPr lang="en-US" sz="2400" dirty="0">
                <a:latin typeface="Times New Roman" pitchFamily="18" charset="0"/>
                <a:cs typeface="Times New Roman" pitchFamily="18" charset="0"/>
              </a:rPr>
              <a:t>can be classified in different ways, such as by their </a:t>
            </a:r>
            <a:r>
              <a:rPr lang="en-US" sz="2400" dirty="0" smtClean="0">
                <a:latin typeface="Times New Roman" pitchFamily="18" charset="0"/>
                <a:cs typeface="Times New Roman" pitchFamily="18" charset="0"/>
              </a:rPr>
              <a:t>target, chemical </a:t>
            </a:r>
            <a:r>
              <a:rPr lang="en-US" sz="2400" dirty="0">
                <a:latin typeface="Times New Roman" pitchFamily="18" charset="0"/>
                <a:cs typeface="Times New Roman" pitchFamily="18" charset="0"/>
              </a:rPr>
              <a:t>nature, physical </a:t>
            </a:r>
            <a:r>
              <a:rPr lang="en-US" sz="2400" dirty="0" smtClean="0">
                <a:latin typeface="Times New Roman" pitchFamily="18" charset="0"/>
                <a:cs typeface="Times New Roman" pitchFamily="18" charset="0"/>
              </a:rPr>
              <a:t>state </a:t>
            </a:r>
            <a:r>
              <a:rPr lang="en-US" sz="2400" dirty="0">
                <a:latin typeface="Times New Roman" pitchFamily="18" charset="0"/>
                <a:cs typeface="Times New Roman" pitchFamily="18" charset="0"/>
              </a:rPr>
              <a:t>and mode of </a:t>
            </a:r>
            <a:r>
              <a:rPr lang="en-US" sz="2400" dirty="0" smtClean="0">
                <a:latin typeface="Times New Roman" pitchFamily="18" charset="0"/>
                <a:cs typeface="Times New Roman" pitchFamily="18" charset="0"/>
              </a:rPr>
              <a:t>action.</a:t>
            </a:r>
          </a:p>
          <a:p>
            <a:pPr algn="just">
              <a:lnSpc>
                <a:spcPct val="150000"/>
              </a:lnSpc>
            </a:pPr>
            <a:r>
              <a:rPr lang="en-US" sz="2400" dirty="0" smtClean="0">
                <a:latin typeface="Times New Roman" pitchFamily="18" charset="0"/>
                <a:cs typeface="Times New Roman" pitchFamily="18" charset="0"/>
              </a:rPr>
              <a:t>Classification </a:t>
            </a:r>
            <a:r>
              <a:rPr lang="en-US" sz="2400" dirty="0">
                <a:latin typeface="Times New Roman" pitchFamily="18" charset="0"/>
                <a:cs typeface="Times New Roman" pitchFamily="18" charset="0"/>
              </a:rPr>
              <a:t>based on </a:t>
            </a:r>
            <a:r>
              <a:rPr lang="en-US" sz="2400" dirty="0" smtClean="0">
                <a:latin typeface="Times New Roman" pitchFamily="18" charset="0"/>
                <a:cs typeface="Times New Roman" pitchFamily="18" charset="0"/>
              </a:rPr>
              <a:t>the target </a:t>
            </a:r>
            <a:r>
              <a:rPr lang="en-US" sz="2400" dirty="0">
                <a:latin typeface="Times New Roman" pitchFamily="18" charset="0"/>
                <a:cs typeface="Times New Roman" pitchFamily="18" charset="0"/>
              </a:rPr>
              <a:t>is perhaps the most widely known: insecticides, herbicides, </a:t>
            </a:r>
            <a:r>
              <a:rPr lang="en-US" sz="2400" dirty="0" smtClean="0">
                <a:latin typeface="Times New Roman" pitchFamily="18" charset="0"/>
                <a:cs typeface="Times New Roman" pitchFamily="18" charset="0"/>
              </a:rPr>
              <a:t>fungicides and rodenticides.</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900026622"/>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457200"/>
          </a:xfrm>
        </p:spPr>
        <p:txBody>
          <a:bodyPr>
            <a:noAutofit/>
          </a:bodyPr>
          <a:lstStyle/>
          <a:p>
            <a:r>
              <a:rPr lang="en-US" sz="2800" b="1" dirty="0" smtClean="0">
                <a:solidFill>
                  <a:srgbClr val="FF0000"/>
                </a:solidFill>
                <a:latin typeface="Segoe Print" pitchFamily="2" charset="0"/>
              </a:rPr>
              <a:t>5.4.1. Insecticides</a:t>
            </a:r>
            <a:endParaRPr lang="en-US" sz="2800" b="1" dirty="0">
              <a:solidFill>
                <a:srgbClr val="FF0000"/>
              </a:solidFill>
              <a:latin typeface="Segoe Print" pitchFamily="2" charset="0"/>
            </a:endParaRPr>
          </a:p>
        </p:txBody>
      </p:sp>
      <p:sp>
        <p:nvSpPr>
          <p:cNvPr id="4" name="Date Placeholder 3"/>
          <p:cNvSpPr>
            <a:spLocks noGrp="1"/>
          </p:cNvSpPr>
          <p:nvPr>
            <p:ph type="dt" sz="half" idx="10"/>
          </p:nvPr>
        </p:nvSpPr>
        <p:spPr/>
        <p:txBody>
          <a:bodyPr/>
          <a:lstStyle/>
          <a:p>
            <a:fld id="{6A375919-6957-4278-AB2D-6A3D32F32E02}" type="datetime1">
              <a:rPr lang="en-US" smtClean="0"/>
              <a:t>29-Jun-19</a:t>
            </a:fld>
            <a:endParaRPr lang="en-US"/>
          </a:p>
        </p:txBody>
      </p:sp>
      <p:sp>
        <p:nvSpPr>
          <p:cNvPr id="5" name="Footer Placeholder 4"/>
          <p:cNvSpPr>
            <a:spLocks noGrp="1"/>
          </p:cNvSpPr>
          <p:nvPr>
            <p:ph type="ftr" sz="quarter" idx="11"/>
          </p:nvPr>
        </p:nvSpPr>
        <p:spPr/>
        <p:txBody>
          <a:bodyPr/>
          <a:lstStyle/>
          <a:p>
            <a:r>
              <a:rPr lang="en-US" smtClean="0"/>
              <a:t>Envt Ch 4-6</a:t>
            </a:r>
            <a:endParaRPr lang="en-US"/>
          </a:p>
        </p:txBody>
      </p:sp>
      <p:sp>
        <p:nvSpPr>
          <p:cNvPr id="6" name="Slide Number Placeholder 5"/>
          <p:cNvSpPr>
            <a:spLocks noGrp="1"/>
          </p:cNvSpPr>
          <p:nvPr>
            <p:ph type="sldNum" sz="quarter" idx="12"/>
          </p:nvPr>
        </p:nvSpPr>
        <p:spPr/>
        <p:txBody>
          <a:bodyPr/>
          <a:lstStyle/>
          <a:p>
            <a:fld id="{09CA2E6E-5AFB-46F8-A351-B3A68AE108F1}" type="slidenum">
              <a:rPr lang="en-US" smtClean="0"/>
              <a:t>82</a:t>
            </a:fld>
            <a:endParaRPr lang="en-US"/>
          </a:p>
        </p:txBody>
      </p:sp>
      <p:sp>
        <p:nvSpPr>
          <p:cNvPr id="3" name="Content Placeholder 2"/>
          <p:cNvSpPr>
            <a:spLocks noGrp="1"/>
          </p:cNvSpPr>
          <p:nvPr>
            <p:ph sz="quarter" idx="1"/>
          </p:nvPr>
        </p:nvSpPr>
        <p:spPr>
          <a:xfrm>
            <a:off x="228600" y="533400"/>
            <a:ext cx="8686800" cy="6172200"/>
          </a:xfrm>
        </p:spPr>
        <p:txBody>
          <a:bodyPr>
            <a:normAutofit/>
          </a:bodyPr>
          <a:lstStyle/>
          <a:p>
            <a:pPr algn="just">
              <a:lnSpc>
                <a:spcPct val="150000"/>
              </a:lnSpc>
            </a:pPr>
            <a:r>
              <a:rPr lang="en-US" sz="2400" dirty="0">
                <a:latin typeface="Times New Roman" pitchFamily="18" charset="0"/>
                <a:cs typeface="Times New Roman" pitchFamily="18" charset="0"/>
              </a:rPr>
              <a:t>Insecticides are those compounds that are effective against insects</a:t>
            </a:r>
            <a:r>
              <a:rPr lang="en-US" sz="2400" dirty="0" smtClean="0">
                <a:latin typeface="Times New Roman" pitchFamily="18" charset="0"/>
                <a:cs typeface="Times New Roman" pitchFamily="18" charset="0"/>
              </a:rPr>
              <a:t>.</a:t>
            </a:r>
          </a:p>
          <a:p>
            <a:pPr algn="just">
              <a:lnSpc>
                <a:spcPct val="150000"/>
              </a:lnSpc>
            </a:pPr>
            <a:r>
              <a:rPr lang="en-US" sz="2400" dirty="0">
                <a:latin typeface="Times New Roman" pitchFamily="18" charset="0"/>
                <a:cs typeface="Times New Roman" pitchFamily="18" charset="0"/>
              </a:rPr>
              <a:t>While most insecticides are applied as sprays, others are applied as </a:t>
            </a:r>
            <a:r>
              <a:rPr lang="en-US" sz="2400" dirty="0" smtClean="0">
                <a:latin typeface="Times New Roman" pitchFamily="18" charset="0"/>
                <a:cs typeface="Times New Roman" pitchFamily="18" charset="0"/>
              </a:rPr>
              <a:t>dusts, aerosols</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fumigants and </a:t>
            </a:r>
            <a:r>
              <a:rPr lang="en-US" sz="2400" dirty="0">
                <a:latin typeface="Times New Roman" pitchFamily="18" charset="0"/>
                <a:cs typeface="Times New Roman" pitchFamily="18" charset="0"/>
              </a:rPr>
              <a:t>baits</a:t>
            </a:r>
            <a:r>
              <a:rPr lang="en-US" sz="2400" dirty="0" smtClean="0">
                <a:latin typeface="Times New Roman" pitchFamily="18" charset="0"/>
                <a:cs typeface="Times New Roman" pitchFamily="18" charset="0"/>
              </a:rPr>
              <a:t>.</a:t>
            </a:r>
          </a:p>
          <a:p>
            <a:pPr algn="just">
              <a:lnSpc>
                <a:spcPct val="150000"/>
              </a:lnSpc>
            </a:pP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The majority of insecticides used today </a:t>
            </a:r>
            <a:r>
              <a:rPr lang="en-US" sz="2400" dirty="0" smtClean="0">
                <a:latin typeface="Times New Roman" pitchFamily="18" charset="0"/>
                <a:cs typeface="Times New Roman" pitchFamily="18" charset="0"/>
              </a:rPr>
              <a:t>are synthetic </a:t>
            </a:r>
            <a:r>
              <a:rPr lang="en-US" sz="2400" dirty="0">
                <a:latin typeface="Times New Roman" pitchFamily="18" charset="0"/>
                <a:cs typeface="Times New Roman" pitchFamily="18" charset="0"/>
              </a:rPr>
              <a:t>organic chemicals, and most of them are nerve poisons</a:t>
            </a:r>
            <a:r>
              <a:rPr lang="en-US" sz="2400" dirty="0" smtClean="0">
                <a:latin typeface="Times New Roman" pitchFamily="18" charset="0"/>
                <a:cs typeface="Times New Roman" pitchFamily="18" charset="0"/>
              </a:rPr>
              <a:t>.</a:t>
            </a:r>
          </a:p>
          <a:p>
            <a:pPr algn="just">
              <a:lnSpc>
                <a:spcPct val="150000"/>
              </a:lnSpc>
            </a:pPr>
            <a:r>
              <a:rPr lang="en-US" sz="2400" dirty="0">
                <a:latin typeface="Times New Roman" pitchFamily="18" charset="0"/>
                <a:cs typeface="Times New Roman" pitchFamily="18" charset="0"/>
              </a:rPr>
              <a:t>Exhibiting a wide range of kind and degree of toxic effects, many </a:t>
            </a:r>
            <a:r>
              <a:rPr lang="en-US" sz="2400" dirty="0" err="1">
                <a:latin typeface="Times New Roman" pitchFamily="18" charset="0"/>
                <a:cs typeface="Times New Roman" pitchFamily="18" charset="0"/>
              </a:rPr>
              <a:t>organohalide</a:t>
            </a:r>
            <a:r>
              <a:rPr lang="en-US" sz="2400" dirty="0">
                <a:latin typeface="Times New Roman" pitchFamily="18" charset="0"/>
                <a:cs typeface="Times New Roman" pitchFamily="18" charset="0"/>
              </a:rPr>
              <a:t> insecticides affect </a:t>
            </a:r>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central nervous system, causing tremor, irregular eye jerking, changes in personality, and loss </a:t>
            </a:r>
            <a:r>
              <a:rPr lang="en-US" sz="2400" dirty="0" smtClean="0">
                <a:latin typeface="Times New Roman" pitchFamily="18" charset="0"/>
                <a:cs typeface="Times New Roman" pitchFamily="18" charset="0"/>
              </a:rPr>
              <a:t>of  </a:t>
            </a:r>
            <a:r>
              <a:rPr lang="en-US" sz="2400" dirty="0">
                <a:latin typeface="Times New Roman" pitchFamily="18" charset="0"/>
                <a:cs typeface="Times New Roman" pitchFamily="18" charset="0"/>
              </a:rPr>
              <a:t>memory.  </a:t>
            </a:r>
            <a:endParaRPr lang="en-US" sz="2400" dirty="0" smtClean="0">
              <a:latin typeface="Times New Roman" pitchFamily="18" charset="0"/>
              <a:cs typeface="Times New Roman" pitchFamily="18" charset="0"/>
            </a:endParaRPr>
          </a:p>
          <a:p>
            <a:pPr algn="just">
              <a:lnSpc>
                <a:spcPct val="150000"/>
              </a:lnSpc>
            </a:pPr>
            <a:r>
              <a:rPr lang="en-US" sz="2400" dirty="0" smtClean="0">
                <a:latin typeface="Times New Roman" pitchFamily="18" charset="0"/>
                <a:cs typeface="Times New Roman" pitchFamily="18" charset="0"/>
              </a:rPr>
              <a:t>Such  </a:t>
            </a:r>
            <a:r>
              <a:rPr lang="en-US" sz="2400" dirty="0">
                <a:latin typeface="Times New Roman" pitchFamily="18" charset="0"/>
                <a:cs typeface="Times New Roman" pitchFamily="18" charset="0"/>
              </a:rPr>
              <a:t>symptoms  are  characteristic  of  acute  DDT  poisoning.  </a:t>
            </a:r>
            <a:endParaRPr lang="en-US" sz="24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1583828177"/>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457200"/>
          </a:xfrm>
        </p:spPr>
        <p:txBody>
          <a:bodyPr>
            <a:noAutofit/>
          </a:bodyPr>
          <a:lstStyle/>
          <a:p>
            <a:r>
              <a:rPr lang="en-US" sz="2800" b="1" dirty="0" err="1">
                <a:solidFill>
                  <a:srgbClr val="FF0000"/>
                </a:solidFill>
                <a:latin typeface="Segoe Print" pitchFamily="2" charset="0"/>
              </a:rPr>
              <a:t>Cont</a:t>
            </a:r>
            <a:r>
              <a:rPr lang="en-US" sz="2800" b="1" dirty="0">
                <a:solidFill>
                  <a:srgbClr val="FF0000"/>
                </a:solidFill>
                <a:latin typeface="Segoe Print" pitchFamily="2" charset="0"/>
              </a:rPr>
              <a:t>…</a:t>
            </a:r>
            <a:endParaRPr lang="en-US" sz="2800" dirty="0"/>
          </a:p>
        </p:txBody>
      </p:sp>
      <p:sp>
        <p:nvSpPr>
          <p:cNvPr id="4" name="Date Placeholder 3"/>
          <p:cNvSpPr>
            <a:spLocks noGrp="1"/>
          </p:cNvSpPr>
          <p:nvPr>
            <p:ph type="dt" sz="half" idx="10"/>
          </p:nvPr>
        </p:nvSpPr>
        <p:spPr/>
        <p:txBody>
          <a:bodyPr/>
          <a:lstStyle/>
          <a:p>
            <a:fld id="{6A375919-6957-4278-AB2D-6A3D32F32E02}" type="datetime1">
              <a:rPr lang="en-US" smtClean="0"/>
              <a:t>29-Jun-19</a:t>
            </a:fld>
            <a:endParaRPr lang="en-US"/>
          </a:p>
        </p:txBody>
      </p:sp>
      <p:sp>
        <p:nvSpPr>
          <p:cNvPr id="5" name="Footer Placeholder 4"/>
          <p:cNvSpPr>
            <a:spLocks noGrp="1"/>
          </p:cNvSpPr>
          <p:nvPr>
            <p:ph type="ftr" sz="quarter" idx="11"/>
          </p:nvPr>
        </p:nvSpPr>
        <p:spPr/>
        <p:txBody>
          <a:bodyPr/>
          <a:lstStyle/>
          <a:p>
            <a:r>
              <a:rPr lang="en-US" smtClean="0"/>
              <a:t>Envt Ch 4-6</a:t>
            </a:r>
            <a:endParaRPr lang="en-US"/>
          </a:p>
        </p:txBody>
      </p:sp>
      <p:sp>
        <p:nvSpPr>
          <p:cNvPr id="6" name="Slide Number Placeholder 5"/>
          <p:cNvSpPr>
            <a:spLocks noGrp="1"/>
          </p:cNvSpPr>
          <p:nvPr>
            <p:ph type="sldNum" sz="quarter" idx="12"/>
          </p:nvPr>
        </p:nvSpPr>
        <p:spPr/>
        <p:txBody>
          <a:bodyPr/>
          <a:lstStyle/>
          <a:p>
            <a:fld id="{09CA2E6E-5AFB-46F8-A351-B3A68AE108F1}" type="slidenum">
              <a:rPr lang="en-US" smtClean="0"/>
              <a:t>83</a:t>
            </a:fld>
            <a:endParaRPr lang="en-US"/>
          </a:p>
        </p:txBody>
      </p:sp>
      <p:sp>
        <p:nvSpPr>
          <p:cNvPr id="3" name="Content Placeholder 2"/>
          <p:cNvSpPr>
            <a:spLocks noGrp="1"/>
          </p:cNvSpPr>
          <p:nvPr>
            <p:ph sz="quarter" idx="1"/>
          </p:nvPr>
        </p:nvSpPr>
        <p:spPr>
          <a:xfrm>
            <a:off x="152400" y="533400"/>
            <a:ext cx="8839200" cy="6172200"/>
          </a:xfrm>
        </p:spPr>
        <p:txBody>
          <a:bodyPr>
            <a:normAutofit/>
          </a:bodyPr>
          <a:lstStyle/>
          <a:p>
            <a:pPr algn="just">
              <a:lnSpc>
                <a:spcPct val="150000"/>
              </a:lnSpc>
            </a:pPr>
            <a:r>
              <a:rPr lang="en-US" sz="2400" dirty="0">
                <a:latin typeface="Times New Roman" pitchFamily="18" charset="0"/>
                <a:cs typeface="Times New Roman" pitchFamily="18" charset="0"/>
              </a:rPr>
              <a:t>However,  the  acute toxicity of DDT (2,2-bis [p-</a:t>
            </a:r>
            <a:r>
              <a:rPr lang="en-US" sz="2400" dirty="0" err="1">
                <a:latin typeface="Times New Roman" pitchFamily="18" charset="0"/>
                <a:cs typeface="Times New Roman" pitchFamily="18" charset="0"/>
              </a:rPr>
              <a:t>chlorophenyl</a:t>
            </a:r>
            <a:r>
              <a:rPr lang="en-US" sz="2400" dirty="0">
                <a:latin typeface="Times New Roman" pitchFamily="18" charset="0"/>
                <a:cs typeface="Times New Roman" pitchFamily="18" charset="0"/>
              </a:rPr>
              <a:t>]-1,1,1-trichloroethane or </a:t>
            </a:r>
            <a:r>
              <a:rPr lang="en-US" sz="2400" dirty="0" err="1">
                <a:latin typeface="Times New Roman" pitchFamily="18" charset="0"/>
                <a:cs typeface="Times New Roman" pitchFamily="18" charset="0"/>
              </a:rPr>
              <a:t>dichloro-diphenyl</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trichloroethane</a:t>
            </a:r>
            <a:r>
              <a:rPr lang="en-US" sz="2400" dirty="0">
                <a:latin typeface="Times New Roman" pitchFamily="18" charset="0"/>
                <a:cs typeface="Times New Roman" pitchFamily="18" charset="0"/>
              </a:rPr>
              <a:t>) to humans is very low and, when used for the control of typhus and malaria</a:t>
            </a:r>
            <a:r>
              <a:rPr lang="en-US" sz="2400" dirty="0" smtClean="0">
                <a:latin typeface="Times New Roman" pitchFamily="18" charset="0"/>
                <a:cs typeface="Times New Roman" pitchFamily="18" charset="0"/>
              </a:rPr>
              <a:t>.</a:t>
            </a:r>
          </a:p>
          <a:p>
            <a:pPr algn="just">
              <a:lnSpc>
                <a:spcPct val="150000"/>
              </a:lnSpc>
            </a:pPr>
            <a:r>
              <a:rPr lang="en-US" sz="2400" dirty="0">
                <a:latin typeface="Times New Roman" pitchFamily="18" charset="0"/>
                <a:cs typeface="Times New Roman" pitchFamily="18" charset="0"/>
              </a:rPr>
              <a:t>The chlorinated </a:t>
            </a:r>
            <a:r>
              <a:rPr lang="en-US" sz="2400" dirty="0" err="1">
                <a:latin typeface="Times New Roman" pitchFamily="18" charset="0"/>
                <a:cs typeface="Times New Roman" pitchFamily="18" charset="0"/>
              </a:rPr>
              <a:t>cyclodiene</a:t>
            </a:r>
            <a:r>
              <a:rPr lang="en-US" sz="2400" dirty="0">
                <a:latin typeface="Times New Roman" pitchFamily="18" charset="0"/>
                <a:cs typeface="Times New Roman" pitchFamily="18" charset="0"/>
              </a:rPr>
              <a:t> insecticides—  </a:t>
            </a:r>
            <a:r>
              <a:rPr lang="en-US" sz="2400" dirty="0" err="1">
                <a:latin typeface="Times New Roman" pitchFamily="18" charset="0"/>
                <a:cs typeface="Times New Roman" pitchFamily="18" charset="0"/>
              </a:rPr>
              <a:t>aldrin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dieldrin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endrin</a:t>
            </a:r>
            <a:r>
              <a:rPr lang="en-US" sz="2400" dirty="0">
                <a:latin typeface="Times New Roman" pitchFamily="18" charset="0"/>
                <a:cs typeface="Times New Roman" pitchFamily="18" charset="0"/>
              </a:rPr>
              <a:t>,  chlordane,  heptachlor,  </a:t>
            </a:r>
            <a:r>
              <a:rPr lang="en-US" sz="2400" dirty="0" err="1">
                <a:latin typeface="Times New Roman" pitchFamily="18" charset="0"/>
                <a:cs typeface="Times New Roman" pitchFamily="18" charset="0"/>
              </a:rPr>
              <a:t>endosulfan</a:t>
            </a:r>
            <a:r>
              <a:rPr lang="en-US" sz="2400" dirty="0">
                <a:latin typeface="Times New Roman" pitchFamily="18" charset="0"/>
                <a:cs typeface="Times New Roman" pitchFamily="18" charset="0"/>
              </a:rPr>
              <a:t>,  and  </a:t>
            </a:r>
            <a:r>
              <a:rPr lang="en-US" sz="2400" dirty="0" err="1">
                <a:latin typeface="Times New Roman" pitchFamily="18" charset="0"/>
                <a:cs typeface="Times New Roman" pitchFamily="18" charset="0"/>
              </a:rPr>
              <a:t>isodrin</a:t>
            </a:r>
            <a:r>
              <a:rPr lang="en-US" sz="2400" dirty="0">
                <a:latin typeface="Times New Roman" pitchFamily="18" charset="0"/>
                <a:cs typeface="Times New Roman" pitchFamily="18" charset="0"/>
              </a:rPr>
              <a:t>—act  on  the  brain,  releasing  </a:t>
            </a:r>
            <a:r>
              <a:rPr lang="en-US" sz="2400" dirty="0" err="1">
                <a:latin typeface="Times New Roman" pitchFamily="18" charset="0"/>
                <a:cs typeface="Times New Roman" pitchFamily="18" charset="0"/>
              </a:rPr>
              <a:t>betaine</a:t>
            </a:r>
            <a:r>
              <a:rPr lang="en-US" sz="2400" dirty="0">
                <a:latin typeface="Times New Roman" pitchFamily="18" charset="0"/>
                <a:cs typeface="Times New Roman" pitchFamily="18" charset="0"/>
              </a:rPr>
              <a:t>  esters  causing  headaches,  dizziness,  nausea,  vomiting,  jerking  muscles,  and  convulsions.</a:t>
            </a:r>
          </a:p>
          <a:p>
            <a:pPr algn="just">
              <a:lnSpc>
                <a:spcPct val="150000"/>
              </a:lnSpc>
            </a:pPr>
            <a:endParaRPr lang="en-US" sz="2400" dirty="0">
              <a:latin typeface="Times New Roman" pitchFamily="18" charset="0"/>
              <a:cs typeface="Times New Roman" pitchFamily="18" charset="0"/>
            </a:endParaRPr>
          </a:p>
          <a:p>
            <a:pPr algn="just">
              <a:lnSpc>
                <a:spcPct val="150000"/>
              </a:lnSpc>
            </a:pP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138116437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457200"/>
          </a:xfrm>
        </p:spPr>
        <p:txBody>
          <a:bodyPr>
            <a:noAutofit/>
          </a:bodyPr>
          <a:lstStyle/>
          <a:p>
            <a:r>
              <a:rPr lang="en-US" sz="2800" b="1" dirty="0" err="1">
                <a:solidFill>
                  <a:srgbClr val="FF0000"/>
                </a:solidFill>
                <a:latin typeface="Segoe Print" pitchFamily="2" charset="0"/>
              </a:rPr>
              <a:t>Cont</a:t>
            </a:r>
            <a:r>
              <a:rPr lang="en-US" sz="2800" b="1" dirty="0">
                <a:solidFill>
                  <a:srgbClr val="FF0000"/>
                </a:solidFill>
                <a:latin typeface="Segoe Print" pitchFamily="2" charset="0"/>
              </a:rPr>
              <a:t>…</a:t>
            </a:r>
            <a:endParaRPr lang="en-US" sz="2800" dirty="0"/>
          </a:p>
        </p:txBody>
      </p:sp>
      <p:sp>
        <p:nvSpPr>
          <p:cNvPr id="4" name="Date Placeholder 3"/>
          <p:cNvSpPr>
            <a:spLocks noGrp="1"/>
          </p:cNvSpPr>
          <p:nvPr>
            <p:ph type="dt" sz="half" idx="10"/>
          </p:nvPr>
        </p:nvSpPr>
        <p:spPr/>
        <p:txBody>
          <a:bodyPr/>
          <a:lstStyle/>
          <a:p>
            <a:fld id="{6A375919-6957-4278-AB2D-6A3D32F32E02}" type="datetime1">
              <a:rPr lang="en-US" smtClean="0"/>
              <a:t>29-Jun-19</a:t>
            </a:fld>
            <a:endParaRPr lang="en-US"/>
          </a:p>
        </p:txBody>
      </p:sp>
      <p:sp>
        <p:nvSpPr>
          <p:cNvPr id="5" name="Footer Placeholder 4"/>
          <p:cNvSpPr>
            <a:spLocks noGrp="1"/>
          </p:cNvSpPr>
          <p:nvPr>
            <p:ph type="ftr" sz="quarter" idx="11"/>
          </p:nvPr>
        </p:nvSpPr>
        <p:spPr/>
        <p:txBody>
          <a:bodyPr/>
          <a:lstStyle/>
          <a:p>
            <a:r>
              <a:rPr lang="en-US" smtClean="0"/>
              <a:t>Envt Ch 4-6</a:t>
            </a:r>
            <a:endParaRPr lang="en-US"/>
          </a:p>
        </p:txBody>
      </p:sp>
      <p:sp>
        <p:nvSpPr>
          <p:cNvPr id="6" name="Slide Number Placeholder 5"/>
          <p:cNvSpPr>
            <a:spLocks noGrp="1"/>
          </p:cNvSpPr>
          <p:nvPr>
            <p:ph type="sldNum" sz="quarter" idx="12"/>
          </p:nvPr>
        </p:nvSpPr>
        <p:spPr/>
        <p:txBody>
          <a:bodyPr/>
          <a:lstStyle/>
          <a:p>
            <a:fld id="{09CA2E6E-5AFB-46F8-A351-B3A68AE108F1}" type="slidenum">
              <a:rPr lang="en-US" smtClean="0"/>
              <a:t>84</a:t>
            </a:fld>
            <a:endParaRPr lang="en-US"/>
          </a:p>
        </p:txBody>
      </p:sp>
      <p:sp>
        <p:nvSpPr>
          <p:cNvPr id="3" name="Content Placeholder 2"/>
          <p:cNvSpPr>
            <a:spLocks noGrp="1"/>
          </p:cNvSpPr>
          <p:nvPr>
            <p:ph sz="quarter" idx="1"/>
          </p:nvPr>
        </p:nvSpPr>
        <p:spPr>
          <a:xfrm>
            <a:off x="228600" y="533400"/>
            <a:ext cx="8763000" cy="6172200"/>
          </a:xfrm>
        </p:spPr>
        <p:txBody>
          <a:bodyPr>
            <a:normAutofit/>
          </a:bodyPr>
          <a:lstStyle/>
          <a:p>
            <a:pPr algn="just">
              <a:lnSpc>
                <a:spcPct val="150000"/>
              </a:lnSpc>
            </a:pPr>
            <a:r>
              <a:rPr lang="en-US" sz="2400" dirty="0" err="1" smtClean="0">
                <a:latin typeface="Times New Roman" pitchFamily="18" charset="0"/>
                <a:cs typeface="Times New Roman" pitchFamily="18" charset="0"/>
              </a:rPr>
              <a:t>Dieldrin</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chlordane  </a:t>
            </a:r>
            <a:r>
              <a:rPr lang="en-US" sz="2400" dirty="0">
                <a:latin typeface="Times New Roman" pitchFamily="18" charset="0"/>
                <a:cs typeface="Times New Roman" pitchFamily="18" charset="0"/>
              </a:rPr>
              <a:t>and  heptachlor  have  caused  liver  cancer  </a:t>
            </a:r>
            <a:r>
              <a:rPr lang="en-US" sz="2400" dirty="0" smtClean="0">
                <a:latin typeface="Times New Roman" pitchFamily="18" charset="0"/>
                <a:cs typeface="Times New Roman" pitchFamily="18" charset="0"/>
              </a:rPr>
              <a:t>in,  </a:t>
            </a:r>
            <a:r>
              <a:rPr lang="en-US" sz="2400" dirty="0">
                <a:latin typeface="Times New Roman" pitchFamily="18" charset="0"/>
                <a:cs typeface="Times New Roman" pitchFamily="18" charset="0"/>
              </a:rPr>
              <a:t>and </a:t>
            </a:r>
            <a:r>
              <a:rPr lang="en-US" sz="2400" dirty="0" smtClean="0">
                <a:latin typeface="Times New Roman" pitchFamily="18" charset="0"/>
                <a:cs typeface="Times New Roman" pitchFamily="18" charset="0"/>
              </a:rPr>
              <a:t>some  </a:t>
            </a:r>
            <a:r>
              <a:rPr lang="en-US" sz="2400" dirty="0">
                <a:latin typeface="Times New Roman" pitchFamily="18" charset="0"/>
                <a:cs typeface="Times New Roman" pitchFamily="18" charset="0"/>
              </a:rPr>
              <a:t>chlorinated  </a:t>
            </a:r>
            <a:r>
              <a:rPr lang="en-US" sz="2400" dirty="0" err="1">
                <a:latin typeface="Times New Roman" pitchFamily="18" charset="0"/>
                <a:cs typeface="Times New Roman" pitchFamily="18" charset="0"/>
              </a:rPr>
              <a:t>cyclodiene</a:t>
            </a:r>
            <a:r>
              <a:rPr lang="en-US" sz="2400" dirty="0">
                <a:latin typeface="Times New Roman" pitchFamily="18" charset="0"/>
                <a:cs typeface="Times New Roman" pitchFamily="18" charset="0"/>
              </a:rPr>
              <a:t>  insecticides  are </a:t>
            </a:r>
            <a:r>
              <a:rPr lang="en-US" sz="2400" dirty="0" err="1" smtClean="0">
                <a:latin typeface="Times New Roman" pitchFamily="18" charset="0"/>
                <a:cs typeface="Times New Roman" pitchFamily="18" charset="0"/>
              </a:rPr>
              <a:t>teratogenic</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or  </a:t>
            </a:r>
            <a:r>
              <a:rPr lang="en-US" sz="2400" dirty="0" err="1" smtClean="0">
                <a:latin typeface="Times New Roman" pitchFamily="18" charset="0"/>
                <a:cs typeface="Times New Roman" pitchFamily="18" charset="0"/>
              </a:rPr>
              <a:t>fetotoxic</a:t>
            </a:r>
            <a:r>
              <a:rPr lang="en-US" sz="2400" dirty="0" smtClean="0">
                <a:latin typeface="Times New Roman" pitchFamily="18" charset="0"/>
                <a:cs typeface="Times New Roman" pitchFamily="18" charset="0"/>
              </a:rPr>
              <a:t> and because of their effects </a:t>
            </a:r>
            <a:r>
              <a:rPr lang="en-US" sz="2400" dirty="0" err="1">
                <a:latin typeface="Times New Roman" pitchFamily="18" charset="0"/>
                <a:cs typeface="Times New Roman" pitchFamily="18" charset="0"/>
              </a:rPr>
              <a:t>aldrin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dieldrin</a:t>
            </a:r>
            <a:r>
              <a:rPr lang="en-US" sz="2400" dirty="0">
                <a:latin typeface="Times New Roman" pitchFamily="18" charset="0"/>
                <a:cs typeface="Times New Roman" pitchFamily="18" charset="0"/>
              </a:rPr>
              <a:t>, heptachlor, </a:t>
            </a:r>
            <a:r>
              <a:rPr lang="en-US" sz="2400" dirty="0" smtClean="0">
                <a:latin typeface="Times New Roman" pitchFamily="18" charset="0"/>
                <a:cs typeface="Times New Roman" pitchFamily="18" charset="0"/>
              </a:rPr>
              <a:t>and  </a:t>
            </a:r>
            <a:r>
              <a:rPr lang="en-US" sz="2400" dirty="0">
                <a:latin typeface="Times New Roman" pitchFamily="18" charset="0"/>
                <a:cs typeface="Times New Roman" pitchFamily="18" charset="0"/>
              </a:rPr>
              <a:t>more </a:t>
            </a:r>
            <a:r>
              <a:rPr lang="en-US" sz="2400" dirty="0" smtClean="0">
                <a:latin typeface="Times New Roman" pitchFamily="18" charset="0"/>
                <a:cs typeface="Times New Roman" pitchFamily="18" charset="0"/>
              </a:rPr>
              <a:t>recently chlordane they have been </a:t>
            </a:r>
            <a:r>
              <a:rPr lang="en-US" sz="2400" dirty="0">
                <a:latin typeface="Times New Roman" pitchFamily="18" charset="0"/>
                <a:cs typeface="Times New Roman" pitchFamily="18" charset="0"/>
              </a:rPr>
              <a:t>prohibited from use</a:t>
            </a:r>
            <a:r>
              <a:rPr lang="en-US" sz="2400" dirty="0" smtClean="0">
                <a:latin typeface="Times New Roman" pitchFamily="18" charset="0"/>
                <a:cs typeface="Times New Roman" pitchFamily="18" charset="0"/>
              </a:rPr>
              <a:t> . </a:t>
            </a:r>
          </a:p>
          <a:p>
            <a:pPr algn="just">
              <a:lnSpc>
                <a:spcPct val="150000"/>
              </a:lnSpc>
            </a:pPr>
            <a:r>
              <a:rPr lang="en-US" sz="2400" dirty="0" smtClean="0">
                <a:latin typeface="Times New Roman" pitchFamily="18" charset="0"/>
                <a:cs typeface="Times New Roman" pitchFamily="18" charset="0"/>
              </a:rPr>
              <a:t>Typically</a:t>
            </a:r>
            <a:r>
              <a:rPr lang="en-US" sz="2400" dirty="0">
                <a:latin typeface="Times New Roman" pitchFamily="18" charset="0"/>
                <a:cs typeface="Times New Roman" pitchFamily="18" charset="0"/>
              </a:rPr>
              <a:t>, DDT and other chlorinated hydrocarbons are persistent </a:t>
            </a:r>
            <a:r>
              <a:rPr lang="en-US" sz="2400" dirty="0" err="1">
                <a:latin typeface="Times New Roman" pitchFamily="18" charset="0"/>
                <a:cs typeface="Times New Roman" pitchFamily="18" charset="0"/>
              </a:rPr>
              <a:t>broadspectrum</a:t>
            </a:r>
            <a:r>
              <a:rPr lang="en-US" sz="2400" dirty="0">
                <a:latin typeface="Times New Roman" pitchFamily="18" charset="0"/>
                <a:cs typeface="Times New Roman" pitchFamily="18" charset="0"/>
              </a:rPr>
              <a:t> insecticides</a:t>
            </a:r>
            <a:r>
              <a:rPr lang="en-US" sz="2400" dirty="0" smtClean="0">
                <a:latin typeface="Times New Roman" pitchFamily="18" charset="0"/>
                <a:cs typeface="Times New Roman" pitchFamily="18" charset="0"/>
              </a:rPr>
              <a:t>.</a:t>
            </a:r>
          </a:p>
          <a:p>
            <a:pPr algn="just">
              <a:lnSpc>
                <a:spcPct val="150000"/>
              </a:lnSpc>
            </a:pP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Their residues </a:t>
            </a:r>
            <a:r>
              <a:rPr lang="en-US" sz="2400" dirty="0" smtClean="0">
                <a:latin typeface="Times New Roman" pitchFamily="18" charset="0"/>
                <a:cs typeface="Times New Roman" pitchFamily="18" charset="0"/>
              </a:rPr>
              <a:t>persist </a:t>
            </a:r>
            <a:r>
              <a:rPr lang="en-US" sz="2400" dirty="0">
                <a:latin typeface="Times New Roman" pitchFamily="18" charset="0"/>
                <a:cs typeface="Times New Roman" pitchFamily="18" charset="0"/>
              </a:rPr>
              <a:t>in the environment for </a:t>
            </a:r>
            <a:r>
              <a:rPr lang="en-US" sz="2400" dirty="0" smtClean="0">
                <a:latin typeface="Times New Roman" pitchFamily="18" charset="0"/>
                <a:cs typeface="Times New Roman" pitchFamily="18" charset="0"/>
              </a:rPr>
              <a:t>long periods.</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4998" y="5000625"/>
            <a:ext cx="3038475" cy="1628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5181600" y="5486400"/>
            <a:ext cx="838200" cy="461665"/>
          </a:xfrm>
          <a:prstGeom prst="rect">
            <a:avLst/>
          </a:prstGeom>
          <a:noFill/>
        </p:spPr>
        <p:txBody>
          <a:bodyPr wrap="square" rtlCol="0">
            <a:spAutoFit/>
          </a:bodyPr>
          <a:lstStyle/>
          <a:p>
            <a:r>
              <a:rPr lang="en-US" sz="2400" b="1" dirty="0" smtClean="0"/>
              <a:t>DDT</a:t>
            </a:r>
            <a:endParaRPr lang="en-US" b="1" dirty="0"/>
          </a:p>
        </p:txBody>
      </p:sp>
    </p:spTree>
    <p:extLst>
      <p:ext uri="{BB962C8B-B14F-4D97-AF65-F5344CB8AC3E}">
        <p14:creationId xmlns:p14="http://schemas.microsoft.com/office/powerpoint/2010/main" val="235976039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457200"/>
          </a:xfrm>
        </p:spPr>
        <p:txBody>
          <a:bodyPr>
            <a:noAutofit/>
          </a:bodyPr>
          <a:lstStyle/>
          <a:p>
            <a:r>
              <a:rPr lang="en-US" sz="2800" b="1" dirty="0" err="1">
                <a:solidFill>
                  <a:srgbClr val="FF0000"/>
                </a:solidFill>
                <a:latin typeface="Segoe Print" pitchFamily="2" charset="0"/>
              </a:rPr>
              <a:t>Cont</a:t>
            </a:r>
            <a:r>
              <a:rPr lang="en-US" sz="2800" b="1" dirty="0">
                <a:solidFill>
                  <a:srgbClr val="FF0000"/>
                </a:solidFill>
                <a:latin typeface="Segoe Print" pitchFamily="2" charset="0"/>
              </a:rPr>
              <a:t>…</a:t>
            </a:r>
            <a:endParaRPr lang="en-US" sz="2800" dirty="0"/>
          </a:p>
        </p:txBody>
      </p:sp>
      <p:sp>
        <p:nvSpPr>
          <p:cNvPr id="4" name="Date Placeholder 3"/>
          <p:cNvSpPr>
            <a:spLocks noGrp="1"/>
          </p:cNvSpPr>
          <p:nvPr>
            <p:ph type="dt" sz="half" idx="10"/>
          </p:nvPr>
        </p:nvSpPr>
        <p:spPr/>
        <p:txBody>
          <a:bodyPr/>
          <a:lstStyle/>
          <a:p>
            <a:fld id="{6A375919-6957-4278-AB2D-6A3D32F32E02}" type="datetime1">
              <a:rPr lang="en-US" smtClean="0"/>
              <a:t>29-Jun-19</a:t>
            </a:fld>
            <a:endParaRPr lang="en-US"/>
          </a:p>
        </p:txBody>
      </p:sp>
      <p:sp>
        <p:nvSpPr>
          <p:cNvPr id="5" name="Footer Placeholder 4"/>
          <p:cNvSpPr>
            <a:spLocks noGrp="1"/>
          </p:cNvSpPr>
          <p:nvPr>
            <p:ph type="ftr" sz="quarter" idx="11"/>
          </p:nvPr>
        </p:nvSpPr>
        <p:spPr/>
        <p:txBody>
          <a:bodyPr/>
          <a:lstStyle/>
          <a:p>
            <a:r>
              <a:rPr lang="en-US" smtClean="0"/>
              <a:t>Envt Ch 4-6</a:t>
            </a:r>
            <a:endParaRPr lang="en-US"/>
          </a:p>
        </p:txBody>
      </p:sp>
      <p:sp>
        <p:nvSpPr>
          <p:cNvPr id="6" name="Slide Number Placeholder 5"/>
          <p:cNvSpPr>
            <a:spLocks noGrp="1"/>
          </p:cNvSpPr>
          <p:nvPr>
            <p:ph type="sldNum" sz="quarter" idx="12"/>
          </p:nvPr>
        </p:nvSpPr>
        <p:spPr/>
        <p:txBody>
          <a:bodyPr/>
          <a:lstStyle/>
          <a:p>
            <a:fld id="{09CA2E6E-5AFB-46F8-A351-B3A68AE108F1}" type="slidenum">
              <a:rPr lang="en-US" smtClean="0"/>
              <a:t>85</a:t>
            </a:fld>
            <a:endParaRPr lang="en-US"/>
          </a:p>
        </p:txBody>
      </p:sp>
      <p:sp>
        <p:nvSpPr>
          <p:cNvPr id="3" name="Content Placeholder 2"/>
          <p:cNvSpPr>
            <a:spLocks noGrp="1"/>
          </p:cNvSpPr>
          <p:nvPr>
            <p:ph sz="quarter" idx="1"/>
          </p:nvPr>
        </p:nvSpPr>
        <p:spPr>
          <a:xfrm>
            <a:off x="152400" y="533400"/>
            <a:ext cx="8839200" cy="6172200"/>
          </a:xfrm>
        </p:spPr>
        <p:txBody>
          <a:bodyPr>
            <a:normAutofit/>
          </a:bodyPr>
          <a:lstStyle/>
          <a:p>
            <a:pPr algn="just">
              <a:lnSpc>
                <a:spcPct val="150000"/>
              </a:lnSpc>
            </a:pPr>
            <a:r>
              <a:rPr lang="en-US" sz="2400" b="1" dirty="0" err="1">
                <a:solidFill>
                  <a:srgbClr val="00B0F0"/>
                </a:solidFill>
                <a:latin typeface="Times New Roman" pitchFamily="18" charset="0"/>
                <a:cs typeface="Times New Roman" pitchFamily="18" charset="0"/>
              </a:rPr>
              <a:t>Organophosphorus</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insecticides </a:t>
            </a:r>
            <a:r>
              <a:rPr lang="en-US" sz="2400" dirty="0">
                <a:latin typeface="Times New Roman" pitchFamily="18" charset="0"/>
                <a:cs typeface="Times New Roman" pitchFamily="18" charset="0"/>
              </a:rPr>
              <a:t>are the most toxic among the insecticides; </a:t>
            </a:r>
            <a:r>
              <a:rPr lang="en-US" sz="2400" dirty="0" smtClean="0">
                <a:latin typeface="Times New Roman" pitchFamily="18" charset="0"/>
                <a:cs typeface="Times New Roman" pitchFamily="18" charset="0"/>
              </a:rPr>
              <a:t>they are </a:t>
            </a:r>
            <a:r>
              <a:rPr lang="en-US" sz="2400" dirty="0">
                <a:latin typeface="Times New Roman" pitchFamily="18" charset="0"/>
                <a:cs typeface="Times New Roman" pitchFamily="18" charset="0"/>
              </a:rPr>
              <a:t>dangerous not only to insects but also to mammals. </a:t>
            </a:r>
            <a:endParaRPr lang="en-US" sz="2400" dirty="0" smtClean="0">
              <a:latin typeface="Times New Roman" pitchFamily="18" charset="0"/>
              <a:cs typeface="Times New Roman" pitchFamily="18" charset="0"/>
            </a:endParaRPr>
          </a:p>
          <a:p>
            <a:pPr algn="just">
              <a:lnSpc>
                <a:spcPct val="150000"/>
              </a:lnSpc>
            </a:pPr>
            <a:r>
              <a:rPr lang="en-US" sz="2400" dirty="0" smtClean="0">
                <a:latin typeface="Times New Roman" pitchFamily="18" charset="0"/>
                <a:cs typeface="Times New Roman" pitchFamily="18" charset="0"/>
              </a:rPr>
              <a:t>Many </a:t>
            </a:r>
            <a:r>
              <a:rPr lang="en-US" sz="2400" dirty="0">
                <a:latin typeface="Times New Roman" pitchFamily="18" charset="0"/>
                <a:cs typeface="Times New Roman" pitchFamily="18" charset="0"/>
              </a:rPr>
              <a:t>of </a:t>
            </a:r>
            <a:r>
              <a:rPr lang="en-US" sz="2400" dirty="0" smtClean="0">
                <a:latin typeface="Times New Roman" pitchFamily="18" charset="0"/>
                <a:cs typeface="Times New Roman" pitchFamily="18" charset="0"/>
              </a:rPr>
              <a:t>these compounds</a:t>
            </a:r>
            <a:r>
              <a:rPr lang="en-US" sz="2400" dirty="0">
                <a:latin typeface="Times New Roman" pitchFamily="18" charset="0"/>
                <a:cs typeface="Times New Roman" pitchFamily="18" charset="0"/>
              </a:rPr>
              <a:t>, such as parathion, </a:t>
            </a:r>
            <a:r>
              <a:rPr lang="en-US" sz="2400" dirty="0" err="1">
                <a:latin typeface="Times New Roman" pitchFamily="18" charset="0"/>
                <a:cs typeface="Times New Roman" pitchFamily="18" charset="0"/>
              </a:rPr>
              <a:t>paraoxon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timet</a:t>
            </a:r>
            <a:r>
              <a:rPr lang="en-US" sz="2400" dirty="0">
                <a:latin typeface="Times New Roman" pitchFamily="18" charset="0"/>
                <a:cs typeface="Times New Roman" pitchFamily="18" charset="0"/>
              </a:rPr>
              <a:t>, and </a:t>
            </a:r>
            <a:r>
              <a:rPr lang="en-US" sz="2400" dirty="0" err="1" smtClean="0">
                <a:latin typeface="Times New Roman" pitchFamily="18" charset="0"/>
                <a:cs typeface="Times New Roman" pitchFamily="18" charset="0"/>
              </a:rPr>
              <a:t>tetram</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are in the ‘‘</a:t>
            </a:r>
            <a:r>
              <a:rPr lang="en-US" sz="2400" dirty="0" smtClean="0">
                <a:latin typeface="Times New Roman" pitchFamily="18" charset="0"/>
                <a:cs typeface="Times New Roman" pitchFamily="18" charset="0"/>
              </a:rPr>
              <a:t>super toxic</a:t>
            </a:r>
            <a:r>
              <a:rPr lang="en-US" sz="2400" dirty="0">
                <a:latin typeface="Times New Roman" pitchFamily="18" charset="0"/>
                <a:cs typeface="Times New Roman" pitchFamily="18" charset="0"/>
              </a:rPr>
              <a:t>’’ category of human </a:t>
            </a:r>
            <a:r>
              <a:rPr lang="en-US" sz="2400" dirty="0" smtClean="0">
                <a:latin typeface="Times New Roman" pitchFamily="18" charset="0"/>
                <a:cs typeface="Times New Roman" pitchFamily="18" charset="0"/>
              </a:rPr>
              <a:t>poisons.</a:t>
            </a:r>
          </a:p>
          <a:p>
            <a:pPr algn="just">
              <a:lnSpc>
                <a:spcPct val="150000"/>
              </a:lnSpc>
            </a:pPr>
            <a:r>
              <a:rPr lang="en-US" sz="2400" dirty="0" smtClean="0">
                <a:latin typeface="Times New Roman" pitchFamily="18" charset="0"/>
                <a:cs typeface="Times New Roman" pitchFamily="18" charset="0"/>
              </a:rPr>
              <a:t>Human </a:t>
            </a:r>
            <a:r>
              <a:rPr lang="en-US" sz="2400" dirty="0">
                <a:latin typeface="Times New Roman" pitchFamily="18" charset="0"/>
                <a:cs typeface="Times New Roman" pitchFamily="18" charset="0"/>
              </a:rPr>
              <a:t>fatal doses for these toxicants </a:t>
            </a:r>
            <a:r>
              <a:rPr lang="en-US" sz="2400" dirty="0" smtClean="0">
                <a:latin typeface="Times New Roman" pitchFamily="18" charset="0"/>
                <a:cs typeface="Times New Roman" pitchFamily="18" charset="0"/>
              </a:rPr>
              <a:t>are &lt;5 </a:t>
            </a:r>
            <a:r>
              <a:rPr lang="en-US" sz="2400" dirty="0">
                <a:latin typeface="Times New Roman" pitchFamily="18" charset="0"/>
                <a:cs typeface="Times New Roman" pitchFamily="18" charset="0"/>
              </a:rPr>
              <a:t>mg/kg, along with arsenic (As), cyanide (</a:t>
            </a:r>
            <a:r>
              <a:rPr lang="en-US" sz="2400" dirty="0" smtClean="0">
                <a:latin typeface="Times New Roman" pitchFamily="18" charset="0"/>
                <a:cs typeface="Times New Roman" pitchFamily="18" charset="0"/>
              </a:rPr>
              <a:t>CN</a:t>
            </a:r>
            <a:r>
              <a:rPr lang="en-US" sz="2400" baseline="30000"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and some others. </a:t>
            </a:r>
            <a:endParaRPr lang="en-US" sz="2400" dirty="0" smtClean="0">
              <a:latin typeface="Times New Roman" pitchFamily="18" charset="0"/>
              <a:cs typeface="Times New Roman" pitchFamily="18" charset="0"/>
            </a:endParaRPr>
          </a:p>
          <a:p>
            <a:pPr algn="just">
              <a:lnSpc>
                <a:spcPct val="150000"/>
              </a:lnSpc>
            </a:pPr>
            <a:r>
              <a:rPr lang="en-US" sz="2400" dirty="0" smtClean="0">
                <a:latin typeface="Times New Roman" pitchFamily="18" charset="0"/>
                <a:cs typeface="Times New Roman" pitchFamily="18" charset="0"/>
              </a:rPr>
              <a:t>As little as </a:t>
            </a:r>
            <a:r>
              <a:rPr lang="en-US" sz="2400" dirty="0">
                <a:latin typeface="Times New Roman" pitchFamily="18" charset="0"/>
                <a:cs typeface="Times New Roman" pitchFamily="18" charset="0"/>
              </a:rPr>
              <a:t>2 mg of parathion has been known to kill children</a:t>
            </a:r>
            <a:r>
              <a:rPr lang="en-US" sz="2400" dirty="0" smtClean="0">
                <a:latin typeface="Times New Roman" pitchFamily="18" charset="0"/>
                <a:cs typeface="Times New Roman" pitchFamily="18" charset="0"/>
              </a:rPr>
              <a:t>.</a:t>
            </a:r>
          </a:p>
          <a:p>
            <a:pPr algn="just">
              <a:lnSpc>
                <a:spcPct val="150000"/>
              </a:lnSpc>
            </a:pPr>
            <a:r>
              <a:rPr lang="en-US" sz="2400" dirty="0">
                <a:latin typeface="Times New Roman" pitchFamily="18" charset="0"/>
                <a:cs typeface="Times New Roman" pitchFamily="18" charset="0"/>
              </a:rPr>
              <a:t>Other </a:t>
            </a:r>
            <a:r>
              <a:rPr lang="en-US" sz="2400" dirty="0" err="1">
                <a:latin typeface="Times New Roman" pitchFamily="18" charset="0"/>
                <a:cs typeface="Times New Roman" pitchFamily="18" charset="0"/>
              </a:rPr>
              <a:t>organophosphorus</a:t>
            </a:r>
            <a:r>
              <a:rPr lang="en-US" sz="2400" dirty="0">
                <a:latin typeface="Times New Roman" pitchFamily="18" charset="0"/>
                <a:cs typeface="Times New Roman" pitchFamily="18" charset="0"/>
              </a:rPr>
              <a:t> insecticides are parathion, </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malathion</a:t>
            </a:r>
            <a:r>
              <a:rPr lang="en-US" sz="2400" dirty="0">
                <a:latin typeface="Times New Roman" pitchFamily="18" charset="0"/>
                <a:cs typeface="Times New Roman" pitchFamily="18" charset="0"/>
              </a:rPr>
              <a:t>, and tetraethyl pyrophosphate (TEPP</a:t>
            </a:r>
            <a:r>
              <a:rPr lang="en-US" sz="2400" dirty="0" smtClean="0">
                <a:latin typeface="Times New Roman" pitchFamily="18" charset="0"/>
                <a:cs typeface="Times New Roman" pitchFamily="18" charset="0"/>
              </a:rPr>
              <a:t>). </a:t>
            </a:r>
          </a:p>
          <a:p>
            <a:pPr algn="just">
              <a:lnSpc>
                <a:spcPct val="150000"/>
              </a:lnSpc>
            </a:pP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546983736"/>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457200"/>
          </a:xfrm>
        </p:spPr>
        <p:txBody>
          <a:bodyPr>
            <a:noAutofit/>
          </a:bodyPr>
          <a:lstStyle/>
          <a:p>
            <a:r>
              <a:rPr lang="en-US" sz="2800" b="1" dirty="0" err="1">
                <a:solidFill>
                  <a:srgbClr val="FF0000"/>
                </a:solidFill>
                <a:latin typeface="Segoe Print" pitchFamily="2" charset="0"/>
              </a:rPr>
              <a:t>Cont</a:t>
            </a:r>
            <a:r>
              <a:rPr lang="en-US" sz="2800" b="1" dirty="0">
                <a:solidFill>
                  <a:srgbClr val="FF0000"/>
                </a:solidFill>
                <a:latin typeface="Segoe Print" pitchFamily="2" charset="0"/>
              </a:rPr>
              <a:t>…</a:t>
            </a:r>
            <a:endParaRPr lang="en-US" sz="2800" dirty="0"/>
          </a:p>
        </p:txBody>
      </p:sp>
      <p:sp>
        <p:nvSpPr>
          <p:cNvPr id="4" name="Date Placeholder 3"/>
          <p:cNvSpPr>
            <a:spLocks noGrp="1"/>
          </p:cNvSpPr>
          <p:nvPr>
            <p:ph type="dt" sz="half" idx="10"/>
          </p:nvPr>
        </p:nvSpPr>
        <p:spPr/>
        <p:txBody>
          <a:bodyPr/>
          <a:lstStyle/>
          <a:p>
            <a:fld id="{6A375919-6957-4278-AB2D-6A3D32F32E02}" type="datetime1">
              <a:rPr lang="en-US" smtClean="0"/>
              <a:t>29-Jun-19</a:t>
            </a:fld>
            <a:endParaRPr lang="en-US"/>
          </a:p>
        </p:txBody>
      </p:sp>
      <p:sp>
        <p:nvSpPr>
          <p:cNvPr id="5" name="Footer Placeholder 4"/>
          <p:cNvSpPr>
            <a:spLocks noGrp="1"/>
          </p:cNvSpPr>
          <p:nvPr>
            <p:ph type="ftr" sz="quarter" idx="11"/>
          </p:nvPr>
        </p:nvSpPr>
        <p:spPr/>
        <p:txBody>
          <a:bodyPr/>
          <a:lstStyle/>
          <a:p>
            <a:r>
              <a:rPr lang="en-US" smtClean="0"/>
              <a:t>Envt Ch 4-6</a:t>
            </a:r>
            <a:endParaRPr lang="en-US"/>
          </a:p>
        </p:txBody>
      </p:sp>
      <p:sp>
        <p:nvSpPr>
          <p:cNvPr id="6" name="Slide Number Placeholder 5"/>
          <p:cNvSpPr>
            <a:spLocks noGrp="1"/>
          </p:cNvSpPr>
          <p:nvPr>
            <p:ph type="sldNum" sz="quarter" idx="12"/>
          </p:nvPr>
        </p:nvSpPr>
        <p:spPr/>
        <p:txBody>
          <a:bodyPr/>
          <a:lstStyle/>
          <a:p>
            <a:fld id="{09CA2E6E-5AFB-46F8-A351-B3A68AE108F1}" type="slidenum">
              <a:rPr lang="en-US" smtClean="0"/>
              <a:t>86</a:t>
            </a:fld>
            <a:endParaRPr lang="en-US"/>
          </a:p>
        </p:txBody>
      </p:sp>
      <p:sp>
        <p:nvSpPr>
          <p:cNvPr id="3" name="Content Placeholder 2"/>
          <p:cNvSpPr>
            <a:spLocks noGrp="1"/>
          </p:cNvSpPr>
          <p:nvPr>
            <p:ph sz="quarter" idx="1"/>
          </p:nvPr>
        </p:nvSpPr>
        <p:spPr>
          <a:xfrm>
            <a:off x="152400" y="457200"/>
            <a:ext cx="8839200" cy="6248400"/>
          </a:xfrm>
        </p:spPr>
        <p:txBody>
          <a:bodyPr>
            <a:normAutofit/>
          </a:bodyPr>
          <a:lstStyle/>
          <a:p>
            <a:pPr algn="just">
              <a:lnSpc>
                <a:spcPct val="150000"/>
              </a:lnSpc>
            </a:pPr>
            <a:endParaRPr lang="en-US" sz="2400" dirty="0">
              <a:latin typeface="Times New Roman" pitchFamily="18" charset="0"/>
              <a:cs typeface="Times New Roman" pitchFamily="18" charset="0"/>
            </a:endParaRPr>
          </a:p>
          <a:p>
            <a:pPr algn="just">
              <a:lnSpc>
                <a:spcPct val="150000"/>
              </a:lnSpc>
            </a:pPr>
            <a:endParaRPr lang="en-US" sz="2400" dirty="0" smtClean="0">
              <a:latin typeface="Times New Roman" pitchFamily="18" charset="0"/>
              <a:cs typeface="Times New Roman" pitchFamily="18" charset="0"/>
            </a:endParaRPr>
          </a:p>
          <a:p>
            <a:pPr algn="just">
              <a:lnSpc>
                <a:spcPct val="150000"/>
              </a:lnSpc>
            </a:pPr>
            <a:endParaRPr lang="en-US" sz="2400" dirty="0" smtClean="0">
              <a:latin typeface="Times New Roman" pitchFamily="18" charset="0"/>
              <a:cs typeface="Times New Roman" pitchFamily="18" charset="0"/>
            </a:endParaRPr>
          </a:p>
          <a:p>
            <a:pPr algn="just">
              <a:lnSpc>
                <a:spcPct val="150000"/>
              </a:lnSpc>
            </a:pPr>
            <a:endParaRPr lang="en-US" sz="2400" dirty="0">
              <a:latin typeface="Times New Roman" pitchFamily="18" charset="0"/>
              <a:cs typeface="Times New Roman" pitchFamily="18" charset="0"/>
            </a:endParaRPr>
          </a:p>
          <a:p>
            <a:pPr algn="just">
              <a:lnSpc>
                <a:spcPct val="150000"/>
              </a:lnSpc>
            </a:pPr>
            <a:r>
              <a:rPr lang="en-US" sz="2400" dirty="0" smtClean="0">
                <a:latin typeface="Times New Roman" pitchFamily="18" charset="0"/>
                <a:cs typeface="Times New Roman" pitchFamily="18" charset="0"/>
              </a:rPr>
              <a:t>Organophosphate </a:t>
            </a:r>
            <a:r>
              <a:rPr lang="en-US" sz="2400" dirty="0">
                <a:latin typeface="Times New Roman" pitchFamily="18" charset="0"/>
                <a:cs typeface="Times New Roman" pitchFamily="18" charset="0"/>
              </a:rPr>
              <a:t>insecticides  Symptoms of poisoning in humans include nausea, vomiting, diarrhea, cramps, sweating, salivation, blurred vision, fatal due to respiratory failure  and muscular tremors. </a:t>
            </a:r>
          </a:p>
          <a:p>
            <a:pPr algn="just">
              <a:lnSpc>
                <a:spcPct val="150000"/>
              </a:lnSpc>
            </a:pPr>
            <a:r>
              <a:rPr lang="en-US" sz="2400" dirty="0">
                <a:latin typeface="Times New Roman" pitchFamily="18" charset="0"/>
                <a:cs typeface="Times New Roman" pitchFamily="18" charset="0"/>
              </a:rPr>
              <a:t>Even though organophosphates are usually more toxic to humans and mammals than chlorinated hydrocarbons, they are more easily biodegraded than the </a:t>
            </a:r>
            <a:r>
              <a:rPr lang="en-US" sz="2400" dirty="0" err="1">
                <a:latin typeface="Times New Roman" pitchFamily="18" charset="0"/>
                <a:cs typeface="Times New Roman" pitchFamily="18" charset="0"/>
              </a:rPr>
              <a:t>organochlorines</a:t>
            </a:r>
            <a:r>
              <a:rPr lang="en-US" sz="2400" dirty="0">
                <a:latin typeface="Times New Roman" pitchFamily="18" charset="0"/>
                <a:cs typeface="Times New Roman" pitchFamily="18" charset="0"/>
              </a:rPr>
              <a:t>.</a:t>
            </a:r>
          </a:p>
          <a:p>
            <a:pPr algn="just">
              <a:lnSpc>
                <a:spcPct val="150000"/>
              </a:lnSpc>
            </a:pPr>
            <a:endParaRPr lang="en-US" sz="2400" dirty="0">
              <a:latin typeface="Times New Roman" pitchFamily="18" charset="0"/>
              <a:cs typeface="Times New Roman" pitchFamily="18" charset="0"/>
            </a:endParaRPr>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685800"/>
            <a:ext cx="3857625" cy="16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14491320"/>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457200"/>
          </a:xfrm>
        </p:spPr>
        <p:txBody>
          <a:bodyPr>
            <a:noAutofit/>
          </a:bodyPr>
          <a:lstStyle/>
          <a:p>
            <a:r>
              <a:rPr lang="en-US" sz="2800" b="1" dirty="0" err="1">
                <a:solidFill>
                  <a:srgbClr val="FF0000"/>
                </a:solidFill>
                <a:latin typeface="Segoe Print" pitchFamily="2" charset="0"/>
              </a:rPr>
              <a:t>Cont</a:t>
            </a:r>
            <a:r>
              <a:rPr lang="en-US" sz="2800" b="1" dirty="0">
                <a:solidFill>
                  <a:srgbClr val="FF0000"/>
                </a:solidFill>
                <a:latin typeface="Segoe Print" pitchFamily="2" charset="0"/>
              </a:rPr>
              <a:t>…</a:t>
            </a:r>
            <a:endParaRPr lang="en-US" sz="2800" dirty="0"/>
          </a:p>
        </p:txBody>
      </p:sp>
      <p:sp>
        <p:nvSpPr>
          <p:cNvPr id="4" name="Date Placeholder 3"/>
          <p:cNvSpPr>
            <a:spLocks noGrp="1"/>
          </p:cNvSpPr>
          <p:nvPr>
            <p:ph type="dt" sz="half" idx="10"/>
          </p:nvPr>
        </p:nvSpPr>
        <p:spPr/>
        <p:txBody>
          <a:bodyPr/>
          <a:lstStyle/>
          <a:p>
            <a:fld id="{6A375919-6957-4278-AB2D-6A3D32F32E02}" type="datetime1">
              <a:rPr lang="en-US" smtClean="0"/>
              <a:t>29-Jun-19</a:t>
            </a:fld>
            <a:endParaRPr lang="en-US"/>
          </a:p>
        </p:txBody>
      </p:sp>
      <p:sp>
        <p:nvSpPr>
          <p:cNvPr id="5" name="Footer Placeholder 4"/>
          <p:cNvSpPr>
            <a:spLocks noGrp="1"/>
          </p:cNvSpPr>
          <p:nvPr>
            <p:ph type="ftr" sz="quarter" idx="11"/>
          </p:nvPr>
        </p:nvSpPr>
        <p:spPr/>
        <p:txBody>
          <a:bodyPr/>
          <a:lstStyle/>
          <a:p>
            <a:r>
              <a:rPr lang="en-US" smtClean="0"/>
              <a:t>Envt Ch 4-6</a:t>
            </a:r>
            <a:endParaRPr lang="en-US"/>
          </a:p>
        </p:txBody>
      </p:sp>
      <p:sp>
        <p:nvSpPr>
          <p:cNvPr id="6" name="Slide Number Placeholder 5"/>
          <p:cNvSpPr>
            <a:spLocks noGrp="1"/>
          </p:cNvSpPr>
          <p:nvPr>
            <p:ph type="sldNum" sz="quarter" idx="12"/>
          </p:nvPr>
        </p:nvSpPr>
        <p:spPr/>
        <p:txBody>
          <a:bodyPr/>
          <a:lstStyle/>
          <a:p>
            <a:fld id="{09CA2E6E-5AFB-46F8-A351-B3A68AE108F1}" type="slidenum">
              <a:rPr lang="en-US" smtClean="0"/>
              <a:t>87</a:t>
            </a:fld>
            <a:endParaRPr lang="en-US"/>
          </a:p>
        </p:txBody>
      </p:sp>
      <p:sp>
        <p:nvSpPr>
          <p:cNvPr id="3" name="Content Placeholder 2"/>
          <p:cNvSpPr>
            <a:spLocks noGrp="1"/>
          </p:cNvSpPr>
          <p:nvPr>
            <p:ph sz="quarter" idx="1"/>
          </p:nvPr>
        </p:nvSpPr>
        <p:spPr>
          <a:xfrm>
            <a:off x="152400" y="533400"/>
            <a:ext cx="8839200" cy="6172200"/>
          </a:xfrm>
        </p:spPr>
        <p:txBody>
          <a:bodyPr>
            <a:normAutofit/>
          </a:bodyPr>
          <a:lstStyle/>
          <a:p>
            <a:pPr algn="just">
              <a:lnSpc>
                <a:spcPct val="150000"/>
              </a:lnSpc>
            </a:pPr>
            <a:r>
              <a:rPr lang="en-US" sz="2400" b="1" dirty="0" err="1" smtClean="0">
                <a:solidFill>
                  <a:srgbClr val="00B0F0"/>
                </a:solidFill>
                <a:latin typeface="Times New Roman" pitchFamily="18" charset="0"/>
                <a:cs typeface="Times New Roman" pitchFamily="18" charset="0"/>
              </a:rPr>
              <a:t>Carbamates</a:t>
            </a:r>
            <a:r>
              <a:rPr lang="en-US" sz="2400" b="1" dirty="0" smtClean="0">
                <a:solidFill>
                  <a:srgbClr val="00B0F0"/>
                </a:solidFill>
                <a:latin typeface="Times New Roman" pitchFamily="18" charset="0"/>
                <a:cs typeface="Times New Roman" pitchFamily="18" charset="0"/>
              </a:rPr>
              <a:t>: </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are derivatives </a:t>
            </a:r>
            <a:r>
              <a:rPr lang="en-US" sz="2400" dirty="0" smtClean="0">
                <a:latin typeface="Times New Roman" pitchFamily="18" charset="0"/>
                <a:cs typeface="Times New Roman" pitchFamily="18" charset="0"/>
              </a:rPr>
              <a:t>of </a:t>
            </a:r>
            <a:r>
              <a:rPr lang="en-US" sz="2400" dirty="0" err="1" smtClean="0">
                <a:latin typeface="Times New Roman" pitchFamily="18" charset="0"/>
                <a:cs typeface="Times New Roman" pitchFamily="18" charset="0"/>
              </a:rPr>
              <a:t>carbamic</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acid (HO–CO–NH</a:t>
            </a:r>
            <a:r>
              <a:rPr lang="en-US" sz="2400" baseline="-25000" dirty="0">
                <a:latin typeface="Times New Roman" pitchFamily="18" charset="0"/>
                <a:cs typeface="Times New Roman" pitchFamily="18" charset="0"/>
              </a:rPr>
              <a:t>2</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Carbamates</a:t>
            </a:r>
            <a:r>
              <a:rPr lang="en-US" sz="2400" dirty="0">
                <a:latin typeface="Times New Roman" pitchFamily="18" charset="0"/>
                <a:cs typeface="Times New Roman" pitchFamily="18" charset="0"/>
              </a:rPr>
              <a:t> are widely used for worm </a:t>
            </a:r>
            <a:r>
              <a:rPr lang="en-US" sz="2400" dirty="0" smtClean="0">
                <a:latin typeface="Times New Roman" pitchFamily="18" charset="0"/>
                <a:cs typeface="Times New Roman" pitchFamily="18" charset="0"/>
              </a:rPr>
              <a:t>control on vegetables.</a:t>
            </a:r>
          </a:p>
          <a:p>
            <a:pPr algn="just">
              <a:lnSpc>
                <a:spcPct val="150000"/>
              </a:lnSpc>
            </a:pPr>
            <a:r>
              <a:rPr lang="en-US" sz="2400" dirty="0" err="1" smtClean="0">
                <a:latin typeface="Times New Roman" pitchFamily="18" charset="0"/>
                <a:cs typeface="Times New Roman" pitchFamily="18" charset="0"/>
              </a:rPr>
              <a:t>Carbamates</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include </a:t>
            </a:r>
            <a:r>
              <a:rPr lang="en-US" sz="2400" dirty="0" err="1">
                <a:latin typeface="Times New Roman" pitchFamily="18" charset="0"/>
                <a:cs typeface="Times New Roman" pitchFamily="18" charset="0"/>
              </a:rPr>
              <a:t>aldicarb</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2-methyl-2 [</a:t>
            </a:r>
            <a:r>
              <a:rPr lang="en-US" sz="2400" dirty="0" err="1" smtClean="0">
                <a:latin typeface="Times New Roman" pitchFamily="18" charset="0"/>
                <a:cs typeface="Times New Roman" pitchFamily="18" charset="0"/>
              </a:rPr>
              <a:t>methylthio</a:t>
            </a:r>
            <a:r>
              <a:rPr lang="en-US" sz="2400" dirty="0" smtClean="0">
                <a:latin typeface="Times New Roman" pitchFamily="18" charset="0"/>
                <a:cs typeface="Times New Roman" pitchFamily="18" charset="0"/>
              </a:rPr>
              <a:t>]</a:t>
            </a:r>
            <a:r>
              <a:rPr lang="en-US" sz="2400" dirty="0" err="1" smtClean="0">
                <a:latin typeface="Times New Roman" pitchFamily="18" charset="0"/>
                <a:cs typeface="Times New Roman" pitchFamily="18" charset="0"/>
              </a:rPr>
              <a:t>propionaldehyde</a:t>
            </a:r>
            <a:r>
              <a:rPr lang="en-US" sz="2400" dirty="0" smtClean="0">
                <a:latin typeface="Times New Roman" pitchFamily="18" charset="0"/>
                <a:cs typeface="Times New Roman" pitchFamily="18" charset="0"/>
              </a:rPr>
              <a:t>-O-</a:t>
            </a:r>
            <a:r>
              <a:rPr lang="en-US" sz="2400" dirty="0">
                <a:latin typeface="Times New Roman" pitchFamily="18" charset="0"/>
                <a:cs typeface="Times New Roman" pitchFamily="18" charset="0"/>
              </a:rPr>
              <a:t>[</a:t>
            </a:r>
            <a:r>
              <a:rPr lang="en-US" sz="2400" dirty="0" err="1">
                <a:latin typeface="Times New Roman" pitchFamily="18" charset="0"/>
                <a:cs typeface="Times New Roman" pitchFamily="18" charset="0"/>
              </a:rPr>
              <a:t>methylcarbamoyl</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oxime</a:t>
            </a:r>
            <a:r>
              <a:rPr lang="en-US" sz="2400" dirty="0" smtClean="0">
                <a:latin typeface="Times New Roman" pitchFamily="18" charset="0"/>
                <a:cs typeface="Times New Roman" pitchFamily="18" charset="0"/>
              </a:rPr>
              <a:t>).</a:t>
            </a:r>
          </a:p>
          <a:p>
            <a:pPr algn="just">
              <a:lnSpc>
                <a:spcPct val="150000"/>
              </a:lnSpc>
            </a:pPr>
            <a:r>
              <a:rPr lang="en-US" sz="2400" dirty="0">
                <a:latin typeface="Times New Roman" pitchFamily="18" charset="0"/>
                <a:cs typeface="Times New Roman" pitchFamily="18" charset="0"/>
              </a:rPr>
              <a:t>The contaminated melons had </a:t>
            </a:r>
            <a:r>
              <a:rPr lang="en-US" sz="2400" dirty="0" smtClean="0">
                <a:latin typeface="Times New Roman" pitchFamily="18" charset="0"/>
                <a:cs typeface="Times New Roman" pitchFamily="18" charset="0"/>
              </a:rPr>
              <a:t>concentrations up </a:t>
            </a:r>
            <a:r>
              <a:rPr lang="en-US" sz="2400" dirty="0">
                <a:latin typeface="Times New Roman" pitchFamily="18" charset="0"/>
                <a:cs typeface="Times New Roman" pitchFamily="18" charset="0"/>
              </a:rPr>
              <a:t>to 3 </a:t>
            </a:r>
            <a:r>
              <a:rPr lang="en-US" sz="2400" dirty="0" smtClean="0">
                <a:latin typeface="Times New Roman" pitchFamily="18" charset="0"/>
                <a:cs typeface="Times New Roman" pitchFamily="18" charset="0"/>
              </a:rPr>
              <a:t>ppm.</a:t>
            </a:r>
          </a:p>
          <a:p>
            <a:pPr algn="just">
              <a:lnSpc>
                <a:spcPct val="150000"/>
              </a:lnSpc>
            </a:pPr>
            <a:r>
              <a:rPr lang="en-US" sz="2400" dirty="0" smtClean="0">
                <a:latin typeface="Times New Roman" pitchFamily="18" charset="0"/>
                <a:cs typeface="Times New Roman" pitchFamily="18" charset="0"/>
              </a:rPr>
              <a:t>Symptoms </a:t>
            </a:r>
            <a:r>
              <a:rPr lang="en-US" sz="2400" dirty="0">
                <a:latin typeface="Times New Roman" pitchFamily="18" charset="0"/>
                <a:cs typeface="Times New Roman" pitchFamily="18" charset="0"/>
              </a:rPr>
              <a:t>resembled those of influenza, i.e., blurred </a:t>
            </a:r>
            <a:r>
              <a:rPr lang="en-US" sz="2400" dirty="0" smtClean="0">
                <a:latin typeface="Times New Roman" pitchFamily="18" charset="0"/>
                <a:cs typeface="Times New Roman" pitchFamily="18" charset="0"/>
              </a:rPr>
              <a:t>vision, perspiration</a:t>
            </a:r>
            <a:r>
              <a:rPr lang="en-US" sz="2400" dirty="0">
                <a:latin typeface="Times New Roman" pitchFamily="18" charset="0"/>
                <a:cs typeface="Times New Roman" pitchFamily="18" charset="0"/>
              </a:rPr>
              <a:t>, nausea, dizziness, and shaking. </a:t>
            </a:r>
            <a:endParaRPr lang="en-US" sz="2400" dirty="0" smtClean="0">
              <a:latin typeface="Times New Roman" pitchFamily="18" charset="0"/>
              <a:cs typeface="Times New Roman" pitchFamily="18" charset="0"/>
            </a:endParaRPr>
          </a:p>
          <a:p>
            <a:pPr algn="just">
              <a:lnSpc>
                <a:spcPct val="150000"/>
              </a:lnSpc>
            </a:pPr>
            <a:r>
              <a:rPr lang="en-US" sz="2400" dirty="0" smtClean="0">
                <a:latin typeface="Times New Roman" pitchFamily="18" charset="0"/>
                <a:cs typeface="Times New Roman" pitchFamily="18" charset="0"/>
              </a:rPr>
              <a:t>These </a:t>
            </a:r>
            <a:r>
              <a:rPr lang="en-US" sz="2400" dirty="0">
                <a:latin typeface="Times New Roman" pitchFamily="18" charset="0"/>
                <a:cs typeface="Times New Roman" pitchFamily="18" charset="0"/>
              </a:rPr>
              <a:t>symptoms usually </a:t>
            </a:r>
            <a:r>
              <a:rPr lang="en-US" sz="2400" dirty="0" smtClean="0">
                <a:latin typeface="Times New Roman" pitchFamily="18" charset="0"/>
                <a:cs typeface="Times New Roman" pitchFamily="18" charset="0"/>
              </a:rPr>
              <a:t> not fatal and disappear after </a:t>
            </a:r>
            <a:r>
              <a:rPr lang="en-US" sz="2400" dirty="0">
                <a:latin typeface="Times New Roman" pitchFamily="18" charset="0"/>
                <a:cs typeface="Times New Roman" pitchFamily="18" charset="0"/>
              </a:rPr>
              <a:t>a few hours.</a:t>
            </a:r>
          </a:p>
        </p:txBody>
      </p:sp>
    </p:spTree>
    <p:extLst>
      <p:ext uri="{BB962C8B-B14F-4D97-AF65-F5344CB8AC3E}">
        <p14:creationId xmlns:p14="http://schemas.microsoft.com/office/powerpoint/2010/main" val="2735011804"/>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381000"/>
          </a:xfrm>
        </p:spPr>
        <p:txBody>
          <a:bodyPr>
            <a:noAutofit/>
          </a:bodyPr>
          <a:lstStyle/>
          <a:p>
            <a:r>
              <a:rPr lang="en-US" sz="2800" b="1" dirty="0" smtClean="0">
                <a:solidFill>
                  <a:srgbClr val="FF0000"/>
                </a:solidFill>
                <a:latin typeface="Segoe Print" pitchFamily="2" charset="0"/>
              </a:rPr>
              <a:t>5.4.2. HERBICIDES</a:t>
            </a:r>
            <a:endParaRPr lang="en-US" sz="2800" b="1" dirty="0">
              <a:solidFill>
                <a:srgbClr val="FF0000"/>
              </a:solidFill>
              <a:latin typeface="Segoe Print" pitchFamily="2" charset="0"/>
            </a:endParaRPr>
          </a:p>
        </p:txBody>
      </p:sp>
      <p:sp>
        <p:nvSpPr>
          <p:cNvPr id="4" name="Date Placeholder 3"/>
          <p:cNvSpPr>
            <a:spLocks noGrp="1"/>
          </p:cNvSpPr>
          <p:nvPr>
            <p:ph type="dt" sz="half" idx="10"/>
          </p:nvPr>
        </p:nvSpPr>
        <p:spPr/>
        <p:txBody>
          <a:bodyPr/>
          <a:lstStyle/>
          <a:p>
            <a:fld id="{6A375919-6957-4278-AB2D-6A3D32F32E02}" type="datetime1">
              <a:rPr lang="en-US" smtClean="0"/>
              <a:t>29-Jun-19</a:t>
            </a:fld>
            <a:endParaRPr lang="en-US"/>
          </a:p>
        </p:txBody>
      </p:sp>
      <p:sp>
        <p:nvSpPr>
          <p:cNvPr id="5" name="Footer Placeholder 4"/>
          <p:cNvSpPr>
            <a:spLocks noGrp="1"/>
          </p:cNvSpPr>
          <p:nvPr>
            <p:ph type="ftr" sz="quarter" idx="11"/>
          </p:nvPr>
        </p:nvSpPr>
        <p:spPr/>
        <p:txBody>
          <a:bodyPr/>
          <a:lstStyle/>
          <a:p>
            <a:r>
              <a:rPr lang="en-US" smtClean="0"/>
              <a:t>Envt Ch 4-6</a:t>
            </a:r>
            <a:endParaRPr lang="en-US"/>
          </a:p>
        </p:txBody>
      </p:sp>
      <p:sp>
        <p:nvSpPr>
          <p:cNvPr id="6" name="Slide Number Placeholder 5"/>
          <p:cNvSpPr>
            <a:spLocks noGrp="1"/>
          </p:cNvSpPr>
          <p:nvPr>
            <p:ph type="sldNum" sz="quarter" idx="12"/>
          </p:nvPr>
        </p:nvSpPr>
        <p:spPr/>
        <p:txBody>
          <a:bodyPr/>
          <a:lstStyle/>
          <a:p>
            <a:fld id="{09CA2E6E-5AFB-46F8-A351-B3A68AE108F1}" type="slidenum">
              <a:rPr lang="en-US" smtClean="0"/>
              <a:t>88</a:t>
            </a:fld>
            <a:endParaRPr lang="en-US"/>
          </a:p>
        </p:txBody>
      </p:sp>
      <p:sp>
        <p:nvSpPr>
          <p:cNvPr id="3" name="Content Placeholder 2"/>
          <p:cNvSpPr>
            <a:spLocks noGrp="1"/>
          </p:cNvSpPr>
          <p:nvPr>
            <p:ph sz="quarter" idx="1"/>
          </p:nvPr>
        </p:nvSpPr>
        <p:spPr>
          <a:xfrm>
            <a:off x="152400" y="533400"/>
            <a:ext cx="8839200" cy="6172200"/>
          </a:xfrm>
        </p:spPr>
        <p:txBody>
          <a:bodyPr>
            <a:normAutofit/>
          </a:bodyPr>
          <a:lstStyle/>
          <a:p>
            <a:pPr algn="just">
              <a:lnSpc>
                <a:spcPct val="150000"/>
              </a:lnSpc>
            </a:pPr>
            <a:r>
              <a:rPr lang="en-US" sz="2400" dirty="0" smtClean="0">
                <a:latin typeface="Times New Roman" pitchFamily="18" charset="0"/>
                <a:cs typeface="Times New Roman" pitchFamily="18" charset="0"/>
              </a:rPr>
              <a:t>The most commonly used </a:t>
            </a:r>
            <a:r>
              <a:rPr lang="en-US" sz="2400" dirty="0">
                <a:latin typeface="Times New Roman" pitchFamily="18" charset="0"/>
                <a:cs typeface="Times New Roman" pitchFamily="18" charset="0"/>
              </a:rPr>
              <a:t>herbicides are </a:t>
            </a:r>
            <a:r>
              <a:rPr lang="en-US" sz="2400" dirty="0" err="1">
                <a:latin typeface="Times New Roman" pitchFamily="18" charset="0"/>
                <a:cs typeface="Times New Roman" pitchFamily="18" charset="0"/>
              </a:rPr>
              <a:t>phenoxyherbicides</a:t>
            </a:r>
            <a:r>
              <a:rPr lang="en-US" sz="2400" dirty="0">
                <a:latin typeface="Times New Roman" pitchFamily="18" charset="0"/>
                <a:cs typeface="Times New Roman" pitchFamily="18" charset="0"/>
              </a:rPr>
              <a:t> (PHs</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that are 2,4-D (2,4-dichlorophenoxy acetic acid) and </a:t>
            </a:r>
            <a:r>
              <a:rPr lang="en-US" sz="2400" dirty="0" smtClean="0">
                <a:latin typeface="Times New Roman" pitchFamily="18" charset="0"/>
                <a:cs typeface="Times New Roman" pitchFamily="18" charset="0"/>
              </a:rPr>
              <a:t>2,4,5-T (2,4,5-trichlorophenoxy </a:t>
            </a:r>
            <a:r>
              <a:rPr lang="en-US" sz="2400" dirty="0">
                <a:latin typeface="Times New Roman" pitchFamily="18" charset="0"/>
                <a:cs typeface="Times New Roman" pitchFamily="18" charset="0"/>
              </a:rPr>
              <a:t>acetic acid</a:t>
            </a:r>
            <a:r>
              <a:rPr lang="en-US" sz="2400" dirty="0" smtClean="0">
                <a:latin typeface="Times New Roman" pitchFamily="18" charset="0"/>
                <a:cs typeface="Times New Roman" pitchFamily="18" charset="0"/>
              </a:rPr>
              <a:t>).</a:t>
            </a:r>
          </a:p>
          <a:p>
            <a:pPr algn="just">
              <a:lnSpc>
                <a:spcPct val="150000"/>
              </a:lnSpc>
            </a:pPr>
            <a:r>
              <a:rPr lang="en-US" sz="2400" dirty="0" smtClean="0">
                <a:latin typeface="Times New Roman" pitchFamily="18" charset="0"/>
                <a:cs typeface="Times New Roman" pitchFamily="18" charset="0"/>
              </a:rPr>
              <a:t>After application, the </a:t>
            </a:r>
            <a:r>
              <a:rPr lang="en-US" sz="2400" dirty="0">
                <a:latin typeface="Times New Roman" pitchFamily="18" charset="0"/>
                <a:cs typeface="Times New Roman" pitchFamily="18" charset="0"/>
              </a:rPr>
              <a:t>chemicals are absorbed primarily through stomata and secondarily </a:t>
            </a:r>
            <a:r>
              <a:rPr lang="en-US" sz="2400" dirty="0" smtClean="0">
                <a:latin typeface="Times New Roman" pitchFamily="18" charset="0"/>
                <a:cs typeface="Times New Roman" pitchFamily="18" charset="0"/>
              </a:rPr>
              <a:t>through root </a:t>
            </a:r>
            <a:r>
              <a:rPr lang="en-US" sz="2400" dirty="0">
                <a:latin typeface="Times New Roman" pitchFamily="18" charset="0"/>
                <a:cs typeface="Times New Roman" pitchFamily="18" charset="0"/>
              </a:rPr>
              <a:t>hairs with water</a:t>
            </a:r>
            <a:r>
              <a:rPr lang="en-US" sz="2400" dirty="0" smtClean="0">
                <a:latin typeface="Times New Roman" pitchFamily="18" charset="0"/>
                <a:cs typeface="Times New Roman" pitchFamily="18" charset="0"/>
              </a:rPr>
              <a:t>.</a:t>
            </a:r>
          </a:p>
          <a:p>
            <a:pPr algn="just">
              <a:lnSpc>
                <a:spcPct val="150000"/>
              </a:lnSpc>
            </a:pPr>
            <a:r>
              <a:rPr lang="en-US" sz="2400" dirty="0">
                <a:latin typeface="Times New Roman" pitchFamily="18" charset="0"/>
                <a:cs typeface="Times New Roman" pitchFamily="18" charset="0"/>
              </a:rPr>
              <a:t>In sensitive plants, the </a:t>
            </a:r>
            <a:r>
              <a:rPr lang="en-US" sz="2400" dirty="0" smtClean="0">
                <a:latin typeface="Times New Roman" pitchFamily="18" charset="0"/>
                <a:cs typeface="Times New Roman" pitchFamily="18" charset="0"/>
              </a:rPr>
              <a:t>chemicals disrupt </a:t>
            </a:r>
            <a:r>
              <a:rPr lang="en-US" sz="2400" dirty="0">
                <a:latin typeface="Times New Roman" pitchFamily="18" charset="0"/>
                <a:cs typeface="Times New Roman" pitchFamily="18" charset="0"/>
              </a:rPr>
              <a:t>growth and various metabolic processes as they are </a:t>
            </a:r>
            <a:r>
              <a:rPr lang="en-US" sz="2400" dirty="0" err="1" smtClean="0">
                <a:latin typeface="Times New Roman" pitchFamily="18" charset="0"/>
                <a:cs typeface="Times New Roman" pitchFamily="18" charset="0"/>
              </a:rPr>
              <a:t>translocated</a:t>
            </a:r>
            <a:r>
              <a:rPr lang="en-US" sz="2400" dirty="0" smtClean="0">
                <a:latin typeface="Times New Roman" pitchFamily="18" charset="0"/>
                <a:cs typeface="Times New Roman" pitchFamily="18" charset="0"/>
              </a:rPr>
              <a:t> through </a:t>
            </a:r>
            <a:r>
              <a:rPr lang="en-US" sz="2400" dirty="0">
                <a:latin typeface="Times New Roman" pitchFamily="18" charset="0"/>
                <a:cs typeface="Times New Roman" pitchFamily="18" charset="0"/>
              </a:rPr>
              <a:t>vascular tissue. </a:t>
            </a:r>
            <a:endParaRPr lang="en-US" sz="2400" dirty="0" smtClean="0">
              <a:latin typeface="Times New Roman" pitchFamily="18" charset="0"/>
              <a:cs typeface="Times New Roman" pitchFamily="18" charset="0"/>
            </a:endParaRPr>
          </a:p>
          <a:p>
            <a:pPr algn="just">
              <a:lnSpc>
                <a:spcPct val="150000"/>
              </a:lnSpc>
            </a:pPr>
            <a:r>
              <a:rPr lang="en-US" sz="2400" dirty="0" smtClean="0">
                <a:latin typeface="Times New Roman" pitchFamily="18" charset="0"/>
                <a:cs typeface="Times New Roman" pitchFamily="18" charset="0"/>
              </a:rPr>
              <a:t>Growth </a:t>
            </a:r>
            <a:r>
              <a:rPr lang="en-US" sz="2400" dirty="0">
                <a:latin typeface="Times New Roman" pitchFamily="18" charset="0"/>
                <a:cs typeface="Times New Roman" pitchFamily="18" charset="0"/>
              </a:rPr>
              <a:t>and metabolic processes are affected by </a:t>
            </a:r>
            <a:r>
              <a:rPr lang="en-US" sz="2400" dirty="0" smtClean="0">
                <a:latin typeface="Times New Roman" pitchFamily="18" charset="0"/>
                <a:cs typeface="Times New Roman" pitchFamily="18" charset="0"/>
              </a:rPr>
              <a:t>the stimulation </a:t>
            </a:r>
            <a:r>
              <a:rPr lang="en-US" sz="2400" dirty="0">
                <a:latin typeface="Times New Roman" pitchFamily="18" charset="0"/>
                <a:cs typeface="Times New Roman" pitchFamily="18" charset="0"/>
              </a:rPr>
              <a:t>or inhibition of many enzymes, possibly leading to plant death.</a:t>
            </a:r>
          </a:p>
        </p:txBody>
      </p:sp>
    </p:spTree>
    <p:extLst>
      <p:ext uri="{BB962C8B-B14F-4D97-AF65-F5344CB8AC3E}">
        <p14:creationId xmlns:p14="http://schemas.microsoft.com/office/powerpoint/2010/main" val="3901473475"/>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457200"/>
          </a:xfrm>
        </p:spPr>
        <p:txBody>
          <a:bodyPr>
            <a:noAutofit/>
          </a:bodyPr>
          <a:lstStyle/>
          <a:p>
            <a:r>
              <a:rPr lang="en-US" sz="2800" b="1" dirty="0" err="1">
                <a:solidFill>
                  <a:srgbClr val="FF0000"/>
                </a:solidFill>
                <a:latin typeface="Segoe Print" pitchFamily="2" charset="0"/>
              </a:rPr>
              <a:t>Cont</a:t>
            </a:r>
            <a:r>
              <a:rPr lang="en-US" sz="2800" b="1" dirty="0">
                <a:solidFill>
                  <a:srgbClr val="FF0000"/>
                </a:solidFill>
                <a:latin typeface="Segoe Print" pitchFamily="2" charset="0"/>
              </a:rPr>
              <a:t>…</a:t>
            </a:r>
            <a:endParaRPr lang="en-US" sz="2800" dirty="0"/>
          </a:p>
        </p:txBody>
      </p:sp>
      <p:sp>
        <p:nvSpPr>
          <p:cNvPr id="4" name="Date Placeholder 3"/>
          <p:cNvSpPr>
            <a:spLocks noGrp="1"/>
          </p:cNvSpPr>
          <p:nvPr>
            <p:ph type="dt" sz="half" idx="10"/>
          </p:nvPr>
        </p:nvSpPr>
        <p:spPr/>
        <p:txBody>
          <a:bodyPr/>
          <a:lstStyle/>
          <a:p>
            <a:fld id="{6A375919-6957-4278-AB2D-6A3D32F32E02}" type="datetime1">
              <a:rPr lang="en-US" smtClean="0"/>
              <a:t>29-Jun-19</a:t>
            </a:fld>
            <a:endParaRPr lang="en-US"/>
          </a:p>
        </p:txBody>
      </p:sp>
      <p:sp>
        <p:nvSpPr>
          <p:cNvPr id="5" name="Footer Placeholder 4"/>
          <p:cNvSpPr>
            <a:spLocks noGrp="1"/>
          </p:cNvSpPr>
          <p:nvPr>
            <p:ph type="ftr" sz="quarter" idx="11"/>
          </p:nvPr>
        </p:nvSpPr>
        <p:spPr/>
        <p:txBody>
          <a:bodyPr/>
          <a:lstStyle/>
          <a:p>
            <a:r>
              <a:rPr lang="en-US" smtClean="0"/>
              <a:t>Envt Ch 4-6</a:t>
            </a:r>
            <a:endParaRPr lang="en-US"/>
          </a:p>
        </p:txBody>
      </p:sp>
      <p:sp>
        <p:nvSpPr>
          <p:cNvPr id="6" name="Slide Number Placeholder 5"/>
          <p:cNvSpPr>
            <a:spLocks noGrp="1"/>
          </p:cNvSpPr>
          <p:nvPr>
            <p:ph type="sldNum" sz="quarter" idx="12"/>
          </p:nvPr>
        </p:nvSpPr>
        <p:spPr/>
        <p:txBody>
          <a:bodyPr/>
          <a:lstStyle/>
          <a:p>
            <a:fld id="{09CA2E6E-5AFB-46F8-A351-B3A68AE108F1}" type="slidenum">
              <a:rPr lang="en-US" smtClean="0"/>
              <a:t>89</a:t>
            </a:fld>
            <a:endParaRPr lang="en-US"/>
          </a:p>
        </p:txBody>
      </p:sp>
      <p:sp>
        <p:nvSpPr>
          <p:cNvPr id="3" name="Content Placeholder 2"/>
          <p:cNvSpPr>
            <a:spLocks noGrp="1"/>
          </p:cNvSpPr>
          <p:nvPr>
            <p:ph sz="quarter" idx="1"/>
          </p:nvPr>
        </p:nvSpPr>
        <p:spPr>
          <a:xfrm>
            <a:off x="152400" y="457200"/>
            <a:ext cx="8763000" cy="6248400"/>
          </a:xfrm>
        </p:spPr>
        <p:txBody>
          <a:bodyPr>
            <a:normAutofit/>
          </a:bodyPr>
          <a:lstStyle/>
          <a:p>
            <a:pPr algn="just">
              <a:lnSpc>
                <a:spcPct val="150000"/>
              </a:lnSpc>
            </a:pPr>
            <a:r>
              <a:rPr lang="en-US" sz="2400" dirty="0" smtClean="0">
                <a:latin typeface="Times New Roman" pitchFamily="18" charset="0"/>
                <a:cs typeface="Times New Roman" pitchFamily="18" charset="0"/>
              </a:rPr>
              <a:t>Clinical symptoms </a:t>
            </a:r>
            <a:r>
              <a:rPr lang="en-US" sz="2400" dirty="0">
                <a:latin typeface="Times New Roman" pitchFamily="18" charset="0"/>
                <a:cs typeface="Times New Roman" pitchFamily="18" charset="0"/>
              </a:rPr>
              <a:t>of severely poisoned farmers include pain and weakness in </a:t>
            </a:r>
            <a:r>
              <a:rPr lang="en-US" sz="2400" dirty="0" smtClean="0">
                <a:latin typeface="Times New Roman" pitchFamily="18" charset="0"/>
                <a:cs typeface="Times New Roman" pitchFamily="18" charset="0"/>
              </a:rPr>
              <a:t>the lower </a:t>
            </a:r>
            <a:r>
              <a:rPr lang="en-US" sz="2400" dirty="0">
                <a:latin typeface="Times New Roman" pitchFamily="18" charset="0"/>
                <a:cs typeface="Times New Roman" pitchFamily="18" charset="0"/>
              </a:rPr>
              <a:t>extremities, slowed nerve conduction velocity, twitching, and </a:t>
            </a:r>
            <a:r>
              <a:rPr lang="en-US" sz="2400" dirty="0" smtClean="0">
                <a:latin typeface="Times New Roman" pitchFamily="18" charset="0"/>
                <a:cs typeface="Times New Roman" pitchFamily="18" charset="0"/>
              </a:rPr>
              <a:t>muscle spasms.</a:t>
            </a:r>
          </a:p>
          <a:p>
            <a:pPr algn="just">
              <a:lnSpc>
                <a:spcPct val="150000"/>
              </a:lnSpc>
            </a:pP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In addition, behavioral changes, such as nervousness, inability </a:t>
            </a:r>
            <a:r>
              <a:rPr lang="en-US" sz="2400" dirty="0" smtClean="0">
                <a:latin typeface="Times New Roman" pitchFamily="18" charset="0"/>
                <a:cs typeface="Times New Roman" pitchFamily="18" charset="0"/>
              </a:rPr>
              <a:t>to concentrate</a:t>
            </a:r>
            <a:r>
              <a:rPr lang="en-US" sz="2400" dirty="0">
                <a:latin typeface="Times New Roman" pitchFamily="18" charset="0"/>
                <a:cs typeface="Times New Roman" pitchFamily="18" charset="0"/>
              </a:rPr>
              <a:t>, irritability, </a:t>
            </a:r>
            <a:r>
              <a:rPr lang="en-US" sz="2400" dirty="0" smtClean="0">
                <a:latin typeface="Times New Roman" pitchFamily="18" charset="0"/>
                <a:cs typeface="Times New Roman" pitchFamily="18" charset="0"/>
              </a:rPr>
              <a:t>impotence and others may </a:t>
            </a:r>
            <a:r>
              <a:rPr lang="en-US" sz="2400" dirty="0">
                <a:latin typeface="Times New Roman" pitchFamily="18" charset="0"/>
                <a:cs typeface="Times New Roman" pitchFamily="18" charset="0"/>
              </a:rPr>
              <a:t>occur</a:t>
            </a:r>
            <a:r>
              <a:rPr lang="en-US" sz="2400" dirty="0" smtClean="0">
                <a:latin typeface="Times New Roman" pitchFamily="18" charset="0"/>
                <a:cs typeface="Times New Roman" pitchFamily="18" charset="0"/>
              </a:rPr>
              <a:t>.</a:t>
            </a:r>
          </a:p>
          <a:p>
            <a:pPr algn="just">
              <a:lnSpc>
                <a:spcPct val="150000"/>
              </a:lnSpc>
            </a:pP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11953509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381000"/>
          </a:xfrm>
        </p:spPr>
        <p:txBody>
          <a:bodyPr>
            <a:noAutofit/>
          </a:bodyPr>
          <a:lstStyle/>
          <a:p>
            <a:r>
              <a:rPr lang="en-US" sz="2800" b="1" dirty="0">
                <a:solidFill>
                  <a:srgbClr val="0070C0"/>
                </a:solidFill>
              </a:rPr>
              <a:t>Water and Air in Soil</a:t>
            </a:r>
          </a:p>
        </p:txBody>
      </p:sp>
      <p:sp>
        <p:nvSpPr>
          <p:cNvPr id="4" name="Date Placeholder 3"/>
          <p:cNvSpPr>
            <a:spLocks noGrp="1"/>
          </p:cNvSpPr>
          <p:nvPr>
            <p:ph type="dt" sz="half" idx="10"/>
          </p:nvPr>
        </p:nvSpPr>
        <p:spPr/>
        <p:txBody>
          <a:bodyPr/>
          <a:lstStyle/>
          <a:p>
            <a:fld id="{A2863D14-1C8F-4DA2-9E42-D051E68967A5}" type="datetime1">
              <a:rPr lang="en-US" smtClean="0"/>
              <a:t>29-Jun-19</a:t>
            </a:fld>
            <a:endParaRPr lang="en-US"/>
          </a:p>
        </p:txBody>
      </p:sp>
      <p:sp>
        <p:nvSpPr>
          <p:cNvPr id="5" name="Footer Placeholder 4"/>
          <p:cNvSpPr>
            <a:spLocks noGrp="1"/>
          </p:cNvSpPr>
          <p:nvPr>
            <p:ph type="ftr" sz="quarter" idx="11"/>
          </p:nvPr>
        </p:nvSpPr>
        <p:spPr/>
        <p:txBody>
          <a:bodyPr/>
          <a:lstStyle/>
          <a:p>
            <a:r>
              <a:rPr lang="en-US" smtClean="0"/>
              <a:t>Envt Ch 4-6</a:t>
            </a:r>
            <a:endParaRPr lang="en-US"/>
          </a:p>
        </p:txBody>
      </p:sp>
      <p:sp>
        <p:nvSpPr>
          <p:cNvPr id="6" name="Slide Number Placeholder 5"/>
          <p:cNvSpPr>
            <a:spLocks noGrp="1"/>
          </p:cNvSpPr>
          <p:nvPr>
            <p:ph type="sldNum" sz="quarter" idx="12"/>
          </p:nvPr>
        </p:nvSpPr>
        <p:spPr/>
        <p:txBody>
          <a:bodyPr/>
          <a:lstStyle/>
          <a:p>
            <a:fld id="{09CA2E6E-5AFB-46F8-A351-B3A68AE108F1}" type="slidenum">
              <a:rPr lang="en-US" smtClean="0"/>
              <a:t>9</a:t>
            </a:fld>
            <a:endParaRPr lang="en-US"/>
          </a:p>
        </p:txBody>
      </p:sp>
      <p:sp>
        <p:nvSpPr>
          <p:cNvPr id="3" name="Content Placeholder 2"/>
          <p:cNvSpPr>
            <a:spLocks noGrp="1"/>
          </p:cNvSpPr>
          <p:nvPr>
            <p:ph sz="quarter" idx="1"/>
          </p:nvPr>
        </p:nvSpPr>
        <p:spPr>
          <a:xfrm>
            <a:off x="152400" y="533400"/>
            <a:ext cx="8763000" cy="6096000"/>
          </a:xfrm>
        </p:spPr>
        <p:txBody>
          <a:bodyPr>
            <a:normAutofit lnSpcReduction="10000"/>
          </a:bodyPr>
          <a:lstStyle/>
          <a:p>
            <a:pPr algn="just">
              <a:lnSpc>
                <a:spcPct val="150000"/>
              </a:lnSpc>
            </a:pPr>
            <a:r>
              <a:rPr lang="en-US" sz="2400" dirty="0">
                <a:latin typeface="Times New Roman" pitchFamily="18" charset="0"/>
                <a:cs typeface="Times New Roman" pitchFamily="18" charset="0"/>
              </a:rPr>
              <a:t>Water is part of the </a:t>
            </a:r>
            <a:r>
              <a:rPr lang="en-US" sz="2400" dirty="0" smtClean="0">
                <a:latin typeface="Times New Roman" pitchFamily="18" charset="0"/>
                <a:cs typeface="Times New Roman" pitchFamily="18" charset="0"/>
              </a:rPr>
              <a:t>three phase</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system  </a:t>
            </a:r>
            <a:r>
              <a:rPr lang="en-US" sz="2400" dirty="0">
                <a:latin typeface="Times New Roman" pitchFamily="18" charset="0"/>
                <a:cs typeface="Times New Roman" pitchFamily="18" charset="0"/>
              </a:rPr>
              <a:t>making  up  soil.  </a:t>
            </a:r>
            <a:endParaRPr lang="en-US" sz="2400" dirty="0" smtClean="0">
              <a:latin typeface="Times New Roman" pitchFamily="18" charset="0"/>
              <a:cs typeface="Times New Roman" pitchFamily="18" charset="0"/>
            </a:endParaRPr>
          </a:p>
          <a:p>
            <a:pPr algn="just">
              <a:lnSpc>
                <a:spcPct val="150000"/>
              </a:lnSpc>
            </a:pPr>
            <a:r>
              <a:rPr lang="en-US" sz="2400" dirty="0" smtClean="0">
                <a:latin typeface="Times New Roman" pitchFamily="18" charset="0"/>
                <a:cs typeface="Times New Roman" pitchFamily="18" charset="0"/>
              </a:rPr>
              <a:t>It  </a:t>
            </a:r>
            <a:r>
              <a:rPr lang="en-US" sz="2400" dirty="0">
                <a:latin typeface="Times New Roman" pitchFamily="18" charset="0"/>
                <a:cs typeface="Times New Roman" pitchFamily="18" charset="0"/>
              </a:rPr>
              <a:t>is  the  basic  transport  medium  for  carrying </a:t>
            </a:r>
            <a:r>
              <a:rPr lang="en-US" sz="2400" dirty="0" smtClean="0">
                <a:latin typeface="Times New Roman" pitchFamily="18" charset="0"/>
                <a:cs typeface="Times New Roman" pitchFamily="18" charset="0"/>
              </a:rPr>
              <a:t>essential </a:t>
            </a:r>
            <a:r>
              <a:rPr lang="en-US" sz="2400" dirty="0">
                <a:latin typeface="Times New Roman" pitchFamily="18" charset="0"/>
                <a:cs typeface="Times New Roman" pitchFamily="18" charset="0"/>
              </a:rPr>
              <a:t>plant nutrients from </a:t>
            </a:r>
            <a:r>
              <a:rPr lang="en-US" sz="2400" dirty="0" smtClean="0">
                <a:latin typeface="Times New Roman" pitchFamily="18" charset="0"/>
                <a:cs typeface="Times New Roman" pitchFamily="18" charset="0"/>
              </a:rPr>
              <a:t>soil to </a:t>
            </a:r>
            <a:r>
              <a:rPr lang="en-US" sz="2400" dirty="0">
                <a:latin typeface="Times New Roman" pitchFamily="18" charset="0"/>
                <a:cs typeface="Times New Roman" pitchFamily="18" charset="0"/>
              </a:rPr>
              <a:t>plant roots and to </a:t>
            </a:r>
            <a:r>
              <a:rPr lang="en-US" sz="2400" dirty="0" smtClean="0">
                <a:latin typeface="Times New Roman" pitchFamily="18" charset="0"/>
                <a:cs typeface="Times New Roman" pitchFamily="18" charset="0"/>
              </a:rPr>
              <a:t>the plant parts. </a:t>
            </a:r>
          </a:p>
          <a:p>
            <a:pPr algn="just">
              <a:lnSpc>
                <a:spcPct val="150000"/>
              </a:lnSpc>
            </a:pPr>
            <a:r>
              <a:rPr lang="en-US" sz="2400" dirty="0" smtClean="0">
                <a:latin typeface="Times New Roman" pitchFamily="18" charset="0"/>
                <a:cs typeface="Times New Roman" pitchFamily="18" charset="0"/>
              </a:rPr>
              <a:t>Water  </a:t>
            </a:r>
            <a:r>
              <a:rPr lang="en-US" sz="2400" dirty="0">
                <a:latin typeface="Times New Roman" pitchFamily="18" charset="0"/>
                <a:cs typeface="Times New Roman" pitchFamily="18" charset="0"/>
              </a:rPr>
              <a:t>held  in  smaller  pores  or </a:t>
            </a:r>
            <a:r>
              <a:rPr lang="en-US" sz="2400" dirty="0" smtClean="0">
                <a:latin typeface="Times New Roman" pitchFamily="18" charset="0"/>
                <a:cs typeface="Times New Roman" pitchFamily="18" charset="0"/>
              </a:rPr>
              <a:t>between </a:t>
            </a:r>
            <a:r>
              <a:rPr lang="en-US" sz="2400" dirty="0">
                <a:latin typeface="Times New Roman" pitchFamily="18" charset="0"/>
                <a:cs typeface="Times New Roman" pitchFamily="18" charset="0"/>
              </a:rPr>
              <a:t>the unit layers of clay particles is held much more strongly. </a:t>
            </a:r>
            <a:endParaRPr lang="en-US" sz="2400" dirty="0" smtClean="0">
              <a:latin typeface="Times New Roman" pitchFamily="18" charset="0"/>
              <a:cs typeface="Times New Roman" pitchFamily="18" charset="0"/>
            </a:endParaRPr>
          </a:p>
          <a:p>
            <a:pPr algn="just">
              <a:lnSpc>
                <a:spcPct val="150000"/>
              </a:lnSpc>
            </a:pPr>
            <a:r>
              <a:rPr lang="en-US" sz="2400" dirty="0" smtClean="0">
                <a:latin typeface="Times New Roman" pitchFamily="18" charset="0"/>
                <a:cs typeface="Times New Roman" pitchFamily="18" charset="0"/>
              </a:rPr>
              <a:t>Soils </a:t>
            </a:r>
            <a:r>
              <a:rPr lang="en-US" sz="2400" dirty="0">
                <a:latin typeface="Times New Roman" pitchFamily="18" charset="0"/>
                <a:cs typeface="Times New Roman" pitchFamily="18" charset="0"/>
              </a:rPr>
              <a:t>high in organic matter </a:t>
            </a:r>
            <a:r>
              <a:rPr lang="en-US" sz="2400" dirty="0" smtClean="0">
                <a:latin typeface="Times New Roman" pitchFamily="18" charset="0"/>
                <a:cs typeface="Times New Roman" pitchFamily="18" charset="0"/>
              </a:rPr>
              <a:t>may  </a:t>
            </a:r>
            <a:r>
              <a:rPr lang="en-US" sz="2400" dirty="0">
                <a:latin typeface="Times New Roman" pitchFamily="18" charset="0"/>
                <a:cs typeface="Times New Roman" pitchFamily="18" charset="0"/>
              </a:rPr>
              <a:t>hold  appreciably  more  water  than  other  soils,  but  it  is  relatively  less  available  to  plants </a:t>
            </a:r>
            <a:r>
              <a:rPr lang="en-US" sz="2400" dirty="0" smtClean="0">
                <a:latin typeface="Times New Roman" pitchFamily="18" charset="0"/>
                <a:cs typeface="Times New Roman" pitchFamily="18" charset="0"/>
              </a:rPr>
              <a:t>because  </a:t>
            </a:r>
            <a:r>
              <a:rPr lang="en-US" sz="2400" dirty="0">
                <a:latin typeface="Times New Roman" pitchFamily="18" charset="0"/>
                <a:cs typeface="Times New Roman" pitchFamily="18" charset="0"/>
              </a:rPr>
              <a:t>of physical and chemical sorption  of the  water by the  organic  </a:t>
            </a:r>
            <a:r>
              <a:rPr lang="en-US" sz="2400" dirty="0" smtClean="0">
                <a:latin typeface="Times New Roman" pitchFamily="18" charset="0"/>
                <a:cs typeface="Times New Roman" pitchFamily="18" charset="0"/>
              </a:rPr>
              <a:t>matter.</a:t>
            </a:r>
          </a:p>
          <a:p>
            <a:pPr algn="just">
              <a:lnSpc>
                <a:spcPct val="150000"/>
              </a:lnSpc>
            </a:pPr>
            <a:r>
              <a:rPr lang="en-US" sz="2400" dirty="0" smtClean="0">
                <a:latin typeface="Times New Roman" pitchFamily="18" charset="0"/>
                <a:cs typeface="Times New Roman" pitchFamily="18" charset="0"/>
              </a:rPr>
              <a:t>There  </a:t>
            </a:r>
            <a:r>
              <a:rPr lang="en-US" sz="2400" dirty="0">
                <a:latin typeface="Times New Roman" pitchFamily="18" charset="0"/>
                <a:cs typeface="Times New Roman" pitchFamily="18" charset="0"/>
              </a:rPr>
              <a:t>is a  very </a:t>
            </a:r>
            <a:r>
              <a:rPr lang="en-US" sz="2400" dirty="0" smtClean="0">
                <a:latin typeface="Times New Roman" pitchFamily="18" charset="0"/>
                <a:cs typeface="Times New Roman" pitchFamily="18" charset="0"/>
              </a:rPr>
              <a:t>strong  </a:t>
            </a:r>
            <a:r>
              <a:rPr lang="en-US" sz="2400" dirty="0">
                <a:latin typeface="Times New Roman" pitchFamily="18" charset="0"/>
                <a:cs typeface="Times New Roman" pitchFamily="18" charset="0"/>
              </a:rPr>
              <a:t>interaction  between  clays  and  water  in  </a:t>
            </a:r>
            <a:r>
              <a:rPr lang="en-US" sz="2400" dirty="0" smtClean="0">
                <a:latin typeface="Times New Roman" pitchFamily="18" charset="0"/>
                <a:cs typeface="Times New Roman" pitchFamily="18" charset="0"/>
              </a:rPr>
              <a:t>soil.</a:t>
            </a:r>
          </a:p>
          <a:p>
            <a:pPr algn="just">
              <a:lnSpc>
                <a:spcPct val="150000"/>
              </a:lnSpc>
            </a:pP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3006347087"/>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782"/>
            <a:ext cx="8229600" cy="512618"/>
          </a:xfrm>
        </p:spPr>
        <p:txBody>
          <a:bodyPr>
            <a:noAutofit/>
          </a:bodyPr>
          <a:lstStyle/>
          <a:p>
            <a:r>
              <a:rPr lang="en-US" sz="2800" b="1" dirty="0">
                <a:solidFill>
                  <a:srgbClr val="FF0000"/>
                </a:solidFill>
              </a:rPr>
              <a:t>5.5. PCB’s(polychlorinated biphenyls)</a:t>
            </a:r>
          </a:p>
        </p:txBody>
      </p:sp>
      <p:sp>
        <p:nvSpPr>
          <p:cNvPr id="4" name="Date Placeholder 3"/>
          <p:cNvSpPr>
            <a:spLocks noGrp="1"/>
          </p:cNvSpPr>
          <p:nvPr>
            <p:ph type="dt" sz="half" idx="10"/>
          </p:nvPr>
        </p:nvSpPr>
        <p:spPr/>
        <p:txBody>
          <a:bodyPr/>
          <a:lstStyle/>
          <a:p>
            <a:fld id="{6A375919-6957-4278-AB2D-6A3D32F32E02}" type="datetime1">
              <a:rPr lang="en-US" smtClean="0"/>
              <a:t>29-Jun-19</a:t>
            </a:fld>
            <a:endParaRPr lang="en-US" dirty="0"/>
          </a:p>
        </p:txBody>
      </p:sp>
      <p:sp>
        <p:nvSpPr>
          <p:cNvPr id="5" name="Footer Placeholder 4"/>
          <p:cNvSpPr>
            <a:spLocks noGrp="1"/>
          </p:cNvSpPr>
          <p:nvPr>
            <p:ph type="ftr" sz="quarter" idx="11"/>
          </p:nvPr>
        </p:nvSpPr>
        <p:spPr/>
        <p:txBody>
          <a:bodyPr/>
          <a:lstStyle/>
          <a:p>
            <a:r>
              <a:rPr lang="en-US" smtClean="0"/>
              <a:t>Envt Ch 4-6</a:t>
            </a:r>
            <a:endParaRPr lang="en-US"/>
          </a:p>
        </p:txBody>
      </p:sp>
      <p:sp>
        <p:nvSpPr>
          <p:cNvPr id="6" name="Slide Number Placeholder 5"/>
          <p:cNvSpPr>
            <a:spLocks noGrp="1"/>
          </p:cNvSpPr>
          <p:nvPr>
            <p:ph type="sldNum" sz="quarter" idx="12"/>
          </p:nvPr>
        </p:nvSpPr>
        <p:spPr/>
        <p:txBody>
          <a:bodyPr/>
          <a:lstStyle/>
          <a:p>
            <a:fld id="{09CA2E6E-5AFB-46F8-A351-B3A68AE108F1}" type="slidenum">
              <a:rPr lang="en-US" smtClean="0"/>
              <a:t>90</a:t>
            </a:fld>
            <a:endParaRPr lang="en-US"/>
          </a:p>
        </p:txBody>
      </p:sp>
      <p:sp>
        <p:nvSpPr>
          <p:cNvPr id="3" name="Content Placeholder 2"/>
          <p:cNvSpPr>
            <a:spLocks noGrp="1"/>
          </p:cNvSpPr>
          <p:nvPr>
            <p:ph sz="quarter" idx="1"/>
          </p:nvPr>
        </p:nvSpPr>
        <p:spPr>
          <a:xfrm>
            <a:off x="152400" y="457200"/>
            <a:ext cx="8763000" cy="6248400"/>
          </a:xfrm>
        </p:spPr>
        <p:txBody>
          <a:bodyPr>
            <a:normAutofit/>
          </a:bodyPr>
          <a:lstStyle/>
          <a:p>
            <a:pPr algn="just">
              <a:lnSpc>
                <a:spcPct val="150000"/>
              </a:lnSpc>
            </a:pPr>
            <a:r>
              <a:rPr lang="en-US" sz="2400" dirty="0">
                <a:latin typeface="Times New Roman" pitchFamily="18" charset="0"/>
                <a:cs typeface="Times New Roman" pitchFamily="18" charset="0"/>
              </a:rPr>
              <a:t>Polychlorinated biphenyls (PCBs) are a class of synthetic chlorinated </a:t>
            </a:r>
            <a:r>
              <a:rPr lang="en-US" sz="2400" dirty="0" smtClean="0">
                <a:latin typeface="Times New Roman" pitchFamily="18" charset="0"/>
                <a:cs typeface="Times New Roman" pitchFamily="18" charset="0"/>
              </a:rPr>
              <a:t>organic compounds </a:t>
            </a:r>
            <a:r>
              <a:rPr lang="en-US" sz="2400" dirty="0">
                <a:latin typeface="Times New Roman" pitchFamily="18" charset="0"/>
                <a:cs typeface="Times New Roman" pitchFamily="18" charset="0"/>
              </a:rPr>
              <a:t>with biphenyl as the basic structural unit</a:t>
            </a:r>
            <a:r>
              <a:rPr lang="en-US" sz="2400" dirty="0" smtClean="0">
                <a:latin typeface="Times New Roman" pitchFamily="18" charset="0"/>
                <a:cs typeface="Times New Roman" pitchFamily="18" charset="0"/>
              </a:rPr>
              <a:t>.</a:t>
            </a:r>
          </a:p>
          <a:p>
            <a:pPr algn="just">
              <a:lnSpc>
                <a:spcPct val="150000"/>
              </a:lnSpc>
            </a:pPr>
            <a:r>
              <a:rPr lang="en-US" sz="2400" dirty="0" smtClean="0">
                <a:latin typeface="Times New Roman" pitchFamily="18" charset="0"/>
                <a:cs typeface="Times New Roman" pitchFamily="18" charset="0"/>
              </a:rPr>
              <a:t>Because </a:t>
            </a:r>
            <a:r>
              <a:rPr lang="en-US" sz="2400" dirty="0">
                <a:latin typeface="Times New Roman" pitchFamily="18" charset="0"/>
                <a:cs typeface="Times New Roman" pitchFamily="18" charset="0"/>
              </a:rPr>
              <a:t>of their wide use and resistance to degradation in </a:t>
            </a:r>
            <a:r>
              <a:rPr lang="en-US" sz="2400" dirty="0" smtClean="0">
                <a:latin typeface="Times New Roman" pitchFamily="18" charset="0"/>
                <a:cs typeface="Times New Roman" pitchFamily="18" charset="0"/>
              </a:rPr>
              <a:t>the environment</a:t>
            </a:r>
            <a:r>
              <a:rPr lang="en-US" sz="2400" dirty="0">
                <a:latin typeface="Times New Roman" pitchFamily="18" charset="0"/>
                <a:cs typeface="Times New Roman" pitchFamily="18" charset="0"/>
              </a:rPr>
              <a:t>, PCBs are known as one of the major </a:t>
            </a:r>
            <a:r>
              <a:rPr lang="en-US" sz="2400" dirty="0" err="1">
                <a:latin typeface="Times New Roman" pitchFamily="18" charset="0"/>
                <a:cs typeface="Times New Roman" pitchFamily="18" charset="0"/>
              </a:rPr>
              <a:t>organochlorine</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pollutants found </a:t>
            </a:r>
            <a:r>
              <a:rPr lang="en-US" sz="2400" dirty="0">
                <a:latin typeface="Times New Roman" pitchFamily="18" charset="0"/>
                <a:cs typeface="Times New Roman" pitchFamily="18" charset="0"/>
              </a:rPr>
              <a:t>in the environment. </a:t>
            </a:r>
            <a:endParaRPr lang="en-US" sz="2400" dirty="0" smtClean="0">
              <a:latin typeface="Times New Roman" pitchFamily="18" charset="0"/>
              <a:cs typeface="Times New Roman" pitchFamily="18" charset="0"/>
            </a:endParaRPr>
          </a:p>
          <a:p>
            <a:pPr algn="just">
              <a:lnSpc>
                <a:spcPct val="150000"/>
              </a:lnSpc>
            </a:pPr>
            <a:r>
              <a:rPr lang="en-US" sz="2400" dirty="0" smtClean="0">
                <a:latin typeface="Times New Roman" pitchFamily="18" charset="0"/>
                <a:cs typeface="Times New Roman" pitchFamily="18" charset="0"/>
              </a:rPr>
              <a:t>The chemical structure of PCB is </a:t>
            </a:r>
          </a:p>
          <a:p>
            <a:pPr algn="just">
              <a:lnSpc>
                <a:spcPct val="150000"/>
              </a:lnSpc>
            </a:pPr>
            <a:endParaRPr lang="en-US" sz="2400" dirty="0">
              <a:latin typeface="Times New Roman" pitchFamily="18" charset="0"/>
              <a:cs typeface="Times New Roman" pitchFamily="18" charset="0"/>
            </a:endParaRPr>
          </a:p>
          <a:p>
            <a:pPr algn="just">
              <a:lnSpc>
                <a:spcPct val="150000"/>
              </a:lnSpc>
            </a:pPr>
            <a:endParaRPr lang="en-US" sz="2400" dirty="0" smtClean="0">
              <a:latin typeface="Times New Roman" pitchFamily="18" charset="0"/>
              <a:cs typeface="Times New Roman" pitchFamily="18" charset="0"/>
            </a:endParaRPr>
          </a:p>
          <a:p>
            <a:pPr algn="just">
              <a:lnSpc>
                <a:spcPct val="150000"/>
              </a:lnSpc>
            </a:pPr>
            <a:r>
              <a:rPr lang="en-US" sz="2400" dirty="0" smtClean="0">
                <a:latin typeface="Times New Roman" pitchFamily="18" charset="0"/>
                <a:cs typeface="Times New Roman" pitchFamily="18" charset="0"/>
              </a:rPr>
              <a:t>Where numbers are </a:t>
            </a:r>
            <a:r>
              <a:rPr lang="en-US" sz="2400" dirty="0">
                <a:latin typeface="Times New Roman" pitchFamily="18" charset="0"/>
                <a:cs typeface="Times New Roman" pitchFamily="18" charset="0"/>
              </a:rPr>
              <a:t>t</a:t>
            </a:r>
            <a:r>
              <a:rPr lang="en-US" sz="2400" dirty="0" smtClean="0">
                <a:latin typeface="Times New Roman" pitchFamily="18" charset="0"/>
                <a:cs typeface="Times New Roman" pitchFamily="18" charset="0"/>
              </a:rPr>
              <a:t>he  possible sites for </a:t>
            </a:r>
            <a:r>
              <a:rPr lang="en-US" sz="2400" dirty="0" err="1" smtClean="0">
                <a:latin typeface="Times New Roman" pitchFamily="18" charset="0"/>
                <a:cs typeface="Times New Roman" pitchFamily="18" charset="0"/>
              </a:rPr>
              <a:t>Cl</a:t>
            </a:r>
            <a:r>
              <a:rPr lang="en-US" sz="2400" dirty="0" smtClean="0">
                <a:latin typeface="Times New Roman" pitchFamily="18" charset="0"/>
                <a:cs typeface="Times New Roman" pitchFamily="18" charset="0"/>
              </a:rPr>
              <a:t> atom.</a:t>
            </a:r>
          </a:p>
          <a:p>
            <a:pPr algn="just">
              <a:lnSpc>
                <a:spcPct val="150000"/>
              </a:lnSpc>
            </a:pPr>
            <a:endParaRPr lang="en-US" sz="2400" dirty="0">
              <a:latin typeface="Times New Roman" pitchFamily="18" charset="0"/>
              <a:cs typeface="Times New Roman" pitchFamily="18" charset="0"/>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4419600"/>
            <a:ext cx="3267075"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4440179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457200"/>
          </a:xfrm>
        </p:spPr>
        <p:txBody>
          <a:bodyPr>
            <a:noAutofit/>
          </a:bodyPr>
          <a:lstStyle/>
          <a:p>
            <a:r>
              <a:rPr lang="en-US" sz="2800" b="1" dirty="0" err="1">
                <a:solidFill>
                  <a:srgbClr val="FF0000"/>
                </a:solidFill>
                <a:latin typeface="Segoe Print" pitchFamily="2" charset="0"/>
              </a:rPr>
              <a:t>Cont</a:t>
            </a:r>
            <a:r>
              <a:rPr lang="en-US" sz="2800" b="1" dirty="0">
                <a:solidFill>
                  <a:srgbClr val="FF0000"/>
                </a:solidFill>
                <a:latin typeface="Segoe Print" pitchFamily="2" charset="0"/>
              </a:rPr>
              <a:t>…</a:t>
            </a:r>
            <a:endParaRPr lang="en-US" sz="2800" dirty="0"/>
          </a:p>
        </p:txBody>
      </p:sp>
      <p:sp>
        <p:nvSpPr>
          <p:cNvPr id="4" name="Date Placeholder 3"/>
          <p:cNvSpPr>
            <a:spLocks noGrp="1"/>
          </p:cNvSpPr>
          <p:nvPr>
            <p:ph type="dt" sz="half" idx="10"/>
          </p:nvPr>
        </p:nvSpPr>
        <p:spPr/>
        <p:txBody>
          <a:bodyPr/>
          <a:lstStyle/>
          <a:p>
            <a:fld id="{6A375919-6957-4278-AB2D-6A3D32F32E02}" type="datetime1">
              <a:rPr lang="en-US" smtClean="0"/>
              <a:t>29-Jun-19</a:t>
            </a:fld>
            <a:endParaRPr lang="en-US"/>
          </a:p>
        </p:txBody>
      </p:sp>
      <p:sp>
        <p:nvSpPr>
          <p:cNvPr id="5" name="Footer Placeholder 4"/>
          <p:cNvSpPr>
            <a:spLocks noGrp="1"/>
          </p:cNvSpPr>
          <p:nvPr>
            <p:ph type="ftr" sz="quarter" idx="11"/>
          </p:nvPr>
        </p:nvSpPr>
        <p:spPr/>
        <p:txBody>
          <a:bodyPr/>
          <a:lstStyle/>
          <a:p>
            <a:r>
              <a:rPr lang="en-US" smtClean="0"/>
              <a:t>Envt Ch 4-6</a:t>
            </a:r>
            <a:endParaRPr lang="en-US"/>
          </a:p>
        </p:txBody>
      </p:sp>
      <p:sp>
        <p:nvSpPr>
          <p:cNvPr id="6" name="Slide Number Placeholder 5"/>
          <p:cNvSpPr>
            <a:spLocks noGrp="1"/>
          </p:cNvSpPr>
          <p:nvPr>
            <p:ph type="sldNum" sz="quarter" idx="12"/>
          </p:nvPr>
        </p:nvSpPr>
        <p:spPr/>
        <p:txBody>
          <a:bodyPr/>
          <a:lstStyle/>
          <a:p>
            <a:fld id="{09CA2E6E-5AFB-46F8-A351-B3A68AE108F1}" type="slidenum">
              <a:rPr lang="en-US" smtClean="0"/>
              <a:t>91</a:t>
            </a:fld>
            <a:endParaRPr lang="en-US"/>
          </a:p>
        </p:txBody>
      </p:sp>
      <p:sp>
        <p:nvSpPr>
          <p:cNvPr id="3" name="Content Placeholder 2"/>
          <p:cNvSpPr>
            <a:spLocks noGrp="1"/>
          </p:cNvSpPr>
          <p:nvPr>
            <p:ph sz="quarter" idx="1"/>
          </p:nvPr>
        </p:nvSpPr>
        <p:spPr>
          <a:xfrm>
            <a:off x="152400" y="457200"/>
            <a:ext cx="8763000" cy="6248400"/>
          </a:xfrm>
        </p:spPr>
        <p:txBody>
          <a:bodyPr>
            <a:normAutofit lnSpcReduction="10000"/>
          </a:bodyPr>
          <a:lstStyle/>
          <a:p>
            <a:pPr algn="just">
              <a:lnSpc>
                <a:spcPct val="150000"/>
              </a:lnSpc>
            </a:pPr>
            <a:r>
              <a:rPr lang="en-US" sz="2400" dirty="0">
                <a:latin typeface="Times New Roman" pitchFamily="18" charset="0"/>
                <a:cs typeface="Times New Roman" pitchFamily="18" charset="0"/>
              </a:rPr>
              <a:t>Extensive PCB-contamination exists in the food chain</a:t>
            </a:r>
            <a:r>
              <a:rPr lang="en-US" sz="2400" dirty="0" smtClean="0">
                <a:latin typeface="Times New Roman" pitchFamily="18" charset="0"/>
                <a:cs typeface="Times New Roman" pitchFamily="18" charset="0"/>
              </a:rPr>
              <a:t>.</a:t>
            </a:r>
          </a:p>
          <a:p>
            <a:pPr algn="just">
              <a:lnSpc>
                <a:spcPct val="150000"/>
              </a:lnSpc>
            </a:pPr>
            <a:r>
              <a:rPr lang="en-US" sz="2400" dirty="0">
                <a:latin typeface="Times New Roman" pitchFamily="18" charset="0"/>
                <a:cs typeface="Times New Roman" pitchFamily="18" charset="0"/>
              </a:rPr>
              <a:t>The properties of PCBs are similar to those of DDT. </a:t>
            </a:r>
            <a:endParaRPr lang="en-US" sz="2400" dirty="0" smtClean="0">
              <a:latin typeface="Times New Roman" pitchFamily="18" charset="0"/>
              <a:cs typeface="Times New Roman" pitchFamily="18" charset="0"/>
            </a:endParaRPr>
          </a:p>
          <a:p>
            <a:pPr algn="just">
              <a:lnSpc>
                <a:spcPct val="150000"/>
              </a:lnSpc>
            </a:pPr>
            <a:r>
              <a:rPr lang="en-US" sz="2400" dirty="0" smtClean="0">
                <a:latin typeface="Times New Roman" pitchFamily="18" charset="0"/>
                <a:cs typeface="Times New Roman" pitchFamily="18" charset="0"/>
              </a:rPr>
              <a:t>PCBs </a:t>
            </a:r>
            <a:r>
              <a:rPr lang="en-US" sz="2400" dirty="0">
                <a:latin typeface="Times New Roman" pitchFamily="18" charset="0"/>
                <a:cs typeface="Times New Roman" pitchFamily="18" charset="0"/>
              </a:rPr>
              <a:t>are soluble in fat or fat-solvents, but are hardly soluble in water. </a:t>
            </a:r>
            <a:endParaRPr lang="en-US" sz="2400" dirty="0" smtClean="0">
              <a:latin typeface="Times New Roman" pitchFamily="18" charset="0"/>
              <a:cs typeface="Times New Roman" pitchFamily="18" charset="0"/>
            </a:endParaRPr>
          </a:p>
          <a:p>
            <a:pPr algn="just">
              <a:lnSpc>
                <a:spcPct val="150000"/>
              </a:lnSpc>
            </a:pPr>
            <a:r>
              <a:rPr lang="en-US" sz="2400" dirty="0">
                <a:latin typeface="Times New Roman" pitchFamily="18" charset="0"/>
                <a:cs typeface="Times New Roman" pitchFamily="18" charset="0"/>
              </a:rPr>
              <a:t>Their solubility in water generally decreases with increase in the degree of chlorination.</a:t>
            </a:r>
          </a:p>
          <a:p>
            <a:pPr algn="just">
              <a:lnSpc>
                <a:spcPct val="150000"/>
              </a:lnSpc>
            </a:pP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They are non-drying and non-flammable, they are not affected by boiling with </a:t>
            </a:r>
            <a:r>
              <a:rPr lang="en-US" sz="2400" dirty="0" err="1">
                <a:latin typeface="Times New Roman" pitchFamily="18" charset="0"/>
                <a:cs typeface="Times New Roman" pitchFamily="18" charset="0"/>
              </a:rPr>
              <a:t>NaOH</a:t>
            </a:r>
            <a:r>
              <a:rPr lang="en-US" sz="2400" dirty="0">
                <a:latin typeface="Times New Roman" pitchFamily="18" charset="0"/>
                <a:cs typeface="Times New Roman" pitchFamily="18" charset="0"/>
              </a:rPr>
              <a:t> solutions. </a:t>
            </a:r>
          </a:p>
          <a:p>
            <a:pPr algn="just">
              <a:lnSpc>
                <a:spcPct val="150000"/>
              </a:lnSpc>
            </a:pPr>
            <a:r>
              <a:rPr lang="en-US" sz="2400" dirty="0">
                <a:latin typeface="Times New Roman" pitchFamily="18" charset="0"/>
                <a:cs typeface="Times New Roman" pitchFamily="18" charset="0"/>
              </a:rPr>
              <a:t>Electrically, </a:t>
            </a:r>
            <a:r>
              <a:rPr lang="en-US" sz="2400" dirty="0" err="1">
                <a:latin typeface="Times New Roman" pitchFamily="18" charset="0"/>
                <a:cs typeface="Times New Roman" pitchFamily="18" charset="0"/>
              </a:rPr>
              <a:t>nonconducting</a:t>
            </a:r>
            <a:r>
              <a:rPr lang="en-US" sz="2400" dirty="0">
                <a:latin typeface="Times New Roman" pitchFamily="18" charset="0"/>
                <a:cs typeface="Times New Roman" pitchFamily="18" charset="0"/>
              </a:rPr>
              <a:t>, have very low vapor pressures</a:t>
            </a:r>
            <a:r>
              <a:rPr lang="en-US" sz="2400" dirty="0" smtClean="0">
                <a:latin typeface="Times New Roman" pitchFamily="18" charset="0"/>
                <a:cs typeface="Times New Roman" pitchFamily="18" charset="0"/>
              </a:rPr>
              <a:t>.</a:t>
            </a:r>
          </a:p>
          <a:p>
            <a:pPr algn="just">
              <a:lnSpc>
                <a:spcPct val="150000"/>
              </a:lnSpc>
            </a:pPr>
            <a:r>
              <a:rPr lang="en-US" sz="2400" dirty="0">
                <a:latin typeface="Times New Roman" pitchFamily="18" charset="0"/>
                <a:cs typeface="Times New Roman" pitchFamily="18" charset="0"/>
              </a:rPr>
              <a:t>PCB tend to bind tightly to particulate matter, such as soils and sediments</a:t>
            </a:r>
            <a:r>
              <a:rPr lang="en-US" sz="2400" dirty="0" smtClean="0">
                <a:latin typeface="Times New Roman" pitchFamily="18" charset="0"/>
                <a:cs typeface="Times New Roman" pitchFamily="18" charset="0"/>
              </a:rPr>
              <a:t>. </a:t>
            </a:r>
            <a:endParaRPr lang="en-US" sz="2400" dirty="0">
              <a:latin typeface="Times New Roman" pitchFamily="18" charset="0"/>
              <a:cs typeface="Times New Roman" pitchFamily="18" charset="0"/>
            </a:endParaRPr>
          </a:p>
          <a:p>
            <a:pPr algn="just">
              <a:lnSpc>
                <a:spcPct val="150000"/>
              </a:lnSpc>
            </a:pPr>
            <a:endParaRPr lang="en-US" sz="2400" dirty="0">
              <a:latin typeface="Times New Roman" pitchFamily="18" charset="0"/>
              <a:cs typeface="Times New Roman" pitchFamily="18" charset="0"/>
            </a:endParaRPr>
          </a:p>
          <a:p>
            <a:pPr algn="just">
              <a:lnSpc>
                <a:spcPct val="150000"/>
              </a:lnSpc>
            </a:pPr>
            <a:endParaRPr lang="en-US" sz="2400" dirty="0">
              <a:latin typeface="Times New Roman" pitchFamily="18" charset="0"/>
              <a:cs typeface="Times New Roman" pitchFamily="18" charset="0"/>
            </a:endParaRPr>
          </a:p>
          <a:p>
            <a:pPr algn="just">
              <a:lnSpc>
                <a:spcPct val="150000"/>
              </a:lnSpc>
            </a:pPr>
            <a:endParaRPr lang="en-US" sz="2400" dirty="0">
              <a:latin typeface="Times New Roman" pitchFamily="18" charset="0"/>
              <a:cs typeface="Times New Roman" pitchFamily="18" charset="0"/>
            </a:endParaRPr>
          </a:p>
          <a:p>
            <a:pPr algn="just">
              <a:lnSpc>
                <a:spcPct val="150000"/>
              </a:lnSpc>
            </a:pP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1543058891"/>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457200"/>
          </a:xfrm>
        </p:spPr>
        <p:txBody>
          <a:bodyPr>
            <a:noAutofit/>
          </a:bodyPr>
          <a:lstStyle/>
          <a:p>
            <a:r>
              <a:rPr lang="en-US" sz="2800" b="1" dirty="0" err="1">
                <a:solidFill>
                  <a:srgbClr val="FF0000"/>
                </a:solidFill>
                <a:latin typeface="Segoe Print" pitchFamily="2" charset="0"/>
              </a:rPr>
              <a:t>Cont</a:t>
            </a:r>
            <a:r>
              <a:rPr lang="en-US" sz="2800" b="1" dirty="0">
                <a:solidFill>
                  <a:srgbClr val="FF0000"/>
                </a:solidFill>
                <a:latin typeface="Segoe Print" pitchFamily="2" charset="0"/>
              </a:rPr>
              <a:t>…</a:t>
            </a:r>
            <a:endParaRPr lang="en-US" sz="2800" dirty="0"/>
          </a:p>
        </p:txBody>
      </p:sp>
      <p:sp>
        <p:nvSpPr>
          <p:cNvPr id="4" name="Date Placeholder 3"/>
          <p:cNvSpPr>
            <a:spLocks noGrp="1"/>
          </p:cNvSpPr>
          <p:nvPr>
            <p:ph type="dt" sz="half" idx="10"/>
          </p:nvPr>
        </p:nvSpPr>
        <p:spPr/>
        <p:txBody>
          <a:bodyPr/>
          <a:lstStyle/>
          <a:p>
            <a:fld id="{6A375919-6957-4278-AB2D-6A3D32F32E02}" type="datetime1">
              <a:rPr lang="en-US" smtClean="0"/>
              <a:t>29-Jun-19</a:t>
            </a:fld>
            <a:endParaRPr lang="en-US"/>
          </a:p>
        </p:txBody>
      </p:sp>
      <p:sp>
        <p:nvSpPr>
          <p:cNvPr id="5" name="Footer Placeholder 4"/>
          <p:cNvSpPr>
            <a:spLocks noGrp="1"/>
          </p:cNvSpPr>
          <p:nvPr>
            <p:ph type="ftr" sz="quarter" idx="11"/>
          </p:nvPr>
        </p:nvSpPr>
        <p:spPr/>
        <p:txBody>
          <a:bodyPr/>
          <a:lstStyle/>
          <a:p>
            <a:r>
              <a:rPr lang="en-US" smtClean="0"/>
              <a:t>Envt Ch 4-6</a:t>
            </a:r>
            <a:endParaRPr lang="en-US"/>
          </a:p>
        </p:txBody>
      </p:sp>
      <p:sp>
        <p:nvSpPr>
          <p:cNvPr id="6" name="Slide Number Placeholder 5"/>
          <p:cNvSpPr>
            <a:spLocks noGrp="1"/>
          </p:cNvSpPr>
          <p:nvPr>
            <p:ph type="sldNum" sz="quarter" idx="12"/>
          </p:nvPr>
        </p:nvSpPr>
        <p:spPr/>
        <p:txBody>
          <a:bodyPr/>
          <a:lstStyle/>
          <a:p>
            <a:fld id="{09CA2E6E-5AFB-46F8-A351-B3A68AE108F1}" type="slidenum">
              <a:rPr lang="en-US" smtClean="0"/>
              <a:t>92</a:t>
            </a:fld>
            <a:endParaRPr lang="en-US"/>
          </a:p>
        </p:txBody>
      </p:sp>
      <p:sp>
        <p:nvSpPr>
          <p:cNvPr id="3" name="Content Placeholder 2"/>
          <p:cNvSpPr>
            <a:spLocks noGrp="1"/>
          </p:cNvSpPr>
          <p:nvPr>
            <p:ph sz="quarter" idx="1"/>
          </p:nvPr>
        </p:nvSpPr>
        <p:spPr>
          <a:xfrm>
            <a:off x="152400" y="533400"/>
            <a:ext cx="8763000" cy="6172200"/>
          </a:xfrm>
        </p:spPr>
        <p:txBody>
          <a:bodyPr>
            <a:normAutofit/>
          </a:bodyPr>
          <a:lstStyle/>
          <a:p>
            <a:pPr algn="just">
              <a:lnSpc>
                <a:spcPct val="150000"/>
              </a:lnSpc>
            </a:pPr>
            <a:r>
              <a:rPr lang="en-US" sz="2400" dirty="0" smtClean="0">
                <a:latin typeface="Times New Roman" pitchFamily="18" charset="0"/>
                <a:cs typeface="Times New Roman" pitchFamily="18" charset="0"/>
              </a:rPr>
              <a:t>Industrial uses include </a:t>
            </a:r>
            <a:r>
              <a:rPr lang="en-US" sz="2400" dirty="0">
                <a:latin typeface="Times New Roman" pitchFamily="18" charset="0"/>
                <a:cs typeface="Times New Roman" pitchFamily="18" charset="0"/>
              </a:rPr>
              <a:t>manufacture of plastics, paints, varnishes, asphalt, rubber, </a:t>
            </a:r>
            <a:r>
              <a:rPr lang="en-US" sz="2400" dirty="0" smtClean="0">
                <a:latin typeface="Times New Roman" pitchFamily="18" charset="0"/>
                <a:cs typeface="Times New Roman" pitchFamily="18" charset="0"/>
              </a:rPr>
              <a:t>carbon paper</a:t>
            </a:r>
            <a:r>
              <a:rPr lang="en-US" sz="2400" dirty="0">
                <a:latin typeface="Times New Roman" pitchFamily="18" charset="0"/>
                <a:cs typeface="Times New Roman" pitchFamily="18" charset="0"/>
              </a:rPr>
              <a:t>, carbonless paper, printing inks, synthetic adhesives, sealers in waterproof material, lubricating oils, fire retardants, electrical transformers, </a:t>
            </a:r>
            <a:r>
              <a:rPr lang="en-US" sz="2400" dirty="0" smtClean="0">
                <a:latin typeface="Times New Roman" pitchFamily="18" charset="0"/>
                <a:cs typeface="Times New Roman" pitchFamily="18" charset="0"/>
              </a:rPr>
              <a:t>and capacitors </a:t>
            </a:r>
            <a:r>
              <a:rPr lang="en-US" sz="2400" dirty="0">
                <a:latin typeface="Times New Roman" pitchFamily="18" charset="0"/>
                <a:cs typeface="Times New Roman" pitchFamily="18" charset="0"/>
              </a:rPr>
              <a:t>in the power industry</a:t>
            </a:r>
            <a:r>
              <a:rPr lang="en-US" sz="2400" dirty="0" smtClean="0">
                <a:latin typeface="Times New Roman" pitchFamily="18" charset="0"/>
                <a:cs typeface="Times New Roman" pitchFamily="18" charset="0"/>
              </a:rPr>
              <a:t>.</a:t>
            </a:r>
          </a:p>
          <a:p>
            <a:pPr algn="just">
              <a:lnSpc>
                <a:spcPct val="150000"/>
              </a:lnSpc>
            </a:pPr>
            <a:r>
              <a:rPr lang="en-US" sz="2400" dirty="0">
                <a:latin typeface="Times New Roman" pitchFamily="18" charset="0"/>
                <a:cs typeface="Times New Roman" pitchFamily="18" charset="0"/>
              </a:rPr>
              <a:t>The toxicity of technical PCB mixtures may be due to the presence of trace levels of several PCB congeners with four or more </a:t>
            </a:r>
            <a:r>
              <a:rPr lang="en-US" sz="2400" dirty="0" err="1">
                <a:latin typeface="Times New Roman" pitchFamily="18" charset="0"/>
                <a:cs typeface="Times New Roman" pitchFamily="18" charset="0"/>
              </a:rPr>
              <a:t>Cl</a:t>
            </a:r>
            <a:r>
              <a:rPr lang="en-US" sz="2400" dirty="0">
                <a:latin typeface="Times New Roman" pitchFamily="18" charset="0"/>
                <a:cs typeface="Times New Roman" pitchFamily="18" charset="0"/>
              </a:rPr>
              <a:t> atoms at both </a:t>
            </a:r>
            <a:r>
              <a:rPr lang="en-US" sz="2400" dirty="0" err="1">
                <a:latin typeface="Times New Roman" pitchFamily="18" charset="0"/>
                <a:cs typeface="Times New Roman" pitchFamily="18" charset="0"/>
              </a:rPr>
              <a:t>para</a:t>
            </a:r>
            <a:r>
              <a:rPr lang="en-US" sz="2400" dirty="0">
                <a:latin typeface="Times New Roman" pitchFamily="18" charset="0"/>
                <a:cs typeface="Times New Roman" pitchFamily="18" charset="0"/>
              </a:rPr>
              <a:t> and meta positions in the biphenyl rings but no </a:t>
            </a:r>
            <a:r>
              <a:rPr lang="en-US" sz="2400" dirty="0" err="1">
                <a:latin typeface="Times New Roman" pitchFamily="18" charset="0"/>
                <a:cs typeface="Times New Roman" pitchFamily="18" charset="0"/>
              </a:rPr>
              <a:t>Cl</a:t>
            </a:r>
            <a:r>
              <a:rPr lang="en-US" sz="2400" dirty="0">
                <a:latin typeface="Times New Roman" pitchFamily="18" charset="0"/>
                <a:cs typeface="Times New Roman" pitchFamily="18" charset="0"/>
              </a:rPr>
              <a:t> atoms.</a:t>
            </a:r>
          </a:p>
          <a:p>
            <a:pPr algn="just">
              <a:lnSpc>
                <a:spcPct val="150000"/>
              </a:lnSpc>
            </a:pPr>
            <a:endParaRPr lang="en-US" sz="2400" dirty="0" smtClean="0">
              <a:latin typeface="Times New Roman" pitchFamily="18" charset="0"/>
              <a:cs typeface="Times New Roman" pitchFamily="18" charset="0"/>
            </a:endParaRPr>
          </a:p>
          <a:p>
            <a:pPr algn="just">
              <a:lnSpc>
                <a:spcPct val="150000"/>
              </a:lnSpc>
            </a:pP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1478803528"/>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457200"/>
          </a:xfrm>
        </p:spPr>
        <p:txBody>
          <a:bodyPr>
            <a:noAutofit/>
          </a:bodyPr>
          <a:lstStyle/>
          <a:p>
            <a:r>
              <a:rPr lang="en-US" sz="2800" b="1" dirty="0" err="1">
                <a:solidFill>
                  <a:srgbClr val="FF0000"/>
                </a:solidFill>
                <a:latin typeface="Segoe Print" pitchFamily="2" charset="0"/>
              </a:rPr>
              <a:t>Cont</a:t>
            </a:r>
            <a:r>
              <a:rPr lang="en-US" sz="2800" b="1" dirty="0">
                <a:solidFill>
                  <a:srgbClr val="FF0000"/>
                </a:solidFill>
                <a:latin typeface="Segoe Print" pitchFamily="2" charset="0"/>
              </a:rPr>
              <a:t>…</a:t>
            </a:r>
            <a:endParaRPr lang="en-US" sz="2800" dirty="0"/>
          </a:p>
        </p:txBody>
      </p:sp>
      <p:sp>
        <p:nvSpPr>
          <p:cNvPr id="4" name="Date Placeholder 3"/>
          <p:cNvSpPr>
            <a:spLocks noGrp="1"/>
          </p:cNvSpPr>
          <p:nvPr>
            <p:ph type="dt" sz="half" idx="10"/>
          </p:nvPr>
        </p:nvSpPr>
        <p:spPr/>
        <p:txBody>
          <a:bodyPr/>
          <a:lstStyle/>
          <a:p>
            <a:fld id="{6A375919-6957-4278-AB2D-6A3D32F32E02}" type="datetime1">
              <a:rPr lang="en-US" smtClean="0"/>
              <a:t>29-Jun-19</a:t>
            </a:fld>
            <a:endParaRPr lang="en-US"/>
          </a:p>
        </p:txBody>
      </p:sp>
      <p:sp>
        <p:nvSpPr>
          <p:cNvPr id="5" name="Footer Placeholder 4"/>
          <p:cNvSpPr>
            <a:spLocks noGrp="1"/>
          </p:cNvSpPr>
          <p:nvPr>
            <p:ph type="ftr" sz="quarter" idx="11"/>
          </p:nvPr>
        </p:nvSpPr>
        <p:spPr/>
        <p:txBody>
          <a:bodyPr/>
          <a:lstStyle/>
          <a:p>
            <a:r>
              <a:rPr lang="en-US" smtClean="0"/>
              <a:t>Envt Ch 4-6</a:t>
            </a:r>
            <a:endParaRPr lang="en-US"/>
          </a:p>
        </p:txBody>
      </p:sp>
      <p:sp>
        <p:nvSpPr>
          <p:cNvPr id="6" name="Slide Number Placeholder 5"/>
          <p:cNvSpPr>
            <a:spLocks noGrp="1"/>
          </p:cNvSpPr>
          <p:nvPr>
            <p:ph type="sldNum" sz="quarter" idx="12"/>
          </p:nvPr>
        </p:nvSpPr>
        <p:spPr/>
        <p:txBody>
          <a:bodyPr/>
          <a:lstStyle/>
          <a:p>
            <a:fld id="{09CA2E6E-5AFB-46F8-A351-B3A68AE108F1}" type="slidenum">
              <a:rPr lang="en-US" smtClean="0"/>
              <a:t>93</a:t>
            </a:fld>
            <a:endParaRPr lang="en-US"/>
          </a:p>
        </p:txBody>
      </p:sp>
      <p:sp>
        <p:nvSpPr>
          <p:cNvPr id="3" name="Content Placeholder 2"/>
          <p:cNvSpPr>
            <a:spLocks noGrp="1"/>
          </p:cNvSpPr>
          <p:nvPr>
            <p:ph sz="quarter" idx="1"/>
          </p:nvPr>
        </p:nvSpPr>
        <p:spPr>
          <a:xfrm>
            <a:off x="152400" y="533400"/>
            <a:ext cx="8763000" cy="6172200"/>
          </a:xfrm>
        </p:spPr>
        <p:txBody>
          <a:bodyPr>
            <a:normAutofit/>
          </a:bodyPr>
          <a:lstStyle/>
          <a:p>
            <a:pPr algn="just">
              <a:lnSpc>
                <a:spcPct val="150000"/>
              </a:lnSpc>
            </a:pPr>
            <a:r>
              <a:rPr lang="en-US" sz="2400" dirty="0" smtClean="0">
                <a:latin typeface="Times New Roman" pitchFamily="18" charset="0"/>
                <a:cs typeface="Times New Roman" pitchFamily="18" charset="0"/>
              </a:rPr>
              <a:t>possible </a:t>
            </a:r>
            <a:r>
              <a:rPr lang="en-US" sz="2400" dirty="0">
                <a:latin typeface="Times New Roman" pitchFamily="18" charset="0"/>
                <a:cs typeface="Times New Roman" pitchFamily="18" charset="0"/>
              </a:rPr>
              <a:t>coplanar PCB congeners </a:t>
            </a:r>
            <a:r>
              <a:rPr lang="en-US" sz="2400" dirty="0" smtClean="0">
                <a:latin typeface="Times New Roman" pitchFamily="18" charset="0"/>
                <a:cs typeface="Times New Roman" pitchFamily="18" charset="0"/>
              </a:rPr>
              <a:t>3,3’, 4, 4’-tetrachlorobiphenyl</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3,3’, 4,4’, 5-pentachlorobiphenyl </a:t>
            </a:r>
            <a:r>
              <a:rPr lang="en-US" sz="2400" dirty="0">
                <a:latin typeface="Times New Roman" pitchFamily="18" charset="0"/>
                <a:cs typeface="Times New Roman" pitchFamily="18" charset="0"/>
              </a:rPr>
              <a:t>and </a:t>
            </a:r>
            <a:r>
              <a:rPr lang="en-US" sz="2400" dirty="0" smtClean="0">
                <a:latin typeface="Times New Roman" pitchFamily="18" charset="0"/>
                <a:cs typeface="Times New Roman" pitchFamily="18" charset="0"/>
              </a:rPr>
              <a:t>3,3’,4,4’, 5,5’-hexachlorobipheynyl  were </a:t>
            </a:r>
            <a:r>
              <a:rPr lang="en-US" sz="2400" dirty="0">
                <a:latin typeface="Times New Roman" pitchFamily="18" charset="0"/>
                <a:cs typeface="Times New Roman" pitchFamily="18" charset="0"/>
              </a:rPr>
              <a:t>found to be the most toxic. </a:t>
            </a:r>
            <a:endParaRPr lang="en-US" sz="2400" dirty="0" smtClean="0">
              <a:latin typeface="Times New Roman" pitchFamily="18" charset="0"/>
              <a:cs typeface="Times New Roman" pitchFamily="18" charset="0"/>
            </a:endParaRPr>
          </a:p>
          <a:p>
            <a:pPr algn="just">
              <a:lnSpc>
                <a:spcPct val="150000"/>
              </a:lnSpc>
            </a:pPr>
            <a:r>
              <a:rPr lang="en-US" sz="2400" dirty="0" smtClean="0">
                <a:latin typeface="Times New Roman" pitchFamily="18" charset="0"/>
                <a:cs typeface="Times New Roman" pitchFamily="18" charset="0"/>
              </a:rPr>
              <a:t>These three coplanar </a:t>
            </a:r>
            <a:r>
              <a:rPr lang="en-US" sz="2400" dirty="0">
                <a:latin typeface="Times New Roman" pitchFamily="18" charset="0"/>
                <a:cs typeface="Times New Roman" pitchFamily="18" charset="0"/>
              </a:rPr>
              <a:t>congeners and dioxin were considered responsible for eliciting toxic effects in laboratory animals, including body weight loss, dermal </a:t>
            </a:r>
            <a:r>
              <a:rPr lang="en-US" sz="2400" dirty="0" smtClean="0">
                <a:latin typeface="Times New Roman" pitchFamily="18" charset="0"/>
                <a:cs typeface="Times New Roman" pitchFamily="18" charset="0"/>
              </a:rPr>
              <a:t>disorder, hepatic </a:t>
            </a:r>
            <a:r>
              <a:rPr lang="en-US" sz="2400" dirty="0">
                <a:latin typeface="Times New Roman" pitchFamily="18" charset="0"/>
                <a:cs typeface="Times New Roman" pitchFamily="18" charset="0"/>
              </a:rPr>
              <a:t>damage, </a:t>
            </a:r>
            <a:r>
              <a:rPr lang="en-US" sz="2400" dirty="0" err="1">
                <a:latin typeface="Times New Roman" pitchFamily="18" charset="0"/>
                <a:cs typeface="Times New Roman" pitchFamily="18" charset="0"/>
              </a:rPr>
              <a:t>thymic</a:t>
            </a:r>
            <a:r>
              <a:rPr lang="en-US" sz="2400" dirty="0">
                <a:latin typeface="Times New Roman" pitchFamily="18" charset="0"/>
                <a:cs typeface="Times New Roman" pitchFamily="18" charset="0"/>
              </a:rPr>
              <a:t> atrophy, teratogenicity, reproductive toxicity, </a:t>
            </a:r>
            <a:r>
              <a:rPr lang="en-US" sz="2400" dirty="0" smtClean="0">
                <a:latin typeface="Times New Roman" pitchFamily="18" charset="0"/>
                <a:cs typeface="Times New Roman" pitchFamily="18" charset="0"/>
              </a:rPr>
              <a:t>and </a:t>
            </a:r>
            <a:r>
              <a:rPr lang="en-US" sz="2400" dirty="0" err="1" smtClean="0">
                <a:latin typeface="Times New Roman" pitchFamily="18" charset="0"/>
                <a:cs typeface="Times New Roman" pitchFamily="18" charset="0"/>
              </a:rPr>
              <a:t>immuno</a:t>
            </a:r>
            <a:r>
              <a:rPr lang="en-US" sz="2400" dirty="0" smtClean="0">
                <a:latin typeface="Times New Roman" pitchFamily="18" charset="0"/>
                <a:cs typeface="Times New Roman" pitchFamily="18" charset="0"/>
              </a:rPr>
              <a:t> toxicity</a:t>
            </a:r>
            <a:r>
              <a:rPr lang="en-US" sz="2400" dirty="0">
                <a:latin typeface="Times New Roman" pitchFamily="18" charset="0"/>
                <a:cs typeface="Times New Roman" pitchFamily="18" charset="0"/>
              </a:rPr>
              <a:t>.</a:t>
            </a:r>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0" y="4648200"/>
            <a:ext cx="2762250" cy="1943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25240136"/>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381000"/>
          </a:xfrm>
        </p:spPr>
        <p:txBody>
          <a:bodyPr>
            <a:noAutofit/>
          </a:bodyPr>
          <a:lstStyle/>
          <a:p>
            <a:r>
              <a:rPr lang="en-US" sz="2800" b="1" dirty="0" err="1">
                <a:solidFill>
                  <a:srgbClr val="FF0000"/>
                </a:solidFill>
                <a:latin typeface="Segoe Print" pitchFamily="2" charset="0"/>
              </a:rPr>
              <a:t>Cont</a:t>
            </a:r>
            <a:r>
              <a:rPr lang="en-US" sz="2800" b="1" dirty="0">
                <a:solidFill>
                  <a:srgbClr val="FF0000"/>
                </a:solidFill>
                <a:latin typeface="Segoe Print" pitchFamily="2" charset="0"/>
              </a:rPr>
              <a:t>…</a:t>
            </a:r>
            <a:endParaRPr lang="en-US" sz="2800" dirty="0"/>
          </a:p>
        </p:txBody>
      </p:sp>
      <p:sp>
        <p:nvSpPr>
          <p:cNvPr id="4" name="Date Placeholder 3"/>
          <p:cNvSpPr>
            <a:spLocks noGrp="1"/>
          </p:cNvSpPr>
          <p:nvPr>
            <p:ph type="dt" sz="half" idx="10"/>
          </p:nvPr>
        </p:nvSpPr>
        <p:spPr/>
        <p:txBody>
          <a:bodyPr/>
          <a:lstStyle/>
          <a:p>
            <a:fld id="{6A375919-6957-4278-AB2D-6A3D32F32E02}" type="datetime1">
              <a:rPr lang="en-US" smtClean="0"/>
              <a:t>29-Jun-19</a:t>
            </a:fld>
            <a:endParaRPr lang="en-US"/>
          </a:p>
        </p:txBody>
      </p:sp>
      <p:sp>
        <p:nvSpPr>
          <p:cNvPr id="5" name="Footer Placeholder 4"/>
          <p:cNvSpPr>
            <a:spLocks noGrp="1"/>
          </p:cNvSpPr>
          <p:nvPr>
            <p:ph type="ftr" sz="quarter" idx="11"/>
          </p:nvPr>
        </p:nvSpPr>
        <p:spPr/>
        <p:txBody>
          <a:bodyPr/>
          <a:lstStyle/>
          <a:p>
            <a:r>
              <a:rPr lang="en-US" smtClean="0"/>
              <a:t>Envt Ch 4-6</a:t>
            </a:r>
            <a:endParaRPr lang="en-US"/>
          </a:p>
        </p:txBody>
      </p:sp>
      <p:sp>
        <p:nvSpPr>
          <p:cNvPr id="6" name="Slide Number Placeholder 5"/>
          <p:cNvSpPr>
            <a:spLocks noGrp="1"/>
          </p:cNvSpPr>
          <p:nvPr>
            <p:ph type="sldNum" sz="quarter" idx="12"/>
          </p:nvPr>
        </p:nvSpPr>
        <p:spPr/>
        <p:txBody>
          <a:bodyPr/>
          <a:lstStyle/>
          <a:p>
            <a:fld id="{09CA2E6E-5AFB-46F8-A351-B3A68AE108F1}" type="slidenum">
              <a:rPr lang="en-US" smtClean="0"/>
              <a:t>94</a:t>
            </a:fld>
            <a:endParaRPr lang="en-US"/>
          </a:p>
        </p:txBody>
      </p:sp>
      <p:sp>
        <p:nvSpPr>
          <p:cNvPr id="3" name="Content Placeholder 2"/>
          <p:cNvSpPr>
            <a:spLocks noGrp="1"/>
          </p:cNvSpPr>
          <p:nvPr>
            <p:ph sz="quarter" idx="1"/>
          </p:nvPr>
        </p:nvSpPr>
        <p:spPr>
          <a:xfrm>
            <a:off x="152400" y="457200"/>
            <a:ext cx="8763000" cy="6248400"/>
          </a:xfrm>
        </p:spPr>
        <p:txBody>
          <a:bodyPr>
            <a:normAutofit/>
          </a:bodyPr>
          <a:lstStyle/>
          <a:p>
            <a:pPr algn="just">
              <a:lnSpc>
                <a:spcPct val="150000"/>
              </a:lnSpc>
            </a:pPr>
            <a:r>
              <a:rPr lang="en-US" sz="2400" dirty="0">
                <a:latin typeface="Times New Roman" pitchFamily="18" charset="0"/>
                <a:cs typeface="Times New Roman" pitchFamily="18" charset="0"/>
              </a:rPr>
              <a:t>The symptoms </a:t>
            </a:r>
            <a:r>
              <a:rPr lang="en-US" sz="2400" dirty="0" smtClean="0">
                <a:latin typeface="Times New Roman" pitchFamily="18" charset="0"/>
                <a:cs typeface="Times New Roman" pitchFamily="18" charset="0"/>
              </a:rPr>
              <a:t>included increased </a:t>
            </a:r>
            <a:r>
              <a:rPr lang="en-US" sz="2400" dirty="0">
                <a:latin typeface="Times New Roman" pitchFamily="18" charset="0"/>
                <a:cs typeface="Times New Roman" pitchFamily="18" charset="0"/>
              </a:rPr>
              <a:t>whitish eye discharge and swelling of the upper eyelids, pigmentation of nails, skin and mucous membranes, acne-like skin </a:t>
            </a:r>
            <a:r>
              <a:rPr lang="en-US" sz="2400" dirty="0" smtClean="0">
                <a:latin typeface="Times New Roman" pitchFamily="18" charset="0"/>
                <a:cs typeface="Times New Roman" pitchFamily="18" charset="0"/>
              </a:rPr>
              <a:t>eruption (</a:t>
            </a:r>
            <a:r>
              <a:rPr lang="en-US" sz="2400" dirty="0" err="1" smtClean="0">
                <a:latin typeface="Times New Roman" pitchFamily="18" charset="0"/>
                <a:cs typeface="Times New Roman" pitchFamily="18" charset="0"/>
              </a:rPr>
              <a:t>chloracne</a:t>
            </a:r>
            <a:r>
              <a:rPr lang="en-US" sz="2400" dirty="0">
                <a:latin typeface="Times New Roman" pitchFamily="18" charset="0"/>
                <a:cs typeface="Times New Roman" pitchFamily="18" charset="0"/>
              </a:rPr>
              <a:t>) with secondary infections, feelings of weakness, headache, </a:t>
            </a:r>
            <a:r>
              <a:rPr lang="en-US" sz="2400" dirty="0" smtClean="0">
                <a:latin typeface="Times New Roman" pitchFamily="18" charset="0"/>
                <a:cs typeface="Times New Roman" pitchFamily="18" charset="0"/>
              </a:rPr>
              <a:t>and vomiting</a:t>
            </a:r>
            <a:r>
              <a:rPr lang="en-US" sz="2400" dirty="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algn="just">
              <a:lnSpc>
                <a:spcPct val="150000"/>
              </a:lnSpc>
            </a:pPr>
            <a:r>
              <a:rPr lang="en-US" sz="2400" dirty="0" smtClean="0">
                <a:latin typeface="Times New Roman" pitchFamily="18" charset="0"/>
                <a:cs typeface="Times New Roman" pitchFamily="18" charset="0"/>
              </a:rPr>
              <a:t>Three </a:t>
            </a:r>
            <a:r>
              <a:rPr lang="en-US" sz="2400" dirty="0">
                <a:latin typeface="Times New Roman" pitchFamily="18" charset="0"/>
                <a:cs typeface="Times New Roman" pitchFamily="18" charset="0"/>
              </a:rPr>
              <a:t>to four years after both incidences, the skin of those </a:t>
            </a:r>
            <a:r>
              <a:rPr lang="en-US" sz="2400" dirty="0" smtClean="0">
                <a:latin typeface="Times New Roman" pitchFamily="18" charset="0"/>
                <a:cs typeface="Times New Roman" pitchFamily="18" charset="0"/>
              </a:rPr>
              <a:t>people who </a:t>
            </a:r>
            <a:r>
              <a:rPr lang="en-US" sz="2400" dirty="0">
                <a:latin typeface="Times New Roman" pitchFamily="18" charset="0"/>
                <a:cs typeface="Times New Roman" pitchFamily="18" charset="0"/>
              </a:rPr>
              <a:t>were only mildly poisoned appeared normal, yet systematic </a:t>
            </a:r>
            <a:r>
              <a:rPr lang="en-US" sz="2400" dirty="0" smtClean="0">
                <a:latin typeface="Times New Roman" pitchFamily="18" charset="0"/>
                <a:cs typeface="Times New Roman" pitchFamily="18" charset="0"/>
              </a:rPr>
              <a:t>disorders, including </a:t>
            </a:r>
            <a:r>
              <a:rPr lang="en-US" sz="2400" dirty="0">
                <a:latin typeface="Times New Roman" pitchFamily="18" charset="0"/>
                <a:cs typeface="Times New Roman" pitchFamily="18" charset="0"/>
              </a:rPr>
              <a:t>dullness, cough, headache, stomachache, and swelling and pain </a:t>
            </a:r>
            <a:r>
              <a:rPr lang="en-US" sz="2400" dirty="0" smtClean="0">
                <a:latin typeface="Times New Roman" pitchFamily="18" charset="0"/>
                <a:cs typeface="Times New Roman" pitchFamily="18" charset="0"/>
              </a:rPr>
              <a:t>of the </a:t>
            </a:r>
            <a:r>
              <a:rPr lang="en-US" sz="2400" dirty="0">
                <a:latin typeface="Times New Roman" pitchFamily="18" charset="0"/>
                <a:cs typeface="Times New Roman" pitchFamily="18" charset="0"/>
              </a:rPr>
              <a:t>joints, persisted.</a:t>
            </a:r>
          </a:p>
        </p:txBody>
      </p:sp>
    </p:spTree>
    <p:extLst>
      <p:ext uri="{BB962C8B-B14F-4D97-AF65-F5344CB8AC3E}">
        <p14:creationId xmlns:p14="http://schemas.microsoft.com/office/powerpoint/2010/main" val="150459501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708"/>
            <a:ext cx="8686800" cy="505692"/>
          </a:xfrm>
        </p:spPr>
        <p:txBody>
          <a:bodyPr>
            <a:noAutofit/>
          </a:bodyPr>
          <a:lstStyle/>
          <a:p>
            <a:pPr algn="ctr"/>
            <a:r>
              <a:rPr lang="en-US" sz="2800" b="1" dirty="0">
                <a:solidFill>
                  <a:srgbClr val="FF0000"/>
                </a:solidFill>
              </a:rPr>
              <a:t>5.6. Toxic heavy metals and organometallic compounds</a:t>
            </a:r>
          </a:p>
        </p:txBody>
      </p:sp>
      <p:sp>
        <p:nvSpPr>
          <p:cNvPr id="4" name="Date Placeholder 3"/>
          <p:cNvSpPr>
            <a:spLocks noGrp="1"/>
          </p:cNvSpPr>
          <p:nvPr>
            <p:ph type="dt" sz="half" idx="10"/>
          </p:nvPr>
        </p:nvSpPr>
        <p:spPr/>
        <p:txBody>
          <a:bodyPr/>
          <a:lstStyle/>
          <a:p>
            <a:fld id="{6A375919-6957-4278-AB2D-6A3D32F32E02}" type="datetime1">
              <a:rPr lang="en-US" smtClean="0"/>
              <a:t>29-Jun-19</a:t>
            </a:fld>
            <a:endParaRPr lang="en-US" dirty="0"/>
          </a:p>
        </p:txBody>
      </p:sp>
      <p:sp>
        <p:nvSpPr>
          <p:cNvPr id="5" name="Footer Placeholder 4"/>
          <p:cNvSpPr>
            <a:spLocks noGrp="1"/>
          </p:cNvSpPr>
          <p:nvPr>
            <p:ph type="ftr" sz="quarter" idx="11"/>
          </p:nvPr>
        </p:nvSpPr>
        <p:spPr/>
        <p:txBody>
          <a:bodyPr/>
          <a:lstStyle/>
          <a:p>
            <a:r>
              <a:rPr lang="en-US" smtClean="0"/>
              <a:t>Envt Ch 4-6</a:t>
            </a:r>
            <a:endParaRPr lang="en-US"/>
          </a:p>
        </p:txBody>
      </p:sp>
      <p:sp>
        <p:nvSpPr>
          <p:cNvPr id="6" name="Slide Number Placeholder 5"/>
          <p:cNvSpPr>
            <a:spLocks noGrp="1"/>
          </p:cNvSpPr>
          <p:nvPr>
            <p:ph type="sldNum" sz="quarter" idx="12"/>
          </p:nvPr>
        </p:nvSpPr>
        <p:spPr/>
        <p:txBody>
          <a:bodyPr/>
          <a:lstStyle/>
          <a:p>
            <a:fld id="{09CA2E6E-5AFB-46F8-A351-B3A68AE108F1}" type="slidenum">
              <a:rPr lang="en-US" smtClean="0"/>
              <a:t>95</a:t>
            </a:fld>
            <a:endParaRPr lang="en-US"/>
          </a:p>
        </p:txBody>
      </p:sp>
      <p:sp>
        <p:nvSpPr>
          <p:cNvPr id="3" name="Content Placeholder 2"/>
          <p:cNvSpPr>
            <a:spLocks noGrp="1"/>
          </p:cNvSpPr>
          <p:nvPr>
            <p:ph sz="quarter" idx="1"/>
          </p:nvPr>
        </p:nvSpPr>
        <p:spPr>
          <a:xfrm>
            <a:off x="152400" y="457200"/>
            <a:ext cx="8763000" cy="6248400"/>
          </a:xfrm>
        </p:spPr>
        <p:txBody>
          <a:bodyPr>
            <a:normAutofit fontScale="92500"/>
          </a:bodyPr>
          <a:lstStyle/>
          <a:p>
            <a:pPr marL="0" indent="0" algn="just">
              <a:buNone/>
            </a:pPr>
            <a:r>
              <a:rPr lang="en-US" sz="2800" b="1" dirty="0" smtClean="0">
                <a:solidFill>
                  <a:srgbClr val="FF0000"/>
                </a:solidFill>
                <a:latin typeface="Segoe Print" pitchFamily="2" charset="0"/>
              </a:rPr>
              <a:t>5.6.1. Organometallic </a:t>
            </a:r>
            <a:r>
              <a:rPr lang="en-US" sz="2800" b="1" dirty="0">
                <a:solidFill>
                  <a:srgbClr val="FF0000"/>
                </a:solidFill>
                <a:latin typeface="Segoe Print" pitchFamily="2" charset="0"/>
              </a:rPr>
              <a:t>compounds</a:t>
            </a:r>
            <a:endParaRPr lang="en-US" sz="2800" dirty="0" smtClean="0">
              <a:latin typeface="Segoe Print" pitchFamily="2" charset="0"/>
            </a:endParaRPr>
          </a:p>
          <a:p>
            <a:pPr algn="just">
              <a:lnSpc>
                <a:spcPct val="150000"/>
              </a:lnSpc>
            </a:pPr>
            <a:r>
              <a:rPr lang="en-US" sz="2400" dirty="0" smtClean="0">
                <a:latin typeface="Times New Roman" pitchFamily="18" charset="0"/>
                <a:cs typeface="Times New Roman" pitchFamily="18" charset="0"/>
              </a:rPr>
              <a:t>Organometallic </a:t>
            </a:r>
            <a:r>
              <a:rPr lang="en-US" sz="2400" dirty="0">
                <a:latin typeface="Times New Roman" pitchFamily="18" charset="0"/>
                <a:cs typeface="Times New Roman" pitchFamily="18" charset="0"/>
              </a:rPr>
              <a:t>compounds  have an organic  nature and higher lipid solubility</a:t>
            </a:r>
            <a:r>
              <a:rPr lang="en-US" sz="2400" dirty="0" smtClean="0">
                <a:latin typeface="Times New Roman" pitchFamily="18" charset="0"/>
                <a:cs typeface="Times New Roman" pitchFamily="18" charset="0"/>
              </a:rPr>
              <a:t>.</a:t>
            </a:r>
          </a:p>
          <a:p>
            <a:pPr algn="just">
              <a:lnSpc>
                <a:spcPct val="150000"/>
              </a:lnSpc>
              <a:buFont typeface="Wingdings" pitchFamily="2" charset="2"/>
              <a:buChar char="Ø"/>
            </a:pPr>
            <a:r>
              <a:rPr lang="en-US" sz="2400" b="1" dirty="0" err="1">
                <a:solidFill>
                  <a:srgbClr val="00B0F0"/>
                </a:solidFill>
                <a:latin typeface="Times New Roman" pitchFamily="18" charset="0"/>
                <a:cs typeface="Times New Roman" pitchFamily="18" charset="0"/>
              </a:rPr>
              <a:t>Organolead</a:t>
            </a:r>
            <a:r>
              <a:rPr lang="en-US" sz="2400" b="1" dirty="0">
                <a:solidFill>
                  <a:srgbClr val="00B0F0"/>
                </a:solidFill>
                <a:latin typeface="Times New Roman" pitchFamily="18" charset="0"/>
                <a:cs typeface="Times New Roman" pitchFamily="18" charset="0"/>
              </a:rPr>
              <a:t> Compounds: </a:t>
            </a:r>
            <a:r>
              <a:rPr lang="en-US" sz="2400" dirty="0">
                <a:latin typeface="Times New Roman" pitchFamily="18" charset="0"/>
                <a:cs typeface="Times New Roman" pitchFamily="18" charset="0"/>
              </a:rPr>
              <a:t>Perhaps the most notable toxic organometallic compound is </a:t>
            </a:r>
            <a:r>
              <a:rPr lang="en-US" sz="2400" dirty="0" err="1">
                <a:latin typeface="Times New Roman" pitchFamily="18" charset="0"/>
                <a:cs typeface="Times New Roman" pitchFamily="18" charset="0"/>
              </a:rPr>
              <a:t>tetraethyllead</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Pb</a:t>
            </a:r>
            <a:r>
              <a:rPr lang="en-US" sz="2400" dirty="0">
                <a:latin typeface="Times New Roman" pitchFamily="18" charset="0"/>
                <a:cs typeface="Times New Roman" pitchFamily="18" charset="0"/>
              </a:rPr>
              <a:t>(C</a:t>
            </a:r>
            <a:r>
              <a:rPr lang="en-US" sz="2400" baseline="-25000" dirty="0">
                <a:latin typeface="Times New Roman" pitchFamily="18" charset="0"/>
                <a:cs typeface="Times New Roman" pitchFamily="18" charset="0"/>
              </a:rPr>
              <a:t>2</a:t>
            </a:r>
            <a:r>
              <a:rPr lang="en-US" sz="2400" dirty="0">
                <a:latin typeface="Times New Roman" pitchFamily="18" charset="0"/>
                <a:cs typeface="Times New Roman" pitchFamily="18" charset="0"/>
              </a:rPr>
              <a:t>H</a:t>
            </a:r>
            <a:r>
              <a:rPr lang="en-US" sz="2400" baseline="-25000" dirty="0">
                <a:latin typeface="Times New Roman" pitchFamily="18" charset="0"/>
                <a:cs typeface="Times New Roman" pitchFamily="18" charset="0"/>
              </a:rPr>
              <a:t>5</a:t>
            </a:r>
            <a:r>
              <a:rPr lang="en-US" sz="2400" dirty="0">
                <a:latin typeface="Times New Roman" pitchFamily="18" charset="0"/>
                <a:cs typeface="Times New Roman" pitchFamily="18" charset="0"/>
              </a:rPr>
              <a:t>)</a:t>
            </a:r>
            <a:r>
              <a:rPr lang="en-US" sz="2400" baseline="-25000" dirty="0">
                <a:latin typeface="Times New Roman" pitchFamily="18" charset="0"/>
                <a:cs typeface="Times New Roman" pitchFamily="18" charset="0"/>
              </a:rPr>
              <a:t>4</a:t>
            </a:r>
            <a:r>
              <a:rPr lang="en-US" sz="2400" dirty="0">
                <a:latin typeface="Times New Roman" pitchFamily="18" charset="0"/>
                <a:cs typeface="Times New Roman" pitchFamily="18" charset="0"/>
              </a:rPr>
              <a:t>, a colorless, </a:t>
            </a:r>
            <a:r>
              <a:rPr lang="en-US" sz="2400" dirty="0" smtClean="0">
                <a:latin typeface="Times New Roman" pitchFamily="18" charset="0"/>
                <a:cs typeface="Times New Roman" pitchFamily="18" charset="0"/>
              </a:rPr>
              <a:t>oily </a:t>
            </a:r>
            <a:r>
              <a:rPr lang="en-US" sz="2400" dirty="0">
                <a:latin typeface="Times New Roman" pitchFamily="18" charset="0"/>
                <a:cs typeface="Times New Roman" pitchFamily="18" charset="0"/>
              </a:rPr>
              <a:t>liquid that was widely used as a gasoline additive to boost octane rating. </a:t>
            </a:r>
            <a:endParaRPr lang="en-US" sz="2400" dirty="0" smtClean="0">
              <a:latin typeface="Times New Roman" pitchFamily="18" charset="0"/>
              <a:cs typeface="Times New Roman" pitchFamily="18" charset="0"/>
            </a:endParaRPr>
          </a:p>
          <a:p>
            <a:pPr algn="just">
              <a:lnSpc>
                <a:spcPct val="150000"/>
              </a:lnSpc>
            </a:pPr>
            <a:r>
              <a:rPr lang="en-US" sz="2400" dirty="0" err="1" smtClean="0">
                <a:latin typeface="Times New Roman" pitchFamily="18" charset="0"/>
                <a:cs typeface="Times New Roman" pitchFamily="18" charset="0"/>
              </a:rPr>
              <a:t>Tetraethyllead</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has a </a:t>
            </a:r>
            <a:r>
              <a:rPr lang="en-US" sz="2400" dirty="0" smtClean="0">
                <a:latin typeface="Times New Roman" pitchFamily="18" charset="0"/>
                <a:cs typeface="Times New Roman" pitchFamily="18" charset="0"/>
              </a:rPr>
              <a:t>strong  </a:t>
            </a:r>
            <a:r>
              <a:rPr lang="en-US" sz="2400" dirty="0">
                <a:latin typeface="Times New Roman" pitchFamily="18" charset="0"/>
                <a:cs typeface="Times New Roman" pitchFamily="18" charset="0"/>
              </a:rPr>
              <a:t>affinity  for  lipids  and  can  enter  the  body  by  all  three  common  routes  of  inhalation, </a:t>
            </a:r>
            <a:r>
              <a:rPr lang="en-US" sz="2400" dirty="0" smtClean="0">
                <a:latin typeface="Times New Roman" pitchFamily="18" charset="0"/>
                <a:cs typeface="Times New Roman" pitchFamily="18" charset="0"/>
              </a:rPr>
              <a:t>ingestion</a:t>
            </a:r>
            <a:r>
              <a:rPr lang="en-US" sz="2400" dirty="0">
                <a:latin typeface="Times New Roman" pitchFamily="18" charset="0"/>
                <a:cs typeface="Times New Roman" pitchFamily="18" charset="0"/>
              </a:rPr>
              <a:t>, and absorption through the skin. </a:t>
            </a:r>
            <a:endParaRPr lang="en-US" sz="2400" dirty="0" smtClean="0">
              <a:latin typeface="Times New Roman" pitchFamily="18" charset="0"/>
              <a:cs typeface="Times New Roman" pitchFamily="18" charset="0"/>
            </a:endParaRPr>
          </a:p>
          <a:p>
            <a:pPr algn="just">
              <a:lnSpc>
                <a:spcPct val="150000"/>
              </a:lnSpc>
            </a:pPr>
            <a:r>
              <a:rPr lang="en-US" sz="2400" dirty="0">
                <a:latin typeface="Times New Roman" pitchFamily="18" charset="0"/>
                <a:cs typeface="Times New Roman" pitchFamily="18" charset="0"/>
              </a:rPr>
              <a:t>I</a:t>
            </a:r>
            <a:r>
              <a:rPr lang="en-US" sz="2400" dirty="0" smtClean="0">
                <a:latin typeface="Times New Roman" pitchFamily="18" charset="0"/>
                <a:cs typeface="Times New Roman" pitchFamily="18" charset="0"/>
              </a:rPr>
              <a:t>t </a:t>
            </a:r>
            <a:r>
              <a:rPr lang="en-US" sz="2400" dirty="0">
                <a:latin typeface="Times New Roman" pitchFamily="18" charset="0"/>
                <a:cs typeface="Times New Roman" pitchFamily="18" charset="0"/>
              </a:rPr>
              <a:t>affects the central nervous system with symptoms such as fatigue, weakness, restlessness, </a:t>
            </a:r>
            <a:r>
              <a:rPr lang="en-US" sz="2400" dirty="0" smtClean="0">
                <a:latin typeface="Times New Roman" pitchFamily="18" charset="0"/>
                <a:cs typeface="Times New Roman" pitchFamily="18" charset="0"/>
              </a:rPr>
              <a:t>ataxia</a:t>
            </a:r>
            <a:r>
              <a:rPr lang="en-US" sz="2400" dirty="0">
                <a:latin typeface="Times New Roman" pitchFamily="18" charset="0"/>
                <a:cs typeface="Times New Roman" pitchFamily="18" charset="0"/>
              </a:rPr>
              <a:t>,  psychosis,  and  </a:t>
            </a:r>
            <a:r>
              <a:rPr lang="en-US" sz="2400" dirty="0" smtClean="0">
                <a:latin typeface="Times New Roman" pitchFamily="18" charset="0"/>
                <a:cs typeface="Times New Roman" pitchFamily="18" charset="0"/>
              </a:rPr>
              <a:t>convulsions</a:t>
            </a:r>
            <a:r>
              <a:rPr lang="en-US" sz="2400" dirty="0" smtClean="0"/>
              <a:t>.</a:t>
            </a:r>
          </a:p>
        </p:txBody>
      </p:sp>
    </p:spTree>
    <p:extLst>
      <p:ext uri="{BB962C8B-B14F-4D97-AF65-F5344CB8AC3E}">
        <p14:creationId xmlns:p14="http://schemas.microsoft.com/office/powerpoint/2010/main" val="2964997010"/>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381000"/>
          </a:xfrm>
        </p:spPr>
        <p:txBody>
          <a:bodyPr>
            <a:noAutofit/>
          </a:bodyPr>
          <a:lstStyle/>
          <a:p>
            <a:r>
              <a:rPr lang="en-US" sz="2800" b="1" dirty="0" err="1">
                <a:solidFill>
                  <a:srgbClr val="FF0000"/>
                </a:solidFill>
                <a:latin typeface="Segoe Print" pitchFamily="2" charset="0"/>
              </a:rPr>
              <a:t>Cont</a:t>
            </a:r>
            <a:r>
              <a:rPr lang="en-US" sz="2800" b="1" dirty="0">
                <a:solidFill>
                  <a:srgbClr val="FF0000"/>
                </a:solidFill>
                <a:latin typeface="Segoe Print" pitchFamily="2" charset="0"/>
              </a:rPr>
              <a:t>…</a:t>
            </a:r>
            <a:endParaRPr lang="en-US" sz="2800" dirty="0"/>
          </a:p>
        </p:txBody>
      </p:sp>
      <p:sp>
        <p:nvSpPr>
          <p:cNvPr id="4" name="Date Placeholder 3"/>
          <p:cNvSpPr>
            <a:spLocks noGrp="1"/>
          </p:cNvSpPr>
          <p:nvPr>
            <p:ph type="dt" sz="half" idx="10"/>
          </p:nvPr>
        </p:nvSpPr>
        <p:spPr/>
        <p:txBody>
          <a:bodyPr/>
          <a:lstStyle/>
          <a:p>
            <a:fld id="{6A375919-6957-4278-AB2D-6A3D32F32E02}" type="datetime1">
              <a:rPr lang="en-US" smtClean="0"/>
              <a:t>29-Jun-19</a:t>
            </a:fld>
            <a:endParaRPr lang="en-US"/>
          </a:p>
        </p:txBody>
      </p:sp>
      <p:sp>
        <p:nvSpPr>
          <p:cNvPr id="5" name="Footer Placeholder 4"/>
          <p:cNvSpPr>
            <a:spLocks noGrp="1"/>
          </p:cNvSpPr>
          <p:nvPr>
            <p:ph type="ftr" sz="quarter" idx="11"/>
          </p:nvPr>
        </p:nvSpPr>
        <p:spPr/>
        <p:txBody>
          <a:bodyPr/>
          <a:lstStyle/>
          <a:p>
            <a:r>
              <a:rPr lang="en-US" smtClean="0"/>
              <a:t>Envt Ch 4-6</a:t>
            </a:r>
            <a:endParaRPr lang="en-US"/>
          </a:p>
        </p:txBody>
      </p:sp>
      <p:sp>
        <p:nvSpPr>
          <p:cNvPr id="6" name="Slide Number Placeholder 5"/>
          <p:cNvSpPr>
            <a:spLocks noGrp="1"/>
          </p:cNvSpPr>
          <p:nvPr>
            <p:ph type="sldNum" sz="quarter" idx="12"/>
          </p:nvPr>
        </p:nvSpPr>
        <p:spPr/>
        <p:txBody>
          <a:bodyPr/>
          <a:lstStyle/>
          <a:p>
            <a:fld id="{09CA2E6E-5AFB-46F8-A351-B3A68AE108F1}" type="slidenum">
              <a:rPr lang="en-US" smtClean="0"/>
              <a:t>96</a:t>
            </a:fld>
            <a:endParaRPr lang="en-US"/>
          </a:p>
        </p:txBody>
      </p:sp>
      <p:sp>
        <p:nvSpPr>
          <p:cNvPr id="3" name="Content Placeholder 2"/>
          <p:cNvSpPr>
            <a:spLocks noGrp="1"/>
          </p:cNvSpPr>
          <p:nvPr>
            <p:ph sz="quarter" idx="1"/>
          </p:nvPr>
        </p:nvSpPr>
        <p:spPr>
          <a:xfrm>
            <a:off x="152400" y="381000"/>
            <a:ext cx="8763000" cy="6324600"/>
          </a:xfrm>
        </p:spPr>
        <p:txBody>
          <a:bodyPr>
            <a:normAutofit fontScale="92500" lnSpcReduction="10000"/>
          </a:bodyPr>
          <a:lstStyle/>
          <a:p>
            <a:pPr algn="just"/>
            <a:r>
              <a:rPr lang="en-US" sz="2400" dirty="0">
                <a:latin typeface="Times New Roman" pitchFamily="18" charset="0"/>
                <a:cs typeface="Times New Roman" pitchFamily="18" charset="0"/>
              </a:rPr>
              <a:t>Recovery  from  severe  lead  poisoning  tends  to  be  slow. </a:t>
            </a:r>
          </a:p>
          <a:p>
            <a:pPr algn="just">
              <a:lnSpc>
                <a:spcPct val="160000"/>
              </a:lnSpc>
            </a:pPr>
            <a:r>
              <a:rPr lang="en-US" sz="2400" dirty="0">
                <a:latin typeface="Times New Roman" pitchFamily="18" charset="0"/>
                <a:cs typeface="Times New Roman" pitchFamily="18" charset="0"/>
              </a:rPr>
              <a:t> In cases  of  fatal  </a:t>
            </a:r>
            <a:r>
              <a:rPr lang="en-US" sz="2400" dirty="0" err="1">
                <a:latin typeface="Times New Roman" pitchFamily="18" charset="0"/>
                <a:cs typeface="Times New Roman" pitchFamily="18" charset="0"/>
              </a:rPr>
              <a:t>tetraethyllead</a:t>
            </a:r>
            <a:r>
              <a:rPr lang="en-US" sz="2400" dirty="0">
                <a:latin typeface="Times New Roman" pitchFamily="18" charset="0"/>
                <a:cs typeface="Times New Roman" pitchFamily="18" charset="0"/>
              </a:rPr>
              <a:t>  poisoning,  death  has  occurred  as  soon  as  one  or  two  days  after exposure.</a:t>
            </a:r>
          </a:p>
          <a:p>
            <a:pPr algn="just">
              <a:lnSpc>
                <a:spcPct val="150000"/>
              </a:lnSpc>
              <a:buFont typeface="Wingdings" pitchFamily="2" charset="2"/>
              <a:buChar char="Ø"/>
            </a:pPr>
            <a:r>
              <a:rPr lang="en-US" sz="2400" b="1" dirty="0" err="1" smtClean="0">
                <a:solidFill>
                  <a:srgbClr val="00B0F0"/>
                </a:solidFill>
                <a:latin typeface="Times New Roman" pitchFamily="18" charset="0"/>
                <a:cs typeface="Times New Roman" pitchFamily="18" charset="0"/>
              </a:rPr>
              <a:t>Organotin</a:t>
            </a:r>
            <a:r>
              <a:rPr lang="en-US" sz="2400" b="1" dirty="0" smtClean="0">
                <a:solidFill>
                  <a:srgbClr val="00B0F0"/>
                </a:solidFill>
                <a:latin typeface="Times New Roman" pitchFamily="18" charset="0"/>
                <a:cs typeface="Times New Roman" pitchFamily="18" charset="0"/>
              </a:rPr>
              <a:t> Compounds:  </a:t>
            </a:r>
            <a:r>
              <a:rPr lang="en-US" sz="2400" dirty="0" smtClean="0">
                <a:latin typeface="Times New Roman" pitchFamily="18" charset="0"/>
                <a:cs typeface="Times New Roman" pitchFamily="18" charset="0"/>
              </a:rPr>
              <a:t>Those </a:t>
            </a:r>
            <a:r>
              <a:rPr lang="en-US" sz="2400" dirty="0">
                <a:latin typeface="Times New Roman" pitchFamily="18" charset="0"/>
                <a:cs typeface="Times New Roman" pitchFamily="18" charset="0"/>
              </a:rPr>
              <a:t>of </a:t>
            </a:r>
            <a:r>
              <a:rPr lang="en-US" sz="2400" dirty="0" smtClean="0">
                <a:latin typeface="Times New Roman" pitchFamily="18" charset="0"/>
                <a:cs typeface="Times New Roman" pitchFamily="18" charset="0"/>
              </a:rPr>
              <a:t>tin </a:t>
            </a:r>
            <a:r>
              <a:rPr lang="en-US" sz="2400" dirty="0" err="1" smtClean="0">
                <a:latin typeface="Times New Roman" pitchFamily="18" charset="0"/>
                <a:cs typeface="Times New Roman" pitchFamily="18" charset="0"/>
              </a:rPr>
              <a:t>tributyltin</a:t>
            </a:r>
            <a:r>
              <a:rPr lang="en-US" sz="2400" dirty="0" smtClean="0">
                <a:latin typeface="Times New Roman" pitchFamily="18" charset="0"/>
                <a:cs typeface="Times New Roman" pitchFamily="18" charset="0"/>
              </a:rPr>
              <a:t> chloride  </a:t>
            </a:r>
            <a:r>
              <a:rPr lang="en-US" sz="2400" dirty="0">
                <a:latin typeface="Times New Roman" pitchFamily="18" charset="0"/>
                <a:cs typeface="Times New Roman" pitchFamily="18" charset="0"/>
              </a:rPr>
              <a:t>and  related  </a:t>
            </a:r>
            <a:r>
              <a:rPr lang="en-US" sz="2400" dirty="0" err="1">
                <a:latin typeface="Times New Roman" pitchFamily="18" charset="0"/>
                <a:cs typeface="Times New Roman" pitchFamily="18" charset="0"/>
              </a:rPr>
              <a:t>tributyltin</a:t>
            </a:r>
            <a:r>
              <a:rPr lang="en-US" sz="2400" dirty="0">
                <a:latin typeface="Times New Roman" pitchFamily="18" charset="0"/>
                <a:cs typeface="Times New Roman" pitchFamily="18" charset="0"/>
              </a:rPr>
              <a:t>  (TBT)  </a:t>
            </a:r>
            <a:r>
              <a:rPr lang="en-US" sz="2400" dirty="0" smtClean="0">
                <a:latin typeface="Times New Roman" pitchFamily="18" charset="0"/>
                <a:cs typeface="Times New Roman" pitchFamily="18" charset="0"/>
              </a:rPr>
              <a:t>compounds  are </a:t>
            </a:r>
            <a:r>
              <a:rPr lang="en-US" sz="2400" dirty="0">
                <a:latin typeface="Times New Roman" pitchFamily="18" charset="0"/>
                <a:cs typeface="Times New Roman" pitchFamily="18" charset="0"/>
              </a:rPr>
              <a:t>t</a:t>
            </a:r>
            <a:r>
              <a:rPr lang="en-US" sz="2400" dirty="0" smtClean="0">
                <a:latin typeface="Times New Roman" pitchFamily="18" charset="0"/>
                <a:cs typeface="Times New Roman" pitchFamily="18" charset="0"/>
              </a:rPr>
              <a:t>he </a:t>
            </a:r>
            <a:r>
              <a:rPr lang="en-US" sz="2400" dirty="0">
                <a:latin typeface="Times New Roman" pitchFamily="18" charset="0"/>
                <a:cs typeface="Times New Roman" pitchFamily="18" charset="0"/>
              </a:rPr>
              <a:t>greatest number of organometallic compounds in commercial </a:t>
            </a:r>
            <a:r>
              <a:rPr lang="en-US" sz="2400" dirty="0" smtClean="0">
                <a:latin typeface="Times New Roman" pitchFamily="18" charset="0"/>
                <a:cs typeface="Times New Roman" pitchFamily="18" charset="0"/>
              </a:rPr>
              <a:t>use.</a:t>
            </a:r>
          </a:p>
          <a:p>
            <a:pPr algn="just">
              <a:lnSpc>
                <a:spcPct val="150000"/>
              </a:lnSpc>
            </a:pPr>
            <a:r>
              <a:rPr lang="en-US" sz="2400" dirty="0" smtClean="0">
                <a:latin typeface="Times New Roman" pitchFamily="18" charset="0"/>
                <a:cs typeface="Times New Roman" pitchFamily="18" charset="0"/>
              </a:rPr>
              <a:t> These  </a:t>
            </a:r>
            <a:r>
              <a:rPr lang="en-US" sz="2400" dirty="0">
                <a:latin typeface="Times New Roman" pitchFamily="18" charset="0"/>
                <a:cs typeface="Times New Roman" pitchFamily="18" charset="0"/>
              </a:rPr>
              <a:t>compounds  have  bactericidal, </a:t>
            </a:r>
            <a:r>
              <a:rPr lang="en-US" sz="2400" dirty="0" smtClean="0">
                <a:latin typeface="Times New Roman" pitchFamily="18" charset="0"/>
                <a:cs typeface="Times New Roman" pitchFamily="18" charset="0"/>
              </a:rPr>
              <a:t>fungicidal</a:t>
            </a:r>
            <a:r>
              <a:rPr lang="en-US" sz="2400" dirty="0">
                <a:latin typeface="Times New Roman" pitchFamily="18" charset="0"/>
                <a:cs typeface="Times New Roman" pitchFamily="18" charset="0"/>
              </a:rPr>
              <a:t>, and insecticidal properties. </a:t>
            </a:r>
            <a:endParaRPr lang="en-US" sz="2400" dirty="0" smtClean="0">
              <a:latin typeface="Times New Roman" pitchFamily="18" charset="0"/>
              <a:cs typeface="Times New Roman" pitchFamily="18" charset="0"/>
            </a:endParaRPr>
          </a:p>
          <a:p>
            <a:pPr algn="just">
              <a:lnSpc>
                <a:spcPct val="150000"/>
              </a:lnSpc>
            </a:pPr>
            <a:r>
              <a:rPr lang="en-US" sz="2400" dirty="0" err="1" smtClean="0">
                <a:latin typeface="Times New Roman" pitchFamily="18" charset="0"/>
                <a:cs typeface="Times New Roman" pitchFamily="18" charset="0"/>
              </a:rPr>
              <a:t>Organotin</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compounds are readily absorbed through the </a:t>
            </a:r>
            <a:r>
              <a:rPr lang="en-US" sz="2400" dirty="0" smtClean="0">
                <a:latin typeface="Times New Roman" pitchFamily="18" charset="0"/>
                <a:cs typeface="Times New Roman" pitchFamily="18" charset="0"/>
              </a:rPr>
              <a:t>skin</a:t>
            </a:r>
            <a:r>
              <a:rPr lang="en-US" sz="2400" dirty="0">
                <a:latin typeface="Times New Roman" pitchFamily="18" charset="0"/>
                <a:cs typeface="Times New Roman" pitchFamily="18" charset="0"/>
              </a:rPr>
              <a:t>,  sometimes  causing  a  skin  rash.  </a:t>
            </a:r>
            <a:endParaRPr lang="en-US" sz="2400" dirty="0" smtClean="0">
              <a:latin typeface="Times New Roman" pitchFamily="18" charset="0"/>
              <a:cs typeface="Times New Roman" pitchFamily="18" charset="0"/>
            </a:endParaRPr>
          </a:p>
          <a:p>
            <a:pPr algn="just">
              <a:lnSpc>
                <a:spcPct val="150000"/>
              </a:lnSpc>
            </a:pPr>
            <a:r>
              <a:rPr lang="en-US" sz="2400" dirty="0" smtClean="0">
                <a:latin typeface="Times New Roman" pitchFamily="18" charset="0"/>
                <a:cs typeface="Times New Roman" pitchFamily="18" charset="0"/>
              </a:rPr>
              <a:t>They  </a:t>
            </a:r>
            <a:r>
              <a:rPr lang="en-US" sz="2400" dirty="0">
                <a:latin typeface="Times New Roman" pitchFamily="18" charset="0"/>
                <a:cs typeface="Times New Roman" pitchFamily="18" charset="0"/>
              </a:rPr>
              <a:t>probably  bind  with  sulfur  groups  on  proteins  and </a:t>
            </a:r>
            <a:r>
              <a:rPr lang="en-US" sz="2400" dirty="0" smtClean="0">
                <a:latin typeface="Times New Roman" pitchFamily="18" charset="0"/>
                <a:cs typeface="Times New Roman" pitchFamily="18" charset="0"/>
              </a:rPr>
              <a:t>appear </a:t>
            </a:r>
            <a:r>
              <a:rPr lang="en-US" sz="2400" dirty="0">
                <a:latin typeface="Times New Roman" pitchFamily="18" charset="0"/>
                <a:cs typeface="Times New Roman" pitchFamily="18" charset="0"/>
              </a:rPr>
              <a:t>to interfere with mitochondrial function</a:t>
            </a:r>
            <a:r>
              <a:rPr lang="en-US" sz="2400" dirty="0" smtClean="0">
                <a:latin typeface="Times New Roman" pitchFamily="18" charset="0"/>
                <a:cs typeface="Times New Roman" pitchFamily="18" charset="0"/>
              </a:rPr>
              <a:t>.</a:t>
            </a:r>
          </a:p>
          <a:p>
            <a:pPr algn="just">
              <a:lnSpc>
                <a:spcPct val="150000"/>
              </a:lnSpc>
            </a:pP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53456512"/>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457200"/>
          </a:xfrm>
        </p:spPr>
        <p:txBody>
          <a:bodyPr>
            <a:noAutofit/>
          </a:bodyPr>
          <a:lstStyle/>
          <a:p>
            <a:r>
              <a:rPr lang="en-US" sz="2800" b="1" dirty="0">
                <a:solidFill>
                  <a:srgbClr val="FF0000"/>
                </a:solidFill>
                <a:latin typeface="Times New Roman" pitchFamily="18" charset="0"/>
                <a:cs typeface="Times New Roman" pitchFamily="18" charset="0"/>
              </a:rPr>
              <a:t>5.6.2. Toxic heavy metals </a:t>
            </a:r>
            <a:endParaRPr lang="en-US" sz="2800" dirty="0"/>
          </a:p>
        </p:txBody>
      </p:sp>
      <p:sp>
        <p:nvSpPr>
          <p:cNvPr id="4" name="Date Placeholder 3"/>
          <p:cNvSpPr>
            <a:spLocks noGrp="1"/>
          </p:cNvSpPr>
          <p:nvPr>
            <p:ph type="dt" sz="half" idx="10"/>
          </p:nvPr>
        </p:nvSpPr>
        <p:spPr/>
        <p:txBody>
          <a:bodyPr/>
          <a:lstStyle/>
          <a:p>
            <a:fld id="{6A375919-6957-4278-AB2D-6A3D32F32E02}" type="datetime1">
              <a:rPr lang="en-US" smtClean="0"/>
              <a:t>29-Jun-19</a:t>
            </a:fld>
            <a:endParaRPr lang="en-US"/>
          </a:p>
        </p:txBody>
      </p:sp>
      <p:sp>
        <p:nvSpPr>
          <p:cNvPr id="5" name="Footer Placeholder 4"/>
          <p:cNvSpPr>
            <a:spLocks noGrp="1"/>
          </p:cNvSpPr>
          <p:nvPr>
            <p:ph type="ftr" sz="quarter" idx="11"/>
          </p:nvPr>
        </p:nvSpPr>
        <p:spPr/>
        <p:txBody>
          <a:bodyPr/>
          <a:lstStyle/>
          <a:p>
            <a:r>
              <a:rPr lang="en-US" smtClean="0"/>
              <a:t>Envt Ch 4-6</a:t>
            </a:r>
            <a:endParaRPr lang="en-US"/>
          </a:p>
        </p:txBody>
      </p:sp>
      <p:sp>
        <p:nvSpPr>
          <p:cNvPr id="6" name="Slide Number Placeholder 5"/>
          <p:cNvSpPr>
            <a:spLocks noGrp="1"/>
          </p:cNvSpPr>
          <p:nvPr>
            <p:ph type="sldNum" sz="quarter" idx="12"/>
          </p:nvPr>
        </p:nvSpPr>
        <p:spPr/>
        <p:txBody>
          <a:bodyPr/>
          <a:lstStyle/>
          <a:p>
            <a:fld id="{09CA2E6E-5AFB-46F8-A351-B3A68AE108F1}" type="slidenum">
              <a:rPr lang="en-US" smtClean="0"/>
              <a:t>97</a:t>
            </a:fld>
            <a:endParaRPr lang="en-US"/>
          </a:p>
        </p:txBody>
      </p:sp>
      <p:sp>
        <p:nvSpPr>
          <p:cNvPr id="3" name="Content Placeholder 2"/>
          <p:cNvSpPr>
            <a:spLocks noGrp="1"/>
          </p:cNvSpPr>
          <p:nvPr>
            <p:ph sz="quarter" idx="1"/>
          </p:nvPr>
        </p:nvSpPr>
        <p:spPr>
          <a:xfrm>
            <a:off x="152400" y="381000"/>
            <a:ext cx="8763000" cy="6324600"/>
          </a:xfrm>
        </p:spPr>
        <p:txBody>
          <a:bodyPr>
            <a:normAutofit/>
          </a:bodyPr>
          <a:lstStyle/>
          <a:p>
            <a:pPr algn="just">
              <a:lnSpc>
                <a:spcPct val="150000"/>
              </a:lnSpc>
            </a:pPr>
            <a:r>
              <a:rPr lang="en-US" sz="2400" dirty="0" smtClean="0">
                <a:latin typeface="Times New Roman" pitchFamily="18" charset="0"/>
                <a:cs typeface="Times New Roman" pitchFamily="18" charset="0"/>
              </a:rPr>
              <a:t>Heavy  </a:t>
            </a:r>
            <a:r>
              <a:rPr lang="en-US" sz="2400" dirty="0">
                <a:latin typeface="Times New Roman" pitchFamily="18" charset="0"/>
                <a:cs typeface="Times New Roman" pitchFamily="18" charset="0"/>
              </a:rPr>
              <a:t>metals    are  toxic  in  their  chemically  combined  forms  and  some,  notably  mercury,  are </a:t>
            </a:r>
            <a:r>
              <a:rPr lang="en-US" sz="2400" dirty="0" smtClean="0">
                <a:latin typeface="Times New Roman" pitchFamily="18" charset="0"/>
                <a:cs typeface="Times New Roman" pitchFamily="18" charset="0"/>
              </a:rPr>
              <a:t>toxic </a:t>
            </a:r>
            <a:r>
              <a:rPr lang="en-US" sz="2400" dirty="0">
                <a:latin typeface="Times New Roman" pitchFamily="18" charset="0"/>
                <a:cs typeface="Times New Roman" pitchFamily="18" charset="0"/>
              </a:rPr>
              <a:t>in the elemental form</a:t>
            </a:r>
            <a:r>
              <a:rPr lang="en-US" sz="2400" dirty="0" smtClean="0">
                <a:latin typeface="Times New Roman" pitchFamily="18" charset="0"/>
                <a:cs typeface="Times New Roman" pitchFamily="18" charset="0"/>
              </a:rPr>
              <a:t>.</a:t>
            </a:r>
          </a:p>
          <a:p>
            <a:pPr marL="457200" indent="-457200" algn="just">
              <a:lnSpc>
                <a:spcPct val="150000"/>
              </a:lnSpc>
              <a:buAutoNum type="arabicPeriod"/>
            </a:pPr>
            <a:r>
              <a:rPr lang="en-US" sz="2400" b="1" dirty="0" smtClean="0">
                <a:solidFill>
                  <a:srgbClr val="00B0F0"/>
                </a:solidFill>
                <a:latin typeface="Times New Roman" pitchFamily="18" charset="0"/>
                <a:cs typeface="Times New Roman" pitchFamily="18" charset="0"/>
              </a:rPr>
              <a:t>Mercury:</a:t>
            </a:r>
            <a:r>
              <a:rPr lang="en-US" sz="2400" dirty="0">
                <a:latin typeface="Times New Roman" pitchFamily="18" charset="0"/>
                <a:cs typeface="Times New Roman" pitchFamily="18" charset="0"/>
              </a:rPr>
              <a:t> Although several forms of ore occur, the principal one </a:t>
            </a:r>
            <a:r>
              <a:rPr lang="en-US" sz="2400" dirty="0" smtClean="0">
                <a:latin typeface="Times New Roman" pitchFamily="18" charset="0"/>
                <a:cs typeface="Times New Roman" pitchFamily="18" charset="0"/>
              </a:rPr>
              <a:t>is cinnabar</a:t>
            </a:r>
            <a:r>
              <a:rPr lang="en-US" sz="2400" dirty="0">
                <a:latin typeface="Times New Roman" pitchFamily="18" charset="0"/>
                <a:cs typeface="Times New Roman" pitchFamily="18" charset="0"/>
              </a:rPr>
              <a:t>, the </a:t>
            </a:r>
            <a:r>
              <a:rPr lang="en-US" sz="2400" dirty="0" smtClean="0">
                <a:latin typeface="Times New Roman" pitchFamily="18" charset="0"/>
                <a:cs typeface="Times New Roman" pitchFamily="18" charset="0"/>
              </a:rPr>
              <a:t>red sulfide</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HgS</a:t>
            </a:r>
            <a:r>
              <a:rPr lang="en-US" sz="2400" dirty="0" smtClean="0">
                <a:latin typeface="Times New Roman" pitchFamily="18" charset="0"/>
                <a:cs typeface="Times New Roman" pitchFamily="18" charset="0"/>
              </a:rPr>
              <a:t>.</a:t>
            </a:r>
          </a:p>
          <a:p>
            <a:pPr algn="just">
              <a:lnSpc>
                <a:spcPct val="150000"/>
              </a:lnSpc>
            </a:pP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Elemental  mercury  vapor  can  enter  the  body  through  inhalation  and  be  carried  by  the </a:t>
            </a:r>
            <a:r>
              <a:rPr lang="en-US" sz="2400" dirty="0" smtClean="0">
                <a:latin typeface="Times New Roman" pitchFamily="18" charset="0"/>
                <a:cs typeface="Times New Roman" pitchFamily="18" charset="0"/>
              </a:rPr>
              <a:t>bloodstream  </a:t>
            </a:r>
            <a:r>
              <a:rPr lang="en-US" sz="2400" dirty="0">
                <a:latin typeface="Times New Roman" pitchFamily="18" charset="0"/>
                <a:cs typeface="Times New Roman" pitchFamily="18" charset="0"/>
              </a:rPr>
              <a:t>to  the  brain  where  it  penetrates  the  blood-brain  barrier.  </a:t>
            </a:r>
            <a:endParaRPr lang="en-US" sz="2400" dirty="0" smtClean="0">
              <a:latin typeface="Times New Roman" pitchFamily="18" charset="0"/>
              <a:cs typeface="Times New Roman" pitchFamily="18" charset="0"/>
            </a:endParaRPr>
          </a:p>
          <a:p>
            <a:pPr algn="just">
              <a:lnSpc>
                <a:spcPct val="150000"/>
              </a:lnSpc>
            </a:pPr>
            <a:r>
              <a:rPr lang="en-US" sz="2400" dirty="0" smtClean="0">
                <a:latin typeface="Times New Roman" pitchFamily="18" charset="0"/>
                <a:cs typeface="Times New Roman" pitchFamily="18" charset="0"/>
              </a:rPr>
              <a:t>It  </a:t>
            </a:r>
            <a:r>
              <a:rPr lang="en-US" sz="2400" dirty="0">
                <a:latin typeface="Times New Roman" pitchFamily="18" charset="0"/>
                <a:cs typeface="Times New Roman" pitchFamily="18" charset="0"/>
              </a:rPr>
              <a:t>disrupts  metabolic </a:t>
            </a:r>
            <a:r>
              <a:rPr lang="en-US" sz="2400" dirty="0" smtClean="0">
                <a:latin typeface="Times New Roman" pitchFamily="18" charset="0"/>
                <a:cs typeface="Times New Roman" pitchFamily="18" charset="0"/>
              </a:rPr>
              <a:t>processes  </a:t>
            </a:r>
            <a:r>
              <a:rPr lang="en-US" sz="2400" dirty="0">
                <a:latin typeface="Times New Roman" pitchFamily="18" charset="0"/>
                <a:cs typeface="Times New Roman" pitchFamily="18" charset="0"/>
              </a:rPr>
              <a:t>in  the  brain  causing  tremor  and  psychopathological  symptoms  such  as  shyness, </a:t>
            </a:r>
            <a:r>
              <a:rPr lang="en-US" sz="2400" dirty="0" smtClean="0">
                <a:latin typeface="Times New Roman" pitchFamily="18" charset="0"/>
                <a:cs typeface="Times New Roman" pitchFamily="18" charset="0"/>
              </a:rPr>
              <a:t>insomnia</a:t>
            </a:r>
            <a:r>
              <a:rPr lang="en-US" sz="2400" dirty="0">
                <a:latin typeface="Times New Roman" pitchFamily="18" charset="0"/>
                <a:cs typeface="Times New Roman" pitchFamily="18" charset="0"/>
              </a:rPr>
              <a:t>,  depression,  and  irritability.  </a:t>
            </a:r>
            <a:endParaRPr lang="en-US" sz="2400" dirty="0" smtClean="0">
              <a:latin typeface="Times New Roman" pitchFamily="18" charset="0"/>
              <a:cs typeface="Times New Roman" pitchFamily="18" charset="0"/>
            </a:endParaRPr>
          </a:p>
          <a:p>
            <a:pPr marL="0" indent="0" algn="just">
              <a:lnSpc>
                <a:spcPct val="150000"/>
              </a:lnSpc>
              <a:buNone/>
            </a:pP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450371617"/>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533400"/>
          </a:xfrm>
        </p:spPr>
        <p:txBody>
          <a:bodyPr>
            <a:noAutofit/>
          </a:bodyPr>
          <a:lstStyle/>
          <a:p>
            <a:r>
              <a:rPr lang="en-US" sz="2800" b="1" dirty="0" err="1">
                <a:solidFill>
                  <a:srgbClr val="FF0000"/>
                </a:solidFill>
                <a:latin typeface="Segoe Print" pitchFamily="2" charset="0"/>
              </a:rPr>
              <a:t>Cont</a:t>
            </a:r>
            <a:r>
              <a:rPr lang="en-US" sz="2800" b="1" dirty="0">
                <a:solidFill>
                  <a:srgbClr val="FF0000"/>
                </a:solidFill>
                <a:latin typeface="Segoe Print" pitchFamily="2" charset="0"/>
              </a:rPr>
              <a:t>…</a:t>
            </a:r>
            <a:endParaRPr lang="en-US" sz="2800" dirty="0"/>
          </a:p>
        </p:txBody>
      </p:sp>
      <p:sp>
        <p:nvSpPr>
          <p:cNvPr id="4" name="Date Placeholder 3"/>
          <p:cNvSpPr>
            <a:spLocks noGrp="1"/>
          </p:cNvSpPr>
          <p:nvPr>
            <p:ph type="dt" sz="half" idx="10"/>
          </p:nvPr>
        </p:nvSpPr>
        <p:spPr/>
        <p:txBody>
          <a:bodyPr/>
          <a:lstStyle/>
          <a:p>
            <a:fld id="{6A375919-6957-4278-AB2D-6A3D32F32E02}" type="datetime1">
              <a:rPr lang="en-US" smtClean="0"/>
              <a:t>29-Jun-19</a:t>
            </a:fld>
            <a:endParaRPr lang="en-US"/>
          </a:p>
        </p:txBody>
      </p:sp>
      <p:sp>
        <p:nvSpPr>
          <p:cNvPr id="5" name="Footer Placeholder 4"/>
          <p:cNvSpPr>
            <a:spLocks noGrp="1"/>
          </p:cNvSpPr>
          <p:nvPr>
            <p:ph type="ftr" sz="quarter" idx="11"/>
          </p:nvPr>
        </p:nvSpPr>
        <p:spPr/>
        <p:txBody>
          <a:bodyPr/>
          <a:lstStyle/>
          <a:p>
            <a:r>
              <a:rPr lang="en-US" smtClean="0"/>
              <a:t>Envt Ch 4-6</a:t>
            </a:r>
            <a:endParaRPr lang="en-US"/>
          </a:p>
        </p:txBody>
      </p:sp>
      <p:sp>
        <p:nvSpPr>
          <p:cNvPr id="6" name="Slide Number Placeholder 5"/>
          <p:cNvSpPr>
            <a:spLocks noGrp="1"/>
          </p:cNvSpPr>
          <p:nvPr>
            <p:ph type="sldNum" sz="quarter" idx="12"/>
          </p:nvPr>
        </p:nvSpPr>
        <p:spPr/>
        <p:txBody>
          <a:bodyPr/>
          <a:lstStyle/>
          <a:p>
            <a:fld id="{09CA2E6E-5AFB-46F8-A351-B3A68AE108F1}" type="slidenum">
              <a:rPr lang="en-US" smtClean="0"/>
              <a:t>98</a:t>
            </a:fld>
            <a:endParaRPr lang="en-US"/>
          </a:p>
        </p:txBody>
      </p:sp>
      <p:sp>
        <p:nvSpPr>
          <p:cNvPr id="3" name="Content Placeholder 2"/>
          <p:cNvSpPr>
            <a:spLocks noGrp="1"/>
          </p:cNvSpPr>
          <p:nvPr>
            <p:ph sz="quarter" idx="1"/>
          </p:nvPr>
        </p:nvSpPr>
        <p:spPr>
          <a:xfrm>
            <a:off x="152400" y="457200"/>
            <a:ext cx="8839200" cy="6248400"/>
          </a:xfrm>
        </p:spPr>
        <p:txBody>
          <a:bodyPr>
            <a:normAutofit lnSpcReduction="10000"/>
          </a:bodyPr>
          <a:lstStyle/>
          <a:p>
            <a:pPr algn="just">
              <a:lnSpc>
                <a:spcPct val="150000"/>
              </a:lnSpc>
            </a:pPr>
            <a:r>
              <a:rPr lang="en-US" sz="2400" dirty="0">
                <a:latin typeface="Times New Roman" pitchFamily="18" charset="0"/>
                <a:cs typeface="Times New Roman" pitchFamily="18" charset="0"/>
              </a:rPr>
              <a:t>Divalent  ionic  mercury,  Hg</a:t>
            </a:r>
            <a:r>
              <a:rPr lang="en-US" sz="2400" baseline="30000" dirty="0">
                <a:latin typeface="Times New Roman" pitchFamily="18" charset="0"/>
                <a:cs typeface="Times New Roman" pitchFamily="18" charset="0"/>
              </a:rPr>
              <a:t>2+</a:t>
            </a:r>
            <a:r>
              <a:rPr lang="en-US" sz="2400" dirty="0">
                <a:latin typeface="Times New Roman" pitchFamily="18" charset="0"/>
                <a:cs typeface="Times New Roman" pitchFamily="18" charset="0"/>
              </a:rPr>
              <a:t>,  damages  the  kidney.</a:t>
            </a:r>
          </a:p>
          <a:p>
            <a:pPr algn="just">
              <a:lnSpc>
                <a:spcPct val="150000"/>
              </a:lnSpc>
            </a:pPr>
            <a:r>
              <a:rPr lang="en-US" sz="2400" dirty="0">
                <a:latin typeface="Times New Roman" pitchFamily="18" charset="0"/>
                <a:cs typeface="Times New Roman" pitchFamily="18" charset="0"/>
              </a:rPr>
              <a:t>Organometallic mercury compounds such as </a:t>
            </a:r>
            <a:r>
              <a:rPr lang="en-US" sz="2400" dirty="0" err="1">
                <a:latin typeface="Times New Roman" pitchFamily="18" charset="0"/>
                <a:cs typeface="Times New Roman" pitchFamily="18" charset="0"/>
              </a:rPr>
              <a:t>dimethylmercury</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Hg(CH</a:t>
            </a:r>
            <a:r>
              <a:rPr lang="en-US" sz="2400" baseline="-25000" dirty="0" smtClean="0">
                <a:latin typeface="Times New Roman" pitchFamily="18" charset="0"/>
                <a:cs typeface="Times New Roman" pitchFamily="18" charset="0"/>
              </a:rPr>
              <a:t>3</a:t>
            </a:r>
            <a:r>
              <a:rPr lang="en-US" sz="2400" dirty="0" smtClean="0">
                <a:latin typeface="Times New Roman" pitchFamily="18" charset="0"/>
                <a:cs typeface="Times New Roman" pitchFamily="18" charset="0"/>
              </a:rPr>
              <a:t>)</a:t>
            </a:r>
            <a:r>
              <a:rPr lang="en-US" sz="2400" baseline="-25000" dirty="0" smtClean="0">
                <a:latin typeface="Times New Roman" pitchFamily="18" charset="0"/>
                <a:cs typeface="Times New Roman" pitchFamily="18" charset="0"/>
              </a:rPr>
              <a:t>2</a:t>
            </a:r>
            <a:r>
              <a:rPr lang="en-US" sz="2400" dirty="0">
                <a:latin typeface="Times New Roman" pitchFamily="18" charset="0"/>
                <a:cs typeface="Times New Roman" pitchFamily="18" charset="0"/>
              </a:rPr>
              <a:t>, are also very toxic</a:t>
            </a:r>
            <a:r>
              <a:rPr lang="en-US" sz="2400" dirty="0" smtClean="0">
                <a:latin typeface="Times New Roman" pitchFamily="18" charset="0"/>
                <a:cs typeface="Times New Roman" pitchFamily="18" charset="0"/>
              </a:rPr>
              <a:t>.</a:t>
            </a:r>
          </a:p>
          <a:p>
            <a:pPr marL="0" indent="0" algn="just">
              <a:lnSpc>
                <a:spcPct val="150000"/>
              </a:lnSpc>
              <a:buNone/>
            </a:pPr>
            <a:r>
              <a:rPr lang="en-US" sz="2400" dirty="0">
                <a:solidFill>
                  <a:srgbClr val="00B0F0"/>
                </a:solidFill>
                <a:latin typeface="Times New Roman" pitchFamily="18" charset="0"/>
                <a:cs typeface="Times New Roman" pitchFamily="18" charset="0"/>
              </a:rPr>
              <a:t>2.</a:t>
            </a:r>
            <a:r>
              <a:rPr lang="en-US" sz="2400" dirty="0">
                <a:latin typeface="Times New Roman" pitchFamily="18" charset="0"/>
                <a:cs typeface="Times New Roman" pitchFamily="18" charset="0"/>
              </a:rPr>
              <a:t> </a:t>
            </a:r>
            <a:r>
              <a:rPr lang="en-US" sz="2400" b="1" dirty="0">
                <a:solidFill>
                  <a:srgbClr val="00B0F0"/>
                </a:solidFill>
                <a:latin typeface="Times New Roman" pitchFamily="18" charset="0"/>
                <a:cs typeface="Times New Roman" pitchFamily="18" charset="0"/>
              </a:rPr>
              <a:t>Lead</a:t>
            </a:r>
            <a:r>
              <a:rPr lang="en-US" sz="2400" dirty="0">
                <a:solidFill>
                  <a:srgbClr val="00B0F0"/>
                </a:solidFill>
                <a:latin typeface="Times New Roman" pitchFamily="18" charset="0"/>
                <a:cs typeface="Times New Roman" pitchFamily="18" charset="0"/>
              </a:rPr>
              <a:t>:</a:t>
            </a:r>
            <a:r>
              <a:rPr lang="en-US" sz="2400" dirty="0">
                <a:latin typeface="Times New Roman" pitchFamily="18" charset="0"/>
                <a:cs typeface="Times New Roman" pitchFamily="18" charset="0"/>
              </a:rPr>
              <a:t> It occurs naturally, in small amounts, in the air, surface waters, soil and rocks. </a:t>
            </a:r>
          </a:p>
          <a:p>
            <a:pPr algn="just">
              <a:lnSpc>
                <a:spcPct val="150000"/>
              </a:lnSpc>
            </a:pPr>
            <a:r>
              <a:rPr lang="en-US" sz="2400" dirty="0">
                <a:latin typeface="Times New Roman" pitchFamily="18" charset="0"/>
                <a:cs typeface="Times New Roman" pitchFamily="18" charset="0"/>
              </a:rPr>
              <a:t>widely distributed as metallic lead, inorganic compounds</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and organometallic compounds, has  a  number  of  toxic  effects,  including  inhibition  of  the  synthesis  of  hemoglobin. </a:t>
            </a:r>
          </a:p>
          <a:p>
            <a:pPr algn="just">
              <a:lnSpc>
                <a:spcPct val="150000"/>
              </a:lnSpc>
            </a:pPr>
            <a:r>
              <a:rPr lang="en-US" sz="2400" dirty="0">
                <a:latin typeface="Times New Roman" pitchFamily="18" charset="0"/>
                <a:cs typeface="Times New Roman" pitchFamily="18" charset="0"/>
              </a:rPr>
              <a:t> It  also adversely  affects  the  central  and  peripheral  nervous  systems  and  the  kidneys.</a:t>
            </a:r>
          </a:p>
          <a:p>
            <a:pPr algn="just">
              <a:lnSpc>
                <a:spcPct val="150000"/>
              </a:lnSpc>
            </a:pPr>
            <a:r>
              <a:rPr lang="en-US" sz="2400" dirty="0" err="1">
                <a:latin typeface="Times New Roman" pitchFamily="18" charset="0"/>
                <a:cs typeface="Times New Roman" pitchFamily="18" charset="0"/>
              </a:rPr>
              <a:t>Pb</a:t>
            </a:r>
            <a:r>
              <a:rPr lang="en-US" sz="2400" dirty="0">
                <a:latin typeface="Times New Roman" pitchFamily="18" charset="0"/>
                <a:cs typeface="Times New Roman" pitchFamily="18" charset="0"/>
              </a:rPr>
              <a:t> poisoning may cause anemia.</a:t>
            </a:r>
          </a:p>
          <a:p>
            <a:pPr algn="just">
              <a:lnSpc>
                <a:spcPct val="150000"/>
              </a:lnSpc>
            </a:pPr>
            <a:endParaRPr lang="en-US" sz="2400" dirty="0">
              <a:latin typeface="Times New Roman" pitchFamily="18" charset="0"/>
              <a:cs typeface="Times New Roman" pitchFamily="18" charset="0"/>
            </a:endParaRPr>
          </a:p>
          <a:p>
            <a:pPr algn="just">
              <a:lnSpc>
                <a:spcPct val="150000"/>
              </a:lnSpc>
            </a:pP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114947226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457200"/>
          </a:xfrm>
        </p:spPr>
        <p:txBody>
          <a:bodyPr>
            <a:noAutofit/>
          </a:bodyPr>
          <a:lstStyle/>
          <a:p>
            <a:r>
              <a:rPr lang="en-US" sz="2800" b="1" dirty="0" err="1">
                <a:solidFill>
                  <a:srgbClr val="FF0000"/>
                </a:solidFill>
                <a:latin typeface="Segoe Print" pitchFamily="2" charset="0"/>
              </a:rPr>
              <a:t>Cont</a:t>
            </a:r>
            <a:r>
              <a:rPr lang="en-US" sz="2800" b="1" dirty="0">
                <a:solidFill>
                  <a:srgbClr val="FF0000"/>
                </a:solidFill>
                <a:latin typeface="Segoe Print" pitchFamily="2" charset="0"/>
              </a:rPr>
              <a:t>…</a:t>
            </a:r>
            <a:endParaRPr lang="en-US" sz="2800" dirty="0"/>
          </a:p>
        </p:txBody>
      </p:sp>
      <p:sp>
        <p:nvSpPr>
          <p:cNvPr id="4" name="Date Placeholder 3"/>
          <p:cNvSpPr>
            <a:spLocks noGrp="1"/>
          </p:cNvSpPr>
          <p:nvPr>
            <p:ph type="dt" sz="half" idx="10"/>
          </p:nvPr>
        </p:nvSpPr>
        <p:spPr/>
        <p:txBody>
          <a:bodyPr/>
          <a:lstStyle/>
          <a:p>
            <a:fld id="{6A375919-6957-4278-AB2D-6A3D32F32E02}" type="datetime1">
              <a:rPr lang="en-US" smtClean="0"/>
              <a:t>29-Jun-19</a:t>
            </a:fld>
            <a:endParaRPr lang="en-US" dirty="0"/>
          </a:p>
        </p:txBody>
      </p:sp>
      <p:sp>
        <p:nvSpPr>
          <p:cNvPr id="5" name="Footer Placeholder 4"/>
          <p:cNvSpPr>
            <a:spLocks noGrp="1"/>
          </p:cNvSpPr>
          <p:nvPr>
            <p:ph type="ftr" sz="quarter" idx="11"/>
          </p:nvPr>
        </p:nvSpPr>
        <p:spPr/>
        <p:txBody>
          <a:bodyPr/>
          <a:lstStyle/>
          <a:p>
            <a:r>
              <a:rPr lang="en-US" smtClean="0"/>
              <a:t>Envt Ch 4-6</a:t>
            </a:r>
            <a:endParaRPr lang="en-US"/>
          </a:p>
        </p:txBody>
      </p:sp>
      <p:sp>
        <p:nvSpPr>
          <p:cNvPr id="6" name="Slide Number Placeholder 5"/>
          <p:cNvSpPr>
            <a:spLocks noGrp="1"/>
          </p:cNvSpPr>
          <p:nvPr>
            <p:ph type="sldNum" sz="quarter" idx="12"/>
          </p:nvPr>
        </p:nvSpPr>
        <p:spPr/>
        <p:txBody>
          <a:bodyPr/>
          <a:lstStyle/>
          <a:p>
            <a:fld id="{09CA2E6E-5AFB-46F8-A351-B3A68AE108F1}" type="slidenum">
              <a:rPr lang="en-US" smtClean="0"/>
              <a:t>99</a:t>
            </a:fld>
            <a:endParaRPr lang="en-US"/>
          </a:p>
        </p:txBody>
      </p:sp>
      <p:sp>
        <p:nvSpPr>
          <p:cNvPr id="3" name="Content Placeholder 2"/>
          <p:cNvSpPr>
            <a:spLocks noGrp="1"/>
          </p:cNvSpPr>
          <p:nvPr>
            <p:ph sz="quarter" idx="1"/>
          </p:nvPr>
        </p:nvSpPr>
        <p:spPr>
          <a:xfrm>
            <a:off x="152400" y="381000"/>
            <a:ext cx="8839200" cy="6324600"/>
          </a:xfrm>
        </p:spPr>
        <p:txBody>
          <a:bodyPr>
            <a:normAutofit/>
          </a:bodyPr>
          <a:lstStyle/>
          <a:p>
            <a:pPr algn="just">
              <a:lnSpc>
                <a:spcPct val="150000"/>
              </a:lnSpc>
            </a:pPr>
            <a:r>
              <a:rPr lang="en-US" sz="2400" dirty="0">
                <a:latin typeface="Times New Roman" pitchFamily="18" charset="0"/>
                <a:cs typeface="Times New Roman" pitchFamily="18" charset="0"/>
              </a:rPr>
              <a:t> It</a:t>
            </a:r>
            <a:r>
              <a:rPr lang="en-US" sz="2400" i="1" dirty="0">
                <a:latin typeface="Times New Roman" pitchFamily="18" charset="0"/>
                <a:cs typeface="Times New Roman" pitchFamily="18" charset="0"/>
              </a:rPr>
              <a:t> </a:t>
            </a:r>
            <a:r>
              <a:rPr lang="en-US" sz="2400" dirty="0">
                <a:latin typeface="Times New Roman" pitchFamily="18" charset="0"/>
                <a:cs typeface="Times New Roman" pitchFamily="18" charset="0"/>
              </a:rPr>
              <a:t> affects on the gastrointestinal tract include nausea, anorexia, and severe abdominal cramps (lead colic) associated with constipation. </a:t>
            </a:r>
          </a:p>
          <a:p>
            <a:pPr algn="just">
              <a:lnSpc>
                <a:spcPct val="150000"/>
              </a:lnSpc>
            </a:pPr>
            <a:r>
              <a:rPr lang="en-US" sz="2400" dirty="0" err="1" smtClean="0">
                <a:latin typeface="Times New Roman" pitchFamily="18" charset="0"/>
                <a:cs typeface="Times New Roman" pitchFamily="18" charset="0"/>
              </a:rPr>
              <a:t>Pb</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poisoning is </a:t>
            </a:r>
            <a:r>
              <a:rPr lang="en-US" sz="2400" dirty="0" smtClean="0">
                <a:latin typeface="Times New Roman" pitchFamily="18" charset="0"/>
                <a:cs typeface="Times New Roman" pitchFamily="18" charset="0"/>
              </a:rPr>
              <a:t>also manifested </a:t>
            </a:r>
            <a:r>
              <a:rPr lang="en-US" sz="2400" dirty="0">
                <a:latin typeface="Times New Roman" pitchFamily="18" charset="0"/>
                <a:cs typeface="Times New Roman" pitchFamily="18" charset="0"/>
              </a:rPr>
              <a:t>by muscle aches and joint pain, lung damage, difficulty </a:t>
            </a:r>
            <a:r>
              <a:rPr lang="en-US" sz="2400" dirty="0" smtClean="0">
                <a:latin typeface="Times New Roman" pitchFamily="18" charset="0"/>
                <a:cs typeface="Times New Roman" pitchFamily="18" charset="0"/>
              </a:rPr>
              <a:t>in breathing</a:t>
            </a:r>
            <a:r>
              <a:rPr lang="en-US" sz="2400" dirty="0">
                <a:latin typeface="Times New Roman" pitchFamily="18" charset="0"/>
                <a:cs typeface="Times New Roman" pitchFamily="18" charset="0"/>
              </a:rPr>
              <a:t>, and diseases such as asthma, bronchitis, and pneumonia. </a:t>
            </a:r>
            <a:endParaRPr lang="en-US" sz="2400" dirty="0" smtClean="0">
              <a:latin typeface="Times New Roman" pitchFamily="18" charset="0"/>
              <a:cs typeface="Times New Roman" pitchFamily="18" charset="0"/>
            </a:endParaRPr>
          </a:p>
          <a:p>
            <a:pPr algn="just">
              <a:lnSpc>
                <a:spcPct val="150000"/>
              </a:lnSpc>
            </a:pPr>
            <a:r>
              <a:rPr lang="en-US" sz="2400" dirty="0" err="1" smtClean="0">
                <a:latin typeface="Times New Roman" pitchFamily="18" charset="0"/>
                <a:cs typeface="Times New Roman" pitchFamily="18" charset="0"/>
              </a:rPr>
              <a:t>Pb</a:t>
            </a:r>
            <a:r>
              <a:rPr lang="en-US" sz="2400" dirty="0" smtClean="0">
                <a:latin typeface="Times New Roman" pitchFamily="18" charset="0"/>
                <a:cs typeface="Times New Roman" pitchFamily="18" charset="0"/>
              </a:rPr>
              <a:t> poisoning </a:t>
            </a:r>
            <a:r>
              <a:rPr lang="en-US" sz="2400" dirty="0">
                <a:latin typeface="Times New Roman" pitchFamily="18" charset="0"/>
                <a:cs typeface="Times New Roman" pitchFamily="18" charset="0"/>
              </a:rPr>
              <a:t>can also damage the immune system, interfering with cell </a:t>
            </a:r>
            <a:r>
              <a:rPr lang="en-US" sz="2400" dirty="0" smtClean="0">
                <a:latin typeface="Times New Roman" pitchFamily="18" charset="0"/>
                <a:cs typeface="Times New Roman" pitchFamily="18" charset="0"/>
              </a:rPr>
              <a:t>maturation and </a:t>
            </a:r>
            <a:r>
              <a:rPr lang="en-US" sz="2400" dirty="0">
                <a:latin typeface="Times New Roman" pitchFamily="18" charset="0"/>
                <a:cs typeface="Times New Roman" pitchFamily="18" charset="0"/>
              </a:rPr>
              <a:t>skeletal growth. </a:t>
            </a:r>
            <a:endParaRPr lang="en-US" sz="2400" dirty="0" smtClean="0">
              <a:latin typeface="Times New Roman" pitchFamily="18" charset="0"/>
              <a:cs typeface="Times New Roman" pitchFamily="18" charset="0"/>
            </a:endParaRPr>
          </a:p>
          <a:p>
            <a:pPr algn="just">
              <a:lnSpc>
                <a:spcPct val="150000"/>
              </a:lnSpc>
            </a:pPr>
            <a:r>
              <a:rPr lang="en-US" sz="2400" dirty="0" err="1" smtClean="0">
                <a:latin typeface="Times New Roman" pitchFamily="18" charset="0"/>
                <a:cs typeface="Times New Roman" pitchFamily="18" charset="0"/>
              </a:rPr>
              <a:t>Pb</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can pass the placental barrier and may reach the </a:t>
            </a:r>
            <a:r>
              <a:rPr lang="en-US" sz="2400" dirty="0" smtClean="0">
                <a:latin typeface="Times New Roman" pitchFamily="18" charset="0"/>
                <a:cs typeface="Times New Roman" pitchFamily="18" charset="0"/>
              </a:rPr>
              <a:t>fetus, causing </a:t>
            </a:r>
            <a:r>
              <a:rPr lang="en-US" sz="2400" dirty="0">
                <a:latin typeface="Times New Roman" pitchFamily="18" charset="0"/>
                <a:cs typeface="Times New Roman" pitchFamily="18" charset="0"/>
              </a:rPr>
              <a:t>miscarriage, abortions and </a:t>
            </a:r>
            <a:r>
              <a:rPr lang="en-US" sz="2400" dirty="0" smtClean="0">
                <a:latin typeface="Times New Roman" pitchFamily="18" charset="0"/>
                <a:cs typeface="Times New Roman" pitchFamily="18" charset="0"/>
              </a:rPr>
              <a:t>stillbirths.</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27022521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5386</TotalTime>
  <Words>11477</Words>
  <Application>Microsoft Office PowerPoint</Application>
  <PresentationFormat>On-screen Show (4:3)</PresentationFormat>
  <Paragraphs>1008</Paragraphs>
  <Slides>117</Slides>
  <Notes>0</Notes>
  <HiddenSlides>0</HiddenSlides>
  <MMClips>0</MMClips>
  <ScaleCrop>false</ScaleCrop>
  <HeadingPairs>
    <vt:vector size="4" baseType="variant">
      <vt:variant>
        <vt:lpstr>Theme</vt:lpstr>
      </vt:variant>
      <vt:variant>
        <vt:i4>1</vt:i4>
      </vt:variant>
      <vt:variant>
        <vt:lpstr>Slide Titles</vt:lpstr>
      </vt:variant>
      <vt:variant>
        <vt:i4>117</vt:i4>
      </vt:variant>
    </vt:vector>
  </HeadingPairs>
  <TitlesOfParts>
    <vt:vector size="118" baseType="lpstr">
      <vt:lpstr>Equity</vt:lpstr>
      <vt:lpstr>CHAPTER- 4</vt:lpstr>
      <vt:lpstr>Cont…</vt:lpstr>
      <vt:lpstr>Cont…</vt:lpstr>
      <vt:lpstr>4.2. Nature and composition of soil</vt:lpstr>
      <vt:lpstr>Cont…</vt:lpstr>
      <vt:lpstr>Cont…</vt:lpstr>
      <vt:lpstr>Cont…</vt:lpstr>
      <vt:lpstr>Cont…</vt:lpstr>
      <vt:lpstr>Water and Air in Soil</vt:lpstr>
      <vt:lpstr>Cont…</vt:lpstr>
      <vt:lpstr>Cont…</vt:lpstr>
      <vt:lpstr>Cont…</vt:lpstr>
      <vt:lpstr>4.3. Nutrients in soil</vt:lpstr>
      <vt:lpstr>Cont…</vt:lpstr>
      <vt:lpstr>Cont…</vt:lpstr>
      <vt:lpstr>Cont…</vt:lpstr>
      <vt:lpstr>The Soil Solution</vt:lpstr>
      <vt:lpstr>Macronutrients in soil</vt:lpstr>
      <vt:lpstr>Cont…</vt:lpstr>
      <vt:lpstr>Cont…</vt:lpstr>
      <vt:lpstr>Micronutrients in soil</vt:lpstr>
      <vt:lpstr>Cont…</vt:lpstr>
      <vt:lpstr>4.4. Reactions in soil</vt:lpstr>
      <vt:lpstr>Cont…</vt:lpstr>
      <vt:lpstr>4.4.2. Formation of Mineral Acid in Soil</vt:lpstr>
      <vt:lpstr>Cont…</vt:lpstr>
      <vt:lpstr>4.4.3. Adjustment of Soil Acidity</vt:lpstr>
      <vt:lpstr>Cont…</vt:lpstr>
      <vt:lpstr>4.4.4. Ion Exchange Equilibria in Soil</vt:lpstr>
      <vt:lpstr>Cont…</vt:lpstr>
      <vt:lpstr>Cont…</vt:lpstr>
      <vt:lpstr>4.5. Wastes and Pollutants In Soil</vt:lpstr>
      <vt:lpstr>Cont…</vt:lpstr>
      <vt:lpstr>Cont…</vt:lpstr>
      <vt:lpstr>Cont…</vt:lpstr>
      <vt:lpstr>Cont…</vt:lpstr>
      <vt:lpstr>Cont…</vt:lpstr>
      <vt:lpstr>Cont…</vt:lpstr>
      <vt:lpstr>CHAPTER -5</vt:lpstr>
      <vt:lpstr>Cont…</vt:lpstr>
      <vt:lpstr>Cont…</vt:lpstr>
      <vt:lpstr>Cont…</vt:lpstr>
      <vt:lpstr>Cont…</vt:lpstr>
      <vt:lpstr>Cont…</vt:lpstr>
      <vt:lpstr>5.2. Inorganic and Organic  Pollutants</vt:lpstr>
      <vt:lpstr>Cont…</vt:lpstr>
      <vt:lpstr>Cont…</vt:lpstr>
      <vt:lpstr>Cont…</vt:lpstr>
      <vt:lpstr>Cont…</vt:lpstr>
      <vt:lpstr>Cont…</vt:lpstr>
      <vt:lpstr>Cont…</vt:lpstr>
      <vt:lpstr>Cont…</vt:lpstr>
      <vt:lpstr>Cont…</vt:lpstr>
      <vt:lpstr>Cont…</vt:lpstr>
      <vt:lpstr>Cont…</vt:lpstr>
      <vt:lpstr>5.2.2. Toxicology of Organic Compounds</vt:lpstr>
      <vt:lpstr>Cont…</vt:lpstr>
      <vt:lpstr>Cont…</vt:lpstr>
      <vt:lpstr>Cont…</vt:lpstr>
      <vt:lpstr>Cont…</vt:lpstr>
      <vt:lpstr>Cont…</vt:lpstr>
      <vt:lpstr>Cont…</vt:lpstr>
      <vt:lpstr>Cont…</vt:lpstr>
      <vt:lpstr>Cont…</vt:lpstr>
      <vt:lpstr>Cont…</vt:lpstr>
      <vt:lpstr>Cont…</vt:lpstr>
      <vt:lpstr>Cont…</vt:lpstr>
      <vt:lpstr>Cont…</vt:lpstr>
      <vt:lpstr>Cont…</vt:lpstr>
      <vt:lpstr>Cont…</vt:lpstr>
      <vt:lpstr>Cont…</vt:lpstr>
      <vt:lpstr>Cont…</vt:lpstr>
      <vt:lpstr>Cont…</vt:lpstr>
      <vt:lpstr>5.3. Agricultural and pharmaceutical contaminants</vt:lpstr>
      <vt:lpstr>Cont…</vt:lpstr>
      <vt:lpstr>Cont…</vt:lpstr>
      <vt:lpstr>Cont…</vt:lpstr>
      <vt:lpstr>5.3.2. pharmaceutical contaminants</vt:lpstr>
      <vt:lpstr>Cont…</vt:lpstr>
      <vt:lpstr>PowerPoint Presentation</vt:lpstr>
      <vt:lpstr>5.4. Pesticides</vt:lpstr>
      <vt:lpstr>5.4.1. Insecticides</vt:lpstr>
      <vt:lpstr>Cont…</vt:lpstr>
      <vt:lpstr>Cont…</vt:lpstr>
      <vt:lpstr>Cont…</vt:lpstr>
      <vt:lpstr>Cont…</vt:lpstr>
      <vt:lpstr>Cont…</vt:lpstr>
      <vt:lpstr>5.4.2. HERBICIDES</vt:lpstr>
      <vt:lpstr>Cont…</vt:lpstr>
      <vt:lpstr>5.5. PCB’s(polychlorinated biphenyls)</vt:lpstr>
      <vt:lpstr>Cont…</vt:lpstr>
      <vt:lpstr>Cont…</vt:lpstr>
      <vt:lpstr>Cont…</vt:lpstr>
      <vt:lpstr>Cont…</vt:lpstr>
      <vt:lpstr>5.6. Toxic heavy metals and organometallic compounds</vt:lpstr>
      <vt:lpstr>Cont…</vt:lpstr>
      <vt:lpstr>5.6.2. Toxic heavy metals </vt:lpstr>
      <vt:lpstr>Cont…</vt:lpstr>
      <vt:lpstr>Cont…</vt:lpstr>
      <vt:lpstr>Cont…</vt:lpstr>
      <vt:lpstr>Cont…</vt:lpstr>
      <vt:lpstr>Cont…</vt:lpstr>
      <vt:lpstr>CHAPTER 6</vt:lpstr>
      <vt:lpstr>Cont…</vt:lpstr>
      <vt:lpstr>Cont…</vt:lpstr>
      <vt:lpstr>Cont…</vt:lpstr>
      <vt:lpstr>6.2. The concept of atom economy</vt:lpstr>
      <vt:lpstr>6.2.1. Some inherently atom economic reactions</vt:lpstr>
      <vt:lpstr>6.2.2.  Some inherently atom uneconomic reactions</vt:lpstr>
      <vt:lpstr>6.3.  Design and Application of Surfactants for Carbon Dioxide;</vt:lpstr>
      <vt:lpstr>Cont…</vt:lpstr>
      <vt:lpstr>Cont…</vt:lpstr>
      <vt:lpstr>Cont…</vt:lpstr>
      <vt:lpstr>Cont…</vt:lpstr>
      <vt:lpstr>Cont…</vt:lpstr>
      <vt:lpstr>6.4.  Designing an environmentally safe marine synthetic antifoulant</vt:lpstr>
      <vt:lpstr>Cont…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Windows User</cp:lastModifiedBy>
  <cp:revision>367</cp:revision>
  <dcterms:created xsi:type="dcterms:W3CDTF">2019-04-25T16:25:05Z</dcterms:created>
  <dcterms:modified xsi:type="dcterms:W3CDTF">2019-06-29T07:44:17Z</dcterms:modified>
</cp:coreProperties>
</file>