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1" r:id="rId35"/>
    <p:sldId id="295" r:id="rId36"/>
    <p:sldId id="290" r:id="rId37"/>
    <p:sldId id="292" r:id="rId38"/>
    <p:sldId id="293" r:id="rId39"/>
    <p:sldId id="294" r:id="rId40"/>
    <p:sldId id="297" r:id="rId41"/>
    <p:sldId id="305" r:id="rId42"/>
    <p:sldId id="317" r:id="rId43"/>
    <p:sldId id="316" r:id="rId44"/>
    <p:sldId id="298" r:id="rId45"/>
    <p:sldId id="299" r:id="rId46"/>
    <p:sldId id="301" r:id="rId47"/>
    <p:sldId id="296" r:id="rId48"/>
    <p:sldId id="302" r:id="rId49"/>
    <p:sldId id="315" r:id="rId50"/>
    <p:sldId id="314" r:id="rId51"/>
    <p:sldId id="303" r:id="rId52"/>
    <p:sldId id="304" r:id="rId53"/>
    <p:sldId id="313" r:id="rId54"/>
    <p:sldId id="306" r:id="rId55"/>
    <p:sldId id="307" r:id="rId56"/>
    <p:sldId id="308" r:id="rId57"/>
    <p:sldId id="312" r:id="rId58"/>
    <p:sldId id="309" r:id="rId59"/>
    <p:sldId id="310" r:id="rId60"/>
    <p:sldId id="300" r:id="rId61"/>
    <p:sldId id="311" r:id="rId62"/>
    <p:sldId id="318" r:id="rId63"/>
    <p:sldId id="319" r:id="rId64"/>
    <p:sldId id="323" r:id="rId65"/>
    <p:sldId id="324" r:id="rId66"/>
    <p:sldId id="325" r:id="rId67"/>
    <p:sldId id="320" r:id="rId68"/>
    <p:sldId id="328" r:id="rId69"/>
    <p:sldId id="329" r:id="rId70"/>
    <p:sldId id="330" r:id="rId71"/>
    <p:sldId id="326" r:id="rId72"/>
    <p:sldId id="333" r:id="rId73"/>
    <p:sldId id="321" r:id="rId74"/>
    <p:sldId id="331" r:id="rId75"/>
    <p:sldId id="322" r:id="rId76"/>
    <p:sldId id="334" r:id="rId77"/>
    <p:sldId id="327" r:id="rId78"/>
    <p:sldId id="335" r:id="rId79"/>
    <p:sldId id="336" r:id="rId80"/>
    <p:sldId id="337" r:id="rId81"/>
    <p:sldId id="338" r:id="rId82"/>
    <p:sldId id="339" r:id="rId83"/>
    <p:sldId id="342" r:id="rId84"/>
    <p:sldId id="340" r:id="rId85"/>
    <p:sldId id="346" r:id="rId86"/>
    <p:sldId id="343" r:id="rId87"/>
    <p:sldId id="345" r:id="rId88"/>
    <p:sldId id="344" r:id="rId89"/>
    <p:sldId id="341" r:id="rId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p:cViewPr>
        <p:scale>
          <a:sx n="100" d="100"/>
          <a:sy n="100" d="100"/>
        </p:scale>
        <p:origin x="-516" y="12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259EAA-66D4-4465-B7CA-4173E3D8CC89}" type="datetimeFigureOut">
              <a:rPr lang="en-US" smtClean="0"/>
              <a:t>3/23/2020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D61BDA-C70D-4BBE-BB53-4F28A440032B}" type="slidenum">
              <a:rPr lang="en-US" smtClean="0"/>
              <a:t>‹#›</a:t>
            </a:fld>
            <a:endParaRPr lang="en-US"/>
          </a:p>
        </p:txBody>
      </p:sp>
    </p:spTree>
    <p:extLst>
      <p:ext uri="{BB962C8B-B14F-4D97-AF65-F5344CB8AC3E}">
        <p14:creationId xmlns:p14="http://schemas.microsoft.com/office/powerpoint/2010/main" val="3684597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D61BDA-C70D-4BBE-BB53-4F28A440032B}" type="slidenum">
              <a:rPr lang="en-US" smtClean="0"/>
              <a:t>60</a:t>
            </a:fld>
            <a:endParaRPr lang="en-US"/>
          </a:p>
        </p:txBody>
      </p:sp>
    </p:spTree>
    <p:extLst>
      <p:ext uri="{BB962C8B-B14F-4D97-AF65-F5344CB8AC3E}">
        <p14:creationId xmlns:p14="http://schemas.microsoft.com/office/powerpoint/2010/main" val="457447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F0C9AF-E979-49E4-B795-87E57355D95F}" type="datetimeFigureOut">
              <a:rPr lang="en-US" smtClean="0"/>
              <a:pPr/>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D042A-BDE8-44DD-A489-073D05AFE99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F0C9AF-E979-49E4-B795-87E57355D95F}" type="datetimeFigureOut">
              <a:rPr lang="en-US" smtClean="0"/>
              <a:pPr/>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D042A-BDE8-44DD-A489-073D05AFE99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F0C9AF-E979-49E4-B795-87E57355D95F}" type="datetimeFigureOut">
              <a:rPr lang="en-US" smtClean="0"/>
              <a:pPr/>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D042A-BDE8-44DD-A489-073D05AFE99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F0C9AF-E979-49E4-B795-87E57355D95F}" type="datetimeFigureOut">
              <a:rPr lang="en-US" smtClean="0"/>
              <a:pPr/>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D042A-BDE8-44DD-A489-073D05AFE99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F0C9AF-E979-49E4-B795-87E57355D95F}" type="datetimeFigureOut">
              <a:rPr lang="en-US" smtClean="0"/>
              <a:pPr/>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D042A-BDE8-44DD-A489-073D05AFE99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F0C9AF-E979-49E4-B795-87E57355D95F}" type="datetimeFigureOut">
              <a:rPr lang="en-US" smtClean="0"/>
              <a:pPr/>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D042A-BDE8-44DD-A489-073D05AFE99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F0C9AF-E979-49E4-B795-87E57355D95F}" type="datetimeFigureOut">
              <a:rPr lang="en-US" smtClean="0"/>
              <a:pPr/>
              <a:t>3/23/2020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4D042A-BDE8-44DD-A489-073D05AFE99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F0C9AF-E979-49E4-B795-87E57355D95F}" type="datetimeFigureOut">
              <a:rPr lang="en-US" smtClean="0"/>
              <a:pPr/>
              <a:t>3/23/2020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4D042A-BDE8-44DD-A489-073D05AFE99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F0C9AF-E979-49E4-B795-87E57355D95F}" type="datetimeFigureOut">
              <a:rPr lang="en-US" smtClean="0"/>
              <a:pPr/>
              <a:t>3/23/2020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4D042A-BDE8-44DD-A489-073D05AFE99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F0C9AF-E979-49E4-B795-87E57355D95F}" type="datetimeFigureOut">
              <a:rPr lang="en-US" smtClean="0"/>
              <a:pPr/>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D042A-BDE8-44DD-A489-073D05AFE99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F0C9AF-E979-49E4-B795-87E57355D95F}" type="datetimeFigureOut">
              <a:rPr lang="en-US" smtClean="0"/>
              <a:pPr/>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D042A-BDE8-44DD-A489-073D05AFE99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F0C9AF-E979-49E4-B795-87E57355D95F}" type="datetimeFigureOut">
              <a:rPr lang="en-US" smtClean="0"/>
              <a:pPr/>
              <a:t>3/23/2020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4D042A-BDE8-44DD-A489-073D05AFE99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43000"/>
            <a:ext cx="8382000" cy="5715000"/>
          </a:xfrm>
          <a:solidFill>
            <a:schemeClr val="accent3">
              <a:lumMod val="75000"/>
            </a:schemeClr>
          </a:solidFill>
        </p:spPr>
        <p:txBody>
          <a:bodyPr/>
          <a:lstStyle/>
          <a:p>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Vertebrate</a:t>
            </a:r>
            <a:r>
              <a:rPr lang="en-US" dirty="0" smtClean="0"/>
              <a:t> </a:t>
            </a: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Zoology(BIOL.2034)</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chemeClr val="accent2"/>
                </a:solidFill>
              </a:rPr>
              <a:t>Dorsal tubular and single nerve cord</a:t>
            </a:r>
          </a:p>
          <a:p>
            <a:pPr lvl="2"/>
            <a:r>
              <a:rPr lang="en-US" dirty="0" smtClean="0"/>
              <a:t>It exists dorsally along the </a:t>
            </a:r>
            <a:r>
              <a:rPr lang="en-US" dirty="0" err="1" smtClean="0"/>
              <a:t>antero</a:t>
            </a:r>
            <a:r>
              <a:rPr lang="en-US" dirty="0" smtClean="0"/>
              <a:t>-posterior axis of the body.</a:t>
            </a:r>
            <a:endParaRPr lang="en-US" sz="2200" dirty="0" smtClean="0"/>
          </a:p>
          <a:p>
            <a:pPr lvl="2"/>
            <a:r>
              <a:rPr lang="en-US" dirty="0" err="1" smtClean="0"/>
              <a:t>Embryologically</a:t>
            </a:r>
            <a:r>
              <a:rPr lang="en-US" dirty="0" smtClean="0"/>
              <a:t>, the nerve cord originates from the dorsal ectoderm.</a:t>
            </a:r>
            <a:endParaRPr lang="en-US" sz="2200" dirty="0" smtClean="0"/>
          </a:p>
          <a:p>
            <a:pPr lvl="2"/>
            <a:r>
              <a:rPr lang="en-US" dirty="0" smtClean="0"/>
              <a:t>Develops dorsally above the notochord.</a:t>
            </a:r>
            <a:endParaRPr lang="en-US" sz="2200" dirty="0" smtClean="0"/>
          </a:p>
          <a:p>
            <a:pPr lvl="2"/>
            <a:r>
              <a:rPr lang="en-US" dirty="0" smtClean="0"/>
              <a:t>In most </a:t>
            </a:r>
            <a:r>
              <a:rPr lang="en-US" dirty="0" err="1" smtClean="0"/>
              <a:t>spp</a:t>
            </a:r>
            <a:r>
              <a:rPr lang="en-US" dirty="0" smtClean="0"/>
              <a:t>, it modified into the brain </a:t>
            </a:r>
            <a:r>
              <a:rPr lang="en-US" dirty="0" err="1" smtClean="0"/>
              <a:t>anteriorly</a:t>
            </a:r>
            <a:r>
              <a:rPr lang="en-US" dirty="0" smtClean="0"/>
              <a:t> and spinal cord </a:t>
            </a:r>
            <a:r>
              <a:rPr lang="en-US" dirty="0" err="1" smtClean="0"/>
              <a:t>posteriorly</a:t>
            </a:r>
            <a:r>
              <a:rPr lang="en-US" dirty="0" smtClean="0"/>
              <a:t> </a:t>
            </a:r>
            <a:endParaRPr lang="en-US" sz="2200" dirty="0" smtClean="0"/>
          </a:p>
          <a:p>
            <a:pPr lvl="2"/>
            <a:r>
              <a:rPr lang="en-US" dirty="0" smtClean="0"/>
              <a:t>The nerve cord serves for the integration and coordination of the body activities.</a:t>
            </a:r>
          </a:p>
          <a:p>
            <a:pPr lvl="2"/>
            <a:r>
              <a:rPr lang="en-US" dirty="0" err="1" smtClean="0"/>
              <a:t>Ectodermal</a:t>
            </a:r>
            <a:r>
              <a:rPr lang="en-US" dirty="0" smtClean="0"/>
              <a:t> origin</a:t>
            </a:r>
          </a:p>
          <a:p>
            <a:pPr lvl="1"/>
            <a:r>
              <a:rPr lang="en-US" sz="2600" dirty="0" smtClean="0"/>
              <a:t>Q? How can you distinguish chordates nerve cord from invertebrates nerve cord??</a:t>
            </a:r>
          </a:p>
          <a:p>
            <a:pPr lvl="1"/>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a:t>
            </a:r>
            <a:endParaRPr lang="en-US" dirty="0"/>
          </a:p>
        </p:txBody>
      </p:sp>
      <p:sp>
        <p:nvSpPr>
          <p:cNvPr id="3" name="Content Placeholder 2"/>
          <p:cNvSpPr>
            <a:spLocks noGrp="1"/>
          </p:cNvSpPr>
          <p:nvPr>
            <p:ph idx="1"/>
          </p:nvPr>
        </p:nvSpPr>
        <p:spPr/>
        <p:txBody>
          <a:bodyPr>
            <a:normAutofit fontScale="85000" lnSpcReduction="20000"/>
          </a:bodyPr>
          <a:lstStyle/>
          <a:p>
            <a:pPr lvl="0"/>
            <a:r>
              <a:rPr lang="en-US" b="1" dirty="0" smtClean="0"/>
              <a:t>Notochord</a:t>
            </a:r>
            <a:endParaRPr lang="en-US" sz="2800" dirty="0" smtClean="0"/>
          </a:p>
          <a:p>
            <a:pPr lvl="1"/>
            <a:r>
              <a:rPr lang="en-US" dirty="0" smtClean="0"/>
              <a:t>It is an elastic rod-like structure extending the length of the body </a:t>
            </a:r>
          </a:p>
          <a:p>
            <a:pPr lvl="1"/>
            <a:r>
              <a:rPr lang="en-US" dirty="0" smtClean="0"/>
              <a:t> situated immediately above the alimentary canal and just below the dorsal tubular nerve cord.</a:t>
            </a:r>
            <a:endParaRPr lang="en-US" sz="2600" dirty="0" smtClean="0"/>
          </a:p>
          <a:p>
            <a:pPr lvl="1"/>
            <a:r>
              <a:rPr lang="en-US" dirty="0" smtClean="0"/>
              <a:t>It is a cylinder rod that develops from the endoderm in all chordates.</a:t>
            </a:r>
            <a:endParaRPr lang="en-US" sz="2600" dirty="0" smtClean="0"/>
          </a:p>
          <a:p>
            <a:pPr lvl="1"/>
            <a:r>
              <a:rPr lang="en-US" dirty="0" smtClean="0"/>
              <a:t>It is formed from special type of </a:t>
            </a:r>
            <a:r>
              <a:rPr lang="en-US" dirty="0" smtClean="0">
                <a:solidFill>
                  <a:schemeClr val="accent2"/>
                </a:solidFill>
              </a:rPr>
              <a:t>vacuolated cells </a:t>
            </a:r>
            <a:r>
              <a:rPr lang="en-US" dirty="0" smtClean="0"/>
              <a:t>and remains covered by a sheath, known as notochord sheath</a:t>
            </a:r>
          </a:p>
          <a:p>
            <a:pPr lvl="1"/>
            <a:r>
              <a:rPr lang="en-US" sz="2600" dirty="0" smtClean="0"/>
              <a:t>Modified to vertebrae and cover the spinal cord in vertebrates</a:t>
            </a:r>
          </a:p>
          <a:p>
            <a:pPr lvl="1"/>
            <a:r>
              <a:rPr lang="en-US" b="1" dirty="0" smtClean="0"/>
              <a:t>Functions</a:t>
            </a:r>
            <a:endParaRPr lang="en-US" dirty="0" smtClean="0"/>
          </a:p>
          <a:p>
            <a:pPr lvl="2"/>
            <a:r>
              <a:rPr lang="en-US" dirty="0" smtClean="0"/>
              <a:t>Allows flexibility along the long axis of the body, but does not allow compression </a:t>
            </a:r>
            <a:r>
              <a:rPr lang="en-US" b="1" dirty="0" smtClean="0"/>
              <a:t>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a:t>
            </a:r>
            <a:endParaRPr lang="en-US" dirty="0"/>
          </a:p>
        </p:txBody>
      </p:sp>
      <p:sp>
        <p:nvSpPr>
          <p:cNvPr id="3" name="Content Placeholder 2"/>
          <p:cNvSpPr>
            <a:spLocks noGrp="1"/>
          </p:cNvSpPr>
          <p:nvPr>
            <p:ph idx="1"/>
          </p:nvPr>
        </p:nvSpPr>
        <p:spPr/>
        <p:txBody>
          <a:bodyPr/>
          <a:lstStyle/>
          <a:p>
            <a:pPr lvl="2"/>
            <a:r>
              <a:rPr lang="en-US" dirty="0" smtClean="0"/>
              <a:t>Serve as hydrostatic organ and adds stability to the shape of the organism. </a:t>
            </a:r>
            <a:endParaRPr lang="en-US" sz="2200" dirty="0" smtClean="0"/>
          </a:p>
          <a:p>
            <a:pPr lvl="2"/>
            <a:r>
              <a:rPr lang="en-US" dirty="0" smtClean="0"/>
              <a:t>Acts as a place of muscle attachment to allow lateral movements of the tail for swimming</a:t>
            </a:r>
            <a:endParaRPr lang="en-US" sz="2200" dirty="0" smtClean="0"/>
          </a:p>
          <a:p>
            <a:pPr lvl="2"/>
            <a:r>
              <a:rPr lang="en-US" dirty="0" smtClean="0"/>
              <a:t>Its evolution seems general transformation from a sessile life style to a motile life style.</a:t>
            </a:r>
            <a:endParaRPr lang="en-US" sz="2200" dirty="0" smtClean="0"/>
          </a:p>
          <a:p>
            <a:pPr lvl="2"/>
            <a:r>
              <a:rPr lang="en-US" dirty="0" smtClean="0"/>
              <a:t>Helps to classify the phylum chordate based on its structure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a:t>
            </a:r>
            <a:endParaRPr lang="en-US" dirty="0"/>
          </a:p>
        </p:txBody>
      </p:sp>
      <p:sp>
        <p:nvSpPr>
          <p:cNvPr id="3" name="Content Placeholder 2"/>
          <p:cNvSpPr>
            <a:spLocks noGrp="1"/>
          </p:cNvSpPr>
          <p:nvPr>
            <p:ph idx="1"/>
          </p:nvPr>
        </p:nvSpPr>
        <p:spPr/>
        <p:txBody>
          <a:bodyPr>
            <a:normAutofit/>
          </a:bodyPr>
          <a:lstStyle/>
          <a:p>
            <a:r>
              <a:rPr lang="en-US" b="1" dirty="0" smtClean="0"/>
              <a:t>Pharyngeal (gills) slits</a:t>
            </a:r>
          </a:p>
          <a:p>
            <a:pPr lvl="1"/>
            <a:r>
              <a:rPr lang="en-US" dirty="0" smtClean="0"/>
              <a:t>During some point in the life time of all chordates, the wall of the pharynx is pierced by a longitudinal series of openings called the pharyngeal slits.</a:t>
            </a:r>
            <a:endParaRPr lang="en-US" sz="2600" dirty="0" smtClean="0"/>
          </a:p>
          <a:p>
            <a:pPr lvl="2"/>
            <a:r>
              <a:rPr lang="en-US" dirty="0" smtClean="0"/>
              <a:t>In </a:t>
            </a:r>
            <a:r>
              <a:rPr lang="en-US" dirty="0" smtClean="0">
                <a:solidFill>
                  <a:schemeClr val="accent2"/>
                </a:solidFill>
              </a:rPr>
              <a:t>tunicates</a:t>
            </a:r>
            <a:r>
              <a:rPr lang="en-US" dirty="0" smtClean="0"/>
              <a:t> and </a:t>
            </a:r>
            <a:r>
              <a:rPr lang="en-US" dirty="0" smtClean="0">
                <a:solidFill>
                  <a:schemeClr val="accent2"/>
                </a:solidFill>
              </a:rPr>
              <a:t>cephalochordates</a:t>
            </a:r>
            <a:r>
              <a:rPr lang="en-US" dirty="0" smtClean="0"/>
              <a:t>, they used to </a:t>
            </a:r>
            <a:r>
              <a:rPr lang="en-US" dirty="0" smtClean="0">
                <a:solidFill>
                  <a:schemeClr val="accent2"/>
                </a:solidFill>
              </a:rPr>
              <a:t>capture small food particles</a:t>
            </a:r>
            <a:r>
              <a:rPr lang="en-US" dirty="0" smtClean="0"/>
              <a:t>.</a:t>
            </a:r>
            <a:endParaRPr lang="en-US" sz="2200" dirty="0" smtClean="0"/>
          </a:p>
          <a:p>
            <a:pPr lvl="2"/>
            <a:r>
              <a:rPr lang="en-US" dirty="0" smtClean="0"/>
              <a:t>In fish-like vertebrates and juvenile amphibians, develops into</a:t>
            </a:r>
            <a:r>
              <a:rPr lang="en-US" dirty="0" smtClean="0">
                <a:solidFill>
                  <a:schemeClr val="accent2"/>
                </a:solidFill>
              </a:rPr>
              <a:t> gills </a:t>
            </a:r>
            <a:r>
              <a:rPr lang="en-US" dirty="0" smtClean="0"/>
              <a:t>that are organs of gas exchange.</a:t>
            </a:r>
            <a:endParaRPr lang="en-US" sz="2200" dirty="0" smtClean="0"/>
          </a:p>
          <a:p>
            <a:pPr lvl="2"/>
            <a:r>
              <a:rPr lang="en-US" dirty="0" smtClean="0"/>
              <a:t>In adult amphibians and </a:t>
            </a:r>
            <a:r>
              <a:rPr lang="en-US" dirty="0" err="1" smtClean="0"/>
              <a:t>tetrapods</a:t>
            </a:r>
            <a:r>
              <a:rPr lang="en-US" dirty="0" smtClean="0"/>
              <a:t>, they transforms into the </a:t>
            </a:r>
            <a:r>
              <a:rPr lang="en-US" dirty="0" smtClean="0">
                <a:solidFill>
                  <a:schemeClr val="accent2"/>
                </a:solidFill>
              </a:rPr>
              <a:t>auditory tube and middle ear chamber</a:t>
            </a:r>
            <a:r>
              <a:rPr lang="en-US" dirty="0" smtClean="0"/>
              <a:t>.</a:t>
            </a:r>
            <a:endParaRPr lang="en-US" sz="2200" dirty="0" smtClean="0"/>
          </a:p>
          <a:p>
            <a:pPr lvl="3">
              <a:buNone/>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a:t>
            </a:r>
            <a:endParaRPr lang="en-US" dirty="0"/>
          </a:p>
        </p:txBody>
      </p:sp>
      <p:sp>
        <p:nvSpPr>
          <p:cNvPr id="3" name="Content Placeholder 2"/>
          <p:cNvSpPr>
            <a:spLocks noGrp="1"/>
          </p:cNvSpPr>
          <p:nvPr>
            <p:ph idx="1"/>
          </p:nvPr>
        </p:nvSpPr>
        <p:spPr>
          <a:xfrm>
            <a:off x="152400" y="1600200"/>
            <a:ext cx="8839200" cy="5257800"/>
          </a:xfrm>
        </p:spPr>
        <p:txBody>
          <a:bodyPr>
            <a:normAutofit/>
          </a:bodyPr>
          <a:lstStyle/>
          <a:p>
            <a:r>
              <a:rPr lang="en-US" b="1" dirty="0" smtClean="0"/>
              <a:t>Post anal tail </a:t>
            </a:r>
          </a:p>
          <a:p>
            <a:pPr lvl="1"/>
            <a:r>
              <a:rPr lang="en-US" dirty="0" smtClean="0"/>
              <a:t>It is a posterior elongation of the body (tail) extending beyond the anus.</a:t>
            </a:r>
            <a:endParaRPr lang="en-US" sz="2600" dirty="0" smtClean="0"/>
          </a:p>
          <a:p>
            <a:pPr lvl="1"/>
            <a:r>
              <a:rPr lang="en-US" dirty="0" smtClean="0"/>
              <a:t>It may persist or lost during development. </a:t>
            </a:r>
          </a:p>
          <a:p>
            <a:pPr lvl="1"/>
            <a:r>
              <a:rPr lang="en-US" dirty="0" smtClean="0"/>
              <a:t>The tail contains skeletal elements and muscles: </a:t>
            </a:r>
          </a:p>
          <a:p>
            <a:pPr lvl="2"/>
            <a:r>
              <a:rPr lang="en-US" dirty="0" smtClean="0"/>
              <a:t>Provide a source of locomotion in aquatic species, such as fishes.</a:t>
            </a:r>
          </a:p>
          <a:p>
            <a:pPr lvl="2"/>
            <a:r>
              <a:rPr lang="en-US" dirty="0" smtClean="0"/>
              <a:t> In some terrestrial vertebrates, the tail also helps with balance, courting, and signaling when danger is near. </a:t>
            </a:r>
          </a:p>
          <a:p>
            <a:pPr lvl="2"/>
            <a:r>
              <a:rPr lang="en-US" dirty="0" smtClean="0"/>
              <a:t>In humans, the post-anal tail is vestigial, that is, reduced in size and nonfunctional</a:t>
            </a:r>
          </a:p>
          <a:p>
            <a:pPr lvl="1"/>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Characters Common to Chordates and Higher Non chordates</a:t>
            </a:r>
            <a:endParaRPr lang="en-US" dirty="0"/>
          </a:p>
        </p:txBody>
      </p:sp>
      <p:sp>
        <p:nvSpPr>
          <p:cNvPr id="3" name="Content Placeholder 2"/>
          <p:cNvSpPr>
            <a:spLocks noGrp="1"/>
          </p:cNvSpPr>
          <p:nvPr>
            <p:ph idx="1"/>
          </p:nvPr>
        </p:nvSpPr>
        <p:spPr/>
        <p:txBody>
          <a:bodyPr/>
          <a:lstStyle/>
          <a:p>
            <a:pPr lvl="0"/>
            <a:r>
              <a:rPr lang="en-US" dirty="0" err="1" smtClean="0"/>
              <a:t>Axiation</a:t>
            </a:r>
            <a:endParaRPr lang="en-US" dirty="0" smtClean="0"/>
          </a:p>
          <a:p>
            <a:pPr lvl="0"/>
            <a:r>
              <a:rPr lang="en-US" dirty="0" smtClean="0"/>
              <a:t>Bilateral symmetry</a:t>
            </a:r>
          </a:p>
          <a:p>
            <a:pPr lvl="0"/>
            <a:r>
              <a:rPr lang="en-US" dirty="0" err="1" smtClean="0"/>
              <a:t>Triploblastic</a:t>
            </a:r>
            <a:r>
              <a:rPr lang="en-US" dirty="0" smtClean="0"/>
              <a:t> condition</a:t>
            </a:r>
          </a:p>
          <a:p>
            <a:pPr lvl="0"/>
            <a:r>
              <a:rPr lang="en-US" dirty="0" err="1" smtClean="0"/>
              <a:t>Eucoelom</a:t>
            </a:r>
            <a:endParaRPr lang="en-US" dirty="0" smtClean="0"/>
          </a:p>
          <a:p>
            <a:pPr lvl="0"/>
            <a:r>
              <a:rPr lang="en-US" dirty="0" err="1" smtClean="0"/>
              <a:t>Metamerism</a:t>
            </a:r>
            <a:r>
              <a:rPr lang="en-US" dirty="0" smtClean="0"/>
              <a:t>: external </a:t>
            </a:r>
            <a:r>
              <a:rPr lang="en-US" dirty="0" err="1" smtClean="0"/>
              <a:t>metamersim</a:t>
            </a:r>
            <a:r>
              <a:rPr lang="en-US" dirty="0" smtClean="0"/>
              <a:t> in chordates restricted on a certain body parts</a:t>
            </a:r>
          </a:p>
          <a:p>
            <a:pPr lvl="0"/>
            <a:r>
              <a:rPr lang="en-US" dirty="0" smtClean="0"/>
              <a:t>Organ-system</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Advancements of </a:t>
            </a:r>
            <a:r>
              <a:rPr lang="en-US" b="1" dirty="0" err="1" smtClean="0"/>
              <a:t>Chordata</a:t>
            </a:r>
            <a:r>
              <a:rPr lang="en-US" b="1" dirty="0" smtClean="0"/>
              <a:t> over Other Phyla</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Endoskeleton</a:t>
            </a:r>
          </a:p>
          <a:p>
            <a:r>
              <a:rPr lang="en-US" dirty="0" smtClean="0"/>
              <a:t>Efficient respiration</a:t>
            </a:r>
          </a:p>
          <a:p>
            <a:r>
              <a:rPr lang="en-US" dirty="0" smtClean="0"/>
              <a:t>Efficient Circulation</a:t>
            </a:r>
          </a:p>
          <a:p>
            <a:r>
              <a:rPr lang="en-US" dirty="0" smtClean="0"/>
              <a:t>Centralized nervous system</a:t>
            </a:r>
          </a:p>
          <a:p>
            <a:r>
              <a:rPr lang="en-US" dirty="0" smtClean="0"/>
              <a:t>Permanent </a:t>
            </a:r>
            <a:r>
              <a:rPr lang="en-US" dirty="0" err="1" smtClean="0"/>
              <a:t>locomotary</a:t>
            </a:r>
            <a:r>
              <a:rPr lang="en-US" dirty="0" smtClean="0"/>
              <a:t> appendages</a:t>
            </a:r>
          </a:p>
          <a:p>
            <a:r>
              <a:rPr lang="en-US" dirty="0" smtClean="0"/>
              <a:t>Extra-embryonic membranes</a:t>
            </a:r>
          </a:p>
          <a:p>
            <a:r>
              <a:rPr lang="en-US" dirty="0" smtClean="0"/>
              <a:t>Jaws</a:t>
            </a:r>
          </a:p>
          <a:p>
            <a:r>
              <a:rPr lang="en-US" dirty="0" smtClean="0"/>
              <a:t>Temperature regulation (</a:t>
            </a:r>
            <a:r>
              <a:rPr lang="en-US" dirty="0" err="1" smtClean="0"/>
              <a:t>Poikilothermic</a:t>
            </a:r>
            <a:r>
              <a:rPr lang="en-US" dirty="0" smtClean="0"/>
              <a:t> or </a:t>
            </a:r>
            <a:r>
              <a:rPr lang="en-US" dirty="0" err="1" smtClean="0"/>
              <a:t>homeothermic</a:t>
            </a:r>
            <a:r>
              <a:rPr lang="en-US" dirty="0" smtClean="0"/>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Activity1:</a:t>
            </a:r>
            <a:r>
              <a:rPr lang="en-US" b="1" dirty="0" smtClean="0"/>
              <a:t> </a:t>
            </a:r>
            <a:r>
              <a:rPr lang="en-US" sz="3100" b="1" dirty="0" smtClean="0"/>
              <a:t>Compare Chordates with </a:t>
            </a:r>
            <a:r>
              <a:rPr lang="en-US" sz="3100" b="1" dirty="0" err="1" smtClean="0"/>
              <a:t>Nonchordates</a:t>
            </a:r>
            <a:r>
              <a:rPr lang="en-US" sz="3100" b="1" dirty="0" smtClean="0"/>
              <a:t> base on the following features</a:t>
            </a:r>
            <a:endParaRPr lang="en-US" sz="3100" dirty="0"/>
          </a:p>
        </p:txBody>
      </p:sp>
      <p:graphicFrame>
        <p:nvGraphicFramePr>
          <p:cNvPr id="4" name="Table 3"/>
          <p:cNvGraphicFramePr>
            <a:graphicFrameLocks noGrp="1"/>
          </p:cNvGraphicFramePr>
          <p:nvPr/>
        </p:nvGraphicFramePr>
        <p:xfrm>
          <a:off x="380999" y="1371600"/>
          <a:ext cx="8458201" cy="4724400"/>
        </p:xfrm>
        <a:graphic>
          <a:graphicData uri="http://schemas.openxmlformats.org/drawingml/2006/table">
            <a:tbl>
              <a:tblPr/>
              <a:tblGrid>
                <a:gridCol w="2818791"/>
                <a:gridCol w="2819705"/>
                <a:gridCol w="2819705"/>
              </a:tblGrid>
              <a:tr h="314960">
                <a:tc>
                  <a:txBody>
                    <a:bodyPr/>
                    <a:lstStyle/>
                    <a:p>
                      <a:pPr marL="0" marR="0" algn="just">
                        <a:lnSpc>
                          <a:spcPct val="150000"/>
                        </a:lnSpc>
                        <a:spcBef>
                          <a:spcPts val="0"/>
                        </a:spcBef>
                        <a:spcAft>
                          <a:spcPts val="0"/>
                        </a:spcAft>
                      </a:pPr>
                      <a:r>
                        <a:rPr lang="en-US" sz="1200" dirty="0">
                          <a:latin typeface="Times New Roman"/>
                          <a:ea typeface="Calibri"/>
                          <a:cs typeface="Times New Roman"/>
                        </a:rPr>
                        <a:t>Features</a:t>
                      </a:r>
                      <a:endParaRPr lang="en-US" sz="1100" dirty="0">
                        <a:latin typeface="Calibri"/>
                        <a:ea typeface="Calibri"/>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marL="0" marR="0" algn="just">
                        <a:lnSpc>
                          <a:spcPct val="150000"/>
                        </a:lnSpc>
                        <a:spcBef>
                          <a:spcPts val="0"/>
                        </a:spcBef>
                        <a:spcAft>
                          <a:spcPts val="0"/>
                        </a:spcAft>
                      </a:pPr>
                      <a:r>
                        <a:rPr lang="en-US" sz="1200" dirty="0">
                          <a:latin typeface="Times New Roman"/>
                          <a:ea typeface="Calibri"/>
                          <a:cs typeface="Times New Roman"/>
                        </a:rPr>
                        <a:t>Chordates</a:t>
                      </a:r>
                      <a:endParaRPr lang="en-US" sz="1100" dirty="0">
                        <a:latin typeface="Calibri"/>
                        <a:ea typeface="Calibri"/>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marL="0" marR="0" algn="just">
                        <a:lnSpc>
                          <a:spcPct val="150000"/>
                        </a:lnSpc>
                        <a:spcBef>
                          <a:spcPts val="0"/>
                        </a:spcBef>
                        <a:spcAft>
                          <a:spcPts val="0"/>
                        </a:spcAft>
                      </a:pPr>
                      <a:r>
                        <a:rPr lang="en-US" sz="1200" dirty="0" err="1">
                          <a:latin typeface="Times New Roman"/>
                          <a:ea typeface="Calibri"/>
                          <a:cs typeface="Times New Roman"/>
                        </a:rPr>
                        <a:t>Nonchordates</a:t>
                      </a:r>
                      <a:endParaRPr lang="en-US" sz="1100" dirty="0">
                        <a:latin typeface="Calibri"/>
                        <a:ea typeface="Calibri"/>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r>
              <a:tr h="314960">
                <a:tc>
                  <a:txBody>
                    <a:bodyPr/>
                    <a:lstStyle/>
                    <a:p>
                      <a:pPr marL="0" marR="0" algn="just">
                        <a:lnSpc>
                          <a:spcPct val="150000"/>
                        </a:lnSpc>
                        <a:spcBef>
                          <a:spcPts val="0"/>
                        </a:spcBef>
                        <a:spcAft>
                          <a:spcPts val="0"/>
                        </a:spcAft>
                      </a:pPr>
                      <a:r>
                        <a:rPr lang="en-US" sz="1200" dirty="0">
                          <a:latin typeface="Times New Roman"/>
                          <a:ea typeface="Calibri"/>
                          <a:cs typeface="Times New Roman"/>
                        </a:rPr>
                        <a:t>Symmetry</a:t>
                      </a:r>
                      <a:endParaRPr lang="en-US" sz="1100" dirty="0">
                        <a:latin typeface="Calibri"/>
                        <a:ea typeface="Calibri"/>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marL="0" marR="0" algn="just">
                        <a:lnSpc>
                          <a:spcPct val="150000"/>
                        </a:lnSpc>
                        <a:spcBef>
                          <a:spcPts val="0"/>
                        </a:spcBef>
                        <a:spcAft>
                          <a:spcPts val="0"/>
                        </a:spcAft>
                      </a:pPr>
                      <a:endParaRPr lang="en-US" sz="1200">
                        <a:latin typeface="Times New Roman"/>
                        <a:ea typeface="Calibri"/>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endParaRPr lang="en-US" sz="1200">
                        <a:latin typeface="Times New Roman"/>
                        <a:ea typeface="Calibri"/>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960">
                <a:tc>
                  <a:txBody>
                    <a:bodyPr/>
                    <a:lstStyle/>
                    <a:p>
                      <a:pPr marL="0" marR="0" algn="just">
                        <a:lnSpc>
                          <a:spcPct val="150000"/>
                        </a:lnSpc>
                        <a:spcBef>
                          <a:spcPts val="0"/>
                        </a:spcBef>
                        <a:spcAft>
                          <a:spcPts val="0"/>
                        </a:spcAft>
                      </a:pPr>
                      <a:r>
                        <a:rPr lang="en-US" sz="1200">
                          <a:latin typeface="Times New Roman"/>
                          <a:ea typeface="Calibri"/>
                          <a:cs typeface="Times New Roman"/>
                        </a:rPr>
                        <a:t>Metamerism</a:t>
                      </a:r>
                      <a:endParaRPr lang="en-US" sz="1100">
                        <a:latin typeface="Calibri"/>
                        <a:ea typeface="Calibri"/>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marL="0" marR="0" algn="just">
                        <a:lnSpc>
                          <a:spcPct val="150000"/>
                        </a:lnSpc>
                        <a:spcBef>
                          <a:spcPts val="0"/>
                        </a:spcBef>
                        <a:spcAft>
                          <a:spcPts val="0"/>
                        </a:spcAft>
                      </a:pPr>
                      <a:endParaRPr lang="en-US" sz="1200">
                        <a:latin typeface="Times New Roman"/>
                        <a:ea typeface="Calibri"/>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endParaRPr lang="en-US" sz="1200">
                        <a:latin typeface="Times New Roman"/>
                        <a:ea typeface="Calibri"/>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960">
                <a:tc>
                  <a:txBody>
                    <a:bodyPr/>
                    <a:lstStyle/>
                    <a:p>
                      <a:pPr marL="0" marR="0" algn="just">
                        <a:lnSpc>
                          <a:spcPct val="150000"/>
                        </a:lnSpc>
                        <a:spcBef>
                          <a:spcPts val="0"/>
                        </a:spcBef>
                        <a:spcAft>
                          <a:spcPts val="0"/>
                        </a:spcAft>
                      </a:pPr>
                      <a:r>
                        <a:rPr lang="en-US" sz="1200" dirty="0">
                          <a:latin typeface="Times New Roman"/>
                          <a:ea typeface="Calibri"/>
                          <a:cs typeface="Times New Roman"/>
                        </a:rPr>
                        <a:t>Grade of organization</a:t>
                      </a:r>
                      <a:endParaRPr lang="en-US" sz="1100" dirty="0">
                        <a:latin typeface="Calibri"/>
                        <a:ea typeface="Calibri"/>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marL="0" marR="0" algn="just">
                        <a:lnSpc>
                          <a:spcPct val="150000"/>
                        </a:lnSpc>
                        <a:spcBef>
                          <a:spcPts val="0"/>
                        </a:spcBef>
                        <a:spcAft>
                          <a:spcPts val="0"/>
                        </a:spcAft>
                      </a:pPr>
                      <a:endParaRPr lang="en-US" sz="1200">
                        <a:latin typeface="Times New Roman"/>
                        <a:ea typeface="Calibri"/>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endParaRPr lang="en-US" sz="1200">
                        <a:latin typeface="Times New Roman"/>
                        <a:ea typeface="Calibri"/>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960">
                <a:tc>
                  <a:txBody>
                    <a:bodyPr/>
                    <a:lstStyle/>
                    <a:p>
                      <a:pPr marL="0" marR="0" algn="just">
                        <a:lnSpc>
                          <a:spcPct val="150000"/>
                        </a:lnSpc>
                        <a:spcBef>
                          <a:spcPts val="0"/>
                        </a:spcBef>
                        <a:spcAft>
                          <a:spcPts val="0"/>
                        </a:spcAft>
                      </a:pPr>
                      <a:r>
                        <a:rPr lang="en-US" sz="1200">
                          <a:latin typeface="Times New Roman"/>
                          <a:ea typeface="Calibri"/>
                          <a:cs typeface="Times New Roman"/>
                        </a:rPr>
                        <a:t>Germ layers</a:t>
                      </a:r>
                      <a:endParaRPr lang="en-US" sz="1100">
                        <a:latin typeface="Calibri"/>
                        <a:ea typeface="Calibri"/>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marL="0" marR="0" algn="just">
                        <a:lnSpc>
                          <a:spcPct val="150000"/>
                        </a:lnSpc>
                        <a:spcBef>
                          <a:spcPts val="0"/>
                        </a:spcBef>
                        <a:spcAft>
                          <a:spcPts val="0"/>
                        </a:spcAft>
                      </a:pPr>
                      <a:endParaRPr lang="en-US" sz="1200" dirty="0">
                        <a:latin typeface="Times New Roman"/>
                        <a:ea typeface="Calibri"/>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endParaRPr lang="en-US" sz="1200">
                        <a:latin typeface="Times New Roman"/>
                        <a:ea typeface="Calibri"/>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960">
                <a:tc>
                  <a:txBody>
                    <a:bodyPr/>
                    <a:lstStyle/>
                    <a:p>
                      <a:pPr marL="0" marR="0" algn="just">
                        <a:lnSpc>
                          <a:spcPct val="150000"/>
                        </a:lnSpc>
                        <a:spcBef>
                          <a:spcPts val="0"/>
                        </a:spcBef>
                        <a:spcAft>
                          <a:spcPts val="0"/>
                        </a:spcAft>
                      </a:pPr>
                      <a:r>
                        <a:rPr lang="en-US" sz="1200" dirty="0" err="1">
                          <a:latin typeface="Times New Roman"/>
                          <a:ea typeface="Calibri"/>
                          <a:cs typeface="Times New Roman"/>
                        </a:rPr>
                        <a:t>Coelom</a:t>
                      </a:r>
                      <a:endParaRPr lang="en-US" sz="1100" dirty="0">
                        <a:latin typeface="Calibri"/>
                        <a:ea typeface="Calibri"/>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marL="0" marR="0" algn="just">
                        <a:lnSpc>
                          <a:spcPct val="150000"/>
                        </a:lnSpc>
                        <a:spcBef>
                          <a:spcPts val="0"/>
                        </a:spcBef>
                        <a:spcAft>
                          <a:spcPts val="0"/>
                        </a:spcAft>
                      </a:pPr>
                      <a:endParaRPr lang="en-US" sz="1200">
                        <a:latin typeface="Times New Roman"/>
                        <a:ea typeface="Calibri"/>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endParaRPr lang="en-US" sz="1200">
                        <a:latin typeface="Times New Roman"/>
                        <a:ea typeface="Calibri"/>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960">
                <a:tc>
                  <a:txBody>
                    <a:bodyPr/>
                    <a:lstStyle/>
                    <a:p>
                      <a:pPr marL="0" marR="0" algn="just">
                        <a:lnSpc>
                          <a:spcPct val="150000"/>
                        </a:lnSpc>
                        <a:spcBef>
                          <a:spcPts val="0"/>
                        </a:spcBef>
                        <a:spcAft>
                          <a:spcPts val="0"/>
                        </a:spcAft>
                      </a:pPr>
                      <a:r>
                        <a:rPr lang="en-US" sz="1200" dirty="0">
                          <a:latin typeface="Times New Roman"/>
                          <a:ea typeface="Calibri"/>
                          <a:cs typeface="Times New Roman"/>
                        </a:rPr>
                        <a:t>Notochord</a:t>
                      </a:r>
                      <a:endParaRPr lang="en-US" sz="1100" dirty="0">
                        <a:latin typeface="Calibri"/>
                        <a:ea typeface="Calibri"/>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marL="0" marR="0" algn="just">
                        <a:lnSpc>
                          <a:spcPct val="150000"/>
                        </a:lnSpc>
                        <a:spcBef>
                          <a:spcPts val="0"/>
                        </a:spcBef>
                        <a:spcAft>
                          <a:spcPts val="0"/>
                        </a:spcAft>
                      </a:pPr>
                      <a:endParaRPr lang="en-US" sz="1200">
                        <a:latin typeface="Times New Roman"/>
                        <a:ea typeface="Calibri"/>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endParaRPr lang="en-US" sz="1200">
                        <a:latin typeface="Times New Roman"/>
                        <a:ea typeface="Calibri"/>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960">
                <a:tc>
                  <a:txBody>
                    <a:bodyPr/>
                    <a:lstStyle/>
                    <a:p>
                      <a:pPr marL="0" marR="0" algn="just">
                        <a:lnSpc>
                          <a:spcPct val="150000"/>
                        </a:lnSpc>
                        <a:spcBef>
                          <a:spcPts val="0"/>
                        </a:spcBef>
                        <a:spcAft>
                          <a:spcPts val="0"/>
                        </a:spcAft>
                      </a:pPr>
                      <a:r>
                        <a:rPr lang="en-US" sz="1200" dirty="0">
                          <a:latin typeface="Times New Roman"/>
                          <a:ea typeface="Calibri"/>
                          <a:cs typeface="Times New Roman"/>
                        </a:rPr>
                        <a:t>Gut position</a:t>
                      </a:r>
                      <a:endParaRPr lang="en-US" sz="1100" dirty="0">
                        <a:latin typeface="Calibri"/>
                        <a:ea typeface="Calibri"/>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marL="0" marR="0" algn="just">
                        <a:lnSpc>
                          <a:spcPct val="150000"/>
                        </a:lnSpc>
                        <a:spcBef>
                          <a:spcPts val="0"/>
                        </a:spcBef>
                        <a:spcAft>
                          <a:spcPts val="0"/>
                        </a:spcAft>
                      </a:pPr>
                      <a:endParaRPr lang="en-US" sz="1200">
                        <a:latin typeface="Times New Roman"/>
                        <a:ea typeface="Calibri"/>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endParaRPr lang="en-US" sz="1200">
                        <a:latin typeface="Times New Roman"/>
                        <a:ea typeface="Calibri"/>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960">
                <a:tc>
                  <a:txBody>
                    <a:bodyPr/>
                    <a:lstStyle/>
                    <a:p>
                      <a:pPr marL="0" marR="0" algn="just">
                        <a:lnSpc>
                          <a:spcPct val="150000"/>
                        </a:lnSpc>
                        <a:spcBef>
                          <a:spcPts val="0"/>
                        </a:spcBef>
                        <a:spcAft>
                          <a:spcPts val="0"/>
                        </a:spcAft>
                      </a:pPr>
                      <a:r>
                        <a:rPr lang="en-US" sz="1200" dirty="0">
                          <a:latin typeface="Times New Roman"/>
                          <a:ea typeface="Calibri"/>
                          <a:cs typeface="Times New Roman"/>
                        </a:rPr>
                        <a:t>Pharyngeal gill-slits</a:t>
                      </a:r>
                      <a:endParaRPr lang="en-US" sz="1100" dirty="0">
                        <a:latin typeface="Calibri"/>
                        <a:ea typeface="Calibri"/>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marL="0" marR="0" algn="just">
                        <a:lnSpc>
                          <a:spcPct val="150000"/>
                        </a:lnSpc>
                        <a:spcBef>
                          <a:spcPts val="0"/>
                        </a:spcBef>
                        <a:spcAft>
                          <a:spcPts val="0"/>
                        </a:spcAft>
                      </a:pPr>
                      <a:endParaRPr lang="en-US" sz="1200" dirty="0">
                        <a:latin typeface="Times New Roman"/>
                        <a:ea typeface="Calibri"/>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endParaRPr lang="en-US" sz="1200">
                        <a:latin typeface="Times New Roman"/>
                        <a:ea typeface="Calibri"/>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960">
                <a:tc>
                  <a:txBody>
                    <a:bodyPr/>
                    <a:lstStyle/>
                    <a:p>
                      <a:pPr marL="0" marR="0" algn="just">
                        <a:lnSpc>
                          <a:spcPct val="150000"/>
                        </a:lnSpc>
                        <a:spcBef>
                          <a:spcPts val="0"/>
                        </a:spcBef>
                        <a:spcAft>
                          <a:spcPts val="0"/>
                        </a:spcAft>
                      </a:pPr>
                      <a:r>
                        <a:rPr lang="en-US" sz="1200" dirty="0">
                          <a:latin typeface="Times New Roman"/>
                          <a:ea typeface="Calibri"/>
                          <a:cs typeface="Times New Roman"/>
                        </a:rPr>
                        <a:t>Blood vascular system</a:t>
                      </a:r>
                      <a:endParaRPr lang="en-US" sz="1100" dirty="0">
                        <a:latin typeface="Calibri"/>
                        <a:ea typeface="Calibri"/>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marL="0" marR="0" algn="just">
                        <a:lnSpc>
                          <a:spcPct val="150000"/>
                        </a:lnSpc>
                        <a:spcBef>
                          <a:spcPts val="0"/>
                        </a:spcBef>
                        <a:spcAft>
                          <a:spcPts val="0"/>
                        </a:spcAft>
                      </a:pPr>
                      <a:endParaRPr lang="en-US" sz="1200">
                        <a:latin typeface="Times New Roman"/>
                        <a:ea typeface="Calibri"/>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endParaRPr lang="en-US" sz="1200">
                        <a:latin typeface="Times New Roman"/>
                        <a:ea typeface="Calibri"/>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960">
                <a:tc>
                  <a:txBody>
                    <a:bodyPr/>
                    <a:lstStyle/>
                    <a:p>
                      <a:pPr marL="0" marR="0" algn="just">
                        <a:lnSpc>
                          <a:spcPct val="150000"/>
                        </a:lnSpc>
                        <a:spcBef>
                          <a:spcPts val="0"/>
                        </a:spcBef>
                        <a:spcAft>
                          <a:spcPts val="0"/>
                        </a:spcAft>
                      </a:pPr>
                      <a:r>
                        <a:rPr lang="en-US" sz="1200">
                          <a:latin typeface="Times New Roman"/>
                          <a:ea typeface="Calibri"/>
                          <a:cs typeface="Times New Roman"/>
                        </a:rPr>
                        <a:t>Heart</a:t>
                      </a:r>
                      <a:endParaRPr lang="en-US" sz="1100">
                        <a:latin typeface="Calibri"/>
                        <a:ea typeface="Calibri"/>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marL="0" marR="0" algn="just">
                        <a:lnSpc>
                          <a:spcPct val="150000"/>
                        </a:lnSpc>
                        <a:spcBef>
                          <a:spcPts val="0"/>
                        </a:spcBef>
                        <a:spcAft>
                          <a:spcPts val="0"/>
                        </a:spcAft>
                      </a:pPr>
                      <a:endParaRPr lang="en-US" sz="1200">
                        <a:latin typeface="Times New Roman"/>
                        <a:ea typeface="Calibri"/>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endParaRPr lang="en-US" sz="1200">
                        <a:latin typeface="Times New Roman"/>
                        <a:ea typeface="Calibri"/>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960">
                <a:tc>
                  <a:txBody>
                    <a:bodyPr/>
                    <a:lstStyle/>
                    <a:p>
                      <a:pPr marL="0" marR="0" algn="just">
                        <a:lnSpc>
                          <a:spcPct val="150000"/>
                        </a:lnSpc>
                        <a:spcBef>
                          <a:spcPts val="0"/>
                        </a:spcBef>
                        <a:spcAft>
                          <a:spcPts val="0"/>
                        </a:spcAft>
                      </a:pPr>
                      <a:r>
                        <a:rPr lang="en-US" sz="1200">
                          <a:latin typeface="Times New Roman"/>
                          <a:ea typeface="Calibri"/>
                          <a:cs typeface="Times New Roman"/>
                        </a:rPr>
                        <a:t>Dorsal blood vessel</a:t>
                      </a:r>
                      <a:endParaRPr lang="en-US" sz="1100">
                        <a:latin typeface="Calibri"/>
                        <a:ea typeface="Calibri"/>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marL="0" marR="0" algn="just">
                        <a:lnSpc>
                          <a:spcPct val="150000"/>
                        </a:lnSpc>
                        <a:spcBef>
                          <a:spcPts val="0"/>
                        </a:spcBef>
                        <a:spcAft>
                          <a:spcPts val="0"/>
                        </a:spcAft>
                      </a:pPr>
                      <a:endParaRPr lang="en-US" sz="1200">
                        <a:latin typeface="Times New Roman"/>
                        <a:ea typeface="Calibri"/>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endParaRPr lang="en-US" sz="1200">
                        <a:latin typeface="Times New Roman"/>
                        <a:ea typeface="Calibri"/>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960">
                <a:tc>
                  <a:txBody>
                    <a:bodyPr/>
                    <a:lstStyle/>
                    <a:p>
                      <a:pPr marL="0" marR="0" algn="just">
                        <a:lnSpc>
                          <a:spcPct val="150000"/>
                        </a:lnSpc>
                        <a:spcBef>
                          <a:spcPts val="0"/>
                        </a:spcBef>
                        <a:spcAft>
                          <a:spcPts val="0"/>
                        </a:spcAft>
                      </a:pPr>
                      <a:r>
                        <a:rPr lang="en-US" sz="1200">
                          <a:latin typeface="Times New Roman"/>
                          <a:ea typeface="Calibri"/>
                          <a:cs typeface="Times New Roman"/>
                        </a:rPr>
                        <a:t>Nervous system</a:t>
                      </a:r>
                      <a:endParaRPr lang="en-US" sz="1100">
                        <a:latin typeface="Calibri"/>
                        <a:ea typeface="Calibri"/>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marL="0" marR="0" algn="just">
                        <a:lnSpc>
                          <a:spcPct val="150000"/>
                        </a:lnSpc>
                        <a:spcBef>
                          <a:spcPts val="0"/>
                        </a:spcBef>
                        <a:spcAft>
                          <a:spcPts val="0"/>
                        </a:spcAft>
                      </a:pPr>
                      <a:endParaRPr lang="en-US" sz="1200">
                        <a:latin typeface="Times New Roman"/>
                        <a:ea typeface="Calibri"/>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endParaRPr lang="en-US" sz="1200">
                        <a:latin typeface="Times New Roman"/>
                        <a:ea typeface="Calibri"/>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960">
                <a:tc>
                  <a:txBody>
                    <a:bodyPr/>
                    <a:lstStyle/>
                    <a:p>
                      <a:pPr marL="0" marR="0" algn="just">
                        <a:lnSpc>
                          <a:spcPct val="150000"/>
                        </a:lnSpc>
                        <a:spcBef>
                          <a:spcPts val="0"/>
                        </a:spcBef>
                        <a:spcAft>
                          <a:spcPts val="0"/>
                        </a:spcAft>
                      </a:pPr>
                      <a:r>
                        <a:rPr lang="en-US" sz="1200">
                          <a:latin typeface="Times New Roman"/>
                          <a:ea typeface="Calibri"/>
                          <a:cs typeface="Times New Roman"/>
                        </a:rPr>
                        <a:t>Nerve cord</a:t>
                      </a:r>
                      <a:endParaRPr lang="en-US" sz="1100">
                        <a:latin typeface="Calibri"/>
                        <a:ea typeface="Calibri"/>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marL="0" marR="0" algn="just">
                        <a:lnSpc>
                          <a:spcPct val="150000"/>
                        </a:lnSpc>
                        <a:spcBef>
                          <a:spcPts val="0"/>
                        </a:spcBef>
                        <a:spcAft>
                          <a:spcPts val="0"/>
                        </a:spcAft>
                      </a:pPr>
                      <a:endParaRPr lang="en-US" sz="1200" dirty="0">
                        <a:latin typeface="Times New Roman"/>
                        <a:ea typeface="Calibri"/>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endParaRPr lang="en-US" sz="1200">
                        <a:latin typeface="Times New Roman"/>
                        <a:ea typeface="Calibri"/>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960">
                <a:tc>
                  <a:txBody>
                    <a:bodyPr/>
                    <a:lstStyle/>
                    <a:p>
                      <a:pPr marL="0" marR="0" algn="just">
                        <a:lnSpc>
                          <a:spcPct val="150000"/>
                        </a:lnSpc>
                        <a:spcBef>
                          <a:spcPts val="0"/>
                        </a:spcBef>
                        <a:spcAft>
                          <a:spcPts val="0"/>
                        </a:spcAft>
                      </a:pPr>
                      <a:r>
                        <a:rPr lang="en-US" sz="1200" dirty="0">
                          <a:latin typeface="Times New Roman"/>
                          <a:ea typeface="Calibri"/>
                          <a:cs typeface="Times New Roman"/>
                        </a:rPr>
                        <a:t>Reproduction</a:t>
                      </a:r>
                      <a:endParaRPr lang="en-US" sz="1100" dirty="0">
                        <a:latin typeface="Calibri"/>
                        <a:ea typeface="Calibri"/>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75000"/>
                      </a:schemeClr>
                    </a:solidFill>
                  </a:tcPr>
                </a:tc>
                <a:tc>
                  <a:txBody>
                    <a:bodyPr/>
                    <a:lstStyle/>
                    <a:p>
                      <a:pPr marL="0" marR="0" algn="just">
                        <a:lnSpc>
                          <a:spcPct val="150000"/>
                        </a:lnSpc>
                        <a:spcBef>
                          <a:spcPts val="0"/>
                        </a:spcBef>
                        <a:spcAft>
                          <a:spcPts val="0"/>
                        </a:spcAft>
                      </a:pPr>
                      <a:endParaRPr lang="en-US" sz="1200">
                        <a:latin typeface="Times New Roman"/>
                        <a:ea typeface="Calibri"/>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endParaRPr lang="en-US" sz="1200" dirty="0">
                        <a:latin typeface="Times New Roman"/>
                        <a:ea typeface="Calibri"/>
                        <a:cs typeface="Times New Roman"/>
                      </a:endParaRPr>
                    </a:p>
                  </a:txBody>
                  <a:tcPr marL="67733" marR="677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normAutofit fontScale="90000"/>
          </a:bodyPr>
          <a:lstStyle/>
          <a:p>
            <a:r>
              <a:rPr lang="en-US" b="1" dirty="0" smtClean="0"/>
              <a:t>POSSIBLE INVERTEBRATE ANCESTOR OF CHORDATES</a:t>
            </a:r>
            <a:endParaRPr lang="en-US" dirty="0"/>
          </a:p>
        </p:txBody>
      </p:sp>
      <p:sp>
        <p:nvSpPr>
          <p:cNvPr id="3" name="Content Placeholder 2"/>
          <p:cNvSpPr>
            <a:spLocks noGrp="1"/>
          </p:cNvSpPr>
          <p:nvPr>
            <p:ph idx="1"/>
          </p:nvPr>
        </p:nvSpPr>
        <p:spPr/>
        <p:txBody>
          <a:bodyPr>
            <a:normAutofit fontScale="92500"/>
          </a:bodyPr>
          <a:lstStyle/>
          <a:p>
            <a:r>
              <a:rPr lang="en-US" dirty="0" smtClean="0"/>
              <a:t>There are two possible lines of descent that have been proposed about the origin of chordates</a:t>
            </a:r>
          </a:p>
          <a:p>
            <a:pPr>
              <a:buNone/>
            </a:pPr>
            <a:r>
              <a:rPr lang="en-US" b="1" dirty="0" smtClean="0"/>
              <a:t>(</a:t>
            </a:r>
            <a:r>
              <a:rPr lang="en-US" b="1" dirty="0" err="1" smtClean="0"/>
              <a:t>i</a:t>
            </a:r>
            <a:r>
              <a:rPr lang="en-US" b="1" dirty="0" smtClean="0"/>
              <a:t>).</a:t>
            </a:r>
            <a:r>
              <a:rPr lang="en-US" b="1" i="1" dirty="0" smtClean="0"/>
              <a:t> </a:t>
            </a:r>
            <a:r>
              <a:rPr lang="en-US" b="1" dirty="0" smtClean="0"/>
              <a:t>The Arthropod - Annelid- mollusk line (</a:t>
            </a:r>
            <a:r>
              <a:rPr lang="en-US" b="1" dirty="0" err="1" smtClean="0"/>
              <a:t>protostomia</a:t>
            </a:r>
            <a:r>
              <a:rPr lang="en-US" b="1" dirty="0" smtClean="0"/>
              <a:t> branch)</a:t>
            </a:r>
            <a:endParaRPr lang="en-US" dirty="0" smtClean="0"/>
          </a:p>
          <a:p>
            <a:pPr lvl="1"/>
            <a:r>
              <a:rPr lang="en-US" dirty="0" smtClean="0"/>
              <a:t>Annelids and arthropods are related to chordates because of their </a:t>
            </a:r>
          </a:p>
          <a:p>
            <a:pPr lvl="2"/>
            <a:r>
              <a:rPr lang="en-US" dirty="0" err="1" smtClean="0"/>
              <a:t>metameric</a:t>
            </a:r>
            <a:r>
              <a:rPr lang="en-US" dirty="0" smtClean="0"/>
              <a:t> segmentation</a:t>
            </a:r>
          </a:p>
          <a:p>
            <a:pPr lvl="2"/>
            <a:r>
              <a:rPr lang="en-US" dirty="0" smtClean="0"/>
              <a:t>Bilateral symmetry</a:t>
            </a:r>
          </a:p>
          <a:p>
            <a:pPr lvl="2"/>
            <a:r>
              <a:rPr lang="en-US" dirty="0" smtClean="0"/>
              <a:t>Central nervous system with brain  </a:t>
            </a:r>
          </a:p>
          <a:p>
            <a:pPr lvl="2"/>
            <a:r>
              <a:rPr lang="en-US" dirty="0" smtClean="0"/>
              <a:t>Longitudinal nerve cord</a:t>
            </a:r>
          </a:p>
          <a:p>
            <a:pPr>
              <a:buNone/>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a:t>
            </a:r>
            <a:endParaRPr lang="en-US" dirty="0"/>
          </a:p>
        </p:txBody>
      </p:sp>
      <p:sp>
        <p:nvSpPr>
          <p:cNvPr id="3" name="Content Placeholder 2"/>
          <p:cNvSpPr>
            <a:spLocks noGrp="1"/>
          </p:cNvSpPr>
          <p:nvPr>
            <p:ph idx="1"/>
          </p:nvPr>
        </p:nvSpPr>
        <p:spPr/>
        <p:txBody>
          <a:bodyPr/>
          <a:lstStyle/>
          <a:p>
            <a:pPr lvl="0"/>
            <a:r>
              <a:rPr lang="en-US" dirty="0" smtClean="0"/>
              <a:t>Similarities are analogy, not homology because of:-</a:t>
            </a:r>
          </a:p>
          <a:p>
            <a:pPr lvl="1"/>
            <a:r>
              <a:rPr lang="en-US" dirty="0" smtClean="0"/>
              <a:t>Exoskeletons </a:t>
            </a:r>
            <a:r>
              <a:rPr lang="en-US" dirty="0" err="1" smtClean="0"/>
              <a:t>vs</a:t>
            </a:r>
            <a:r>
              <a:rPr lang="en-US" dirty="0" smtClean="0"/>
              <a:t> endoskeletons.</a:t>
            </a:r>
          </a:p>
          <a:p>
            <a:pPr lvl="1"/>
            <a:r>
              <a:rPr lang="en-US" dirty="0" smtClean="0"/>
              <a:t>Solid nerve cords </a:t>
            </a:r>
            <a:r>
              <a:rPr lang="en-US" dirty="0" err="1" smtClean="0"/>
              <a:t>vs</a:t>
            </a:r>
            <a:r>
              <a:rPr lang="en-US" dirty="0" smtClean="0"/>
              <a:t> hollow nerve cords.</a:t>
            </a:r>
          </a:p>
          <a:p>
            <a:pPr lvl="1"/>
            <a:r>
              <a:rPr lang="en-US" dirty="0" smtClean="0"/>
              <a:t>Formation torsion in </a:t>
            </a:r>
            <a:r>
              <a:rPr lang="en-US" dirty="0" err="1" smtClean="0"/>
              <a:t>mollusca</a:t>
            </a:r>
            <a:r>
              <a:rPr lang="en-US" dirty="0" smtClean="0"/>
              <a:t>.</a:t>
            </a:r>
          </a:p>
          <a:p>
            <a:pPr lvl="1"/>
            <a:r>
              <a:rPr lang="en-US" dirty="0" smtClean="0"/>
              <a:t> Different </a:t>
            </a:r>
            <a:r>
              <a:rPr lang="en-US" dirty="0" err="1" smtClean="0"/>
              <a:t>coelom</a:t>
            </a:r>
            <a:r>
              <a:rPr lang="en-US" dirty="0" smtClean="0"/>
              <a:t> formation (</a:t>
            </a:r>
            <a:r>
              <a:rPr lang="en-US" dirty="0" err="1" smtClean="0"/>
              <a:t>Protostomes</a:t>
            </a:r>
            <a:r>
              <a:rPr lang="en-US" dirty="0" smtClean="0"/>
              <a:t> vs. </a:t>
            </a:r>
            <a:r>
              <a:rPr lang="en-US" dirty="0" err="1" smtClean="0"/>
              <a:t>Deuterostomes</a:t>
            </a:r>
            <a:r>
              <a:rPr lang="en-US" dirty="0" smtClean="0"/>
              <a:t>).</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564986">
            <a:off x="456696" y="2925800"/>
            <a:ext cx="8178046" cy="1750996"/>
          </a:xfrm>
          <a:solidFill>
            <a:srgbClr val="00B050"/>
          </a:solidFill>
        </p:spPr>
        <p:txBody>
          <a:bodyPr>
            <a:normAutofit fontScale="90000"/>
          </a:bodyPr>
          <a:lstStyle/>
          <a:p>
            <a:pPr lvl="0"/>
            <a:r>
              <a:rPr lang="en-US" b="1" dirty="0" smtClean="0"/>
              <a:t/>
            </a:r>
            <a:br>
              <a:rPr lang="en-US" b="1" dirty="0" smtClean="0"/>
            </a:br>
            <a:r>
              <a:rPr lang="en-US" b="1" dirty="0" smtClean="0"/>
              <a:t>UNIT ONE:PHYLUM CHORDATA AND THEIR CHARACTERISTICS</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(ii).</a:t>
            </a:r>
            <a:r>
              <a:rPr lang="en-US" b="1" i="1" dirty="0" smtClean="0"/>
              <a:t> </a:t>
            </a:r>
            <a:r>
              <a:rPr lang="en-US" b="1" dirty="0" smtClean="0"/>
              <a:t>Echinoderm - Hemichordate line (</a:t>
            </a:r>
            <a:r>
              <a:rPr lang="en-US" b="1" dirty="0" err="1" smtClean="0"/>
              <a:t>Deutrostomia</a:t>
            </a:r>
            <a:r>
              <a:rPr lang="en-US" b="1" dirty="0" smtClean="0"/>
              <a:t> branch)</a:t>
            </a:r>
          </a:p>
          <a:p>
            <a:pPr lvl="1"/>
            <a:r>
              <a:rPr lang="en-US" dirty="0" smtClean="0"/>
              <a:t>This line is the most acceptable relative to other b/c echinoderms and chordates share several important characteristics. These are:-</a:t>
            </a:r>
            <a:endParaRPr lang="en-US" sz="2800" dirty="0" smtClean="0"/>
          </a:p>
          <a:p>
            <a:pPr lvl="2"/>
            <a:r>
              <a:rPr lang="en-US" dirty="0" smtClean="0"/>
              <a:t>Radial cleavage </a:t>
            </a:r>
            <a:endParaRPr lang="en-US" sz="2000" dirty="0" smtClean="0"/>
          </a:p>
          <a:p>
            <a:pPr lvl="2"/>
            <a:r>
              <a:rPr lang="en-US" dirty="0" err="1" smtClean="0"/>
              <a:t>Coelom</a:t>
            </a:r>
            <a:r>
              <a:rPr lang="en-US" dirty="0" smtClean="0"/>
              <a:t> formed by </a:t>
            </a:r>
            <a:r>
              <a:rPr lang="en-US" dirty="0" err="1" smtClean="0"/>
              <a:t>enterocoelous</a:t>
            </a:r>
            <a:r>
              <a:rPr lang="en-US" dirty="0" smtClean="0"/>
              <a:t> process</a:t>
            </a:r>
            <a:endParaRPr lang="en-US" sz="2000" dirty="0" smtClean="0"/>
          </a:p>
          <a:p>
            <a:pPr lvl="2"/>
            <a:r>
              <a:rPr lang="en-US" dirty="0" err="1" smtClean="0"/>
              <a:t>Tornaria</a:t>
            </a:r>
            <a:r>
              <a:rPr lang="en-US" dirty="0" smtClean="0"/>
              <a:t> larvae of hemichordate is similar to </a:t>
            </a:r>
            <a:r>
              <a:rPr lang="en-US" dirty="0" err="1" smtClean="0"/>
              <a:t>Dipleurula</a:t>
            </a:r>
            <a:r>
              <a:rPr lang="en-US" dirty="0" smtClean="0"/>
              <a:t> larvae of </a:t>
            </a:r>
            <a:r>
              <a:rPr lang="en-US" dirty="0" err="1" smtClean="0"/>
              <a:t>Echinodermata</a:t>
            </a:r>
            <a:endParaRPr lang="en-US" sz="2000" dirty="0" smtClean="0"/>
          </a:p>
          <a:p>
            <a:pPr lvl="2"/>
            <a:r>
              <a:rPr lang="en-US" dirty="0" smtClean="0"/>
              <a:t>Biochemically, all </a:t>
            </a:r>
            <a:r>
              <a:rPr lang="en-US" dirty="0" err="1" smtClean="0"/>
              <a:t>deuterostomes</a:t>
            </a:r>
            <a:r>
              <a:rPr lang="en-US" dirty="0" smtClean="0"/>
              <a:t> use an identical </a:t>
            </a:r>
            <a:r>
              <a:rPr lang="en-US" dirty="0" err="1" smtClean="0"/>
              <a:t>phosphagen</a:t>
            </a:r>
            <a:r>
              <a:rPr lang="en-US" dirty="0" smtClean="0"/>
              <a:t> source (</a:t>
            </a:r>
            <a:r>
              <a:rPr lang="en-US" dirty="0" err="1" smtClean="0"/>
              <a:t>i.e</a:t>
            </a:r>
            <a:r>
              <a:rPr lang="en-US" dirty="0" smtClean="0"/>
              <a:t> </a:t>
            </a:r>
            <a:r>
              <a:rPr lang="en-US" b="1" i="1" dirty="0" err="1" smtClean="0"/>
              <a:t>creatin</a:t>
            </a:r>
            <a:r>
              <a:rPr lang="en-US" i="1" dirty="0" err="1" smtClean="0"/>
              <a:t>e</a:t>
            </a:r>
            <a:r>
              <a:rPr lang="en-US" i="1" dirty="0" smtClean="0"/>
              <a:t>) </a:t>
            </a:r>
            <a:r>
              <a:rPr lang="en-US" dirty="0" smtClean="0"/>
              <a:t>in the energy cycle of their muscular contraction but </a:t>
            </a:r>
            <a:r>
              <a:rPr lang="en-US" b="1" i="1" dirty="0" err="1" smtClean="0"/>
              <a:t>arginine</a:t>
            </a:r>
            <a:r>
              <a:rPr lang="en-US" b="1" dirty="0" smtClean="0"/>
              <a:t> </a:t>
            </a:r>
            <a:r>
              <a:rPr lang="en-US" dirty="0" smtClean="0"/>
              <a:t>for </a:t>
            </a:r>
            <a:r>
              <a:rPr lang="en-US" dirty="0" err="1" smtClean="0"/>
              <a:t>protostomes</a:t>
            </a:r>
            <a:endParaRPr lang="en-US" sz="2000" dirty="0" smtClean="0"/>
          </a:p>
          <a:p>
            <a:pPr lvl="2"/>
            <a:endParaRPr lang="en-US"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rmAutofit/>
          </a:bodyPr>
          <a:lstStyle/>
          <a:p>
            <a:pPr lvl="1" algn="ctr" rtl="0">
              <a:spcBef>
                <a:spcPct val="0"/>
              </a:spcBef>
            </a:pPr>
            <a:r>
              <a:rPr lang="en-US" sz="2800" b="1" dirty="0"/>
              <a:t>CLASSIFICATION OF </a:t>
            </a:r>
            <a:r>
              <a:rPr lang="en-US" sz="2800" b="1" dirty="0" smtClean="0"/>
              <a:t> PHYLUM CHORDATA</a:t>
            </a:r>
            <a:r>
              <a:rPr lang="en-US" sz="2800" dirty="0"/>
              <a:t/>
            </a:r>
            <a:br>
              <a:rPr lang="en-US" sz="2800" dirty="0"/>
            </a:br>
            <a:endParaRPr lang="en-US" sz="2800" dirty="0"/>
          </a:p>
        </p:txBody>
      </p:sp>
      <p:sp>
        <p:nvSpPr>
          <p:cNvPr id="3" name="Content Placeholder 2"/>
          <p:cNvSpPr>
            <a:spLocks noGrp="1"/>
          </p:cNvSpPr>
          <p:nvPr>
            <p:ph idx="1"/>
          </p:nvPr>
        </p:nvSpPr>
        <p:spPr/>
        <p:txBody>
          <a:bodyPr>
            <a:normAutofit fontScale="77500" lnSpcReduction="20000"/>
          </a:bodyPr>
          <a:lstStyle/>
          <a:p>
            <a:r>
              <a:rPr lang="en-US" dirty="0" smtClean="0"/>
              <a:t>It  has two main groups (non taxonomically)</a:t>
            </a:r>
          </a:p>
          <a:p>
            <a:pPr lvl="1"/>
            <a:r>
              <a:rPr lang="en-US" dirty="0" err="1" smtClean="0"/>
              <a:t>Protochordata</a:t>
            </a:r>
            <a:r>
              <a:rPr lang="en-US" dirty="0" smtClean="0"/>
              <a:t> (lower chordates)</a:t>
            </a:r>
            <a:r>
              <a:rPr lang="en-US" dirty="0" smtClean="0">
                <a:sym typeface="Wingdings" pitchFamily="2" charset="2"/>
              </a:rPr>
              <a:t></a:t>
            </a:r>
            <a:r>
              <a:rPr lang="en-US" dirty="0" smtClean="0"/>
              <a:t>They lack a head and a cranium, so they are also known as </a:t>
            </a:r>
            <a:r>
              <a:rPr lang="en-US" b="1" dirty="0" err="1" smtClean="0"/>
              <a:t>Acraniata</a:t>
            </a:r>
            <a:r>
              <a:rPr lang="en-US" dirty="0" smtClean="0"/>
              <a:t>.</a:t>
            </a:r>
          </a:p>
          <a:p>
            <a:pPr lvl="1"/>
            <a:r>
              <a:rPr lang="en-US" dirty="0" smtClean="0"/>
              <a:t>Common features of </a:t>
            </a:r>
            <a:r>
              <a:rPr lang="en-US" dirty="0" err="1" smtClean="0"/>
              <a:t>protochordates</a:t>
            </a:r>
            <a:r>
              <a:rPr lang="en-US" dirty="0" smtClean="0"/>
              <a:t> includes</a:t>
            </a:r>
            <a:endParaRPr lang="en-US" sz="2600" dirty="0" smtClean="0"/>
          </a:p>
          <a:p>
            <a:pPr lvl="2"/>
            <a:r>
              <a:rPr lang="en-US" dirty="0" smtClean="0"/>
              <a:t>They are filter feeder</a:t>
            </a:r>
            <a:endParaRPr lang="en-US" sz="2200" dirty="0" smtClean="0"/>
          </a:p>
          <a:p>
            <a:pPr lvl="2"/>
            <a:r>
              <a:rPr lang="en-US" dirty="0" smtClean="0"/>
              <a:t>Have colorless blood</a:t>
            </a:r>
            <a:endParaRPr lang="en-US" sz="2200" dirty="0" smtClean="0"/>
          </a:p>
          <a:p>
            <a:pPr lvl="2"/>
            <a:r>
              <a:rPr lang="en-US" dirty="0" smtClean="0"/>
              <a:t>Lack </a:t>
            </a:r>
            <a:r>
              <a:rPr lang="en-US" dirty="0" err="1" smtClean="0"/>
              <a:t>capilaries</a:t>
            </a:r>
            <a:endParaRPr lang="en-US" sz="2200" dirty="0" smtClean="0"/>
          </a:p>
          <a:p>
            <a:pPr lvl="2"/>
            <a:r>
              <a:rPr lang="en-US" dirty="0" smtClean="0"/>
              <a:t>Respiration is through gills and all are aquatic</a:t>
            </a:r>
          </a:p>
          <a:p>
            <a:pPr lvl="1"/>
            <a:r>
              <a:rPr lang="en-US" dirty="0" smtClean="0"/>
              <a:t>Includes:</a:t>
            </a:r>
          </a:p>
          <a:p>
            <a:pPr lvl="2"/>
            <a:r>
              <a:rPr lang="en-US" dirty="0" smtClean="0"/>
              <a:t>Subphylum </a:t>
            </a:r>
            <a:r>
              <a:rPr lang="en-US" dirty="0" err="1" smtClean="0"/>
              <a:t>Hemichordata</a:t>
            </a:r>
            <a:endParaRPr lang="en-US" dirty="0" smtClean="0"/>
          </a:p>
          <a:p>
            <a:pPr lvl="2"/>
            <a:r>
              <a:rPr lang="en-US" dirty="0" smtClean="0"/>
              <a:t>Subphylum </a:t>
            </a:r>
            <a:r>
              <a:rPr lang="en-US" dirty="0" err="1" smtClean="0"/>
              <a:t>Urochordata</a:t>
            </a:r>
            <a:endParaRPr lang="en-US" dirty="0" smtClean="0"/>
          </a:p>
          <a:p>
            <a:pPr lvl="2"/>
            <a:r>
              <a:rPr lang="en-US" dirty="0" smtClean="0"/>
              <a:t>Subphylum </a:t>
            </a:r>
            <a:r>
              <a:rPr lang="en-US" dirty="0" err="1" smtClean="0"/>
              <a:t>Cephalochordata</a:t>
            </a:r>
            <a:endParaRPr lang="en-US" dirty="0" smtClean="0"/>
          </a:p>
          <a:p>
            <a:pPr lvl="1"/>
            <a:r>
              <a:rPr lang="en-US" dirty="0" err="1" smtClean="0"/>
              <a:t>Euchordata</a:t>
            </a:r>
            <a:r>
              <a:rPr lang="en-US" dirty="0" smtClean="0"/>
              <a:t> (higher chordates)</a:t>
            </a:r>
          </a:p>
          <a:p>
            <a:pPr lvl="2"/>
            <a:r>
              <a:rPr lang="en-US" dirty="0" smtClean="0"/>
              <a:t>Subphylum Vertebrata</a:t>
            </a:r>
          </a:p>
          <a:p>
            <a:pPr lvl="2"/>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Subphylum </a:t>
            </a:r>
            <a:r>
              <a:rPr lang="en-US" dirty="0" err="1" smtClean="0"/>
              <a:t>Hemichordata</a:t>
            </a:r>
            <a:endParaRPr lang="en-US" dirty="0"/>
          </a:p>
        </p:txBody>
      </p:sp>
      <p:sp>
        <p:nvSpPr>
          <p:cNvPr id="3" name="Content Placeholder 2"/>
          <p:cNvSpPr>
            <a:spLocks noGrp="1"/>
          </p:cNvSpPr>
          <p:nvPr>
            <p:ph idx="1"/>
          </p:nvPr>
        </p:nvSpPr>
        <p:spPr>
          <a:xfrm>
            <a:off x="152400" y="1600200"/>
            <a:ext cx="8839200" cy="4525963"/>
          </a:xfrm>
        </p:spPr>
        <p:txBody>
          <a:bodyPr>
            <a:normAutofit fontScale="85000" lnSpcReduction="20000"/>
          </a:bodyPr>
          <a:lstStyle/>
          <a:p>
            <a:pPr algn="just"/>
            <a:r>
              <a:rPr lang="en-US" dirty="0" smtClean="0"/>
              <a:t>All </a:t>
            </a:r>
            <a:r>
              <a:rPr lang="en-US" dirty="0" err="1" smtClean="0"/>
              <a:t>hermichordates</a:t>
            </a:r>
            <a:r>
              <a:rPr lang="en-US" dirty="0" smtClean="0"/>
              <a:t> are </a:t>
            </a:r>
            <a:r>
              <a:rPr lang="en-US" b="1" dirty="0" smtClean="0"/>
              <a:t>marine</a:t>
            </a:r>
            <a:r>
              <a:rPr lang="en-US" dirty="0" smtClean="0"/>
              <a:t>. </a:t>
            </a:r>
          </a:p>
          <a:p>
            <a:pPr algn="just"/>
            <a:r>
              <a:rPr lang="en-US" dirty="0" smtClean="0"/>
              <a:t>Some are </a:t>
            </a:r>
            <a:r>
              <a:rPr lang="en-US" b="1" dirty="0" smtClean="0"/>
              <a:t>solitary</a:t>
            </a:r>
            <a:r>
              <a:rPr lang="en-US" dirty="0" smtClean="0"/>
              <a:t> and slow moving, others are </a:t>
            </a:r>
            <a:r>
              <a:rPr lang="en-US" b="1" dirty="0" smtClean="0"/>
              <a:t>sedentary</a:t>
            </a:r>
            <a:r>
              <a:rPr lang="en-US" dirty="0" smtClean="0"/>
              <a:t> and </a:t>
            </a:r>
            <a:r>
              <a:rPr lang="en-US" b="1" dirty="0" smtClean="0"/>
              <a:t>colonial</a:t>
            </a:r>
            <a:r>
              <a:rPr lang="en-US" dirty="0" smtClean="0"/>
              <a:t>.</a:t>
            </a:r>
          </a:p>
          <a:p>
            <a:r>
              <a:rPr lang="en-US" dirty="0" smtClean="0"/>
              <a:t>Now regarded to be an independent phylum of invertebrates close to </a:t>
            </a:r>
            <a:r>
              <a:rPr lang="en-US" dirty="0" err="1" smtClean="0"/>
              <a:t>Echinodermata</a:t>
            </a:r>
            <a:r>
              <a:rPr lang="en-US" dirty="0" smtClean="0"/>
              <a:t>.</a:t>
            </a:r>
          </a:p>
          <a:p>
            <a:pPr fontAlgn="base"/>
            <a:r>
              <a:rPr lang="en-US" b="1" dirty="0" smtClean="0"/>
              <a:t>Body structure:</a:t>
            </a:r>
            <a:endParaRPr lang="en-US" dirty="0" smtClean="0"/>
          </a:p>
          <a:p>
            <a:pPr lvl="1" fontAlgn="base"/>
            <a:r>
              <a:rPr lang="en-US" dirty="0" smtClean="0"/>
              <a:t>Body is stout and </a:t>
            </a:r>
            <a:r>
              <a:rPr lang="en-US" dirty="0" err="1" smtClean="0"/>
              <a:t>unsegmented</a:t>
            </a:r>
            <a:r>
              <a:rPr lang="en-US" dirty="0" smtClean="0"/>
              <a:t>, and has a </a:t>
            </a:r>
            <a:r>
              <a:rPr lang="en-US" b="1" dirty="0" smtClean="0"/>
              <a:t>worm</a:t>
            </a:r>
            <a:r>
              <a:rPr lang="en-US" dirty="0" smtClean="0"/>
              <a:t>–</a:t>
            </a:r>
            <a:r>
              <a:rPr lang="en-US" b="1" dirty="0" smtClean="0"/>
              <a:t>like</a:t>
            </a:r>
            <a:r>
              <a:rPr lang="en-US" dirty="0" smtClean="0"/>
              <a:t> or </a:t>
            </a:r>
            <a:r>
              <a:rPr lang="en-US" b="1" dirty="0" smtClean="0"/>
              <a:t>vase</a:t>
            </a:r>
            <a:r>
              <a:rPr lang="en-US" dirty="0" smtClean="0"/>
              <a:t>–</a:t>
            </a:r>
            <a:r>
              <a:rPr lang="en-US" b="1" dirty="0" smtClean="0"/>
              <a:t>like</a:t>
            </a:r>
            <a:endParaRPr lang="en-US" dirty="0" smtClean="0"/>
          </a:p>
          <a:p>
            <a:pPr lvl="1" fontAlgn="base"/>
            <a:r>
              <a:rPr lang="en-US" dirty="0" smtClean="0"/>
              <a:t>Three distinct regions namely </a:t>
            </a:r>
            <a:r>
              <a:rPr lang="en-US" b="1" dirty="0" err="1" smtClean="0"/>
              <a:t>proboscics</a:t>
            </a:r>
            <a:r>
              <a:rPr lang="en-US" dirty="0" smtClean="0"/>
              <a:t>, </a:t>
            </a:r>
            <a:r>
              <a:rPr lang="en-US" b="1" dirty="0" smtClean="0"/>
              <a:t>collar</a:t>
            </a:r>
            <a:r>
              <a:rPr lang="en-US" dirty="0" smtClean="0"/>
              <a:t> and </a:t>
            </a:r>
            <a:r>
              <a:rPr lang="en-US" b="1" dirty="0" smtClean="0"/>
              <a:t>trunk</a:t>
            </a:r>
            <a:r>
              <a:rPr lang="en-US" dirty="0" smtClean="0"/>
              <a:t> are present.</a:t>
            </a:r>
          </a:p>
          <a:p>
            <a:pPr lvl="1" fontAlgn="base"/>
            <a:r>
              <a:rPr lang="en-US" dirty="0" smtClean="0"/>
              <a:t>They are bilaterally symmetrical and </a:t>
            </a:r>
            <a:r>
              <a:rPr lang="en-US" dirty="0" err="1" smtClean="0"/>
              <a:t>triploblastic</a:t>
            </a:r>
            <a:r>
              <a:rPr lang="en-US" dirty="0" smtClean="0"/>
              <a:t>.</a:t>
            </a:r>
          </a:p>
          <a:p>
            <a:pPr lvl="1" fontAlgn="base"/>
            <a:r>
              <a:rPr lang="en-US" dirty="0" smtClean="0"/>
              <a:t>They have </a:t>
            </a:r>
            <a:r>
              <a:rPr lang="en-US" b="1" dirty="0" smtClean="0"/>
              <a:t>organ-system</a:t>
            </a:r>
            <a:r>
              <a:rPr lang="en-US" dirty="0" smtClean="0"/>
              <a:t> level of organization.</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a:t>
            </a:r>
            <a:endParaRPr lang="en-US" dirty="0"/>
          </a:p>
        </p:txBody>
      </p:sp>
      <p:sp>
        <p:nvSpPr>
          <p:cNvPr id="3" name="Content Placeholder 2"/>
          <p:cNvSpPr>
            <a:spLocks noGrp="1"/>
          </p:cNvSpPr>
          <p:nvPr>
            <p:ph idx="1"/>
          </p:nvPr>
        </p:nvSpPr>
        <p:spPr/>
        <p:txBody>
          <a:bodyPr>
            <a:normAutofit lnSpcReduction="10000"/>
          </a:bodyPr>
          <a:lstStyle/>
          <a:p>
            <a:pPr lvl="0" fontAlgn="base"/>
            <a:r>
              <a:rPr lang="en-US" dirty="0" smtClean="0"/>
              <a:t>Digestive tract is complete. </a:t>
            </a:r>
          </a:p>
          <a:p>
            <a:pPr lvl="0" fontAlgn="base"/>
            <a:r>
              <a:rPr lang="en-US" dirty="0" smtClean="0"/>
              <a:t>Proboscis contains a hollow out growth from the gut, called </a:t>
            </a:r>
            <a:r>
              <a:rPr lang="en-US" b="1" dirty="0" err="1" smtClean="0">
                <a:solidFill>
                  <a:srgbClr val="FF0000"/>
                </a:solidFill>
              </a:rPr>
              <a:t>stomochord</a:t>
            </a:r>
            <a:r>
              <a:rPr lang="en-US" dirty="0" smtClean="0"/>
              <a:t> and was regarded as </a:t>
            </a:r>
            <a:r>
              <a:rPr lang="en-US" b="1" dirty="0" smtClean="0">
                <a:solidFill>
                  <a:srgbClr val="FF0000"/>
                </a:solidFill>
              </a:rPr>
              <a:t>notochord</a:t>
            </a:r>
            <a:r>
              <a:rPr lang="en-US" dirty="0" smtClean="0"/>
              <a:t> in the past.</a:t>
            </a:r>
          </a:p>
          <a:p>
            <a:pPr lvl="0" fontAlgn="base"/>
            <a:r>
              <a:rPr lang="en-US" dirty="0" smtClean="0"/>
              <a:t>All feed on microorganisms and debris by filtering or </a:t>
            </a:r>
            <a:r>
              <a:rPr lang="en-US" b="1" dirty="0" err="1" smtClean="0"/>
              <a:t>ciliary</a:t>
            </a:r>
            <a:r>
              <a:rPr lang="en-US" dirty="0" smtClean="0"/>
              <a:t> </a:t>
            </a:r>
            <a:r>
              <a:rPr lang="en-US" b="1" dirty="0" smtClean="0"/>
              <a:t>mechanism</a:t>
            </a:r>
            <a:r>
              <a:rPr lang="en-US" dirty="0" smtClean="0"/>
              <a:t>.</a:t>
            </a:r>
          </a:p>
          <a:p>
            <a:pPr lvl="0" fontAlgn="base"/>
            <a:r>
              <a:rPr lang="en-US" dirty="0" smtClean="0"/>
              <a:t>Respiration occurs by a pair to numerous pairs of gill slits or through the general body surface.</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a:t>
            </a:r>
            <a:endParaRPr lang="en-US" dirty="0"/>
          </a:p>
        </p:txBody>
      </p:sp>
      <p:sp>
        <p:nvSpPr>
          <p:cNvPr id="3" name="Content Placeholder 2"/>
          <p:cNvSpPr>
            <a:spLocks noGrp="1"/>
          </p:cNvSpPr>
          <p:nvPr>
            <p:ph idx="1"/>
          </p:nvPr>
        </p:nvSpPr>
        <p:spPr>
          <a:xfrm>
            <a:off x="457200" y="1219200"/>
            <a:ext cx="8229600" cy="4906963"/>
          </a:xfrm>
        </p:spPr>
        <p:txBody>
          <a:bodyPr/>
          <a:lstStyle/>
          <a:p>
            <a:pPr>
              <a:buNone/>
            </a:pPr>
            <a:endParaRPr lang="en-US" dirty="0"/>
          </a:p>
        </p:txBody>
      </p:sp>
      <p:pic>
        <p:nvPicPr>
          <p:cNvPr id="4" name="Picture 3" descr="https://onlinesciencenotes.com/wp-content/uploads/2018/01/balanoglossus.g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524000"/>
            <a:ext cx="3819525" cy="3048000"/>
          </a:xfrm>
          <a:prstGeom prst="rect">
            <a:avLst/>
          </a:prstGeom>
          <a:noFill/>
          <a:ln>
            <a:noFill/>
          </a:ln>
        </p:spPr>
      </p:pic>
      <p:pic>
        <p:nvPicPr>
          <p:cNvPr id="1026" name="Picture 2"/>
          <p:cNvPicPr>
            <a:picLocks noChangeAspect="1" noChangeArrowheads="1"/>
          </p:cNvPicPr>
          <p:nvPr/>
        </p:nvPicPr>
        <p:blipFill>
          <a:blip r:embed="rId3" cstate="print"/>
          <a:srcRect/>
          <a:stretch>
            <a:fillRect/>
          </a:stretch>
        </p:blipFill>
        <p:spPr bwMode="auto">
          <a:xfrm>
            <a:off x="0" y="1219200"/>
            <a:ext cx="5029200" cy="3886200"/>
          </a:xfrm>
          <a:prstGeom prst="rect">
            <a:avLst/>
          </a:prstGeom>
          <a:noFill/>
          <a:ln w="9525">
            <a:noFill/>
            <a:miter lim="800000"/>
            <a:headEnd/>
            <a:tailEnd/>
          </a:ln>
        </p:spPr>
      </p:pic>
      <p:sp>
        <p:nvSpPr>
          <p:cNvPr id="6" name="Rectangle 5"/>
          <p:cNvSpPr/>
          <p:nvPr/>
        </p:nvSpPr>
        <p:spPr>
          <a:xfrm>
            <a:off x="5486400" y="4419600"/>
            <a:ext cx="3339504" cy="369332"/>
          </a:xfrm>
          <a:prstGeom prst="rect">
            <a:avLst/>
          </a:prstGeom>
        </p:spPr>
        <p:txBody>
          <a:bodyPr wrap="none">
            <a:spAutoFit/>
          </a:bodyPr>
          <a:lstStyle/>
          <a:p>
            <a:r>
              <a:rPr lang="en-US" b="1" i="1" dirty="0" smtClean="0"/>
              <a:t>e.g. </a:t>
            </a:r>
            <a:r>
              <a:rPr lang="en-US" b="1" i="1" dirty="0" err="1" smtClean="0"/>
              <a:t>Balanoglossus</a:t>
            </a:r>
            <a:r>
              <a:rPr lang="en-US" b="1" dirty="0" smtClean="0"/>
              <a:t> (Acorn worm)</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Subphylum </a:t>
            </a:r>
            <a:r>
              <a:rPr lang="en-US" dirty="0" err="1" smtClean="0"/>
              <a:t>Urochordata</a:t>
            </a:r>
            <a:r>
              <a:rPr lang="en-US" dirty="0" smtClean="0"/>
              <a:t> = Tunicates</a:t>
            </a:r>
            <a:endParaRPr lang="en-US" dirty="0"/>
          </a:p>
        </p:txBody>
      </p:sp>
      <p:sp>
        <p:nvSpPr>
          <p:cNvPr id="3" name="Content Placeholder 2"/>
          <p:cNvSpPr>
            <a:spLocks noGrp="1"/>
          </p:cNvSpPr>
          <p:nvPr>
            <p:ph idx="1"/>
          </p:nvPr>
        </p:nvSpPr>
        <p:spPr/>
        <p:txBody>
          <a:bodyPr>
            <a:normAutofit fontScale="77500" lnSpcReduction="20000"/>
          </a:bodyPr>
          <a:lstStyle/>
          <a:p>
            <a:pPr lvl="0" fontAlgn="base"/>
            <a:r>
              <a:rPr lang="en-US" dirty="0" smtClean="0"/>
              <a:t>They are </a:t>
            </a:r>
            <a:r>
              <a:rPr lang="en-US" b="1" dirty="0" smtClean="0"/>
              <a:t>marine</a:t>
            </a:r>
            <a:r>
              <a:rPr lang="en-US" dirty="0" smtClean="0"/>
              <a:t>, mostly sessile, </a:t>
            </a:r>
            <a:r>
              <a:rPr lang="en-US" b="1" dirty="0" smtClean="0"/>
              <a:t>filter</a:t>
            </a:r>
            <a:r>
              <a:rPr lang="en-US" dirty="0" smtClean="0"/>
              <a:t>–</a:t>
            </a:r>
            <a:r>
              <a:rPr lang="en-US" b="1" dirty="0" smtClean="0"/>
              <a:t>feeders</a:t>
            </a:r>
            <a:r>
              <a:rPr lang="en-US" dirty="0" smtClean="0"/>
              <a:t>.</a:t>
            </a:r>
          </a:p>
          <a:p>
            <a:pPr lvl="0" fontAlgn="base"/>
            <a:r>
              <a:rPr lang="en-US" dirty="0" smtClean="0"/>
              <a:t>Body is enclosed in a leathery test or tunic sheath, composed of </a:t>
            </a:r>
            <a:r>
              <a:rPr lang="en-US" b="1" dirty="0" err="1" smtClean="0"/>
              <a:t>tunicin</a:t>
            </a:r>
            <a:r>
              <a:rPr lang="en-US" dirty="0" smtClean="0"/>
              <a:t> (</a:t>
            </a:r>
            <a:r>
              <a:rPr lang="en-US" b="1" dirty="0" smtClean="0"/>
              <a:t>cellulose</a:t>
            </a:r>
            <a:r>
              <a:rPr lang="en-US" dirty="0" smtClean="0"/>
              <a:t>) so called </a:t>
            </a:r>
            <a:r>
              <a:rPr lang="en-US" b="1" dirty="0" smtClean="0"/>
              <a:t>tunicates</a:t>
            </a:r>
            <a:r>
              <a:rPr lang="en-US" dirty="0" smtClean="0"/>
              <a:t>.</a:t>
            </a:r>
          </a:p>
          <a:p>
            <a:pPr lvl="0" fontAlgn="base"/>
            <a:r>
              <a:rPr lang="en-US" dirty="0" smtClean="0"/>
              <a:t>The notochord occurs only in the tail of larva and disappears in the adults called </a:t>
            </a:r>
            <a:r>
              <a:rPr lang="en-US" b="1" dirty="0" smtClean="0"/>
              <a:t>retrogressive</a:t>
            </a:r>
            <a:r>
              <a:rPr lang="en-US" dirty="0" smtClean="0"/>
              <a:t> </a:t>
            </a:r>
            <a:r>
              <a:rPr lang="en-US" b="1" dirty="0" smtClean="0"/>
              <a:t>metamorphosis</a:t>
            </a:r>
            <a:r>
              <a:rPr lang="en-US" dirty="0" smtClean="0"/>
              <a:t>.</a:t>
            </a:r>
          </a:p>
          <a:p>
            <a:pPr lvl="0" fontAlgn="base"/>
            <a:r>
              <a:rPr lang="en-US" dirty="0" smtClean="0"/>
              <a:t>The </a:t>
            </a:r>
            <a:r>
              <a:rPr lang="en-US" b="1" dirty="0" smtClean="0"/>
              <a:t>nerve chord (neural tube)</a:t>
            </a:r>
            <a:r>
              <a:rPr lang="en-US" dirty="0" smtClean="0"/>
              <a:t> is present in the larva, but is replaced by a single </a:t>
            </a:r>
            <a:r>
              <a:rPr lang="en-US" b="1" dirty="0" smtClean="0"/>
              <a:t>dorsal ganglion</a:t>
            </a:r>
            <a:r>
              <a:rPr lang="en-US" dirty="0" smtClean="0"/>
              <a:t> in the adult.</a:t>
            </a:r>
          </a:p>
          <a:p>
            <a:pPr lvl="0" fontAlgn="base"/>
            <a:r>
              <a:rPr lang="en-US" dirty="0" smtClean="0"/>
              <a:t>The gill slits persist in the adults</a:t>
            </a:r>
          </a:p>
          <a:p>
            <a:pPr lvl="0" fontAlgn="base"/>
            <a:r>
              <a:rPr lang="en-US" dirty="0" smtClean="0"/>
              <a:t>Circulatory system is of open type. </a:t>
            </a:r>
          </a:p>
          <a:p>
            <a:pPr lvl="0" fontAlgn="base"/>
            <a:r>
              <a:rPr lang="en-US" dirty="0" smtClean="0"/>
              <a:t>Excretory system is lacking.</a:t>
            </a:r>
          </a:p>
          <a:p>
            <a:pPr lvl="0" fontAlgn="base"/>
            <a:r>
              <a:rPr lang="en-US" dirty="0" smtClean="0"/>
              <a:t>Asexual reproduction occurs by </a:t>
            </a:r>
            <a:r>
              <a:rPr lang="en-US" b="1" dirty="0" smtClean="0"/>
              <a:t>budding</a:t>
            </a:r>
            <a:r>
              <a:rPr lang="en-US" dirty="0" smtClean="0"/>
              <a:t>.</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a:t>
            </a:r>
            <a:endParaRPr lang="en-US" dirty="0"/>
          </a:p>
        </p:txBody>
      </p:sp>
      <p:sp>
        <p:nvSpPr>
          <p:cNvPr id="3" name="Content Placeholder 2"/>
          <p:cNvSpPr>
            <a:spLocks noGrp="1"/>
          </p:cNvSpPr>
          <p:nvPr>
            <p:ph idx="1"/>
          </p:nvPr>
        </p:nvSpPr>
        <p:spPr/>
        <p:txBody>
          <a:bodyPr/>
          <a:lstStyle/>
          <a:p>
            <a:endParaRPr lang="en-US" dirty="0"/>
          </a:p>
        </p:txBody>
      </p:sp>
      <p:pic>
        <p:nvPicPr>
          <p:cNvPr id="4" name="Picture 3" descr="https://onlinesciencenotes.com/wp-content/uploads/2018/01/herdmania.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375" y="1752600"/>
            <a:ext cx="3867150" cy="2486025"/>
          </a:xfrm>
          <a:prstGeom prst="rect">
            <a:avLst/>
          </a:prstGeom>
          <a:noFill/>
          <a:ln>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Subphylum </a:t>
            </a:r>
            <a:r>
              <a:rPr lang="en-US" dirty="0" err="1" smtClean="0"/>
              <a:t>Cephalochordata</a:t>
            </a:r>
            <a:endParaRPr lang="en-US" dirty="0"/>
          </a:p>
        </p:txBody>
      </p:sp>
      <p:sp>
        <p:nvSpPr>
          <p:cNvPr id="3" name="Content Placeholder 2"/>
          <p:cNvSpPr>
            <a:spLocks noGrp="1"/>
          </p:cNvSpPr>
          <p:nvPr>
            <p:ph idx="1"/>
          </p:nvPr>
        </p:nvSpPr>
        <p:spPr/>
        <p:txBody>
          <a:bodyPr>
            <a:normAutofit fontScale="92500" lnSpcReduction="20000"/>
          </a:bodyPr>
          <a:lstStyle/>
          <a:p>
            <a:pPr lvl="0" fontAlgn="base"/>
            <a:r>
              <a:rPr lang="en-US" dirty="0" smtClean="0"/>
              <a:t>The notochord extends up to the cephalic or head region.</a:t>
            </a:r>
          </a:p>
          <a:p>
            <a:pPr lvl="0" fontAlgn="base"/>
            <a:r>
              <a:rPr lang="en-US" dirty="0" smtClean="0"/>
              <a:t>The nerve chord persists throughout the life, but </a:t>
            </a:r>
            <a:r>
              <a:rPr lang="en-US" b="1" dirty="0" smtClean="0"/>
              <a:t>no brain</a:t>
            </a:r>
            <a:r>
              <a:rPr lang="en-US" dirty="0" smtClean="0"/>
              <a:t> is formed.</a:t>
            </a:r>
          </a:p>
          <a:p>
            <a:pPr lvl="0" fontAlgn="base"/>
            <a:r>
              <a:rPr lang="en-US" dirty="0" smtClean="0"/>
              <a:t>The gill slits are numerous and persist in the adults. </a:t>
            </a:r>
          </a:p>
          <a:p>
            <a:pPr lvl="0" fontAlgn="base"/>
            <a:r>
              <a:rPr lang="en-US" dirty="0" smtClean="0"/>
              <a:t>Tail persists throughout the life</a:t>
            </a:r>
          </a:p>
          <a:p>
            <a:pPr lvl="0" fontAlgn="base"/>
            <a:r>
              <a:rPr lang="en-US" dirty="0" smtClean="0"/>
              <a:t>They are commonly called </a:t>
            </a:r>
            <a:r>
              <a:rPr lang="en-US" b="1" dirty="0" smtClean="0">
                <a:solidFill>
                  <a:srgbClr val="FF0000"/>
                </a:solidFill>
              </a:rPr>
              <a:t>lancelets</a:t>
            </a:r>
            <a:r>
              <a:rPr lang="en-US" dirty="0" smtClean="0"/>
              <a:t>, because of their similarities in appearance to a lancet (a small edged surgical knife).</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a:t>
            </a:r>
            <a:endParaRPr lang="en-US" dirty="0"/>
          </a:p>
        </p:txBody>
      </p:sp>
      <p:pic>
        <p:nvPicPr>
          <p:cNvPr id="4" name="Picture 3" descr="https://onlinesciencenotes.com/wp-content/uploads/2018/01/amphioxus.jpg"/>
          <p:cNvPicPr/>
          <p:nvPr/>
        </p:nvPicPr>
        <p:blipFill>
          <a:blip r:embed="rId2" cstate="print">
            <a:extLst>
              <a:ext uri="{28A0092B-C50C-407E-A947-70E740481C1C}">
                <a14:useLocalDpi xmlns:a14="http://schemas.microsoft.com/office/drawing/2010/main" val="0"/>
              </a:ext>
            </a:extLst>
          </a:blip>
          <a:srcRect t="17106" b="12333"/>
          <a:stretch>
            <a:fillRect/>
          </a:stretch>
        </p:blipFill>
        <p:spPr bwMode="auto">
          <a:xfrm>
            <a:off x="838200" y="1219200"/>
            <a:ext cx="5334000" cy="2514600"/>
          </a:xfrm>
          <a:prstGeom prst="rect">
            <a:avLst/>
          </a:prstGeom>
          <a:noFill/>
          <a:ln>
            <a:noFill/>
          </a:ln>
        </p:spPr>
      </p:pic>
      <p:pic>
        <p:nvPicPr>
          <p:cNvPr id="5" name="Picture 4" descr="http://www.biolsci.org/v02/p0149/ijbsv02p0149g01.jpg"/>
          <p:cNvPicPr/>
          <p:nvPr/>
        </p:nvPicPr>
        <p:blipFill>
          <a:blip r:embed="rId3" cstate="print"/>
          <a:srcRect t="9213" b="6261"/>
          <a:stretch>
            <a:fillRect/>
          </a:stretch>
        </p:blipFill>
        <p:spPr bwMode="auto">
          <a:xfrm>
            <a:off x="762000" y="3733800"/>
            <a:ext cx="55626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Subphylum Vertebrata</a:t>
            </a:r>
            <a:endParaRPr lang="en-US" dirty="0"/>
          </a:p>
        </p:txBody>
      </p:sp>
      <p:sp>
        <p:nvSpPr>
          <p:cNvPr id="3" name="Content Placeholder 2"/>
          <p:cNvSpPr>
            <a:spLocks noGrp="1"/>
          </p:cNvSpPr>
          <p:nvPr>
            <p:ph idx="1"/>
          </p:nvPr>
        </p:nvSpPr>
        <p:spPr/>
        <p:txBody>
          <a:bodyPr/>
          <a:lstStyle/>
          <a:p>
            <a:r>
              <a:rPr lang="en-US" dirty="0" smtClean="0"/>
              <a:t>This subphylum consists of </a:t>
            </a:r>
            <a:r>
              <a:rPr lang="en-US" dirty="0" smtClean="0">
                <a:solidFill>
                  <a:srgbClr val="FF0000"/>
                </a:solidFill>
              </a:rPr>
              <a:t>vertebrate animals</a:t>
            </a:r>
          </a:p>
          <a:p>
            <a:pPr algn="just"/>
            <a:r>
              <a:rPr lang="en-US" dirty="0" smtClean="0"/>
              <a:t>The term </a:t>
            </a:r>
            <a:r>
              <a:rPr lang="en-US" dirty="0" smtClean="0">
                <a:solidFill>
                  <a:srgbClr val="FF0000"/>
                </a:solidFill>
              </a:rPr>
              <a:t>vertebrate</a:t>
            </a:r>
            <a:r>
              <a:rPr lang="en-US" dirty="0" smtClean="0"/>
              <a:t> derived from their vertebral column or the backbone (their axial endoskeleton).</a:t>
            </a:r>
          </a:p>
          <a:p>
            <a:pPr lvl="1" algn="just"/>
            <a:r>
              <a:rPr lang="en-US" dirty="0" smtClean="0"/>
              <a:t>Notochord is modified to vertebral column</a:t>
            </a:r>
          </a:p>
          <a:p>
            <a:pPr algn="just"/>
            <a:r>
              <a:rPr lang="en-US" dirty="0" smtClean="0"/>
              <a:t>Those animals are also called as </a:t>
            </a:r>
            <a:r>
              <a:rPr lang="en-US" dirty="0" err="1" smtClean="0">
                <a:solidFill>
                  <a:srgbClr val="FF0000"/>
                </a:solidFill>
              </a:rPr>
              <a:t>Craniata</a:t>
            </a:r>
            <a:r>
              <a:rPr lang="en-US" dirty="0" smtClean="0"/>
              <a:t> due to having skull.</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pPr>
              <a:buNone/>
            </a:pPr>
            <a:endParaRPr lang="en-US" b="1" dirty="0" smtClean="0"/>
          </a:p>
          <a:p>
            <a:r>
              <a:rPr lang="en-US" b="1" dirty="0" smtClean="0"/>
              <a:t>What is vertebrate Zoology? </a:t>
            </a:r>
          </a:p>
          <a:p>
            <a:pPr marL="342900" lvl="1" indent="-342900">
              <a:buFont typeface="Arial" pitchFamily="34" charset="0"/>
              <a:buChar char="•"/>
            </a:pPr>
            <a:r>
              <a:rPr lang="en-US" b="1" dirty="0" smtClean="0"/>
              <a:t>What are Chordates?</a:t>
            </a:r>
          </a:p>
          <a:p>
            <a:pPr marL="342900" lvl="1" indent="-342900">
              <a:buFont typeface="Arial" pitchFamily="34" charset="0"/>
              <a:buChar char="•"/>
            </a:pPr>
            <a:r>
              <a:rPr lang="en-US" sz="2400" b="1" dirty="0" smtClean="0"/>
              <a:t>What are the General characteristics of chordates?</a:t>
            </a:r>
          </a:p>
          <a:p>
            <a:pPr marL="342900" lvl="1" indent="-342900">
              <a:buFont typeface="Arial" pitchFamily="34" charset="0"/>
              <a:buChar char="•"/>
            </a:pPr>
            <a:r>
              <a:rPr lang="en-US" sz="2400" b="1" dirty="0" smtClean="0"/>
              <a:t>What are Distinctive features of chordates? </a:t>
            </a:r>
          </a:p>
          <a:p>
            <a:pPr marL="342900" lvl="1" indent="-342900">
              <a:buFont typeface="Arial" pitchFamily="34" charset="0"/>
              <a:buChar char="•"/>
            </a:pPr>
            <a:r>
              <a:rPr lang="en-US" sz="2400" b="1" dirty="0" smtClean="0"/>
              <a:t>Are there common features shared by chordates and non chordates ? </a:t>
            </a:r>
          </a:p>
          <a:p>
            <a:pPr marL="342900" lvl="1" indent="-342900">
              <a:buFont typeface="Arial" pitchFamily="34" charset="0"/>
              <a:buChar char="•"/>
            </a:pPr>
            <a:r>
              <a:rPr lang="en-US" sz="2400" b="1" dirty="0" smtClean="0"/>
              <a:t>Are Chordates advanced than non chordates?</a:t>
            </a:r>
          </a:p>
          <a:p>
            <a:pPr marL="342900" lvl="1" indent="-342900">
              <a:buFont typeface="Arial" pitchFamily="34" charset="0"/>
              <a:buChar char="•"/>
            </a:pPr>
            <a:r>
              <a:rPr lang="en-US" sz="2400" b="1" dirty="0" smtClean="0"/>
              <a:t>Where chordates come from? How?</a:t>
            </a:r>
            <a:endParaRPr lang="en-US" sz="2400" dirty="0" smtClean="0"/>
          </a:p>
          <a:p>
            <a:pPr marL="342900" lvl="1" indent="-342900">
              <a:buFont typeface="Arial" pitchFamily="34" charset="0"/>
              <a:buChar char="•"/>
            </a:pPr>
            <a:endParaRPr lang="en-US" sz="2400" b="1" dirty="0" smtClean="0"/>
          </a:p>
          <a:p>
            <a:pPr marL="342900" lvl="1" indent="-342900">
              <a:buFont typeface="Arial" pitchFamily="34" charset="0"/>
              <a:buChar char="•"/>
            </a:pPr>
            <a:endParaRPr lang="en-US" sz="2400"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a:t>
            </a:r>
            <a:endParaRPr lang="en-US" dirty="0"/>
          </a:p>
        </p:txBody>
      </p:sp>
      <p:sp>
        <p:nvSpPr>
          <p:cNvPr id="3" name="Content Placeholder 2"/>
          <p:cNvSpPr>
            <a:spLocks noGrp="1"/>
          </p:cNvSpPr>
          <p:nvPr>
            <p:ph idx="1"/>
          </p:nvPr>
        </p:nvSpPr>
        <p:spPr>
          <a:xfrm>
            <a:off x="457200" y="1600200"/>
            <a:ext cx="8534400" cy="5257800"/>
          </a:xfrm>
        </p:spPr>
        <p:txBody>
          <a:bodyPr>
            <a:normAutofit/>
          </a:bodyPr>
          <a:lstStyle/>
          <a:p>
            <a:r>
              <a:rPr lang="en-US" dirty="0" smtClean="0"/>
              <a:t>Vertebrates are mainly divided into two main groups due to the absence and presence of jaw.</a:t>
            </a:r>
          </a:p>
          <a:p>
            <a:pPr lvl="1"/>
            <a:r>
              <a:rPr lang="en-US" dirty="0" smtClean="0"/>
              <a:t>Jawless vertebrates= </a:t>
            </a:r>
            <a:r>
              <a:rPr lang="en-US" dirty="0" err="1" smtClean="0"/>
              <a:t>Agnatha</a:t>
            </a:r>
            <a:endParaRPr lang="en-US" dirty="0" smtClean="0"/>
          </a:p>
          <a:p>
            <a:pPr lvl="2"/>
            <a:r>
              <a:rPr lang="en-US" dirty="0" smtClean="0"/>
              <a:t>Class </a:t>
            </a:r>
            <a:r>
              <a:rPr lang="en-US" dirty="0" err="1" smtClean="0"/>
              <a:t>Ostracoderm</a:t>
            </a:r>
            <a:r>
              <a:rPr lang="en-US" dirty="0" smtClean="0"/>
              <a:t>= extinct fishes</a:t>
            </a:r>
          </a:p>
          <a:p>
            <a:pPr lvl="2"/>
            <a:r>
              <a:rPr lang="en-US" dirty="0" smtClean="0"/>
              <a:t>Class </a:t>
            </a:r>
            <a:r>
              <a:rPr lang="en-US" dirty="0" err="1" smtClean="0"/>
              <a:t>Cyclostoma</a:t>
            </a:r>
            <a:r>
              <a:rPr lang="en-US" dirty="0" smtClean="0"/>
              <a:t> = extant fishes (</a:t>
            </a:r>
            <a:r>
              <a:rPr lang="en-US" dirty="0" err="1" smtClean="0"/>
              <a:t>lambrey</a:t>
            </a:r>
            <a:r>
              <a:rPr lang="en-US" dirty="0" smtClean="0"/>
              <a:t> and hag fishes)</a:t>
            </a:r>
          </a:p>
          <a:p>
            <a:pPr lvl="1"/>
            <a:r>
              <a:rPr lang="en-US" dirty="0" smtClean="0"/>
              <a:t>Jawed vertebrates= </a:t>
            </a:r>
            <a:r>
              <a:rPr lang="en-US" dirty="0" err="1" smtClean="0"/>
              <a:t>Gnathostomata</a:t>
            </a:r>
            <a:endParaRPr lang="en-US" dirty="0" smtClean="0"/>
          </a:p>
          <a:p>
            <a:pPr lvl="2"/>
            <a:r>
              <a:rPr lang="en-US" sz="2000" dirty="0" err="1" smtClean="0"/>
              <a:t>Superclass</a:t>
            </a:r>
            <a:r>
              <a:rPr lang="en-US" sz="2000" dirty="0" smtClean="0"/>
              <a:t> Pisces:</a:t>
            </a:r>
          </a:p>
          <a:p>
            <a:pPr lvl="3" algn="just"/>
            <a:r>
              <a:rPr lang="en-US" dirty="0" smtClean="0"/>
              <a:t> Class </a:t>
            </a:r>
            <a:r>
              <a:rPr lang="en-US" dirty="0" err="1" smtClean="0"/>
              <a:t>Placodermi</a:t>
            </a:r>
            <a:r>
              <a:rPr lang="en-US" dirty="0" smtClean="0"/>
              <a:t>-extinct fishes with primitive jaws</a:t>
            </a:r>
          </a:p>
          <a:p>
            <a:pPr lvl="3" algn="just"/>
            <a:r>
              <a:rPr lang="en-US" sz="2000" dirty="0" smtClean="0"/>
              <a:t>Class </a:t>
            </a:r>
            <a:r>
              <a:rPr lang="en-US" sz="2000" dirty="0" err="1" smtClean="0"/>
              <a:t>Chondrichthyes</a:t>
            </a:r>
            <a:r>
              <a:rPr lang="en-US" sz="2000" dirty="0" smtClean="0"/>
              <a:t>-Cartilaginous sharks, rays and skate</a:t>
            </a:r>
          </a:p>
          <a:p>
            <a:pPr lvl="3" algn="just"/>
            <a:r>
              <a:rPr lang="en-US" sz="2000" dirty="0" smtClean="0"/>
              <a:t>Class </a:t>
            </a:r>
            <a:r>
              <a:rPr lang="en-US" sz="2000" dirty="0" err="1" smtClean="0"/>
              <a:t>Osteichthyes</a:t>
            </a:r>
            <a:r>
              <a:rPr lang="en-US" sz="2000" dirty="0" smtClean="0"/>
              <a:t>-bony fishes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a:t>
            </a:r>
            <a:endParaRPr lang="en-US" dirty="0"/>
          </a:p>
        </p:txBody>
      </p:sp>
      <p:sp>
        <p:nvSpPr>
          <p:cNvPr id="3" name="Content Placeholder 2"/>
          <p:cNvSpPr>
            <a:spLocks noGrp="1"/>
          </p:cNvSpPr>
          <p:nvPr>
            <p:ph idx="1"/>
          </p:nvPr>
        </p:nvSpPr>
        <p:spPr/>
        <p:txBody>
          <a:bodyPr/>
          <a:lstStyle/>
          <a:p>
            <a:r>
              <a:rPr lang="pt-BR" dirty="0" smtClean="0"/>
              <a:t>Super classTetrapoda </a:t>
            </a:r>
          </a:p>
          <a:p>
            <a:pPr lvl="1"/>
            <a:r>
              <a:rPr lang="pt-BR" dirty="0" smtClean="0"/>
              <a:t>Class Amphibia-frogs, toads, salamanders</a:t>
            </a:r>
          </a:p>
          <a:p>
            <a:pPr lvl="1"/>
            <a:r>
              <a:rPr lang="en-US" dirty="0" smtClean="0"/>
              <a:t>Class </a:t>
            </a:r>
            <a:r>
              <a:rPr lang="en-US" dirty="0" err="1" smtClean="0"/>
              <a:t>Reptilia</a:t>
            </a:r>
            <a:r>
              <a:rPr lang="en-US" dirty="0" smtClean="0"/>
              <a:t>-turtles, lizards and snakes</a:t>
            </a:r>
          </a:p>
          <a:p>
            <a:pPr lvl="1"/>
            <a:r>
              <a:rPr lang="en-US" dirty="0" smtClean="0"/>
              <a:t>Class Aves-birds</a:t>
            </a:r>
          </a:p>
          <a:p>
            <a:pPr lvl="1"/>
            <a:r>
              <a:rPr lang="en-US" dirty="0" smtClean="0"/>
              <a:t>Class </a:t>
            </a:r>
            <a:r>
              <a:rPr lang="en-US" dirty="0" err="1" smtClean="0"/>
              <a:t>Mammalia</a:t>
            </a:r>
            <a:r>
              <a:rPr lang="en-US" dirty="0" smtClean="0"/>
              <a:t>-mice, whales, men</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81200"/>
            <a:ext cx="8229600" cy="1981200"/>
          </a:xfrm>
          <a:solidFill>
            <a:srgbClr val="92D050"/>
          </a:solidFill>
        </p:spPr>
        <p:txBody>
          <a:bodyPr/>
          <a:lstStyle/>
          <a:p>
            <a:r>
              <a:rPr lang="en-US" dirty="0" smtClean="0"/>
              <a:t>UNIT TWO: PRIMITIVE FISHES</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smtClean="0"/>
              <a:t>2.1.Agnatha</a:t>
            </a:r>
            <a:endParaRPr lang="en-US" dirty="0"/>
          </a:p>
        </p:txBody>
      </p:sp>
      <p:sp>
        <p:nvSpPr>
          <p:cNvPr id="3" name="Content Placeholder 2"/>
          <p:cNvSpPr>
            <a:spLocks noGrp="1"/>
          </p:cNvSpPr>
          <p:nvPr>
            <p:ph idx="1"/>
          </p:nvPr>
        </p:nvSpPr>
        <p:spPr/>
        <p:txBody>
          <a:bodyPr/>
          <a:lstStyle/>
          <a:p>
            <a:r>
              <a:rPr lang="en-US" dirty="0" err="1" smtClean="0"/>
              <a:t>Agnathans</a:t>
            </a:r>
            <a:r>
              <a:rPr lang="en-US" dirty="0" smtClean="0"/>
              <a:t> consists of: </a:t>
            </a:r>
          </a:p>
          <a:p>
            <a:pPr lvl="1"/>
            <a:r>
              <a:rPr lang="en-US" dirty="0" smtClean="0"/>
              <a:t> Extinct class </a:t>
            </a:r>
            <a:r>
              <a:rPr lang="en-US" dirty="0" err="1" smtClean="0"/>
              <a:t>ostracoderm</a:t>
            </a:r>
            <a:r>
              <a:rPr lang="en-US" dirty="0" smtClean="0"/>
              <a:t> and</a:t>
            </a:r>
          </a:p>
          <a:p>
            <a:pPr lvl="1"/>
            <a:r>
              <a:rPr lang="en-US" dirty="0" smtClean="0"/>
              <a:t>Extant classes or living members such as </a:t>
            </a:r>
          </a:p>
          <a:p>
            <a:pPr lvl="2"/>
            <a:r>
              <a:rPr lang="en-US" dirty="0" smtClean="0"/>
              <a:t> Hagfish (</a:t>
            </a:r>
            <a:r>
              <a:rPr lang="en-US" dirty="0" err="1" smtClean="0"/>
              <a:t>myxini</a:t>
            </a:r>
            <a:r>
              <a:rPr lang="en-US" dirty="0" smtClean="0"/>
              <a:t>) about 32 species</a:t>
            </a:r>
          </a:p>
          <a:p>
            <a:pPr lvl="2"/>
            <a:r>
              <a:rPr lang="en-US" dirty="0" smtClean="0"/>
              <a:t> Lamprey (</a:t>
            </a:r>
            <a:r>
              <a:rPr lang="en-US" dirty="0" err="1" smtClean="0"/>
              <a:t>cephalaspidomorphi</a:t>
            </a:r>
            <a:r>
              <a:rPr lang="en-US" dirty="0" smtClean="0"/>
              <a:t>) about 41 sp</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14800"/>
            <a:ext cx="4876800" cy="262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4267200"/>
            <a:ext cx="4648200" cy="247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own Arrow 5"/>
          <p:cNvSpPr/>
          <p:nvPr/>
        </p:nvSpPr>
        <p:spPr>
          <a:xfrm>
            <a:off x="2438400" y="3962400"/>
            <a:ext cx="45719" cy="457200"/>
          </a:xfrm>
          <a:prstGeom prst="downArrow">
            <a:avLst/>
          </a:prstGeom>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General characteristics of class </a:t>
            </a:r>
            <a:r>
              <a:rPr lang="en-US" b="1" dirty="0" err="1" smtClean="0"/>
              <a:t>Ostracoderm</a:t>
            </a:r>
            <a:r>
              <a:rPr lang="en-US" b="1" dirty="0" smtClean="0"/>
              <a:t>:</a:t>
            </a:r>
          </a:p>
          <a:p>
            <a:pPr lvl="1"/>
            <a:r>
              <a:rPr lang="en-US" dirty="0" smtClean="0"/>
              <a:t>They had no jaws and no pectoral or pelvic fins but had only median fins</a:t>
            </a:r>
          </a:p>
          <a:p>
            <a:pPr lvl="1"/>
            <a:r>
              <a:rPr lang="en-US" dirty="0" err="1" smtClean="0"/>
              <a:t>Armoured</a:t>
            </a:r>
            <a:r>
              <a:rPr lang="en-US" dirty="0" smtClean="0"/>
              <a:t> fishes or bony-skin fishes</a:t>
            </a:r>
          </a:p>
          <a:p>
            <a:pPr lvl="2"/>
            <a:r>
              <a:rPr lang="en-US" dirty="0" smtClean="0"/>
              <a:t>The head was encased in a solid shield made of broad bony dermal plates</a:t>
            </a:r>
          </a:p>
          <a:p>
            <a:pPr lvl="2"/>
            <a:r>
              <a:rPr lang="en-US" dirty="0" smtClean="0"/>
              <a:t>The rest body was covered with smaller bony scales</a:t>
            </a:r>
          </a:p>
          <a:p>
            <a:pPr lvl="1"/>
            <a:r>
              <a:rPr lang="en-US" dirty="0"/>
              <a:t>T</a:t>
            </a:r>
            <a:r>
              <a:rPr lang="en-US" dirty="0" smtClean="0"/>
              <a:t>he </a:t>
            </a:r>
            <a:r>
              <a:rPr lang="en-US" dirty="0"/>
              <a:t>first vertebrates to possess a lateral line system (sense organ that used to detect movement and vibration in the surrounding water as well as inner ear with 2 semicircular canals).</a:t>
            </a:r>
            <a:endParaRPr lang="en-US" dirty="0" smtClean="0"/>
          </a:p>
          <a:p>
            <a:r>
              <a:rPr lang="en-US" dirty="0" smtClean="0"/>
              <a:t>Why were they so heavily </a:t>
            </a:r>
            <a:r>
              <a:rPr lang="en-US" dirty="0" err="1" smtClean="0"/>
              <a:t>armoured</a:t>
            </a:r>
            <a:r>
              <a:rPr lang="en-US" dirty="0" smtClean="0"/>
              <a:t> ?</a:t>
            </a:r>
          </a:p>
          <a:p>
            <a:pPr lvl="1"/>
            <a:r>
              <a:rPr lang="en-US" dirty="0" smtClean="0"/>
              <a:t>The heavy exoskeleton(</a:t>
            </a:r>
            <a:r>
              <a:rPr lang="en-US" dirty="0" err="1" smtClean="0"/>
              <a:t>armoured</a:t>
            </a:r>
            <a:r>
              <a:rPr lang="en-US" dirty="0" smtClean="0"/>
              <a:t> plate) served as a protection against the giant scorpion-like arthropods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534399"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11275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a:t>
            </a:r>
            <a:endParaRPr lang="en-US" dirty="0"/>
          </a:p>
        </p:txBody>
      </p:sp>
      <p:sp>
        <p:nvSpPr>
          <p:cNvPr id="3" name="Content Placeholder 2"/>
          <p:cNvSpPr>
            <a:spLocks noGrp="1"/>
          </p:cNvSpPr>
          <p:nvPr>
            <p:ph idx="1"/>
          </p:nvPr>
        </p:nvSpPr>
        <p:spPr/>
        <p:txBody>
          <a:bodyPr>
            <a:normAutofit fontScale="92500"/>
          </a:bodyPr>
          <a:lstStyle/>
          <a:p>
            <a:r>
              <a:rPr lang="en-US" b="1" dirty="0" smtClean="0"/>
              <a:t>General characteristics of lampreys and hagfish</a:t>
            </a:r>
            <a:endParaRPr lang="en-US" dirty="0" smtClean="0"/>
          </a:p>
          <a:p>
            <a:pPr lvl="1"/>
            <a:r>
              <a:rPr lang="en-US" dirty="0" smtClean="0"/>
              <a:t>No jaw</a:t>
            </a:r>
          </a:p>
          <a:p>
            <a:pPr lvl="1"/>
            <a:r>
              <a:rPr lang="en-US" dirty="0" smtClean="0"/>
              <a:t>No paired appendages or fins</a:t>
            </a:r>
          </a:p>
          <a:p>
            <a:pPr lvl="1"/>
            <a:r>
              <a:rPr lang="en-US" dirty="0" smtClean="0"/>
              <a:t>No scales in their skin</a:t>
            </a:r>
          </a:p>
          <a:p>
            <a:pPr lvl="1"/>
            <a:r>
              <a:rPr lang="en-US" dirty="0" smtClean="0"/>
              <a:t>Body is elongated, cylindrical</a:t>
            </a:r>
          </a:p>
          <a:p>
            <a:pPr lvl="1"/>
            <a:r>
              <a:rPr lang="en-US" dirty="0" smtClean="0"/>
              <a:t>Mouth is ventral or terminal but circular</a:t>
            </a:r>
          </a:p>
          <a:p>
            <a:pPr lvl="1"/>
            <a:r>
              <a:rPr lang="en-US" dirty="0" smtClean="0"/>
              <a:t>Have two chambered heat (1 atrium and 1 ventricle). </a:t>
            </a:r>
          </a:p>
          <a:p>
            <a:pPr lvl="1"/>
            <a:r>
              <a:rPr lang="en-US" dirty="0" smtClean="0"/>
              <a:t>Have variable body temperature (</a:t>
            </a:r>
            <a:r>
              <a:rPr lang="en-US" dirty="0" err="1" smtClean="0"/>
              <a:t>poikilothermic</a:t>
            </a:r>
            <a:r>
              <a:rPr lang="en-US" dirty="0" smtClean="0"/>
              <a:t>).</a:t>
            </a:r>
          </a:p>
          <a:p>
            <a:pPr lvl="1"/>
            <a:r>
              <a:rPr lang="en-US" dirty="0" smtClean="0"/>
              <a:t>Blood with WBC and nucleated circular RBC.</a:t>
            </a:r>
          </a:p>
          <a:p>
            <a:pPr lvl="1"/>
            <a:endParaRPr lang="en-US" dirty="0" smtClean="0"/>
          </a:p>
          <a:p>
            <a:pPr lvl="1"/>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a:t>
            </a:r>
            <a:endParaRPr lang="en-US" dirty="0"/>
          </a:p>
        </p:txBody>
      </p:sp>
      <p:sp>
        <p:nvSpPr>
          <p:cNvPr id="3" name="Content Placeholder 2"/>
          <p:cNvSpPr>
            <a:spLocks noGrp="1"/>
          </p:cNvSpPr>
          <p:nvPr>
            <p:ph idx="1"/>
          </p:nvPr>
        </p:nvSpPr>
        <p:spPr>
          <a:xfrm>
            <a:off x="457200" y="1600200"/>
            <a:ext cx="8229600" cy="4953000"/>
          </a:xfrm>
        </p:spPr>
        <p:txBody>
          <a:bodyPr>
            <a:normAutofit fontScale="77500" lnSpcReduction="20000"/>
          </a:bodyPr>
          <a:lstStyle/>
          <a:p>
            <a:pPr lvl="1"/>
            <a:r>
              <a:rPr lang="en-US" dirty="0" smtClean="0"/>
              <a:t>7 pairs of gills in lamprey and 5 to16 paired gill in hagfish</a:t>
            </a:r>
          </a:p>
          <a:p>
            <a:pPr lvl="1"/>
            <a:r>
              <a:rPr lang="en-US" dirty="0" smtClean="0"/>
              <a:t>Gonads are single and ductless </a:t>
            </a:r>
          </a:p>
          <a:p>
            <a:pPr lvl="1"/>
            <a:r>
              <a:rPr lang="en-US" dirty="0" smtClean="0"/>
              <a:t>Feeding is by rasping the tissue on large preys</a:t>
            </a:r>
          </a:p>
          <a:p>
            <a:pPr lvl="1"/>
            <a:endParaRPr lang="en-US" dirty="0"/>
          </a:p>
          <a:p>
            <a:pPr marL="457200" lvl="1" indent="0">
              <a:buNone/>
            </a:pPr>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endParaRPr lang="en-US" dirty="0" smtClean="0"/>
          </a:p>
          <a:p>
            <a:r>
              <a:rPr lang="en-US" dirty="0" smtClean="0"/>
              <a:t>Q, What is the difference between lamprey and hagfish?</a:t>
            </a:r>
          </a:p>
          <a:p>
            <a:pPr>
              <a:buNone/>
            </a:pPr>
            <a:r>
              <a:rPr lang="en-US" b="1" dirty="0" smtClean="0"/>
              <a:t> </a:t>
            </a:r>
            <a:endParaRPr lang="en-US" dirty="0" smtClean="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048000"/>
            <a:ext cx="60960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48672752"/>
              </p:ext>
            </p:extLst>
          </p:nvPr>
        </p:nvGraphicFramePr>
        <p:xfrm>
          <a:off x="152400" y="1371600"/>
          <a:ext cx="8763000" cy="4808993"/>
        </p:xfrm>
        <a:graphic>
          <a:graphicData uri="http://schemas.openxmlformats.org/drawingml/2006/table">
            <a:tbl>
              <a:tblPr firstRow="1" bandRow="1">
                <a:tableStyleId>{5C22544A-7EE6-4342-B048-85BDC9FD1C3A}</a:tableStyleId>
              </a:tblPr>
              <a:tblGrid>
                <a:gridCol w="1622779"/>
                <a:gridCol w="4219221"/>
                <a:gridCol w="2921000"/>
              </a:tblGrid>
              <a:tr h="337489">
                <a:tc>
                  <a:txBody>
                    <a:bodyPr/>
                    <a:lstStyle/>
                    <a:p>
                      <a:r>
                        <a:rPr lang="en-US" dirty="0" smtClean="0"/>
                        <a:t>Features</a:t>
                      </a:r>
                      <a:endParaRPr lang="en-US" dirty="0"/>
                    </a:p>
                  </a:txBody>
                  <a:tcPr/>
                </a:tc>
                <a:tc>
                  <a:txBody>
                    <a:bodyPr/>
                    <a:lstStyle/>
                    <a:p>
                      <a:r>
                        <a:rPr lang="en-US" dirty="0" smtClean="0"/>
                        <a:t>Lampreys</a:t>
                      </a:r>
                      <a:endParaRPr lang="en-US" dirty="0"/>
                    </a:p>
                  </a:txBody>
                  <a:tcPr/>
                </a:tc>
                <a:tc>
                  <a:txBody>
                    <a:bodyPr/>
                    <a:lstStyle/>
                    <a:p>
                      <a:r>
                        <a:rPr lang="en-US" dirty="0" smtClean="0"/>
                        <a:t>Hag fish</a:t>
                      </a:r>
                      <a:endParaRPr lang="en-US" dirty="0"/>
                    </a:p>
                  </a:txBody>
                  <a:tcPr/>
                </a:tc>
              </a:tr>
              <a:tr h="590605">
                <a:tc>
                  <a:txBody>
                    <a:bodyPr/>
                    <a:lstStyle/>
                    <a:p>
                      <a:r>
                        <a:rPr lang="en-US" sz="1800" b="1" kern="1200" baseline="0" dirty="0" smtClean="0">
                          <a:solidFill>
                            <a:schemeClr val="dk1"/>
                          </a:solidFill>
                          <a:latin typeface="+mn-lt"/>
                          <a:ea typeface="+mn-ea"/>
                          <a:cs typeface="+mn-cs"/>
                        </a:rPr>
                        <a:t>Habitat</a:t>
                      </a:r>
                      <a:endParaRPr lang="en-US" dirty="0"/>
                    </a:p>
                  </a:txBody>
                  <a:tcPr/>
                </a:tc>
                <a:tc>
                  <a:txBody>
                    <a:bodyPr/>
                    <a:lstStyle/>
                    <a:p>
                      <a:r>
                        <a:rPr lang="en-US" sz="1800" kern="1200" baseline="0" dirty="0" smtClean="0">
                          <a:solidFill>
                            <a:schemeClr val="dk1"/>
                          </a:solidFill>
                          <a:latin typeface="+mn-lt"/>
                          <a:ea typeface="+mn-ea"/>
                          <a:cs typeface="+mn-cs"/>
                        </a:rPr>
                        <a:t>Marine as well as freshwater</a:t>
                      </a:r>
                      <a:endParaRPr lang="en-US" dirty="0"/>
                    </a:p>
                  </a:txBody>
                  <a:tcPr/>
                </a:tc>
                <a:tc>
                  <a:txBody>
                    <a:bodyPr/>
                    <a:lstStyle/>
                    <a:p>
                      <a:r>
                        <a:rPr lang="en-US" sz="1800" kern="1200" baseline="0" dirty="0" smtClean="0">
                          <a:solidFill>
                            <a:schemeClr val="dk1"/>
                          </a:solidFill>
                          <a:latin typeface="+mn-lt"/>
                          <a:ea typeface="+mn-ea"/>
                          <a:cs typeface="+mn-cs"/>
                        </a:rPr>
                        <a:t>Exclusively marine, burrowing in sand</a:t>
                      </a:r>
                      <a:endParaRPr lang="en-US" dirty="0"/>
                    </a:p>
                  </a:txBody>
                  <a:tcPr/>
                </a:tc>
              </a:tr>
              <a:tr h="448586">
                <a:tc>
                  <a:txBody>
                    <a:bodyPr/>
                    <a:lstStyle/>
                    <a:p>
                      <a:r>
                        <a:rPr lang="en-US" sz="1800" kern="1200" baseline="0" dirty="0" smtClean="0">
                          <a:solidFill>
                            <a:schemeClr val="dk1"/>
                          </a:solidFill>
                          <a:latin typeface="+mn-lt"/>
                          <a:ea typeface="+mn-ea"/>
                          <a:cs typeface="+mn-cs"/>
                        </a:rPr>
                        <a:t>Parasitism</a:t>
                      </a:r>
                      <a:endParaRPr lang="en-US" dirty="0"/>
                    </a:p>
                  </a:txBody>
                  <a:tcPr/>
                </a:tc>
                <a:tc>
                  <a:txBody>
                    <a:bodyPr/>
                    <a:lstStyle/>
                    <a:p>
                      <a:r>
                        <a:rPr lang="en-US" sz="1800" kern="1200" baseline="0" dirty="0" smtClean="0">
                          <a:solidFill>
                            <a:schemeClr val="dk1"/>
                          </a:solidFill>
                          <a:latin typeface="+mn-lt"/>
                          <a:ea typeface="+mn-ea"/>
                          <a:cs typeface="+mn-cs"/>
                        </a:rPr>
                        <a:t>Externally parasitic or non parasitic species</a:t>
                      </a:r>
                      <a:endParaRPr lang="en-US" dirty="0"/>
                    </a:p>
                  </a:txBody>
                  <a:tcPr/>
                </a:tc>
                <a:tc>
                  <a:txBody>
                    <a:bodyPr/>
                    <a:lstStyle/>
                    <a:p>
                      <a:r>
                        <a:rPr lang="en-US" sz="1800" kern="1200" baseline="0" dirty="0" smtClean="0">
                          <a:solidFill>
                            <a:schemeClr val="dk1"/>
                          </a:solidFill>
                          <a:latin typeface="+mn-lt"/>
                          <a:ea typeface="+mn-ea"/>
                          <a:cs typeface="+mn-cs"/>
                        </a:rPr>
                        <a:t>Behave as internal </a:t>
                      </a:r>
                      <a:r>
                        <a:rPr lang="en-US" sz="1800" b="1" kern="1200" baseline="0" dirty="0" smtClean="0">
                          <a:solidFill>
                            <a:schemeClr val="dk1"/>
                          </a:solidFill>
                          <a:latin typeface="+mn-lt"/>
                          <a:ea typeface="+mn-ea"/>
                          <a:cs typeface="+mn-cs"/>
                        </a:rPr>
                        <a:t>parasites</a:t>
                      </a:r>
                      <a:endParaRPr lang="en-US" dirty="0"/>
                    </a:p>
                  </a:txBody>
                  <a:tcPr/>
                </a:tc>
              </a:tr>
              <a:tr h="843722">
                <a:tc>
                  <a:txBody>
                    <a:bodyPr/>
                    <a:lstStyle/>
                    <a:p>
                      <a:r>
                        <a:rPr lang="en-US" sz="1800" kern="1200" baseline="0" dirty="0" smtClean="0">
                          <a:solidFill>
                            <a:schemeClr val="dk1"/>
                          </a:solidFill>
                          <a:latin typeface="+mn-lt"/>
                          <a:ea typeface="+mn-ea"/>
                          <a:cs typeface="+mn-cs"/>
                        </a:rPr>
                        <a:t>Feeding</a:t>
                      </a:r>
                      <a:endParaRPr lang="en-US" dirty="0"/>
                    </a:p>
                  </a:txBody>
                  <a:tcPr/>
                </a:tc>
                <a:tc>
                  <a:txBody>
                    <a:bodyPr/>
                    <a:lstStyle/>
                    <a:p>
                      <a:r>
                        <a:rPr lang="en-US" sz="1800" kern="1200" baseline="0" dirty="0" smtClean="0">
                          <a:solidFill>
                            <a:schemeClr val="dk1"/>
                          </a:solidFill>
                          <a:latin typeface="+mn-lt"/>
                          <a:ea typeface="+mn-ea"/>
                          <a:cs typeface="+mn-cs"/>
                        </a:rPr>
                        <a:t>Rasp away flesh and suck out blood of host</a:t>
                      </a:r>
                    </a:p>
                    <a:p>
                      <a:r>
                        <a:rPr lang="en-US" sz="1800" kern="1200" baseline="0" dirty="0" smtClean="0">
                          <a:solidFill>
                            <a:schemeClr val="dk1"/>
                          </a:solidFill>
                          <a:latin typeface="+mn-lt"/>
                          <a:ea typeface="+mn-ea"/>
                          <a:cs typeface="+mn-cs"/>
                        </a:rPr>
                        <a:t>fishes</a:t>
                      </a:r>
                      <a:endParaRPr lang="en-US" dirty="0"/>
                    </a:p>
                  </a:txBody>
                  <a:tcPr/>
                </a:tc>
                <a:tc>
                  <a:txBody>
                    <a:bodyPr/>
                    <a:lstStyle/>
                    <a:p>
                      <a:r>
                        <a:rPr lang="en-US" sz="1800" b="1" kern="1200" baseline="0" dirty="0" smtClean="0">
                          <a:solidFill>
                            <a:schemeClr val="dk1"/>
                          </a:solidFill>
                          <a:latin typeface="+mn-lt"/>
                          <a:ea typeface="+mn-ea"/>
                          <a:cs typeface="+mn-cs"/>
                        </a:rPr>
                        <a:t>Primarily scavengers, burrowing into dead</a:t>
                      </a:r>
                      <a:endParaRPr lang="en-US" dirty="0"/>
                    </a:p>
                  </a:txBody>
                  <a:tcPr/>
                </a:tc>
              </a:tr>
              <a:tr h="1060174">
                <a:tc>
                  <a:txBody>
                    <a:bodyPr/>
                    <a:lstStyle/>
                    <a:p>
                      <a:r>
                        <a:rPr lang="en-US" sz="1800" kern="1200" baseline="0" dirty="0" smtClean="0">
                          <a:solidFill>
                            <a:schemeClr val="dk1"/>
                          </a:solidFill>
                          <a:latin typeface="+mn-lt"/>
                          <a:ea typeface="+mn-ea"/>
                          <a:cs typeface="+mn-cs"/>
                        </a:rPr>
                        <a:t>Breeding</a:t>
                      </a:r>
                      <a:endParaRPr lang="en-US" dirty="0"/>
                    </a:p>
                  </a:txBody>
                  <a:tcPr/>
                </a:tc>
                <a:tc>
                  <a:txBody>
                    <a:bodyPr/>
                    <a:lstStyle/>
                    <a:p>
                      <a:r>
                        <a:rPr lang="en-US" sz="1800" b="1" kern="1200" baseline="0" dirty="0" err="1" smtClean="0">
                          <a:solidFill>
                            <a:schemeClr val="dk1"/>
                          </a:solidFill>
                          <a:latin typeface="+mn-lt"/>
                          <a:ea typeface="+mn-ea"/>
                          <a:cs typeface="+mn-cs"/>
                        </a:rPr>
                        <a:t>Anadromous</a:t>
                      </a:r>
                      <a:r>
                        <a:rPr lang="en-US" sz="1800" b="1" kern="1200" baseline="0" dirty="0" smtClean="0">
                          <a:solidFill>
                            <a:schemeClr val="dk1"/>
                          </a:solidFill>
                          <a:latin typeface="+mn-lt"/>
                          <a:ea typeface="+mn-ea"/>
                          <a:cs typeface="+mn-cs"/>
                        </a:rPr>
                        <a:t>, (migrate to fresh water rivers and</a:t>
                      </a:r>
                    </a:p>
                    <a:p>
                      <a:r>
                        <a:rPr lang="en-US" sz="1800" b="1" kern="1200" baseline="0" dirty="0" smtClean="0">
                          <a:solidFill>
                            <a:schemeClr val="dk1"/>
                          </a:solidFill>
                          <a:latin typeface="+mn-lt"/>
                          <a:ea typeface="+mn-ea"/>
                          <a:cs typeface="+mn-cs"/>
                        </a:rPr>
                        <a:t>streams for spawning)</a:t>
                      </a:r>
                    </a:p>
                    <a:p>
                      <a:endParaRPr lang="en-US" dirty="0"/>
                    </a:p>
                  </a:txBody>
                  <a:tcPr/>
                </a:tc>
                <a:tc>
                  <a:txBody>
                    <a:bodyPr/>
                    <a:lstStyle/>
                    <a:p>
                      <a:r>
                        <a:rPr lang="en-US" sz="1800" kern="1200" baseline="0" dirty="0" smtClean="0">
                          <a:solidFill>
                            <a:schemeClr val="dk1"/>
                          </a:solidFill>
                          <a:latin typeface="+mn-lt"/>
                          <a:ea typeface="+mn-ea"/>
                          <a:cs typeface="+mn-cs"/>
                        </a:rPr>
                        <a:t>Spawn on ocean floor</a:t>
                      </a:r>
                      <a:endParaRPr lang="en-US" dirty="0"/>
                    </a:p>
                  </a:txBody>
                  <a:tcPr/>
                </a:tc>
              </a:tr>
              <a:tr h="590605">
                <a:tc>
                  <a:txBody>
                    <a:bodyPr/>
                    <a:lstStyle/>
                    <a:p>
                      <a:r>
                        <a:rPr lang="en-US" sz="1800" kern="1200" baseline="0" dirty="0" smtClean="0">
                          <a:solidFill>
                            <a:schemeClr val="dk1"/>
                          </a:solidFill>
                          <a:latin typeface="+mn-lt"/>
                          <a:ea typeface="+mn-ea"/>
                          <a:cs typeface="+mn-cs"/>
                        </a:rPr>
                        <a:t>Mouth position</a:t>
                      </a:r>
                      <a:endParaRPr lang="en-US" dirty="0"/>
                    </a:p>
                  </a:txBody>
                  <a:tcPr/>
                </a:tc>
                <a:tc>
                  <a:txBody>
                    <a:bodyPr/>
                    <a:lstStyle/>
                    <a:p>
                      <a:r>
                        <a:rPr lang="en-US" sz="1800" kern="1200" baseline="0" dirty="0" smtClean="0">
                          <a:solidFill>
                            <a:schemeClr val="dk1"/>
                          </a:solidFill>
                          <a:latin typeface="+mn-lt"/>
                          <a:ea typeface="+mn-ea"/>
                          <a:cs typeface="+mn-cs"/>
                        </a:rPr>
                        <a:t>Ventral</a:t>
                      </a:r>
                      <a:endParaRPr lang="en-US" dirty="0"/>
                    </a:p>
                  </a:txBody>
                  <a:tcPr/>
                </a:tc>
                <a:tc>
                  <a:txBody>
                    <a:bodyPr/>
                    <a:lstStyle/>
                    <a:p>
                      <a:r>
                        <a:rPr lang="en-US" sz="1800" b="1" kern="1200" baseline="0" dirty="0" smtClean="0">
                          <a:solidFill>
                            <a:schemeClr val="dk1"/>
                          </a:solidFill>
                          <a:latin typeface="+mn-lt"/>
                          <a:ea typeface="+mn-ea"/>
                          <a:cs typeface="+mn-cs"/>
                        </a:rPr>
                        <a:t>Terminal</a:t>
                      </a:r>
                      <a:endParaRPr lang="en-US" dirty="0"/>
                    </a:p>
                  </a:txBody>
                  <a:tcPr/>
                </a:tc>
              </a:tr>
              <a:tr h="337489">
                <a:tc>
                  <a:txBody>
                    <a:bodyPr/>
                    <a:lstStyle/>
                    <a:p>
                      <a:r>
                        <a:rPr lang="en-US" sz="1800" kern="1200" baseline="0" dirty="0" smtClean="0">
                          <a:solidFill>
                            <a:schemeClr val="dk1"/>
                          </a:solidFill>
                          <a:latin typeface="+mn-lt"/>
                          <a:ea typeface="+mn-ea"/>
                          <a:cs typeface="+mn-cs"/>
                        </a:rPr>
                        <a:t>Brain</a:t>
                      </a:r>
                      <a:endParaRPr lang="en-US" dirty="0"/>
                    </a:p>
                  </a:txBody>
                  <a:tcPr/>
                </a:tc>
                <a:tc>
                  <a:txBody>
                    <a:bodyPr/>
                    <a:lstStyle/>
                    <a:p>
                      <a:r>
                        <a:rPr lang="en-US" sz="1800" kern="1200" baseline="0" dirty="0" smtClean="0">
                          <a:solidFill>
                            <a:schemeClr val="dk1"/>
                          </a:solidFill>
                          <a:latin typeface="+mn-lt"/>
                          <a:ea typeface="+mn-ea"/>
                          <a:cs typeface="+mn-cs"/>
                        </a:rPr>
                        <a:t>Better developed</a:t>
                      </a:r>
                      <a:endParaRPr lang="en-US" dirty="0"/>
                    </a:p>
                  </a:txBody>
                  <a:tcPr/>
                </a:tc>
                <a:tc>
                  <a:txBody>
                    <a:bodyPr/>
                    <a:lstStyle/>
                    <a:p>
                      <a:r>
                        <a:rPr lang="en-US" sz="1800" kern="1200" baseline="0" dirty="0" smtClean="0">
                          <a:solidFill>
                            <a:schemeClr val="dk1"/>
                          </a:solidFill>
                          <a:latin typeface="+mn-lt"/>
                          <a:ea typeface="+mn-ea"/>
                          <a:cs typeface="+mn-cs"/>
                        </a:rPr>
                        <a:t>Poorly developed</a:t>
                      </a:r>
                      <a:endParaRPr lang="en-US" dirty="0"/>
                    </a:p>
                  </a:txBody>
                  <a:tcPr/>
                </a:tc>
              </a:tr>
              <a:tr h="337489">
                <a:tc>
                  <a:txBody>
                    <a:bodyPr/>
                    <a:lstStyle/>
                    <a:p>
                      <a:r>
                        <a:rPr lang="en-US" sz="1800" kern="1200" baseline="0" dirty="0" smtClean="0">
                          <a:solidFill>
                            <a:schemeClr val="dk1"/>
                          </a:solidFill>
                          <a:latin typeface="+mn-lt"/>
                          <a:ea typeface="+mn-ea"/>
                          <a:cs typeface="+mn-cs"/>
                        </a:rPr>
                        <a:t>Cranial nerves</a:t>
                      </a:r>
                      <a:endParaRPr lang="en-US" dirty="0"/>
                    </a:p>
                  </a:txBody>
                  <a:tcPr/>
                </a:tc>
                <a:tc>
                  <a:txBody>
                    <a:bodyPr/>
                    <a:lstStyle/>
                    <a:p>
                      <a:r>
                        <a:rPr lang="en-US" sz="1800" kern="1200" baseline="0" dirty="0" smtClean="0">
                          <a:solidFill>
                            <a:schemeClr val="dk1"/>
                          </a:solidFill>
                          <a:latin typeface="+mn-lt"/>
                          <a:ea typeface="+mn-ea"/>
                          <a:cs typeface="+mn-cs"/>
                        </a:rPr>
                        <a:t>10 pairs present</a:t>
                      </a:r>
                      <a:endParaRPr lang="en-US" dirty="0"/>
                    </a:p>
                  </a:txBody>
                  <a:tcPr/>
                </a:tc>
                <a:tc>
                  <a:txBody>
                    <a:bodyPr/>
                    <a:lstStyle/>
                    <a:p>
                      <a:r>
                        <a:rPr lang="en-US" sz="1800" b="1" kern="1200" baseline="0" dirty="0" smtClean="0">
                          <a:solidFill>
                            <a:schemeClr val="dk1"/>
                          </a:solidFill>
                          <a:latin typeface="+mn-lt"/>
                          <a:ea typeface="+mn-ea"/>
                          <a:cs typeface="+mn-cs"/>
                        </a:rPr>
                        <a:t>8 pairs present</a:t>
                      </a:r>
                      <a:endParaRPr lang="en-US" dirty="0"/>
                    </a:p>
                  </a:txBody>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normAutofit fontScale="90000"/>
          </a:bodyPr>
          <a:lstStyle/>
          <a:p>
            <a:r>
              <a:rPr lang="en-US" dirty="0" smtClean="0"/>
              <a:t>2.2. </a:t>
            </a:r>
            <a:r>
              <a:rPr lang="en-US" dirty="0" err="1" smtClean="0"/>
              <a:t>Gnathostoma</a:t>
            </a:r>
            <a:r>
              <a:rPr lang="en-US" dirty="0" smtClean="0"/>
              <a:t>: Jawed Vertebrates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Basically, they have:</a:t>
            </a:r>
          </a:p>
          <a:p>
            <a:pPr lvl="1"/>
            <a:r>
              <a:rPr lang="en-US" dirty="0" smtClean="0"/>
              <a:t>Jaw and jaw suspension</a:t>
            </a:r>
          </a:p>
          <a:p>
            <a:pPr lvl="1"/>
            <a:r>
              <a:rPr lang="en-US" dirty="0" smtClean="0"/>
              <a:t>Additional single fins and paired fins</a:t>
            </a:r>
          </a:p>
          <a:p>
            <a:pPr lvl="1"/>
            <a:r>
              <a:rPr lang="en-US" dirty="0" smtClean="0"/>
              <a:t>Different type of scales</a:t>
            </a:r>
          </a:p>
          <a:p>
            <a:r>
              <a:rPr lang="en-US" dirty="0" smtClean="0"/>
              <a:t>Jaws are very important for:</a:t>
            </a:r>
          </a:p>
          <a:p>
            <a:pPr lvl="1"/>
            <a:r>
              <a:rPr lang="en-US" dirty="0" smtClean="0"/>
              <a:t>Feeding</a:t>
            </a:r>
          </a:p>
          <a:p>
            <a:pPr lvl="1"/>
            <a:r>
              <a:rPr lang="en-US" dirty="0" smtClean="0"/>
              <a:t>Defense</a:t>
            </a:r>
          </a:p>
          <a:p>
            <a:pPr lvl="1"/>
            <a:r>
              <a:rPr lang="en-US" dirty="0" smtClean="0"/>
              <a:t>Reproduction</a:t>
            </a:r>
          </a:p>
          <a:p>
            <a:r>
              <a:rPr lang="en-US" dirty="0" smtClean="0"/>
              <a:t>Jaws were evolved from gill arches</a:t>
            </a:r>
          </a:p>
          <a:p>
            <a:pPr lvl="1" algn="just"/>
            <a:r>
              <a:rPr lang="en-US" dirty="0" smtClean="0">
                <a:solidFill>
                  <a:srgbClr val="FF0000"/>
                </a:solidFill>
              </a:rPr>
              <a:t>Gill arches </a:t>
            </a:r>
            <a:r>
              <a:rPr lang="en-US" dirty="0" smtClean="0"/>
              <a:t>are </a:t>
            </a:r>
            <a:r>
              <a:rPr lang="en-US" dirty="0"/>
              <a:t>structures that support and keep the gill from closing or </a:t>
            </a:r>
            <a:r>
              <a:rPr lang="en-US" dirty="0" smtClean="0"/>
              <a:t>collapsing</a:t>
            </a:r>
          </a:p>
          <a:p>
            <a:pPr lvl="1"/>
            <a:endParaRPr lang="en-US" dirty="0" smtClean="0"/>
          </a:p>
          <a:p>
            <a:endParaRPr lang="en-US" dirty="0"/>
          </a:p>
        </p:txBody>
      </p:sp>
    </p:spTree>
    <p:extLst>
      <p:ext uri="{BB962C8B-B14F-4D97-AF65-F5344CB8AC3E}">
        <p14:creationId xmlns:p14="http://schemas.microsoft.com/office/powerpoint/2010/main" val="36224566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a:t>
            </a:r>
            <a:endParaRPr lang="en-US" dirty="0"/>
          </a:p>
        </p:txBody>
      </p:sp>
      <p:sp>
        <p:nvSpPr>
          <p:cNvPr id="3" name="Content Placeholder 2"/>
          <p:cNvSpPr>
            <a:spLocks noGrp="1"/>
          </p:cNvSpPr>
          <p:nvPr>
            <p:ph idx="1"/>
          </p:nvPr>
        </p:nvSpPr>
        <p:spPr>
          <a:xfrm>
            <a:off x="457200" y="1600200"/>
            <a:ext cx="8534400" cy="4525963"/>
          </a:xfrm>
        </p:spPr>
        <p:txBody>
          <a:bodyPr>
            <a:normAutofit lnSpcReduction="10000"/>
          </a:bodyPr>
          <a:lstStyle/>
          <a:p>
            <a:r>
              <a:rPr lang="en-US" dirty="0" smtClean="0">
                <a:solidFill>
                  <a:schemeClr val="accent6">
                    <a:lumMod val="75000"/>
                  </a:schemeClr>
                </a:solidFill>
              </a:rPr>
              <a:t>Vertebrate </a:t>
            </a:r>
            <a:r>
              <a:rPr lang="en-US" dirty="0" err="1" smtClean="0">
                <a:solidFill>
                  <a:schemeClr val="accent6">
                    <a:lumMod val="75000"/>
                  </a:schemeClr>
                </a:solidFill>
              </a:rPr>
              <a:t>Zoolology</a:t>
            </a:r>
            <a:r>
              <a:rPr lang="en-US" dirty="0" smtClean="0"/>
              <a:t>: is a branch of Zoology that study about animals that have back bone in general.</a:t>
            </a:r>
          </a:p>
          <a:p>
            <a:r>
              <a:rPr lang="en-US" dirty="0" smtClean="0"/>
              <a:t>The word </a:t>
            </a:r>
            <a:r>
              <a:rPr lang="en-US" dirty="0" smtClean="0">
                <a:solidFill>
                  <a:schemeClr val="accent6">
                    <a:lumMod val="75000"/>
                  </a:schemeClr>
                </a:solidFill>
              </a:rPr>
              <a:t>Chordate</a:t>
            </a:r>
            <a:r>
              <a:rPr lang="en-US" dirty="0" smtClean="0"/>
              <a:t> derived from two Greek words:</a:t>
            </a:r>
          </a:p>
          <a:p>
            <a:pPr lvl="1"/>
            <a:r>
              <a:rPr lang="en-US" b="1" i="1" dirty="0" err="1" smtClean="0"/>
              <a:t>chorde</a:t>
            </a:r>
            <a:r>
              <a:rPr lang="en-US" i="1" dirty="0" smtClean="0"/>
              <a:t> </a:t>
            </a:r>
            <a:r>
              <a:rPr lang="en-US" dirty="0" smtClean="0"/>
              <a:t>= </a:t>
            </a:r>
            <a:r>
              <a:rPr lang="en-US" b="1" dirty="0" smtClean="0"/>
              <a:t>string or cord</a:t>
            </a:r>
            <a:r>
              <a:rPr lang="en-US" dirty="0" smtClean="0"/>
              <a:t>    </a:t>
            </a:r>
          </a:p>
          <a:p>
            <a:pPr lvl="1"/>
            <a:r>
              <a:rPr lang="en-US" dirty="0" smtClean="0"/>
              <a:t> </a:t>
            </a:r>
            <a:r>
              <a:rPr lang="en-US" b="1" i="1" dirty="0" err="1" smtClean="0"/>
              <a:t>ata</a:t>
            </a:r>
            <a:r>
              <a:rPr lang="en-US" i="1" dirty="0" smtClean="0"/>
              <a:t> </a:t>
            </a:r>
            <a:r>
              <a:rPr lang="en-US" dirty="0" smtClean="0"/>
              <a:t>= </a:t>
            </a:r>
            <a:r>
              <a:rPr lang="en-US" b="1" dirty="0" smtClean="0"/>
              <a:t>bearing</a:t>
            </a:r>
            <a:r>
              <a:rPr lang="en-US" dirty="0" smtClean="0"/>
              <a:t>                      Refers Notochord </a:t>
            </a:r>
          </a:p>
          <a:p>
            <a:r>
              <a:rPr lang="en-US" dirty="0" smtClean="0"/>
              <a:t>The phylum chordate is the largest groups in </a:t>
            </a:r>
            <a:r>
              <a:rPr lang="en-US" b="1" dirty="0" err="1" smtClean="0"/>
              <a:t>duetrostome</a:t>
            </a:r>
            <a:r>
              <a:rPr lang="en-US" dirty="0" smtClean="0"/>
              <a:t> phyla  </a:t>
            </a:r>
          </a:p>
          <a:p>
            <a:pPr lvl="1"/>
            <a:endParaRPr lang="en-US" dirty="0" smtClean="0"/>
          </a:p>
          <a:p>
            <a:pPr lvl="1"/>
            <a:endParaRPr lang="en-US" dirty="0" smtClean="0"/>
          </a:p>
          <a:p>
            <a:endParaRPr lang="en-US" dirty="0"/>
          </a:p>
        </p:txBody>
      </p:sp>
      <p:sp>
        <p:nvSpPr>
          <p:cNvPr id="5" name="Right Brace 4"/>
          <p:cNvSpPr/>
          <p:nvPr/>
        </p:nvSpPr>
        <p:spPr>
          <a:xfrm>
            <a:off x="4648200" y="4114800"/>
            <a:ext cx="304800"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
            <a:ext cx="8229600" cy="1143000"/>
          </a:xfrm>
        </p:spPr>
        <p:txBody>
          <a:bodyPr>
            <a:normAutofit fontScale="90000"/>
          </a:bodyPr>
          <a:lstStyle/>
          <a:p>
            <a:r>
              <a:rPr lang="en-US" dirty="0"/>
              <a:t>The Evolution of Jaws in Fish (</a:t>
            </a:r>
            <a:r>
              <a:rPr lang="en-US" dirty="0" err="1"/>
              <a:t>Agnathan</a:t>
            </a:r>
            <a:r>
              <a:rPr lang="en-US" dirty="0"/>
              <a:t> </a:t>
            </a:r>
            <a:r>
              <a:rPr lang="en-US" dirty="0" err="1" smtClean="0"/>
              <a:t>vs</a:t>
            </a:r>
            <a:r>
              <a:rPr lang="en-US" dirty="0" smtClean="0"/>
              <a:t> </a:t>
            </a:r>
            <a:r>
              <a:rPr lang="en-US" dirty="0" err="1"/>
              <a:t>Gnathostome</a:t>
            </a:r>
            <a:r>
              <a:rPr lang="en-US" u="sng" dirty="0"/>
              <a:t>)</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3999"/>
            <a:ext cx="511492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114800"/>
            <a:ext cx="5191125"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655538">
            <a:off x="4655625" y="2476331"/>
            <a:ext cx="5114925"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75301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Jaw suspension</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smtClean="0"/>
              <a:t>Jaw suspension means the attachment of the lower jaw with the upper jaw or skull for efficient biting and chewing.</a:t>
            </a:r>
          </a:p>
          <a:p>
            <a:pPr algn="just"/>
            <a:r>
              <a:rPr lang="en-US" dirty="0" smtClean="0"/>
              <a:t>There are 4 types of jaw suspension:</a:t>
            </a:r>
          </a:p>
          <a:p>
            <a:pPr lvl="1"/>
            <a:r>
              <a:rPr lang="en-US" dirty="0" smtClean="0"/>
              <a:t> </a:t>
            </a:r>
            <a:r>
              <a:rPr lang="en-US" b="1" dirty="0" err="1"/>
              <a:t>Autodistylic</a:t>
            </a:r>
            <a:r>
              <a:rPr lang="en-US" dirty="0"/>
              <a:t>: The upper jaw connected to the skull by a ligament, hyoid arches remain free. It is the characteristics of acanthodians and other extinct fish.</a:t>
            </a:r>
          </a:p>
          <a:p>
            <a:pPr lvl="1"/>
            <a:r>
              <a:rPr lang="en-US" b="1" dirty="0" err="1" smtClean="0"/>
              <a:t>Amphistylic</a:t>
            </a:r>
            <a:r>
              <a:rPr lang="en-US" dirty="0"/>
              <a:t>: the upper jaw and the </a:t>
            </a:r>
            <a:r>
              <a:rPr lang="en-US" dirty="0" err="1" smtClean="0"/>
              <a:t>hyomandibula</a:t>
            </a:r>
            <a:r>
              <a:rPr lang="en-US" dirty="0" smtClean="0"/>
              <a:t> </a:t>
            </a:r>
            <a:r>
              <a:rPr lang="en-US" dirty="0"/>
              <a:t>attached to the cranium. The jaw articulate to the skull both directly and by way of the </a:t>
            </a:r>
            <a:r>
              <a:rPr lang="en-US" dirty="0" err="1" smtClean="0"/>
              <a:t>hyomadibula</a:t>
            </a:r>
            <a:r>
              <a:rPr lang="en-US" dirty="0"/>
              <a:t>. It occurs in earliest fish</a:t>
            </a:r>
            <a:r>
              <a:rPr lang="en-US" dirty="0" smtClean="0"/>
              <a:t>.</a:t>
            </a:r>
            <a:endParaRPr lang="en-US" dirty="0"/>
          </a:p>
        </p:txBody>
      </p:sp>
    </p:spTree>
    <p:extLst>
      <p:ext uri="{BB962C8B-B14F-4D97-AF65-F5344CB8AC3E}">
        <p14:creationId xmlns:p14="http://schemas.microsoft.com/office/powerpoint/2010/main" val="17064029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a:t>
            </a:r>
            <a:endParaRPr lang="en-US" dirty="0"/>
          </a:p>
        </p:txBody>
      </p:sp>
      <p:sp>
        <p:nvSpPr>
          <p:cNvPr id="3" name="Content Placeholder 2"/>
          <p:cNvSpPr>
            <a:spLocks noGrp="1"/>
          </p:cNvSpPr>
          <p:nvPr>
            <p:ph idx="1"/>
          </p:nvPr>
        </p:nvSpPr>
        <p:spPr/>
        <p:txBody>
          <a:bodyPr/>
          <a:lstStyle/>
          <a:p>
            <a:pPr lvl="1"/>
            <a:r>
              <a:rPr lang="en-US" b="1" dirty="0" err="1"/>
              <a:t>Hyostylic</a:t>
            </a:r>
            <a:r>
              <a:rPr lang="en-US" b="1" dirty="0"/>
              <a:t> (</a:t>
            </a:r>
            <a:r>
              <a:rPr lang="en-US" b="1" dirty="0" err="1"/>
              <a:t>Holostylic</a:t>
            </a:r>
            <a:r>
              <a:rPr lang="en-US" b="1" dirty="0"/>
              <a:t>)</a:t>
            </a:r>
            <a:r>
              <a:rPr lang="en-US" dirty="0"/>
              <a:t>: </a:t>
            </a:r>
            <a:r>
              <a:rPr lang="en-US" dirty="0" err="1"/>
              <a:t>hyomandibula</a:t>
            </a:r>
            <a:r>
              <a:rPr lang="en-US" dirty="0"/>
              <a:t> connects upper jaw with skull. It is common in living species (</a:t>
            </a:r>
            <a:r>
              <a:rPr lang="en-US" dirty="0" err="1"/>
              <a:t>elasmobranchea</a:t>
            </a:r>
            <a:r>
              <a:rPr lang="en-US" dirty="0"/>
              <a:t> and some bony fish).</a:t>
            </a:r>
          </a:p>
          <a:p>
            <a:pPr lvl="1"/>
            <a:r>
              <a:rPr lang="en-US" b="1" dirty="0" err="1"/>
              <a:t>Autostylic</a:t>
            </a:r>
            <a:r>
              <a:rPr lang="en-US" dirty="0"/>
              <a:t>: The upper jaw directly connected to the skull without any connecting device, thus the lower part of the cranium is the jaw. It is more flexible to open and close and it occurs in </a:t>
            </a:r>
            <a:r>
              <a:rPr lang="en-US" dirty="0" err="1"/>
              <a:t>teleosts</a:t>
            </a:r>
            <a:r>
              <a:rPr lang="en-US" dirty="0"/>
              <a:t>, Dipnoan.</a:t>
            </a:r>
          </a:p>
          <a:p>
            <a:endParaRPr lang="en-US" dirty="0"/>
          </a:p>
          <a:p>
            <a:endParaRPr lang="en-US" dirty="0"/>
          </a:p>
        </p:txBody>
      </p:sp>
    </p:spTree>
    <p:extLst>
      <p:ext uri="{BB962C8B-B14F-4D97-AF65-F5344CB8AC3E}">
        <p14:creationId xmlns:p14="http://schemas.microsoft.com/office/powerpoint/2010/main" val="12152735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76362"/>
            <a:ext cx="7467600" cy="317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72841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dirty="0" smtClean="0"/>
              <a:t>Fish Fins: Types and function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a:t>The fins are the most distinctive features of  fish </a:t>
            </a:r>
          </a:p>
          <a:p>
            <a:pPr lvl="0"/>
            <a:r>
              <a:rPr lang="en-US" dirty="0"/>
              <a:t>Fins are membranous or webbed processes internally strengthened by radiating and the dermal fin rays.</a:t>
            </a:r>
          </a:p>
          <a:p>
            <a:pPr lvl="0"/>
            <a:r>
              <a:rPr lang="en-US" dirty="0" smtClean="0"/>
              <a:t>A </a:t>
            </a:r>
            <a:r>
              <a:rPr lang="en-US" dirty="0"/>
              <a:t>fin can </a:t>
            </a:r>
            <a:r>
              <a:rPr lang="en-US" dirty="0" smtClean="0"/>
              <a:t>contain: </a:t>
            </a:r>
          </a:p>
          <a:p>
            <a:pPr lvl="1"/>
            <a:r>
              <a:rPr lang="en-US" dirty="0" smtClean="0"/>
              <a:t>only </a:t>
            </a:r>
            <a:r>
              <a:rPr lang="en-US" dirty="0"/>
              <a:t>spiny </a:t>
            </a:r>
            <a:r>
              <a:rPr lang="en-US" dirty="0" smtClean="0"/>
              <a:t>rays</a:t>
            </a:r>
          </a:p>
          <a:p>
            <a:pPr lvl="1"/>
            <a:r>
              <a:rPr lang="en-US" dirty="0" smtClean="0"/>
              <a:t> </a:t>
            </a:r>
            <a:r>
              <a:rPr lang="en-US" dirty="0"/>
              <a:t>only soft </a:t>
            </a:r>
            <a:r>
              <a:rPr lang="en-US" dirty="0" smtClean="0"/>
              <a:t>rays </a:t>
            </a:r>
            <a:r>
              <a:rPr lang="en-US" dirty="0"/>
              <a:t>or </a:t>
            </a:r>
            <a:endParaRPr lang="en-US" dirty="0" smtClean="0"/>
          </a:p>
          <a:p>
            <a:pPr lvl="1"/>
            <a:r>
              <a:rPr lang="en-US" dirty="0" smtClean="0"/>
              <a:t>a </a:t>
            </a:r>
            <a:r>
              <a:rPr lang="en-US" dirty="0"/>
              <a:t>combination of both.</a:t>
            </a:r>
          </a:p>
          <a:p>
            <a:pPr lvl="0"/>
            <a:r>
              <a:rPr lang="en-US" dirty="0"/>
              <a:t>If both are present, the spiny rays are always anterior</a:t>
            </a:r>
          </a:p>
          <a:p>
            <a:pPr lvl="0"/>
            <a:r>
              <a:rPr lang="en-US" dirty="0"/>
              <a:t>Spines are generally stiff and sharp.</a:t>
            </a:r>
          </a:p>
          <a:p>
            <a:pPr lvl="0"/>
            <a:r>
              <a:rPr lang="en-US" dirty="0"/>
              <a:t>Rays are generally soft, flexible, segmented, and may be branched</a:t>
            </a:r>
            <a:r>
              <a:rPr lang="en-US" dirty="0" smtClean="0"/>
              <a:t>.</a:t>
            </a:r>
            <a:endParaRPr lang="en-US" dirty="0"/>
          </a:p>
        </p:txBody>
      </p:sp>
    </p:spTree>
    <p:extLst>
      <p:ext uri="{BB962C8B-B14F-4D97-AF65-F5344CB8AC3E}">
        <p14:creationId xmlns:p14="http://schemas.microsoft.com/office/powerpoint/2010/main" val="19446160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a:t>
            </a:r>
            <a:endParaRPr lang="en-US" dirty="0"/>
          </a:p>
        </p:txBody>
      </p:sp>
      <p:sp>
        <p:nvSpPr>
          <p:cNvPr id="3" name="Content Placeholder 2"/>
          <p:cNvSpPr>
            <a:spLocks noGrp="1"/>
          </p:cNvSpPr>
          <p:nvPr>
            <p:ph idx="1"/>
          </p:nvPr>
        </p:nvSpPr>
        <p:spPr>
          <a:xfrm>
            <a:off x="152400" y="1600200"/>
            <a:ext cx="8991600" cy="4525963"/>
          </a:xfrm>
        </p:spPr>
        <p:txBody>
          <a:bodyPr>
            <a:normAutofit fontScale="92500" lnSpcReduction="10000"/>
          </a:bodyPr>
          <a:lstStyle/>
          <a:p>
            <a:r>
              <a:rPr lang="en-US" dirty="0" smtClean="0"/>
              <a:t>Types of fins :</a:t>
            </a:r>
          </a:p>
          <a:p>
            <a:pPr lvl="1"/>
            <a:r>
              <a:rPr lang="en-US" dirty="0" smtClean="0"/>
              <a:t>Single type fins</a:t>
            </a:r>
          </a:p>
          <a:p>
            <a:pPr lvl="2"/>
            <a:r>
              <a:rPr lang="en-US" dirty="0" smtClean="0">
                <a:solidFill>
                  <a:srgbClr val="FF0000"/>
                </a:solidFill>
              </a:rPr>
              <a:t>Dorsal fin</a:t>
            </a:r>
            <a:r>
              <a:rPr lang="en-US" dirty="0" smtClean="0"/>
              <a:t>: are </a:t>
            </a:r>
            <a:r>
              <a:rPr lang="en-US" dirty="0"/>
              <a:t>located on the </a:t>
            </a:r>
            <a:r>
              <a:rPr lang="en-US" dirty="0" smtClean="0"/>
              <a:t>and serves </a:t>
            </a:r>
            <a:r>
              <a:rPr lang="en-US" dirty="0"/>
              <a:t>to protect the fish against rolling and assist in sudden turns and stops.</a:t>
            </a:r>
            <a:r>
              <a:rPr lang="en-US" sz="3200" dirty="0"/>
              <a:t> </a:t>
            </a:r>
            <a:r>
              <a:rPr lang="en-US" dirty="0"/>
              <a:t>A fish can have up to 3 dorsal fins</a:t>
            </a:r>
            <a:r>
              <a:rPr lang="en-US" dirty="0" smtClean="0"/>
              <a:t>.</a:t>
            </a:r>
          </a:p>
          <a:p>
            <a:pPr lvl="2"/>
            <a:r>
              <a:rPr lang="en-US" b="1" dirty="0" smtClean="0">
                <a:solidFill>
                  <a:srgbClr val="FF0000"/>
                </a:solidFill>
              </a:rPr>
              <a:t>Caudal fin</a:t>
            </a:r>
            <a:r>
              <a:rPr lang="en-US" dirty="0" smtClean="0"/>
              <a:t>: is </a:t>
            </a:r>
            <a:r>
              <a:rPr lang="en-US" dirty="0"/>
              <a:t>the tail fin, located at the end of the caudal peduncle</a:t>
            </a:r>
            <a:endParaRPr lang="en-US" dirty="0" smtClean="0"/>
          </a:p>
          <a:p>
            <a:pPr lvl="2"/>
            <a:r>
              <a:rPr lang="en-US" b="1" dirty="0" smtClean="0">
                <a:solidFill>
                  <a:srgbClr val="FF0000"/>
                </a:solidFill>
              </a:rPr>
              <a:t>Anal fin</a:t>
            </a:r>
            <a:r>
              <a:rPr lang="en-US" dirty="0" smtClean="0"/>
              <a:t>: </a:t>
            </a:r>
            <a:r>
              <a:rPr lang="en-US" dirty="0"/>
              <a:t>located on the ventral surface behind the anus</a:t>
            </a:r>
            <a:endParaRPr lang="en-US" dirty="0" smtClean="0"/>
          </a:p>
          <a:p>
            <a:pPr lvl="2"/>
            <a:r>
              <a:rPr lang="en-US" b="1" dirty="0" smtClean="0">
                <a:solidFill>
                  <a:srgbClr val="FF0000"/>
                </a:solidFill>
              </a:rPr>
              <a:t>Adipose fin </a:t>
            </a:r>
            <a:r>
              <a:rPr lang="en-US" dirty="0" smtClean="0"/>
              <a:t>: found </a:t>
            </a:r>
            <a:r>
              <a:rPr lang="en-US" dirty="0"/>
              <a:t>on the back behind the dorsal fin and just forward of the caudal fin</a:t>
            </a:r>
            <a:endParaRPr lang="en-US" dirty="0" smtClean="0"/>
          </a:p>
          <a:p>
            <a:pPr lvl="2"/>
            <a:r>
              <a:rPr lang="en-US" b="1" dirty="0" smtClean="0">
                <a:solidFill>
                  <a:srgbClr val="FF0000"/>
                </a:solidFill>
              </a:rPr>
              <a:t>Fin lets</a:t>
            </a:r>
            <a:r>
              <a:rPr lang="en-US" dirty="0" smtClean="0"/>
              <a:t>: are </a:t>
            </a:r>
            <a:r>
              <a:rPr lang="en-US" dirty="0"/>
              <a:t>small fins, generally behind the dorsal and anal fins</a:t>
            </a:r>
            <a:endParaRPr lang="en-US" dirty="0" smtClean="0"/>
          </a:p>
          <a:p>
            <a:pPr marL="0" indent="0">
              <a:buNone/>
            </a:pPr>
            <a:r>
              <a:rPr lang="en-US" dirty="0"/>
              <a:t>	</a:t>
            </a:r>
            <a:endParaRPr lang="en-US" dirty="0" smtClean="0"/>
          </a:p>
          <a:p>
            <a:endParaRPr lang="en-US" dirty="0"/>
          </a:p>
        </p:txBody>
      </p:sp>
    </p:spTree>
    <p:extLst>
      <p:ext uri="{BB962C8B-B14F-4D97-AF65-F5344CB8AC3E}">
        <p14:creationId xmlns:p14="http://schemas.microsoft.com/office/powerpoint/2010/main" val="23806115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a:t>
            </a:r>
            <a:endParaRPr lang="en-US" dirty="0"/>
          </a:p>
        </p:txBody>
      </p:sp>
      <p:sp>
        <p:nvSpPr>
          <p:cNvPr id="3" name="Content Placeholder 2"/>
          <p:cNvSpPr>
            <a:spLocks noGrp="1"/>
          </p:cNvSpPr>
          <p:nvPr>
            <p:ph idx="1"/>
          </p:nvPr>
        </p:nvSpPr>
        <p:spPr/>
        <p:txBody>
          <a:bodyPr>
            <a:normAutofit/>
          </a:bodyPr>
          <a:lstStyle/>
          <a:p>
            <a:pPr lvl="1"/>
            <a:r>
              <a:rPr lang="en-US" dirty="0"/>
              <a:t>Paired fins</a:t>
            </a:r>
          </a:p>
          <a:p>
            <a:pPr lvl="2"/>
            <a:r>
              <a:rPr lang="en-US" b="1" dirty="0" err="1" smtClean="0">
                <a:solidFill>
                  <a:srgbClr val="FF0000"/>
                </a:solidFill>
              </a:rPr>
              <a:t>Pectorial</a:t>
            </a:r>
            <a:r>
              <a:rPr lang="en-US" b="1" dirty="0" smtClean="0">
                <a:solidFill>
                  <a:srgbClr val="FF0000"/>
                </a:solidFill>
              </a:rPr>
              <a:t> fins</a:t>
            </a:r>
            <a:r>
              <a:rPr lang="en-US" dirty="0" smtClean="0"/>
              <a:t>: are </a:t>
            </a:r>
            <a:r>
              <a:rPr lang="en-US" dirty="0"/>
              <a:t>located on each side usually just behind the operculum, and homologous to the forelimbs of </a:t>
            </a:r>
            <a:r>
              <a:rPr lang="en-US" dirty="0" err="1"/>
              <a:t>tetrapods</a:t>
            </a:r>
            <a:r>
              <a:rPr lang="en-US" dirty="0"/>
              <a:t>.</a:t>
            </a:r>
            <a:endParaRPr lang="en-US" sz="2800" dirty="0"/>
          </a:p>
          <a:p>
            <a:pPr lvl="3"/>
            <a:r>
              <a:rPr lang="en-US" dirty="0"/>
              <a:t>Used for the creation of the dynamic lifting force that assists. Example: shark in maintaining depths and enables the flight for flying fish.  </a:t>
            </a:r>
            <a:endParaRPr lang="en-US" dirty="0" smtClean="0"/>
          </a:p>
          <a:p>
            <a:pPr lvl="2"/>
            <a:r>
              <a:rPr lang="en-US" b="1" dirty="0" smtClean="0">
                <a:solidFill>
                  <a:srgbClr val="FF0000"/>
                </a:solidFill>
              </a:rPr>
              <a:t>Pelvic fins: </a:t>
            </a:r>
            <a:r>
              <a:rPr lang="en-US" dirty="0"/>
              <a:t>located ventrally posterior to the pectoral </a:t>
            </a:r>
            <a:r>
              <a:rPr lang="en-US" dirty="0" smtClean="0"/>
              <a:t>fins. </a:t>
            </a:r>
            <a:r>
              <a:rPr lang="en-US" dirty="0"/>
              <a:t>located ventrally posterior to the pectoral </a:t>
            </a:r>
            <a:r>
              <a:rPr lang="en-US" dirty="0" smtClean="0"/>
              <a:t>fins</a:t>
            </a:r>
          </a:p>
          <a:p>
            <a:pPr lvl="3"/>
            <a:r>
              <a:rPr lang="en-US" dirty="0"/>
              <a:t>help balance the fish, keep it level, and prevent it from rolling from side to side.</a:t>
            </a:r>
            <a:endParaRPr lang="en-US" b="1" dirty="0">
              <a:solidFill>
                <a:srgbClr val="FF0000"/>
              </a:solidFill>
            </a:endParaRPr>
          </a:p>
          <a:p>
            <a:pPr lvl="1"/>
            <a:endParaRPr lang="en-US" dirty="0"/>
          </a:p>
        </p:txBody>
      </p:sp>
    </p:spTree>
    <p:extLst>
      <p:ext uri="{BB962C8B-B14F-4D97-AF65-F5344CB8AC3E}">
        <p14:creationId xmlns:p14="http://schemas.microsoft.com/office/powerpoint/2010/main" val="41092316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a:t>
            </a:r>
            <a:endParaRPr lang="en-US" dirty="0"/>
          </a:p>
        </p:txBody>
      </p:sp>
      <p:pic>
        <p:nvPicPr>
          <p:cNvPr id="6" name="Picture 5" descr="Basics of Bony Fishes (Most Fishes) - Illustration by Koaw"/>
          <p:cNvPicPr/>
          <p:nvPr/>
        </p:nvPicPr>
        <p:blipFill>
          <a:blip r:embed="rId2" cstate="print"/>
          <a:srcRect/>
          <a:stretch>
            <a:fillRect/>
          </a:stretch>
        </p:blipFill>
        <p:spPr bwMode="auto">
          <a:xfrm>
            <a:off x="66675" y="1447800"/>
            <a:ext cx="5105400" cy="3495675"/>
          </a:xfrm>
          <a:prstGeom prst="rect">
            <a:avLst/>
          </a:prstGeom>
          <a:noFill/>
          <a:ln w="9525">
            <a:noFill/>
            <a:miter lim="800000"/>
            <a:headEnd/>
            <a:tailEnd/>
          </a:ln>
        </p:spPr>
      </p:pic>
      <p:grpSp>
        <p:nvGrpSpPr>
          <p:cNvPr id="8" name="Group 7"/>
          <p:cNvGrpSpPr/>
          <p:nvPr/>
        </p:nvGrpSpPr>
        <p:grpSpPr bwMode="auto">
          <a:xfrm>
            <a:off x="5188794" y="1943100"/>
            <a:ext cx="3814445" cy="2914650"/>
            <a:chOff x="2819400" y="3200400"/>
            <a:chExt cx="2403" cy="1836"/>
          </a:xfrm>
        </p:grpSpPr>
        <p:pic>
          <p:nvPicPr>
            <p:cNvPr id="9" name="Picture 8"/>
            <p:cNvPicPr>
              <a:picLocks noChangeAspect="1" noChangeArrowheads="1"/>
            </p:cNvPicPr>
            <p:nvPr/>
          </p:nvPicPr>
          <p:blipFill>
            <a:blip r:embed="rId3"/>
            <a:srcRect/>
            <a:stretch>
              <a:fillRect/>
            </a:stretch>
          </p:blipFill>
          <p:spPr bwMode="auto">
            <a:xfrm>
              <a:off x="2819400" y="3200400"/>
              <a:ext cx="2403" cy="1836"/>
            </a:xfrm>
            <a:prstGeom prst="rect">
              <a:avLst/>
            </a:prstGeom>
            <a:noFill/>
            <a:ln w="9525">
              <a:noFill/>
              <a:miter lim="800000"/>
              <a:headEnd/>
              <a:tailEnd/>
            </a:ln>
            <a:effectLst/>
          </p:spPr>
        </p:pic>
        <p:cxnSp>
          <p:nvCxnSpPr>
            <p:cNvPr id="10" name="Line 8"/>
            <p:cNvCxnSpPr/>
            <p:nvPr/>
          </p:nvCxnSpPr>
          <p:spPr bwMode="auto">
            <a:xfrm>
              <a:off x="2820216" y="3200640"/>
              <a:ext cx="0" cy="288"/>
            </a:xfrm>
            <a:prstGeom prst="line">
              <a:avLst/>
            </a:prstGeom>
            <a:noFill/>
            <a:ln w="38100">
              <a:solidFill>
                <a:schemeClr val="bg1"/>
              </a:solidFill>
              <a:round/>
              <a:headEnd/>
              <a:tailEnd type="triangle" w="med" len="med"/>
            </a:ln>
            <a:effectLst/>
          </p:spPr>
        </p:cxnSp>
        <p:cxnSp>
          <p:nvCxnSpPr>
            <p:cNvPr id="11" name="Line 9"/>
            <p:cNvCxnSpPr/>
            <p:nvPr/>
          </p:nvCxnSpPr>
          <p:spPr bwMode="auto">
            <a:xfrm>
              <a:off x="2820408" y="3200736"/>
              <a:ext cx="0" cy="288"/>
            </a:xfrm>
            <a:prstGeom prst="line">
              <a:avLst/>
            </a:prstGeom>
            <a:noFill/>
            <a:ln w="38100">
              <a:solidFill>
                <a:schemeClr val="bg1"/>
              </a:solidFill>
              <a:round/>
              <a:headEnd/>
              <a:tailEnd type="triangle" w="med" len="med"/>
            </a:ln>
            <a:effectLst/>
          </p:spPr>
        </p:cxnSp>
        <p:cxnSp>
          <p:nvCxnSpPr>
            <p:cNvPr id="12" name="Line 10"/>
            <p:cNvCxnSpPr/>
            <p:nvPr/>
          </p:nvCxnSpPr>
          <p:spPr bwMode="auto">
            <a:xfrm>
              <a:off x="2820552" y="3200736"/>
              <a:ext cx="0" cy="288"/>
            </a:xfrm>
            <a:prstGeom prst="line">
              <a:avLst/>
            </a:prstGeom>
            <a:noFill/>
            <a:ln w="38100">
              <a:solidFill>
                <a:schemeClr val="bg1"/>
              </a:solidFill>
              <a:round/>
              <a:headEnd/>
              <a:tailEnd type="triangle" w="med" len="med"/>
            </a:ln>
            <a:effectLst/>
          </p:spPr>
        </p:cxnSp>
        <p:cxnSp>
          <p:nvCxnSpPr>
            <p:cNvPr id="13" name="Line 11"/>
            <p:cNvCxnSpPr/>
            <p:nvPr/>
          </p:nvCxnSpPr>
          <p:spPr bwMode="auto">
            <a:xfrm flipV="1">
              <a:off x="2820264" y="3201696"/>
              <a:ext cx="0" cy="288"/>
            </a:xfrm>
            <a:prstGeom prst="line">
              <a:avLst/>
            </a:prstGeom>
            <a:noFill/>
            <a:ln w="38100">
              <a:solidFill>
                <a:schemeClr val="bg1"/>
              </a:solidFill>
              <a:round/>
              <a:headEnd/>
              <a:tailEnd type="triangle" w="med" len="med"/>
            </a:ln>
            <a:effectLst/>
          </p:spPr>
        </p:cxnSp>
        <p:cxnSp>
          <p:nvCxnSpPr>
            <p:cNvPr id="14" name="Line 12"/>
            <p:cNvCxnSpPr/>
            <p:nvPr/>
          </p:nvCxnSpPr>
          <p:spPr bwMode="auto">
            <a:xfrm flipV="1">
              <a:off x="2820456" y="3201600"/>
              <a:ext cx="0" cy="288"/>
            </a:xfrm>
            <a:prstGeom prst="line">
              <a:avLst/>
            </a:prstGeom>
            <a:noFill/>
            <a:ln w="38100">
              <a:solidFill>
                <a:schemeClr val="bg1"/>
              </a:solidFill>
              <a:round/>
              <a:headEnd/>
              <a:tailEnd type="triangle" w="med" len="med"/>
            </a:ln>
            <a:effectLst/>
          </p:spPr>
        </p:cxnSp>
        <p:cxnSp>
          <p:nvCxnSpPr>
            <p:cNvPr id="15" name="Line 13"/>
            <p:cNvCxnSpPr/>
            <p:nvPr/>
          </p:nvCxnSpPr>
          <p:spPr bwMode="auto">
            <a:xfrm flipV="1">
              <a:off x="2820696" y="3201552"/>
              <a:ext cx="0" cy="288"/>
            </a:xfrm>
            <a:prstGeom prst="line">
              <a:avLst/>
            </a:prstGeom>
            <a:noFill/>
            <a:ln w="38100">
              <a:solidFill>
                <a:schemeClr val="bg1"/>
              </a:solidFill>
              <a:round/>
              <a:headEnd/>
              <a:tailEnd type="triangle" w="med" len="med"/>
            </a:ln>
            <a:effectLst/>
          </p:spPr>
        </p:cxnSp>
      </p:grpSp>
      <p:sp>
        <p:nvSpPr>
          <p:cNvPr id="4" name="Rectangle 3"/>
          <p:cNvSpPr/>
          <p:nvPr/>
        </p:nvSpPr>
        <p:spPr>
          <a:xfrm>
            <a:off x="5493454" y="1866900"/>
            <a:ext cx="2743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Fin lets</a:t>
            </a:r>
            <a:endParaRPr lang="en-US" dirty="0"/>
          </a:p>
        </p:txBody>
      </p:sp>
    </p:spTree>
    <p:extLst>
      <p:ext uri="{BB962C8B-B14F-4D97-AF65-F5344CB8AC3E}">
        <p14:creationId xmlns:p14="http://schemas.microsoft.com/office/powerpoint/2010/main" val="17768076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a:t>
            </a:r>
            <a:endParaRPr lang="en-US" dirty="0"/>
          </a:p>
        </p:txBody>
      </p:sp>
      <p:sp>
        <p:nvSpPr>
          <p:cNvPr id="3" name="Content Placeholder 2"/>
          <p:cNvSpPr>
            <a:spLocks noGrp="1"/>
          </p:cNvSpPr>
          <p:nvPr>
            <p:ph idx="1"/>
          </p:nvPr>
        </p:nvSpPr>
        <p:spPr>
          <a:xfrm>
            <a:off x="228600" y="1600200"/>
            <a:ext cx="8839200" cy="5105400"/>
          </a:xfrm>
        </p:spPr>
        <p:txBody>
          <a:bodyPr>
            <a:normAutofit/>
          </a:bodyPr>
          <a:lstStyle/>
          <a:p>
            <a:r>
              <a:rPr lang="en-US" dirty="0" smtClean="0"/>
              <a:t>Types caudal fins based on the status of vertebral column at the tail:</a:t>
            </a:r>
          </a:p>
          <a:p>
            <a:pPr lvl="1" algn="just"/>
            <a:r>
              <a:rPr lang="en-US" dirty="0" err="1" smtClean="0">
                <a:solidFill>
                  <a:srgbClr val="FFC000"/>
                </a:solidFill>
              </a:rPr>
              <a:t>Protocercal</a:t>
            </a:r>
            <a:r>
              <a:rPr lang="en-US" dirty="0">
                <a:solidFill>
                  <a:srgbClr val="FFC000"/>
                </a:solidFill>
              </a:rPr>
              <a:t> </a:t>
            </a:r>
            <a:r>
              <a:rPr lang="en-US" dirty="0" smtClean="0">
                <a:solidFill>
                  <a:srgbClr val="FFC000"/>
                </a:solidFill>
              </a:rPr>
              <a:t>Type</a:t>
            </a:r>
            <a:r>
              <a:rPr lang="en-US" dirty="0" smtClean="0"/>
              <a:t>: </a:t>
            </a:r>
            <a:r>
              <a:rPr lang="en-US" dirty="0"/>
              <a:t>When the </a:t>
            </a:r>
            <a:r>
              <a:rPr lang="en-US" dirty="0" smtClean="0"/>
              <a:t>vertebral column extend </a:t>
            </a:r>
            <a:r>
              <a:rPr lang="en-US" dirty="0"/>
              <a:t>straight to </a:t>
            </a:r>
            <a:r>
              <a:rPr lang="en-US" dirty="0">
                <a:solidFill>
                  <a:srgbClr val="FF0000"/>
                </a:solidFill>
              </a:rPr>
              <a:t>the tip of the tail</a:t>
            </a:r>
            <a:r>
              <a:rPr lang="en-US" dirty="0"/>
              <a:t> and the caudal fin is divided </a:t>
            </a:r>
            <a:r>
              <a:rPr lang="en-US" dirty="0" smtClean="0"/>
              <a:t>equally. </a:t>
            </a:r>
          </a:p>
          <a:p>
            <a:pPr lvl="2" algn="just"/>
            <a:r>
              <a:rPr lang="en-US" dirty="0" smtClean="0"/>
              <a:t>It is the most primitive type</a:t>
            </a:r>
          </a:p>
          <a:p>
            <a:pPr lvl="2" algn="just"/>
            <a:r>
              <a:rPr lang="en-US" dirty="0"/>
              <a:t>T</a:t>
            </a:r>
            <a:r>
              <a:rPr lang="en-US" dirty="0" smtClean="0"/>
              <a:t>his type occurs </a:t>
            </a:r>
            <a:r>
              <a:rPr lang="en-US" dirty="0"/>
              <a:t>in modem </a:t>
            </a:r>
            <a:r>
              <a:rPr lang="en-US" dirty="0" smtClean="0"/>
              <a:t>cyclostomes</a:t>
            </a:r>
          </a:p>
          <a:p>
            <a:pPr lvl="2" algn="just"/>
            <a:r>
              <a:rPr lang="en-US" dirty="0" err="1" smtClean="0">
                <a:solidFill>
                  <a:srgbClr val="FF0000"/>
                </a:solidFill>
              </a:rPr>
              <a:t>Isocercal</a:t>
            </a:r>
            <a:r>
              <a:rPr lang="en-US" dirty="0" smtClean="0"/>
              <a:t>: is </a:t>
            </a:r>
            <a:r>
              <a:rPr lang="en-US" dirty="0"/>
              <a:t>very much elongated and </a:t>
            </a:r>
            <a:r>
              <a:rPr lang="en-US" dirty="0" smtClean="0"/>
              <a:t>symmetrical (</a:t>
            </a:r>
            <a:r>
              <a:rPr lang="en-US" dirty="0" err="1" smtClean="0"/>
              <a:t>E.g</a:t>
            </a:r>
            <a:r>
              <a:rPr lang="en-US" dirty="0" smtClean="0"/>
              <a:t> in Chimaera)</a:t>
            </a:r>
          </a:p>
          <a:p>
            <a:pPr lvl="1"/>
            <a:endParaRPr lang="en-US" dirty="0"/>
          </a:p>
        </p:txBody>
      </p:sp>
    </p:spTree>
    <p:extLst>
      <p:ext uri="{BB962C8B-B14F-4D97-AF65-F5344CB8AC3E}">
        <p14:creationId xmlns:p14="http://schemas.microsoft.com/office/powerpoint/2010/main" val="8663382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a:t>
            </a:r>
            <a:endParaRPr lang="en-US" dirty="0"/>
          </a:p>
        </p:txBody>
      </p:sp>
      <p:sp>
        <p:nvSpPr>
          <p:cNvPr id="3" name="Content Placeholder 2"/>
          <p:cNvSpPr>
            <a:spLocks noGrp="1"/>
          </p:cNvSpPr>
          <p:nvPr>
            <p:ph idx="1"/>
          </p:nvPr>
        </p:nvSpPr>
        <p:spPr/>
        <p:txBody>
          <a:bodyPr/>
          <a:lstStyle/>
          <a:p>
            <a:pPr lvl="1"/>
            <a:r>
              <a:rPr lang="en-US" dirty="0" err="1" smtClean="0">
                <a:solidFill>
                  <a:srgbClr val="FFC000"/>
                </a:solidFill>
              </a:rPr>
              <a:t>Diphycercal</a:t>
            </a:r>
            <a:r>
              <a:rPr lang="en-US" dirty="0">
                <a:solidFill>
                  <a:srgbClr val="FFC000"/>
                </a:solidFill>
              </a:rPr>
              <a:t> </a:t>
            </a:r>
            <a:r>
              <a:rPr lang="en-US" dirty="0" smtClean="0">
                <a:solidFill>
                  <a:srgbClr val="FFC000"/>
                </a:solidFill>
              </a:rPr>
              <a:t>type</a:t>
            </a:r>
          </a:p>
          <a:p>
            <a:pPr lvl="2"/>
            <a:r>
              <a:rPr lang="en-US" dirty="0" smtClean="0"/>
              <a:t>It has </a:t>
            </a:r>
            <a:r>
              <a:rPr lang="en-US" dirty="0"/>
              <a:t>lost the terminal upturned part of the vertebral column, and the vertebral column does not reach the end</a:t>
            </a:r>
            <a:r>
              <a:rPr lang="en-US" dirty="0" smtClean="0"/>
              <a:t>.</a:t>
            </a:r>
          </a:p>
          <a:p>
            <a:pPr lvl="2"/>
            <a:r>
              <a:rPr lang="en-US" dirty="0" smtClean="0"/>
              <a:t>It is similar to </a:t>
            </a:r>
            <a:r>
              <a:rPr lang="en-US" dirty="0" err="1" smtClean="0"/>
              <a:t>protocercal</a:t>
            </a:r>
            <a:r>
              <a:rPr lang="en-US" dirty="0" smtClean="0"/>
              <a:t> type but</a:t>
            </a:r>
            <a:r>
              <a:rPr lang="en-US" dirty="0"/>
              <a:t> the vertebral column does not reach the end.</a:t>
            </a:r>
          </a:p>
        </p:txBody>
      </p:sp>
    </p:spTree>
    <p:extLst>
      <p:ext uri="{BB962C8B-B14F-4D97-AF65-F5344CB8AC3E}">
        <p14:creationId xmlns:p14="http://schemas.microsoft.com/office/powerpoint/2010/main" val="2400803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a:t>
            </a:r>
            <a:endParaRPr lang="en-US" dirty="0"/>
          </a:p>
        </p:txBody>
      </p:sp>
      <p:sp>
        <p:nvSpPr>
          <p:cNvPr id="3" name="Content Placeholder 2"/>
          <p:cNvSpPr>
            <a:spLocks noGrp="1"/>
          </p:cNvSpPr>
          <p:nvPr>
            <p:ph idx="1"/>
          </p:nvPr>
        </p:nvSpPr>
        <p:spPr/>
        <p:txBody>
          <a:bodyPr/>
          <a:lstStyle/>
          <a:p>
            <a:r>
              <a:rPr lang="en-US" dirty="0" smtClean="0"/>
              <a:t>Chordates occupy a greater variety of habitats and have more complicated mechanisms of self maintenance than other group in the animal kingdom</a:t>
            </a:r>
          </a:p>
          <a:p>
            <a:pPr lvl="1"/>
            <a:r>
              <a:rPr lang="en-US" dirty="0" smtClean="0"/>
              <a:t>They occupied the marine habitat at first time (especially the primitive chordates) then followed by freshwater, land and air.</a:t>
            </a:r>
          </a:p>
          <a:p>
            <a:pPr lvl="1"/>
            <a:r>
              <a:rPr lang="en-US" dirty="0" smtClean="0"/>
              <a:t>Compared to invertebrate, the total numbers of chordate species are insignificant (3%)</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a:t>
            </a:r>
            <a:endParaRPr lang="en-US" dirty="0"/>
          </a:p>
        </p:txBody>
      </p:sp>
      <p:sp>
        <p:nvSpPr>
          <p:cNvPr id="3" name="Content Placeholder 2"/>
          <p:cNvSpPr>
            <a:spLocks noGrp="1"/>
          </p:cNvSpPr>
          <p:nvPr>
            <p:ph idx="1"/>
          </p:nvPr>
        </p:nvSpPr>
        <p:spPr/>
        <p:txBody>
          <a:bodyPr/>
          <a:lstStyle/>
          <a:p>
            <a:pPr lvl="1"/>
            <a:r>
              <a:rPr lang="en-US" dirty="0" err="1">
                <a:solidFill>
                  <a:srgbClr val="FFC000"/>
                </a:solidFill>
              </a:rPr>
              <a:t>Heterocercal</a:t>
            </a:r>
            <a:r>
              <a:rPr lang="en-US" dirty="0">
                <a:solidFill>
                  <a:srgbClr val="FFC000"/>
                </a:solidFill>
              </a:rPr>
              <a:t> type</a:t>
            </a:r>
            <a:r>
              <a:rPr lang="en-US" b="1" dirty="0"/>
              <a:t>:</a:t>
            </a:r>
            <a:r>
              <a:rPr lang="en-US" dirty="0"/>
              <a:t>  The vertebrate column bends upward and making the fin more asymmetrical.  That is</a:t>
            </a:r>
          </a:p>
          <a:p>
            <a:pPr lvl="2"/>
            <a:r>
              <a:rPr lang="en-US" dirty="0"/>
              <a:t>the caudal fin is divided into a narrow long dorsal lobe and a broader short ventral lobe. </a:t>
            </a:r>
          </a:p>
          <a:p>
            <a:pPr lvl="2"/>
            <a:r>
              <a:rPr lang="en-US" dirty="0"/>
              <a:t>It is the characteristics of bottom feeders with ventral mouth and without swim bladder </a:t>
            </a:r>
            <a:r>
              <a:rPr lang="en-US" dirty="0" err="1"/>
              <a:t>e.g</a:t>
            </a:r>
            <a:r>
              <a:rPr lang="en-US" dirty="0"/>
              <a:t> elasmobranches (sharks, Skates and Rays).</a:t>
            </a:r>
          </a:p>
          <a:p>
            <a:pPr lvl="1"/>
            <a:endParaRPr lang="en-US" dirty="0"/>
          </a:p>
          <a:p>
            <a:endParaRPr lang="en-US" dirty="0"/>
          </a:p>
        </p:txBody>
      </p:sp>
    </p:spTree>
    <p:extLst>
      <p:ext uri="{BB962C8B-B14F-4D97-AF65-F5344CB8AC3E}">
        <p14:creationId xmlns:p14="http://schemas.microsoft.com/office/powerpoint/2010/main" val="28390876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a:t>
            </a:r>
            <a:endParaRPr lang="en-US" dirty="0"/>
          </a:p>
        </p:txBody>
      </p:sp>
      <p:sp>
        <p:nvSpPr>
          <p:cNvPr id="3" name="Content Placeholder 2"/>
          <p:cNvSpPr>
            <a:spLocks noGrp="1"/>
          </p:cNvSpPr>
          <p:nvPr>
            <p:ph idx="1"/>
          </p:nvPr>
        </p:nvSpPr>
        <p:spPr/>
        <p:txBody>
          <a:bodyPr>
            <a:normAutofit fontScale="92500"/>
          </a:bodyPr>
          <a:lstStyle/>
          <a:p>
            <a:pPr lvl="1" algn="just"/>
            <a:endParaRPr lang="en-US" dirty="0" smtClean="0">
              <a:solidFill>
                <a:srgbClr val="FFC000"/>
              </a:solidFill>
            </a:endParaRPr>
          </a:p>
          <a:p>
            <a:pPr lvl="2" algn="just"/>
            <a:r>
              <a:rPr lang="en-US" dirty="0"/>
              <a:t>The strokes of larger dorsal lobe in swimming serve to direct fish towards </a:t>
            </a:r>
            <a:r>
              <a:rPr lang="en-US" dirty="0" smtClean="0"/>
              <a:t>bottom</a:t>
            </a:r>
          </a:p>
          <a:p>
            <a:pPr lvl="1" algn="just"/>
            <a:r>
              <a:rPr lang="en-US" dirty="0" err="1" smtClean="0">
                <a:solidFill>
                  <a:srgbClr val="FFC000"/>
                </a:solidFill>
              </a:rPr>
              <a:t>Hypocercal</a:t>
            </a:r>
            <a:r>
              <a:rPr lang="en-US" dirty="0" smtClean="0">
                <a:solidFill>
                  <a:srgbClr val="FFC000"/>
                </a:solidFill>
              </a:rPr>
              <a:t> type:</a:t>
            </a:r>
          </a:p>
          <a:p>
            <a:pPr lvl="2" algn="just"/>
            <a:r>
              <a:rPr lang="en-US" dirty="0"/>
              <a:t>The opposite of </a:t>
            </a:r>
            <a:r>
              <a:rPr lang="en-US" dirty="0" err="1"/>
              <a:t>heterocercal</a:t>
            </a:r>
            <a:r>
              <a:rPr lang="en-US" dirty="0"/>
              <a:t> </a:t>
            </a:r>
            <a:r>
              <a:rPr lang="en-US" dirty="0" smtClean="0"/>
              <a:t>condition</a:t>
            </a:r>
          </a:p>
          <a:p>
            <a:pPr lvl="2" algn="just"/>
            <a:r>
              <a:rPr lang="en-US" dirty="0"/>
              <a:t>T</a:t>
            </a:r>
            <a:r>
              <a:rPr lang="en-US" dirty="0" smtClean="0"/>
              <a:t>he </a:t>
            </a:r>
            <a:r>
              <a:rPr lang="en-US" dirty="0"/>
              <a:t>vertebral column terminates into a larger ventral </a:t>
            </a:r>
            <a:r>
              <a:rPr lang="en-US" dirty="0" smtClean="0"/>
              <a:t>lobe </a:t>
            </a:r>
          </a:p>
          <a:p>
            <a:pPr lvl="2" algn="just"/>
            <a:r>
              <a:rPr lang="en-US" dirty="0" err="1" smtClean="0"/>
              <a:t>Hypocercal</a:t>
            </a:r>
            <a:r>
              <a:rPr lang="en-US" dirty="0" smtClean="0"/>
              <a:t> </a:t>
            </a:r>
            <a:r>
              <a:rPr lang="en-US" dirty="0"/>
              <a:t>caudal fin is peculiar to flying fish, some primitive fishes and (fossil </a:t>
            </a:r>
            <a:r>
              <a:rPr lang="en-US" dirty="0" err="1"/>
              <a:t>agnatha</a:t>
            </a:r>
            <a:r>
              <a:rPr lang="en-US" dirty="0"/>
              <a:t>) </a:t>
            </a:r>
            <a:r>
              <a:rPr lang="en-US" dirty="0" err="1"/>
              <a:t>ostracoderms</a:t>
            </a:r>
            <a:r>
              <a:rPr lang="en-US" dirty="0"/>
              <a:t>. </a:t>
            </a:r>
            <a:endParaRPr lang="en-US" dirty="0" smtClean="0"/>
          </a:p>
          <a:p>
            <a:pPr lvl="2" algn="just"/>
            <a:r>
              <a:rPr lang="en-US" dirty="0" smtClean="0"/>
              <a:t>In </a:t>
            </a:r>
            <a:r>
              <a:rPr lang="en-US" dirty="0"/>
              <a:t>flying fish (</a:t>
            </a:r>
            <a:r>
              <a:rPr lang="en-US" dirty="0" err="1"/>
              <a:t>Cypselurus</a:t>
            </a:r>
            <a:r>
              <a:rPr lang="en-US" dirty="0"/>
              <a:t>), the larger ventral lobe enables the fish to attain maximum speed for gliding as it leaves the water.</a:t>
            </a:r>
            <a:endParaRPr lang="en-US" dirty="0">
              <a:solidFill>
                <a:srgbClr val="FFC000"/>
              </a:solidFill>
            </a:endParaRPr>
          </a:p>
          <a:p>
            <a:pPr lvl="2" algn="just"/>
            <a:endParaRPr lang="en-US" dirty="0"/>
          </a:p>
        </p:txBody>
      </p:sp>
    </p:spTree>
    <p:extLst>
      <p:ext uri="{BB962C8B-B14F-4D97-AF65-F5344CB8AC3E}">
        <p14:creationId xmlns:p14="http://schemas.microsoft.com/office/powerpoint/2010/main" val="868108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a:t>
            </a:r>
            <a:endParaRPr lang="en-US" dirty="0"/>
          </a:p>
        </p:txBody>
      </p:sp>
      <p:sp>
        <p:nvSpPr>
          <p:cNvPr id="3" name="Content Placeholder 2"/>
          <p:cNvSpPr>
            <a:spLocks noGrp="1"/>
          </p:cNvSpPr>
          <p:nvPr>
            <p:ph idx="1"/>
          </p:nvPr>
        </p:nvSpPr>
        <p:spPr/>
        <p:txBody>
          <a:bodyPr>
            <a:normAutofit lnSpcReduction="10000"/>
          </a:bodyPr>
          <a:lstStyle/>
          <a:p>
            <a:pPr lvl="1" algn="just"/>
            <a:r>
              <a:rPr lang="en-US" dirty="0" err="1">
                <a:solidFill>
                  <a:srgbClr val="FFC000"/>
                </a:solidFill>
              </a:rPr>
              <a:t>Homocercal</a:t>
            </a:r>
            <a:r>
              <a:rPr lang="en-US" dirty="0"/>
              <a:t>: </a:t>
            </a:r>
            <a:endParaRPr lang="en-US" dirty="0" smtClean="0"/>
          </a:p>
          <a:p>
            <a:pPr lvl="2" algn="just"/>
            <a:r>
              <a:rPr lang="en-US" dirty="0"/>
              <a:t>T</a:t>
            </a:r>
            <a:r>
              <a:rPr lang="en-US" dirty="0" smtClean="0"/>
              <a:t>he </a:t>
            </a:r>
            <a:r>
              <a:rPr lang="en-US" dirty="0"/>
              <a:t>advanced and most common type of caudal fin</a:t>
            </a:r>
            <a:endParaRPr lang="en-US" dirty="0" smtClean="0"/>
          </a:p>
          <a:p>
            <a:pPr lvl="2" algn="just"/>
            <a:r>
              <a:rPr lang="en-US" dirty="0"/>
              <a:t>T</a:t>
            </a:r>
            <a:r>
              <a:rPr lang="en-US" dirty="0" smtClean="0"/>
              <a:t>he </a:t>
            </a:r>
            <a:r>
              <a:rPr lang="en-US" dirty="0"/>
              <a:t>terminal part of the vertebral column is bent upwards</a:t>
            </a:r>
          </a:p>
          <a:p>
            <a:pPr lvl="2" algn="just"/>
            <a:r>
              <a:rPr lang="en-US" dirty="0"/>
              <a:t>but the dorsal lobe of the caudal fin is lost during development and the ventral lobe divides into two equal parts</a:t>
            </a:r>
          </a:p>
          <a:p>
            <a:pPr lvl="2" algn="just"/>
            <a:r>
              <a:rPr lang="en-US" dirty="0"/>
              <a:t>so that the caudal fin appears symmetrical externally rather than internally</a:t>
            </a:r>
          </a:p>
          <a:p>
            <a:pPr lvl="2" algn="just"/>
            <a:r>
              <a:rPr lang="en-US" dirty="0"/>
              <a:t>It is the characteristics of fish with terminal mouth and with swim bladder. E. g </a:t>
            </a:r>
            <a:r>
              <a:rPr lang="en-US" dirty="0" err="1"/>
              <a:t>Teleosts</a:t>
            </a:r>
            <a:r>
              <a:rPr lang="en-US" dirty="0"/>
              <a:t>.</a:t>
            </a:r>
          </a:p>
        </p:txBody>
      </p:sp>
    </p:spTree>
    <p:extLst>
      <p:ext uri="{BB962C8B-B14F-4D97-AF65-F5344CB8AC3E}">
        <p14:creationId xmlns:p14="http://schemas.microsoft.com/office/powerpoint/2010/main" val="19981627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0"/>
            <a:ext cx="62484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15116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of </a:t>
            </a:r>
            <a:r>
              <a:rPr lang="en-US" dirty="0" err="1" smtClean="0"/>
              <a:t>homocercal</a:t>
            </a:r>
            <a:r>
              <a:rPr lang="en-US" dirty="0" smtClean="0"/>
              <a:t> fin</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581025"/>
            <a:ext cx="7572375" cy="569595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89301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smtClean="0"/>
              <a:t>Types of fish scales</a:t>
            </a:r>
            <a:endParaRPr lang="en-US" dirty="0"/>
          </a:p>
        </p:txBody>
      </p:sp>
      <p:sp>
        <p:nvSpPr>
          <p:cNvPr id="3" name="Content Placeholder 2"/>
          <p:cNvSpPr>
            <a:spLocks noGrp="1"/>
          </p:cNvSpPr>
          <p:nvPr>
            <p:ph idx="1"/>
          </p:nvPr>
        </p:nvSpPr>
        <p:spPr/>
        <p:txBody>
          <a:bodyPr>
            <a:normAutofit lnSpcReduction="10000"/>
          </a:bodyPr>
          <a:lstStyle/>
          <a:p>
            <a:r>
              <a:rPr lang="en-US" dirty="0"/>
              <a:t>In many vertebrates, exoskeleton covering of the body is made of two types of </a:t>
            </a:r>
            <a:r>
              <a:rPr lang="en-US" dirty="0" smtClean="0"/>
              <a:t>scales</a:t>
            </a:r>
          </a:p>
          <a:p>
            <a:pPr lvl="1"/>
            <a:r>
              <a:rPr lang="en-US" b="1" dirty="0">
                <a:solidFill>
                  <a:schemeClr val="accent6">
                    <a:lumMod val="75000"/>
                  </a:schemeClr>
                </a:solidFill>
              </a:rPr>
              <a:t>Epidermal </a:t>
            </a:r>
            <a:r>
              <a:rPr lang="en-US" b="1" dirty="0" smtClean="0">
                <a:solidFill>
                  <a:schemeClr val="accent6">
                    <a:lumMod val="75000"/>
                  </a:schemeClr>
                </a:solidFill>
              </a:rPr>
              <a:t>scale</a:t>
            </a:r>
            <a:r>
              <a:rPr lang="en-US" dirty="0" smtClean="0"/>
              <a:t>: derived from  </a:t>
            </a:r>
            <a:r>
              <a:rPr lang="en-US" dirty="0"/>
              <a:t>the </a:t>
            </a:r>
            <a:r>
              <a:rPr lang="en-US" dirty="0" err="1"/>
              <a:t>malpighian</a:t>
            </a:r>
            <a:r>
              <a:rPr lang="en-US" dirty="0"/>
              <a:t> layer of epidermis. </a:t>
            </a:r>
            <a:endParaRPr lang="en-US" dirty="0" smtClean="0"/>
          </a:p>
          <a:p>
            <a:pPr lvl="2"/>
            <a:r>
              <a:rPr lang="en-US" dirty="0" smtClean="0"/>
              <a:t>They </a:t>
            </a:r>
            <a:r>
              <a:rPr lang="en-US" dirty="0"/>
              <a:t>are well developed in terrestrial vertebrates such as reptiles, birds and mammals.</a:t>
            </a:r>
          </a:p>
          <a:p>
            <a:pPr lvl="1"/>
            <a:r>
              <a:rPr lang="en-US" b="1" dirty="0">
                <a:solidFill>
                  <a:schemeClr val="accent6">
                    <a:lumMod val="75000"/>
                  </a:schemeClr>
                </a:solidFill>
              </a:rPr>
              <a:t>Dermal scales</a:t>
            </a:r>
            <a:r>
              <a:rPr lang="en-US" dirty="0"/>
              <a:t>: Are </a:t>
            </a:r>
            <a:r>
              <a:rPr lang="en-US" dirty="0" err="1"/>
              <a:t>mesenchymal</a:t>
            </a:r>
            <a:r>
              <a:rPr lang="en-US" dirty="0"/>
              <a:t> in origin and </a:t>
            </a:r>
            <a:r>
              <a:rPr lang="en-US" dirty="0" smtClean="0"/>
              <a:t>developed </a:t>
            </a:r>
            <a:r>
              <a:rPr lang="en-US" dirty="0"/>
              <a:t>in </a:t>
            </a:r>
            <a:r>
              <a:rPr lang="en-US" dirty="0" smtClean="0"/>
              <a:t>fish</a:t>
            </a:r>
          </a:p>
          <a:p>
            <a:pPr lvl="2"/>
            <a:r>
              <a:rPr lang="en-US" dirty="0"/>
              <a:t>Are small, thin, confide, calcareous or bony plates, which fit closely together or overlap. </a:t>
            </a:r>
          </a:p>
        </p:txBody>
      </p:sp>
    </p:spTree>
    <p:extLst>
      <p:ext uri="{BB962C8B-B14F-4D97-AF65-F5344CB8AC3E}">
        <p14:creationId xmlns:p14="http://schemas.microsoft.com/office/powerpoint/2010/main" val="18887262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a:t>
            </a:r>
            <a:endParaRPr lang="en-US" dirty="0"/>
          </a:p>
        </p:txBody>
      </p:sp>
      <p:sp>
        <p:nvSpPr>
          <p:cNvPr id="3" name="Content Placeholder 2"/>
          <p:cNvSpPr>
            <a:spLocks noGrp="1"/>
          </p:cNvSpPr>
          <p:nvPr>
            <p:ph idx="1"/>
          </p:nvPr>
        </p:nvSpPr>
        <p:spPr/>
        <p:txBody>
          <a:bodyPr>
            <a:normAutofit fontScale="85000" lnSpcReduction="10000"/>
          </a:bodyPr>
          <a:lstStyle/>
          <a:p>
            <a:r>
              <a:rPr lang="en-US" dirty="0"/>
              <a:t>There are five types of dermal </a:t>
            </a:r>
            <a:r>
              <a:rPr lang="en-US" dirty="0" smtClean="0"/>
              <a:t>scales:</a:t>
            </a:r>
          </a:p>
          <a:p>
            <a:pPr lvl="1"/>
            <a:r>
              <a:rPr lang="en-US" dirty="0" err="1" smtClean="0"/>
              <a:t>Cosmoid</a:t>
            </a:r>
            <a:r>
              <a:rPr lang="en-US" dirty="0" smtClean="0"/>
              <a:t> scale</a:t>
            </a:r>
          </a:p>
          <a:p>
            <a:pPr lvl="2"/>
            <a:r>
              <a:rPr lang="en-US" dirty="0"/>
              <a:t>Do not occurred in living </a:t>
            </a:r>
            <a:r>
              <a:rPr lang="en-US" dirty="0" smtClean="0"/>
              <a:t>fish,</a:t>
            </a:r>
          </a:p>
          <a:p>
            <a:pPr lvl="2"/>
            <a:r>
              <a:rPr lang="en-US" dirty="0"/>
              <a:t>A</a:t>
            </a:r>
            <a:r>
              <a:rPr lang="en-US" dirty="0" smtClean="0"/>
              <a:t>re </a:t>
            </a:r>
            <a:r>
              <a:rPr lang="en-US" dirty="0"/>
              <a:t>the characteristics of certain </a:t>
            </a:r>
            <a:r>
              <a:rPr lang="en-US" dirty="0" err="1"/>
              <a:t>osracoderms</a:t>
            </a:r>
            <a:r>
              <a:rPr lang="en-US" dirty="0"/>
              <a:t> and </a:t>
            </a:r>
            <a:r>
              <a:rPr lang="en-US" dirty="0" err="1"/>
              <a:t>placoderms</a:t>
            </a:r>
            <a:r>
              <a:rPr lang="en-US" dirty="0"/>
              <a:t> and extinct </a:t>
            </a:r>
            <a:r>
              <a:rPr lang="en-US" dirty="0" err="1" smtClean="0"/>
              <a:t>sarcoptergians</a:t>
            </a:r>
            <a:endParaRPr lang="en-US" dirty="0" smtClean="0"/>
          </a:p>
          <a:p>
            <a:pPr lvl="1"/>
            <a:r>
              <a:rPr lang="en-US" dirty="0" err="1"/>
              <a:t>Placoid</a:t>
            </a:r>
            <a:r>
              <a:rPr lang="en-US" dirty="0"/>
              <a:t> </a:t>
            </a:r>
            <a:r>
              <a:rPr lang="en-US" dirty="0" smtClean="0"/>
              <a:t>scales</a:t>
            </a:r>
          </a:p>
          <a:p>
            <a:pPr lvl="2"/>
            <a:r>
              <a:rPr lang="en-US" dirty="0"/>
              <a:t>A</a:t>
            </a:r>
            <a:r>
              <a:rPr lang="en-US" dirty="0" smtClean="0"/>
              <a:t>re </a:t>
            </a:r>
            <a:r>
              <a:rPr lang="en-US" dirty="0"/>
              <a:t>the characteristics of </a:t>
            </a:r>
            <a:r>
              <a:rPr lang="en-US" dirty="0" err="1"/>
              <a:t>elasmobranchians</a:t>
            </a:r>
            <a:r>
              <a:rPr lang="en-US" dirty="0"/>
              <a:t> only. </a:t>
            </a:r>
            <a:r>
              <a:rPr lang="en-US" dirty="0" err="1"/>
              <a:t>Placoid</a:t>
            </a:r>
            <a:r>
              <a:rPr lang="en-US" dirty="0"/>
              <a:t> scales are closely set together in skin giving sandpaper like quality.</a:t>
            </a:r>
            <a:endParaRPr lang="en-US" dirty="0" smtClean="0"/>
          </a:p>
          <a:p>
            <a:pPr lvl="1"/>
            <a:r>
              <a:rPr lang="en-US" dirty="0"/>
              <a:t>Ganoid scales </a:t>
            </a:r>
            <a:r>
              <a:rPr lang="en-US" dirty="0" smtClean="0"/>
              <a:t>(Rhomboid)</a:t>
            </a:r>
          </a:p>
          <a:p>
            <a:pPr lvl="2"/>
            <a:r>
              <a:rPr lang="en-US" dirty="0"/>
              <a:t>Are thick usually </a:t>
            </a:r>
            <a:r>
              <a:rPr lang="en-US" dirty="0" err="1"/>
              <a:t>rhboid</a:t>
            </a:r>
            <a:r>
              <a:rPr lang="en-US" dirty="0"/>
              <a:t> or </a:t>
            </a:r>
            <a:r>
              <a:rPr lang="en-US" dirty="0" err="1"/>
              <a:t>dimond</a:t>
            </a:r>
            <a:r>
              <a:rPr lang="en-US" dirty="0"/>
              <a:t> </a:t>
            </a:r>
            <a:r>
              <a:rPr lang="en-US" dirty="0" smtClean="0"/>
              <a:t>shaped</a:t>
            </a:r>
          </a:p>
          <a:p>
            <a:pPr lvl="2"/>
            <a:r>
              <a:rPr lang="en-US" dirty="0" smtClean="0"/>
              <a:t>They </a:t>
            </a:r>
            <a:r>
              <a:rPr lang="en-US" dirty="0"/>
              <a:t>are the characteristics of </a:t>
            </a:r>
            <a:r>
              <a:rPr lang="en-US" dirty="0" err="1" smtClean="0"/>
              <a:t>chondrichians</a:t>
            </a:r>
            <a:r>
              <a:rPr lang="en-US" dirty="0" smtClean="0"/>
              <a:t> </a:t>
            </a:r>
            <a:r>
              <a:rPr lang="en-US" dirty="0"/>
              <a:t>(</a:t>
            </a:r>
            <a:r>
              <a:rPr lang="en-US" dirty="0" err="1"/>
              <a:t>polypteres</a:t>
            </a:r>
            <a:r>
              <a:rPr lang="en-US" dirty="0"/>
              <a:t>, </a:t>
            </a:r>
            <a:r>
              <a:rPr lang="en-US" dirty="0" err="1"/>
              <a:t>asipens</a:t>
            </a:r>
            <a:r>
              <a:rPr lang="en-US" dirty="0"/>
              <a:t> and </a:t>
            </a:r>
            <a:r>
              <a:rPr lang="en-US" dirty="0" err="1"/>
              <a:t>holostians</a:t>
            </a:r>
            <a:r>
              <a:rPr lang="en-US" dirty="0"/>
              <a:t>. So that these fish are called </a:t>
            </a:r>
            <a:r>
              <a:rPr lang="en-US" dirty="0" err="1"/>
              <a:t>gamoid</a:t>
            </a:r>
            <a:r>
              <a:rPr lang="en-US" dirty="0"/>
              <a:t> fish.</a:t>
            </a:r>
          </a:p>
          <a:p>
            <a:pPr lvl="2"/>
            <a:endParaRPr lang="en-US" dirty="0" smtClean="0"/>
          </a:p>
        </p:txBody>
      </p:sp>
    </p:spTree>
    <p:extLst>
      <p:ext uri="{BB962C8B-B14F-4D97-AF65-F5344CB8AC3E}">
        <p14:creationId xmlns:p14="http://schemas.microsoft.com/office/powerpoint/2010/main" val="18264706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a:t>
            </a:r>
            <a:endParaRPr lang="en-US" dirty="0"/>
          </a:p>
        </p:txBody>
      </p:sp>
      <p:sp>
        <p:nvSpPr>
          <p:cNvPr id="3" name="Content Placeholder 2"/>
          <p:cNvSpPr>
            <a:spLocks noGrp="1"/>
          </p:cNvSpPr>
          <p:nvPr>
            <p:ph idx="1"/>
          </p:nvPr>
        </p:nvSpPr>
        <p:spPr/>
        <p:txBody>
          <a:bodyPr>
            <a:normAutofit fontScale="92500" lnSpcReduction="10000"/>
          </a:bodyPr>
          <a:lstStyle/>
          <a:p>
            <a:pPr lvl="1"/>
            <a:r>
              <a:rPr lang="en-US" dirty="0"/>
              <a:t>Cycloid </a:t>
            </a:r>
            <a:r>
              <a:rPr lang="en-US" dirty="0" smtClean="0"/>
              <a:t>scale</a:t>
            </a:r>
          </a:p>
          <a:p>
            <a:pPr lvl="2"/>
            <a:r>
              <a:rPr lang="en-US" dirty="0"/>
              <a:t>Are thin flexible transparent </a:t>
            </a:r>
            <a:r>
              <a:rPr lang="en-US" dirty="0" smtClean="0"/>
              <a:t>plates </a:t>
            </a:r>
          </a:p>
          <a:p>
            <a:pPr lvl="2"/>
            <a:r>
              <a:rPr lang="en-US" dirty="0"/>
              <a:t>C</a:t>
            </a:r>
            <a:r>
              <a:rPr lang="en-US" dirty="0" smtClean="0"/>
              <a:t>ircular </a:t>
            </a:r>
            <a:r>
              <a:rPr lang="en-US" dirty="0"/>
              <a:t>in outline, </a:t>
            </a:r>
            <a:r>
              <a:rPr lang="en-US" dirty="0" smtClean="0"/>
              <a:t>thicker </a:t>
            </a:r>
            <a:r>
              <a:rPr lang="en-US" dirty="0"/>
              <a:t>in the center. </a:t>
            </a:r>
            <a:endParaRPr lang="en-US" dirty="0" smtClean="0"/>
          </a:p>
          <a:p>
            <a:pPr lvl="2"/>
            <a:r>
              <a:rPr lang="en-US" dirty="0" smtClean="0"/>
              <a:t>These </a:t>
            </a:r>
            <a:r>
              <a:rPr lang="en-US" dirty="0"/>
              <a:t>scale used to determine the age of the </a:t>
            </a:r>
            <a:r>
              <a:rPr lang="en-US" dirty="0" smtClean="0"/>
              <a:t>fish.</a:t>
            </a:r>
          </a:p>
          <a:p>
            <a:pPr lvl="2"/>
            <a:r>
              <a:rPr lang="en-US" dirty="0" smtClean="0"/>
              <a:t>Found </a:t>
            </a:r>
            <a:r>
              <a:rPr lang="en-US" dirty="0"/>
              <a:t>in lung fish, some </a:t>
            </a:r>
            <a:r>
              <a:rPr lang="en-US" dirty="0" err="1"/>
              <a:t>holosteans</a:t>
            </a:r>
            <a:r>
              <a:rPr lang="en-US" dirty="0"/>
              <a:t> (</a:t>
            </a:r>
            <a:r>
              <a:rPr lang="en-US" dirty="0" err="1"/>
              <a:t>Amia</a:t>
            </a:r>
            <a:r>
              <a:rPr lang="en-US" dirty="0"/>
              <a:t>) and the lower </a:t>
            </a:r>
            <a:r>
              <a:rPr lang="en-US" dirty="0" err="1"/>
              <a:t>teleosteans</a:t>
            </a:r>
            <a:r>
              <a:rPr lang="en-US" dirty="0"/>
              <a:t> such as carp and cod.</a:t>
            </a:r>
          </a:p>
          <a:p>
            <a:pPr lvl="1"/>
            <a:r>
              <a:rPr lang="en-US" dirty="0" err="1"/>
              <a:t>Ctenoid</a:t>
            </a:r>
            <a:r>
              <a:rPr lang="en-US" dirty="0"/>
              <a:t> </a:t>
            </a:r>
            <a:r>
              <a:rPr lang="en-US" dirty="0" smtClean="0"/>
              <a:t>scales:</a:t>
            </a:r>
          </a:p>
          <a:p>
            <a:pPr lvl="2"/>
            <a:r>
              <a:rPr lang="en-US" dirty="0"/>
              <a:t>A</a:t>
            </a:r>
            <a:r>
              <a:rPr lang="en-US" dirty="0" smtClean="0"/>
              <a:t>re </a:t>
            </a:r>
            <a:r>
              <a:rPr lang="en-US" dirty="0"/>
              <a:t>the characteristics of modern higher </a:t>
            </a:r>
            <a:r>
              <a:rPr lang="en-US" dirty="0" err="1"/>
              <a:t>teleosts</a:t>
            </a:r>
            <a:r>
              <a:rPr lang="en-US" dirty="0"/>
              <a:t> such as perch, sunfish and flounders. </a:t>
            </a:r>
            <a:endParaRPr lang="en-US" dirty="0" smtClean="0"/>
          </a:p>
          <a:p>
            <a:pPr lvl="2"/>
            <a:r>
              <a:rPr lang="en-US" dirty="0" smtClean="0"/>
              <a:t>It </a:t>
            </a:r>
            <a:r>
              <a:rPr lang="en-US" dirty="0"/>
              <a:t>is a small and comb like.</a:t>
            </a:r>
            <a:endParaRPr lang="en-US" sz="2400" dirty="0"/>
          </a:p>
          <a:p>
            <a:r>
              <a:rPr lang="en-US" dirty="0"/>
              <a:t> </a:t>
            </a:r>
            <a:endParaRPr lang="en-US" sz="2800" dirty="0"/>
          </a:p>
          <a:p>
            <a:pPr lvl="2"/>
            <a:endParaRPr lang="en-US" dirty="0"/>
          </a:p>
          <a:p>
            <a:endParaRPr lang="en-US" dirty="0"/>
          </a:p>
        </p:txBody>
      </p:sp>
    </p:spTree>
    <p:extLst>
      <p:ext uri="{BB962C8B-B14F-4D97-AF65-F5344CB8AC3E}">
        <p14:creationId xmlns:p14="http://schemas.microsoft.com/office/powerpoint/2010/main" val="21944180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smtClean="0"/>
              <a:t>Conti---</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9" y="2009774"/>
            <a:ext cx="8077201" cy="385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85782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smtClean="0"/>
              <a:t>Class </a:t>
            </a:r>
            <a:r>
              <a:rPr lang="en-US" dirty="0" err="1" smtClean="0"/>
              <a:t>Placoderm</a:t>
            </a:r>
            <a:endParaRPr lang="en-US" dirty="0"/>
          </a:p>
        </p:txBody>
      </p:sp>
      <p:sp>
        <p:nvSpPr>
          <p:cNvPr id="3" name="Content Placeholder 2"/>
          <p:cNvSpPr>
            <a:spLocks noGrp="1"/>
          </p:cNvSpPr>
          <p:nvPr>
            <p:ph idx="1"/>
          </p:nvPr>
        </p:nvSpPr>
        <p:spPr>
          <a:xfrm>
            <a:off x="457200" y="1600200"/>
            <a:ext cx="8229600" cy="5181600"/>
          </a:xfrm>
        </p:spPr>
        <p:txBody>
          <a:bodyPr>
            <a:normAutofit fontScale="92500" lnSpcReduction="10000"/>
          </a:bodyPr>
          <a:lstStyle/>
          <a:p>
            <a:r>
              <a:rPr lang="en-US" dirty="0" err="1"/>
              <a:t>Placoderms</a:t>
            </a:r>
            <a:r>
              <a:rPr lang="en-US" dirty="0"/>
              <a:t> were known as armored fish or pale skinned </a:t>
            </a:r>
            <a:r>
              <a:rPr lang="en-US" dirty="0" smtClean="0"/>
              <a:t>fish</a:t>
            </a:r>
          </a:p>
          <a:p>
            <a:r>
              <a:rPr lang="en-US" dirty="0"/>
              <a:t>They combined the heavy boney armor of the </a:t>
            </a:r>
            <a:r>
              <a:rPr lang="en-US" dirty="0" err="1"/>
              <a:t>osracoderm</a:t>
            </a:r>
            <a:r>
              <a:rPr lang="en-US" dirty="0"/>
              <a:t> with powerful jaw and efficient </a:t>
            </a:r>
            <a:r>
              <a:rPr lang="en-US" dirty="0" smtClean="0"/>
              <a:t>fins</a:t>
            </a:r>
          </a:p>
          <a:p>
            <a:r>
              <a:rPr lang="en-US" dirty="0"/>
              <a:t>Jaws were found in all which originate from the first pair of gill bares (mandibular arch) in front of the first gill </a:t>
            </a:r>
            <a:r>
              <a:rPr lang="en-US" dirty="0" smtClean="0"/>
              <a:t>slits</a:t>
            </a:r>
          </a:p>
          <a:p>
            <a:r>
              <a:rPr lang="en-US" dirty="0"/>
              <a:t>Their jaws were immovable, bound to cranium or the rest of the head. </a:t>
            </a:r>
            <a:endParaRPr lang="en-US" dirty="0" smtClean="0"/>
          </a:p>
          <a:p>
            <a:r>
              <a:rPr lang="en-US" dirty="0" smtClean="0"/>
              <a:t>They </a:t>
            </a:r>
            <a:r>
              <a:rPr lang="en-US" dirty="0"/>
              <a:t>had no teeth of modern type. Paired fins in most were found.</a:t>
            </a:r>
          </a:p>
          <a:p>
            <a:endParaRPr lang="en-US" dirty="0" smtClean="0"/>
          </a:p>
          <a:p>
            <a:endParaRPr lang="en-US" dirty="0"/>
          </a:p>
        </p:txBody>
      </p:sp>
    </p:spTree>
    <p:extLst>
      <p:ext uri="{BB962C8B-B14F-4D97-AF65-F5344CB8AC3E}">
        <p14:creationId xmlns:p14="http://schemas.microsoft.com/office/powerpoint/2010/main" val="680074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General characteristics of chordates (features found in most but not in all)</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presence of integument</a:t>
            </a:r>
            <a:r>
              <a:rPr lang="en-US" dirty="0" smtClean="0">
                <a:sym typeface="Wingdings 3"/>
              </a:rPr>
              <a:t></a:t>
            </a:r>
            <a:r>
              <a:rPr lang="en-US" dirty="0" smtClean="0"/>
              <a:t> body covering of epidermis and dermis</a:t>
            </a:r>
          </a:p>
          <a:p>
            <a:r>
              <a:rPr lang="en-US" dirty="0" smtClean="0"/>
              <a:t>Have usually two pairs of jointed appendages </a:t>
            </a:r>
          </a:p>
          <a:p>
            <a:r>
              <a:rPr lang="en-US" dirty="0" smtClean="0"/>
              <a:t>Have highly developed segmented muscle system (attached to the skeleton of un-segmented trunk) to provide support and movement.</a:t>
            </a:r>
          </a:p>
          <a:p>
            <a:r>
              <a:rPr lang="en-US" dirty="0" smtClean="0"/>
              <a:t>Have complete digestive system.</a:t>
            </a:r>
          </a:p>
          <a:p>
            <a:r>
              <a:rPr lang="en-US" dirty="0" smtClean="0"/>
              <a:t>Have circulatory system consisting of a ventral heart of two to four chambers. (a closed blood vessel system of arteries, veins and capillaries; blood fluid containing red blood cells with hemoglobin and WBC)</a:t>
            </a:r>
          </a:p>
          <a:p>
            <a:r>
              <a:rPr lang="en-US" dirty="0" smtClean="0"/>
              <a:t>Have well developed </a:t>
            </a:r>
            <a:r>
              <a:rPr lang="en-US" dirty="0" err="1" smtClean="0"/>
              <a:t>coelom</a:t>
            </a:r>
            <a:r>
              <a:rPr lang="en-US" dirty="0" smtClean="0"/>
              <a:t> (body cavity) (mostly filled in internal organs and lined by the peritoneum).</a:t>
            </a:r>
          </a:p>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US" dirty="0" smtClean="0"/>
              <a:t>Conti---</a:t>
            </a:r>
            <a:endParaRPr lang="en-US" dirty="0"/>
          </a:p>
        </p:txBody>
      </p:sp>
      <p:sp>
        <p:nvSpPr>
          <p:cNvPr id="3" name="Content Placeholder 2"/>
          <p:cNvSpPr>
            <a:spLocks noGrp="1"/>
          </p:cNvSpPr>
          <p:nvPr>
            <p:ph idx="1"/>
          </p:nvPr>
        </p:nvSpPr>
        <p:spPr/>
        <p:txBody>
          <a:bodyPr/>
          <a:lstStyle/>
          <a:p>
            <a:pPr marL="0" indent="0">
              <a:buNone/>
            </a:pPr>
            <a:endParaRPr lang="en-US" dirty="0"/>
          </a:p>
        </p:txBody>
      </p:sp>
      <p:pic>
        <p:nvPicPr>
          <p:cNvPr id="4" name="Picture 2" descr="https://upload.wikimedia.org/wikipedia/commons/8/87/Placoderm_anatomy.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2494805"/>
            <a:ext cx="8229600" cy="2736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0748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28800"/>
            <a:ext cx="8229600" cy="2667000"/>
          </a:xfrm>
          <a:solidFill>
            <a:schemeClr val="bg2">
              <a:lumMod val="50000"/>
            </a:schemeClr>
          </a:solidFill>
          <a:ln>
            <a:solidFill>
              <a:schemeClr val="accent4">
                <a:lumMod val="60000"/>
                <a:lumOff val="40000"/>
              </a:schemeClr>
            </a:solidFill>
          </a:ln>
        </p:spPr>
        <p:txBody>
          <a:bodyPr/>
          <a:lstStyle/>
          <a:p>
            <a:r>
              <a:rPr lang="en-US" dirty="0" smtClean="0"/>
              <a:t>UNIT THREE: ADVANCED FISH</a:t>
            </a:r>
            <a:endParaRPr lang="en-US" dirty="0"/>
          </a:p>
        </p:txBody>
      </p:sp>
    </p:spTree>
    <p:extLst>
      <p:ext uri="{BB962C8B-B14F-4D97-AF65-F5344CB8AC3E}">
        <p14:creationId xmlns:p14="http://schemas.microsoft.com/office/powerpoint/2010/main" val="70206387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3.1 Class </a:t>
            </a:r>
            <a:r>
              <a:rPr lang="en-US" b="1" dirty="0" err="1"/>
              <a:t>Chondrichthyes</a:t>
            </a:r>
            <a:r>
              <a:rPr lang="en-US" b="1" dirty="0"/>
              <a:t> </a:t>
            </a:r>
            <a:r>
              <a:rPr lang="en-US" b="1" dirty="0" smtClean="0"/>
              <a:t>(Cartilaginous </a:t>
            </a:r>
            <a:r>
              <a:rPr lang="en-US" b="1" dirty="0"/>
              <a:t>fish)</a:t>
            </a:r>
            <a:endParaRPr lang="en-US" dirty="0"/>
          </a:p>
        </p:txBody>
      </p:sp>
      <p:sp>
        <p:nvSpPr>
          <p:cNvPr id="3" name="Content Placeholder 2"/>
          <p:cNvSpPr>
            <a:spLocks noGrp="1"/>
          </p:cNvSpPr>
          <p:nvPr>
            <p:ph idx="1"/>
          </p:nvPr>
        </p:nvSpPr>
        <p:spPr/>
        <p:txBody>
          <a:bodyPr/>
          <a:lstStyle/>
          <a:p>
            <a:r>
              <a:rPr lang="en-US" dirty="0" smtClean="0"/>
              <a:t>The first extant jawed fish</a:t>
            </a:r>
          </a:p>
          <a:p>
            <a:r>
              <a:rPr lang="en-US" dirty="0" smtClean="0"/>
              <a:t>It </a:t>
            </a:r>
            <a:r>
              <a:rPr lang="en-US" dirty="0"/>
              <a:t>comprises about </a:t>
            </a:r>
            <a:r>
              <a:rPr lang="en-US" dirty="0" smtClean="0"/>
              <a:t>850 </a:t>
            </a:r>
            <a:r>
              <a:rPr lang="en-US" dirty="0"/>
              <a:t>living species </a:t>
            </a:r>
            <a:endParaRPr lang="en-US" dirty="0" smtClean="0"/>
          </a:p>
          <a:p>
            <a:r>
              <a:rPr lang="en-US" dirty="0" smtClean="0"/>
              <a:t>They </a:t>
            </a:r>
            <a:r>
              <a:rPr lang="en-US" dirty="0"/>
              <a:t>contain two </a:t>
            </a:r>
            <a:r>
              <a:rPr lang="en-US" dirty="0" smtClean="0"/>
              <a:t>subclasses</a:t>
            </a:r>
          </a:p>
          <a:p>
            <a:pPr lvl="1"/>
            <a:r>
              <a:rPr lang="en-US" dirty="0" smtClean="0"/>
              <a:t> </a:t>
            </a:r>
            <a:r>
              <a:rPr lang="en-US" dirty="0"/>
              <a:t>S</a:t>
            </a:r>
            <a:r>
              <a:rPr lang="en-US" dirty="0" smtClean="0"/>
              <a:t>ubclass </a:t>
            </a:r>
            <a:r>
              <a:rPr lang="en-US" dirty="0"/>
              <a:t>E</a:t>
            </a:r>
            <a:r>
              <a:rPr lang="en-US" dirty="0" smtClean="0"/>
              <a:t>lasmobranches </a:t>
            </a:r>
            <a:r>
              <a:rPr lang="en-US" dirty="0"/>
              <a:t>and </a:t>
            </a:r>
            <a:endParaRPr lang="en-US" dirty="0" smtClean="0"/>
          </a:p>
          <a:p>
            <a:pPr lvl="1"/>
            <a:r>
              <a:rPr lang="en-US" dirty="0"/>
              <a:t>S</a:t>
            </a:r>
            <a:r>
              <a:rPr lang="en-US" dirty="0" smtClean="0"/>
              <a:t>ubclass </a:t>
            </a:r>
            <a:r>
              <a:rPr lang="en-US" dirty="0" err="1" smtClean="0"/>
              <a:t>Holocephala</a:t>
            </a:r>
            <a:endParaRPr lang="en-US" dirty="0"/>
          </a:p>
        </p:txBody>
      </p:sp>
    </p:spTree>
    <p:extLst>
      <p:ext uri="{BB962C8B-B14F-4D97-AF65-F5344CB8AC3E}">
        <p14:creationId xmlns:p14="http://schemas.microsoft.com/office/powerpoint/2010/main" val="17188296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normAutofit fontScale="90000"/>
          </a:bodyPr>
          <a:lstStyle/>
          <a:p>
            <a:r>
              <a:rPr lang="en-US" b="1" dirty="0" smtClean="0"/>
              <a:t/>
            </a:r>
            <a:br>
              <a:rPr lang="en-US" b="1" dirty="0" smtClean="0"/>
            </a:br>
            <a:r>
              <a:rPr lang="en-US" b="1" dirty="0" smtClean="0"/>
              <a:t/>
            </a:r>
            <a:br>
              <a:rPr lang="en-US" b="1" dirty="0" smtClean="0"/>
            </a:br>
            <a:r>
              <a:rPr lang="en-US" sz="3600" b="1" dirty="0" smtClean="0"/>
              <a:t>General </a:t>
            </a:r>
            <a:r>
              <a:rPr lang="en-US" sz="3600" b="1" dirty="0"/>
              <a:t>Characteristics </a:t>
            </a:r>
            <a:r>
              <a:rPr lang="en-US" sz="3600" b="1" dirty="0" smtClean="0"/>
              <a:t>Cartilaginous fish</a:t>
            </a:r>
            <a:r>
              <a:rPr lang="en-US" sz="3600" dirty="0"/>
              <a:t/>
            </a:r>
            <a:br>
              <a:rPr lang="en-US" sz="3600" dirty="0"/>
            </a:br>
            <a:r>
              <a:rPr lang="en-US" sz="3600" dirty="0"/>
              <a:t/>
            </a:r>
            <a:br>
              <a:rPr lang="en-US" sz="3600" dirty="0"/>
            </a:br>
            <a:endParaRPr lang="en-US" sz="3600" dirty="0"/>
          </a:p>
        </p:txBody>
      </p:sp>
      <p:sp>
        <p:nvSpPr>
          <p:cNvPr id="3" name="Content Placeholder 2"/>
          <p:cNvSpPr>
            <a:spLocks noGrp="1"/>
          </p:cNvSpPr>
          <p:nvPr>
            <p:ph idx="1"/>
          </p:nvPr>
        </p:nvSpPr>
        <p:spPr>
          <a:xfrm>
            <a:off x="457200" y="1600200"/>
            <a:ext cx="8534400" cy="4525963"/>
          </a:xfrm>
        </p:spPr>
        <p:txBody>
          <a:bodyPr>
            <a:normAutofit fontScale="92500" lnSpcReduction="20000"/>
          </a:bodyPr>
          <a:lstStyle/>
          <a:p>
            <a:pPr lvl="0"/>
            <a:r>
              <a:rPr lang="en-US" dirty="0"/>
              <a:t>Are mostly marine and predaceous (predators</a:t>
            </a:r>
            <a:r>
              <a:rPr lang="en-US" dirty="0" smtClean="0"/>
              <a:t>)</a:t>
            </a:r>
          </a:p>
          <a:p>
            <a:pPr algn="just"/>
            <a:r>
              <a:rPr lang="en-US" dirty="0" smtClean="0"/>
              <a:t>Body shaped: </a:t>
            </a:r>
          </a:p>
          <a:p>
            <a:pPr lvl="1" algn="just"/>
            <a:r>
              <a:rPr lang="en-US" dirty="0" smtClean="0"/>
              <a:t>Fusiform, laterally compressed </a:t>
            </a:r>
            <a:r>
              <a:rPr lang="en-US" dirty="0"/>
              <a:t>(</a:t>
            </a:r>
            <a:r>
              <a:rPr lang="en-US" dirty="0" smtClean="0"/>
              <a:t>shark),</a:t>
            </a:r>
          </a:p>
          <a:p>
            <a:pPr lvl="1" algn="just"/>
            <a:r>
              <a:rPr lang="en-US" dirty="0" err="1" smtClean="0"/>
              <a:t>Dorso-venteraly</a:t>
            </a:r>
            <a:r>
              <a:rPr lang="en-US" dirty="0" smtClean="0"/>
              <a:t> </a:t>
            </a:r>
            <a:r>
              <a:rPr lang="en-US" dirty="0"/>
              <a:t>flattened </a:t>
            </a:r>
            <a:r>
              <a:rPr lang="en-US" dirty="0" smtClean="0"/>
              <a:t>(skates </a:t>
            </a:r>
            <a:r>
              <a:rPr lang="en-US" dirty="0"/>
              <a:t>and </a:t>
            </a:r>
            <a:r>
              <a:rPr lang="en-US" dirty="0" smtClean="0"/>
              <a:t>rays) </a:t>
            </a:r>
            <a:endParaRPr lang="en-US" dirty="0"/>
          </a:p>
          <a:p>
            <a:r>
              <a:rPr lang="en-US" dirty="0"/>
              <a:t>Body size varies </a:t>
            </a:r>
            <a:endParaRPr lang="en-US" dirty="0" smtClean="0"/>
          </a:p>
          <a:p>
            <a:pPr lvl="1"/>
            <a:r>
              <a:rPr lang="en-US" dirty="0"/>
              <a:t>F</a:t>
            </a:r>
            <a:r>
              <a:rPr lang="en-US" dirty="0" smtClean="0"/>
              <a:t>rom </a:t>
            </a:r>
            <a:r>
              <a:rPr lang="en-US" dirty="0"/>
              <a:t>1 </a:t>
            </a:r>
            <a:r>
              <a:rPr lang="en-US" dirty="0" smtClean="0"/>
              <a:t>m </a:t>
            </a:r>
            <a:r>
              <a:rPr lang="en-US" dirty="0"/>
              <a:t>(Dog fish, shark) to </a:t>
            </a:r>
            <a:r>
              <a:rPr lang="en-US" dirty="0" smtClean="0"/>
              <a:t>17 m </a:t>
            </a:r>
            <a:r>
              <a:rPr lang="en-US" dirty="0"/>
              <a:t>(large </a:t>
            </a:r>
            <a:r>
              <a:rPr lang="en-US" dirty="0" smtClean="0"/>
              <a:t>whale sharks</a:t>
            </a:r>
            <a:r>
              <a:rPr lang="en-US" dirty="0"/>
              <a:t>) </a:t>
            </a:r>
          </a:p>
          <a:p>
            <a:pPr lvl="0"/>
            <a:r>
              <a:rPr lang="en-US" dirty="0"/>
              <a:t>They have both median </a:t>
            </a:r>
            <a:r>
              <a:rPr lang="en-US" dirty="0" smtClean="0"/>
              <a:t>and </a:t>
            </a:r>
            <a:r>
              <a:rPr lang="en-US" dirty="0"/>
              <a:t>paired </a:t>
            </a:r>
            <a:r>
              <a:rPr lang="en-US" dirty="0" smtClean="0"/>
              <a:t>fins supported </a:t>
            </a:r>
            <a:r>
              <a:rPr lang="en-US" dirty="0"/>
              <a:t>by fin rays</a:t>
            </a:r>
            <a:r>
              <a:rPr lang="en-US" dirty="0" smtClean="0"/>
              <a:t> </a:t>
            </a:r>
          </a:p>
          <a:p>
            <a:pPr lvl="0"/>
            <a:r>
              <a:rPr lang="en-US" dirty="0"/>
              <a:t>Their endoskeleton is entirely cartilage; notochord persists in adults between the adjacent vertebrae.</a:t>
            </a:r>
            <a:endParaRPr lang="en-US" dirty="0" smtClean="0"/>
          </a:p>
          <a:p>
            <a:endParaRPr lang="en-US" dirty="0"/>
          </a:p>
        </p:txBody>
      </p:sp>
    </p:spTree>
    <p:extLst>
      <p:ext uri="{BB962C8B-B14F-4D97-AF65-F5344CB8AC3E}">
        <p14:creationId xmlns:p14="http://schemas.microsoft.com/office/powerpoint/2010/main" val="419791144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Skin is covered by </a:t>
            </a:r>
            <a:r>
              <a:rPr lang="en-US" dirty="0" err="1" smtClean="0"/>
              <a:t>placoid</a:t>
            </a:r>
            <a:r>
              <a:rPr lang="en-US" dirty="0" smtClean="0"/>
              <a:t> scale or naked in some groups</a:t>
            </a:r>
          </a:p>
          <a:p>
            <a:r>
              <a:rPr lang="en-US" dirty="0" smtClean="0"/>
              <a:t>Mouth is Ventral with </a:t>
            </a:r>
            <a:r>
              <a:rPr lang="en-US" dirty="0" err="1" smtClean="0"/>
              <a:t>placoid</a:t>
            </a:r>
            <a:r>
              <a:rPr lang="en-US" dirty="0" smtClean="0"/>
              <a:t> modified teeth, stomach is J-shaped with spiral intestine</a:t>
            </a:r>
          </a:p>
          <a:p>
            <a:r>
              <a:rPr lang="en-US" dirty="0" smtClean="0"/>
              <a:t>Respiration is by 5-7 paired gills, No swim (air) bladder, no lung</a:t>
            </a:r>
          </a:p>
          <a:p>
            <a:r>
              <a:rPr lang="en-US" dirty="0"/>
              <a:t>Heart 2-chambered (1 auricle and </a:t>
            </a:r>
            <a:r>
              <a:rPr lang="en-US" dirty="0" smtClean="0"/>
              <a:t>1ventricle)</a:t>
            </a:r>
          </a:p>
          <a:p>
            <a:pPr lvl="1"/>
            <a:r>
              <a:rPr lang="en-US" dirty="0" smtClean="0"/>
              <a:t>Sinus </a:t>
            </a:r>
            <a:r>
              <a:rPr lang="en-US" dirty="0" err="1"/>
              <a:t>venosus</a:t>
            </a:r>
            <a:r>
              <a:rPr lang="en-US" dirty="0"/>
              <a:t> and </a:t>
            </a:r>
            <a:r>
              <a:rPr lang="en-US" dirty="0" err="1"/>
              <a:t>conus</a:t>
            </a:r>
            <a:r>
              <a:rPr lang="en-US" dirty="0"/>
              <a:t> </a:t>
            </a:r>
            <a:r>
              <a:rPr lang="en-US" dirty="0" err="1" smtClean="0"/>
              <a:t>arteriosus</a:t>
            </a:r>
            <a:r>
              <a:rPr lang="en-US" dirty="0" smtClean="0"/>
              <a:t> present </a:t>
            </a:r>
          </a:p>
          <a:p>
            <a:pPr lvl="1"/>
            <a:r>
              <a:rPr lang="en-US" dirty="0" smtClean="0"/>
              <a:t>Both </a:t>
            </a:r>
            <a:r>
              <a:rPr lang="en-US" dirty="0"/>
              <a:t>renal and </a:t>
            </a:r>
            <a:r>
              <a:rPr lang="en-US" dirty="0" smtClean="0"/>
              <a:t> hepatic portal systems present</a:t>
            </a:r>
          </a:p>
          <a:p>
            <a:pPr lvl="1"/>
            <a:r>
              <a:rPr lang="en-US" dirty="0" smtClean="0"/>
              <a:t>Temperature variable (</a:t>
            </a:r>
            <a:r>
              <a:rPr lang="en-US" dirty="0" err="1" smtClean="0"/>
              <a:t>poikilothermous</a:t>
            </a:r>
            <a:r>
              <a:rPr lang="en-US" dirty="0"/>
              <a:t>).</a:t>
            </a:r>
          </a:p>
        </p:txBody>
      </p:sp>
    </p:spTree>
    <p:extLst>
      <p:ext uri="{BB962C8B-B14F-4D97-AF65-F5344CB8AC3E}">
        <p14:creationId xmlns:p14="http://schemas.microsoft.com/office/powerpoint/2010/main" val="136057609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a:t>
            </a:r>
            <a:endParaRPr lang="en-US" dirty="0"/>
          </a:p>
        </p:txBody>
      </p:sp>
      <p:sp>
        <p:nvSpPr>
          <p:cNvPr id="3" name="Content Placeholder 2"/>
          <p:cNvSpPr>
            <a:spLocks noGrp="1"/>
          </p:cNvSpPr>
          <p:nvPr>
            <p:ph idx="1"/>
          </p:nvPr>
        </p:nvSpPr>
        <p:spPr>
          <a:xfrm>
            <a:off x="457200" y="1600200"/>
            <a:ext cx="8534400" cy="4525963"/>
          </a:xfrm>
        </p:spPr>
        <p:txBody>
          <a:bodyPr>
            <a:normAutofit lnSpcReduction="10000"/>
          </a:bodyPr>
          <a:lstStyle/>
          <a:p>
            <a:r>
              <a:rPr lang="en-US" dirty="0"/>
              <a:t>Kidneys </a:t>
            </a:r>
            <a:r>
              <a:rPr lang="en-US" dirty="0" err="1" smtClean="0"/>
              <a:t>opisthonephric</a:t>
            </a:r>
            <a:endParaRPr lang="en-US" dirty="0" smtClean="0"/>
          </a:p>
          <a:p>
            <a:pPr lvl="1"/>
            <a:r>
              <a:rPr lang="en-US" dirty="0" smtClean="0"/>
              <a:t>Excretion ureotelic (</a:t>
            </a:r>
            <a:r>
              <a:rPr lang="en-US" b="1" dirty="0"/>
              <a:t>high concentrations </a:t>
            </a:r>
            <a:r>
              <a:rPr lang="en-US" b="1" dirty="0" smtClean="0"/>
              <a:t>of urea </a:t>
            </a:r>
            <a:r>
              <a:rPr lang="en-US" b="1" dirty="0"/>
              <a:t>and </a:t>
            </a:r>
            <a:r>
              <a:rPr lang="en-US" b="1" dirty="0" err="1"/>
              <a:t>trimethylamine</a:t>
            </a:r>
            <a:r>
              <a:rPr lang="en-US" b="1" dirty="0"/>
              <a:t> </a:t>
            </a:r>
            <a:r>
              <a:rPr lang="en-US" b="1" dirty="0" smtClean="0"/>
              <a:t>oxide in blood)</a:t>
            </a:r>
            <a:endParaRPr lang="en-US" dirty="0"/>
          </a:p>
          <a:p>
            <a:pPr lvl="1"/>
            <a:r>
              <a:rPr lang="en-US" dirty="0"/>
              <a:t>Cloaca </a:t>
            </a:r>
            <a:r>
              <a:rPr lang="en-US" dirty="0" smtClean="0"/>
              <a:t>present</a:t>
            </a:r>
          </a:p>
          <a:p>
            <a:r>
              <a:rPr lang="en-US" dirty="0"/>
              <a:t>Brain with </a:t>
            </a:r>
            <a:r>
              <a:rPr lang="en-US" dirty="0" smtClean="0"/>
              <a:t>10 pairs cranial </a:t>
            </a:r>
            <a:r>
              <a:rPr lang="en-US" dirty="0"/>
              <a:t>nerves </a:t>
            </a:r>
          </a:p>
          <a:p>
            <a:r>
              <a:rPr lang="en-US" dirty="0"/>
              <a:t>Sexes </a:t>
            </a:r>
            <a:r>
              <a:rPr lang="en-US" dirty="0" smtClean="0"/>
              <a:t>separate</a:t>
            </a:r>
          </a:p>
          <a:p>
            <a:pPr lvl="1"/>
            <a:r>
              <a:rPr lang="en-US" dirty="0" smtClean="0"/>
              <a:t>Gonads paired</a:t>
            </a:r>
          </a:p>
          <a:p>
            <a:pPr lvl="1"/>
            <a:r>
              <a:rPr lang="en-US" dirty="0" err="1" smtClean="0"/>
              <a:t>Gonoducts</a:t>
            </a:r>
            <a:r>
              <a:rPr lang="en-US" dirty="0" smtClean="0"/>
              <a:t> open </a:t>
            </a:r>
            <a:r>
              <a:rPr lang="en-US" dirty="0"/>
              <a:t>into </a:t>
            </a:r>
            <a:r>
              <a:rPr lang="en-US" dirty="0" smtClean="0"/>
              <a:t>cloaca</a:t>
            </a:r>
          </a:p>
          <a:p>
            <a:pPr lvl="1"/>
            <a:r>
              <a:rPr lang="en-US" dirty="0" smtClean="0"/>
              <a:t>Fertilization internal</a:t>
            </a:r>
            <a:endParaRPr lang="en-US" dirty="0"/>
          </a:p>
        </p:txBody>
      </p:sp>
    </p:spTree>
    <p:extLst>
      <p:ext uri="{BB962C8B-B14F-4D97-AF65-F5344CB8AC3E}">
        <p14:creationId xmlns:p14="http://schemas.microsoft.com/office/powerpoint/2010/main" val="118048404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p:spPr>
        <p:txBody>
          <a:bodyPr/>
          <a:lstStyle/>
          <a:p>
            <a:r>
              <a:rPr lang="en-US" dirty="0"/>
              <a:t>Subclass Elasmobranches</a:t>
            </a:r>
          </a:p>
        </p:txBody>
      </p:sp>
      <p:sp>
        <p:nvSpPr>
          <p:cNvPr id="3" name="Content Placeholder 2"/>
          <p:cNvSpPr>
            <a:spLocks noGrp="1"/>
          </p:cNvSpPr>
          <p:nvPr>
            <p:ph idx="1"/>
          </p:nvPr>
        </p:nvSpPr>
        <p:spPr/>
        <p:txBody>
          <a:bodyPr>
            <a:normAutofit/>
          </a:bodyPr>
          <a:lstStyle/>
          <a:p>
            <a:r>
              <a:rPr lang="en-US" dirty="0"/>
              <a:t>5 - 7 gill openings plus spiracle anterior to first </a:t>
            </a:r>
            <a:r>
              <a:rPr lang="en-US" dirty="0" smtClean="0"/>
              <a:t>gill</a:t>
            </a:r>
          </a:p>
          <a:p>
            <a:r>
              <a:rPr lang="en-US" dirty="0"/>
              <a:t>U</a:t>
            </a:r>
            <a:r>
              <a:rPr lang="en-US" dirty="0" smtClean="0"/>
              <a:t>pper </a:t>
            </a:r>
            <a:r>
              <a:rPr lang="en-US" dirty="0"/>
              <a:t>jaw not attached to braincase </a:t>
            </a:r>
          </a:p>
          <a:p>
            <a:r>
              <a:rPr lang="en-US" dirty="0"/>
              <a:t>T</a:t>
            </a:r>
            <a:r>
              <a:rPr lang="en-US" dirty="0" smtClean="0"/>
              <a:t>eeth deciduous </a:t>
            </a:r>
            <a:r>
              <a:rPr lang="en-US" dirty="0"/>
              <a:t>and continually replaced </a:t>
            </a:r>
          </a:p>
          <a:p>
            <a:r>
              <a:rPr lang="en-US" b="1" dirty="0"/>
              <a:t>C</a:t>
            </a:r>
            <a:r>
              <a:rPr lang="en-US" b="1" dirty="0" smtClean="0"/>
              <a:t>laspers</a:t>
            </a:r>
            <a:r>
              <a:rPr lang="en-US" dirty="0" smtClean="0"/>
              <a:t> </a:t>
            </a:r>
            <a:r>
              <a:rPr lang="en-US" dirty="0"/>
              <a:t>present in </a:t>
            </a:r>
            <a:r>
              <a:rPr lang="en-US" dirty="0" smtClean="0"/>
              <a:t>males (modified from pelvic fins) </a:t>
            </a:r>
            <a:r>
              <a:rPr lang="en-US" dirty="0"/>
              <a:t>internal </a:t>
            </a:r>
            <a:r>
              <a:rPr lang="en-US" dirty="0" smtClean="0"/>
              <a:t>fertilization</a:t>
            </a:r>
          </a:p>
          <a:p>
            <a:r>
              <a:rPr lang="en-US" dirty="0" smtClean="0"/>
              <a:t>Includes sharks, skates, rays and </a:t>
            </a:r>
            <a:r>
              <a:rPr lang="en-US" dirty="0" smtClean="0"/>
              <a:t>sawfishes</a:t>
            </a:r>
            <a:endParaRPr lang="en-US" dirty="0" smtClean="0"/>
          </a:p>
        </p:txBody>
      </p:sp>
    </p:spTree>
    <p:extLst>
      <p:ext uri="{BB962C8B-B14F-4D97-AF65-F5344CB8AC3E}">
        <p14:creationId xmlns:p14="http://schemas.microsoft.com/office/powerpoint/2010/main" val="86116840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75000"/>
            </a:schemeClr>
          </a:solidFill>
        </p:spPr>
        <p:txBody>
          <a:bodyPr/>
          <a:lstStyle/>
          <a:p>
            <a:r>
              <a:rPr lang="en-US" b="1" dirty="0"/>
              <a:t>Order </a:t>
            </a:r>
            <a:r>
              <a:rPr lang="en-US" b="1" dirty="0" err="1" smtClean="0"/>
              <a:t>Squaliformes</a:t>
            </a:r>
            <a:r>
              <a:rPr lang="en-US" dirty="0" smtClean="0"/>
              <a:t> (</a:t>
            </a:r>
            <a:r>
              <a:rPr lang="en-US" dirty="0" err="1" smtClean="0"/>
              <a:t>Selachi</a:t>
            </a:r>
            <a:r>
              <a:rPr lang="en-US" dirty="0" smtClean="0"/>
              <a:t>)</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True or modern Sharks </a:t>
            </a:r>
          </a:p>
          <a:p>
            <a:pPr lvl="1"/>
            <a:r>
              <a:rPr lang="en-US" dirty="0" smtClean="0"/>
              <a:t>(Whale shark, Hammerhead shark, white shark, tiger shark, Zebra shark, Dogfish shark)</a:t>
            </a:r>
          </a:p>
          <a:p>
            <a:r>
              <a:rPr lang="en-US" dirty="0" smtClean="0"/>
              <a:t>Pelvic </a:t>
            </a:r>
            <a:r>
              <a:rPr lang="en-US" dirty="0"/>
              <a:t>fines bear claspers in </a:t>
            </a:r>
            <a:r>
              <a:rPr lang="en-US" dirty="0" smtClean="0"/>
              <a:t>males</a:t>
            </a:r>
          </a:p>
          <a:p>
            <a:pPr lvl="0"/>
            <a:r>
              <a:rPr lang="en-US" dirty="0" smtClean="0"/>
              <a:t>Mouth </a:t>
            </a:r>
            <a:r>
              <a:rPr lang="en-US" dirty="0"/>
              <a:t>is Ventral or sub terminal in most</a:t>
            </a:r>
          </a:p>
          <a:p>
            <a:endParaRPr lang="en-US" dirty="0"/>
          </a:p>
        </p:txBody>
      </p:sp>
    </p:spTree>
    <p:extLst>
      <p:ext uri="{BB962C8B-B14F-4D97-AF65-F5344CB8AC3E}">
        <p14:creationId xmlns:p14="http://schemas.microsoft.com/office/powerpoint/2010/main" val="197151294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23888"/>
            <a:ext cx="8229600" cy="561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171823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1143001"/>
            <a:ext cx="4038600" cy="312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143002"/>
            <a:ext cx="4648200" cy="312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6" y="4114800"/>
            <a:ext cx="4114799" cy="2438400"/>
          </a:xfrm>
          <a:prstGeom prst="rect">
            <a:avLst/>
          </a:prstGeom>
          <a:noFill/>
          <a:ln w="76200">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4271964"/>
            <a:ext cx="4800600" cy="2462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30627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smtClean="0"/>
              <a:t>Conti--</a:t>
            </a:r>
            <a:endParaRPr lang="en-US"/>
          </a:p>
        </p:txBody>
      </p:sp>
      <p:sp>
        <p:nvSpPr>
          <p:cNvPr id="3" name="Content Placeholder 2"/>
          <p:cNvSpPr>
            <a:spLocks noGrp="1"/>
          </p:cNvSpPr>
          <p:nvPr>
            <p:ph idx="1"/>
          </p:nvPr>
        </p:nvSpPr>
        <p:spPr/>
        <p:txBody>
          <a:bodyPr/>
          <a:lstStyle/>
          <a:p>
            <a:pPr lvl="1"/>
            <a:r>
              <a:rPr lang="en-US" dirty="0" smtClean="0"/>
              <a:t>Excretory system consisting of paired kidneys.</a:t>
            </a:r>
            <a:endParaRPr lang="en-US" sz="2400" dirty="0" smtClean="0"/>
          </a:p>
          <a:p>
            <a:pPr lvl="1"/>
            <a:r>
              <a:rPr lang="en-US" dirty="0" smtClean="0"/>
              <a:t>Have 10 or 12 pairs of cranial nerves (with both motor and sensory functions; an autonomic nervous system in control of involuntary functions of internal organs).</a:t>
            </a:r>
            <a:endParaRPr lang="en-US" sz="2400" dirty="0" smtClean="0"/>
          </a:p>
          <a:p>
            <a:pPr lvl="1"/>
            <a:r>
              <a:rPr lang="en-US" dirty="0" smtClean="0"/>
              <a:t>Have endocrine system of ductless glands scattered throughout the body.</a:t>
            </a:r>
            <a:endParaRPr lang="en-US" sz="2400" dirty="0" smtClean="0"/>
          </a:p>
          <a:p>
            <a:pPr lvl="1"/>
            <a:r>
              <a:rPr lang="en-US" dirty="0" smtClean="0"/>
              <a:t>Have usually separate sexes (each sex containing paired gonads).</a:t>
            </a:r>
            <a:endParaRPr lang="en-US" sz="24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143000"/>
            <a:ext cx="5181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143000"/>
            <a:ext cx="336232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145859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a:t>
            </a:r>
            <a:endParaRPr lang="en-US" dirty="0"/>
          </a:p>
        </p:txBody>
      </p:sp>
      <p:sp>
        <p:nvSpPr>
          <p:cNvPr id="3" name="Content Placeholder 2"/>
          <p:cNvSpPr>
            <a:spLocks noGrp="1"/>
          </p:cNvSpPr>
          <p:nvPr>
            <p:ph idx="1"/>
          </p:nvPr>
        </p:nvSpPr>
        <p:spPr/>
        <p:txBody>
          <a:bodyPr>
            <a:normAutofit fontScale="92500"/>
          </a:bodyPr>
          <a:lstStyle/>
          <a:p>
            <a:r>
              <a:rPr lang="en-US" dirty="0" smtClean="0"/>
              <a:t>Sharks are fast swimmers  b/c</a:t>
            </a:r>
          </a:p>
          <a:p>
            <a:pPr lvl="1"/>
            <a:r>
              <a:rPr lang="en-US" dirty="0" smtClean="0"/>
              <a:t>Having fusiform shape for penetrating the aquatic medium</a:t>
            </a:r>
          </a:p>
          <a:p>
            <a:pPr lvl="1"/>
            <a:r>
              <a:rPr lang="en-US" dirty="0" smtClean="0"/>
              <a:t>Having </a:t>
            </a:r>
            <a:r>
              <a:rPr lang="en-US" dirty="0" err="1" smtClean="0"/>
              <a:t>hetrocercal</a:t>
            </a:r>
            <a:r>
              <a:rPr lang="en-US" dirty="0" smtClean="0"/>
              <a:t> caudal fins for forward movement unlike paired fins</a:t>
            </a:r>
          </a:p>
          <a:p>
            <a:pPr lvl="1"/>
            <a:r>
              <a:rPr lang="en-US" dirty="0" smtClean="0"/>
              <a:t>Lighter body due to having </a:t>
            </a:r>
            <a:r>
              <a:rPr lang="en-US" dirty="0" err="1" smtClean="0"/>
              <a:t>cartilagenous</a:t>
            </a:r>
            <a:r>
              <a:rPr lang="en-US" dirty="0" smtClean="0"/>
              <a:t> skeleton and </a:t>
            </a:r>
            <a:r>
              <a:rPr lang="en-US" dirty="0" err="1" smtClean="0"/>
              <a:t>placoid</a:t>
            </a:r>
            <a:r>
              <a:rPr lang="en-US" dirty="0" smtClean="0"/>
              <a:t> scale</a:t>
            </a:r>
          </a:p>
          <a:p>
            <a:pPr lvl="1"/>
            <a:r>
              <a:rPr lang="en-US" dirty="0"/>
              <a:t>L</a:t>
            </a:r>
            <a:r>
              <a:rPr lang="en-US" dirty="0" smtClean="0"/>
              <a:t>iver contains high amount of oil that increase buoyancy</a:t>
            </a:r>
          </a:p>
          <a:p>
            <a:pPr lvl="1"/>
            <a:r>
              <a:rPr lang="en-US" dirty="0" smtClean="0"/>
              <a:t>Live in marine b/c it is more dense than fresh water</a:t>
            </a:r>
            <a:endParaRPr lang="en-US" dirty="0"/>
          </a:p>
        </p:txBody>
      </p:sp>
    </p:spTree>
    <p:extLst>
      <p:ext uri="{BB962C8B-B14F-4D97-AF65-F5344CB8AC3E}">
        <p14:creationId xmlns:p14="http://schemas.microsoft.com/office/powerpoint/2010/main" val="64137218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Order</a:t>
            </a:r>
            <a:r>
              <a:rPr lang="en-US" dirty="0"/>
              <a:t> </a:t>
            </a:r>
            <a:r>
              <a:rPr lang="en-US" b="1" dirty="0" err="1"/>
              <a:t>Pristiophoriformes</a:t>
            </a:r>
            <a:r>
              <a:rPr lang="en-US" b="1" dirty="0"/>
              <a:t> : Sawfish</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7763"/>
            <a:ext cx="8382000" cy="548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439616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p:spPr>
        <p:txBody>
          <a:bodyPr/>
          <a:lstStyle/>
          <a:p>
            <a:r>
              <a:rPr lang="en-US" dirty="0"/>
              <a:t>O</a:t>
            </a:r>
            <a:r>
              <a:rPr lang="en-US" dirty="0" smtClean="0"/>
              <a:t>rder </a:t>
            </a:r>
            <a:r>
              <a:rPr lang="en-US" b="1" dirty="0" err="1" smtClean="0"/>
              <a:t>Rajiformes</a:t>
            </a:r>
            <a:r>
              <a:rPr lang="en-US" b="1" dirty="0" smtClean="0"/>
              <a:t> (</a:t>
            </a:r>
            <a:r>
              <a:rPr lang="en-US" b="1" dirty="0" err="1" smtClean="0"/>
              <a:t>Batoidea</a:t>
            </a:r>
            <a:r>
              <a:rPr lang="en-US" b="1" dirty="0" smtClean="0"/>
              <a:t>)</a:t>
            </a:r>
            <a:endParaRPr lang="en-US" dirty="0"/>
          </a:p>
        </p:txBody>
      </p:sp>
      <p:sp>
        <p:nvSpPr>
          <p:cNvPr id="3" name="Content Placeholder 2"/>
          <p:cNvSpPr>
            <a:spLocks noGrp="1"/>
          </p:cNvSpPr>
          <p:nvPr>
            <p:ph idx="1"/>
          </p:nvPr>
        </p:nvSpPr>
        <p:spPr/>
        <p:txBody>
          <a:bodyPr/>
          <a:lstStyle/>
          <a:p>
            <a:r>
              <a:rPr lang="en-US" dirty="0" smtClean="0"/>
              <a:t>Includes Skates and Rays</a:t>
            </a:r>
          </a:p>
          <a:p>
            <a:pPr lvl="1"/>
            <a:r>
              <a:rPr lang="en-US" dirty="0" smtClean="0"/>
              <a:t>Have </a:t>
            </a:r>
            <a:r>
              <a:rPr lang="en-US" dirty="0" err="1" smtClean="0"/>
              <a:t>dorso</a:t>
            </a:r>
            <a:r>
              <a:rPr lang="en-US" dirty="0" smtClean="0"/>
              <a:t>-ventral flattened in shape</a:t>
            </a:r>
          </a:p>
          <a:p>
            <a:pPr lvl="1"/>
            <a:r>
              <a:rPr lang="en-US" dirty="0" smtClean="0"/>
              <a:t>Have dorsal eyes which is unusual in vertebrates</a:t>
            </a:r>
          </a:p>
          <a:p>
            <a:pPr lvl="1"/>
            <a:r>
              <a:rPr lang="en-US" dirty="0" smtClean="0"/>
              <a:t>Have spiracles located dorsally  for the entrance of water</a:t>
            </a:r>
          </a:p>
          <a:p>
            <a:pPr lvl="1"/>
            <a:r>
              <a:rPr lang="en-US" dirty="0" smtClean="0"/>
              <a:t>Defense mechanism of sting rays</a:t>
            </a:r>
          </a:p>
          <a:p>
            <a:pPr lvl="2"/>
            <a:r>
              <a:rPr lang="en-US" dirty="0" smtClean="0"/>
              <a:t>Spines associated glands at caudal fin</a:t>
            </a:r>
          </a:p>
          <a:p>
            <a:pPr lvl="1"/>
            <a:r>
              <a:rPr lang="en-US" dirty="0" smtClean="0"/>
              <a:t>Electric rays produce electric current</a:t>
            </a:r>
          </a:p>
          <a:p>
            <a:pPr lvl="1"/>
            <a:endParaRPr lang="en-US" dirty="0" smtClean="0"/>
          </a:p>
          <a:p>
            <a:endParaRPr lang="en-US" dirty="0"/>
          </a:p>
        </p:txBody>
      </p:sp>
    </p:spTree>
    <p:extLst>
      <p:ext uri="{BB962C8B-B14F-4D97-AF65-F5344CB8AC3E}">
        <p14:creationId xmlns:p14="http://schemas.microsoft.com/office/powerpoint/2010/main" val="147622162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95400"/>
            <a:ext cx="48768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219200"/>
            <a:ext cx="4343400"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876675"/>
            <a:ext cx="3895725"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460381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60000"/>
              <a:lumOff val="40000"/>
            </a:schemeClr>
          </a:solidFill>
        </p:spPr>
        <p:txBody>
          <a:bodyPr/>
          <a:lstStyle/>
          <a:p>
            <a:pPr lvl="1" algn="ctr" rtl="0">
              <a:spcBef>
                <a:spcPct val="0"/>
              </a:spcBef>
            </a:pPr>
            <a:r>
              <a:rPr lang="en-US" sz="4000" dirty="0" smtClean="0"/>
              <a:t>Subclass </a:t>
            </a:r>
            <a:r>
              <a:rPr lang="en-US" sz="4000" dirty="0" err="1" smtClean="0"/>
              <a:t>Holocephala</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Includes only order </a:t>
            </a:r>
            <a:r>
              <a:rPr lang="en-US" dirty="0" err="1" smtClean="0"/>
              <a:t>Chimaeriforms</a:t>
            </a:r>
            <a:endParaRPr lang="en-US" dirty="0" smtClean="0"/>
          </a:p>
          <a:p>
            <a:pPr lvl="1"/>
            <a:r>
              <a:rPr lang="en-US" dirty="0" smtClean="0"/>
              <a:t>Upper </a:t>
            </a:r>
            <a:r>
              <a:rPr lang="en-US" dirty="0"/>
              <a:t>jaw fused to braincase </a:t>
            </a:r>
            <a:r>
              <a:rPr lang="en-US" dirty="0" smtClean="0"/>
              <a:t>(uncommon in fish)</a:t>
            </a:r>
            <a:endParaRPr lang="en-US" dirty="0"/>
          </a:p>
          <a:p>
            <a:pPr lvl="1"/>
            <a:r>
              <a:rPr lang="en-US" dirty="0" smtClean="0"/>
              <a:t> </a:t>
            </a:r>
            <a:r>
              <a:rPr lang="en-US" dirty="0"/>
              <a:t>F</a:t>
            </a:r>
            <a:r>
              <a:rPr lang="en-US" dirty="0" smtClean="0"/>
              <a:t>lat</a:t>
            </a:r>
            <a:r>
              <a:rPr lang="en-US" dirty="0"/>
              <a:t>, bony plates instead of teeth </a:t>
            </a:r>
          </a:p>
          <a:p>
            <a:pPr lvl="1"/>
            <a:r>
              <a:rPr lang="en-US" dirty="0" smtClean="0"/>
              <a:t>4 pairs of gills enclosed with fleshy operculum </a:t>
            </a:r>
          </a:p>
          <a:p>
            <a:pPr lvl="1"/>
            <a:r>
              <a:rPr lang="en-US" dirty="0" smtClean="0"/>
              <a:t>Mixed diet (Seaweed, </a:t>
            </a:r>
            <a:r>
              <a:rPr lang="en-US" dirty="0" err="1"/>
              <a:t>m</a:t>
            </a:r>
            <a:r>
              <a:rPr lang="en-US" dirty="0" err="1" smtClean="0"/>
              <a:t>ollesca</a:t>
            </a:r>
            <a:r>
              <a:rPr lang="en-US" dirty="0" smtClean="0"/>
              <a:t>, Echinoderms)</a:t>
            </a:r>
          </a:p>
          <a:p>
            <a:pPr lvl="1"/>
            <a:r>
              <a:rPr lang="en-US" dirty="0" smtClean="0"/>
              <a:t>Resemble to rat and commonly called </a:t>
            </a:r>
            <a:r>
              <a:rPr lang="en-US" dirty="0" smtClean="0">
                <a:solidFill>
                  <a:srgbClr val="FF0000"/>
                </a:solidFill>
              </a:rPr>
              <a:t>rat fish</a:t>
            </a:r>
          </a:p>
          <a:p>
            <a:pPr lvl="1"/>
            <a:r>
              <a:rPr lang="en-US" dirty="0" smtClean="0"/>
              <a:t>Large head and long tail</a:t>
            </a:r>
          </a:p>
          <a:p>
            <a:pPr lvl="1"/>
            <a:r>
              <a:rPr lang="en-US" dirty="0" smtClean="0"/>
              <a:t>Large pectoral fins</a:t>
            </a:r>
          </a:p>
          <a:p>
            <a:pPr lvl="1"/>
            <a:r>
              <a:rPr lang="en-US" dirty="0" smtClean="0"/>
              <a:t>Use claspers  for mating and Viviparous (uncommon in fish)</a:t>
            </a:r>
          </a:p>
          <a:p>
            <a:pPr lvl="1"/>
            <a:endParaRPr lang="en-US" dirty="0" smtClean="0"/>
          </a:p>
          <a:p>
            <a:pPr lvl="1"/>
            <a:endParaRPr lang="en-US" dirty="0" smtClean="0"/>
          </a:p>
          <a:p>
            <a:pPr marL="457200" lvl="1" indent="0">
              <a:buNone/>
            </a:pPr>
            <a:endParaRPr lang="en-US" dirty="0"/>
          </a:p>
          <a:p>
            <a:pPr lvl="1"/>
            <a:endParaRPr lang="en-US" dirty="0"/>
          </a:p>
        </p:txBody>
      </p:sp>
    </p:spTree>
    <p:extLst>
      <p:ext uri="{BB962C8B-B14F-4D97-AF65-F5344CB8AC3E}">
        <p14:creationId xmlns:p14="http://schemas.microsoft.com/office/powerpoint/2010/main" val="296148360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66800"/>
            <a:ext cx="3914775" cy="288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09616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229600" cy="1828800"/>
          </a:xfrm>
          <a:solidFill>
            <a:schemeClr val="bg2">
              <a:lumMod val="50000"/>
            </a:schemeClr>
          </a:solidFill>
        </p:spPr>
        <p:txBody>
          <a:bodyPr/>
          <a:lstStyle/>
          <a:p>
            <a:r>
              <a:rPr lang="en-US" dirty="0" smtClean="0"/>
              <a:t>3.2  Class </a:t>
            </a:r>
            <a:r>
              <a:rPr lang="en-US" dirty="0" err="1" smtClean="0"/>
              <a:t>Osteichthyes</a:t>
            </a:r>
            <a:r>
              <a:rPr lang="en-US" dirty="0" smtClean="0"/>
              <a:t> (Bony fish) </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4143375" cy="420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676400"/>
            <a:ext cx="5486400"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4953000"/>
            <a:ext cx="3609975"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87866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General </a:t>
            </a:r>
            <a:r>
              <a:rPr lang="en-US" b="1" dirty="0"/>
              <a:t>characteristics of Class </a:t>
            </a:r>
            <a:r>
              <a:rPr lang="en-US" b="1" dirty="0" err="1"/>
              <a:t>Osteichthyes</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a:t>95% of all fish are bony </a:t>
            </a:r>
            <a:r>
              <a:rPr lang="en-US" dirty="0" smtClean="0"/>
              <a:t>fish</a:t>
            </a:r>
          </a:p>
          <a:p>
            <a:r>
              <a:rPr lang="en-US" dirty="0"/>
              <a:t>They inhabit all water bodies (fresh, brackish and marine</a:t>
            </a:r>
            <a:r>
              <a:rPr lang="en-US" dirty="0" smtClean="0"/>
              <a:t>)</a:t>
            </a:r>
          </a:p>
          <a:p>
            <a:r>
              <a:rPr lang="en-US" dirty="0"/>
              <a:t>They vary greatly in </a:t>
            </a:r>
            <a:r>
              <a:rPr lang="en-US" dirty="0" smtClean="0"/>
              <a:t>shape</a:t>
            </a:r>
          </a:p>
          <a:p>
            <a:r>
              <a:rPr lang="en-US" dirty="0"/>
              <a:t>They have both median and paired fins supported by fin rays of cartilage or </a:t>
            </a:r>
            <a:r>
              <a:rPr lang="en-US" dirty="0" smtClean="0"/>
              <a:t>bone</a:t>
            </a:r>
          </a:p>
          <a:p>
            <a:pPr lvl="1"/>
            <a:r>
              <a:rPr lang="en-US" dirty="0"/>
              <a:t>Tail is </a:t>
            </a:r>
            <a:r>
              <a:rPr lang="en-US" dirty="0" err="1" smtClean="0"/>
              <a:t>homocercal</a:t>
            </a:r>
            <a:endParaRPr lang="en-US" dirty="0" smtClean="0"/>
          </a:p>
          <a:p>
            <a:pPr lvl="1"/>
            <a:r>
              <a:rPr lang="en-US" dirty="0"/>
              <a:t>R</a:t>
            </a:r>
            <a:r>
              <a:rPr lang="en-US" dirty="0" smtClean="0"/>
              <a:t>elay </a:t>
            </a:r>
            <a:r>
              <a:rPr lang="en-US" dirty="0"/>
              <a:t>for locomotion more on their pectoral fines than their tail. </a:t>
            </a:r>
          </a:p>
          <a:p>
            <a:pPr lvl="1"/>
            <a:endParaRPr lang="en-US" dirty="0"/>
          </a:p>
        </p:txBody>
      </p:sp>
    </p:spTree>
    <p:extLst>
      <p:ext uri="{BB962C8B-B14F-4D97-AF65-F5344CB8AC3E}">
        <p14:creationId xmlns:p14="http://schemas.microsoft.com/office/powerpoint/2010/main" val="380154159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a:t>Skin </a:t>
            </a:r>
            <a:r>
              <a:rPr lang="en-US" dirty="0" smtClean="0"/>
              <a:t>have many </a:t>
            </a:r>
            <a:r>
              <a:rPr lang="en-US" dirty="0"/>
              <a:t>mucous </a:t>
            </a:r>
            <a:r>
              <a:rPr lang="en-US" dirty="0" smtClean="0"/>
              <a:t>glands with dermal scale of 3 types </a:t>
            </a:r>
          </a:p>
          <a:p>
            <a:pPr lvl="1" algn="just"/>
            <a:r>
              <a:rPr lang="en-US" dirty="0" smtClean="0"/>
              <a:t>Ganoid</a:t>
            </a:r>
            <a:endParaRPr lang="en-US" dirty="0"/>
          </a:p>
          <a:p>
            <a:pPr lvl="1" algn="just"/>
            <a:r>
              <a:rPr lang="en-US" dirty="0" smtClean="0"/>
              <a:t> </a:t>
            </a:r>
            <a:r>
              <a:rPr lang="en-US" dirty="0"/>
              <a:t>C</a:t>
            </a:r>
            <a:r>
              <a:rPr lang="en-US" dirty="0" smtClean="0"/>
              <a:t>ycloid </a:t>
            </a:r>
            <a:r>
              <a:rPr lang="en-US" dirty="0"/>
              <a:t>and </a:t>
            </a:r>
            <a:endParaRPr lang="en-US" dirty="0" smtClean="0"/>
          </a:p>
          <a:p>
            <a:pPr lvl="1" algn="just"/>
            <a:r>
              <a:rPr lang="en-US" dirty="0" err="1"/>
              <a:t>C</a:t>
            </a:r>
            <a:r>
              <a:rPr lang="en-US" dirty="0" err="1" smtClean="0"/>
              <a:t>tenoid</a:t>
            </a:r>
            <a:r>
              <a:rPr lang="en-US" dirty="0" smtClean="0"/>
              <a:t> which are fully overlapped by a delicate mucous epidermis	</a:t>
            </a:r>
          </a:p>
          <a:p>
            <a:pPr algn="just"/>
            <a:r>
              <a:rPr lang="en-US" dirty="0"/>
              <a:t>Their endoskeleton is bone but cartilage in </a:t>
            </a:r>
            <a:r>
              <a:rPr lang="en-US" dirty="0">
                <a:solidFill>
                  <a:srgbClr val="FF0000"/>
                </a:solidFill>
              </a:rPr>
              <a:t>sturgeons</a:t>
            </a:r>
            <a:r>
              <a:rPr lang="en-US" dirty="0"/>
              <a:t> and some </a:t>
            </a:r>
            <a:r>
              <a:rPr lang="en-US" dirty="0" smtClean="0"/>
              <a:t>others</a:t>
            </a:r>
          </a:p>
          <a:p>
            <a:pPr algn="just"/>
            <a:r>
              <a:rPr lang="en-US" dirty="0"/>
              <a:t>Their mouth is terminal in most and </a:t>
            </a:r>
            <a:r>
              <a:rPr lang="en-US" dirty="0" err="1"/>
              <a:t>subterminal</a:t>
            </a:r>
            <a:r>
              <a:rPr lang="en-US" dirty="0"/>
              <a:t> in some. </a:t>
            </a:r>
            <a:endParaRPr lang="en-US" dirty="0" smtClean="0"/>
          </a:p>
          <a:p>
            <a:pPr lvl="1" algn="just"/>
            <a:r>
              <a:rPr lang="en-US" dirty="0" smtClean="0"/>
              <a:t>Jaws </a:t>
            </a:r>
            <a:r>
              <a:rPr lang="en-US" dirty="0"/>
              <a:t>usually with teeth but some are </a:t>
            </a:r>
            <a:r>
              <a:rPr lang="en-US" dirty="0" smtClean="0"/>
              <a:t>toothless</a:t>
            </a:r>
          </a:p>
          <a:p>
            <a:pPr lvl="1" algn="just"/>
            <a:r>
              <a:rPr lang="en-US" dirty="0" smtClean="0"/>
              <a:t>Jaw </a:t>
            </a:r>
            <a:r>
              <a:rPr lang="en-US" dirty="0"/>
              <a:t>suspension in most is </a:t>
            </a:r>
            <a:r>
              <a:rPr lang="en-US" dirty="0" err="1">
                <a:solidFill>
                  <a:srgbClr val="FF0000"/>
                </a:solidFill>
              </a:rPr>
              <a:t>hyostylic</a:t>
            </a:r>
            <a:r>
              <a:rPr lang="en-US" dirty="0"/>
              <a:t> and in some lower fish </a:t>
            </a:r>
            <a:r>
              <a:rPr lang="en-US" dirty="0" err="1" smtClean="0">
                <a:solidFill>
                  <a:srgbClr val="FF0000"/>
                </a:solidFill>
              </a:rPr>
              <a:t>autostylic</a:t>
            </a:r>
            <a:endParaRPr lang="en-US" dirty="0" smtClean="0">
              <a:solidFill>
                <a:srgbClr val="FF0000"/>
              </a:solidFill>
            </a:endParaRPr>
          </a:p>
          <a:p>
            <a:pPr lvl="1" algn="just"/>
            <a:r>
              <a:rPr lang="en-US" dirty="0"/>
              <a:t>Stomach may be J shaped and cloaca lacking but anus present</a:t>
            </a:r>
            <a:endParaRPr lang="en-US" dirty="0" smtClean="0">
              <a:solidFill>
                <a:srgbClr val="FF0000"/>
              </a:solidFill>
            </a:endParaRPr>
          </a:p>
          <a:p>
            <a:pPr algn="just"/>
            <a:endParaRPr lang="en-US" dirty="0"/>
          </a:p>
        </p:txBody>
      </p:sp>
    </p:spTree>
    <p:extLst>
      <p:ext uri="{BB962C8B-B14F-4D97-AF65-F5344CB8AC3E}">
        <p14:creationId xmlns:p14="http://schemas.microsoft.com/office/powerpoint/2010/main" val="14536067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Distinctive features of chordates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All chordates posses 4 distinctive features at some stage of their life history. These are:</a:t>
            </a:r>
          </a:p>
          <a:p>
            <a:pPr lvl="2"/>
            <a:r>
              <a:rPr lang="en-US" dirty="0" smtClean="0">
                <a:solidFill>
                  <a:schemeClr val="accent2"/>
                </a:solidFill>
              </a:rPr>
              <a:t>Dorsal tubular and single nerve cord</a:t>
            </a:r>
          </a:p>
          <a:p>
            <a:pPr lvl="2"/>
            <a:r>
              <a:rPr lang="en-US" sz="2000" dirty="0" smtClean="0">
                <a:solidFill>
                  <a:schemeClr val="accent2"/>
                </a:solidFill>
              </a:rPr>
              <a:t>Notochord</a:t>
            </a:r>
          </a:p>
          <a:p>
            <a:pPr lvl="2"/>
            <a:r>
              <a:rPr lang="en-US" dirty="0" smtClean="0">
                <a:solidFill>
                  <a:schemeClr val="accent2"/>
                </a:solidFill>
              </a:rPr>
              <a:t>Paired pharyngeal poaches (gill slits) </a:t>
            </a:r>
            <a:endParaRPr lang="en-US" sz="2000" dirty="0" smtClean="0">
              <a:solidFill>
                <a:schemeClr val="accent2"/>
              </a:solidFill>
            </a:endParaRPr>
          </a:p>
          <a:p>
            <a:pPr lvl="2"/>
            <a:r>
              <a:rPr lang="en-US" dirty="0" smtClean="0">
                <a:solidFill>
                  <a:schemeClr val="accent2"/>
                </a:solidFill>
              </a:rPr>
              <a:t>Post anal tail</a:t>
            </a:r>
            <a:r>
              <a:rPr lang="en-US" dirty="0" smtClean="0"/>
              <a:t> </a:t>
            </a:r>
            <a:endParaRPr lang="en-US" sz="2000" dirty="0" smtClean="0"/>
          </a:p>
          <a:p>
            <a:pPr lvl="1"/>
            <a:r>
              <a:rPr lang="en-US" dirty="0" smtClean="0"/>
              <a:t>These features are always appearing at some embryonic stage, but they may be persistent or altered or may disappear in the later stages of the life cycle.</a:t>
            </a:r>
            <a:endParaRPr lang="en-US" sz="2600" dirty="0" smtClean="0"/>
          </a:p>
          <a:p>
            <a:pPr lvl="1"/>
            <a:r>
              <a:rPr lang="en-US" dirty="0" smtClean="0"/>
              <a:t>In Vertebrates, the notochord is replaced by back bone. </a:t>
            </a:r>
            <a:endParaRPr lang="en-US" sz="2600" dirty="0" smtClean="0"/>
          </a:p>
          <a:p>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a:t>
            </a:r>
            <a:endParaRPr lang="en-US" dirty="0"/>
          </a:p>
        </p:txBody>
      </p:sp>
      <p:sp>
        <p:nvSpPr>
          <p:cNvPr id="3" name="Content Placeholder 2"/>
          <p:cNvSpPr>
            <a:spLocks noGrp="1"/>
          </p:cNvSpPr>
          <p:nvPr>
            <p:ph idx="1"/>
          </p:nvPr>
        </p:nvSpPr>
        <p:spPr/>
        <p:txBody>
          <a:bodyPr>
            <a:normAutofit lnSpcReduction="10000"/>
          </a:bodyPr>
          <a:lstStyle/>
          <a:p>
            <a:pPr lvl="0"/>
            <a:r>
              <a:rPr lang="en-US" dirty="0"/>
              <a:t>Respiration is by pairs of gills supported by bony gill arches. </a:t>
            </a:r>
            <a:endParaRPr lang="en-US" dirty="0" smtClean="0"/>
          </a:p>
          <a:p>
            <a:pPr lvl="1"/>
            <a:r>
              <a:rPr lang="en-US" dirty="0" smtClean="0"/>
              <a:t>covered </a:t>
            </a:r>
            <a:r>
              <a:rPr lang="en-US" dirty="0"/>
              <a:t>by operculum </a:t>
            </a:r>
            <a:endParaRPr lang="en-US" dirty="0" smtClean="0"/>
          </a:p>
          <a:p>
            <a:pPr algn="just"/>
            <a:r>
              <a:rPr lang="en-US" dirty="0" smtClean="0"/>
              <a:t>Air </a:t>
            </a:r>
            <a:r>
              <a:rPr lang="en-US" dirty="0"/>
              <a:t>or swim bladder present with or without duct </a:t>
            </a:r>
            <a:endParaRPr lang="en-US" dirty="0" smtClean="0"/>
          </a:p>
          <a:p>
            <a:pPr lvl="1" algn="just"/>
            <a:r>
              <a:rPr lang="en-US" dirty="0" smtClean="0"/>
              <a:t>connected </a:t>
            </a:r>
            <a:r>
              <a:rPr lang="en-US" dirty="0"/>
              <a:t>to the pharynx except in a few bottom dwelling species in which they have been secondary </a:t>
            </a:r>
            <a:r>
              <a:rPr lang="en-US" dirty="0" smtClean="0"/>
              <a:t>lost</a:t>
            </a:r>
          </a:p>
          <a:p>
            <a:pPr lvl="1" algn="just"/>
            <a:r>
              <a:rPr lang="en-US" dirty="0" smtClean="0"/>
              <a:t> </a:t>
            </a:r>
            <a:r>
              <a:rPr lang="en-US" dirty="0"/>
              <a:t>The air bladder mainly serves in </a:t>
            </a:r>
            <a:r>
              <a:rPr lang="en-US" dirty="0" smtClean="0"/>
              <a:t>buoyant, but </a:t>
            </a:r>
            <a:r>
              <a:rPr lang="en-US" dirty="0"/>
              <a:t>it is lung like in some (</a:t>
            </a:r>
            <a:r>
              <a:rPr lang="en-US" dirty="0" err="1"/>
              <a:t>Dipnoi</a:t>
            </a:r>
            <a:r>
              <a:rPr lang="en-US" dirty="0"/>
              <a:t>). </a:t>
            </a:r>
          </a:p>
          <a:p>
            <a:endParaRPr lang="en-US" dirty="0"/>
          </a:p>
        </p:txBody>
      </p:sp>
    </p:spTree>
    <p:extLst>
      <p:ext uri="{BB962C8B-B14F-4D97-AF65-F5344CB8AC3E}">
        <p14:creationId xmlns:p14="http://schemas.microsoft.com/office/powerpoint/2010/main" val="290376988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20000"/>
          </a:bodyPr>
          <a:lstStyle/>
          <a:p>
            <a:pPr lvl="0" algn="just"/>
            <a:r>
              <a:rPr lang="en-US" dirty="0" smtClean="0"/>
              <a:t>They have closed circulation in most single but double in </a:t>
            </a:r>
            <a:r>
              <a:rPr lang="en-US" dirty="0" err="1" smtClean="0"/>
              <a:t>dipnoi</a:t>
            </a:r>
            <a:endParaRPr lang="en-US" dirty="0" smtClean="0"/>
          </a:p>
          <a:p>
            <a:pPr lvl="1" algn="just"/>
            <a:r>
              <a:rPr lang="en-US" dirty="0" smtClean="0"/>
              <a:t> It consists of </a:t>
            </a:r>
            <a:r>
              <a:rPr lang="en-US" dirty="0" err="1" smtClean="0"/>
              <a:t>venteraly</a:t>
            </a:r>
            <a:r>
              <a:rPr lang="en-US" dirty="0" smtClean="0"/>
              <a:t> located 2 chamber heart, sinus </a:t>
            </a:r>
            <a:r>
              <a:rPr lang="en-US" dirty="0" err="1" smtClean="0"/>
              <a:t>venosus</a:t>
            </a:r>
            <a:r>
              <a:rPr lang="en-US" dirty="0" smtClean="0"/>
              <a:t> and </a:t>
            </a:r>
            <a:r>
              <a:rPr lang="en-US" dirty="0" err="1" smtClean="0"/>
              <a:t>conus</a:t>
            </a:r>
            <a:r>
              <a:rPr lang="en-US" dirty="0" smtClean="0"/>
              <a:t> arterioles</a:t>
            </a:r>
          </a:p>
          <a:p>
            <a:pPr lvl="1" algn="just"/>
            <a:r>
              <a:rPr lang="en-US" dirty="0" smtClean="0"/>
              <a:t>Blood contains oval nucleated RBC</a:t>
            </a:r>
          </a:p>
          <a:p>
            <a:pPr lvl="1" algn="just"/>
            <a:r>
              <a:rPr lang="en-US" dirty="0" smtClean="0"/>
              <a:t>Have variable body temperature (</a:t>
            </a:r>
            <a:r>
              <a:rPr lang="en-US" dirty="0" err="1" smtClean="0"/>
              <a:t>poiklotherms</a:t>
            </a:r>
            <a:r>
              <a:rPr lang="en-US" dirty="0" smtClean="0"/>
              <a:t>)</a:t>
            </a:r>
          </a:p>
          <a:p>
            <a:pPr lvl="0" algn="just"/>
            <a:r>
              <a:rPr lang="en-US" dirty="0" smtClean="0"/>
              <a:t>They excrete by </a:t>
            </a:r>
            <a:r>
              <a:rPr lang="en-US" dirty="0" err="1" smtClean="0">
                <a:solidFill>
                  <a:srgbClr val="FF0000"/>
                </a:solidFill>
              </a:rPr>
              <a:t>mesonephric</a:t>
            </a:r>
            <a:r>
              <a:rPr lang="en-US" dirty="0" smtClean="0">
                <a:solidFill>
                  <a:srgbClr val="FF0000"/>
                </a:solidFill>
              </a:rPr>
              <a:t> kidney</a:t>
            </a:r>
          </a:p>
          <a:p>
            <a:pPr lvl="1" algn="just"/>
            <a:r>
              <a:rPr lang="en-US" dirty="0" smtClean="0"/>
              <a:t> Excretion is ureotelic</a:t>
            </a:r>
          </a:p>
          <a:p>
            <a:pPr lvl="1" algn="just"/>
            <a:r>
              <a:rPr lang="en-US" dirty="0" smtClean="0"/>
              <a:t>The body fluid of bony fish is hypotonic to sea water and requires active constant osmoregulation</a:t>
            </a:r>
          </a:p>
          <a:p>
            <a:pPr algn="just"/>
            <a:r>
              <a:rPr lang="en-US" dirty="0"/>
              <a:t>They have 10 pairs of cranial nerves</a:t>
            </a:r>
            <a:endParaRPr lang="en-US" dirty="0" smtClean="0"/>
          </a:p>
          <a:p>
            <a:pPr lvl="1" algn="just"/>
            <a:endParaRPr lang="en-US" dirty="0" smtClean="0"/>
          </a:p>
          <a:p>
            <a:pPr lvl="1" algn="just"/>
            <a:endParaRPr lang="en-US" dirty="0" smtClean="0"/>
          </a:p>
          <a:p>
            <a:pPr lvl="1" algn="just"/>
            <a:endParaRPr lang="en-US" dirty="0" smtClean="0"/>
          </a:p>
          <a:p>
            <a:endParaRPr lang="en-US" dirty="0"/>
          </a:p>
        </p:txBody>
      </p:sp>
    </p:spTree>
    <p:extLst>
      <p:ext uri="{BB962C8B-B14F-4D97-AF65-F5344CB8AC3E}">
        <p14:creationId xmlns:p14="http://schemas.microsoft.com/office/powerpoint/2010/main" val="317906130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a:t>Their sense organ is with well developed lateral lines, internal ear with three semicircular canal, the nostrils are located on the </a:t>
            </a:r>
            <a:r>
              <a:rPr lang="en-US" dirty="0" smtClean="0"/>
              <a:t>snout</a:t>
            </a:r>
          </a:p>
          <a:p>
            <a:pPr lvl="0" algn="just"/>
            <a:r>
              <a:rPr lang="en-US" dirty="0"/>
              <a:t>Sexes are separated </a:t>
            </a:r>
            <a:endParaRPr lang="en-US" dirty="0" smtClean="0"/>
          </a:p>
          <a:p>
            <a:pPr lvl="1" algn="just"/>
            <a:r>
              <a:rPr lang="en-US" dirty="0"/>
              <a:t>S</a:t>
            </a:r>
            <a:r>
              <a:rPr lang="en-US" dirty="0" smtClean="0"/>
              <a:t>ex may be reversal </a:t>
            </a:r>
            <a:r>
              <a:rPr lang="en-US" dirty="0"/>
              <a:t>in </a:t>
            </a:r>
            <a:r>
              <a:rPr lang="en-US" dirty="0" smtClean="0"/>
              <a:t>some</a:t>
            </a:r>
          </a:p>
          <a:p>
            <a:pPr lvl="2" algn="just"/>
            <a:r>
              <a:rPr lang="en-US" dirty="0"/>
              <a:t>M</a:t>
            </a:r>
            <a:r>
              <a:rPr lang="en-US" dirty="0" smtClean="0"/>
              <a:t>ale </a:t>
            </a:r>
            <a:r>
              <a:rPr lang="en-US" dirty="0"/>
              <a:t>to female (</a:t>
            </a:r>
            <a:r>
              <a:rPr lang="en-US" dirty="0" err="1" smtClean="0"/>
              <a:t>protandrous</a:t>
            </a:r>
            <a:r>
              <a:rPr lang="en-US" dirty="0" smtClean="0"/>
              <a:t>)</a:t>
            </a:r>
          </a:p>
          <a:p>
            <a:pPr lvl="2" algn="just"/>
            <a:r>
              <a:rPr lang="en-US" dirty="0"/>
              <a:t>F</a:t>
            </a:r>
            <a:r>
              <a:rPr lang="en-US" dirty="0" smtClean="0"/>
              <a:t>emale </a:t>
            </a:r>
            <a:r>
              <a:rPr lang="en-US" dirty="0"/>
              <a:t>to </a:t>
            </a:r>
            <a:r>
              <a:rPr lang="en-US" dirty="0" smtClean="0"/>
              <a:t>male (</a:t>
            </a:r>
            <a:r>
              <a:rPr lang="en-US" dirty="0" err="1" smtClean="0"/>
              <a:t>protogynous</a:t>
            </a:r>
            <a:r>
              <a:rPr lang="en-US" dirty="0" smtClean="0"/>
              <a:t>)</a:t>
            </a:r>
          </a:p>
          <a:p>
            <a:pPr lvl="1" algn="just"/>
            <a:r>
              <a:rPr lang="en-US" dirty="0" smtClean="0"/>
              <a:t> Gonads </a:t>
            </a:r>
            <a:r>
              <a:rPr lang="en-US" dirty="0"/>
              <a:t>paired, genital aperture present, fertilization external. </a:t>
            </a:r>
            <a:endParaRPr lang="en-US" dirty="0" smtClean="0"/>
          </a:p>
          <a:p>
            <a:pPr lvl="1" algn="just"/>
            <a:r>
              <a:rPr lang="en-US" dirty="0" smtClean="0"/>
              <a:t>Mostly </a:t>
            </a:r>
            <a:r>
              <a:rPr lang="en-US" dirty="0"/>
              <a:t>they are </a:t>
            </a:r>
            <a:r>
              <a:rPr lang="en-US" dirty="0" smtClean="0"/>
              <a:t>oviparous </a:t>
            </a:r>
          </a:p>
          <a:p>
            <a:pPr algn="just"/>
            <a:endParaRPr lang="en-US" dirty="0"/>
          </a:p>
        </p:txBody>
      </p:sp>
    </p:spTree>
    <p:extLst>
      <p:ext uri="{BB962C8B-B14F-4D97-AF65-F5344CB8AC3E}">
        <p14:creationId xmlns:p14="http://schemas.microsoft.com/office/powerpoint/2010/main" val="429268969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Classification </a:t>
            </a:r>
            <a:r>
              <a:rPr lang="en-US" b="1" dirty="0"/>
              <a:t>of bony fish</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b="1" dirty="0"/>
              <a:t>Subclass </a:t>
            </a:r>
            <a:r>
              <a:rPr lang="en-US" b="1" dirty="0" err="1" smtClean="0"/>
              <a:t>actinoptergii</a:t>
            </a:r>
            <a:endParaRPr lang="en-US" b="1" dirty="0" smtClean="0"/>
          </a:p>
          <a:p>
            <a:pPr lvl="1"/>
            <a:r>
              <a:rPr lang="en-US" dirty="0"/>
              <a:t>Paired fins thin, broad, without </a:t>
            </a:r>
            <a:r>
              <a:rPr lang="en-US" dirty="0" smtClean="0"/>
              <a:t>fleshy </a:t>
            </a:r>
            <a:r>
              <a:rPr lang="en-US" dirty="0"/>
              <a:t>and supported by dermal </a:t>
            </a:r>
            <a:r>
              <a:rPr lang="en-US" dirty="0" smtClean="0"/>
              <a:t>fin rays</a:t>
            </a:r>
            <a:r>
              <a:rPr lang="en-US" dirty="0"/>
              <a:t>.</a:t>
            </a:r>
          </a:p>
          <a:p>
            <a:pPr lvl="1"/>
            <a:r>
              <a:rPr lang="en-US" dirty="0" smtClean="0"/>
              <a:t>One </a:t>
            </a:r>
            <a:r>
              <a:rPr lang="en-US" dirty="0"/>
              <a:t>dorsal </a:t>
            </a:r>
            <a:r>
              <a:rPr lang="en-US" dirty="0" smtClean="0"/>
              <a:t>fin</a:t>
            </a:r>
            <a:r>
              <a:rPr lang="en-US" dirty="0"/>
              <a:t>, may be divided.</a:t>
            </a:r>
          </a:p>
          <a:p>
            <a:pPr lvl="1"/>
            <a:r>
              <a:rPr lang="en-US" dirty="0" smtClean="0"/>
              <a:t>Caudal </a:t>
            </a:r>
            <a:r>
              <a:rPr lang="en-US" dirty="0"/>
              <a:t>fin without </a:t>
            </a:r>
            <a:r>
              <a:rPr lang="en-US" dirty="0" err="1"/>
              <a:t>epichordal</a:t>
            </a:r>
            <a:r>
              <a:rPr lang="en-US" dirty="0"/>
              <a:t> lobe.</a:t>
            </a:r>
          </a:p>
          <a:p>
            <a:pPr lvl="1"/>
            <a:r>
              <a:rPr lang="en-US" dirty="0" smtClean="0"/>
              <a:t>Olfactory </a:t>
            </a:r>
            <a:r>
              <a:rPr lang="en-US" dirty="0"/>
              <a:t>sacs not connected to mouth cavity.</a:t>
            </a:r>
          </a:p>
          <a:p>
            <a:pPr lvl="1"/>
            <a:r>
              <a:rPr lang="en-US" dirty="0" smtClean="0"/>
              <a:t>Popularly </a:t>
            </a:r>
            <a:r>
              <a:rPr lang="en-US" dirty="0"/>
              <a:t>called ray-finned </a:t>
            </a:r>
            <a:r>
              <a:rPr lang="en-US" dirty="0" smtClean="0"/>
              <a:t>fishes</a:t>
            </a:r>
            <a:endParaRPr lang="en-US" dirty="0"/>
          </a:p>
        </p:txBody>
      </p:sp>
    </p:spTree>
    <p:extLst>
      <p:ext uri="{BB962C8B-B14F-4D97-AF65-F5344CB8AC3E}">
        <p14:creationId xmlns:p14="http://schemas.microsoft.com/office/powerpoint/2010/main" val="36092353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Conti----</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Consists of three super orders:</a:t>
            </a:r>
            <a:r>
              <a:rPr lang="en-US" dirty="0" smtClean="0"/>
              <a:t> </a:t>
            </a:r>
            <a:endParaRPr lang="en-US" dirty="0"/>
          </a:p>
          <a:p>
            <a:pPr lvl="1"/>
            <a:r>
              <a:rPr lang="en-US" dirty="0" smtClean="0"/>
              <a:t>super </a:t>
            </a:r>
            <a:r>
              <a:rPr lang="en-US" dirty="0"/>
              <a:t>order </a:t>
            </a:r>
            <a:r>
              <a:rPr lang="en-US" dirty="0" err="1"/>
              <a:t>C</a:t>
            </a:r>
            <a:r>
              <a:rPr lang="en-US" dirty="0" err="1" smtClean="0"/>
              <a:t>hondrostei</a:t>
            </a:r>
            <a:r>
              <a:rPr lang="en-US" dirty="0" smtClean="0"/>
              <a:t>  –Primitive bony fish</a:t>
            </a:r>
            <a:endParaRPr lang="en-US" dirty="0"/>
          </a:p>
          <a:p>
            <a:pPr lvl="2"/>
            <a:r>
              <a:rPr lang="en-US" dirty="0"/>
              <a:t>O</a:t>
            </a:r>
            <a:r>
              <a:rPr lang="en-US" dirty="0" smtClean="0"/>
              <a:t>rder </a:t>
            </a:r>
            <a:r>
              <a:rPr lang="en-US" dirty="0" err="1"/>
              <a:t>polypteri</a:t>
            </a:r>
            <a:r>
              <a:rPr lang="en-US" dirty="0"/>
              <a:t> </a:t>
            </a:r>
            <a:r>
              <a:rPr lang="en-US" dirty="0" smtClean="0"/>
              <a:t>forms- </a:t>
            </a:r>
            <a:r>
              <a:rPr lang="en-US" dirty="0" err="1" smtClean="0"/>
              <a:t>Bichir</a:t>
            </a:r>
            <a:r>
              <a:rPr lang="en-US" dirty="0" smtClean="0"/>
              <a:t> </a:t>
            </a:r>
          </a:p>
          <a:p>
            <a:pPr lvl="3"/>
            <a:r>
              <a:rPr lang="en-US" dirty="0" smtClean="0"/>
              <a:t>Dorsal </a:t>
            </a:r>
            <a:r>
              <a:rPr lang="en-US" dirty="0"/>
              <a:t>fin of 8 or more </a:t>
            </a:r>
            <a:r>
              <a:rPr lang="en-US" dirty="0" err="1" smtClean="0"/>
              <a:t>finlets</a:t>
            </a:r>
            <a:endParaRPr lang="en-US" dirty="0"/>
          </a:p>
          <a:p>
            <a:pPr lvl="3"/>
            <a:r>
              <a:rPr lang="en-US" dirty="0" smtClean="0"/>
              <a:t>Ossified </a:t>
            </a:r>
            <a:r>
              <a:rPr lang="en-US" dirty="0"/>
              <a:t>skeleton</a:t>
            </a:r>
            <a:r>
              <a:rPr lang="en-US" dirty="0" smtClean="0"/>
              <a:t> </a:t>
            </a:r>
          </a:p>
          <a:p>
            <a:pPr lvl="2"/>
            <a:r>
              <a:rPr lang="en-US" dirty="0"/>
              <a:t>O</a:t>
            </a:r>
            <a:r>
              <a:rPr lang="en-US" dirty="0" smtClean="0"/>
              <a:t>rder </a:t>
            </a:r>
            <a:r>
              <a:rPr lang="en-US" dirty="0" err="1"/>
              <a:t>acipenseriforms-Acipenser</a:t>
            </a:r>
            <a:r>
              <a:rPr lang="en-US" dirty="0"/>
              <a:t> (</a:t>
            </a:r>
            <a:r>
              <a:rPr lang="en-US" dirty="0" smtClean="0"/>
              <a:t>sturgeon), </a:t>
            </a:r>
            <a:r>
              <a:rPr lang="en-US" dirty="0" err="1" smtClean="0"/>
              <a:t>polyodon</a:t>
            </a:r>
            <a:r>
              <a:rPr lang="en-US" dirty="0" smtClean="0"/>
              <a:t> </a:t>
            </a:r>
            <a:r>
              <a:rPr lang="en-US" dirty="0"/>
              <a:t>(paddle fish</a:t>
            </a:r>
            <a:r>
              <a:rPr lang="en-US" dirty="0" smtClean="0"/>
              <a:t>)</a:t>
            </a:r>
          </a:p>
          <a:p>
            <a:pPr lvl="3"/>
            <a:r>
              <a:rPr lang="en-US" dirty="0" err="1" smtClean="0"/>
              <a:t>Scaleless</a:t>
            </a:r>
            <a:r>
              <a:rPr lang="en-US" dirty="0" smtClean="0"/>
              <a:t> and skeleton is largely cartilaginous</a:t>
            </a:r>
            <a:endParaRPr lang="en-US" dirty="0"/>
          </a:p>
          <a:p>
            <a:pPr lvl="1"/>
            <a:r>
              <a:rPr lang="en-US" dirty="0" smtClean="0"/>
              <a:t>Super </a:t>
            </a:r>
            <a:r>
              <a:rPr lang="en-US" dirty="0"/>
              <a:t>order </a:t>
            </a:r>
            <a:r>
              <a:rPr lang="en-US" dirty="0" err="1"/>
              <a:t>Holostei</a:t>
            </a:r>
            <a:r>
              <a:rPr lang="en-US" dirty="0"/>
              <a:t>: </a:t>
            </a:r>
            <a:endParaRPr lang="en-US" dirty="0" smtClean="0"/>
          </a:p>
          <a:p>
            <a:pPr lvl="2"/>
            <a:r>
              <a:rPr lang="en-US" dirty="0"/>
              <a:t>Mouth opening small.</a:t>
            </a:r>
          </a:p>
          <a:p>
            <a:pPr lvl="2"/>
            <a:r>
              <a:rPr lang="en-US" dirty="0" smtClean="0"/>
              <a:t>Ganoid </a:t>
            </a:r>
            <a:r>
              <a:rPr lang="en-US" dirty="0"/>
              <a:t>or cycloid scales.</a:t>
            </a:r>
          </a:p>
          <a:p>
            <a:pPr lvl="2"/>
            <a:r>
              <a:rPr lang="en-US" dirty="0" smtClean="0"/>
              <a:t>Tail </a:t>
            </a:r>
            <a:r>
              <a:rPr lang="en-US" dirty="0"/>
              <a:t>fin </a:t>
            </a:r>
            <a:r>
              <a:rPr lang="en-US" dirty="0" err="1"/>
              <a:t>heterocercal</a:t>
            </a:r>
            <a:r>
              <a:rPr lang="en-US" dirty="0"/>
              <a:t>.</a:t>
            </a:r>
          </a:p>
          <a:p>
            <a:pPr lvl="2"/>
            <a:r>
              <a:rPr lang="en-US" dirty="0" smtClean="0"/>
              <a:t>Intermediate </a:t>
            </a:r>
            <a:r>
              <a:rPr lang="en-US" dirty="0"/>
              <a:t>ray-finned fish, </a:t>
            </a:r>
            <a:r>
              <a:rPr lang="en-US" dirty="0" smtClean="0"/>
              <a:t>transitional</a:t>
            </a:r>
            <a:endParaRPr lang="en-US" dirty="0"/>
          </a:p>
        </p:txBody>
      </p:sp>
    </p:spTree>
    <p:extLst>
      <p:ext uri="{BB962C8B-B14F-4D97-AF65-F5344CB8AC3E}">
        <p14:creationId xmlns:p14="http://schemas.microsoft.com/office/powerpoint/2010/main" val="130622173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5486400" cy="2283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019800" y="3505200"/>
            <a:ext cx="2209800" cy="452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Paddle fish</a:t>
            </a:r>
            <a:endParaRPr lang="en-US" dirty="0"/>
          </a:p>
        </p:txBody>
      </p:sp>
      <p:sp>
        <p:nvSpPr>
          <p:cNvPr id="5" name="Rectangle 4"/>
          <p:cNvSpPr/>
          <p:nvPr/>
        </p:nvSpPr>
        <p:spPr>
          <a:xfrm>
            <a:off x="4572000" y="2633662"/>
            <a:ext cx="715260" cy="369332"/>
          </a:xfrm>
          <a:prstGeom prst="rect">
            <a:avLst/>
          </a:prstGeom>
        </p:spPr>
        <p:txBody>
          <a:bodyPr wrap="none">
            <a:spAutoFit/>
          </a:bodyPr>
          <a:lstStyle/>
          <a:p>
            <a:r>
              <a:rPr lang="en-US" dirty="0" err="1">
                <a:solidFill>
                  <a:srgbClr val="FFFF00"/>
                </a:solidFill>
              </a:rPr>
              <a:t>Bichir</a:t>
            </a:r>
            <a:endParaRPr lang="en-US" dirty="0">
              <a:solidFill>
                <a:srgbClr val="FFFF00"/>
              </a:solidFill>
            </a:endParaRPr>
          </a:p>
        </p:txBody>
      </p:sp>
      <p:pic>
        <p:nvPicPr>
          <p:cNvPr id="10244"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3810000"/>
            <a:ext cx="732472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5406" y="2362200"/>
            <a:ext cx="3938587"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6858000" y="1981200"/>
            <a:ext cx="1752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Srugeon</a:t>
            </a:r>
            <a:endParaRPr lang="en-US" dirty="0"/>
          </a:p>
        </p:txBody>
      </p:sp>
    </p:spTree>
    <p:extLst>
      <p:ext uri="{BB962C8B-B14F-4D97-AF65-F5344CB8AC3E}">
        <p14:creationId xmlns:p14="http://schemas.microsoft.com/office/powerpoint/2010/main" val="211657522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a:t>
            </a:r>
            <a:endParaRPr lang="en-US" dirty="0"/>
          </a:p>
        </p:txBody>
      </p:sp>
      <p:sp>
        <p:nvSpPr>
          <p:cNvPr id="3" name="Content Placeholder 2"/>
          <p:cNvSpPr>
            <a:spLocks noGrp="1"/>
          </p:cNvSpPr>
          <p:nvPr>
            <p:ph idx="1"/>
          </p:nvPr>
        </p:nvSpPr>
        <p:spPr/>
        <p:txBody>
          <a:bodyPr>
            <a:normAutofit/>
          </a:bodyPr>
          <a:lstStyle/>
          <a:p>
            <a:pPr lvl="2"/>
            <a:r>
              <a:rPr lang="en-US" dirty="0"/>
              <a:t>Order </a:t>
            </a:r>
            <a:r>
              <a:rPr lang="en-US" dirty="0" err="1"/>
              <a:t>Amiiforms-Amia</a:t>
            </a:r>
            <a:r>
              <a:rPr lang="en-US" dirty="0"/>
              <a:t> (bow </a:t>
            </a:r>
            <a:r>
              <a:rPr lang="en-US" dirty="0" smtClean="0"/>
              <a:t>fish)</a:t>
            </a:r>
          </a:p>
          <a:p>
            <a:pPr lvl="3"/>
            <a:r>
              <a:rPr lang="en-US" dirty="0" smtClean="0"/>
              <a:t>Thin</a:t>
            </a:r>
            <a:r>
              <a:rPr lang="en-US" dirty="0"/>
              <a:t>, overlapping cycloid </a:t>
            </a:r>
            <a:r>
              <a:rPr lang="en-US" dirty="0" smtClean="0"/>
              <a:t>scales</a:t>
            </a:r>
          </a:p>
          <a:p>
            <a:pPr lvl="3"/>
            <a:r>
              <a:rPr lang="en-US" dirty="0" smtClean="0"/>
              <a:t>Snout </a:t>
            </a:r>
            <a:r>
              <a:rPr lang="en-US" dirty="0"/>
              <a:t>normal, </a:t>
            </a:r>
            <a:r>
              <a:rPr lang="en-US" dirty="0" smtClean="0"/>
              <a:t>rounded</a:t>
            </a:r>
          </a:p>
          <a:p>
            <a:pPr lvl="3"/>
            <a:r>
              <a:rPr lang="en-US" dirty="0" smtClean="0"/>
              <a:t>Long </a:t>
            </a:r>
            <a:r>
              <a:rPr lang="en-US" dirty="0"/>
              <a:t>dorsal </a:t>
            </a:r>
            <a:r>
              <a:rPr lang="en-US" dirty="0" smtClean="0"/>
              <a:t>fin</a:t>
            </a:r>
            <a:endParaRPr lang="en-US" dirty="0"/>
          </a:p>
          <a:p>
            <a:pPr lvl="3"/>
            <a:r>
              <a:rPr lang="en-US" dirty="0"/>
              <a:t>Example : </a:t>
            </a:r>
            <a:r>
              <a:rPr lang="en-US" i="1" dirty="0" err="1"/>
              <a:t>Amia</a:t>
            </a:r>
            <a:r>
              <a:rPr lang="en-US" i="1" dirty="0"/>
              <a:t> </a:t>
            </a:r>
            <a:r>
              <a:rPr lang="en-US" dirty="0"/>
              <a:t>(Bowfin</a:t>
            </a:r>
            <a:r>
              <a:rPr lang="en-US" dirty="0" smtClean="0"/>
              <a:t>)</a:t>
            </a:r>
            <a:endParaRPr lang="en-US" dirty="0"/>
          </a:p>
          <a:p>
            <a:pPr lvl="2"/>
            <a:r>
              <a:rPr lang="en-US" dirty="0"/>
              <a:t>Order </a:t>
            </a:r>
            <a:r>
              <a:rPr lang="en-US" dirty="0" err="1" smtClean="0"/>
              <a:t>semionotiformes</a:t>
            </a:r>
            <a:endParaRPr lang="en-US" dirty="0" smtClean="0"/>
          </a:p>
          <a:p>
            <a:pPr lvl="3"/>
            <a:r>
              <a:rPr lang="en-US" dirty="0"/>
              <a:t>Scales rhomboidal ganoid in oblique rows.</a:t>
            </a:r>
          </a:p>
          <a:p>
            <a:pPr lvl="3"/>
            <a:r>
              <a:rPr lang="en-US" dirty="0" smtClean="0"/>
              <a:t> </a:t>
            </a:r>
            <a:r>
              <a:rPr lang="en-US" dirty="0"/>
              <a:t>Snout and body elongated.</a:t>
            </a:r>
          </a:p>
          <a:p>
            <a:pPr lvl="3"/>
            <a:r>
              <a:rPr lang="en-US" dirty="0"/>
              <a:t>Example : </a:t>
            </a:r>
            <a:r>
              <a:rPr lang="en-US" i="1" dirty="0" err="1"/>
              <a:t>Lepidosteus</a:t>
            </a:r>
            <a:r>
              <a:rPr lang="en-US" i="1" dirty="0"/>
              <a:t> </a:t>
            </a:r>
            <a:r>
              <a:rPr lang="en-US" dirty="0"/>
              <a:t>or </a:t>
            </a:r>
            <a:r>
              <a:rPr lang="en-US" dirty="0" smtClean="0"/>
              <a:t> </a:t>
            </a:r>
            <a:r>
              <a:rPr lang="en-US" i="1" dirty="0" err="1" smtClean="0"/>
              <a:t>Lepisosteus</a:t>
            </a:r>
            <a:r>
              <a:rPr lang="en-US" i="1" dirty="0"/>
              <a:t> </a:t>
            </a:r>
            <a:r>
              <a:rPr lang="en-US" dirty="0" smtClean="0"/>
              <a:t>(Garpike)</a:t>
            </a:r>
            <a:endParaRPr lang="en-US" dirty="0"/>
          </a:p>
        </p:txBody>
      </p:sp>
    </p:spTree>
    <p:extLst>
      <p:ext uri="{BB962C8B-B14F-4D97-AF65-F5344CB8AC3E}">
        <p14:creationId xmlns:p14="http://schemas.microsoft.com/office/powerpoint/2010/main" val="240349293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a:t>
            </a:r>
            <a:endParaRPr lang="en-US" dirty="0"/>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1"/>
            <a:ext cx="8229600" cy="268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962400"/>
            <a:ext cx="72390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743200" y="6248400"/>
            <a:ext cx="3733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Bowin</a:t>
            </a:r>
            <a:r>
              <a:rPr lang="en-US" dirty="0" smtClean="0"/>
              <a:t> fish</a:t>
            </a:r>
            <a:endParaRPr lang="en-US" dirty="0"/>
          </a:p>
        </p:txBody>
      </p:sp>
    </p:spTree>
    <p:extLst>
      <p:ext uri="{BB962C8B-B14F-4D97-AF65-F5344CB8AC3E}">
        <p14:creationId xmlns:p14="http://schemas.microsoft.com/office/powerpoint/2010/main" val="35086489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a:t>
            </a:r>
            <a:endParaRPr lang="en-US" dirty="0"/>
          </a:p>
        </p:txBody>
      </p:sp>
      <p:sp>
        <p:nvSpPr>
          <p:cNvPr id="3" name="Content Placeholder 2"/>
          <p:cNvSpPr>
            <a:spLocks noGrp="1"/>
          </p:cNvSpPr>
          <p:nvPr>
            <p:ph idx="1"/>
          </p:nvPr>
        </p:nvSpPr>
        <p:spPr/>
        <p:txBody>
          <a:bodyPr/>
          <a:lstStyle/>
          <a:p>
            <a:pPr marL="857250" lvl="2" indent="-457200"/>
            <a:r>
              <a:rPr lang="en-US" dirty="0" smtClean="0"/>
              <a:t>Super </a:t>
            </a:r>
            <a:r>
              <a:rPr lang="en-US" dirty="0"/>
              <a:t>order </a:t>
            </a:r>
            <a:r>
              <a:rPr lang="en-US" dirty="0" err="1"/>
              <a:t>Teleosts</a:t>
            </a:r>
            <a:r>
              <a:rPr lang="en-US" dirty="0"/>
              <a:t> (complete bone)</a:t>
            </a:r>
          </a:p>
          <a:p>
            <a:pPr lvl="2"/>
            <a:r>
              <a:rPr lang="en-US" dirty="0"/>
              <a:t>Mouth opening terminal, small.</a:t>
            </a:r>
          </a:p>
          <a:p>
            <a:pPr lvl="2"/>
            <a:r>
              <a:rPr lang="en-US" dirty="0"/>
              <a:t>Scales cycloid, </a:t>
            </a:r>
            <a:r>
              <a:rPr lang="en-US" dirty="0" err="1"/>
              <a:t>ctenoid</a:t>
            </a:r>
            <a:r>
              <a:rPr lang="en-US" dirty="0"/>
              <a:t> or absent.</a:t>
            </a:r>
          </a:p>
          <a:p>
            <a:pPr lvl="2"/>
            <a:r>
              <a:rPr lang="fr-FR" dirty="0" err="1"/>
              <a:t>Tail</a:t>
            </a:r>
            <a:r>
              <a:rPr lang="fr-FR" dirty="0"/>
              <a:t> fin </a:t>
            </a:r>
            <a:r>
              <a:rPr lang="fr-FR" dirty="0" err="1"/>
              <a:t>mostly</a:t>
            </a:r>
            <a:r>
              <a:rPr lang="fr-FR" dirty="0"/>
              <a:t> </a:t>
            </a:r>
            <a:r>
              <a:rPr lang="fr-FR" dirty="0" err="1"/>
              <a:t>homocercai</a:t>
            </a:r>
            <a:endParaRPr lang="fr-FR" dirty="0"/>
          </a:p>
          <a:p>
            <a:pPr lvl="2"/>
            <a:r>
              <a:rPr lang="en-US" dirty="0"/>
              <a:t>Spiracle is lost</a:t>
            </a:r>
          </a:p>
          <a:p>
            <a:pPr lvl="2"/>
            <a:r>
              <a:rPr lang="en-US" dirty="0"/>
              <a:t>Spiral valve in the intestine absent.</a:t>
            </a:r>
          </a:p>
          <a:p>
            <a:pPr lvl="2"/>
            <a:r>
              <a:rPr lang="en-US" dirty="0" err="1"/>
              <a:t>Conus</a:t>
            </a:r>
            <a:r>
              <a:rPr lang="en-US" dirty="0"/>
              <a:t> </a:t>
            </a:r>
            <a:r>
              <a:rPr lang="en-US" dirty="0" err="1"/>
              <a:t>arteriosus</a:t>
            </a:r>
            <a:r>
              <a:rPr lang="en-US" dirty="0"/>
              <a:t> greatly </a:t>
            </a:r>
            <a:r>
              <a:rPr lang="en-US" dirty="0" smtClean="0"/>
              <a:t>reduced</a:t>
            </a:r>
          </a:p>
          <a:p>
            <a:pPr lvl="2"/>
            <a:r>
              <a:rPr lang="en-US" dirty="0" smtClean="0"/>
              <a:t>The most diversified bony fish group</a:t>
            </a:r>
            <a:endParaRPr lang="en-US" dirty="0"/>
          </a:p>
          <a:p>
            <a:endParaRPr lang="en-US" dirty="0"/>
          </a:p>
        </p:txBody>
      </p:sp>
    </p:spTree>
    <p:extLst>
      <p:ext uri="{BB962C8B-B14F-4D97-AF65-F5344CB8AC3E}">
        <p14:creationId xmlns:p14="http://schemas.microsoft.com/office/powerpoint/2010/main" val="234868297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a:t>
            </a:r>
            <a:endParaRPr lang="en-US" dirty="0"/>
          </a:p>
        </p:txBody>
      </p:sp>
      <p:sp>
        <p:nvSpPr>
          <p:cNvPr id="3" name="Content Placeholder 2"/>
          <p:cNvSpPr>
            <a:spLocks noGrp="1"/>
          </p:cNvSpPr>
          <p:nvPr>
            <p:ph idx="1"/>
          </p:nvPr>
        </p:nvSpPr>
        <p:spPr>
          <a:xfrm>
            <a:off x="457200" y="1600200"/>
            <a:ext cx="8534400" cy="4525963"/>
          </a:xfrm>
        </p:spPr>
        <p:txBody>
          <a:bodyPr/>
          <a:lstStyle/>
          <a:p>
            <a:r>
              <a:rPr lang="en-US" b="1" dirty="0"/>
              <a:t>Subclass </a:t>
            </a:r>
            <a:r>
              <a:rPr lang="en-US" b="1" dirty="0" err="1"/>
              <a:t>Sarcoptergii</a:t>
            </a:r>
            <a:r>
              <a:rPr lang="en-US" dirty="0"/>
              <a:t> (flesh fined fish</a:t>
            </a:r>
            <a:r>
              <a:rPr lang="en-US" dirty="0" smtClean="0"/>
              <a:t>) </a:t>
            </a:r>
          </a:p>
          <a:p>
            <a:pPr lvl="1"/>
            <a:r>
              <a:rPr lang="en-US" dirty="0" smtClean="0"/>
              <a:t>Order </a:t>
            </a:r>
            <a:r>
              <a:rPr lang="en-US" dirty="0" err="1"/>
              <a:t>crossopterygii-latimeria</a:t>
            </a:r>
            <a:r>
              <a:rPr lang="en-US" dirty="0"/>
              <a:t> and </a:t>
            </a:r>
            <a:endParaRPr lang="en-US" dirty="0" smtClean="0"/>
          </a:p>
          <a:p>
            <a:pPr lvl="1"/>
            <a:r>
              <a:rPr lang="en-US" dirty="0" smtClean="0"/>
              <a:t>Order </a:t>
            </a:r>
            <a:r>
              <a:rPr lang="en-US" dirty="0" err="1" smtClean="0"/>
              <a:t>Dipnoi</a:t>
            </a:r>
            <a:r>
              <a:rPr lang="en-US" dirty="0" smtClean="0"/>
              <a:t>-lung </a:t>
            </a:r>
            <a:r>
              <a:rPr lang="en-US" dirty="0"/>
              <a:t>fish </a:t>
            </a:r>
            <a:r>
              <a:rPr lang="en-US" dirty="0" smtClean="0"/>
              <a:t>(</a:t>
            </a:r>
            <a:r>
              <a:rPr lang="en-US" dirty="0" err="1" smtClean="0"/>
              <a:t>Neoceratodes</a:t>
            </a:r>
            <a:r>
              <a:rPr lang="en-US" dirty="0"/>
              <a:t>, </a:t>
            </a:r>
            <a:r>
              <a:rPr lang="en-US" dirty="0" err="1"/>
              <a:t>protopterus</a:t>
            </a:r>
            <a:r>
              <a:rPr lang="en-US" dirty="0"/>
              <a:t>, </a:t>
            </a:r>
            <a:r>
              <a:rPr lang="en-US" dirty="0" err="1"/>
              <a:t>lepidosiren</a:t>
            </a:r>
            <a:r>
              <a:rPr lang="en-US" dirty="0" smtClean="0"/>
              <a:t>)</a:t>
            </a:r>
            <a:r>
              <a:rPr lang="en-US" dirty="0"/>
              <a:t>	</a:t>
            </a:r>
          </a:p>
          <a:p>
            <a:r>
              <a:rPr lang="en-US" dirty="0" smtClean="0"/>
              <a:t>L</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657600"/>
            <a:ext cx="4495800"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38200" y="3810000"/>
            <a:ext cx="25908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err="1" smtClean="0"/>
              <a:t>Latimeria</a:t>
            </a:r>
            <a:r>
              <a:rPr lang="en-US" i="1" dirty="0" smtClean="0"/>
              <a:t> </a:t>
            </a:r>
            <a:r>
              <a:rPr lang="en-US" i="1" dirty="0" err="1" smtClean="0"/>
              <a:t>chalumnae</a:t>
            </a:r>
            <a:endParaRPr lang="en-US" i="1" dirty="0"/>
          </a:p>
        </p:txBody>
      </p:sp>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468" t="19424" r="6966" b="3598"/>
          <a:stretch/>
        </p:blipFill>
        <p:spPr bwMode="auto">
          <a:xfrm>
            <a:off x="4800600" y="3810000"/>
            <a:ext cx="4343400"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648200" y="3429000"/>
            <a:ext cx="41910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African lung Fish </a:t>
            </a:r>
            <a:r>
              <a:rPr lang="en-US" i="1" dirty="0" smtClean="0"/>
              <a:t>(</a:t>
            </a:r>
            <a:r>
              <a:rPr lang="en-US" i="1" dirty="0" err="1" smtClean="0"/>
              <a:t>Protopterus</a:t>
            </a:r>
            <a:r>
              <a:rPr lang="en-US" i="1" dirty="0" smtClean="0"/>
              <a:t> </a:t>
            </a:r>
            <a:r>
              <a:rPr lang="en-US" i="1" dirty="0" err="1" smtClean="0"/>
              <a:t>annectens</a:t>
            </a:r>
            <a:r>
              <a:rPr lang="en-US" i="1" dirty="0" smtClean="0"/>
              <a:t>)</a:t>
            </a:r>
            <a:endParaRPr lang="en-US" i="1" dirty="0"/>
          </a:p>
        </p:txBody>
      </p:sp>
    </p:spTree>
    <p:extLst>
      <p:ext uri="{BB962C8B-B14F-4D97-AF65-F5344CB8AC3E}">
        <p14:creationId xmlns:p14="http://schemas.microsoft.com/office/powerpoint/2010/main" val="5063080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a:t>
            </a:r>
            <a:endParaRPr lang="en-US" dirty="0"/>
          </a:p>
        </p:txBody>
      </p:sp>
      <p:pic>
        <p:nvPicPr>
          <p:cNvPr id="4" name="Picture 3"/>
          <p:cNvPicPr/>
          <p:nvPr/>
        </p:nvPicPr>
        <p:blipFill>
          <a:blip r:embed="rId2" cstate="print"/>
          <a:srcRect/>
          <a:stretch>
            <a:fillRect/>
          </a:stretch>
        </p:blipFill>
        <p:spPr bwMode="auto">
          <a:xfrm>
            <a:off x="762000" y="1219200"/>
            <a:ext cx="7848600" cy="4181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2690</TotalTime>
  <Words>3776</Words>
  <Application>Microsoft Office PowerPoint</Application>
  <PresentationFormat>On-screen Show (4:3)</PresentationFormat>
  <Paragraphs>561</Paragraphs>
  <Slides>89</Slides>
  <Notes>1</Notes>
  <HiddenSlides>0</HiddenSlides>
  <MMClips>0</MMClips>
  <ScaleCrop>false</ScaleCrop>
  <HeadingPairs>
    <vt:vector size="4" baseType="variant">
      <vt:variant>
        <vt:lpstr>Theme</vt:lpstr>
      </vt:variant>
      <vt:variant>
        <vt:i4>1</vt:i4>
      </vt:variant>
      <vt:variant>
        <vt:lpstr>Slide Titles</vt:lpstr>
      </vt:variant>
      <vt:variant>
        <vt:i4>89</vt:i4>
      </vt:variant>
    </vt:vector>
  </HeadingPairs>
  <TitlesOfParts>
    <vt:vector size="90" baseType="lpstr">
      <vt:lpstr>Office Theme</vt:lpstr>
      <vt:lpstr>Vertebrate Zoology(BIOL.2034)</vt:lpstr>
      <vt:lpstr> UNIT ONE:PHYLUM CHORDATA AND THEIR CHARACTERISTICS </vt:lpstr>
      <vt:lpstr>Introduction</vt:lpstr>
      <vt:lpstr>Conti---</vt:lpstr>
      <vt:lpstr>Conti---</vt:lpstr>
      <vt:lpstr> General characteristics of chordates (features found in most but not in all) </vt:lpstr>
      <vt:lpstr>Conti--</vt:lpstr>
      <vt:lpstr>Distinctive features of chordates </vt:lpstr>
      <vt:lpstr>Conti---</vt:lpstr>
      <vt:lpstr>Conti---</vt:lpstr>
      <vt:lpstr>Conti---</vt:lpstr>
      <vt:lpstr>Conti---</vt:lpstr>
      <vt:lpstr>Conti---</vt:lpstr>
      <vt:lpstr>Conti---</vt:lpstr>
      <vt:lpstr>Characters Common to Chordates and Higher Non chordates</vt:lpstr>
      <vt:lpstr> Advancements of Chordata over Other Phyla </vt:lpstr>
      <vt:lpstr>Activity1: Compare Chordates with Nonchordates base on the following features</vt:lpstr>
      <vt:lpstr>POSSIBLE INVERTEBRATE ANCESTOR OF CHORDATES</vt:lpstr>
      <vt:lpstr>Conti---</vt:lpstr>
      <vt:lpstr>Cont---</vt:lpstr>
      <vt:lpstr>CLASSIFICATION OF  PHYLUM CHORDATA </vt:lpstr>
      <vt:lpstr>Subphylum Hemichordata</vt:lpstr>
      <vt:lpstr>Conti---</vt:lpstr>
      <vt:lpstr>Conti---</vt:lpstr>
      <vt:lpstr>Subphylum Urochordata = Tunicates</vt:lpstr>
      <vt:lpstr>Conti---</vt:lpstr>
      <vt:lpstr>Subphylum Cephalochordata</vt:lpstr>
      <vt:lpstr>Conti---</vt:lpstr>
      <vt:lpstr>Subphylum Vertebrata</vt:lpstr>
      <vt:lpstr>Conti---</vt:lpstr>
      <vt:lpstr>Conti---</vt:lpstr>
      <vt:lpstr>UNIT TWO: PRIMITIVE FISHES</vt:lpstr>
      <vt:lpstr>2.1.Agnatha</vt:lpstr>
      <vt:lpstr>Conti---</vt:lpstr>
      <vt:lpstr>Conti---</vt:lpstr>
      <vt:lpstr>Conti---</vt:lpstr>
      <vt:lpstr>Conti---</vt:lpstr>
      <vt:lpstr>Conti---</vt:lpstr>
      <vt:lpstr>2.2. Gnathostoma: Jawed Vertebrates</vt:lpstr>
      <vt:lpstr>The Evolution of Jaws in Fish (Agnathan vs Gnathostome)</vt:lpstr>
      <vt:lpstr>Jaw suspension</vt:lpstr>
      <vt:lpstr>Conti---</vt:lpstr>
      <vt:lpstr>Conti---</vt:lpstr>
      <vt:lpstr>Fish Fins: Types and function</vt:lpstr>
      <vt:lpstr>Conti---</vt:lpstr>
      <vt:lpstr>Conti---</vt:lpstr>
      <vt:lpstr>Conti---</vt:lpstr>
      <vt:lpstr>Conti----</vt:lpstr>
      <vt:lpstr>Conti---</vt:lpstr>
      <vt:lpstr>Conti---</vt:lpstr>
      <vt:lpstr>Conti---</vt:lpstr>
      <vt:lpstr>Conti---</vt:lpstr>
      <vt:lpstr>Conti----</vt:lpstr>
      <vt:lpstr>Type of homocercal fin</vt:lpstr>
      <vt:lpstr>Types of fish scales</vt:lpstr>
      <vt:lpstr>Conti---</vt:lpstr>
      <vt:lpstr>Conti---</vt:lpstr>
      <vt:lpstr>Conti---</vt:lpstr>
      <vt:lpstr>Class Placoderm</vt:lpstr>
      <vt:lpstr>Conti---</vt:lpstr>
      <vt:lpstr>UNIT THREE: ADVANCED FISH</vt:lpstr>
      <vt:lpstr>3.1 Class Chondrichthyes (Cartilaginous fish)</vt:lpstr>
      <vt:lpstr>  General Characteristics Cartilaginous fish  </vt:lpstr>
      <vt:lpstr>Conti---</vt:lpstr>
      <vt:lpstr>Conti---</vt:lpstr>
      <vt:lpstr>Subclass Elasmobranches</vt:lpstr>
      <vt:lpstr>Order Squaliformes (Selachi)</vt:lpstr>
      <vt:lpstr>Conti---</vt:lpstr>
      <vt:lpstr>Conti----</vt:lpstr>
      <vt:lpstr>Conti---</vt:lpstr>
      <vt:lpstr>Conti---</vt:lpstr>
      <vt:lpstr>Order Pristiophoriformes : Sawfish</vt:lpstr>
      <vt:lpstr>Order Rajiformes (Batoidea)</vt:lpstr>
      <vt:lpstr>Conti---</vt:lpstr>
      <vt:lpstr>Subclass Holocephala </vt:lpstr>
      <vt:lpstr>Conti---</vt:lpstr>
      <vt:lpstr>3.2  Class Osteichthyes (Bony fish) </vt:lpstr>
      <vt:lpstr> General characteristics of Class Osteichthyes </vt:lpstr>
      <vt:lpstr>Conti---</vt:lpstr>
      <vt:lpstr>Conti---</vt:lpstr>
      <vt:lpstr>Conti---</vt:lpstr>
      <vt:lpstr>Conti----</vt:lpstr>
      <vt:lpstr> Classification of bony fish </vt:lpstr>
      <vt:lpstr>Conti---- </vt:lpstr>
      <vt:lpstr>Conti---</vt:lpstr>
      <vt:lpstr>Conti---</vt:lpstr>
      <vt:lpstr>Conti---</vt:lpstr>
      <vt:lpstr>Conti---</vt:lpstr>
      <vt:lpstr>Conti---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Vertebrate Zoology(BIOL.2034)</dc:title>
  <dc:creator>Mulatu</dc:creator>
  <cp:lastModifiedBy>user</cp:lastModifiedBy>
  <cp:revision>215</cp:revision>
  <dcterms:created xsi:type="dcterms:W3CDTF">2020-02-24T07:02:11Z</dcterms:created>
  <dcterms:modified xsi:type="dcterms:W3CDTF">2020-03-23T11:43:22Z</dcterms:modified>
</cp:coreProperties>
</file>